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79"/>
  </p:notesMasterIdLst>
  <p:sldIdLst>
    <p:sldId id="394" r:id="rId2"/>
    <p:sldId id="391" r:id="rId3"/>
    <p:sldId id="392" r:id="rId4"/>
    <p:sldId id="330" r:id="rId5"/>
    <p:sldId id="331" r:id="rId6"/>
    <p:sldId id="258" r:id="rId7"/>
    <p:sldId id="388" r:id="rId8"/>
    <p:sldId id="337" r:id="rId9"/>
    <p:sldId id="338" r:id="rId10"/>
    <p:sldId id="261" r:id="rId11"/>
    <p:sldId id="259" r:id="rId12"/>
    <p:sldId id="263" r:id="rId13"/>
    <p:sldId id="339" r:id="rId14"/>
    <p:sldId id="389" r:id="rId15"/>
    <p:sldId id="340" r:id="rId16"/>
    <p:sldId id="341" r:id="rId17"/>
    <p:sldId id="342" r:id="rId18"/>
    <p:sldId id="335" r:id="rId19"/>
    <p:sldId id="343" r:id="rId20"/>
    <p:sldId id="266" r:id="rId21"/>
    <p:sldId id="269" r:id="rId22"/>
    <p:sldId id="344" r:id="rId23"/>
    <p:sldId id="345" r:id="rId24"/>
    <p:sldId id="270" r:id="rId25"/>
    <p:sldId id="353" r:id="rId26"/>
    <p:sldId id="346" r:id="rId27"/>
    <p:sldId id="347" r:id="rId28"/>
    <p:sldId id="348" r:id="rId29"/>
    <p:sldId id="349" r:id="rId30"/>
    <p:sldId id="352" r:id="rId31"/>
    <p:sldId id="354" r:id="rId32"/>
    <p:sldId id="355" r:id="rId33"/>
    <p:sldId id="356" r:id="rId34"/>
    <p:sldId id="350" r:id="rId35"/>
    <p:sldId id="357" r:id="rId36"/>
    <p:sldId id="358" r:id="rId37"/>
    <p:sldId id="359" r:id="rId38"/>
    <p:sldId id="360" r:id="rId39"/>
    <p:sldId id="361" r:id="rId40"/>
    <p:sldId id="362" r:id="rId41"/>
    <p:sldId id="363" r:id="rId42"/>
    <p:sldId id="351" r:id="rId43"/>
    <p:sldId id="365" r:id="rId44"/>
    <p:sldId id="291" r:id="rId45"/>
    <p:sldId id="390" r:id="rId46"/>
    <p:sldId id="374" r:id="rId47"/>
    <p:sldId id="294" r:id="rId48"/>
    <p:sldId id="373" r:id="rId49"/>
    <p:sldId id="377" r:id="rId50"/>
    <p:sldId id="375" r:id="rId51"/>
    <p:sldId id="378" r:id="rId52"/>
    <p:sldId id="303" r:id="rId53"/>
    <p:sldId id="380" r:id="rId54"/>
    <p:sldId id="381" r:id="rId55"/>
    <p:sldId id="305" r:id="rId56"/>
    <p:sldId id="307" r:id="rId57"/>
    <p:sldId id="308" r:id="rId58"/>
    <p:sldId id="309" r:id="rId59"/>
    <p:sldId id="310" r:id="rId60"/>
    <p:sldId id="311" r:id="rId61"/>
    <p:sldId id="315" r:id="rId62"/>
    <p:sldId id="316" r:id="rId63"/>
    <p:sldId id="317" r:id="rId64"/>
    <p:sldId id="318" r:id="rId65"/>
    <p:sldId id="319" r:id="rId66"/>
    <p:sldId id="320" r:id="rId67"/>
    <p:sldId id="321" r:id="rId68"/>
    <p:sldId id="383" r:id="rId69"/>
    <p:sldId id="322" r:id="rId70"/>
    <p:sldId id="384" r:id="rId71"/>
    <p:sldId id="385" r:id="rId72"/>
    <p:sldId id="366" r:id="rId73"/>
    <p:sldId id="324" r:id="rId74"/>
    <p:sldId id="368" r:id="rId75"/>
    <p:sldId id="327" r:id="rId76"/>
    <p:sldId id="325" r:id="rId77"/>
    <p:sldId id="393" r:id="rId7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D26"/>
    <a:srgbClr val="80C3FF"/>
    <a:srgbClr val="D6A300"/>
    <a:srgbClr val="1E32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93727" autoAdjust="0"/>
  </p:normalViewPr>
  <p:slideViewPr>
    <p:cSldViewPr>
      <p:cViewPr>
        <p:scale>
          <a:sx n="75" d="100"/>
          <a:sy n="75" d="100"/>
        </p:scale>
        <p:origin x="-1206" y="-312"/>
      </p:cViewPr>
      <p:guideLst>
        <p:guide orient="horz" pos="1620"/>
        <p:guide pos="2880"/>
      </p:guideLst>
    </p:cSldViewPr>
  </p:slideViewPr>
  <p:outlineViewPr>
    <p:cViewPr>
      <p:scale>
        <a:sx n="33" d="100"/>
        <a:sy n="33" d="100"/>
      </p:scale>
      <p:origin x="0" y="12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861E9-0510-4C03-9353-C03E9E29D6C2}" type="datetimeFigureOut">
              <a:rPr lang="zh-CN" altLang="en-US" smtClean="0"/>
              <a:t>2019/2/26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FC0F8-0654-4743-BF7C-4B4AB55DBE56}" type="slidenum">
              <a:rPr lang="zh-CN" altLang="en-US" smtClean="0"/>
              <a:t>‹#›</a:t>
            </a:fld>
            <a:endParaRPr lang="zh-CN" altLang="en-US"/>
          </a:p>
        </p:txBody>
      </p:sp>
    </p:spTree>
    <p:extLst>
      <p:ext uri="{BB962C8B-B14F-4D97-AF65-F5344CB8AC3E}">
        <p14:creationId xmlns:p14="http://schemas.microsoft.com/office/powerpoint/2010/main" val="215543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4</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13</a:t>
            </a:fld>
            <a:endParaRPr lang="zh-CN" altLang="en-US"/>
          </a:p>
        </p:txBody>
      </p:sp>
    </p:spTree>
    <p:extLst>
      <p:ext uri="{BB962C8B-B14F-4D97-AF65-F5344CB8AC3E}">
        <p14:creationId xmlns:p14="http://schemas.microsoft.com/office/powerpoint/2010/main" val="164194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14</a:t>
            </a:fld>
            <a:endParaRPr lang="zh-CN" altLang="en-US"/>
          </a:p>
        </p:txBody>
      </p:sp>
    </p:spTree>
    <p:extLst>
      <p:ext uri="{BB962C8B-B14F-4D97-AF65-F5344CB8AC3E}">
        <p14:creationId xmlns:p14="http://schemas.microsoft.com/office/powerpoint/2010/main" val="816927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15</a:t>
            </a:fld>
            <a:endParaRPr lang="zh-CN" altLang="en-US"/>
          </a:p>
        </p:txBody>
      </p:sp>
    </p:spTree>
    <p:extLst>
      <p:ext uri="{BB962C8B-B14F-4D97-AF65-F5344CB8AC3E}">
        <p14:creationId xmlns:p14="http://schemas.microsoft.com/office/powerpoint/2010/main" val="144780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16</a:t>
            </a:fld>
            <a:endParaRPr lang="zh-CN" altLang="en-US"/>
          </a:p>
        </p:txBody>
      </p:sp>
    </p:spTree>
    <p:extLst>
      <p:ext uri="{BB962C8B-B14F-4D97-AF65-F5344CB8AC3E}">
        <p14:creationId xmlns:p14="http://schemas.microsoft.com/office/powerpoint/2010/main" val="266504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17</a:t>
            </a:fld>
            <a:endParaRPr lang="zh-CN" altLang="en-US"/>
          </a:p>
        </p:txBody>
      </p:sp>
    </p:spTree>
    <p:extLst>
      <p:ext uri="{BB962C8B-B14F-4D97-AF65-F5344CB8AC3E}">
        <p14:creationId xmlns:p14="http://schemas.microsoft.com/office/powerpoint/2010/main" val="268065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18</a:t>
            </a:fld>
            <a:endParaRPr lang="zh-CN" altLang="en-US"/>
          </a:p>
        </p:txBody>
      </p:sp>
    </p:spTree>
    <p:extLst>
      <p:ext uri="{BB962C8B-B14F-4D97-AF65-F5344CB8AC3E}">
        <p14:creationId xmlns:p14="http://schemas.microsoft.com/office/powerpoint/2010/main" val="321331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19</a:t>
            </a:fld>
            <a:endParaRPr lang="zh-CN" altLang="en-US"/>
          </a:p>
        </p:txBody>
      </p:sp>
    </p:spTree>
    <p:extLst>
      <p:ext uri="{BB962C8B-B14F-4D97-AF65-F5344CB8AC3E}">
        <p14:creationId xmlns:p14="http://schemas.microsoft.com/office/powerpoint/2010/main" val="942839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20</a:t>
            </a:fld>
            <a:endParaRPr lang="zh-CN" altLang="en-US"/>
          </a:p>
        </p:txBody>
      </p:sp>
    </p:spTree>
    <p:extLst>
      <p:ext uri="{BB962C8B-B14F-4D97-AF65-F5344CB8AC3E}">
        <p14:creationId xmlns:p14="http://schemas.microsoft.com/office/powerpoint/2010/main" val="547370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21</a:t>
            </a:fld>
            <a:endParaRPr lang="zh-CN" altLang="en-US"/>
          </a:p>
        </p:txBody>
      </p:sp>
    </p:spTree>
    <p:extLst>
      <p:ext uri="{BB962C8B-B14F-4D97-AF65-F5344CB8AC3E}">
        <p14:creationId xmlns:p14="http://schemas.microsoft.com/office/powerpoint/2010/main" val="276756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22</a:t>
            </a:fld>
            <a:endParaRPr lang="zh-CN" altLang="en-US"/>
          </a:p>
        </p:txBody>
      </p:sp>
    </p:spTree>
    <p:extLst>
      <p:ext uri="{BB962C8B-B14F-4D97-AF65-F5344CB8AC3E}">
        <p14:creationId xmlns:p14="http://schemas.microsoft.com/office/powerpoint/2010/main" val="200628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a:t>
            </a:fld>
            <a:endParaRPr lang="zh-CN" altLang="en-US"/>
          </a:p>
        </p:txBody>
      </p:sp>
    </p:spTree>
    <p:extLst>
      <p:ext uri="{BB962C8B-B14F-4D97-AF65-F5344CB8AC3E}">
        <p14:creationId xmlns:p14="http://schemas.microsoft.com/office/powerpoint/2010/main" val="1532559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23</a:t>
            </a:fld>
            <a:endParaRPr lang="zh-CN" altLang="en-US"/>
          </a:p>
        </p:txBody>
      </p:sp>
    </p:spTree>
    <p:extLst>
      <p:ext uri="{BB962C8B-B14F-4D97-AF65-F5344CB8AC3E}">
        <p14:creationId xmlns:p14="http://schemas.microsoft.com/office/powerpoint/2010/main" val="2219599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24</a:t>
            </a:fld>
            <a:endParaRPr lang="zh-CN" altLang="en-US"/>
          </a:p>
        </p:txBody>
      </p:sp>
    </p:spTree>
    <p:extLst>
      <p:ext uri="{BB962C8B-B14F-4D97-AF65-F5344CB8AC3E}">
        <p14:creationId xmlns:p14="http://schemas.microsoft.com/office/powerpoint/2010/main" val="3251027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26</a:t>
            </a:fld>
            <a:endParaRPr lang="zh-CN" altLang="en-US"/>
          </a:p>
        </p:txBody>
      </p:sp>
    </p:spTree>
    <p:extLst>
      <p:ext uri="{BB962C8B-B14F-4D97-AF65-F5344CB8AC3E}">
        <p14:creationId xmlns:p14="http://schemas.microsoft.com/office/powerpoint/2010/main" val="400600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27</a:t>
            </a:fld>
            <a:endParaRPr lang="zh-CN" altLang="en-US"/>
          </a:p>
        </p:txBody>
      </p:sp>
    </p:spTree>
    <p:extLst>
      <p:ext uri="{BB962C8B-B14F-4D97-AF65-F5344CB8AC3E}">
        <p14:creationId xmlns:p14="http://schemas.microsoft.com/office/powerpoint/2010/main" val="3964731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28</a:t>
            </a:fld>
            <a:endParaRPr lang="zh-CN" altLang="en-US"/>
          </a:p>
        </p:txBody>
      </p:sp>
    </p:spTree>
    <p:extLst>
      <p:ext uri="{BB962C8B-B14F-4D97-AF65-F5344CB8AC3E}">
        <p14:creationId xmlns:p14="http://schemas.microsoft.com/office/powerpoint/2010/main" val="4049736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29</a:t>
            </a:fld>
            <a:endParaRPr lang="zh-CN" altLang="en-US"/>
          </a:p>
        </p:txBody>
      </p:sp>
    </p:spTree>
    <p:extLst>
      <p:ext uri="{BB962C8B-B14F-4D97-AF65-F5344CB8AC3E}">
        <p14:creationId xmlns:p14="http://schemas.microsoft.com/office/powerpoint/2010/main" val="274070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30</a:t>
            </a:fld>
            <a:endParaRPr lang="zh-CN" altLang="en-US"/>
          </a:p>
        </p:txBody>
      </p:sp>
    </p:spTree>
    <p:extLst>
      <p:ext uri="{BB962C8B-B14F-4D97-AF65-F5344CB8AC3E}">
        <p14:creationId xmlns:p14="http://schemas.microsoft.com/office/powerpoint/2010/main" val="1289005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31</a:t>
            </a:fld>
            <a:endParaRPr lang="zh-CN" altLang="en-US"/>
          </a:p>
        </p:txBody>
      </p:sp>
    </p:spTree>
    <p:extLst>
      <p:ext uri="{BB962C8B-B14F-4D97-AF65-F5344CB8AC3E}">
        <p14:creationId xmlns:p14="http://schemas.microsoft.com/office/powerpoint/2010/main" val="416472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33</a:t>
            </a:fld>
            <a:endParaRPr lang="zh-CN" altLang="en-US"/>
          </a:p>
        </p:txBody>
      </p:sp>
    </p:spTree>
    <p:extLst>
      <p:ext uri="{BB962C8B-B14F-4D97-AF65-F5344CB8AC3E}">
        <p14:creationId xmlns:p14="http://schemas.microsoft.com/office/powerpoint/2010/main" val="273568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34</a:t>
            </a:fld>
            <a:endParaRPr lang="zh-CN" altLang="en-US"/>
          </a:p>
        </p:txBody>
      </p:sp>
    </p:spTree>
    <p:extLst>
      <p:ext uri="{BB962C8B-B14F-4D97-AF65-F5344CB8AC3E}">
        <p14:creationId xmlns:p14="http://schemas.microsoft.com/office/powerpoint/2010/main" val="334385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a:t>
            </a:fld>
            <a:endParaRPr lang="zh-CN" altLang="en-US"/>
          </a:p>
        </p:txBody>
      </p:sp>
    </p:spTree>
    <p:extLst>
      <p:ext uri="{BB962C8B-B14F-4D97-AF65-F5344CB8AC3E}">
        <p14:creationId xmlns:p14="http://schemas.microsoft.com/office/powerpoint/2010/main" val="4022065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37</a:t>
            </a:fld>
            <a:endParaRPr lang="zh-CN" altLang="en-US"/>
          </a:p>
        </p:txBody>
      </p:sp>
    </p:spTree>
    <p:extLst>
      <p:ext uri="{BB962C8B-B14F-4D97-AF65-F5344CB8AC3E}">
        <p14:creationId xmlns:p14="http://schemas.microsoft.com/office/powerpoint/2010/main" val="2256750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39</a:t>
            </a:fld>
            <a:endParaRPr lang="zh-CN" altLang="en-US"/>
          </a:p>
        </p:txBody>
      </p:sp>
    </p:spTree>
    <p:extLst>
      <p:ext uri="{BB962C8B-B14F-4D97-AF65-F5344CB8AC3E}">
        <p14:creationId xmlns:p14="http://schemas.microsoft.com/office/powerpoint/2010/main" val="1856595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40</a:t>
            </a:fld>
            <a:endParaRPr lang="zh-CN" altLang="en-US"/>
          </a:p>
        </p:txBody>
      </p:sp>
    </p:spTree>
    <p:extLst>
      <p:ext uri="{BB962C8B-B14F-4D97-AF65-F5344CB8AC3E}">
        <p14:creationId xmlns:p14="http://schemas.microsoft.com/office/powerpoint/2010/main" val="2499857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41</a:t>
            </a:fld>
            <a:endParaRPr lang="zh-CN" altLang="en-US"/>
          </a:p>
        </p:txBody>
      </p:sp>
    </p:spTree>
    <p:extLst>
      <p:ext uri="{BB962C8B-B14F-4D97-AF65-F5344CB8AC3E}">
        <p14:creationId xmlns:p14="http://schemas.microsoft.com/office/powerpoint/2010/main" val="1340094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44</a:t>
            </a:fld>
            <a:endParaRPr lang="zh-CN" altLang="en-US"/>
          </a:p>
        </p:txBody>
      </p:sp>
    </p:spTree>
    <p:extLst>
      <p:ext uri="{BB962C8B-B14F-4D97-AF65-F5344CB8AC3E}">
        <p14:creationId xmlns:p14="http://schemas.microsoft.com/office/powerpoint/2010/main" val="62503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45</a:t>
            </a:fld>
            <a:endParaRPr lang="zh-CN" altLang="en-US"/>
          </a:p>
        </p:txBody>
      </p:sp>
    </p:spTree>
    <p:extLst>
      <p:ext uri="{BB962C8B-B14F-4D97-AF65-F5344CB8AC3E}">
        <p14:creationId xmlns:p14="http://schemas.microsoft.com/office/powerpoint/2010/main" val="704352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46</a:t>
            </a:fld>
            <a:endParaRPr lang="zh-CN" altLang="en-US"/>
          </a:p>
        </p:txBody>
      </p:sp>
    </p:spTree>
    <p:extLst>
      <p:ext uri="{BB962C8B-B14F-4D97-AF65-F5344CB8AC3E}">
        <p14:creationId xmlns:p14="http://schemas.microsoft.com/office/powerpoint/2010/main" val="3533050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47</a:t>
            </a:fld>
            <a:endParaRPr lang="zh-CN" altLang="en-US"/>
          </a:p>
        </p:txBody>
      </p:sp>
    </p:spTree>
    <p:extLst>
      <p:ext uri="{BB962C8B-B14F-4D97-AF65-F5344CB8AC3E}">
        <p14:creationId xmlns:p14="http://schemas.microsoft.com/office/powerpoint/2010/main" val="427282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48</a:t>
            </a:fld>
            <a:endParaRPr lang="zh-CN" altLang="en-US"/>
          </a:p>
        </p:txBody>
      </p:sp>
    </p:spTree>
    <p:extLst>
      <p:ext uri="{BB962C8B-B14F-4D97-AF65-F5344CB8AC3E}">
        <p14:creationId xmlns:p14="http://schemas.microsoft.com/office/powerpoint/2010/main" val="13306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49</a:t>
            </a:fld>
            <a:endParaRPr lang="zh-CN" altLang="en-US"/>
          </a:p>
        </p:txBody>
      </p:sp>
    </p:spTree>
    <p:extLst>
      <p:ext uri="{BB962C8B-B14F-4D97-AF65-F5344CB8AC3E}">
        <p14:creationId xmlns:p14="http://schemas.microsoft.com/office/powerpoint/2010/main" val="250580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a:t>
            </a:fld>
            <a:endParaRPr lang="zh-CN" altLang="en-US"/>
          </a:p>
        </p:txBody>
      </p:sp>
    </p:spTree>
    <p:extLst>
      <p:ext uri="{BB962C8B-B14F-4D97-AF65-F5344CB8AC3E}">
        <p14:creationId xmlns:p14="http://schemas.microsoft.com/office/powerpoint/2010/main" val="2779756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50</a:t>
            </a:fld>
            <a:endParaRPr lang="zh-CN" altLang="en-US"/>
          </a:p>
        </p:txBody>
      </p:sp>
    </p:spTree>
    <p:extLst>
      <p:ext uri="{BB962C8B-B14F-4D97-AF65-F5344CB8AC3E}">
        <p14:creationId xmlns:p14="http://schemas.microsoft.com/office/powerpoint/2010/main" val="2444555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51</a:t>
            </a:fld>
            <a:endParaRPr lang="zh-CN" altLang="en-US"/>
          </a:p>
        </p:txBody>
      </p:sp>
    </p:spTree>
    <p:extLst>
      <p:ext uri="{BB962C8B-B14F-4D97-AF65-F5344CB8AC3E}">
        <p14:creationId xmlns:p14="http://schemas.microsoft.com/office/powerpoint/2010/main" val="3901290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52</a:t>
            </a:fld>
            <a:endParaRPr lang="zh-CN" altLang="en-US"/>
          </a:p>
        </p:txBody>
      </p:sp>
    </p:spTree>
    <p:extLst>
      <p:ext uri="{BB962C8B-B14F-4D97-AF65-F5344CB8AC3E}">
        <p14:creationId xmlns:p14="http://schemas.microsoft.com/office/powerpoint/2010/main" val="690326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charset="0"/>
              <a:buNone/>
            </a:pP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53</a:t>
            </a:fld>
            <a:endParaRPr lang="zh-CN" altLang="en-US"/>
          </a:p>
        </p:txBody>
      </p:sp>
    </p:spTree>
    <p:extLst>
      <p:ext uri="{BB962C8B-B14F-4D97-AF65-F5344CB8AC3E}">
        <p14:creationId xmlns:p14="http://schemas.microsoft.com/office/powerpoint/2010/main" val="2944930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56</a:t>
            </a:fld>
            <a:endParaRPr lang="zh-CN" altLang="en-US"/>
          </a:p>
        </p:txBody>
      </p:sp>
    </p:spTree>
    <p:extLst>
      <p:ext uri="{BB962C8B-B14F-4D97-AF65-F5344CB8AC3E}">
        <p14:creationId xmlns:p14="http://schemas.microsoft.com/office/powerpoint/2010/main" val="448902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57</a:t>
            </a:fld>
            <a:endParaRPr lang="zh-CN" altLang="en-US"/>
          </a:p>
        </p:txBody>
      </p:sp>
    </p:spTree>
    <p:extLst>
      <p:ext uri="{BB962C8B-B14F-4D97-AF65-F5344CB8AC3E}">
        <p14:creationId xmlns:p14="http://schemas.microsoft.com/office/powerpoint/2010/main" val="1838727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58</a:t>
            </a:fld>
            <a:endParaRPr lang="zh-CN" altLang="en-US"/>
          </a:p>
        </p:txBody>
      </p:sp>
    </p:spTree>
    <p:extLst>
      <p:ext uri="{BB962C8B-B14F-4D97-AF65-F5344CB8AC3E}">
        <p14:creationId xmlns:p14="http://schemas.microsoft.com/office/powerpoint/2010/main" val="574315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59</a:t>
            </a:fld>
            <a:endParaRPr lang="zh-CN" altLang="en-US"/>
          </a:p>
        </p:txBody>
      </p:sp>
    </p:spTree>
    <p:extLst>
      <p:ext uri="{BB962C8B-B14F-4D97-AF65-F5344CB8AC3E}">
        <p14:creationId xmlns:p14="http://schemas.microsoft.com/office/powerpoint/2010/main" val="2717594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60</a:t>
            </a:fld>
            <a:endParaRPr lang="zh-CN" altLang="en-US"/>
          </a:p>
        </p:txBody>
      </p:sp>
    </p:spTree>
    <p:extLst>
      <p:ext uri="{BB962C8B-B14F-4D97-AF65-F5344CB8AC3E}">
        <p14:creationId xmlns:p14="http://schemas.microsoft.com/office/powerpoint/2010/main" val="862760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61</a:t>
            </a:fld>
            <a:endParaRPr lang="zh-CN" altLang="en-US"/>
          </a:p>
        </p:txBody>
      </p:sp>
    </p:spTree>
    <p:extLst>
      <p:ext uri="{BB962C8B-B14F-4D97-AF65-F5344CB8AC3E}">
        <p14:creationId xmlns:p14="http://schemas.microsoft.com/office/powerpoint/2010/main" val="31164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8</a:t>
            </a:fld>
            <a:endParaRPr lang="zh-CN" altLang="en-US"/>
          </a:p>
        </p:txBody>
      </p:sp>
    </p:spTree>
    <p:extLst>
      <p:ext uri="{BB962C8B-B14F-4D97-AF65-F5344CB8AC3E}">
        <p14:creationId xmlns:p14="http://schemas.microsoft.com/office/powerpoint/2010/main" val="1757584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62</a:t>
            </a:fld>
            <a:endParaRPr lang="zh-CN" altLang="en-US"/>
          </a:p>
        </p:txBody>
      </p:sp>
    </p:spTree>
    <p:extLst>
      <p:ext uri="{BB962C8B-B14F-4D97-AF65-F5344CB8AC3E}">
        <p14:creationId xmlns:p14="http://schemas.microsoft.com/office/powerpoint/2010/main" val="40043913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63</a:t>
            </a:fld>
            <a:endParaRPr lang="zh-CN" altLang="en-US"/>
          </a:p>
        </p:txBody>
      </p:sp>
    </p:spTree>
    <p:extLst>
      <p:ext uri="{BB962C8B-B14F-4D97-AF65-F5344CB8AC3E}">
        <p14:creationId xmlns:p14="http://schemas.microsoft.com/office/powerpoint/2010/main" val="1852908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64</a:t>
            </a:fld>
            <a:endParaRPr lang="zh-CN" altLang="en-US"/>
          </a:p>
        </p:txBody>
      </p:sp>
    </p:spTree>
    <p:extLst>
      <p:ext uri="{BB962C8B-B14F-4D97-AF65-F5344CB8AC3E}">
        <p14:creationId xmlns:p14="http://schemas.microsoft.com/office/powerpoint/2010/main" val="2227742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65</a:t>
            </a:fld>
            <a:endParaRPr lang="zh-CN" altLang="en-US"/>
          </a:p>
        </p:txBody>
      </p:sp>
    </p:spTree>
    <p:extLst>
      <p:ext uri="{BB962C8B-B14F-4D97-AF65-F5344CB8AC3E}">
        <p14:creationId xmlns:p14="http://schemas.microsoft.com/office/powerpoint/2010/main" val="2976430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66</a:t>
            </a:fld>
            <a:endParaRPr lang="zh-CN" altLang="en-US"/>
          </a:p>
        </p:txBody>
      </p:sp>
    </p:spTree>
    <p:extLst>
      <p:ext uri="{BB962C8B-B14F-4D97-AF65-F5344CB8AC3E}">
        <p14:creationId xmlns:p14="http://schemas.microsoft.com/office/powerpoint/2010/main" val="2810048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67</a:t>
            </a:fld>
            <a:endParaRPr lang="zh-CN" altLang="en-US"/>
          </a:p>
        </p:txBody>
      </p:sp>
    </p:spTree>
    <p:extLst>
      <p:ext uri="{BB962C8B-B14F-4D97-AF65-F5344CB8AC3E}">
        <p14:creationId xmlns:p14="http://schemas.microsoft.com/office/powerpoint/2010/main" val="3525917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68</a:t>
            </a:fld>
            <a:endParaRPr lang="zh-CN" altLang="en-US"/>
          </a:p>
        </p:txBody>
      </p:sp>
    </p:spTree>
    <p:extLst>
      <p:ext uri="{BB962C8B-B14F-4D97-AF65-F5344CB8AC3E}">
        <p14:creationId xmlns:p14="http://schemas.microsoft.com/office/powerpoint/2010/main" val="41116264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69</a:t>
            </a:fld>
            <a:endParaRPr lang="zh-CN" altLang="en-US"/>
          </a:p>
        </p:txBody>
      </p:sp>
    </p:spTree>
    <p:extLst>
      <p:ext uri="{BB962C8B-B14F-4D97-AF65-F5344CB8AC3E}">
        <p14:creationId xmlns:p14="http://schemas.microsoft.com/office/powerpoint/2010/main" val="4204159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70</a:t>
            </a:fld>
            <a:endParaRPr lang="zh-CN" altLang="en-US"/>
          </a:p>
        </p:txBody>
      </p:sp>
    </p:spTree>
    <p:extLst>
      <p:ext uri="{BB962C8B-B14F-4D97-AF65-F5344CB8AC3E}">
        <p14:creationId xmlns:p14="http://schemas.microsoft.com/office/powerpoint/2010/main" val="1294803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71</a:t>
            </a:fld>
            <a:endParaRPr lang="zh-CN" altLang="en-US"/>
          </a:p>
        </p:txBody>
      </p:sp>
    </p:spTree>
    <p:extLst>
      <p:ext uri="{BB962C8B-B14F-4D97-AF65-F5344CB8AC3E}">
        <p14:creationId xmlns:p14="http://schemas.microsoft.com/office/powerpoint/2010/main" val="427684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9</a:t>
            </a:fld>
            <a:endParaRPr lang="zh-CN" altLang="en-US"/>
          </a:p>
        </p:txBody>
      </p:sp>
    </p:spTree>
    <p:extLst>
      <p:ext uri="{BB962C8B-B14F-4D97-AF65-F5344CB8AC3E}">
        <p14:creationId xmlns:p14="http://schemas.microsoft.com/office/powerpoint/2010/main" val="1844440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72</a:t>
            </a:fld>
            <a:endParaRPr lang="zh-CN" altLang="en-US"/>
          </a:p>
        </p:txBody>
      </p:sp>
    </p:spTree>
    <p:extLst>
      <p:ext uri="{BB962C8B-B14F-4D97-AF65-F5344CB8AC3E}">
        <p14:creationId xmlns:p14="http://schemas.microsoft.com/office/powerpoint/2010/main" val="8816029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73</a:t>
            </a:fld>
            <a:endParaRPr lang="zh-CN" altLang="en-US"/>
          </a:p>
        </p:txBody>
      </p:sp>
    </p:spTree>
    <p:extLst>
      <p:ext uri="{BB962C8B-B14F-4D97-AF65-F5344CB8AC3E}">
        <p14:creationId xmlns:p14="http://schemas.microsoft.com/office/powerpoint/2010/main" val="2128041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75</a:t>
            </a:fld>
            <a:endParaRPr lang="zh-CN" altLang="en-US"/>
          </a:p>
        </p:txBody>
      </p:sp>
    </p:spTree>
    <p:extLst>
      <p:ext uri="{BB962C8B-B14F-4D97-AF65-F5344CB8AC3E}">
        <p14:creationId xmlns:p14="http://schemas.microsoft.com/office/powerpoint/2010/main" val="6341647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76</a:t>
            </a:fld>
            <a:endParaRPr lang="zh-CN" altLang="en-US"/>
          </a:p>
        </p:txBody>
      </p:sp>
    </p:spTree>
    <p:extLst>
      <p:ext uri="{BB962C8B-B14F-4D97-AF65-F5344CB8AC3E}">
        <p14:creationId xmlns:p14="http://schemas.microsoft.com/office/powerpoint/2010/main" val="43653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10</a:t>
            </a:fld>
            <a:endParaRPr lang="zh-CN" altLang="en-US"/>
          </a:p>
        </p:txBody>
      </p:sp>
    </p:spTree>
    <p:extLst>
      <p:ext uri="{BB962C8B-B14F-4D97-AF65-F5344CB8AC3E}">
        <p14:creationId xmlns:p14="http://schemas.microsoft.com/office/powerpoint/2010/main" val="129583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11</a:t>
            </a:fld>
            <a:endParaRPr lang="zh-CN" altLang="en-US"/>
          </a:p>
        </p:txBody>
      </p:sp>
    </p:spTree>
    <p:extLst>
      <p:ext uri="{BB962C8B-B14F-4D97-AF65-F5344CB8AC3E}">
        <p14:creationId xmlns:p14="http://schemas.microsoft.com/office/powerpoint/2010/main" val="2789755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12</a:t>
            </a:fld>
            <a:endParaRPr lang="zh-CN" altLang="en-US"/>
          </a:p>
        </p:txBody>
      </p:sp>
    </p:spTree>
    <p:extLst>
      <p:ext uri="{BB962C8B-B14F-4D97-AF65-F5344CB8AC3E}">
        <p14:creationId xmlns:p14="http://schemas.microsoft.com/office/powerpoint/2010/main" val="4204740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宋体" panose="02010600030101010101" pitchFamily="2" charset="-122"/>
                <a:ea typeface="宋体" panose="02010600030101010101" pitchFamily="2"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微软雅黑" panose="020B0503020204020204" pitchFamily="34" charset="-122"/>
                <a:ea typeface="微软雅黑" panose="020B0503020204020204"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200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2019/2/26</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028700"/>
            <a:ext cx="8153400" cy="356592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57150"/>
            <a:ext cx="8001000" cy="6858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523293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755576" y="987574"/>
            <a:ext cx="6852600" cy="3450600"/>
          </a:xfrm>
        </p:spPr>
        <p:txBody>
          <a:bodyPr>
            <a:normAutofit/>
          </a:bodyPr>
          <a:lstStyle/>
          <a:p>
            <a:pPr marL="71550" indent="0">
              <a:buNone/>
            </a:pPr>
            <a:r>
              <a:rPr lang="en-US" altLang="zh-CN" sz="4800" dirty="0" err="1" smtClean="0"/>
              <a:t>NoSQL</a:t>
            </a:r>
            <a:r>
              <a:rPr lang="en-US" altLang="zh-CN" sz="4800" dirty="0" smtClean="0"/>
              <a:t> </a:t>
            </a:r>
            <a:r>
              <a:rPr lang="zh-CN" altLang="en-US" sz="4800" dirty="0" smtClean="0"/>
              <a:t>（新课）</a:t>
            </a:r>
            <a:endParaRPr lang="en-US" altLang="zh-CN" sz="4800" dirty="0" smtClean="0"/>
          </a:p>
          <a:p>
            <a:pPr marL="71550" indent="0">
              <a:buNone/>
            </a:pPr>
            <a:r>
              <a:rPr lang="en-US" altLang="zh-CN" sz="4800" dirty="0" smtClean="0"/>
              <a:t>APP</a:t>
            </a:r>
            <a:r>
              <a:rPr lang="zh-CN" altLang="en-US" sz="4800" dirty="0" smtClean="0"/>
              <a:t>自动化测试</a:t>
            </a:r>
            <a:endParaRPr lang="en-US" altLang="zh-CN" sz="4800" dirty="0" smtClean="0"/>
          </a:p>
          <a:p>
            <a:pPr marL="71550" indent="0">
              <a:buNone/>
            </a:pPr>
            <a:r>
              <a:rPr lang="zh-CN" altLang="en-US" sz="4800" dirty="0" smtClean="0"/>
              <a:t>性能测试</a:t>
            </a:r>
            <a:endParaRPr lang="zh-CN" altLang="en-US" sz="4800" dirty="0"/>
          </a:p>
        </p:txBody>
      </p:sp>
    </p:spTree>
    <p:extLst>
      <p:ext uri="{BB962C8B-B14F-4D97-AF65-F5344CB8AC3E}">
        <p14:creationId xmlns:p14="http://schemas.microsoft.com/office/powerpoint/2010/main" val="88401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771550"/>
            <a:ext cx="4392488" cy="418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71043" y="925794"/>
            <a:ext cx="958917" cy="400110"/>
          </a:xfrm>
          <a:prstGeom prst="rect">
            <a:avLst/>
          </a:prstGeom>
          <a:noFill/>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云计算</a:t>
            </a:r>
          </a:p>
        </p:txBody>
      </p:sp>
    </p:spTree>
    <p:extLst>
      <p:ext uri="{BB962C8B-B14F-4D97-AF65-F5344CB8AC3E}">
        <p14:creationId xmlns:p14="http://schemas.microsoft.com/office/powerpoint/2010/main" val="424257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smtClean="0"/>
              <a:t>NoSQL</a:t>
            </a:r>
            <a:r>
              <a:rPr lang="zh-CN" altLang="en-US" dirty="0" smtClean="0"/>
              <a:t>兴起的原因</a:t>
            </a:r>
            <a:endParaRPr lang="zh-CN" altLang="en-US" dirty="0"/>
          </a:p>
        </p:txBody>
      </p:sp>
      <p:pic>
        <p:nvPicPr>
          <p:cNvPr id="1026" name="Picture 2" descr="https://ss2.bdstatic.com/70cFvnSh_Q1YnxGkpoWK1HF6hhy/it/u=1810263825,3341516529&amp;fm=27&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l="9178" t="34708" r="8078" b="-5738"/>
          <a:stretch/>
        </p:blipFill>
        <p:spPr bwMode="auto">
          <a:xfrm>
            <a:off x="395536" y="1360642"/>
            <a:ext cx="2520280" cy="1034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1.baidu.com/6ONXsjip0QIZ8tyhnq/it/u=591394228,1084224291&amp;fm=173&amp;app=25&amp;f=JPEG?w=639&amp;h=216&amp;s=72F78872D576CE3156C4DDF00200E0B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254" y="3475525"/>
            <a:ext cx="2328730" cy="7871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0.baidu.com/6ONWsjip0QIZ8tyhnq/it/u=2878042398,2115472320&amp;fm=58&amp;s=CFD77C9681A54D1118E7A556030000B3&amp;bpow=121&amp;bpoh=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3475525"/>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1.bdstatic.com/70cFuXSh_Q1YnxGkpoWK1HF6hhy/it/u=875537175,3109566116&amp;fm=27&amp;gp=0.jpg"/>
          <p:cNvPicPr>
            <a:picLocks noChangeAspect="1" noChangeArrowheads="1"/>
          </p:cNvPicPr>
          <p:nvPr/>
        </p:nvPicPr>
        <p:blipFill rotWithShape="1">
          <a:blip r:embed="rId6">
            <a:extLst>
              <a:ext uri="{28A0092B-C50C-407E-A947-70E740481C1C}">
                <a14:useLocalDpi xmlns:a14="http://schemas.microsoft.com/office/drawing/2010/main" val="0"/>
              </a:ext>
            </a:extLst>
          </a:blip>
          <a:srcRect l="24017" t="27163" r="21964" b="36419"/>
          <a:stretch/>
        </p:blipFill>
        <p:spPr bwMode="auto">
          <a:xfrm>
            <a:off x="6706808" y="1356751"/>
            <a:ext cx="2168507" cy="10341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s1.bdstatic.com/70cFuXSh_Q1YnxGkpoWK1HF6hhy/it/u=918599363,2559599436&amp;fm=27&amp;gp=0.jpg"/>
          <p:cNvPicPr>
            <a:picLocks noChangeAspect="1" noChangeArrowheads="1"/>
          </p:cNvPicPr>
          <p:nvPr/>
        </p:nvPicPr>
        <p:blipFill rotWithShape="1">
          <a:blip r:embed="rId7">
            <a:extLst>
              <a:ext uri="{28A0092B-C50C-407E-A947-70E740481C1C}">
                <a14:useLocalDpi xmlns:a14="http://schemas.microsoft.com/office/drawing/2010/main" val="0"/>
              </a:ext>
            </a:extLst>
          </a:blip>
          <a:srcRect b="36191"/>
          <a:stretch/>
        </p:blipFill>
        <p:spPr bwMode="auto">
          <a:xfrm>
            <a:off x="3372382" y="1509661"/>
            <a:ext cx="2831680" cy="10545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s0.bdstatic.com/70cFuHSh_Q1YnxGkpoWK1HF6hhy/it/u=2129640769,3840348319&amp;fm=27&amp;gp=0.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221" t="10913" r="18272" b="13188"/>
          <a:stretch/>
        </p:blipFill>
        <p:spPr bwMode="auto">
          <a:xfrm>
            <a:off x="7148805" y="2908115"/>
            <a:ext cx="1284514" cy="119742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71043" y="736509"/>
            <a:ext cx="1608133" cy="400110"/>
          </a:xfrm>
          <a:prstGeom prst="rect">
            <a:avLst/>
          </a:prstGeom>
          <a:noFill/>
        </p:spPr>
        <p:txBody>
          <a:bodyPr wrap="none">
            <a:spAutoFit/>
          </a:bodyPr>
          <a:lstStyle/>
          <a:p>
            <a:r>
              <a:rPr lang="en-US" altLang="zh-CN" sz="2000" b="1" dirty="0" err="1">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a:t>
            </a:r>
          </a:p>
        </p:txBody>
      </p:sp>
    </p:spTree>
    <p:extLst>
      <p:ext uri="{BB962C8B-B14F-4D97-AF65-F5344CB8AC3E}">
        <p14:creationId xmlns:p14="http://schemas.microsoft.com/office/powerpoint/2010/main" val="219612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par>
                                <p:cTn id="14" presetID="6" presetClass="entr" presetSubtype="16"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circle(in)">
                                      <p:cBhvr>
                                        <p:cTn id="16" dur="2000"/>
                                        <p:tgtEl>
                                          <p:spTgt spid="1028"/>
                                        </p:tgtEl>
                                      </p:cBhvr>
                                    </p:animEffect>
                                  </p:childTnLst>
                                </p:cTn>
                              </p:par>
                              <p:par>
                                <p:cTn id="17" presetID="6" presetClass="entr" presetSubtype="16"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circle(in)">
                                      <p:cBhvr>
                                        <p:cTn id="19" dur="2000"/>
                                        <p:tgtEl>
                                          <p:spTgt spid="1030"/>
                                        </p:tgtEl>
                                      </p:cBhvr>
                                    </p:animEffect>
                                  </p:childTnLst>
                                </p:cTn>
                              </p:par>
                              <p:par>
                                <p:cTn id="20" presetID="6" presetClass="entr" presetSubtype="16"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circle(in)">
                                      <p:cBhvr>
                                        <p:cTn id="22" dur="2000"/>
                                        <p:tgtEl>
                                          <p:spTgt spid="1032"/>
                                        </p:tgtEl>
                                      </p:cBhvr>
                                    </p:animEffect>
                                  </p:childTnLst>
                                </p:cTn>
                              </p:par>
                              <p:par>
                                <p:cTn id="23" presetID="6" presetClass="entr" presetSubtype="16"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animEffect transition="in" filter="circle(in)">
                                      <p:cBhvr>
                                        <p:cTn id="25" dur="2000"/>
                                        <p:tgtEl>
                                          <p:spTgt spid="1034"/>
                                        </p:tgtEl>
                                      </p:cBhvr>
                                    </p:animEffect>
                                  </p:childTnLst>
                                </p:cTn>
                              </p:par>
                              <p:par>
                                <p:cTn id="26" presetID="6" presetClass="entr" presetSubtype="16" fill="hold" nodeType="withEffect">
                                  <p:stCondLst>
                                    <p:cond delay="0"/>
                                  </p:stCondLst>
                                  <p:childTnLst>
                                    <p:set>
                                      <p:cBhvr>
                                        <p:cTn id="27" dur="1" fill="hold">
                                          <p:stCondLst>
                                            <p:cond delay="0"/>
                                          </p:stCondLst>
                                        </p:cTn>
                                        <p:tgtEl>
                                          <p:spTgt spid="1036"/>
                                        </p:tgtEl>
                                        <p:attrNameLst>
                                          <p:attrName>style.visibility</p:attrName>
                                        </p:attrNameLst>
                                      </p:cBhvr>
                                      <p:to>
                                        <p:strVal val="visible"/>
                                      </p:to>
                                    </p:set>
                                    <p:animEffect transition="in" filter="circle(in)">
                                      <p:cBhvr>
                                        <p:cTn id="28" dur="20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11" name="内容占位符 1"/>
          <p:cNvSpPr>
            <a:spLocks noGrp="1"/>
          </p:cNvSpPr>
          <p:nvPr>
            <p:ph type="subTitle" idx="1"/>
          </p:nvPr>
        </p:nvSpPr>
        <p:spPr>
          <a:xfrm>
            <a:off x="683568" y="555526"/>
            <a:ext cx="6852600" cy="504056"/>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传统的</a:t>
            </a:r>
            <a:r>
              <a:rPr lang="zh-CN" altLang="en-US" b="1" dirty="0">
                <a:solidFill>
                  <a:schemeClr val="bg1"/>
                </a:solidFill>
              </a:rPr>
              <a:t>关系数据库</a:t>
            </a:r>
            <a:endParaRPr lang="en-US" altLang="zh-CN" b="1" dirty="0">
              <a:solidFill>
                <a:schemeClr val="bg1"/>
              </a:solidFill>
            </a:endParaRPr>
          </a:p>
        </p:txBody>
      </p:sp>
      <p:sp>
        <p:nvSpPr>
          <p:cNvPr id="12" name="流程图: 资料带 11"/>
          <p:cNvSpPr/>
          <p:nvPr/>
        </p:nvSpPr>
        <p:spPr>
          <a:xfrm>
            <a:off x="1907704" y="1414902"/>
            <a:ext cx="4216284" cy="94082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非常完备的关系理论基础</a:t>
            </a:r>
          </a:p>
        </p:txBody>
      </p:sp>
      <p:sp>
        <p:nvSpPr>
          <p:cNvPr id="13" name="流程图: 资料带 12"/>
          <p:cNvSpPr/>
          <p:nvPr/>
        </p:nvSpPr>
        <p:spPr>
          <a:xfrm>
            <a:off x="1939893" y="2571750"/>
            <a:ext cx="4216284" cy="1008112"/>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具有事务性机制的支持</a:t>
            </a:r>
          </a:p>
        </p:txBody>
      </p:sp>
      <p:sp>
        <p:nvSpPr>
          <p:cNvPr id="14" name="流程图: 资料带 13"/>
          <p:cNvSpPr/>
          <p:nvPr/>
        </p:nvSpPr>
        <p:spPr>
          <a:xfrm>
            <a:off x="1969597" y="3795886"/>
            <a:ext cx="4216284" cy="1008112"/>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高效的查询优化机制</a:t>
            </a:r>
          </a:p>
        </p:txBody>
      </p:sp>
    </p:spTree>
    <p:extLst>
      <p:ext uri="{BB962C8B-B14F-4D97-AF65-F5344CB8AC3E}">
        <p14:creationId xmlns:p14="http://schemas.microsoft.com/office/powerpoint/2010/main" val="11930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11" name="内容占位符 1"/>
          <p:cNvSpPr>
            <a:spLocks noGrp="1"/>
          </p:cNvSpPr>
          <p:nvPr>
            <p:ph type="subTitle" idx="1"/>
          </p:nvPr>
        </p:nvSpPr>
        <p:spPr>
          <a:xfrm>
            <a:off x="655203" y="771550"/>
            <a:ext cx="6852600" cy="504056"/>
          </a:xfrm>
          <a:noFill/>
        </p:spPr>
        <p:txBody>
          <a:bodyPr>
            <a:noAutofit/>
          </a:bodyPr>
          <a:lstStyle/>
          <a:p>
            <a:pPr marL="0" indent="0">
              <a:buNone/>
            </a:pPr>
            <a:r>
              <a:rPr lang="zh-CN" altLang="en-US" b="1" dirty="0">
                <a:solidFill>
                  <a:schemeClr val="bg1"/>
                </a:solidFill>
              </a:rPr>
              <a:t>传统的关系数据库性能上缺陷</a:t>
            </a:r>
            <a:endParaRPr lang="en-US" altLang="zh-CN" b="1" dirty="0">
              <a:solidFill>
                <a:schemeClr val="bg1"/>
              </a:solidFill>
            </a:endParaRPr>
          </a:p>
        </p:txBody>
      </p:sp>
      <p:sp>
        <p:nvSpPr>
          <p:cNvPr id="7" name="流程图: 资料带 6"/>
          <p:cNvSpPr/>
          <p:nvPr/>
        </p:nvSpPr>
        <p:spPr>
          <a:xfrm>
            <a:off x="2411760" y="1764556"/>
            <a:ext cx="4104456" cy="1152128"/>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Tree>
    <p:extLst>
      <p:ext uri="{BB962C8B-B14F-4D97-AF65-F5344CB8AC3E}">
        <p14:creationId xmlns:p14="http://schemas.microsoft.com/office/powerpoint/2010/main" val="21009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2" name="内容占位符 1"/>
          <p:cNvSpPr>
            <a:spLocks noGrp="1"/>
          </p:cNvSpPr>
          <p:nvPr>
            <p:ph type="subTitle" idx="1"/>
          </p:nvPr>
        </p:nvSpPr>
        <p:spPr>
          <a:xfrm>
            <a:off x="899592" y="771550"/>
            <a:ext cx="6852600" cy="3450600"/>
          </a:xfrm>
          <a:noFill/>
        </p:spPr>
        <p:txBody>
          <a:bodyPr>
            <a:normAutofit/>
          </a:bodyPr>
          <a:lstStyle/>
          <a:p>
            <a:pPr marL="0" indent="0">
              <a:buNone/>
            </a:pPr>
            <a:r>
              <a:rPr lang="zh-CN" altLang="en-US" sz="2000" dirty="0" smtClean="0">
                <a:solidFill>
                  <a:schemeClr val="bg1"/>
                </a:solidFill>
                <a:latin typeface="宋体" panose="02010600030101010101" pitchFamily="2" charset="-122"/>
                <a:ea typeface="宋体" panose="02010600030101010101" pitchFamily="2" charset="-122"/>
              </a:rPr>
              <a:t>无法</a:t>
            </a:r>
            <a:r>
              <a:rPr lang="zh-CN" altLang="en-US" kern="1200" dirty="0">
                <a:solidFill>
                  <a:schemeClr val="bg1"/>
                </a:solidFill>
              </a:rPr>
              <a:t>满足海量数据的管理需求</a:t>
            </a:r>
            <a:endParaRPr lang="en-US" altLang="zh-CN" kern="1200" dirty="0">
              <a:solidFill>
                <a:schemeClr val="bg1"/>
              </a:solidFill>
            </a:endParaRPr>
          </a:p>
        </p:txBody>
      </p:sp>
      <p:pic>
        <p:nvPicPr>
          <p:cNvPr id="5" name="Picture 7" descr="http://img.jrjimg.cn/2012/12/201212241242059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1995686"/>
            <a:ext cx="5400601" cy="305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27584" y="1349355"/>
            <a:ext cx="5832648" cy="677108"/>
          </a:xfrm>
          <a:prstGeom prst="rect">
            <a:avLst/>
          </a:prstGeom>
          <a:no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rPr>
              <a:t>到了</a:t>
            </a:r>
            <a:r>
              <a:rPr lang="en-US" altLang="zh-CN" dirty="0">
                <a:solidFill>
                  <a:schemeClr val="bg1"/>
                </a:solidFill>
                <a:latin typeface="宋体" panose="02010600030101010101" pitchFamily="2" charset="-122"/>
                <a:ea typeface="宋体" panose="02010600030101010101" pitchFamily="2" charset="-122"/>
              </a:rPr>
              <a:t>Web2.0</a:t>
            </a:r>
            <a:r>
              <a:rPr lang="zh-CN" altLang="en-US" sz="2000" dirty="0">
                <a:solidFill>
                  <a:schemeClr val="bg1"/>
                </a:solidFill>
                <a:latin typeface="宋体" panose="02010600030101010101" pitchFamily="2" charset="-122"/>
                <a:ea typeface="宋体" panose="02010600030101010101" pitchFamily="2" charset="-122"/>
                <a:sym typeface="Helvetica Light"/>
              </a:rPr>
              <a:t>时代以后，数据的产生速度非常</a:t>
            </a:r>
            <a:r>
              <a:rPr lang="zh-CN" altLang="en-US" dirty="0">
                <a:solidFill>
                  <a:schemeClr val="bg1"/>
                </a:solidFill>
              </a:rPr>
              <a:t>快</a:t>
            </a:r>
          </a:p>
          <a:p>
            <a:endParaRPr lang="zh-CN" altLang="en-US" dirty="0">
              <a:solidFill>
                <a:schemeClr val="bg1"/>
              </a:solidFill>
            </a:endParaRPr>
          </a:p>
        </p:txBody>
      </p:sp>
    </p:spTree>
    <p:extLst>
      <p:ext uri="{BB962C8B-B14F-4D97-AF65-F5344CB8AC3E}">
        <p14:creationId xmlns:p14="http://schemas.microsoft.com/office/powerpoint/2010/main" val="39335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11" name="内容占位符 1"/>
          <p:cNvSpPr>
            <a:spLocks noGrp="1"/>
          </p:cNvSpPr>
          <p:nvPr>
            <p:ph type="subTitle" idx="1"/>
          </p:nvPr>
        </p:nvSpPr>
        <p:spPr>
          <a:xfrm>
            <a:off x="899592" y="630426"/>
            <a:ext cx="6852600" cy="3450600"/>
          </a:xfrm>
          <a:noFill/>
        </p:spPr>
        <p:txBody>
          <a:bodyPr>
            <a:noAutofit/>
          </a:bodyPr>
          <a:lstStyle/>
          <a:p>
            <a:pPr marL="0" indent="0">
              <a:buNone/>
            </a:pPr>
            <a:r>
              <a:rPr lang="zh-CN" altLang="en-US" b="1" dirty="0" smtClean="0">
                <a:solidFill>
                  <a:schemeClr val="bg1"/>
                </a:solidFill>
                <a:latin typeface="宋体" panose="02010600030101010101" pitchFamily="2" charset="-122"/>
                <a:ea typeface="宋体" panose="02010600030101010101" pitchFamily="2" charset="-122"/>
              </a:rPr>
              <a:t>传统的关系数据库性能上缺陷</a:t>
            </a:r>
            <a:endParaRPr lang="en-US" altLang="zh-CN" b="1" dirty="0" smtClean="0">
              <a:solidFill>
                <a:schemeClr val="bg1"/>
              </a:solidFill>
              <a:latin typeface="宋体" panose="02010600030101010101" pitchFamily="2" charset="-122"/>
              <a:ea typeface="宋体" panose="02010600030101010101" pitchFamily="2" charset="-122"/>
            </a:endParaRPr>
          </a:p>
        </p:txBody>
      </p:sp>
      <p:sp>
        <p:nvSpPr>
          <p:cNvPr id="2" name="流程图: 资料带 1"/>
          <p:cNvSpPr/>
          <p:nvPr/>
        </p:nvSpPr>
        <p:spPr>
          <a:xfrm>
            <a:off x="2204092" y="1419622"/>
            <a:ext cx="4528148"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
        <p:nvSpPr>
          <p:cNvPr id="12" name="流程图: 资料带 11"/>
          <p:cNvSpPr/>
          <p:nvPr/>
        </p:nvSpPr>
        <p:spPr>
          <a:xfrm>
            <a:off x="2204092" y="2508126"/>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无法满足高并发需求</a:t>
            </a:r>
          </a:p>
        </p:txBody>
      </p:sp>
    </p:spTree>
    <p:extLst>
      <p:ext uri="{BB962C8B-B14F-4D97-AF65-F5344CB8AC3E}">
        <p14:creationId xmlns:p14="http://schemas.microsoft.com/office/powerpoint/2010/main" val="3408752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4" name="内容占位符 1"/>
          <p:cNvSpPr>
            <a:spLocks noGrp="1"/>
          </p:cNvSpPr>
          <p:nvPr>
            <p:ph type="subTitle" idx="1"/>
          </p:nvPr>
        </p:nvSpPr>
        <p:spPr>
          <a:xfrm>
            <a:off x="1037688" y="771550"/>
            <a:ext cx="6852600" cy="432048"/>
          </a:xfrm>
          <a:noFill/>
        </p:spPr>
        <p:txBody>
          <a:bodyPr>
            <a:noAutofit/>
          </a:bodyPr>
          <a:lstStyle/>
          <a:p>
            <a:pPr marL="0" indent="0" algn="l">
              <a:lnSpc>
                <a:spcPct val="140000"/>
              </a:lnSpc>
              <a:spcBef>
                <a:spcPts val="0"/>
              </a:spcBef>
              <a:buClr>
                <a:srgbClr val="35B558"/>
              </a:buClr>
              <a:buSzPct val="105000"/>
              <a:buNone/>
            </a:pPr>
            <a:r>
              <a:rPr lang="zh-CN" altLang="en-US" sz="2000" kern="1200" dirty="0">
                <a:solidFill>
                  <a:schemeClr val="bg1"/>
                </a:solidFill>
                <a:latin typeface="宋体" panose="02010600030101010101" pitchFamily="2" charset="-122"/>
                <a:ea typeface="宋体" panose="02010600030101010101" pitchFamily="2" charset="-122"/>
              </a:rPr>
              <a:t>无法满足高并发的需求</a:t>
            </a:r>
            <a:endParaRPr lang="en-US" altLang="zh-CN" sz="2000" kern="1200" dirty="0">
              <a:solidFill>
                <a:schemeClr val="bg1"/>
              </a:solidFill>
              <a:latin typeface="宋体" panose="02010600030101010101" pitchFamily="2" charset="-122"/>
              <a:ea typeface="宋体" panose="02010600030101010101" pitchFamily="2" charset="-122"/>
            </a:endParaRPr>
          </a:p>
        </p:txBody>
      </p:sp>
      <p:sp>
        <p:nvSpPr>
          <p:cNvPr id="8" name="竖卷形 7"/>
          <p:cNvSpPr/>
          <p:nvPr/>
        </p:nvSpPr>
        <p:spPr>
          <a:xfrm>
            <a:off x="3275856" y="1491630"/>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rPr>
              <a:t>这种实时生成的数据，对数据库的负载非常高</a:t>
            </a:r>
          </a:p>
        </p:txBody>
      </p:sp>
      <p:sp>
        <p:nvSpPr>
          <p:cNvPr id="9" name="竖卷形 8"/>
          <p:cNvSpPr/>
          <p:nvPr/>
        </p:nvSpPr>
        <p:spPr>
          <a:xfrm>
            <a:off x="6012160" y="1504109"/>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宋体" panose="02010600030101010101" pitchFamily="2" charset="-122"/>
                <a:ea typeface="宋体" panose="02010600030101010101" pitchFamily="2" charset="-122"/>
              </a:rPr>
              <a:t>基本上用</a:t>
            </a:r>
            <a:r>
              <a:rPr lang="zh-CN" altLang="en-US" sz="2000" dirty="0">
                <a:solidFill>
                  <a:schemeClr val="bg1"/>
                </a:solidFill>
                <a:latin typeface="宋体" panose="02010600030101010101" pitchFamily="2" charset="-122"/>
                <a:ea typeface="宋体" panose="02010600030101010101" pitchFamily="2" charset="-122"/>
              </a:rPr>
              <a:t>关系数据库</a:t>
            </a:r>
            <a:r>
              <a:rPr lang="zh-CN" altLang="en-US" sz="2000" dirty="0" smtClean="0">
                <a:solidFill>
                  <a:schemeClr val="bg1"/>
                </a:solidFill>
                <a:latin typeface="宋体" panose="02010600030101010101" pitchFamily="2" charset="-122"/>
                <a:ea typeface="宋体" panose="02010600030101010101" pitchFamily="2" charset="-122"/>
              </a:rPr>
              <a:t>是没有办法满足这种高并发需求的</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10" name="竖卷形 9"/>
          <p:cNvSpPr/>
          <p:nvPr/>
        </p:nvSpPr>
        <p:spPr>
          <a:xfrm>
            <a:off x="611560" y="1491630"/>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宋体" panose="02010600030101010101" pitchFamily="2" charset="-122"/>
                <a:ea typeface="宋体" panose="02010600030101010101" pitchFamily="2" charset="-122"/>
              </a:rPr>
              <a:t>动态数据是没有办法提前生成一个</a:t>
            </a:r>
            <a:r>
              <a:rPr lang="zh-CN" altLang="en-US" sz="2000" dirty="0">
                <a:solidFill>
                  <a:schemeClr val="bg1"/>
                </a:solidFill>
                <a:latin typeface="宋体" panose="02010600030101010101" pitchFamily="2" charset="-122"/>
                <a:ea typeface="宋体" panose="02010600030101010101" pitchFamily="2" charset="-122"/>
              </a:rPr>
              <a:t>静态</a:t>
            </a:r>
            <a:r>
              <a:rPr lang="zh-CN" altLang="en-US" dirty="0">
                <a:solidFill>
                  <a:schemeClr val="bg1"/>
                </a:solidFill>
                <a:latin typeface="宋体" panose="02010600030101010101" pitchFamily="2" charset="-122"/>
                <a:ea typeface="宋体" panose="02010600030101010101" pitchFamily="2" charset="-122"/>
              </a:rPr>
              <a:t>网页让用户来访问，只能实时地根据用户的请求来实时的生成数据</a:t>
            </a:r>
          </a:p>
        </p:txBody>
      </p:sp>
    </p:spTree>
    <p:extLst>
      <p:ext uri="{BB962C8B-B14F-4D97-AF65-F5344CB8AC3E}">
        <p14:creationId xmlns:p14="http://schemas.microsoft.com/office/powerpoint/2010/main" val="99552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11" name="内容占位符 1"/>
          <p:cNvSpPr>
            <a:spLocks noGrp="1"/>
          </p:cNvSpPr>
          <p:nvPr>
            <p:ph type="subTitle" idx="1"/>
          </p:nvPr>
        </p:nvSpPr>
        <p:spPr>
          <a:xfrm>
            <a:off x="1331640" y="771550"/>
            <a:ext cx="6852600" cy="345060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传统的关系数据库性能上缺陷</a:t>
            </a:r>
            <a:endParaRPr lang="en-US" altLang="zh-CN" sz="2000" b="1" dirty="0" smtClean="0">
              <a:solidFill>
                <a:schemeClr val="bg1"/>
              </a:solidFill>
              <a:latin typeface="宋体" panose="02010600030101010101" pitchFamily="2" charset="-122"/>
              <a:ea typeface="宋体" panose="02010600030101010101" pitchFamily="2" charset="-122"/>
            </a:endParaRPr>
          </a:p>
        </p:txBody>
      </p:sp>
      <p:sp>
        <p:nvSpPr>
          <p:cNvPr id="2" name="流程图: 资料带 1"/>
          <p:cNvSpPr/>
          <p:nvPr/>
        </p:nvSpPr>
        <p:spPr>
          <a:xfrm>
            <a:off x="2204092" y="1419622"/>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
        <p:nvSpPr>
          <p:cNvPr id="12" name="流程图: 资料带 11"/>
          <p:cNvSpPr/>
          <p:nvPr/>
        </p:nvSpPr>
        <p:spPr>
          <a:xfrm>
            <a:off x="2204091" y="2609549"/>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无法满足高并发需求</a:t>
            </a:r>
          </a:p>
        </p:txBody>
      </p:sp>
      <p:sp>
        <p:nvSpPr>
          <p:cNvPr id="6" name="流程图: 资料带 5"/>
          <p:cNvSpPr/>
          <p:nvPr/>
        </p:nvSpPr>
        <p:spPr>
          <a:xfrm>
            <a:off x="2204092" y="3867894"/>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无法满足高扩展性和高可用性的需求</a:t>
            </a:r>
          </a:p>
        </p:txBody>
      </p:sp>
    </p:spTree>
    <p:extLst>
      <p:ext uri="{BB962C8B-B14F-4D97-AF65-F5344CB8AC3E}">
        <p14:creationId xmlns:p14="http://schemas.microsoft.com/office/powerpoint/2010/main" val="2808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NoSQL</a:t>
            </a:r>
            <a:r>
              <a:rPr lang="zh-CN" altLang="en-US" dirty="0" smtClean="0"/>
              <a:t>兴起的原因</a:t>
            </a:r>
            <a:endParaRPr lang="zh-CN" altLang="en-US" dirty="0"/>
          </a:p>
        </p:txBody>
      </p:sp>
      <p:sp>
        <p:nvSpPr>
          <p:cNvPr id="4" name="内容占位符 1"/>
          <p:cNvSpPr>
            <a:spLocks noGrp="1"/>
          </p:cNvSpPr>
          <p:nvPr>
            <p:ph type="subTitle" idx="1"/>
          </p:nvPr>
        </p:nvSpPr>
        <p:spPr>
          <a:xfrm>
            <a:off x="611560" y="699542"/>
            <a:ext cx="6852600" cy="576064"/>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无法满足高扩展性和高可用性的需求</a:t>
            </a:r>
            <a:endParaRPr lang="en-US" altLang="zh-CN" sz="2000" b="1" dirty="0">
              <a:solidFill>
                <a:schemeClr val="bg1"/>
              </a:solidFill>
              <a:latin typeface="宋体" panose="02010600030101010101" pitchFamily="2" charset="-122"/>
              <a:ea typeface="宋体" panose="02010600030101010101" pitchFamily="2" charset="-122"/>
            </a:endParaRPr>
          </a:p>
        </p:txBody>
      </p:sp>
      <p:pic>
        <p:nvPicPr>
          <p:cNvPr id="4100" name="Picture 4" descr="1807090808347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19622"/>
            <a:ext cx="5795020" cy="34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NoSQL</a:t>
            </a:r>
            <a:r>
              <a:rPr lang="zh-CN" altLang="en-US" dirty="0" smtClean="0"/>
              <a:t>兴起的原因</a:t>
            </a:r>
            <a:endParaRPr lang="zh-CN" altLang="en-US" dirty="0"/>
          </a:p>
        </p:txBody>
      </p:sp>
      <p:sp>
        <p:nvSpPr>
          <p:cNvPr id="4" name="内容占位符 1"/>
          <p:cNvSpPr>
            <a:spLocks noGrp="1"/>
          </p:cNvSpPr>
          <p:nvPr>
            <p:ph type="subTitle" idx="1"/>
          </p:nvPr>
        </p:nvSpPr>
        <p:spPr>
          <a:xfrm>
            <a:off x="971600" y="915566"/>
            <a:ext cx="6852600" cy="3450600"/>
          </a:xfrm>
          <a:noFill/>
        </p:spPr>
        <p:txBody>
          <a:bodyPr>
            <a:noAutofit/>
          </a:bodyPr>
          <a:lstStyle/>
          <a:p>
            <a:pPr marL="0" indent="0">
              <a:buNone/>
            </a:pPr>
            <a:r>
              <a:rPr lang="zh-CN" altLang="en-US" b="1" dirty="0">
                <a:solidFill>
                  <a:schemeClr val="bg1"/>
                </a:solidFill>
              </a:rPr>
              <a:t>无法满足高扩展性和高可用性的需求</a:t>
            </a:r>
            <a:endParaRPr lang="en-US" altLang="zh-CN" b="1" dirty="0">
              <a:solidFill>
                <a:schemeClr val="bg1"/>
              </a:solidFill>
            </a:endParaRPr>
          </a:p>
        </p:txBody>
      </p:sp>
      <p:pic>
        <p:nvPicPr>
          <p:cNvPr id="5" name="Picture 2" descr="c:\users\lenovo\appdata\roaming\360se6\User Data\temp\dc54564e9258d10921f68dfed358ccbf6c814d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91630"/>
            <a:ext cx="5997596" cy="322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4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课程目标</a:t>
            </a:r>
            <a:endParaRPr lang="zh-CN" altLang="en-US" dirty="0"/>
          </a:p>
        </p:txBody>
      </p:sp>
      <p:sp>
        <p:nvSpPr>
          <p:cNvPr id="2" name="内容占位符 1"/>
          <p:cNvSpPr>
            <a:spLocks noGrp="1"/>
          </p:cNvSpPr>
          <p:nvPr>
            <p:ph type="subTitle" idx="1"/>
          </p:nvPr>
        </p:nvSpPr>
        <p:spPr>
          <a:xfrm>
            <a:off x="611560" y="987574"/>
            <a:ext cx="8352928" cy="3450600"/>
          </a:xfrm>
        </p:spPr>
        <p:txBody>
          <a:bodyPr>
            <a:normAutofit/>
          </a:bodyPr>
          <a:lstStyle/>
          <a:p>
            <a:pPr>
              <a:buClr>
                <a:schemeClr val="bg1"/>
              </a:buClr>
              <a:buSzPct val="80000"/>
            </a:pPr>
            <a:r>
              <a:rPr lang="zh-CN" altLang="en-US" dirty="0" smtClean="0">
                <a:solidFill>
                  <a:schemeClr val="bg1"/>
                </a:solidFill>
              </a:rPr>
              <a:t>了解</a:t>
            </a:r>
            <a:r>
              <a:rPr lang="en-US" altLang="zh-CN" dirty="0" err="1">
                <a:solidFill>
                  <a:schemeClr val="bg1"/>
                </a:solidFill>
              </a:rPr>
              <a:t>NoSQL</a:t>
            </a:r>
            <a:r>
              <a:rPr lang="zh-CN" altLang="en-US" dirty="0">
                <a:solidFill>
                  <a:schemeClr val="bg1"/>
                </a:solidFill>
              </a:rPr>
              <a:t>类数据库的原理和应用场景，能进行初步选型 </a:t>
            </a:r>
          </a:p>
          <a:p>
            <a:pPr>
              <a:buClr>
                <a:schemeClr val="bg1"/>
              </a:buClr>
              <a:buSzPct val="80000"/>
            </a:pPr>
            <a:r>
              <a:rPr lang="zh-CN" altLang="en-US" dirty="0" smtClean="0">
                <a:solidFill>
                  <a:schemeClr val="bg1"/>
                </a:solidFill>
              </a:rPr>
              <a:t>熟练</a:t>
            </a:r>
            <a:r>
              <a:rPr lang="en-US" altLang="zh-CN" dirty="0" err="1" smtClean="0">
                <a:solidFill>
                  <a:schemeClr val="bg1"/>
                </a:solidFill>
              </a:rPr>
              <a:t>Redis</a:t>
            </a:r>
            <a:r>
              <a:rPr lang="zh-CN" altLang="en-US" dirty="0">
                <a:solidFill>
                  <a:schemeClr val="bg1"/>
                </a:solidFill>
              </a:rPr>
              <a:t>、</a:t>
            </a:r>
            <a:r>
              <a:rPr lang="en-US" altLang="zh-CN" dirty="0" err="1" smtClean="0">
                <a:solidFill>
                  <a:schemeClr val="bg1"/>
                </a:solidFill>
              </a:rPr>
              <a:t>MongoDB</a:t>
            </a:r>
            <a:r>
              <a:rPr lang="zh-CN" altLang="en-US" dirty="0" smtClean="0">
                <a:solidFill>
                  <a:schemeClr val="bg1"/>
                </a:solidFill>
              </a:rPr>
              <a:t>等</a:t>
            </a:r>
            <a:r>
              <a:rPr lang="en-US" altLang="zh-CN" dirty="0" err="1">
                <a:solidFill>
                  <a:schemeClr val="bg1"/>
                </a:solidFill>
              </a:rPr>
              <a:t>NoSQL</a:t>
            </a:r>
            <a:r>
              <a:rPr lang="zh-CN" altLang="en-US" dirty="0">
                <a:solidFill>
                  <a:schemeClr val="bg1"/>
                </a:solidFill>
              </a:rPr>
              <a:t>产品 </a:t>
            </a:r>
          </a:p>
          <a:p>
            <a:pPr>
              <a:buClr>
                <a:schemeClr val="bg1"/>
              </a:buClr>
              <a:buSzPct val="80000"/>
            </a:pPr>
            <a:r>
              <a:rPr lang="zh-CN" altLang="en-US" dirty="0" smtClean="0">
                <a:solidFill>
                  <a:schemeClr val="bg1"/>
                </a:solidFill>
              </a:rPr>
              <a:t>懂得</a:t>
            </a:r>
            <a:r>
              <a:rPr lang="zh-CN" altLang="en-US" dirty="0">
                <a:solidFill>
                  <a:schemeClr val="bg1"/>
                </a:solidFill>
              </a:rPr>
              <a:t>如何使用上述</a:t>
            </a:r>
            <a:r>
              <a:rPr lang="en-US" altLang="zh-CN" dirty="0" err="1">
                <a:solidFill>
                  <a:schemeClr val="bg1"/>
                </a:solidFill>
              </a:rPr>
              <a:t>NOSQL</a:t>
            </a:r>
            <a:r>
              <a:rPr lang="zh-CN" altLang="en-US" dirty="0">
                <a:solidFill>
                  <a:schemeClr val="bg1"/>
                </a:solidFill>
              </a:rPr>
              <a:t>产品，并能用于解决实际应用问题 </a:t>
            </a:r>
          </a:p>
          <a:p>
            <a:pPr>
              <a:buClr>
                <a:schemeClr val="bg1"/>
              </a:buClr>
              <a:buSzPct val="80000"/>
            </a:pPr>
            <a:r>
              <a:rPr lang="zh-CN" altLang="en-US" dirty="0" smtClean="0">
                <a:solidFill>
                  <a:schemeClr val="bg1"/>
                </a:solidFill>
              </a:rPr>
              <a:t>组建</a:t>
            </a:r>
            <a:r>
              <a:rPr lang="zh-CN" altLang="en-US" dirty="0">
                <a:solidFill>
                  <a:schemeClr val="bg1"/>
                </a:solidFill>
              </a:rPr>
              <a:t>分布式集群并进行调试 </a:t>
            </a:r>
          </a:p>
          <a:p>
            <a:pPr marL="71550" indent="0">
              <a:buNone/>
            </a:pPr>
            <a:endParaRPr lang="zh-CN" altLang="en-US" dirty="0"/>
          </a:p>
        </p:txBody>
      </p:sp>
    </p:spTree>
    <p:extLst>
      <p:ext uri="{BB962C8B-B14F-4D97-AF65-F5344CB8AC3E}">
        <p14:creationId xmlns:p14="http://schemas.microsoft.com/office/powerpoint/2010/main" val="187016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5" name="椭圆 4"/>
          <p:cNvSpPr/>
          <p:nvPr/>
        </p:nvSpPr>
        <p:spPr>
          <a:xfrm>
            <a:off x="331401" y="2288952"/>
            <a:ext cx="2462696" cy="129614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ea typeface="宋体" panose="02010600030101010101" pitchFamily="2" charset="-122"/>
              </a:rPr>
              <a:t>MySQL</a:t>
            </a:r>
            <a:r>
              <a:rPr lang="zh-CN" altLang="en-US" sz="2000" dirty="0">
                <a:solidFill>
                  <a:schemeClr val="tx1"/>
                </a:solidFill>
                <a:latin typeface="宋体" panose="02010600030101010101" pitchFamily="2" charset="-122"/>
                <a:ea typeface="宋体" panose="02010600030101010101" pitchFamily="2" charset="-122"/>
              </a:rPr>
              <a:t>集群方式的缺陷</a:t>
            </a:r>
          </a:p>
        </p:txBody>
      </p:sp>
      <p:sp>
        <p:nvSpPr>
          <p:cNvPr id="6" name="圆角矩形 5"/>
          <p:cNvSpPr/>
          <p:nvPr/>
        </p:nvSpPr>
        <p:spPr>
          <a:xfrm>
            <a:off x="3221809" y="1075184"/>
            <a:ext cx="1777488"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复杂性</a:t>
            </a:r>
          </a:p>
        </p:txBody>
      </p:sp>
      <p:sp>
        <p:nvSpPr>
          <p:cNvPr id="7" name="圆角矩形 6"/>
          <p:cNvSpPr/>
          <p:nvPr/>
        </p:nvSpPr>
        <p:spPr>
          <a:xfrm>
            <a:off x="3302974" y="2643758"/>
            <a:ext cx="2005711"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延迟性</a:t>
            </a:r>
          </a:p>
        </p:txBody>
      </p:sp>
      <p:sp>
        <p:nvSpPr>
          <p:cNvPr id="8" name="圆角矩形 7"/>
          <p:cNvSpPr/>
          <p:nvPr/>
        </p:nvSpPr>
        <p:spPr>
          <a:xfrm>
            <a:off x="3188885" y="4371950"/>
            <a:ext cx="2131580"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扩容问题</a:t>
            </a:r>
          </a:p>
        </p:txBody>
      </p:sp>
      <p:cxnSp>
        <p:nvCxnSpPr>
          <p:cNvPr id="9" name="肘形连接符 8"/>
          <p:cNvCxnSpPr>
            <a:stCxn id="5" idx="0"/>
            <a:endCxn id="6" idx="1"/>
          </p:cNvCxnSpPr>
          <p:nvPr/>
        </p:nvCxnSpPr>
        <p:spPr>
          <a:xfrm rot="5400000" flipH="1" flipV="1">
            <a:off x="1947413" y="1014556"/>
            <a:ext cx="889732" cy="1659060"/>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94097" y="2937025"/>
            <a:ext cx="506569"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843475" y="3304370"/>
            <a:ext cx="1064685" cy="162613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491350" y="1075184"/>
            <a:ext cx="341788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整个集群部署管理配置都非常复杂</a:t>
            </a:r>
          </a:p>
        </p:txBody>
      </p:sp>
      <p:sp>
        <p:nvSpPr>
          <p:cNvPr id="40" name="矩形 39"/>
          <p:cNvSpPr/>
          <p:nvPr/>
        </p:nvSpPr>
        <p:spPr>
          <a:xfrm>
            <a:off x="5652120" y="2552573"/>
            <a:ext cx="325711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当主库压力较大时，就会带来较大的延迟</a:t>
            </a:r>
          </a:p>
        </p:txBody>
      </p:sp>
      <p:sp>
        <p:nvSpPr>
          <p:cNvPr id="41" name="矩形 40"/>
          <p:cNvSpPr/>
          <p:nvPr/>
        </p:nvSpPr>
        <p:spPr>
          <a:xfrm>
            <a:off x="5652120" y="3939903"/>
            <a:ext cx="3257114" cy="9877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整个集群压力过大时，需要增加新机器对整个数据集进行重新分区，非常复杂</a:t>
            </a:r>
          </a:p>
        </p:txBody>
      </p:sp>
    </p:spTree>
    <p:extLst>
      <p:ext uri="{BB962C8B-B14F-4D97-AF65-F5344CB8AC3E}">
        <p14:creationId xmlns:p14="http://schemas.microsoft.com/office/powerpoint/2010/main" val="149464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fade">
                                      <p:cBhvr>
                                        <p:cTn id="20" dur="500"/>
                                        <p:tgtEl>
                                          <p:spTgt spid="81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8199" grpId="0" animBg="1"/>
      <p:bldP spid="40"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5" name="椭圆 4"/>
          <p:cNvSpPr/>
          <p:nvPr/>
        </p:nvSpPr>
        <p:spPr>
          <a:xfrm>
            <a:off x="631812" y="2179925"/>
            <a:ext cx="2232248" cy="16867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兴起的原因</a:t>
            </a:r>
          </a:p>
        </p:txBody>
      </p:sp>
      <p:sp>
        <p:nvSpPr>
          <p:cNvPr id="6" name="圆角矩形 5"/>
          <p:cNvSpPr/>
          <p:nvPr/>
        </p:nvSpPr>
        <p:spPr>
          <a:xfrm>
            <a:off x="3470552" y="1316478"/>
            <a:ext cx="4347464"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关系数据库无法满足</a:t>
            </a: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的需求</a:t>
            </a:r>
          </a:p>
        </p:txBody>
      </p:sp>
      <p:sp>
        <p:nvSpPr>
          <p:cNvPr id="7" name="圆角矩形 6"/>
          <p:cNvSpPr/>
          <p:nvPr/>
        </p:nvSpPr>
        <p:spPr>
          <a:xfrm>
            <a:off x="3482047" y="2692318"/>
            <a:ext cx="402034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数据模型的局限性</a:t>
            </a:r>
          </a:p>
        </p:txBody>
      </p:sp>
      <p:cxnSp>
        <p:nvCxnSpPr>
          <p:cNvPr id="13" name="肘形连接符 12"/>
          <p:cNvCxnSpPr>
            <a:endCxn id="6" idx="1"/>
          </p:cNvCxnSpPr>
          <p:nvPr/>
        </p:nvCxnSpPr>
        <p:spPr>
          <a:xfrm rot="5400000" flipH="1" flipV="1">
            <a:off x="2329088" y="1039110"/>
            <a:ext cx="540060" cy="174286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43808" y="3023967"/>
            <a:ext cx="626744"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6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pic>
        <p:nvPicPr>
          <p:cNvPr id="14338" name="Picture 2" descr="https://hadoop.apache.org/hadoop-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15938"/>
            <a:ext cx="3770437" cy="95267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ss0.bdstatic.com/70cFvHSh_Q1YnxGkpoWK1HF6hhy/it/u=2525855446,3374805720&amp;fm=115&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843558"/>
            <a:ext cx="2294185" cy="229418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ss0.bdstatic.com/70cFuHSh_Q1YnxGkpoWK1HF6hhy/it/u=2550819113,1832457699&amp;fm=27&amp;gp=0.jpg"/>
          <p:cNvPicPr>
            <a:picLocks noChangeAspect="1" noChangeArrowheads="1"/>
          </p:cNvPicPr>
          <p:nvPr/>
        </p:nvPicPr>
        <p:blipFill rotWithShape="1">
          <a:blip r:embed="rId5">
            <a:extLst>
              <a:ext uri="{28A0092B-C50C-407E-A947-70E740481C1C}">
                <a14:useLocalDpi xmlns:a14="http://schemas.microsoft.com/office/drawing/2010/main" val="0"/>
              </a:ext>
            </a:extLst>
          </a:blip>
          <a:srcRect l="15178" t="28640" r="30369" b="19661"/>
          <a:stretch/>
        </p:blipFill>
        <p:spPr bwMode="auto">
          <a:xfrm>
            <a:off x="835348" y="2787774"/>
            <a:ext cx="4320480" cy="192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4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fade">
                                      <p:cBhvr>
                                        <p:cTn id="1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5" name="椭圆 4"/>
          <p:cNvSpPr/>
          <p:nvPr/>
        </p:nvSpPr>
        <p:spPr>
          <a:xfrm>
            <a:off x="611560" y="1851670"/>
            <a:ext cx="2232248" cy="16867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兴起的原因</a:t>
            </a:r>
          </a:p>
        </p:txBody>
      </p:sp>
      <p:sp>
        <p:nvSpPr>
          <p:cNvPr id="6" name="圆角矩形 5"/>
          <p:cNvSpPr/>
          <p:nvPr/>
        </p:nvSpPr>
        <p:spPr>
          <a:xfrm>
            <a:off x="3470552" y="987574"/>
            <a:ext cx="4347464"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关系数据库无法满足</a:t>
            </a: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的需求</a:t>
            </a:r>
          </a:p>
        </p:txBody>
      </p:sp>
      <p:sp>
        <p:nvSpPr>
          <p:cNvPr id="7" name="圆角矩形 6"/>
          <p:cNvSpPr/>
          <p:nvPr/>
        </p:nvSpPr>
        <p:spPr>
          <a:xfrm>
            <a:off x="3482047" y="2363414"/>
            <a:ext cx="402034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数据模型的局限性</a:t>
            </a:r>
          </a:p>
        </p:txBody>
      </p:sp>
      <p:sp>
        <p:nvSpPr>
          <p:cNvPr id="8" name="圆角矩形 7"/>
          <p:cNvSpPr/>
          <p:nvPr/>
        </p:nvSpPr>
        <p:spPr>
          <a:xfrm>
            <a:off x="3608912" y="3815899"/>
            <a:ext cx="4596412"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关系数据库许多特性没有发挥</a:t>
            </a:r>
          </a:p>
        </p:txBody>
      </p:sp>
      <p:cxnSp>
        <p:nvCxnSpPr>
          <p:cNvPr id="13" name="肘形连接符 12"/>
          <p:cNvCxnSpPr>
            <a:stCxn id="5" idx="0"/>
            <a:endCxn id="6" idx="1"/>
          </p:cNvCxnSpPr>
          <p:nvPr/>
        </p:nvCxnSpPr>
        <p:spPr>
          <a:xfrm rot="5400000" flipH="1" flipV="1">
            <a:off x="2329088" y="710206"/>
            <a:ext cx="540060" cy="174286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p:cNvCxnSpPr>
          <p:nvPr/>
        </p:nvCxnSpPr>
        <p:spPr>
          <a:xfrm>
            <a:off x="2843808" y="2695063"/>
            <a:ext cx="626744"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 idx="4"/>
            <a:endCxn id="8" idx="1"/>
          </p:cNvCxnSpPr>
          <p:nvPr/>
        </p:nvCxnSpPr>
        <p:spPr>
          <a:xfrm rot="16200000" flipH="1">
            <a:off x="2390661" y="2875479"/>
            <a:ext cx="555274" cy="188122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7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8" name="椭圆 7"/>
          <p:cNvSpPr/>
          <p:nvPr/>
        </p:nvSpPr>
        <p:spPr>
          <a:xfrm>
            <a:off x="649540" y="1635646"/>
            <a:ext cx="2482300" cy="250929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01</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通常是不要求严格数据库事务</a:t>
            </a:r>
          </a:p>
        </p:txBody>
      </p:sp>
      <p:sp>
        <p:nvSpPr>
          <p:cNvPr id="11" name="椭圆 10"/>
          <p:cNvSpPr/>
          <p:nvPr/>
        </p:nvSpPr>
        <p:spPr>
          <a:xfrm>
            <a:off x="3491880" y="1788046"/>
            <a:ext cx="2511896" cy="229587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02</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不需要严格的读写实时性</a:t>
            </a:r>
          </a:p>
        </p:txBody>
      </p:sp>
      <p:sp>
        <p:nvSpPr>
          <p:cNvPr id="12" name="椭圆 11"/>
          <p:cNvSpPr/>
          <p:nvPr/>
        </p:nvSpPr>
        <p:spPr>
          <a:xfrm>
            <a:off x="6309404" y="1788046"/>
            <a:ext cx="2511896" cy="229587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03</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不包含复杂的</a:t>
            </a:r>
            <a:r>
              <a:rPr lang="en-US" altLang="zh-CN" sz="2000" b="1" dirty="0">
                <a:solidFill>
                  <a:schemeClr val="tx1"/>
                </a:solidFill>
                <a:latin typeface="宋体" panose="02010600030101010101" pitchFamily="2" charset="-122"/>
                <a:ea typeface="宋体" panose="02010600030101010101" pitchFamily="2" charset="-122"/>
              </a:rPr>
              <a:t>SQL</a:t>
            </a:r>
            <a:r>
              <a:rPr lang="zh-CN" altLang="en-US" sz="2000" b="1" dirty="0">
                <a:solidFill>
                  <a:schemeClr val="tx1"/>
                </a:solidFill>
                <a:latin typeface="宋体" panose="02010600030101010101" pitchFamily="2" charset="-122"/>
                <a:ea typeface="宋体" panose="02010600030101010101" pitchFamily="2" charset="-122"/>
              </a:rPr>
              <a:t>查询</a:t>
            </a:r>
          </a:p>
        </p:txBody>
      </p:sp>
    </p:spTree>
    <p:extLst>
      <p:ext uri="{BB962C8B-B14F-4D97-AF65-F5344CB8AC3E}">
        <p14:creationId xmlns:p14="http://schemas.microsoft.com/office/powerpoint/2010/main" val="36070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smtClean="0">
                <a:solidFill>
                  <a:schemeClr val="bg1"/>
                </a:solidFill>
              </a:rPr>
              <a:t>NoSQL</a:t>
            </a:r>
            <a:r>
              <a:rPr lang="zh-CN" altLang="en-US" sz="2400" dirty="0" smtClean="0">
                <a:solidFill>
                  <a:schemeClr val="bg1"/>
                </a:solidFill>
              </a:rPr>
              <a:t>兴起的原因</a:t>
            </a:r>
            <a:endParaRPr lang="en-US" altLang="zh-CN" sz="2400" dirty="0" smtClean="0">
              <a:solidFill>
                <a:schemeClr val="bg1"/>
              </a:solidFill>
            </a:endParaRPr>
          </a:p>
          <a:p>
            <a:pPr>
              <a:buFont typeface="Wingdings" panose="05000000000000000000" pitchFamily="2" charset="2"/>
              <a:buChar char="Ø"/>
            </a:pPr>
            <a:r>
              <a:rPr lang="en-US" altLang="zh-CN" sz="2400" dirty="0" err="1" smtClean="0">
                <a:solidFill>
                  <a:srgbClr val="FF0000"/>
                </a:solidFill>
              </a:rPr>
              <a:t>NoSQL</a:t>
            </a:r>
            <a:r>
              <a:rPr lang="zh-CN" altLang="en-US" sz="2400" dirty="0">
                <a:solidFill>
                  <a:srgbClr val="FF0000"/>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855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8238" y="732910"/>
            <a:ext cx="6852600" cy="75872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一、在数据库原理方面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数据库原理</a:t>
            </a: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98480" y="3852586"/>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98156" y="3130092"/>
            <a:ext cx="545321" cy="14553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具有完备的关系代数理论作为基础</a:t>
            </a:r>
          </a:p>
        </p:txBody>
      </p:sp>
      <p:sp>
        <p:nvSpPr>
          <p:cNvPr id="41" name="矩形 40"/>
          <p:cNvSpPr/>
          <p:nvPr/>
        </p:nvSpPr>
        <p:spPr>
          <a:xfrm>
            <a:off x="5220072" y="3799059"/>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数据库缺乏理论基础</a:t>
            </a:r>
          </a:p>
        </p:txBody>
      </p:sp>
      <p:sp>
        <p:nvSpPr>
          <p:cNvPr id="24" name="爆炸形 1 23"/>
          <p:cNvSpPr/>
          <p:nvPr/>
        </p:nvSpPr>
        <p:spPr>
          <a:xfrm>
            <a:off x="8078092" y="1131590"/>
            <a:ext cx="612067" cy="416822"/>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0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611560" y="843558"/>
            <a:ext cx="6852600" cy="648072"/>
          </a:xfrm>
          <a:noFill/>
        </p:spPr>
        <p:txBody>
          <a:bodyPr>
            <a:noAutofit/>
          </a:bodyPr>
          <a:lstStyle/>
          <a:p>
            <a:pPr marL="0" indent="0">
              <a:buNone/>
            </a:pPr>
            <a:r>
              <a:rPr lang="zh-CN" altLang="en-US" sz="2000" b="1" dirty="0">
                <a:solidFill>
                  <a:schemeClr val="bg1"/>
                </a:solidFill>
                <a:latin typeface="宋体" panose="02010600030101010101" pitchFamily="2" charset="-122"/>
                <a:ea typeface="宋体" panose="02010600030101010101" pitchFamily="2" charset="-122"/>
              </a:rPr>
              <a:t>二</a:t>
            </a:r>
            <a:r>
              <a:rPr lang="zh-CN" altLang="en-US" sz="2000" b="1" dirty="0" smtClean="0">
                <a:solidFill>
                  <a:schemeClr val="bg1"/>
                </a:solidFill>
                <a:latin typeface="宋体" panose="02010600030101010101" pitchFamily="2" charset="-122"/>
                <a:ea typeface="宋体" panose="02010600030101010101" pitchFamily="2" charset="-122"/>
              </a:rPr>
              <a:t>、在数据规模方面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数据库原理</a:t>
            </a: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3158007"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2072061" y="3056188"/>
            <a:ext cx="557039" cy="1614854"/>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很难实现横向扩展，纵向扩展非常有限</a:t>
            </a:r>
          </a:p>
        </p:txBody>
      </p:sp>
      <p:sp>
        <p:nvSpPr>
          <p:cNvPr id="41" name="矩形 40"/>
          <p:cNvSpPr/>
          <p:nvPr/>
        </p:nvSpPr>
        <p:spPr>
          <a:xfrm>
            <a:off x="5508104" y="3799059"/>
            <a:ext cx="345638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具有非常好的水平可扩展性</a:t>
            </a:r>
          </a:p>
        </p:txBody>
      </p:sp>
      <p:sp>
        <p:nvSpPr>
          <p:cNvPr id="12" name="爆炸形 1 11"/>
          <p:cNvSpPr/>
          <p:nvPr/>
        </p:nvSpPr>
        <p:spPr>
          <a:xfrm>
            <a:off x="7848365" y="3288887"/>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833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827584" y="702434"/>
            <a:ext cx="6852600" cy="345060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三、在数据库模式方面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数据库模式</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要</a:t>
            </a:r>
            <a:r>
              <a:rPr lang="zh-CN" altLang="zh-CN" sz="2000" dirty="0">
                <a:solidFill>
                  <a:schemeClr val="tx1"/>
                </a:solidFill>
                <a:latin typeface="宋体" panose="02010600030101010101" pitchFamily="2" charset="-122"/>
                <a:ea typeface="宋体" panose="02010600030101010101" pitchFamily="2" charset="-122"/>
              </a:rPr>
              <a:t>定义</a:t>
            </a:r>
            <a:r>
              <a:rPr lang="zh-CN" altLang="en-US" sz="2000" dirty="0">
                <a:solidFill>
                  <a:schemeClr val="tx1"/>
                </a:solidFill>
                <a:latin typeface="宋体" panose="02010600030101010101" pitchFamily="2" charset="-122"/>
                <a:ea typeface="宋体" panose="02010600030101010101" pitchFamily="2" charset="-122"/>
              </a:rPr>
              <a:t>严格的</a:t>
            </a:r>
            <a:r>
              <a:rPr lang="zh-CN" altLang="zh-CN" sz="2000" dirty="0">
                <a:solidFill>
                  <a:schemeClr val="tx1"/>
                </a:solidFill>
                <a:latin typeface="宋体" panose="02010600030101010101" pitchFamily="2" charset="-122"/>
                <a:ea typeface="宋体" panose="02010600030101010101" pitchFamily="2" charset="-122"/>
              </a:rPr>
              <a:t>数据库模式，</a:t>
            </a:r>
            <a:r>
              <a:rPr lang="zh-CN" altLang="en-US" sz="2000" dirty="0">
                <a:solidFill>
                  <a:schemeClr val="tx1"/>
                </a:solidFill>
                <a:latin typeface="宋体" panose="02010600030101010101" pitchFamily="2" charset="-122"/>
                <a:ea typeface="宋体" panose="02010600030101010101" pitchFamily="2" charset="-122"/>
              </a:rPr>
              <a:t>而且</a:t>
            </a:r>
            <a:r>
              <a:rPr lang="zh-CN" altLang="zh-CN" sz="2000" dirty="0">
                <a:solidFill>
                  <a:schemeClr val="tx1"/>
                </a:solidFill>
                <a:latin typeface="宋体" panose="02010600030101010101" pitchFamily="2" charset="-122"/>
                <a:ea typeface="宋体" panose="02010600030101010101" pitchFamily="2" charset="-122"/>
              </a:rPr>
              <a:t>严格遵守</a:t>
            </a:r>
            <a:r>
              <a:rPr lang="zh-CN" altLang="en-US" sz="2000" dirty="0">
                <a:solidFill>
                  <a:schemeClr val="tx1"/>
                </a:solidFill>
                <a:latin typeface="宋体" panose="02010600030101010101" pitchFamily="2" charset="-122"/>
                <a:ea typeface="宋体" panose="02010600030101010101" pitchFamily="2" charset="-122"/>
              </a:rPr>
              <a:t>事先</a:t>
            </a:r>
            <a:r>
              <a:rPr lang="zh-CN" altLang="zh-CN" sz="2000" dirty="0">
                <a:solidFill>
                  <a:schemeClr val="tx1"/>
                </a:solidFill>
                <a:latin typeface="宋体" panose="02010600030101010101" pitchFamily="2" charset="-122"/>
                <a:ea typeface="宋体" panose="02010600030101010101" pitchFamily="2" charset="-122"/>
              </a:rPr>
              <a:t>定义</a:t>
            </a:r>
            <a:r>
              <a:rPr lang="zh-CN" altLang="en-US" sz="2000" dirty="0">
                <a:solidFill>
                  <a:schemeClr val="tx1"/>
                </a:solidFill>
                <a:latin typeface="宋体" panose="02010600030101010101" pitchFamily="2" charset="-122"/>
                <a:ea typeface="宋体" panose="02010600030101010101" pitchFamily="2" charset="-122"/>
              </a:rPr>
              <a:t>的数据库模式</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数据模型非常灵活</a:t>
            </a:r>
          </a:p>
        </p:txBody>
      </p:sp>
      <p:sp>
        <p:nvSpPr>
          <p:cNvPr id="14" name="爆炸形 1 13"/>
          <p:cNvSpPr/>
          <p:nvPr/>
        </p:nvSpPr>
        <p:spPr>
          <a:xfrm>
            <a:off x="7848365" y="3288887"/>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710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827584" y="853072"/>
            <a:ext cx="6852600" cy="422534"/>
          </a:xfrm>
          <a:noFill/>
        </p:spPr>
        <p:txBody>
          <a:bodyPr>
            <a:noAutofit/>
          </a:bodyPr>
          <a:lstStyle/>
          <a:p>
            <a:pPr marL="0" indent="0">
              <a:buNone/>
            </a:pPr>
            <a:r>
              <a:rPr lang="zh-CN" altLang="en-US" sz="2000" b="1" dirty="0">
                <a:solidFill>
                  <a:schemeClr val="bg1"/>
                </a:solidFill>
                <a:latin typeface="宋体" panose="02010600030101010101" pitchFamily="2" charset="-122"/>
                <a:ea typeface="宋体" panose="02010600030101010101" pitchFamily="2" charset="-122"/>
              </a:rPr>
              <a:t>四</a:t>
            </a:r>
            <a:r>
              <a:rPr lang="zh-CN" altLang="en-US" sz="2000" b="1" dirty="0" smtClean="0">
                <a:solidFill>
                  <a:schemeClr val="bg1"/>
                </a:solidFill>
                <a:latin typeface="宋体" panose="02010600030101010101" pitchFamily="2" charset="-122"/>
                <a:ea typeface="宋体" panose="02010600030101010101" pitchFamily="2" charset="-122"/>
              </a:rPr>
              <a:t>、在查询效率方面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查询效率</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54627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适当数据量级查询效率高</a:t>
            </a:r>
            <a:endParaRPr lang="en-US" altLang="zh-CN" sz="2000" dirty="0">
              <a:solidFill>
                <a:schemeClr val="tx1"/>
              </a:solidFill>
              <a:latin typeface="宋体" panose="02010600030101010101" pitchFamily="2" charset="-122"/>
              <a:ea typeface="宋体" panose="02010600030101010101" pitchFamily="2" charset="-122"/>
            </a:endParaRPr>
          </a:p>
          <a:p>
            <a:pPr algn="ctr"/>
            <a:r>
              <a:rPr lang="zh-CN" altLang="en-US" sz="2000" dirty="0">
                <a:solidFill>
                  <a:schemeClr val="tx1"/>
                </a:solidFill>
                <a:latin typeface="宋体" panose="02010600030101010101" pitchFamily="2" charset="-122"/>
                <a:ea typeface="宋体" panose="02010600030101010101" pitchFamily="2" charset="-122"/>
              </a:rPr>
              <a:t>数量级</a:t>
            </a:r>
            <a:r>
              <a:rPr lang="zh-CN" altLang="en-US" sz="2000" dirty="0" smtClean="0">
                <a:solidFill>
                  <a:schemeClr val="tx1"/>
                </a:solidFill>
                <a:latin typeface="宋体" panose="02010600030101010101" pitchFamily="2" charset="-122"/>
                <a:ea typeface="宋体" panose="02010600030101010101" pitchFamily="2" charset="-122"/>
              </a:rPr>
              <a:t>增大</a:t>
            </a:r>
            <a:r>
              <a:rPr lang="zh-CN" altLang="en-US" sz="2000" dirty="0">
                <a:solidFill>
                  <a:schemeClr val="tx1"/>
                </a:solidFill>
                <a:latin typeface="宋体" panose="02010600030101010101" pitchFamily="2" charset="-122"/>
                <a:ea typeface="宋体" panose="02010600030101010101" pitchFamily="2" charset="-122"/>
              </a:rPr>
              <a:t>，</a:t>
            </a:r>
            <a:r>
              <a:rPr lang="zh-CN" altLang="en-US" sz="2000" dirty="0" smtClean="0">
                <a:solidFill>
                  <a:schemeClr val="tx1"/>
                </a:solidFill>
                <a:latin typeface="宋体" panose="02010600030101010101" pitchFamily="2" charset="-122"/>
                <a:ea typeface="宋体" panose="02010600030101010101" pitchFamily="2" charset="-122"/>
              </a:rPr>
              <a:t>查询</a:t>
            </a:r>
            <a:r>
              <a:rPr lang="zh-CN" altLang="en-US" sz="2000" dirty="0">
                <a:solidFill>
                  <a:schemeClr val="tx1"/>
                </a:solidFill>
                <a:latin typeface="宋体" panose="02010600030101010101" pitchFamily="2" charset="-122"/>
                <a:ea typeface="宋体" panose="02010600030101010101" pitchFamily="2" charset="-122"/>
              </a:rPr>
              <a:t>效率降低</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未构建面向复杂查询的索引查询，性能差</a:t>
            </a: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299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参考书</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3" y="1059581"/>
            <a:ext cx="3763043" cy="376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48" y="976883"/>
            <a:ext cx="3412604" cy="3845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5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五、在事务一致性方面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事务一致性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宋体" panose="02010600030101010101" pitchFamily="2" charset="-122"/>
                <a:ea typeface="宋体" panose="02010600030101010101" pitchFamily="2" charset="-122"/>
              </a:rPr>
              <a:t>遵守事务</a:t>
            </a:r>
            <a:r>
              <a:rPr lang="en-US" altLang="zh-CN" sz="2000" dirty="0">
                <a:solidFill>
                  <a:schemeClr val="tx1"/>
                </a:solidFill>
                <a:latin typeface="宋体" panose="02010600030101010101" pitchFamily="2" charset="-122"/>
                <a:ea typeface="宋体" panose="02010600030101010101" pitchFamily="2" charset="-122"/>
              </a:rPr>
              <a:t>ACID</a:t>
            </a:r>
            <a:r>
              <a:rPr lang="zh-CN" altLang="zh-CN" sz="2000" dirty="0">
                <a:solidFill>
                  <a:schemeClr val="tx1"/>
                </a:solidFill>
                <a:latin typeface="宋体" panose="02010600030101010101" pitchFamily="2" charset="-122"/>
                <a:ea typeface="宋体" panose="02010600030101010101" pitchFamily="2" charset="-122"/>
              </a:rPr>
              <a:t>模型，可以保证事务强一致性</a:t>
            </a: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宋体" panose="02010600030101010101" pitchFamily="2" charset="-122"/>
                <a:ea typeface="宋体" panose="02010600030101010101" pitchFamily="2" charset="-122"/>
              </a:rPr>
              <a:t>放松</a:t>
            </a:r>
            <a:r>
              <a:rPr lang="zh-CN" altLang="en-US" sz="2000" dirty="0">
                <a:solidFill>
                  <a:schemeClr val="tx1"/>
                </a:solidFill>
                <a:latin typeface="宋体" panose="02010600030101010101" pitchFamily="2" charset="-122"/>
                <a:ea typeface="宋体" panose="02010600030101010101" pitchFamily="2" charset="-122"/>
              </a:rPr>
              <a:t>了</a:t>
            </a:r>
            <a:r>
              <a:rPr lang="zh-CN" altLang="zh-CN" sz="2000" dirty="0">
                <a:solidFill>
                  <a:schemeClr val="tx1"/>
                </a:solidFill>
                <a:latin typeface="宋体" panose="02010600030101010101" pitchFamily="2" charset="-122"/>
                <a:ea typeface="宋体" panose="02010600030101010101" pitchFamily="2" charset="-122"/>
              </a:rPr>
              <a:t>对事务</a:t>
            </a:r>
            <a:r>
              <a:rPr lang="en-US" altLang="zh-CN" sz="2000" dirty="0">
                <a:solidFill>
                  <a:schemeClr val="tx1"/>
                </a:solidFill>
                <a:latin typeface="宋体" panose="02010600030101010101" pitchFamily="2" charset="-122"/>
                <a:ea typeface="宋体" panose="02010600030101010101" pitchFamily="2" charset="-122"/>
              </a:rPr>
              <a:t>ACID</a:t>
            </a:r>
            <a:r>
              <a:rPr lang="zh-CN" altLang="zh-CN" sz="2000" dirty="0">
                <a:solidFill>
                  <a:schemeClr val="tx1"/>
                </a:solidFill>
                <a:latin typeface="宋体" panose="02010600030101010101" pitchFamily="2" charset="-122"/>
                <a:ea typeface="宋体" panose="02010600030101010101" pitchFamily="2" charset="-122"/>
              </a:rPr>
              <a:t>四性的要求，而是遵守</a:t>
            </a:r>
            <a:r>
              <a:rPr lang="en-US" altLang="zh-CN" sz="2000" dirty="0">
                <a:solidFill>
                  <a:schemeClr val="tx1"/>
                </a:solidFill>
                <a:latin typeface="宋体" panose="02010600030101010101" pitchFamily="2" charset="-122"/>
                <a:ea typeface="宋体" panose="02010600030101010101" pitchFamily="2" charset="-122"/>
              </a:rPr>
              <a:t>BASE</a:t>
            </a:r>
            <a:r>
              <a:rPr lang="zh-CN" altLang="zh-CN" sz="2000" dirty="0">
                <a:solidFill>
                  <a:schemeClr val="tx1"/>
                </a:solidFill>
                <a:latin typeface="宋体" panose="02010600030101010101" pitchFamily="2" charset="-122"/>
                <a:ea typeface="宋体" panose="02010600030101010101" pitchFamily="2" charset="-122"/>
              </a:rPr>
              <a:t>模型，只能保证最终一致性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3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smtClean="0">
                <a:solidFill>
                  <a:schemeClr val="bg1"/>
                </a:solidFill>
              </a:rPr>
              <a:t>六</a:t>
            </a:r>
            <a:r>
              <a:rPr lang="zh-CN" altLang="en-US" sz="2000" b="1" dirty="0" smtClean="0">
                <a:solidFill>
                  <a:schemeClr val="bg1"/>
                </a:solidFill>
                <a:latin typeface="宋体" panose="02010600030101010101" pitchFamily="2" charset="-122"/>
                <a:ea typeface="宋体" panose="02010600030101010101" pitchFamily="2" charset="-122"/>
              </a:rPr>
              <a:t>、在数据完整性方面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数据完整性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具有保证完整性的完备机制</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不能实现完整性约束</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105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a:solidFill>
                  <a:schemeClr val="bg1"/>
                </a:solidFill>
              </a:rPr>
              <a:t>七</a:t>
            </a:r>
            <a:r>
              <a:rPr lang="zh-CN" altLang="en-US" sz="2000" b="1" dirty="0" smtClean="0">
                <a:solidFill>
                  <a:schemeClr val="bg1"/>
                </a:solidFill>
                <a:latin typeface="宋体" panose="02010600030101010101" pitchFamily="2" charset="-122"/>
                <a:ea typeface="宋体" panose="02010600030101010101" pitchFamily="2" charset="-122"/>
              </a:rPr>
              <a:t>、在可扩展性方面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可扩展性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扩展性一般是比较差的</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水平扩展性非常好</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7949259" y="3247512"/>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37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smtClean="0">
                <a:solidFill>
                  <a:schemeClr val="bg1"/>
                </a:solidFill>
              </a:rPr>
              <a:t>八</a:t>
            </a:r>
            <a:r>
              <a:rPr lang="zh-CN" altLang="en-US" sz="2000" b="1" dirty="0" smtClean="0">
                <a:solidFill>
                  <a:schemeClr val="bg1"/>
                </a:solidFill>
                <a:latin typeface="宋体" panose="02010600030101010101" pitchFamily="2" charset="-122"/>
                <a:ea typeface="宋体" panose="02010600030101010101" pitchFamily="2" charset="-122"/>
              </a:rPr>
              <a:t>、在可用性方面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可用性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802357"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随着规模增大，为了保证严格的一致性，可用性方面就被削弱</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具有非常好的可用性，能够在短时间内迅速返回所需的结果</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7949259" y="3247512"/>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61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九、在标准化方面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标准化</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154285"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关系数据库遵循</a:t>
            </a:r>
            <a:r>
              <a:rPr lang="en-US" altLang="zh-CN" sz="2000" dirty="0">
                <a:solidFill>
                  <a:schemeClr val="tx1"/>
                </a:solidFill>
                <a:latin typeface="宋体" panose="02010600030101010101" pitchFamily="2" charset="-122"/>
                <a:ea typeface="宋体" panose="02010600030101010101" pitchFamily="2" charset="-122"/>
              </a:rPr>
              <a:t>SQL</a:t>
            </a:r>
            <a:r>
              <a:rPr lang="zh-CN" altLang="en-US" sz="2000" dirty="0">
                <a:solidFill>
                  <a:schemeClr val="tx1"/>
                </a:solidFill>
                <a:latin typeface="宋体" panose="02010600030101010101" pitchFamily="2" charset="-122"/>
                <a:ea typeface="宋体" panose="02010600030101010101" pitchFamily="2" charset="-122"/>
              </a:rPr>
              <a:t>标准，标准化较为完善</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数据库未形成通用的行业标准</a:t>
            </a: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5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十、在技术支持方面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技术支持</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226293" cy="9361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关系数据库很多都是商业数据库，可获得非常强大的技术和后续服务支持</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676342"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smtClean="0">
                <a:solidFill>
                  <a:schemeClr val="tx1"/>
                </a:solidFill>
                <a:latin typeface="宋体" panose="02010600030101010101" pitchFamily="2" charset="-122"/>
                <a:ea typeface="宋体" panose="02010600030101010101" pitchFamily="2" charset="-122"/>
              </a:rPr>
              <a:t>数据库很多都属于开源产品，处于整个发展的初级阶段</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20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b="1" dirty="0" smtClean="0">
                <a:solidFill>
                  <a:schemeClr val="bg1"/>
                </a:solidFill>
              </a:rPr>
              <a:t>十一、在可维护</a:t>
            </a:r>
            <a:r>
              <a:rPr lang="zh-CN" altLang="en-US" sz="2000" b="1" dirty="0" smtClean="0">
                <a:solidFill>
                  <a:schemeClr val="bg1"/>
                </a:solidFill>
                <a:latin typeface="宋体" panose="02010600030101010101" pitchFamily="2" charset="-122"/>
                <a:ea typeface="宋体" panose="02010600030101010101" pitchFamily="2" charset="-122"/>
              </a:rPr>
              <a:t>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可维护</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226293" cy="9361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关系数据库需要管理员</a:t>
            </a:r>
            <a:endParaRPr lang="en-US" altLang="zh-CN" sz="2000" dirty="0" smtClean="0">
              <a:solidFill>
                <a:schemeClr val="tx1"/>
              </a:solidFill>
              <a:latin typeface="宋体" panose="02010600030101010101" pitchFamily="2" charset="-122"/>
              <a:ea typeface="宋体" panose="02010600030101010101" pitchFamily="2" charset="-122"/>
            </a:endParaRPr>
          </a:p>
          <a:p>
            <a:pPr algn="ctr"/>
            <a:r>
              <a:rPr lang="zh-CN" altLang="en-US" sz="2000" dirty="0" smtClean="0">
                <a:solidFill>
                  <a:schemeClr val="tx1"/>
                </a:solidFill>
                <a:latin typeface="宋体" panose="02010600030101010101" pitchFamily="2" charset="-122"/>
                <a:ea typeface="宋体" panose="02010600030101010101" pitchFamily="2" charset="-122"/>
              </a:rPr>
              <a:t>维护</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676342"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没有成熟的基础和实践操作规范维护较为复杂</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9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6852600" cy="3450600"/>
          </a:xfrm>
        </p:spPr>
        <p:txBody>
          <a:bodyPr>
            <a:normAutofit/>
          </a:bodyPr>
          <a:lstStyle/>
          <a:p>
            <a:pPr marL="71550" indent="0">
              <a:lnSpc>
                <a:spcPct val="150000"/>
              </a:lnSpc>
              <a:buNone/>
            </a:pPr>
            <a:r>
              <a:rPr lang="zh-CN" altLang="en-US" sz="2400" dirty="0" smtClean="0">
                <a:solidFill>
                  <a:schemeClr val="bg1"/>
                </a:solidFill>
              </a:rPr>
              <a:t>关系数据库的优势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具有非常完备的关系代数理论作为基础</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有非常严格的标准</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支持事务一致性</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可以借助索引机制实现非常高效的查询</a:t>
            </a:r>
            <a:endParaRPr lang="zh-CN" altLang="en-US" sz="2400" dirty="0">
              <a:solidFill>
                <a:schemeClr val="bg1"/>
              </a:solidFill>
            </a:endParaRPr>
          </a:p>
        </p:txBody>
      </p:sp>
    </p:spTree>
    <p:extLst>
      <p:ext uri="{BB962C8B-B14F-4D97-AF65-F5344CB8AC3E}">
        <p14:creationId xmlns:p14="http://schemas.microsoft.com/office/powerpoint/2010/main" val="42815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7632848" cy="3450600"/>
          </a:xfrm>
        </p:spPr>
        <p:txBody>
          <a:bodyPr>
            <a:normAutofit/>
          </a:bodyPr>
          <a:lstStyle/>
          <a:p>
            <a:pPr marL="71550" indent="0">
              <a:lnSpc>
                <a:spcPct val="150000"/>
              </a:lnSpc>
              <a:buNone/>
            </a:pPr>
            <a:r>
              <a:rPr lang="zh-CN" altLang="en-US" sz="2400" dirty="0" smtClean="0">
                <a:solidFill>
                  <a:schemeClr val="bg1"/>
                </a:solidFill>
              </a:rPr>
              <a:t>关系数据库的劣势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可扩展性非常差</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不</a:t>
            </a:r>
            <a:r>
              <a:rPr lang="zh-CN" altLang="en-US" sz="2400" dirty="0" smtClean="0">
                <a:solidFill>
                  <a:schemeClr val="bg1"/>
                </a:solidFill>
              </a:rPr>
              <a:t>具备水平可扩展性，无法较好支持海量数据存储</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数据模型定义严格，无法较好满足新型</a:t>
            </a:r>
            <a:r>
              <a:rPr lang="en-US" altLang="zh-CN" sz="2400" dirty="0" smtClean="0">
                <a:solidFill>
                  <a:schemeClr val="bg1"/>
                </a:solidFill>
              </a:rPr>
              <a:t>Web2.0</a:t>
            </a:r>
            <a:r>
              <a:rPr lang="zh-CN" altLang="en-US" sz="2400" dirty="0" smtClean="0">
                <a:solidFill>
                  <a:schemeClr val="bg1"/>
                </a:solidFill>
              </a:rPr>
              <a:t>应用需求</a:t>
            </a:r>
            <a:endParaRPr lang="zh-CN" altLang="en-US" sz="2400" dirty="0">
              <a:solidFill>
                <a:schemeClr val="bg1"/>
              </a:solidFill>
            </a:endParaRPr>
          </a:p>
        </p:txBody>
      </p:sp>
    </p:spTree>
    <p:extLst>
      <p:ext uri="{BB962C8B-B14F-4D97-AF65-F5344CB8AC3E}">
        <p14:creationId xmlns:p14="http://schemas.microsoft.com/office/powerpoint/2010/main" val="133515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7632848" cy="3450600"/>
          </a:xfrm>
        </p:spPr>
        <p:txBody>
          <a:bodyPr>
            <a:normAutofit/>
          </a:bodyPr>
          <a:lstStyle/>
          <a:p>
            <a:pPr marL="71550" indent="0">
              <a:lnSpc>
                <a:spcPct val="150000"/>
              </a:lnSpc>
              <a:buNone/>
            </a:pPr>
            <a:r>
              <a:rPr lang="en-US" altLang="zh-CN" sz="2400" dirty="0" err="1" smtClean="0">
                <a:solidFill>
                  <a:schemeClr val="bg1"/>
                </a:solidFill>
              </a:rPr>
              <a:t>NoSQL</a:t>
            </a:r>
            <a:r>
              <a:rPr lang="zh-CN" altLang="en-US" sz="2400" dirty="0" smtClean="0">
                <a:solidFill>
                  <a:schemeClr val="bg1"/>
                </a:solidFill>
              </a:rPr>
              <a:t>数据库的优势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支持超大规模的数据存储</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数据模型比较灵活</a:t>
            </a:r>
            <a:endParaRPr lang="en-US" altLang="zh-CN" sz="2400" dirty="0" smtClean="0">
              <a:solidFill>
                <a:schemeClr val="bg1"/>
              </a:solidFill>
            </a:endParaRPr>
          </a:p>
          <a:p>
            <a:pPr marL="71550" indent="0">
              <a:lnSpc>
                <a:spcPct val="150000"/>
              </a:lnSpc>
              <a:buNone/>
            </a:pPr>
            <a:r>
              <a:rPr lang="en-US" altLang="zh-CN" sz="2400" dirty="0" err="1">
                <a:solidFill>
                  <a:schemeClr val="bg1"/>
                </a:solidFill>
              </a:rPr>
              <a:t>NoSQL</a:t>
            </a:r>
            <a:r>
              <a:rPr lang="zh-CN" altLang="en-US" sz="2400" dirty="0">
                <a:solidFill>
                  <a:schemeClr val="bg1"/>
                </a:solidFill>
              </a:rPr>
              <a:t>数据库的劣势</a:t>
            </a:r>
            <a:endParaRPr lang="en-US" altLang="zh-CN" sz="2400" dirty="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缺乏底层基础理论做支撑</a:t>
            </a:r>
            <a:endParaRPr lang="en-US" altLang="zh-CN" sz="2400" dirty="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很多</a:t>
            </a:r>
            <a:r>
              <a:rPr lang="en-US" altLang="zh-CN" sz="2400" dirty="0" err="1">
                <a:solidFill>
                  <a:schemeClr val="bg1"/>
                </a:solidFill>
              </a:rPr>
              <a:t>NoSQL</a:t>
            </a:r>
            <a:r>
              <a:rPr lang="zh-CN" altLang="en-US" sz="2400" dirty="0">
                <a:solidFill>
                  <a:schemeClr val="bg1"/>
                </a:solidFill>
              </a:rPr>
              <a:t>数据库都不支持事务的强一致性</a:t>
            </a:r>
            <a:endParaRPr lang="en-US" altLang="zh-CN" sz="2400" dirty="0">
              <a:solidFill>
                <a:schemeClr val="bg1"/>
              </a:solidFill>
            </a:endParaRPr>
          </a:p>
          <a:p>
            <a:pPr marL="71550" indent="0">
              <a:lnSpc>
                <a:spcPct val="150000"/>
              </a:lnSpc>
              <a:buNone/>
            </a:pPr>
            <a:endParaRPr lang="en-US" altLang="zh-CN" sz="2400" dirty="0" smtClean="0">
              <a:solidFill>
                <a:schemeClr val="bg1"/>
              </a:solidFill>
            </a:endParaRPr>
          </a:p>
        </p:txBody>
      </p:sp>
    </p:spTree>
    <p:extLst>
      <p:ext uri="{BB962C8B-B14F-4D97-AF65-F5344CB8AC3E}">
        <p14:creationId xmlns:p14="http://schemas.microsoft.com/office/powerpoint/2010/main" val="206546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anchor="ctr"/>
          <a:lstStyle/>
          <a:p>
            <a:pPr eaLnBrk="1" hangingPunct="1"/>
            <a:endParaRPr lang="zh-CN" altLang="en-US"/>
          </a:p>
        </p:txBody>
      </p:sp>
      <p:sp>
        <p:nvSpPr>
          <p:cNvPr id="3077" name="Text Box 5"/>
          <p:cNvSpPr txBox="1">
            <a:spLocks noChangeArrowheads="1"/>
          </p:cNvSpPr>
          <p:nvPr/>
        </p:nvSpPr>
        <p:spPr bwMode="auto">
          <a:xfrm>
            <a:off x="2743200" y="2811067"/>
            <a:ext cx="45720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dirty="0"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pPr algn="ctr" eaLnBrk="1" hangingPunct="1"/>
            <a:r>
              <a:rPr lang="en-US" altLang="zh-CN" sz="3600" b="1" dirty="0" err="1" smtClean="0"/>
              <a:t>NoSQL</a:t>
            </a:r>
            <a:r>
              <a:rPr lang="zh-CN" altLang="en-US" sz="3600" b="1" dirty="0" smtClean="0"/>
              <a:t>概述</a:t>
            </a:r>
            <a:r>
              <a:rPr lang="en-US" altLang="zh-CN" sz="2800" b="1" dirty="0" smtClean="0"/>
              <a:t> </a:t>
            </a:r>
            <a:r>
              <a:rPr lang="zh-CN" altLang="en-US" sz="2800" dirty="0" smtClean="0"/>
              <a:t> </a:t>
            </a:r>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zh-CN" altLang="en-US"/>
          </a:p>
        </p:txBody>
      </p:sp>
    </p:spTree>
    <p:extLst>
      <p:ext uri="{BB962C8B-B14F-4D97-AF65-F5344CB8AC3E}">
        <p14:creationId xmlns:p14="http://schemas.microsoft.com/office/powerpoint/2010/main" val="3402873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8238" y="732910"/>
            <a:ext cx="6852600" cy="75872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两种数据库的应用场景</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应用场景</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98480" y="3852586"/>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98156" y="3130092"/>
            <a:ext cx="545321" cy="14553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电信银行的关键业务系统</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220072" y="3799059"/>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互联网以及一些传统企业的非关键业务</a:t>
            </a:r>
            <a:endParaRPr lang="zh-CN" altLang="en-US"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7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dirty="0" err="1"/>
              <a:t>NoSQL</a:t>
            </a:r>
            <a:r>
              <a:rPr lang="zh-CN" altLang="en-US" dirty="0"/>
              <a:t>与关系数据库的比较</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583" t="10348" r="6340"/>
          <a:stretch/>
        </p:blipFill>
        <p:spPr bwMode="auto">
          <a:xfrm>
            <a:off x="2108199" y="947316"/>
            <a:ext cx="533400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en-US" altLang="zh-CN" dirty="0" err="1"/>
              <a:t>NoSQL</a:t>
            </a:r>
            <a:r>
              <a:rPr lang="zh-CN" altLang="en-US" dirty="0"/>
              <a:t>与关系数据库的比较</a:t>
            </a:r>
          </a:p>
        </p:txBody>
      </p:sp>
      <p:sp>
        <p:nvSpPr>
          <p:cNvPr id="13" name="内容占位符 1"/>
          <p:cNvSpPr>
            <a:spLocks noGrp="1"/>
          </p:cNvSpPr>
          <p:nvPr>
            <p:ph type="subTitle" idx="1"/>
          </p:nvPr>
        </p:nvSpPr>
        <p:spPr>
          <a:noFill/>
        </p:spPr>
        <p:txBody>
          <a:bodyPr>
            <a:noAutofit/>
          </a:bodyPr>
          <a:lstStyle/>
          <a:p>
            <a:pPr marL="0" indent="0">
              <a:buNone/>
            </a:pPr>
            <a:r>
              <a:rPr lang="en-US" altLang="zh-CN" sz="2000" b="1" dirty="0" err="1" smtClean="0">
                <a:latin typeface="宋体" panose="02010600030101010101" pitchFamily="2" charset="-122"/>
                <a:ea typeface="宋体" panose="02010600030101010101" pitchFamily="2" charset="-122"/>
              </a:rPr>
              <a:t>NoSQL</a:t>
            </a:r>
            <a:r>
              <a:rPr lang="zh-CN" altLang="en-US" sz="2000" b="1" dirty="0" smtClean="0">
                <a:latin typeface="宋体" panose="02010600030101010101" pitchFamily="2" charset="-122"/>
                <a:ea typeface="宋体" panose="02010600030101010101" pitchFamily="2" charset="-122"/>
              </a:rPr>
              <a:t>数据库大全</a:t>
            </a:r>
            <a:endParaRPr lang="en-US" altLang="zh-CN" sz="2000" b="1" dirty="0">
              <a:latin typeface="宋体" panose="02010600030101010101" pitchFamily="2" charset="-122"/>
              <a:ea typeface="宋体" panose="02010600030101010101" pitchFamily="2" charset="-122"/>
            </a:endParaRPr>
          </a:p>
        </p:txBody>
      </p:sp>
      <p:pic>
        <p:nvPicPr>
          <p:cNvPr id="16386" name="Picture 2" descr="https://ss1.bdstatic.com/70cFuXSh_Q1YnxGkpoWK1HF6hhy/it/u=3266157641,3876277510&amp;fm=27&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10831" t="28526" r="14977" b="23002"/>
          <a:stretch/>
        </p:blipFill>
        <p:spPr bwMode="auto">
          <a:xfrm>
            <a:off x="3961450" y="771550"/>
            <a:ext cx="3957404" cy="115424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img.mp.itc.cn/upload/20170122/d94b9d6cc00f4e2ca04b3df75e49523d_th.jpg"/>
          <p:cNvPicPr>
            <a:picLocks noChangeAspect="1" noChangeArrowheads="1"/>
          </p:cNvPicPr>
          <p:nvPr/>
        </p:nvPicPr>
        <p:blipFill rotWithShape="1">
          <a:blip r:embed="rId3">
            <a:extLst>
              <a:ext uri="{28A0092B-C50C-407E-A947-70E740481C1C}">
                <a14:useLocalDpi xmlns:a14="http://schemas.microsoft.com/office/drawing/2010/main" val="0"/>
              </a:ext>
            </a:extLst>
          </a:blip>
          <a:srcRect l="59609"/>
          <a:stretch/>
        </p:blipFill>
        <p:spPr bwMode="auto">
          <a:xfrm>
            <a:off x="420589" y="1179537"/>
            <a:ext cx="306623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ss1.baidu.com/6ONXsjip0QIZ8tyhnq/it/u=1467446338,1392024203&amp;fm=58&amp;bpow=363&amp;bpoh=363"/>
          <p:cNvPicPr>
            <a:picLocks noChangeAspect="1" noChangeArrowheads="1"/>
          </p:cNvPicPr>
          <p:nvPr/>
        </p:nvPicPr>
        <p:blipFill rotWithShape="1">
          <a:blip r:embed="rId4">
            <a:extLst>
              <a:ext uri="{28A0092B-C50C-407E-A947-70E740481C1C}">
                <a14:useLocalDpi xmlns:a14="http://schemas.microsoft.com/office/drawing/2010/main" val="0"/>
              </a:ext>
            </a:extLst>
          </a:blip>
          <a:srcRect t="23181" b="27395"/>
          <a:stretch/>
        </p:blipFill>
        <p:spPr bwMode="auto">
          <a:xfrm>
            <a:off x="4110169" y="2179293"/>
            <a:ext cx="1152525" cy="56962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https://ss0.baidu.com/6ONWsjip0QIZ8tyhnq/it/u=1497786459,194301598&amp;fm=58&amp;bpow=548&amp;bpoh=434"/>
          <p:cNvPicPr>
            <a:picLocks noChangeAspect="1" noChangeArrowheads="1"/>
          </p:cNvPicPr>
          <p:nvPr/>
        </p:nvPicPr>
        <p:blipFill rotWithShape="1">
          <a:blip r:embed="rId5">
            <a:extLst>
              <a:ext uri="{28A0092B-C50C-407E-A947-70E740481C1C}">
                <a14:useLocalDpi xmlns:a14="http://schemas.microsoft.com/office/drawing/2010/main" val="0"/>
              </a:ext>
            </a:extLst>
          </a:blip>
          <a:srcRect t="33505" b="19760"/>
          <a:stretch/>
        </p:blipFill>
        <p:spPr bwMode="auto">
          <a:xfrm>
            <a:off x="5940152" y="2141818"/>
            <a:ext cx="2303028" cy="809469"/>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https://ss0.bdstatic.com/70cFvHSh_Q1YnxGkpoWK1HF6hhy/it/u=3264931296,973541538&amp;fm=27&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417" y="3363838"/>
            <a:ext cx="3041469" cy="115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2400" dirty="0" smtClean="0"/>
              <a:t>本章大纲</a:t>
            </a:r>
            <a:endParaRPr lang="zh-CN" altLang="en-US" sz="24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smtClean="0">
                <a:solidFill>
                  <a:schemeClr val="bg1"/>
                </a:solidFill>
              </a:rPr>
              <a:t>NoSQL</a:t>
            </a:r>
            <a:r>
              <a:rPr lang="zh-CN" altLang="en-US" sz="2400" dirty="0" smtClean="0">
                <a:solidFill>
                  <a:schemeClr val="bg1"/>
                </a:solidFill>
              </a:rPr>
              <a:t>兴起的原因</a:t>
            </a:r>
            <a:endParaRPr lang="zh-CN" altLang="en-US" sz="2400" dirty="0">
              <a:solidFill>
                <a:schemeClr val="bg1"/>
              </a:solidFill>
            </a:endParaRP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rgbClr val="FF0000"/>
                </a:solidFill>
              </a:rPr>
              <a:t>NoSQL</a:t>
            </a:r>
            <a:r>
              <a:rPr lang="zh-CN" altLang="en-US" sz="2400" dirty="0">
                <a:solidFill>
                  <a:srgbClr val="FF0000"/>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27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err="1"/>
              <a:t>NoSQL</a:t>
            </a:r>
            <a:r>
              <a:rPr lang="zh-CN" altLang="en-US" dirty="0"/>
              <a:t>的四大类型</a:t>
            </a:r>
          </a:p>
        </p:txBody>
      </p:sp>
      <p:pic>
        <p:nvPicPr>
          <p:cNvPr id="317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7827" t="34274" r="35508" b="33828"/>
          <a:stretch/>
        </p:blipFill>
        <p:spPr bwMode="auto">
          <a:xfrm>
            <a:off x="4541686" y="2262433"/>
            <a:ext cx="917776" cy="86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7507" t="37185" r="64986" b="33699"/>
          <a:stretch/>
        </p:blipFill>
        <p:spPr bwMode="auto">
          <a:xfrm>
            <a:off x="2888900" y="2262434"/>
            <a:ext cx="964137" cy="79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5346" t="7621" r="51640" b="50149"/>
          <a:stretch/>
        </p:blipFill>
        <p:spPr bwMode="auto">
          <a:xfrm>
            <a:off x="3825005" y="1271142"/>
            <a:ext cx="716681" cy="115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700" t="57579" r="50000" b="10077"/>
          <a:stretch/>
        </p:blipFill>
        <p:spPr bwMode="auto">
          <a:xfrm>
            <a:off x="3751937" y="2908611"/>
            <a:ext cx="842624" cy="88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73061" y="2512933"/>
            <a:ext cx="206131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就是一堆键值对</a:t>
            </a:r>
          </a:p>
        </p:txBody>
      </p:sp>
      <p:sp>
        <p:nvSpPr>
          <p:cNvPr id="12" name="TextBox 11"/>
          <p:cNvSpPr txBox="1"/>
          <p:nvPr/>
        </p:nvSpPr>
        <p:spPr>
          <a:xfrm>
            <a:off x="3451772" y="4011910"/>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00B050"/>
                </a:solidFill>
                <a:latin typeface="宋体" panose="02010600030101010101" pitchFamily="2" charset="-122"/>
                <a:ea typeface="宋体" panose="02010600030101010101" pitchFamily="2" charset="-122"/>
              </a:rPr>
              <a:t>图数据库</a:t>
            </a:r>
            <a:endParaRPr lang="en-US" altLang="zh-CN" sz="2000" b="1" dirty="0" smtClean="0">
              <a:solidFill>
                <a:srgbClr val="00B050"/>
              </a:solidFill>
              <a:latin typeface="宋体" panose="02010600030101010101" pitchFamily="2" charset="-122"/>
              <a:ea typeface="宋体" panose="02010600030101010101" pitchFamily="2" charset="-122"/>
            </a:endParaRPr>
          </a:p>
        </p:txBody>
      </p:sp>
      <p:sp>
        <p:nvSpPr>
          <p:cNvPr id="13" name="TextBox 12"/>
          <p:cNvSpPr txBox="1"/>
          <p:nvPr/>
        </p:nvSpPr>
        <p:spPr>
          <a:xfrm>
            <a:off x="3538580" y="299432"/>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D6A300"/>
                </a:solidFill>
                <a:latin typeface="宋体" panose="02010600030101010101" pitchFamily="2" charset="-122"/>
                <a:ea typeface="宋体" panose="02010600030101010101" pitchFamily="2" charset="-122"/>
              </a:rPr>
              <a:t>列族数据库</a:t>
            </a:r>
            <a:endParaRPr lang="en-US" altLang="zh-CN" sz="2000" b="1" dirty="0" smtClean="0">
              <a:solidFill>
                <a:srgbClr val="D6A300"/>
              </a:solidFill>
              <a:latin typeface="宋体" panose="02010600030101010101" pitchFamily="2" charset="-122"/>
              <a:ea typeface="宋体" panose="02010600030101010101" pitchFamily="2" charset="-122"/>
            </a:endParaRPr>
          </a:p>
        </p:txBody>
      </p:sp>
      <p:sp>
        <p:nvSpPr>
          <p:cNvPr id="14" name="TextBox 13"/>
          <p:cNvSpPr txBox="1"/>
          <p:nvPr/>
        </p:nvSpPr>
        <p:spPr>
          <a:xfrm>
            <a:off x="5575500" y="2164156"/>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C00000"/>
                </a:solidFill>
                <a:latin typeface="宋体" panose="02010600030101010101" pitchFamily="2" charset="-122"/>
                <a:ea typeface="宋体" panose="02010600030101010101" pitchFamily="2" charset="-122"/>
              </a:rPr>
              <a:t>文档数据库</a:t>
            </a:r>
            <a:endParaRPr lang="en-US" altLang="zh-CN" sz="2000" b="1" dirty="0" smtClean="0">
              <a:solidFill>
                <a:srgbClr val="C00000"/>
              </a:solidFill>
              <a:latin typeface="宋体" panose="02010600030101010101" pitchFamily="2" charset="-122"/>
              <a:ea typeface="宋体" panose="02010600030101010101" pitchFamily="2" charset="-122"/>
            </a:endParaRPr>
          </a:p>
        </p:txBody>
      </p:sp>
      <p:sp>
        <p:nvSpPr>
          <p:cNvPr id="15" name="TextBox 14"/>
          <p:cNvSpPr txBox="1"/>
          <p:nvPr/>
        </p:nvSpPr>
        <p:spPr>
          <a:xfrm>
            <a:off x="899592" y="2062379"/>
            <a:ext cx="2061316"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00B0F0"/>
                </a:solidFill>
                <a:latin typeface="宋体" panose="02010600030101010101" pitchFamily="2" charset="-122"/>
                <a:ea typeface="宋体" panose="02010600030101010101" pitchFamily="2" charset="-122"/>
              </a:rPr>
              <a:t>键值数据库</a:t>
            </a:r>
            <a:endParaRPr lang="en-US" altLang="zh-CN" sz="2000" b="1" dirty="0" smtClean="0">
              <a:solidFill>
                <a:srgbClr val="00B0F0"/>
              </a:solidFill>
              <a:latin typeface="宋体" panose="02010600030101010101" pitchFamily="2" charset="-122"/>
              <a:ea typeface="宋体" panose="02010600030101010101" pitchFamily="2" charset="-122"/>
            </a:endParaRPr>
          </a:p>
        </p:txBody>
      </p:sp>
      <p:sp>
        <p:nvSpPr>
          <p:cNvPr id="16" name="TextBox 15"/>
          <p:cNvSpPr txBox="1"/>
          <p:nvPr/>
        </p:nvSpPr>
        <p:spPr>
          <a:xfrm>
            <a:off x="3463386" y="699542"/>
            <a:ext cx="3568500" cy="707886"/>
          </a:xfrm>
          <a:prstGeom prst="rect">
            <a:avLst/>
          </a:prstGeom>
          <a:ln w="50800">
            <a:noFill/>
            <a:miter lim="800000"/>
          </a:ln>
        </p:spPr>
        <p:txBody>
          <a:bodyPr wrap="square" rtlCol="0">
            <a:spAutoFit/>
          </a:bodyPr>
          <a:lstStyle/>
          <a:p>
            <a:pPr marL="0" indent="0" algn="l">
              <a:buNone/>
            </a:pPr>
            <a:r>
              <a:rPr lang="en-US" altLang="zh-CN" sz="2000" dirty="0" err="1" smtClean="0">
                <a:solidFill>
                  <a:schemeClr val="bg1"/>
                </a:solidFill>
                <a:latin typeface="宋体" panose="02010600030101010101" pitchFamily="2" charset="-122"/>
                <a:ea typeface="宋体" panose="02010600030101010101" pitchFamily="2" charset="-122"/>
              </a:rPr>
              <a:t>Hbase</a:t>
            </a:r>
            <a:r>
              <a:rPr lang="zh-CN" altLang="en-US" sz="2000" dirty="0" smtClean="0">
                <a:solidFill>
                  <a:schemeClr val="bg1"/>
                </a:solidFill>
                <a:latin typeface="宋体" panose="02010600030101010101" pitchFamily="2" charset="-122"/>
                <a:ea typeface="宋体" panose="02010600030101010101" pitchFamily="2" charset="-122"/>
              </a:rPr>
              <a:t>根据列族进行垂直划分根据行键进行水平划分</a:t>
            </a:r>
          </a:p>
        </p:txBody>
      </p:sp>
      <p:sp>
        <p:nvSpPr>
          <p:cNvPr id="17" name="TextBox 16"/>
          <p:cNvSpPr txBox="1"/>
          <p:nvPr/>
        </p:nvSpPr>
        <p:spPr>
          <a:xfrm>
            <a:off x="5575500" y="2708124"/>
            <a:ext cx="3568500" cy="707886"/>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可看作键值数据库</a:t>
            </a:r>
            <a:endParaRPr lang="en-US" altLang="zh-CN" sz="2000" dirty="0" smtClean="0">
              <a:solidFill>
                <a:schemeClr val="bg1"/>
              </a:solidFill>
              <a:latin typeface="宋体" panose="02010600030101010101" pitchFamily="2" charset="-122"/>
              <a:ea typeface="宋体" panose="02010600030101010101" pitchFamily="2" charset="-122"/>
            </a:endParaRPr>
          </a:p>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它的值是文档而非标量</a:t>
            </a:r>
          </a:p>
        </p:txBody>
      </p:sp>
      <p:sp>
        <p:nvSpPr>
          <p:cNvPr id="18" name="TextBox 17"/>
          <p:cNvSpPr txBox="1"/>
          <p:nvPr/>
        </p:nvSpPr>
        <p:spPr>
          <a:xfrm>
            <a:off x="3479079" y="4439717"/>
            <a:ext cx="3568500"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以图结构方式存储相关信息</a:t>
            </a:r>
          </a:p>
        </p:txBody>
      </p:sp>
    </p:spTree>
    <p:extLst>
      <p:ext uri="{BB962C8B-B14F-4D97-AF65-F5344CB8AC3E}">
        <p14:creationId xmlns:p14="http://schemas.microsoft.com/office/powerpoint/2010/main" val="35067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8"/>
                                        </p:tgtEl>
                                        <p:attrNameLst>
                                          <p:attrName>style.visibility</p:attrName>
                                        </p:attrNameLst>
                                      </p:cBhvr>
                                      <p:to>
                                        <p:strVal val="visible"/>
                                      </p:to>
                                    </p:set>
                                    <p:animEffect transition="in" filter="fade">
                                      <p:cBhvr>
                                        <p:cTn id="23" dur="500"/>
                                        <p:tgtEl>
                                          <p:spTgt spid="317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ctrTitle"/>
          </p:nvPr>
        </p:nvSpPr>
        <p:spPr/>
        <p:txBody>
          <a:bodyPr>
            <a:normAutofit/>
          </a:bodyPr>
          <a:lstStyle/>
          <a:p>
            <a:r>
              <a:rPr lang="en-US" altLang="zh-CN" dirty="0" err="1" smtClean="0"/>
              <a:t>NoSQL</a:t>
            </a:r>
            <a:r>
              <a:rPr lang="zh-CN" altLang="zh-CN" dirty="0" smtClean="0"/>
              <a:t>的四大类型</a:t>
            </a:r>
            <a:endParaRPr lang="zh-CN" altLang="en-US" dirty="0" smtClean="0"/>
          </a:p>
        </p:txBody>
      </p:sp>
      <p:sp>
        <p:nvSpPr>
          <p:cNvPr id="2" name="副标题 1"/>
          <p:cNvSpPr>
            <a:spLocks noGrp="1"/>
          </p:cNvSpPr>
          <p:nvPr>
            <p:ph type="subTitle" idx="1"/>
          </p:nvPr>
        </p:nvSpPr>
        <p:spPr/>
        <p:txBody>
          <a:bodyPr/>
          <a:lstStyle/>
          <a:p>
            <a:endParaRPr lang="zh-CN" altLang="en-US"/>
          </a:p>
        </p:txBody>
      </p:sp>
      <p:pic>
        <p:nvPicPr>
          <p:cNvPr id="18435" name="Picture 2" descr="https://pic3.zhimg.com/4b3ef79f6def6d9fc6b6cc76154dceb6_r.jpg"/>
          <p:cNvPicPr>
            <a:picLocks noChangeAspect="1" noChangeArrowheads="1"/>
          </p:cNvPicPr>
          <p:nvPr/>
        </p:nvPicPr>
        <p:blipFill>
          <a:blip r:embed="rId3">
            <a:extLst>
              <a:ext uri="{28A0092B-C50C-407E-A947-70E740481C1C}">
                <a14:useLocalDpi xmlns:a14="http://schemas.microsoft.com/office/drawing/2010/main" val="0"/>
              </a:ext>
            </a:extLst>
          </a:blip>
          <a:srcRect r="-2390" b="2721"/>
          <a:stretch>
            <a:fillRect/>
          </a:stretch>
        </p:blipFill>
        <p:spPr bwMode="auto">
          <a:xfrm>
            <a:off x="990600" y="857250"/>
            <a:ext cx="7391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p:cNvSpPr txBox="1">
            <a:spLocks noChangeArrowheads="1"/>
          </p:cNvSpPr>
          <p:nvPr/>
        </p:nvSpPr>
        <p:spPr bwMode="auto">
          <a:xfrm>
            <a:off x="1066800" y="8893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文档数据库</a:t>
            </a:r>
          </a:p>
        </p:txBody>
      </p:sp>
      <p:sp>
        <p:nvSpPr>
          <p:cNvPr id="18437" name="TextBox 5"/>
          <p:cNvSpPr txBox="1">
            <a:spLocks noChangeArrowheads="1"/>
          </p:cNvSpPr>
          <p:nvPr/>
        </p:nvSpPr>
        <p:spPr bwMode="auto">
          <a:xfrm>
            <a:off x="4648200" y="914400"/>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图数据库</a:t>
            </a:r>
          </a:p>
        </p:txBody>
      </p:sp>
      <p:sp>
        <p:nvSpPr>
          <p:cNvPr id="18438" name="TextBox 6"/>
          <p:cNvSpPr txBox="1">
            <a:spLocks noChangeArrowheads="1"/>
          </p:cNvSpPr>
          <p:nvPr/>
        </p:nvSpPr>
        <p:spPr bwMode="auto">
          <a:xfrm>
            <a:off x="1066800" y="29467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dirty="0"/>
              <a:t>键值数据库</a:t>
            </a:r>
          </a:p>
        </p:txBody>
      </p:sp>
      <p:sp>
        <p:nvSpPr>
          <p:cNvPr id="18439" name="TextBox 7"/>
          <p:cNvSpPr txBox="1">
            <a:spLocks noChangeArrowheads="1"/>
          </p:cNvSpPr>
          <p:nvPr/>
        </p:nvSpPr>
        <p:spPr bwMode="auto">
          <a:xfrm>
            <a:off x="4648200" y="29467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列族数据库</a:t>
            </a:r>
          </a:p>
        </p:txBody>
      </p:sp>
    </p:spTree>
    <p:extLst>
      <p:ext uri="{BB962C8B-B14F-4D97-AF65-F5344CB8AC3E}">
        <p14:creationId xmlns:p14="http://schemas.microsoft.com/office/powerpoint/2010/main" val="109890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键值数据库</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10153874"/>
              </p:ext>
            </p:extLst>
          </p:nvPr>
        </p:nvGraphicFramePr>
        <p:xfrm>
          <a:off x="467544" y="563755"/>
          <a:ext cx="8496944" cy="4350902"/>
        </p:xfrm>
        <a:graphic>
          <a:graphicData uri="http://schemas.openxmlformats.org/drawingml/2006/table">
            <a:tbl>
              <a:tblPr/>
              <a:tblGrid>
                <a:gridCol w="1512168"/>
                <a:gridCol w="6984776"/>
              </a:tblGrid>
              <a:tr h="4377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SimpleDB</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Chordless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Scalaris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7332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键</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值对</a:t>
                      </a:r>
                      <a:endPar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键是一个字符串对象</a:t>
                      </a:r>
                      <a:endParaRPr kumimoji="0" lang="en-US"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值可以是任意类型的数据，比如整型、字符型、数组、列表、集合等</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67968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涉及频繁读写、拥有简单数据模型的应用</a:t>
                      </a:r>
                      <a:endPar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内容缓存，比如会话、配置文件、参数、购物车等</a:t>
                      </a:r>
                      <a:endParaRPr kumimoji="0" lang="en-US"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存储配置和用户数据信息的移动应用</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645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扩展性好，灵活性好，大量</a:t>
                      </a:r>
                      <a:r>
                        <a:rPr kumimoji="0" lang="zh-CN" altLang="zh-CN"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写操作时性能高</a:t>
                      </a:r>
                      <a:endParaRPr kumimoji="0" lang="en-US" altLang="zh-CN"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52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无法存储结构化信息，条件查询效率较低</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9165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不是通过键而是通过值来查：键值数据库根本没有通过值查询的途径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需要存储数据之间的关系：在键值数据库中，不能通过两个或两个以上的键来关联数据</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需要事务的支持：在一些键值数据库中，产生故障时，不可以回滚</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32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百度云数据库（</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GitHub</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Twitter</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88691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键值数据库</a:t>
            </a:r>
          </a:p>
        </p:txBody>
      </p:sp>
      <p:pic>
        <p:nvPicPr>
          <p:cNvPr id="4" name="图片 3" descr="memcached原理.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699542"/>
            <a:ext cx="4150246" cy="355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1259632" y="4515966"/>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dirty="0">
                <a:solidFill>
                  <a:schemeClr val="bg1"/>
                </a:solidFill>
              </a:rPr>
              <a:t>键值数据库成为理想的缓冲层解决方案</a:t>
            </a:r>
          </a:p>
        </p:txBody>
      </p:sp>
      <p:sp>
        <p:nvSpPr>
          <p:cNvPr id="8" name="矩形 7"/>
          <p:cNvSpPr/>
          <p:nvPr/>
        </p:nvSpPr>
        <p:spPr>
          <a:xfrm>
            <a:off x="5368082" y="1419622"/>
            <a:ext cx="4572000" cy="1866858"/>
          </a:xfrm>
          <a:prstGeom prst="rect">
            <a:avLst/>
          </a:prstGeom>
        </p:spPr>
        <p:txBody>
          <a:bodyPr>
            <a:spAutoFit/>
          </a:bodyPr>
          <a:lstStyle/>
          <a:p>
            <a:pPr>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Redis</a:t>
            </a:r>
            <a:r>
              <a:rPr lang="zh-CN" altLang="en-US" sz="2000" dirty="0" smtClean="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强化版的</a:t>
            </a:r>
            <a:r>
              <a:rPr lang="en-US" altLang="zh-CN" sz="2000" dirty="0" err="1">
                <a:solidFill>
                  <a:schemeClr val="bg1"/>
                </a:solidFill>
                <a:latin typeface="宋体" panose="02010600030101010101" pitchFamily="2" charset="-122"/>
                <a:ea typeface="宋体" panose="02010600030101010101" pitchFamily="2" charset="-122"/>
              </a:rPr>
              <a:t>Memcached</a:t>
            </a:r>
            <a:r>
              <a:rPr lang="en-US" altLang="zh-CN" sz="2000" dirty="0">
                <a:solidFill>
                  <a:schemeClr val="bg1"/>
                </a:solidFill>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Ø"/>
            </a:pPr>
            <a:r>
              <a:rPr lang="zh-CN" altLang="en-US" sz="2000" dirty="0">
                <a:solidFill>
                  <a:schemeClr val="bg1"/>
                </a:solidFill>
                <a:latin typeface="宋体" panose="02010600030101010101" pitchFamily="2" charset="-122"/>
                <a:ea typeface="宋体" panose="02010600030101010101" pitchFamily="2" charset="-122"/>
              </a:rPr>
              <a:t>支持持久</a:t>
            </a:r>
            <a:r>
              <a:rPr lang="zh-CN" altLang="en-US" sz="2000" dirty="0" smtClean="0">
                <a:solidFill>
                  <a:schemeClr val="bg1"/>
                </a:solidFill>
                <a:latin typeface="宋体" panose="02010600030101010101" pitchFamily="2" charset="-122"/>
                <a:ea typeface="宋体" panose="02010600030101010101" pitchFamily="2" charset="-122"/>
              </a:rPr>
              <a:t>化</a:t>
            </a:r>
            <a:endParaRPr lang="en-US" altLang="zh-CN" sz="2000" dirty="0" smtClean="0">
              <a:solidFill>
                <a:schemeClr val="bg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2000" dirty="0" smtClean="0">
                <a:solidFill>
                  <a:schemeClr val="bg1"/>
                </a:solidFill>
                <a:latin typeface="宋体" panose="02010600030101010101" pitchFamily="2" charset="-122"/>
                <a:ea typeface="宋体" panose="02010600030101010101" pitchFamily="2" charset="-122"/>
              </a:rPr>
              <a:t>数据恢复</a:t>
            </a:r>
            <a:endParaRPr lang="en-US" altLang="zh-CN" sz="2000" dirty="0" smtClean="0">
              <a:solidFill>
                <a:schemeClr val="bg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2000" dirty="0" smtClean="0">
                <a:solidFill>
                  <a:schemeClr val="bg1"/>
                </a:solidFill>
                <a:latin typeface="宋体" panose="02010600030101010101" pitchFamily="2" charset="-122"/>
                <a:ea typeface="宋体" panose="02010600030101010101" pitchFamily="2" charset="-122"/>
              </a:rPr>
              <a:t>更多</a:t>
            </a:r>
            <a:r>
              <a:rPr lang="zh-CN" altLang="en-US" sz="2000" dirty="0">
                <a:solidFill>
                  <a:schemeClr val="bg1"/>
                </a:solidFill>
                <a:latin typeface="宋体" panose="02010600030101010101" pitchFamily="2" charset="-122"/>
                <a:ea typeface="宋体" panose="02010600030101010101" pitchFamily="2" charset="-122"/>
              </a:rPr>
              <a:t>数据类型</a:t>
            </a:r>
          </a:p>
        </p:txBody>
      </p:sp>
    </p:spTree>
    <p:extLst>
      <p:ext uri="{BB962C8B-B14F-4D97-AF65-F5344CB8AC3E}">
        <p14:creationId xmlns:p14="http://schemas.microsoft.com/office/powerpoint/2010/main" val="281370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列族数据库</a:t>
            </a:r>
            <a:endParaRPr lang="zh-CN" altLang="en-US" dirty="0"/>
          </a:p>
        </p:txBody>
      </p:sp>
      <p:sp>
        <p:nvSpPr>
          <p:cNvPr id="3" name="副标题 2"/>
          <p:cNvSpPr>
            <a:spLocks noGrp="1"/>
          </p:cNvSpPr>
          <p:nvPr>
            <p:ph type="subTitle"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24429244"/>
              </p:ext>
            </p:extLst>
          </p:nvPr>
        </p:nvGraphicFramePr>
        <p:xfrm>
          <a:off x="573460" y="538510"/>
          <a:ext cx="7772400" cy="4503728"/>
        </p:xfrm>
        <a:graphic>
          <a:graphicData uri="http://schemas.openxmlformats.org/drawingml/2006/table">
            <a:tbl>
              <a:tblPr/>
              <a:tblGrid>
                <a:gridCol w="1910308"/>
                <a:gridCol w="5862092"/>
              </a:tblGrid>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BigTable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HadoopDB</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GreenPlum</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PNUTS</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45391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列族</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12190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分布式数据存储与管理</a:t>
                      </a:r>
                      <a:endParaRPr kumimoji="0" lang="en-US"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数据在地理上分布于多个数据中心的应用程序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可以容忍副本中存在短期不一致情况的应用程序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拥有动态字段的应用程序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拥有潜在大量数据的应用程序，大到几百</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TB</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的数据</a:t>
                      </a:r>
                      <a:endParaRPr kumimoji="0" lang="zh-CN"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087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查找速度快，可扩展性强，容易进行分布式扩展，复杂性低</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58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功能较少，</a:t>
                      </a:r>
                      <a:r>
                        <a:rPr kumimoji="0" lang="zh-CN" altLang="en-US"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大都</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不支持强事务一致性</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262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需要</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ACID</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事务支持的情形，</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Cassandra</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等产品就不适用</a:t>
                      </a:r>
                      <a:endParaRPr kumimoji="0" lang="zh-CN"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109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Ebay</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Instagram</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NASA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Twitter</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 and </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Facebook</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Yahoo!</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129584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文档数据库</a:t>
            </a:r>
          </a:p>
        </p:txBody>
      </p:sp>
      <p:sp>
        <p:nvSpPr>
          <p:cNvPr id="3" name="副标题 2"/>
          <p:cNvSpPr>
            <a:spLocks noGrp="1"/>
          </p:cNvSpPr>
          <p:nvPr>
            <p:ph type="subTitle" idx="1"/>
          </p:nvPr>
        </p:nvSpPr>
        <p:spPr>
          <a:xfrm>
            <a:off x="1043608" y="548028"/>
            <a:ext cx="6852600" cy="3450600"/>
          </a:xfrm>
        </p:spPr>
        <p:txBody>
          <a:bodyPr>
            <a:normAutofit/>
          </a:bodyPr>
          <a:lstStyle/>
          <a:p>
            <a:pPr marL="71550" indent="0">
              <a:buNone/>
            </a:pPr>
            <a:r>
              <a:rPr lang="zh-CN" altLang="en-US" sz="2400" dirty="0" smtClean="0">
                <a:solidFill>
                  <a:schemeClr val="bg1"/>
                </a:solidFill>
              </a:rPr>
              <a:t>文档数据库的数据结构：</a:t>
            </a:r>
            <a:r>
              <a:rPr lang="en-US" altLang="zh-CN" sz="2400" dirty="0" err="1" smtClean="0">
                <a:solidFill>
                  <a:schemeClr val="bg1"/>
                </a:solidFill>
              </a:rPr>
              <a:t>JSON</a:t>
            </a:r>
            <a:r>
              <a:rPr lang="zh-CN" altLang="en-US" sz="2400" dirty="0" smtClean="0">
                <a:solidFill>
                  <a:schemeClr val="bg1"/>
                </a:solidFill>
              </a:rPr>
              <a:t>数据格式</a:t>
            </a:r>
            <a:endParaRPr lang="zh-CN" altLang="en-US" sz="2400" dirty="0">
              <a:solidFill>
                <a:schemeClr val="bg1"/>
              </a:solidFill>
            </a:endParaRPr>
          </a:p>
        </p:txBody>
      </p:sp>
      <p:sp>
        <p:nvSpPr>
          <p:cNvPr id="6" name="矩形 5"/>
          <p:cNvSpPr/>
          <p:nvPr/>
        </p:nvSpPr>
        <p:spPr>
          <a:xfrm>
            <a:off x="899592" y="3867894"/>
            <a:ext cx="6768752" cy="1121525"/>
          </a:xfrm>
          <a:prstGeom prst="rect">
            <a:avLst/>
          </a:prstGeom>
          <a:solidFill>
            <a:schemeClr val="accent1">
              <a:lumMod val="20000"/>
              <a:lumOff val="80000"/>
            </a:schemeClr>
          </a:solidFill>
        </p:spPr>
        <p:txBody>
          <a:bodyPr wrap="square">
            <a:spAutoFit/>
          </a:bodyPr>
          <a:lstStyle/>
          <a:p>
            <a:pPr marL="742950" lvl="1" indent="-285750">
              <a:lnSpc>
                <a:spcPct val="130000"/>
              </a:lnSpc>
              <a:spcBef>
                <a:spcPct val="20000"/>
              </a:spcBef>
            </a:pPr>
            <a:r>
              <a:rPr lang="zh-CN" altLang="en-US" dirty="0" smtClean="0">
                <a:solidFill>
                  <a:schemeClr val="bg1"/>
                </a:solidFill>
                <a:latin typeface="宋体" panose="02010600030101010101" pitchFamily="2" charset="-122"/>
                <a:ea typeface="宋体" panose="02010600030101010101" pitchFamily="2" charset="-122"/>
              </a:rPr>
              <a:t>更好的并发性：文档数据库可以完整包含在一个文档里，具有与较好的并发性。在对数据进行更新时，只需要锁定一个文档就可以把相关数据修改掉</a:t>
            </a:r>
            <a:endParaRPr lang="zh-CN" altLang="en-US" dirty="0">
              <a:solidFill>
                <a:schemeClr val="bg1"/>
              </a:solidFill>
              <a:latin typeface="宋体" panose="02010600030101010101" pitchFamily="2" charset="-122"/>
              <a:ea typeface="宋体" panose="02010600030101010101" pitchFamily="2" charset="-122"/>
            </a:endParaRPr>
          </a:p>
        </p:txBody>
      </p:sp>
      <p:sp>
        <p:nvSpPr>
          <p:cNvPr id="5" name="矩形 4"/>
          <p:cNvSpPr/>
          <p:nvPr/>
        </p:nvSpPr>
        <p:spPr>
          <a:xfrm>
            <a:off x="928202" y="1131590"/>
            <a:ext cx="6092070" cy="2585323"/>
          </a:xfrm>
          <a:prstGeom prst="rect">
            <a:avLst/>
          </a:prstGeom>
          <a:solidFill>
            <a:schemeClr val="tx2">
              <a:lumMod val="90000"/>
            </a:schemeClr>
          </a:solidFill>
        </p:spPr>
        <p:txBody>
          <a:bodyPr wrap="square">
            <a:spAutoFit/>
          </a:bodyPr>
          <a:lstStyle/>
          <a:p>
            <a:pPr>
              <a:lnSpc>
                <a:spcPct val="150000"/>
              </a:lnSpc>
            </a:pPr>
            <a:r>
              <a:rPr lang="en-US" altLang="zh-CN" dirty="0" smtClean="0">
                <a:solidFill>
                  <a:schemeClr val="bg1"/>
                </a:solidFill>
                <a:latin typeface="Calibri" panose="020F0502020204030204" pitchFamily="34" charset="0"/>
              </a:rPr>
              <a:t>{</a:t>
            </a:r>
          </a:p>
          <a:p>
            <a:pPr>
              <a:lnSpc>
                <a:spcPct val="150000"/>
              </a:lnSpc>
            </a:pPr>
            <a:r>
              <a:rPr lang="en-US" altLang="zh-CN" dirty="0" smtClean="0">
                <a:solidFill>
                  <a:schemeClr val="bg1"/>
                </a:solidFill>
                <a:latin typeface="Calibri" panose="020F0502020204030204" pitchFamily="34" charset="0"/>
              </a:rPr>
              <a:t>	“ID”:1,</a:t>
            </a:r>
          </a:p>
          <a:p>
            <a:pPr>
              <a:lnSpc>
                <a:spcPct val="150000"/>
              </a:lnSpc>
            </a:pPr>
            <a:r>
              <a:rPr lang="en-US" altLang="zh-CN" dirty="0" smtClean="0">
                <a:solidFill>
                  <a:schemeClr val="bg1"/>
                </a:solidFill>
                <a:latin typeface="Calibri" panose="020F0502020204030204" pitchFamily="34" charset="0"/>
              </a:rPr>
              <a:t>	“NAME”:”</a:t>
            </a:r>
            <a:r>
              <a:rPr lang="en-US" altLang="zh-CN" dirty="0" err="1" smtClean="0">
                <a:solidFill>
                  <a:schemeClr val="bg1"/>
                </a:solidFill>
                <a:latin typeface="Calibri" panose="020F0502020204030204" pitchFamily="34" charset="0"/>
              </a:rPr>
              <a:t>SequioaDB</a:t>
            </a:r>
            <a:r>
              <a:rPr lang="en-US" altLang="zh-CN" dirty="0" smtClean="0">
                <a:solidFill>
                  <a:schemeClr val="bg1"/>
                </a:solidFill>
                <a:latin typeface="Calibri" panose="020F0502020204030204" pitchFamily="34" charset="0"/>
              </a:rPr>
              <a:t>”,</a:t>
            </a:r>
          </a:p>
          <a:p>
            <a:pPr>
              <a:lnSpc>
                <a:spcPct val="150000"/>
              </a:lnSpc>
            </a:pPr>
            <a:r>
              <a:rPr lang="en-US" altLang="zh-CN" dirty="0" smtClean="0">
                <a:solidFill>
                  <a:schemeClr val="bg1"/>
                </a:solidFill>
                <a:latin typeface="Calibri" panose="020F0502020204030204" pitchFamily="34" charset="0"/>
              </a:rPr>
              <a:t>	“Tel”:{“Office”,”123123”,”Mobile”:”13811009977”},</a:t>
            </a:r>
          </a:p>
          <a:p>
            <a:pPr>
              <a:lnSpc>
                <a:spcPct val="150000"/>
              </a:lnSpc>
            </a:pPr>
            <a:r>
              <a:rPr lang="en-US" altLang="zh-CN" dirty="0" smtClean="0">
                <a:solidFill>
                  <a:schemeClr val="bg1"/>
                </a:solidFill>
                <a:latin typeface="Calibri" panose="020F0502020204030204" pitchFamily="34" charset="0"/>
              </a:rPr>
              <a:t>	“</a:t>
            </a:r>
            <a:r>
              <a:rPr lang="en-US" altLang="zh-CN" dirty="0" err="1" smtClean="0">
                <a:solidFill>
                  <a:schemeClr val="bg1"/>
                </a:solidFill>
                <a:latin typeface="Calibri" panose="020F0502020204030204" pitchFamily="34" charset="0"/>
              </a:rPr>
              <a:t>Addr</a:t>
            </a:r>
            <a:r>
              <a:rPr lang="en-US" altLang="zh-CN" dirty="0" smtClean="0">
                <a:solidFill>
                  <a:schemeClr val="bg1"/>
                </a:solidFill>
                <a:latin typeface="Calibri" panose="020F0502020204030204" pitchFamily="34" charset="0"/>
              </a:rPr>
              <a:t>”:”</a:t>
            </a:r>
            <a:r>
              <a:rPr lang="en-US" altLang="zh-CN" dirty="0" err="1" smtClean="0">
                <a:solidFill>
                  <a:schemeClr val="bg1"/>
                </a:solidFill>
                <a:latin typeface="Calibri" panose="020F0502020204030204" pitchFamily="34" charset="0"/>
              </a:rPr>
              <a:t>China,GZ</a:t>
            </a:r>
            <a:r>
              <a:rPr lang="en-US" altLang="zh-CN" dirty="0" smtClean="0">
                <a:solidFill>
                  <a:schemeClr val="bg1"/>
                </a:solidFill>
                <a:latin typeface="Calibri" panose="020F0502020204030204" pitchFamily="34" charset="0"/>
              </a:rPr>
              <a:t>”</a:t>
            </a:r>
          </a:p>
          <a:p>
            <a:pPr>
              <a:lnSpc>
                <a:spcPct val="150000"/>
              </a:lnSpc>
            </a:pPr>
            <a:r>
              <a:rPr lang="en-US" altLang="zh-CN" dirty="0">
                <a:solidFill>
                  <a:schemeClr val="bg1"/>
                </a:solidFill>
                <a:latin typeface="Calibri" panose="020F0502020204030204" pitchFamily="34" charset="0"/>
              </a:rPr>
              <a:t>}</a:t>
            </a:r>
            <a:endParaRPr lang="zh-CN" alt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309913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lnSpc>
                <a:spcPct val="140000"/>
              </a:lnSpc>
              <a:buFont typeface="Wingdings" panose="05000000000000000000" pitchFamily="2" charset="2"/>
              <a:buChar char="Ø"/>
            </a:pPr>
            <a:r>
              <a:rPr lang="en-US" altLang="zh-CN" sz="2400" dirty="0" err="1" smtClean="0">
                <a:solidFill>
                  <a:srgbClr val="FF0000"/>
                </a:solidFill>
              </a:rPr>
              <a:t>NoSQL</a:t>
            </a:r>
            <a:r>
              <a:rPr lang="zh-CN" altLang="en-US" sz="2400" dirty="0" smtClean="0">
                <a:solidFill>
                  <a:srgbClr val="FF0000"/>
                </a:solidFill>
              </a:rPr>
              <a:t>兴起的原因</a:t>
            </a:r>
            <a:endParaRPr lang="zh-CN" altLang="en-US" sz="2400" dirty="0">
              <a:solidFill>
                <a:srgbClr val="FF0000"/>
              </a:solidFill>
            </a:endParaRP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034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文档数据库</a:t>
            </a:r>
            <a:endParaRPr lang="zh-CN" altLang="en-US" dirty="0"/>
          </a:p>
        </p:txBody>
      </p:sp>
      <p:sp>
        <p:nvSpPr>
          <p:cNvPr id="5" name="副标题 4"/>
          <p:cNvSpPr>
            <a:spLocks noGrp="1"/>
          </p:cNvSpPr>
          <p:nvPr>
            <p:ph type="subTitle" idx="1"/>
          </p:nvPr>
        </p:nvSpPr>
        <p:spPr>
          <a:xfrm>
            <a:off x="467544" y="699542"/>
            <a:ext cx="6852600" cy="3450600"/>
          </a:xfrm>
        </p:spPr>
        <p:txBody>
          <a:bodyPr/>
          <a:lstStyle/>
          <a:p>
            <a:pPr marL="71550" indent="0">
              <a:buNone/>
            </a:pPr>
            <a:r>
              <a:rPr lang="zh-CN" altLang="en-US" dirty="0" smtClean="0"/>
              <a:t>特性：</a:t>
            </a:r>
            <a:endParaRPr lang="en-US" altLang="zh-CN" dirty="0" smtClean="0"/>
          </a:p>
          <a:p>
            <a:pPr marL="71550" indent="0">
              <a:buNone/>
            </a:pPr>
            <a:r>
              <a:rPr lang="zh-CN" altLang="en-US" dirty="0">
                <a:solidFill>
                  <a:schemeClr val="bg1"/>
                </a:solidFill>
              </a:rPr>
              <a:t>能够对包含的数据类型和内容进行“自我描述”</a:t>
            </a:r>
            <a:r>
              <a:rPr lang="zh-CN" altLang="en-US" dirty="0" smtClean="0"/>
              <a:t>。</a:t>
            </a:r>
            <a:endParaRPr lang="zh-CN" altLang="en-US" dirty="0"/>
          </a:p>
        </p:txBody>
      </p:sp>
      <p:sp>
        <p:nvSpPr>
          <p:cNvPr id="6" name="Rectangle 2"/>
          <p:cNvSpPr>
            <a:spLocks noChangeArrowheads="1"/>
          </p:cNvSpPr>
          <p:nvPr/>
        </p:nvSpPr>
        <p:spPr bwMode="auto">
          <a:xfrm>
            <a:off x="389384" y="1921720"/>
            <a:ext cx="4038600" cy="2462213"/>
          </a:xfrm>
          <a:prstGeom prst="rect">
            <a:avLst/>
          </a:prstGeom>
          <a:solidFill>
            <a:schemeClr val="tx1">
              <a:lumMod val="85000"/>
            </a:schemeClr>
          </a:solidFill>
          <a:ln>
            <a:noFill/>
          </a:ln>
        </p:spPr>
        <p:txBody>
          <a:bodyPr lIns="0" tIns="0" rIns="0" bIns="0" anchor="ctr">
            <a:spAutoFit/>
          </a:bodyPr>
          <a:lstStyle/>
          <a:p>
            <a:r>
              <a:rPr lang="zh-CN" altLang="en-US" dirty="0" smtClean="0">
                <a:solidFill>
                  <a:schemeClr val="bg1"/>
                </a:solidFill>
                <a:latin typeface="Calibri" panose="020F0502020204030204" pitchFamily="34" charset="0"/>
              </a:rPr>
              <a:t>一个</a:t>
            </a:r>
            <a:r>
              <a:rPr lang="en-US" altLang="zh-CN" dirty="0" smtClean="0">
                <a:solidFill>
                  <a:schemeClr val="bg1"/>
                </a:solidFill>
                <a:latin typeface="Calibri" panose="020F0502020204030204" pitchFamily="34" charset="0"/>
              </a:rPr>
              <a:t>XML</a:t>
            </a:r>
            <a:r>
              <a:rPr lang="zh-CN" altLang="en-US" dirty="0" smtClean="0">
                <a:solidFill>
                  <a:schemeClr val="bg1"/>
                </a:solidFill>
                <a:latin typeface="Calibri" panose="020F0502020204030204" pitchFamily="34" charset="0"/>
              </a:rPr>
              <a:t>文档：</a:t>
            </a:r>
            <a:endParaRPr lang="en-US" altLang="zh-CN" dirty="0" smtClean="0">
              <a:solidFill>
                <a:schemeClr val="bg1"/>
              </a:solidFill>
              <a:latin typeface="Calibri" panose="020F0502020204030204" pitchFamily="34" charset="0"/>
            </a:endParaRPr>
          </a:p>
          <a:p>
            <a:r>
              <a:rPr lang="zh-CN" altLang="zh-CN" dirty="0" smtClean="0">
                <a:solidFill>
                  <a:schemeClr val="bg1"/>
                </a:solidFill>
                <a:latin typeface="Calibri" panose="020F0502020204030204" pitchFamily="34" charset="0"/>
              </a:rPr>
              <a:t>&lt;configuration&gt;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&lt;property&gt;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&lt;name&gt;hbase.rootdir&lt;/name&gt;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&lt;value&gt;hdfs://localhost:9000/hbase&lt;/value&gt;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&lt;/property&gt; </a:t>
            </a:r>
            <a:endParaRPr lang="en-US" altLang="zh-CN" dirty="0" smtClean="0">
              <a:solidFill>
                <a:schemeClr val="bg1"/>
              </a:solidFill>
              <a:latin typeface="Calibri" panose="020F0502020204030204" pitchFamily="34" charset="0"/>
            </a:endParaRPr>
          </a:p>
          <a:p>
            <a:r>
              <a:rPr lang="en-US" altLang="zh-CN" dirty="0" smtClean="0">
                <a:solidFill>
                  <a:schemeClr val="bg1"/>
                </a:solidFill>
                <a:latin typeface="Calibri" panose="020F0502020204030204" pitchFamily="34" charset="0"/>
              </a:rPr>
              <a:t>&lt;/configuration&gt;</a:t>
            </a:r>
            <a:r>
              <a:rPr lang="en-US" altLang="zh-CN" sz="1600" dirty="0" smtClean="0"/>
              <a:t/>
            </a:r>
            <a:br>
              <a:rPr lang="en-US" altLang="zh-CN" sz="1600" dirty="0" smtClean="0"/>
            </a:br>
            <a:endParaRPr lang="zh-CN" altLang="zh-CN" sz="1600" dirty="0"/>
          </a:p>
        </p:txBody>
      </p:sp>
      <p:sp>
        <p:nvSpPr>
          <p:cNvPr id="7" name="矩形 6"/>
          <p:cNvSpPr/>
          <p:nvPr/>
        </p:nvSpPr>
        <p:spPr>
          <a:xfrm>
            <a:off x="4788024" y="1883098"/>
            <a:ext cx="3960440" cy="2819233"/>
          </a:xfrm>
          <a:prstGeom prst="rect">
            <a:avLst/>
          </a:prstGeom>
          <a:solidFill>
            <a:schemeClr val="accent1">
              <a:lumMod val="20000"/>
              <a:lumOff val="80000"/>
            </a:schemeClr>
          </a:solidFill>
        </p:spPr>
        <p:txBody>
          <a:bodyPr wrap="square">
            <a:spAutoFit/>
          </a:bodyPr>
          <a:lstStyle/>
          <a:p>
            <a:pPr marL="742950" lvl="1" indent="-285750">
              <a:lnSpc>
                <a:spcPct val="130000"/>
              </a:lnSpc>
              <a:spcBef>
                <a:spcPct val="20000"/>
              </a:spcBef>
            </a:pPr>
            <a:r>
              <a:rPr lang="zh-CN" altLang="en-US" sz="2000" dirty="0">
                <a:solidFill>
                  <a:schemeClr val="bg1"/>
                </a:solidFill>
                <a:latin typeface="宋体" panose="02010600030101010101" pitchFamily="2" charset="-122"/>
                <a:ea typeface="宋体" panose="02010600030101010101" pitchFamily="2" charset="-122"/>
              </a:rPr>
              <a:t>关系数据库：</a:t>
            </a:r>
            <a:endParaRPr lang="en-US" altLang="zh-CN" sz="2000" dirty="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a:solidFill>
                  <a:schemeClr val="bg1"/>
                </a:solidFill>
                <a:latin typeface="宋体" panose="02010600030101010101" pitchFamily="2" charset="-122"/>
                <a:ea typeface="宋体" panose="02010600030101010101" pitchFamily="2" charset="-122"/>
              </a:rPr>
              <a:t>必须有</a:t>
            </a:r>
            <a:r>
              <a:rPr lang="en-US" altLang="zh-CN" dirty="0">
                <a:solidFill>
                  <a:schemeClr val="bg1"/>
                </a:solidFill>
                <a:latin typeface="宋体" panose="02010600030101010101" pitchFamily="2" charset="-122"/>
                <a:ea typeface="宋体" panose="02010600030101010101" pitchFamily="2" charset="-122"/>
              </a:rPr>
              <a:t>schema</a:t>
            </a:r>
            <a:r>
              <a:rPr lang="zh-CN" altLang="en-US" dirty="0">
                <a:solidFill>
                  <a:schemeClr val="bg1"/>
                </a:solidFill>
                <a:latin typeface="宋体" panose="02010600030101010101" pitchFamily="2" charset="-122"/>
                <a:ea typeface="宋体" panose="02010600030101010101" pitchFamily="2" charset="-122"/>
              </a:rPr>
              <a:t>信息才能理解数据的含义</a:t>
            </a:r>
            <a:endParaRPr lang="en-US" altLang="zh-CN" dirty="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a:solidFill>
                  <a:schemeClr val="bg1"/>
                </a:solidFill>
                <a:latin typeface="宋体" panose="02010600030101010101" pitchFamily="2" charset="-122"/>
                <a:ea typeface="宋体" panose="02010600030101010101" pitchFamily="2" charset="-122"/>
              </a:rPr>
              <a:t>学生（学号，姓名，性别，年龄，系，年级）</a:t>
            </a:r>
          </a:p>
          <a:p>
            <a:pPr marL="742950" lvl="1" indent="-285750">
              <a:lnSpc>
                <a:spcPct val="130000"/>
              </a:lnSpc>
              <a:spcBef>
                <a:spcPct val="20000"/>
              </a:spcBef>
            </a:pP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1001</a:t>
            </a:r>
            <a:r>
              <a:rPr lang="zh-CN" altLang="en-US" dirty="0">
                <a:solidFill>
                  <a:srgbClr val="FF0000"/>
                </a:solidFill>
                <a:latin typeface="宋体" panose="02010600030101010101" pitchFamily="2" charset="-122"/>
                <a:ea typeface="宋体" panose="02010600030101010101" pitchFamily="2" charset="-122"/>
              </a:rPr>
              <a:t>，张三，男，</a:t>
            </a:r>
            <a:r>
              <a:rPr lang="en-US" altLang="zh-CN" dirty="0">
                <a:solidFill>
                  <a:srgbClr val="FF0000"/>
                </a:solidFill>
                <a:latin typeface="宋体" panose="02010600030101010101" pitchFamily="2" charset="-122"/>
                <a:ea typeface="宋体" panose="02010600030101010101" pitchFamily="2" charset="-122"/>
              </a:rPr>
              <a:t>20</a:t>
            </a:r>
            <a:r>
              <a:rPr lang="zh-CN" altLang="en-US" dirty="0">
                <a:solidFill>
                  <a:srgbClr val="FF0000"/>
                </a:solidFill>
                <a:latin typeface="宋体" panose="02010600030101010101" pitchFamily="2" charset="-122"/>
                <a:ea typeface="宋体" panose="02010600030101010101" pitchFamily="2" charset="-122"/>
              </a:rPr>
              <a:t>，计算机，</a:t>
            </a:r>
            <a:r>
              <a:rPr lang="en-US" altLang="zh-CN" dirty="0">
                <a:solidFill>
                  <a:srgbClr val="FF0000"/>
                </a:solidFill>
                <a:latin typeface="宋体" panose="02010600030101010101" pitchFamily="2" charset="-122"/>
                <a:ea typeface="宋体" panose="02010600030101010101" pitchFamily="2" charset="-122"/>
              </a:rPr>
              <a:t>2002</a:t>
            </a:r>
            <a:r>
              <a:rPr lang="zh-CN" altLang="en-US" dirty="0">
                <a:solidFill>
                  <a:srgbClr val="FF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41747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文档数据库</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9744100"/>
              </p:ext>
            </p:extLst>
          </p:nvPr>
        </p:nvGraphicFramePr>
        <p:xfrm>
          <a:off x="611560" y="627534"/>
          <a:ext cx="8136904" cy="4392488"/>
        </p:xfrm>
        <a:graphic>
          <a:graphicData uri="http://schemas.openxmlformats.org/drawingml/2006/table">
            <a:tbl>
              <a:tblPr/>
              <a:tblGrid>
                <a:gridCol w="2066903"/>
                <a:gridCol w="6070001"/>
              </a:tblGrid>
              <a:tr h="5911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CouchDB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Terrastore</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ThruDB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SisoDB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RaptorDB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CloudKit</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Perservere</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Jackrabbit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47929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键</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值（</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value</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版本化的文档</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803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存储、索引并管理面向文档的数据或者类似的半结构化数据</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141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性能好</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（高并发）</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，灵活性高，复杂性低，数据结构灵活</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提供嵌入式文档功能，将经常查询的数据存储在同一个文档中</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既可以根据键来构建索引，也可以根据内容构建索引</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803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缺乏统一的查询语法</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953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在不同的文档上添加事务。文档数据库并不支持文档间的事务，如果对这方面有需求则不应该选用这个解决方案</a:t>
                      </a:r>
                      <a:endParaRPr kumimoji="0" lang="zh-CN" altLang="zh-CN" sz="16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049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百度云数据库（</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SAP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Codecademy</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Foursquare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NBC News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394129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ctrTitle"/>
          </p:nvPr>
        </p:nvSpPr>
        <p:spPr/>
        <p:txBody>
          <a:bodyPr>
            <a:normAutofit/>
          </a:bodyPr>
          <a:lstStyle/>
          <a:p>
            <a:r>
              <a:rPr lang="en-US" altLang="zh-CN" dirty="0" smtClean="0"/>
              <a:t> </a:t>
            </a:r>
            <a:r>
              <a:rPr lang="zh-CN" altLang="en-US" dirty="0" smtClean="0"/>
              <a:t>图形数据库</a:t>
            </a:r>
          </a:p>
        </p:txBody>
      </p:sp>
      <p:graphicFrame>
        <p:nvGraphicFramePr>
          <p:cNvPr id="4" name="表格 3"/>
          <p:cNvGraphicFramePr>
            <a:graphicFrameLocks noGrp="1"/>
          </p:cNvGraphicFramePr>
          <p:nvPr>
            <p:extLst>
              <p:ext uri="{D42A27DB-BD31-4B8C-83A1-F6EECF244321}">
                <p14:modId xmlns:p14="http://schemas.microsoft.com/office/powerpoint/2010/main" val="403210861"/>
              </p:ext>
            </p:extLst>
          </p:nvPr>
        </p:nvGraphicFramePr>
        <p:xfrm>
          <a:off x="533400" y="914400"/>
          <a:ext cx="7969250" cy="3582592"/>
        </p:xfrm>
        <a:graphic>
          <a:graphicData uri="http://schemas.openxmlformats.org/drawingml/2006/table">
            <a:tbl>
              <a:tblPr/>
              <a:tblGrid>
                <a:gridCol w="2086857"/>
                <a:gridCol w="5882393"/>
              </a:tblGrid>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相关产品</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OrientDB</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InfoGrid</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Infinite Graph</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GraphDB</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数据模型</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图结构</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典型应用</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专门用于处理具有高度相互关联关系的数据，比较适合于社交网络、模式识别、依赖分析、推荐系统以及路径寻找等问题</a:t>
                      </a:r>
                      <a:endParaRPr kumimoji="0" lang="zh-CN" altLang="zh-CN"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优点</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灵活性高，支持复杂的图形算法，可用于构建复杂的关系图谱</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缺点</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复杂性高，只能支持一定的数据规模</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699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使用者</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Adobe</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Cisco</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T-Mobile</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305251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ctrTitle"/>
          </p:nvPr>
        </p:nvSpPr>
        <p:spPr/>
        <p:txBody>
          <a:bodyPr/>
          <a:lstStyle/>
          <a:p>
            <a:r>
              <a:rPr lang="zh-CN" altLang="en-US" dirty="0" smtClean="0"/>
              <a:t>不同类型数据库比较分析</a:t>
            </a:r>
          </a:p>
        </p:txBody>
      </p:sp>
      <p:sp>
        <p:nvSpPr>
          <p:cNvPr id="2" name="副标题 1"/>
          <p:cNvSpPr>
            <a:spLocks noGrp="1"/>
          </p:cNvSpPr>
          <p:nvPr>
            <p:ph type="subTitle" idx="1"/>
          </p:nvPr>
        </p:nvSpPr>
        <p:spPr>
          <a:xfrm>
            <a:off x="395536" y="3723878"/>
            <a:ext cx="2159872" cy="504056"/>
          </a:xfrm>
        </p:spPr>
        <p:txBody>
          <a:bodyPr>
            <a:noAutofit/>
          </a:bodyPr>
          <a:lstStyle/>
          <a:p>
            <a:pPr marL="71550" indent="0">
              <a:buNone/>
            </a:pPr>
            <a:r>
              <a:rPr lang="en-US" altLang="zh-CN" dirty="0" smtClean="0">
                <a:solidFill>
                  <a:schemeClr val="bg1"/>
                </a:solidFill>
              </a:rPr>
              <a:t>MySQL</a:t>
            </a:r>
          </a:p>
          <a:p>
            <a:pPr marL="71550" indent="0">
              <a:buNone/>
            </a:pPr>
            <a:r>
              <a:rPr lang="zh-CN" altLang="en-US" dirty="0" smtClean="0">
                <a:solidFill>
                  <a:schemeClr val="bg1"/>
                </a:solidFill>
              </a:rPr>
              <a:t>功能较稳定强大</a:t>
            </a:r>
            <a:endParaRPr lang="en-US" altLang="zh-CN" dirty="0" smtClean="0">
              <a:solidFill>
                <a:schemeClr val="bg1"/>
              </a:solidFill>
            </a:endParaRPr>
          </a:p>
          <a:p>
            <a:pPr marL="71550" indent="0">
              <a:buNone/>
            </a:pPr>
            <a:r>
              <a:rPr lang="zh-CN" altLang="en-US" dirty="0" smtClean="0">
                <a:solidFill>
                  <a:schemeClr val="bg1"/>
                </a:solidFill>
              </a:rPr>
              <a:t>满足多样需求</a:t>
            </a:r>
            <a:endParaRPr lang="zh-CN" altLang="en-US" dirty="0">
              <a:solidFill>
                <a:schemeClr val="bg1"/>
              </a:solidFill>
            </a:endParaRPr>
          </a:p>
        </p:txBody>
      </p:sp>
      <p:pic>
        <p:nvPicPr>
          <p:cNvPr id="26627" name="Picture 2" descr="http://pic.yupoo.com/iammutex/CATWbHtt/MACO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962211"/>
            <a:ext cx="7159803" cy="23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副标题 1"/>
          <p:cNvSpPr txBox="1">
            <a:spLocks/>
          </p:cNvSpPr>
          <p:nvPr/>
        </p:nvSpPr>
        <p:spPr>
          <a:xfrm>
            <a:off x="2196104" y="3710897"/>
            <a:ext cx="2159872"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err="1" smtClean="0">
                <a:solidFill>
                  <a:schemeClr val="bg1"/>
                </a:solidFill>
              </a:rPr>
              <a:t>MongoDB</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数据模型较灵活支持较多功能</a:t>
            </a:r>
            <a:endParaRPr lang="zh-CN" altLang="en-US" dirty="0">
              <a:solidFill>
                <a:schemeClr val="bg1"/>
              </a:solidFill>
            </a:endParaRPr>
          </a:p>
        </p:txBody>
      </p:sp>
      <p:sp>
        <p:nvSpPr>
          <p:cNvPr id="8" name="副标题 1"/>
          <p:cNvSpPr txBox="1">
            <a:spLocks/>
          </p:cNvSpPr>
          <p:nvPr/>
        </p:nvSpPr>
        <p:spPr>
          <a:xfrm>
            <a:off x="4355976" y="3710897"/>
            <a:ext cx="2592288"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err="1" smtClean="0">
                <a:solidFill>
                  <a:schemeClr val="bg1"/>
                </a:solidFill>
              </a:rPr>
              <a:t>HBase</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具有很好的扩展性</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依赖</a:t>
            </a:r>
            <a:r>
              <a:rPr lang="en-US" altLang="zh-CN" dirty="0" err="1" smtClean="0">
                <a:solidFill>
                  <a:schemeClr val="bg1"/>
                </a:solidFill>
              </a:rPr>
              <a:t>Hadoop</a:t>
            </a:r>
            <a:r>
              <a:rPr lang="zh-CN" altLang="en-US" dirty="0" smtClean="0">
                <a:solidFill>
                  <a:schemeClr val="bg1"/>
                </a:solidFill>
              </a:rPr>
              <a:t>生态环境</a:t>
            </a:r>
            <a:endParaRPr lang="en-US" altLang="zh-CN" dirty="0" smtClean="0">
              <a:solidFill>
                <a:schemeClr val="bg1"/>
              </a:solidFill>
            </a:endParaRPr>
          </a:p>
        </p:txBody>
      </p:sp>
      <p:sp>
        <p:nvSpPr>
          <p:cNvPr id="9" name="副标题 1"/>
          <p:cNvSpPr txBox="1">
            <a:spLocks/>
          </p:cNvSpPr>
          <p:nvPr/>
        </p:nvSpPr>
        <p:spPr>
          <a:xfrm>
            <a:off x="6660232" y="3458869"/>
            <a:ext cx="2592288"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smtClean="0">
                <a:solidFill>
                  <a:schemeClr val="bg1"/>
                </a:solidFill>
              </a:rPr>
              <a:t>Redis</a:t>
            </a:r>
          </a:p>
          <a:p>
            <a:pPr marL="71550" indent="0">
              <a:buFont typeface="Arial" panose="020B0604020202020204" pitchFamily="34" charset="0"/>
              <a:buNone/>
            </a:pPr>
            <a:r>
              <a:rPr lang="zh-CN" altLang="en-US" dirty="0" smtClean="0">
                <a:solidFill>
                  <a:schemeClr val="bg1"/>
                </a:solidFill>
              </a:rPr>
              <a:t>模型相对较为简单，可提供随机数据存储，数据库伸缩性较好</a:t>
            </a:r>
            <a:endParaRPr lang="en-US" altLang="zh-CN" dirty="0" smtClean="0">
              <a:solidFill>
                <a:schemeClr val="bg1"/>
              </a:solidFill>
            </a:endParaRPr>
          </a:p>
        </p:txBody>
      </p:sp>
    </p:spTree>
    <p:extLst>
      <p:ext uri="{BB962C8B-B14F-4D97-AF65-F5344CB8AC3E}">
        <p14:creationId xmlns:p14="http://schemas.microsoft.com/office/powerpoint/2010/main" val="5564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smtClean="0">
                <a:solidFill>
                  <a:schemeClr val="bg1"/>
                </a:solidFill>
              </a:rPr>
              <a:t>NoSQL</a:t>
            </a:r>
            <a:r>
              <a:rPr lang="zh-CN" altLang="en-US" sz="2400" dirty="0" smtClean="0">
                <a:solidFill>
                  <a:schemeClr val="bg1"/>
                </a:solidFill>
              </a:rPr>
              <a:t>兴起的原因</a:t>
            </a:r>
            <a:endParaRPr lang="zh-CN" altLang="en-US" sz="2400" dirty="0">
              <a:solidFill>
                <a:schemeClr val="bg1"/>
              </a:solidFill>
            </a:endParaRP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rgbClr val="FF0000"/>
                </a:solidFill>
              </a:rPr>
              <a:t>NoSQL</a:t>
            </a:r>
            <a:r>
              <a:rPr lang="zh-CN" altLang="en-US" sz="2400" dirty="0">
                <a:solidFill>
                  <a:srgbClr val="FF0000"/>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96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smtClean="0"/>
              <a:t>CAP</a:t>
            </a:r>
            <a:r>
              <a:rPr lang="zh-CN" altLang="en-US" dirty="0" smtClean="0"/>
              <a:t>理论</a:t>
            </a:r>
            <a:endParaRPr lang="zh-CN" altLang="en-US" dirty="0"/>
          </a:p>
        </p:txBody>
      </p:sp>
      <p:sp>
        <p:nvSpPr>
          <p:cNvPr id="4" name="副标题 3"/>
          <p:cNvSpPr>
            <a:spLocks noGrp="1"/>
          </p:cNvSpPr>
          <p:nvPr>
            <p:ph type="subTitle" idx="1"/>
          </p:nvPr>
        </p:nvSpPr>
        <p:spPr>
          <a:xfrm>
            <a:off x="827584" y="843558"/>
            <a:ext cx="6852600" cy="432048"/>
          </a:xfrm>
        </p:spPr>
        <p:txBody>
          <a:bodyPr/>
          <a:lstStyle/>
          <a:p>
            <a:pPr marL="71550" indent="0">
              <a:buNone/>
            </a:pPr>
            <a:r>
              <a:rPr lang="en-US" altLang="zh-CN" b="1" dirty="0" err="1"/>
              <a:t>N</a:t>
            </a:r>
            <a:r>
              <a:rPr lang="en-US" altLang="zh-CN" b="1" dirty="0" err="1" smtClean="0"/>
              <a:t>oSQL</a:t>
            </a:r>
            <a:r>
              <a:rPr lang="zh-CN" altLang="en-US" b="1" dirty="0" smtClean="0"/>
              <a:t>数据库的的</a:t>
            </a:r>
            <a:r>
              <a:rPr lang="zh-CN" altLang="en-US" b="1" dirty="0"/>
              <a:t>三</a:t>
            </a:r>
            <a:r>
              <a:rPr lang="zh-CN" altLang="en-US" b="1" dirty="0" smtClean="0"/>
              <a:t>大理论基石</a:t>
            </a:r>
            <a:endParaRPr lang="zh-CN" altLang="en-US" b="1" dirty="0"/>
          </a:p>
        </p:txBody>
      </p:sp>
      <p:sp>
        <p:nvSpPr>
          <p:cNvPr id="5" name="等腰三角形 4"/>
          <p:cNvSpPr/>
          <p:nvPr/>
        </p:nvSpPr>
        <p:spPr>
          <a:xfrm rot="20193546">
            <a:off x="563821" y="2197461"/>
            <a:ext cx="2646889" cy="1304290"/>
          </a:xfrm>
          <a:prstGeom prst="triangl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sz="3600" b="0" i="0" u="none" strike="noStrike" cap="none" spc="0" normalizeH="0" baseline="0" dirty="0" smtClean="0">
                <a:ln>
                  <a:noFill/>
                </a:ln>
                <a:solidFill>
                  <a:srgbClr val="FFFFFF"/>
                </a:solidFill>
                <a:effectLst/>
                <a:uFillTx/>
                <a:latin typeface="+mn-lt"/>
                <a:ea typeface="+mn-ea"/>
                <a:cs typeface="+mn-cs"/>
                <a:sym typeface="Helvetica Light"/>
              </a:rPr>
              <a:t>CAP</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等腰三角形 5"/>
          <p:cNvSpPr/>
          <p:nvPr/>
        </p:nvSpPr>
        <p:spPr>
          <a:xfrm rot="20193546">
            <a:off x="3283908" y="2410457"/>
            <a:ext cx="2684366" cy="1341706"/>
          </a:xfrm>
          <a:prstGeom prst="triangle">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sz="3600" b="0" i="0" u="none" strike="noStrike" cap="none" spc="0" normalizeH="0" baseline="0" dirty="0" smtClean="0">
                <a:ln>
                  <a:noFill/>
                </a:ln>
                <a:solidFill>
                  <a:srgbClr val="FFFFFF"/>
                </a:solidFill>
                <a:effectLst/>
                <a:uFillTx/>
                <a:latin typeface="+mn-lt"/>
                <a:ea typeface="+mn-ea"/>
                <a:cs typeface="+mn-cs"/>
                <a:sym typeface="Helvetica Light"/>
              </a:rPr>
              <a:t>BASE</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等腰三角形 6"/>
          <p:cNvSpPr/>
          <p:nvPr/>
        </p:nvSpPr>
        <p:spPr>
          <a:xfrm rot="20193546">
            <a:off x="5717514" y="2073921"/>
            <a:ext cx="2788502" cy="1671122"/>
          </a:xfrm>
          <a:prstGeom prst="triangle">
            <a:avLst/>
          </a:prstGeom>
          <a:solidFill>
            <a:schemeClr val="accent3">
              <a:lumMod val="7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最终一致性</a:t>
            </a:r>
            <a:endParaRPr kumimoji="0" lang="zh-CN" altLang="en-US" sz="2400" b="0"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Tree>
    <p:extLst>
      <p:ext uri="{BB962C8B-B14F-4D97-AF65-F5344CB8AC3E}">
        <p14:creationId xmlns:p14="http://schemas.microsoft.com/office/powerpoint/2010/main" val="251866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4" name="文本框 3"/>
          <p:cNvSpPr txBox="1"/>
          <p:nvPr/>
        </p:nvSpPr>
        <p:spPr>
          <a:xfrm>
            <a:off x="395536" y="696819"/>
            <a:ext cx="8382000" cy="4483279"/>
          </a:xfrm>
          <a:prstGeom prst="rect">
            <a:avLst/>
          </a:prstGeom>
          <a:noFill/>
        </p:spPr>
        <p:txBody>
          <a:bodyPr>
            <a:spAutoFit/>
          </a:bodyPr>
          <a:lstStyle/>
          <a:p>
            <a:pPr>
              <a:lnSpc>
                <a:spcPts val="3100"/>
              </a:lnSpc>
              <a:defRPr/>
            </a:pPr>
            <a:r>
              <a:rPr lang="zh-CN" altLang="zh-CN" sz="2000" dirty="0">
                <a:solidFill>
                  <a:schemeClr val="bg1"/>
                </a:solidFill>
                <a:latin typeface="宋体" panose="02010600030101010101" pitchFamily="2" charset="-122"/>
                <a:ea typeface="宋体" panose="02010600030101010101" pitchFamily="2" charset="-122"/>
              </a:rPr>
              <a:t>所谓的</a:t>
            </a:r>
            <a:r>
              <a:rPr lang="en-US" altLang="zh-CN" sz="2000" dirty="0">
                <a:solidFill>
                  <a:schemeClr val="bg1"/>
                </a:solidFill>
                <a:latin typeface="宋体" panose="02010600030101010101" pitchFamily="2" charset="-122"/>
                <a:ea typeface="宋体" panose="02010600030101010101" pitchFamily="2" charset="-122"/>
              </a:rPr>
              <a:t>CAP</a:t>
            </a:r>
            <a:r>
              <a:rPr lang="zh-CN" altLang="zh-CN" sz="2000" dirty="0">
                <a:solidFill>
                  <a:schemeClr val="bg1"/>
                </a:solidFill>
                <a:latin typeface="宋体" panose="02010600030101010101" pitchFamily="2" charset="-122"/>
                <a:ea typeface="宋体" panose="02010600030101010101" pitchFamily="2" charset="-122"/>
              </a:rPr>
              <a:t>指的是：</a:t>
            </a: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C</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Consistency</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一致性，是指任何一个读操作总是能够读到之前完成的写操作的结果，也就是在分布式环境中，多点的数据是一致的</a:t>
            </a:r>
            <a:r>
              <a:rPr lang="zh-CN" altLang="en-US" sz="2000" dirty="0">
                <a:solidFill>
                  <a:schemeClr val="bg1"/>
                </a:solidFill>
                <a:latin typeface="宋体" panose="02010600030101010101" pitchFamily="2" charset="-122"/>
                <a:ea typeface="宋体" panose="02010600030101010101" pitchFamily="2" charset="-122"/>
              </a:rPr>
              <a:t>，或者说，所有节点在同一时间具有相同的数据</a:t>
            </a:r>
            <a:endParaRPr lang="zh-CN" altLang="zh-CN" sz="2000" dirty="0">
              <a:solidFill>
                <a:schemeClr val="bg1"/>
              </a:solidFill>
              <a:latin typeface="宋体" panose="02010600030101010101" pitchFamily="2" charset="-122"/>
              <a:ea typeface="宋体" panose="02010600030101010101" pitchFamily="2" charset="-122"/>
            </a:endParaRP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A:</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Availability</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可用性，是指快速获取数据，可以在确定的时间内返回操作结果</a:t>
            </a:r>
            <a:r>
              <a:rPr lang="zh-CN" altLang="en-US" sz="2000" dirty="0">
                <a:solidFill>
                  <a:schemeClr val="bg1"/>
                </a:solidFill>
                <a:latin typeface="宋体" panose="02010600030101010101" pitchFamily="2" charset="-122"/>
                <a:ea typeface="宋体" panose="02010600030101010101" pitchFamily="2" charset="-122"/>
              </a:rPr>
              <a:t>，保证每个请求不管成功或者失败都有响应</a:t>
            </a:r>
            <a:r>
              <a:rPr lang="zh-CN" altLang="zh-CN" sz="2000" dirty="0">
                <a:solidFill>
                  <a:schemeClr val="bg1"/>
                </a:solidFill>
                <a:latin typeface="宋体" panose="02010600030101010101" pitchFamily="2" charset="-122"/>
                <a:ea typeface="宋体" panose="02010600030101010101" pitchFamily="2" charset="-122"/>
              </a:rPr>
              <a:t>；</a:t>
            </a: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P</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Tolerance of Network Partition</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分区容忍性，是指当出现网络分区的情况时（即系统中的一部分节点无法和其他节点进行通信），分离的系统也能够正常运行</a:t>
            </a:r>
            <a:r>
              <a:rPr lang="zh-CN" altLang="en-US" sz="2000" dirty="0">
                <a:solidFill>
                  <a:schemeClr val="bg1"/>
                </a:solidFill>
                <a:latin typeface="宋体" panose="02010600030101010101" pitchFamily="2" charset="-122"/>
                <a:ea typeface="宋体" panose="02010600030101010101" pitchFamily="2" charset="-122"/>
              </a:rPr>
              <a:t>，也就是说，系统中任意信息的丢失或失败不会影响系统的继续运作</a:t>
            </a:r>
            <a:r>
              <a:rPr lang="zh-CN" altLang="zh-CN" sz="2000" dirty="0">
                <a:solidFill>
                  <a:schemeClr val="bg1"/>
                </a:solidFill>
                <a:latin typeface="宋体" panose="02010600030101010101" pitchFamily="2" charset="-122"/>
                <a:ea typeface="宋体" panose="02010600030101010101" pitchFamily="2" charset="-122"/>
              </a:rPr>
              <a:t>。</a:t>
            </a:r>
          </a:p>
          <a:p>
            <a:pPr>
              <a:lnSpc>
                <a:spcPct val="150000"/>
              </a:lnSpc>
              <a:defRPr/>
            </a:pP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344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29699" name="文本框 3"/>
          <p:cNvSpPr txBox="1">
            <a:spLocks noChangeArrowheads="1"/>
          </p:cNvSpPr>
          <p:nvPr/>
        </p:nvSpPr>
        <p:spPr bwMode="auto">
          <a:xfrm>
            <a:off x="107504" y="627534"/>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t>       </a:t>
            </a:r>
            <a:r>
              <a:rPr lang="en-US" altLang="zh-CN" sz="2000" dirty="0">
                <a:solidFill>
                  <a:schemeClr val="bg1"/>
                </a:solidFill>
              </a:rPr>
              <a:t>CAP</a:t>
            </a:r>
            <a:r>
              <a:rPr lang="zh-CN" altLang="zh-CN" sz="2000" dirty="0">
                <a:solidFill>
                  <a:schemeClr val="bg1"/>
                </a:solidFill>
              </a:rPr>
              <a:t>理论告诉我们，一个分布式系统</a:t>
            </a:r>
            <a:r>
              <a:rPr lang="zh-CN" altLang="zh-CN" sz="2000" dirty="0">
                <a:solidFill>
                  <a:srgbClr val="FF0000"/>
                </a:solidFill>
              </a:rPr>
              <a:t>不可能</a:t>
            </a:r>
            <a:r>
              <a:rPr lang="zh-CN" altLang="zh-CN" sz="2000" dirty="0">
                <a:solidFill>
                  <a:schemeClr val="bg1"/>
                </a:solidFill>
              </a:rPr>
              <a:t>同时满足一致性、可用性和分区容忍性这三个需求，最多只能同时满足其中两个，正所谓“鱼和熊掌不可兼得”。</a:t>
            </a:r>
          </a:p>
          <a:p>
            <a:endParaRPr lang="zh-CN" altLang="en-US" dirty="0">
              <a:solidFill>
                <a:schemeClr val="bg1"/>
              </a:solidFill>
            </a:endParaRPr>
          </a:p>
        </p:txBody>
      </p:sp>
      <p:pic>
        <p:nvPicPr>
          <p:cNvPr id="29700" name="Picture 6" descr="c:\users\lenovo\appdata\roaming\360se6\User Data\temp\cap-theoram-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04" y="1921485"/>
            <a:ext cx="4419600" cy="285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2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0723" name="文本框 4"/>
          <p:cNvSpPr txBox="1">
            <a:spLocks noChangeArrowheads="1"/>
          </p:cNvSpPr>
          <p:nvPr/>
        </p:nvSpPr>
        <p:spPr bwMode="auto">
          <a:xfrm>
            <a:off x="2508126" y="4400612"/>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000" b="1">
                <a:solidFill>
                  <a:schemeClr val="bg1"/>
                </a:solidFill>
                <a:latin typeface="宋体" panose="02010600030101010101" pitchFamily="2" charset="-122"/>
                <a:ea typeface="宋体" panose="02010600030101010101" pitchFamily="2" charset="-122"/>
              </a:rPr>
              <a:t>（</a:t>
            </a:r>
            <a:r>
              <a:rPr lang="en-US" altLang="zh-CN" sz="2000" b="1">
                <a:solidFill>
                  <a:schemeClr val="bg1"/>
                </a:solidFill>
                <a:latin typeface="宋体" panose="02010600030101010101" pitchFamily="2" charset="-122"/>
                <a:ea typeface="宋体" panose="02010600030101010101" pitchFamily="2" charset="-122"/>
              </a:rPr>
              <a:t>a</a:t>
            </a:r>
            <a:r>
              <a:rPr lang="zh-CN" altLang="en-US" sz="2000" b="1">
                <a:solidFill>
                  <a:schemeClr val="bg1"/>
                </a:solidFill>
                <a:latin typeface="宋体" panose="02010600030101010101" pitchFamily="2" charset="-122"/>
                <a:ea typeface="宋体" panose="02010600030101010101" pitchFamily="2" charset="-122"/>
              </a:rPr>
              <a:t>）初始状态</a:t>
            </a:r>
          </a:p>
        </p:txBody>
      </p:sp>
      <p:sp>
        <p:nvSpPr>
          <p:cNvPr id="30724" name="Rectangle 6"/>
          <p:cNvSpPr>
            <a:spLocks noChangeArrowheads="1"/>
          </p:cNvSpPr>
          <p:nvPr/>
        </p:nvSpPr>
        <p:spPr bwMode="auto">
          <a:xfrm>
            <a:off x="228600" y="810102"/>
            <a:ext cx="40190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a:t>
            </a:r>
            <a:r>
              <a:rPr lang="zh-CN" altLang="en-US" dirty="0">
                <a:solidFill>
                  <a:schemeClr val="bg1"/>
                </a:solidFill>
                <a:latin typeface="宋体" panose="02010600030101010101" pitchFamily="2" charset="-122"/>
                <a:ea typeface="宋体" panose="02010600030101010101" pitchFamily="2" charset="-122"/>
              </a:rPr>
              <a:t> </a:t>
            </a:r>
          </a:p>
        </p:txBody>
      </p:sp>
      <p:pic>
        <p:nvPicPr>
          <p:cNvPr id="307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8782" y="1419622"/>
            <a:ext cx="3435602" cy="276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3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1747" name="文本框 3"/>
          <p:cNvSpPr txBox="1">
            <a:spLocks noChangeArrowheads="1"/>
          </p:cNvSpPr>
          <p:nvPr/>
        </p:nvSpPr>
        <p:spPr bwMode="auto">
          <a:xfrm>
            <a:off x="3048000" y="4114801"/>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defRPr sz="2000" b="1">
                <a:solidFill>
                  <a:schemeClr val="bg1"/>
                </a:solidFill>
                <a:latin typeface="宋体" panose="02010600030101010101" pitchFamily="2" charset="-122"/>
                <a:ea typeface="宋体" panose="02010600030101010101" pitchFamily="2" charset="-122"/>
              </a:defRPr>
            </a:lvl1pPr>
            <a:lvl2pPr marL="742950" indent="-285750">
              <a:defRPr>
                <a:latin typeface="Arial" charset="0"/>
                <a:ea typeface="宋体" charset="-122"/>
              </a:defRPr>
            </a:lvl2pPr>
            <a:lvl3pPr marL="1143000" indent="-228600">
              <a:defRPr>
                <a:latin typeface="Arial" charset="0"/>
                <a:ea typeface="宋体" charset="-122"/>
              </a:defRPr>
            </a:lvl3pPr>
            <a:lvl4pPr marL="1600200" indent="-228600">
              <a:defRPr>
                <a:latin typeface="Arial" charset="0"/>
                <a:ea typeface="宋体" charset="-122"/>
              </a:defRPr>
            </a:lvl4pPr>
            <a:lvl5pPr marL="2057400" indent="-22860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a:t>（</a:t>
            </a:r>
            <a:r>
              <a:rPr lang="en-US" altLang="zh-CN"/>
              <a:t>b</a:t>
            </a:r>
            <a:r>
              <a:rPr lang="zh-CN" altLang="en-US"/>
              <a:t>）正常执行过程</a:t>
            </a:r>
          </a:p>
        </p:txBody>
      </p:sp>
      <p:sp>
        <p:nvSpPr>
          <p:cNvPr id="31748" name="Rectangle 6"/>
          <p:cNvSpPr>
            <a:spLocks noChangeArrowheads="1"/>
          </p:cNvSpPr>
          <p:nvPr/>
        </p:nvSpPr>
        <p:spPr bwMode="auto">
          <a:xfrm>
            <a:off x="228600" y="810102"/>
            <a:ext cx="4020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 </a:t>
            </a:r>
          </a:p>
        </p:txBody>
      </p:sp>
      <p:pic>
        <p:nvPicPr>
          <p:cNvPr id="3174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28751"/>
            <a:ext cx="7510463" cy="253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14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2400" dirty="0" err="1" smtClean="0"/>
              <a:t>NoSQL</a:t>
            </a:r>
            <a:r>
              <a:rPr lang="zh-CN" altLang="en-US" sz="2400" dirty="0" smtClean="0"/>
              <a:t>兴起的原因</a:t>
            </a:r>
            <a:endParaRPr lang="zh-CN"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60" y="1329612"/>
            <a:ext cx="1977685" cy="81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32048" y="2334230"/>
            <a:ext cx="3419872" cy="1405193"/>
          </a:xfrm>
          <a:prstGeom prst="rect">
            <a:avLst/>
          </a:prstGeom>
        </p:spPr>
        <p:txBody>
          <a:bodyPr wrap="square">
            <a:spAutoFit/>
          </a:bodyPr>
          <a:lstStyle/>
          <a:p>
            <a:pPr>
              <a:lnSpc>
                <a:spcPct val="150000"/>
              </a:lnSpc>
            </a:pPr>
            <a:r>
              <a:rPr lang="zh-CN" altLang="en-US" sz="2000" dirty="0">
                <a:solidFill>
                  <a:schemeClr val="bg1"/>
                </a:solidFill>
                <a:latin typeface="宋体" panose="02010600030101010101" pitchFamily="2" charset="-122"/>
                <a:ea typeface="宋体" panose="02010600030101010101" pitchFamily="2" charset="-122"/>
              </a:rPr>
              <a:t>最初表示“反</a:t>
            </a:r>
            <a:r>
              <a:rPr lang="en-US" altLang="zh-CN" sz="2000" dirty="0">
                <a:solidFill>
                  <a:schemeClr val="bg1"/>
                </a:solidFill>
                <a:latin typeface="宋体" panose="02010600030101010101" pitchFamily="2" charset="-122"/>
                <a:ea typeface="宋体" panose="02010600030101010101" pitchFamily="2" charset="-122"/>
              </a:rPr>
              <a:t>SQL”</a:t>
            </a:r>
            <a:r>
              <a:rPr lang="zh-CN" altLang="en-US" sz="2000" dirty="0">
                <a:solidFill>
                  <a:schemeClr val="bg1"/>
                </a:solidFill>
                <a:latin typeface="宋体" panose="02010600030101010101" pitchFamily="2" charset="-122"/>
                <a:ea typeface="宋体" panose="02010600030101010101" pitchFamily="2" charset="-122"/>
              </a:rPr>
              <a:t>运动用新型的非关系数据库取代关系数据库</a:t>
            </a:r>
          </a:p>
        </p:txBody>
      </p:sp>
      <p:sp>
        <p:nvSpPr>
          <p:cNvPr id="5" name="TextBox 4"/>
          <p:cNvSpPr txBox="1"/>
          <p:nvPr/>
        </p:nvSpPr>
        <p:spPr>
          <a:xfrm>
            <a:off x="5364088" y="1534602"/>
            <a:ext cx="3672408" cy="584775"/>
          </a:xfrm>
          <a:prstGeom prst="rect">
            <a:avLst/>
          </a:prstGeom>
          <a:noFill/>
        </p:spPr>
        <p:txBody>
          <a:bodyPr wrap="square" rtlCol="0">
            <a:spAutoFit/>
          </a:bodyPr>
          <a:lstStyle/>
          <a:p>
            <a:r>
              <a:rPr lang="en-US" altLang="zh-CN" sz="3200" dirty="0" smtClean="0">
                <a:solidFill>
                  <a:srgbClr val="FF0000"/>
                </a:solidFill>
                <a:latin typeface="宋体" panose="02010600030101010101" pitchFamily="2" charset="-122"/>
                <a:ea typeface="宋体" panose="02010600030101010101" pitchFamily="2" charset="-122"/>
              </a:rPr>
              <a:t>N</a:t>
            </a:r>
            <a:r>
              <a:rPr lang="en-US" altLang="zh-CN" sz="3200" dirty="0" smtClean="0">
                <a:solidFill>
                  <a:schemeClr val="bg1"/>
                </a:solidFill>
                <a:latin typeface="宋体" panose="02010600030101010101" pitchFamily="2" charset="-122"/>
                <a:ea typeface="宋体" panose="02010600030101010101" pitchFamily="2" charset="-122"/>
              </a:rPr>
              <a:t>ot  </a:t>
            </a:r>
            <a:r>
              <a:rPr lang="en-US" altLang="zh-CN" sz="3200" dirty="0" smtClean="0">
                <a:solidFill>
                  <a:srgbClr val="FF0000"/>
                </a:solidFill>
                <a:latin typeface="宋体" panose="02010600030101010101" pitchFamily="2" charset="-122"/>
                <a:ea typeface="宋体" panose="02010600030101010101" pitchFamily="2" charset="-122"/>
              </a:rPr>
              <a:t>o</a:t>
            </a:r>
            <a:r>
              <a:rPr lang="en-US" altLang="zh-CN" sz="3200" dirty="0" smtClean="0">
                <a:solidFill>
                  <a:schemeClr val="bg1"/>
                </a:solidFill>
                <a:latin typeface="宋体" panose="02010600030101010101" pitchFamily="2" charset="-122"/>
                <a:ea typeface="宋体" panose="02010600030101010101" pitchFamily="2" charset="-122"/>
              </a:rPr>
              <a:t>nly  </a:t>
            </a:r>
            <a:r>
              <a:rPr lang="en-US" altLang="zh-CN" sz="3200" dirty="0" smtClean="0">
                <a:solidFill>
                  <a:srgbClr val="FF0000"/>
                </a:solidFill>
                <a:latin typeface="宋体" panose="02010600030101010101" pitchFamily="2" charset="-122"/>
                <a:ea typeface="宋体" panose="02010600030101010101" pitchFamily="2" charset="-122"/>
              </a:rPr>
              <a:t>S</a:t>
            </a:r>
            <a:r>
              <a:rPr lang="en-US" altLang="zh-CN" sz="3200" dirty="0" smtClean="0">
                <a:solidFill>
                  <a:schemeClr val="bg1"/>
                </a:solidFill>
                <a:latin typeface="宋体" panose="02010600030101010101" pitchFamily="2" charset="-122"/>
                <a:ea typeface="宋体" panose="02010600030101010101" pitchFamily="2" charset="-122"/>
              </a:rPr>
              <a:t>QL</a:t>
            </a:r>
            <a:endParaRPr lang="zh-CN" altLang="en-US" sz="3200" dirty="0">
              <a:solidFill>
                <a:schemeClr val="bg1"/>
              </a:solidFill>
              <a:latin typeface="宋体" panose="02010600030101010101" pitchFamily="2" charset="-122"/>
              <a:ea typeface="宋体" panose="02010600030101010101" pitchFamily="2" charset="-122"/>
            </a:endParaRPr>
          </a:p>
        </p:txBody>
      </p:sp>
      <p:cxnSp>
        <p:nvCxnSpPr>
          <p:cNvPr id="7" name="直接箭头连接符 6"/>
          <p:cNvCxnSpPr/>
          <p:nvPr/>
        </p:nvCxnSpPr>
        <p:spPr>
          <a:xfrm>
            <a:off x="2589246" y="1872938"/>
            <a:ext cx="277484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42648" y="1457658"/>
            <a:ext cx="1210588" cy="400110"/>
          </a:xfrm>
          <a:prstGeom prst="rect">
            <a:avLst/>
          </a:prstGeom>
        </p:spPr>
        <p:txBody>
          <a:bodyPr wrap="none">
            <a:spAutoFit/>
          </a:bodyPr>
          <a:lstStyle/>
          <a:p>
            <a:r>
              <a:rPr lang="zh-CN" altLang="en-US" sz="2000" dirty="0">
                <a:solidFill>
                  <a:schemeClr val="bg1"/>
                </a:solidFill>
              </a:rPr>
              <a:t>概念演变</a:t>
            </a:r>
          </a:p>
        </p:txBody>
      </p:sp>
      <p:sp>
        <p:nvSpPr>
          <p:cNvPr id="10" name="矩形 9"/>
          <p:cNvSpPr/>
          <p:nvPr/>
        </p:nvSpPr>
        <p:spPr>
          <a:xfrm>
            <a:off x="5553236" y="2296736"/>
            <a:ext cx="3222104" cy="1424621"/>
          </a:xfrm>
          <a:prstGeom prst="rect">
            <a:avLst/>
          </a:prstGeom>
        </p:spPr>
        <p:txBody>
          <a:bodyPr wrap="square">
            <a:spAutoFit/>
          </a:bodyPr>
          <a:lstStyle/>
          <a:p>
            <a:pPr>
              <a:lnSpc>
                <a:spcPct val="150000"/>
              </a:lnSpc>
            </a:pPr>
            <a:r>
              <a:rPr lang="zh-CN" altLang="en-US" sz="2000" dirty="0">
                <a:solidFill>
                  <a:schemeClr val="bg1"/>
                </a:solidFill>
                <a:latin typeface="宋体" panose="02010600030101010101" pitchFamily="2" charset="-122"/>
                <a:ea typeface="宋体" panose="02010600030101010101" pitchFamily="2" charset="-122"/>
              </a:rPr>
              <a:t>现在表示关系和非关系型数据库各有优缺点彼此都无法互相取代</a:t>
            </a:r>
          </a:p>
        </p:txBody>
      </p:sp>
    </p:spTree>
    <p:extLst>
      <p:ext uri="{BB962C8B-B14F-4D97-AF65-F5344CB8AC3E}">
        <p14:creationId xmlns:p14="http://schemas.microsoft.com/office/powerpoint/2010/main" val="324377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pic>
        <p:nvPicPr>
          <p:cNvPr id="3277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43051"/>
            <a:ext cx="7669213" cy="261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7"/>
          <p:cNvSpPr>
            <a:spLocks noChangeArrowheads="1"/>
          </p:cNvSpPr>
          <p:nvPr/>
        </p:nvSpPr>
        <p:spPr bwMode="auto">
          <a:xfrm>
            <a:off x="2767360" y="4338608"/>
            <a:ext cx="39164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宋体" panose="02010600030101010101" pitchFamily="2" charset="-122"/>
                <a:ea typeface="宋体" panose="02010600030101010101" pitchFamily="2" charset="-122"/>
              </a:rPr>
              <a:t>(c) </a:t>
            </a:r>
            <a:r>
              <a:rPr lang="zh-CN" altLang="en-US" sz="2000" b="1" dirty="0">
                <a:solidFill>
                  <a:schemeClr val="bg1"/>
                </a:solidFill>
                <a:latin typeface="宋体" panose="02010600030101010101" pitchFamily="2" charset="-122"/>
                <a:ea typeface="宋体" panose="02010600030101010101" pitchFamily="2" charset="-122"/>
              </a:rPr>
              <a:t>更新传播失败时的执行过程 </a:t>
            </a:r>
          </a:p>
        </p:txBody>
      </p:sp>
      <p:sp>
        <p:nvSpPr>
          <p:cNvPr id="32773" name="Rectangle 8"/>
          <p:cNvSpPr>
            <a:spLocks noChangeArrowheads="1"/>
          </p:cNvSpPr>
          <p:nvPr/>
        </p:nvSpPr>
        <p:spPr bwMode="auto">
          <a:xfrm>
            <a:off x="228600" y="810102"/>
            <a:ext cx="4020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 </a:t>
            </a:r>
          </a:p>
        </p:txBody>
      </p:sp>
    </p:spTree>
    <p:extLst>
      <p:ext uri="{BB962C8B-B14F-4D97-AF65-F5344CB8AC3E}">
        <p14:creationId xmlns:p14="http://schemas.microsoft.com/office/powerpoint/2010/main" val="10754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3795" name="文本框 3"/>
          <p:cNvSpPr txBox="1">
            <a:spLocks noChangeArrowheads="1"/>
          </p:cNvSpPr>
          <p:nvPr/>
        </p:nvSpPr>
        <p:spPr bwMode="auto">
          <a:xfrm>
            <a:off x="381000" y="577652"/>
            <a:ext cx="8763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a:solidFill>
                  <a:schemeClr val="bg1"/>
                </a:solidFill>
                <a:latin typeface="宋体" panose="02010600030101010101" pitchFamily="2" charset="-122"/>
                <a:ea typeface="宋体" panose="02010600030101010101" pitchFamily="2" charset="-122"/>
              </a:rPr>
              <a:t>当处理</a:t>
            </a:r>
            <a:r>
              <a:rPr lang="en-US" altLang="zh-CN" sz="2000" dirty="0">
                <a:solidFill>
                  <a:schemeClr val="bg1"/>
                </a:solidFill>
                <a:latin typeface="宋体" panose="02010600030101010101" pitchFamily="2" charset="-122"/>
                <a:ea typeface="宋体" panose="02010600030101010101" pitchFamily="2" charset="-122"/>
              </a:rPr>
              <a:t>CAP</a:t>
            </a:r>
            <a:r>
              <a:rPr lang="zh-CN" altLang="zh-CN" sz="2000" dirty="0">
                <a:solidFill>
                  <a:schemeClr val="bg1"/>
                </a:solidFill>
                <a:latin typeface="宋体" panose="02010600030101010101" pitchFamily="2" charset="-122"/>
                <a:ea typeface="宋体" panose="02010600030101010101" pitchFamily="2" charset="-122"/>
              </a:rPr>
              <a:t>的问题时，可以有几个明显的选择：</a:t>
            </a:r>
          </a:p>
          <a:p>
            <a:pPr>
              <a:lnSpc>
                <a:spcPct val="150000"/>
              </a:lnSpc>
              <a:buFont typeface="Arial" charset="0"/>
              <a:buAutoNum type="arabicPeriod"/>
            </a:pPr>
            <a:r>
              <a:rPr lang="en-US" altLang="zh-CN" sz="2000" b="1" dirty="0">
                <a:solidFill>
                  <a:schemeClr val="bg1"/>
                </a:solidFill>
                <a:latin typeface="宋体" panose="02010600030101010101" pitchFamily="2" charset="-122"/>
                <a:ea typeface="宋体" panose="02010600030101010101" pitchFamily="2" charset="-122"/>
              </a:rPr>
              <a:t>CA</a:t>
            </a:r>
            <a:r>
              <a:rPr lang="zh-CN" altLang="zh-CN" sz="2000" dirty="0">
                <a:solidFill>
                  <a:schemeClr val="bg1"/>
                </a:solidFill>
                <a:latin typeface="宋体" panose="02010600030101010101" pitchFamily="2" charset="-122"/>
                <a:ea typeface="宋体" panose="02010600030101010101" pitchFamily="2" charset="-122"/>
              </a:rPr>
              <a:t>：也就是强调一致性（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）和可用性（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），放弃分区容忍性（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），最简单的做法是把所有与事务相关的内容都放到同一台机器上。很显然，这种做法会严重影响系统的可扩展性。传统的关系数据库（</a:t>
            </a:r>
            <a:r>
              <a:rPr lang="en-US" altLang="zh-CN" sz="2000" dirty="0">
                <a:solidFill>
                  <a:schemeClr val="bg1"/>
                </a:solidFill>
                <a:latin typeface="宋体" panose="02010600030101010101" pitchFamily="2" charset="-122"/>
                <a:ea typeface="宋体" panose="02010600030101010101" pitchFamily="2" charset="-122"/>
              </a:rPr>
              <a:t>MySQL</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SQL Server</a:t>
            </a:r>
            <a:r>
              <a:rPr lang="zh-CN" altLang="zh-CN" sz="2000" dirty="0">
                <a:solidFill>
                  <a:schemeClr val="bg1"/>
                </a:solidFill>
                <a:latin typeface="宋体" panose="02010600030101010101" pitchFamily="2" charset="-122"/>
                <a:ea typeface="宋体" panose="02010600030101010101" pitchFamily="2" charset="-122"/>
              </a:rPr>
              <a:t>和</a:t>
            </a:r>
            <a:r>
              <a:rPr lang="en-US" altLang="zh-CN" sz="2000" dirty="0" err="1">
                <a:solidFill>
                  <a:schemeClr val="bg1"/>
                </a:solidFill>
                <a:latin typeface="宋体" panose="02010600030101010101" pitchFamily="2" charset="-122"/>
                <a:ea typeface="宋体" panose="02010600030101010101" pitchFamily="2" charset="-122"/>
              </a:rPr>
              <a:t>PostgreSQL</a:t>
            </a:r>
            <a:r>
              <a:rPr lang="zh-CN" altLang="zh-CN" sz="2000" dirty="0">
                <a:solidFill>
                  <a:schemeClr val="bg1"/>
                </a:solidFill>
                <a:latin typeface="宋体" panose="02010600030101010101" pitchFamily="2" charset="-122"/>
                <a:ea typeface="宋体" panose="02010600030101010101" pitchFamily="2" charset="-122"/>
              </a:rPr>
              <a:t>），都采用了这种设计原则，因此，扩展性都比较差</a:t>
            </a:r>
          </a:p>
          <a:p>
            <a:pPr>
              <a:lnSpc>
                <a:spcPct val="150000"/>
              </a:lnSpc>
              <a:buFont typeface="Arial" charset="0"/>
              <a:buAutoNum type="arabicPeriod"/>
            </a:pPr>
            <a:r>
              <a:rPr lang="en-US" altLang="zh-CN" sz="2000" b="1" dirty="0" err="1">
                <a:solidFill>
                  <a:schemeClr val="bg1"/>
                </a:solidFill>
                <a:latin typeface="宋体" panose="02010600030101010101" pitchFamily="2" charset="-122"/>
                <a:ea typeface="宋体" panose="02010600030101010101" pitchFamily="2" charset="-122"/>
              </a:rPr>
              <a:t>CP</a:t>
            </a:r>
            <a:r>
              <a:rPr lang="zh-CN" altLang="zh-CN" sz="2000" dirty="0">
                <a:solidFill>
                  <a:schemeClr val="bg1"/>
                </a:solidFill>
                <a:latin typeface="宋体" panose="02010600030101010101" pitchFamily="2" charset="-122"/>
                <a:ea typeface="宋体" panose="02010600030101010101" pitchFamily="2" charset="-122"/>
              </a:rPr>
              <a:t>：也就是强调一致性（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）和分区容忍性（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），放弃可用性（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），当出现网络分区的情况时，受影响的服务需要等待数据一致，因此在等待期间就无法对外提供服务</a:t>
            </a:r>
          </a:p>
          <a:p>
            <a:pPr>
              <a:lnSpc>
                <a:spcPct val="150000"/>
              </a:lnSpc>
              <a:buFont typeface="Arial" charset="0"/>
              <a:buAutoNum type="arabicPeriod"/>
            </a:pPr>
            <a:r>
              <a:rPr lang="en-US" altLang="zh-CN" sz="2000" b="1" dirty="0">
                <a:solidFill>
                  <a:schemeClr val="bg1"/>
                </a:solidFill>
                <a:latin typeface="宋体" panose="02010600030101010101" pitchFamily="2" charset="-122"/>
                <a:ea typeface="宋体" panose="02010600030101010101" pitchFamily="2" charset="-122"/>
              </a:rPr>
              <a:t>AP</a:t>
            </a:r>
            <a:r>
              <a:rPr lang="zh-CN" altLang="zh-CN" sz="2000" dirty="0">
                <a:solidFill>
                  <a:schemeClr val="bg1"/>
                </a:solidFill>
                <a:latin typeface="宋体" panose="02010600030101010101" pitchFamily="2" charset="-122"/>
                <a:ea typeface="宋体" panose="02010600030101010101" pitchFamily="2" charset="-122"/>
              </a:rPr>
              <a:t>：也就是强调可用性（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）和分区容忍性（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），放弃一致性（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），允许系统返回不一致的数据</a:t>
            </a:r>
          </a:p>
        </p:txBody>
      </p:sp>
    </p:spTree>
    <p:extLst>
      <p:ext uri="{BB962C8B-B14F-4D97-AF65-F5344CB8AC3E}">
        <p14:creationId xmlns:p14="http://schemas.microsoft.com/office/powerpoint/2010/main" val="234055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ctrTitle"/>
          </p:nvPr>
        </p:nvSpPr>
        <p:spPr/>
        <p:txBody>
          <a:bodyPr>
            <a:noAutofit/>
          </a:bodyPr>
          <a:lstStyle/>
          <a:p>
            <a:r>
              <a:rPr lang="en-US" altLang="zh-CN" sz="2400" dirty="0"/>
              <a:t>CAP</a:t>
            </a:r>
            <a:r>
              <a:rPr lang="zh-CN" altLang="en-US" sz="2400" dirty="0"/>
              <a:t>理论</a:t>
            </a:r>
            <a:endParaRPr lang="zh-CN" altLang="en-US" sz="2400" dirty="0" smtClean="0"/>
          </a:p>
        </p:txBody>
      </p:sp>
      <p:pic>
        <p:nvPicPr>
          <p:cNvPr id="348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555526"/>
            <a:ext cx="6704359" cy="403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6"/>
          <p:cNvSpPr>
            <a:spLocks noChangeArrowheads="1"/>
          </p:cNvSpPr>
          <p:nvPr/>
        </p:nvSpPr>
        <p:spPr bwMode="auto">
          <a:xfrm>
            <a:off x="2241550" y="4410552"/>
            <a:ext cx="4108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smtClean="0">
                <a:solidFill>
                  <a:srgbClr val="232D26"/>
                </a:solidFill>
              </a:rPr>
              <a:t>不同</a:t>
            </a:r>
            <a:r>
              <a:rPr lang="zh-CN" altLang="en-US" dirty="0">
                <a:solidFill>
                  <a:srgbClr val="232D26"/>
                </a:solidFill>
              </a:rPr>
              <a:t>产品在</a:t>
            </a:r>
            <a:r>
              <a:rPr lang="en-US" altLang="zh-CN" dirty="0">
                <a:solidFill>
                  <a:srgbClr val="232D26"/>
                </a:solidFill>
              </a:rPr>
              <a:t>CAP</a:t>
            </a:r>
            <a:r>
              <a:rPr lang="zh-CN" altLang="en-US" dirty="0">
                <a:solidFill>
                  <a:srgbClr val="232D26"/>
                </a:solidFill>
              </a:rPr>
              <a:t>理论下的不同设计原则 </a:t>
            </a:r>
          </a:p>
        </p:txBody>
      </p:sp>
    </p:spTree>
    <p:extLst>
      <p:ext uri="{BB962C8B-B14F-4D97-AF65-F5344CB8AC3E}">
        <p14:creationId xmlns:p14="http://schemas.microsoft.com/office/powerpoint/2010/main" val="25251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ctrTitle"/>
          </p:nvPr>
        </p:nvSpPr>
        <p:spPr/>
        <p:txBody>
          <a:bodyPr>
            <a:noAutofit/>
          </a:bodyPr>
          <a:lstStyle/>
          <a:p>
            <a:r>
              <a:rPr lang="en-US" altLang="zh-CN" sz="2400" dirty="0" smtClean="0"/>
              <a:t>BASE</a:t>
            </a:r>
            <a:endParaRPr lang="zh-CN" altLang="en-US"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851192098"/>
              </p:ext>
            </p:extLst>
          </p:nvPr>
        </p:nvGraphicFramePr>
        <p:xfrm>
          <a:off x="1524000" y="1828800"/>
          <a:ext cx="6864424" cy="2975198"/>
        </p:xfrm>
        <a:graphic>
          <a:graphicData uri="http://schemas.openxmlformats.org/drawingml/2006/table">
            <a:tbl>
              <a:tblPr>
                <a:tableStyleId>{8799B23B-EC83-4686-B30A-512413B5E67A}</a:tableStyleId>
              </a:tblPr>
              <a:tblGrid>
                <a:gridCol w="3120008"/>
                <a:gridCol w="3744416"/>
              </a:tblGrid>
              <a:tr h="360351">
                <a:tc>
                  <a:txBody>
                    <a:bodyPr/>
                    <a:lstStyle/>
                    <a:p>
                      <a:pPr algn="ctr" fontAlgn="t"/>
                      <a:r>
                        <a:rPr lang="en-US" sz="2000" dirty="0" smtClean="0">
                          <a:solidFill>
                            <a:srgbClr val="232D26"/>
                          </a:solidFill>
                        </a:rPr>
                        <a:t>ACID</a:t>
                      </a:r>
                      <a:r>
                        <a:rPr lang="zh-CN" altLang="en-US" sz="2000" dirty="0" smtClean="0">
                          <a:solidFill>
                            <a:srgbClr val="232D26"/>
                          </a:solidFill>
                        </a:rPr>
                        <a:t>（酸）</a:t>
                      </a:r>
                      <a:endParaRPr lang="en-US" sz="2000" dirty="0">
                        <a:solidFill>
                          <a:srgbClr val="232D26"/>
                        </a:solidFill>
                        <a:latin typeface="宋体" panose="02010600030101010101" pitchFamily="2" charset="-122"/>
                        <a:ea typeface="宋体" panose="02010600030101010101" pitchFamily="2" charset="-122"/>
                      </a:endParaRPr>
                    </a:p>
                  </a:txBody>
                  <a:tcPr marL="25086" marR="25086" marT="18812" marB="18812"/>
                </a:tc>
                <a:tc>
                  <a:txBody>
                    <a:bodyPr/>
                    <a:lstStyle/>
                    <a:p>
                      <a:pPr algn="ctr" fontAlgn="t"/>
                      <a:r>
                        <a:rPr lang="en-US" sz="2000" dirty="0" smtClean="0">
                          <a:solidFill>
                            <a:srgbClr val="232D26"/>
                          </a:solidFill>
                        </a:rPr>
                        <a:t>BASE</a:t>
                      </a:r>
                      <a:r>
                        <a:rPr lang="zh-CN" altLang="en-US" sz="2000" dirty="0" smtClean="0">
                          <a:solidFill>
                            <a:srgbClr val="232D26"/>
                          </a:solidFill>
                        </a:rPr>
                        <a:t>（碱）</a:t>
                      </a:r>
                      <a:endParaRPr lang="en-US" sz="2000" dirty="0">
                        <a:solidFill>
                          <a:srgbClr val="232D26"/>
                        </a:solidFill>
                        <a:latin typeface="宋体" panose="02010600030101010101" pitchFamily="2" charset="-122"/>
                        <a:ea typeface="宋体" panose="02010600030101010101" pitchFamily="2" charset="-122"/>
                      </a:endParaRPr>
                    </a:p>
                  </a:txBody>
                  <a:tcPr marL="25086" marR="25086" marT="18812" marB="18812"/>
                </a:tc>
              </a:tr>
              <a:tr h="733901">
                <a:tc>
                  <a:txBody>
                    <a:bodyPr/>
                    <a:lstStyle/>
                    <a:p>
                      <a:pPr algn="l" fontAlgn="t"/>
                      <a:r>
                        <a:rPr lang="zh-CN" altLang="en-US" sz="2000" dirty="0">
                          <a:solidFill>
                            <a:srgbClr val="232D26"/>
                          </a:solidFill>
                        </a:rPr>
                        <a:t>原子性</a:t>
                      </a:r>
                      <a:r>
                        <a:rPr lang="en-US" altLang="zh-CN" sz="2000" dirty="0">
                          <a:solidFill>
                            <a:srgbClr val="232D26"/>
                          </a:solidFill>
                        </a:rPr>
                        <a:t>(</a:t>
                      </a:r>
                      <a:r>
                        <a:rPr lang="en-US" sz="2000" dirty="0">
                          <a:solidFill>
                            <a:srgbClr val="232D26"/>
                          </a:solidFill>
                        </a:rPr>
                        <a:t>Atomicity)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基本可用</a:t>
                      </a:r>
                      <a:r>
                        <a:rPr lang="en-US" altLang="zh-CN" sz="2000" dirty="0">
                          <a:solidFill>
                            <a:srgbClr val="232D26"/>
                          </a:solidFill>
                        </a:rPr>
                        <a:t>(</a:t>
                      </a:r>
                      <a:r>
                        <a:rPr lang="en-US" sz="2000" dirty="0">
                          <a:solidFill>
                            <a:srgbClr val="232D26"/>
                          </a:solidFill>
                        </a:rPr>
                        <a:t>Basically Available)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733901">
                <a:tc>
                  <a:txBody>
                    <a:bodyPr/>
                    <a:lstStyle/>
                    <a:p>
                      <a:pPr algn="l" fontAlgn="t"/>
                      <a:r>
                        <a:rPr lang="zh-CN" altLang="en-US" sz="2000" dirty="0">
                          <a:solidFill>
                            <a:srgbClr val="232D26"/>
                          </a:solidFill>
                        </a:rPr>
                        <a:t>一致性</a:t>
                      </a:r>
                      <a:r>
                        <a:rPr lang="en-US" altLang="zh-CN" sz="2000" dirty="0">
                          <a:solidFill>
                            <a:srgbClr val="232D26"/>
                          </a:solidFill>
                        </a:rPr>
                        <a:t>(</a:t>
                      </a:r>
                      <a:r>
                        <a:rPr lang="en-US" sz="2000" dirty="0">
                          <a:solidFill>
                            <a:srgbClr val="232D26"/>
                          </a:solidFill>
                        </a:rPr>
                        <a:t>Consistency)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软状态</a:t>
                      </a:r>
                      <a:r>
                        <a:rPr lang="en-US" altLang="zh-CN" sz="2000" dirty="0">
                          <a:solidFill>
                            <a:srgbClr val="232D26"/>
                          </a:solidFill>
                        </a:rPr>
                        <a:t>/</a:t>
                      </a:r>
                      <a:r>
                        <a:rPr lang="zh-CN" altLang="en-US" sz="2000" dirty="0">
                          <a:solidFill>
                            <a:srgbClr val="232D26"/>
                          </a:solidFill>
                        </a:rPr>
                        <a:t>柔性事务</a:t>
                      </a:r>
                      <a:r>
                        <a:rPr lang="en-US" altLang="zh-CN" sz="2000" dirty="0">
                          <a:solidFill>
                            <a:srgbClr val="232D26"/>
                          </a:solidFill>
                        </a:rPr>
                        <a:t>(</a:t>
                      </a:r>
                      <a:r>
                        <a:rPr lang="en-US" sz="2000" dirty="0">
                          <a:solidFill>
                            <a:srgbClr val="232D26"/>
                          </a:solidFill>
                        </a:rPr>
                        <a:t>Soft state)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733901">
                <a:tc>
                  <a:txBody>
                    <a:bodyPr/>
                    <a:lstStyle/>
                    <a:p>
                      <a:pPr marL="0" marR="0" indent="0" algn="l" defTabSz="309547" eaLnBrk="1" fontAlgn="t" latinLnBrk="0" hangingPunct="1">
                        <a:lnSpc>
                          <a:spcPct val="100000"/>
                        </a:lnSpc>
                        <a:spcBef>
                          <a:spcPts val="0"/>
                        </a:spcBef>
                        <a:spcAft>
                          <a:spcPts val="0"/>
                        </a:spcAft>
                        <a:buClrTx/>
                        <a:buSzTx/>
                        <a:buFontTx/>
                        <a:buNone/>
                        <a:tabLst/>
                        <a:defRPr/>
                      </a:pPr>
                      <a:r>
                        <a:rPr lang="zh-CN" altLang="en-US" sz="2000" dirty="0">
                          <a:solidFill>
                            <a:srgbClr val="232D26"/>
                          </a:solidFill>
                        </a:rPr>
                        <a:t>隔离性</a:t>
                      </a:r>
                      <a:r>
                        <a:rPr lang="en-US" altLang="zh-CN" sz="2000" dirty="0">
                          <a:solidFill>
                            <a:srgbClr val="232D26"/>
                          </a:solidFill>
                        </a:rPr>
                        <a:t>(</a:t>
                      </a:r>
                      <a:r>
                        <a:rPr lang="en-US" sz="2000" dirty="0">
                          <a:solidFill>
                            <a:srgbClr val="232D26"/>
                          </a:solidFill>
                        </a:rPr>
                        <a:t>Isolation</a:t>
                      </a:r>
                      <a:r>
                        <a:rPr lang="en-US" sz="2000" dirty="0" smtClean="0">
                          <a:solidFill>
                            <a:srgbClr val="232D26"/>
                          </a:solidFill>
                        </a:rPr>
                        <a:t>)</a:t>
                      </a:r>
                      <a:r>
                        <a:rPr lang="zh-CN" altLang="en-US" sz="2000" dirty="0" smtClean="0">
                          <a:solidFill>
                            <a:srgbClr val="232D26"/>
                          </a:solidFill>
                        </a:rPr>
                        <a:t> </a:t>
                      </a:r>
                    </a:p>
                    <a:p>
                      <a:pPr algn="l" fontAlgn="t"/>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最终一致性 </a:t>
                      </a:r>
                      <a:r>
                        <a:rPr lang="en-US" altLang="zh-CN" sz="2000" dirty="0">
                          <a:solidFill>
                            <a:srgbClr val="232D26"/>
                          </a:solidFill>
                        </a:rPr>
                        <a:t>(</a:t>
                      </a:r>
                      <a:r>
                        <a:rPr lang="en-US" sz="2000" dirty="0">
                          <a:solidFill>
                            <a:srgbClr val="232D26"/>
                          </a:solidFill>
                        </a:rPr>
                        <a:t>Eventual consistency)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413144">
                <a:tc>
                  <a:txBody>
                    <a:bodyPr/>
                    <a:lstStyle/>
                    <a:p>
                      <a:pPr algn="l" fontAlgn="t"/>
                      <a:r>
                        <a:rPr lang="zh-CN" altLang="en-US" sz="2000" dirty="0">
                          <a:solidFill>
                            <a:srgbClr val="232D26"/>
                          </a:solidFill>
                        </a:rPr>
                        <a:t>持久性 </a:t>
                      </a:r>
                      <a:r>
                        <a:rPr lang="en-US" altLang="zh-CN" sz="2000" dirty="0">
                          <a:solidFill>
                            <a:srgbClr val="232D26"/>
                          </a:solidFill>
                        </a:rPr>
                        <a:t>(</a:t>
                      </a:r>
                      <a:r>
                        <a:rPr lang="en-US" sz="2000" dirty="0">
                          <a:solidFill>
                            <a:srgbClr val="232D26"/>
                          </a:solidFill>
                        </a:rPr>
                        <a:t>Durable)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fontAlgn="t"/>
                      <a:endParaRPr lang="zh-CN" alt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bl>
          </a:graphicData>
        </a:graphic>
      </p:graphicFrame>
      <p:sp>
        <p:nvSpPr>
          <p:cNvPr id="35866" name="矩形 4"/>
          <p:cNvSpPr>
            <a:spLocks noChangeArrowheads="1"/>
          </p:cNvSpPr>
          <p:nvPr/>
        </p:nvSpPr>
        <p:spPr bwMode="auto">
          <a:xfrm>
            <a:off x="683568" y="828566"/>
            <a:ext cx="7696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dirty="0" smtClean="0">
                <a:solidFill>
                  <a:schemeClr val="bg1"/>
                </a:solidFill>
              </a:rPr>
              <a:t>   BASE</a:t>
            </a:r>
            <a:r>
              <a:rPr lang="zh-CN" altLang="zh-CN" dirty="0">
                <a:solidFill>
                  <a:schemeClr val="bg1"/>
                </a:solidFill>
              </a:rPr>
              <a:t>（</a:t>
            </a:r>
            <a:r>
              <a:rPr lang="en-US" altLang="zh-CN" b="1" u="sng" dirty="0">
                <a:solidFill>
                  <a:schemeClr val="bg1"/>
                </a:solidFill>
              </a:rPr>
              <a:t>B</a:t>
            </a:r>
            <a:r>
              <a:rPr lang="en-US" altLang="zh-CN" b="1" dirty="0">
                <a:solidFill>
                  <a:schemeClr val="bg1"/>
                </a:solidFill>
              </a:rPr>
              <a:t>asically </a:t>
            </a:r>
            <a:r>
              <a:rPr lang="en-US" altLang="zh-CN" b="1" u="sng" dirty="0" err="1">
                <a:solidFill>
                  <a:schemeClr val="bg1"/>
                </a:solidFill>
              </a:rPr>
              <a:t>A</a:t>
            </a:r>
            <a:r>
              <a:rPr lang="en-US" altLang="zh-CN" b="1" dirty="0" err="1">
                <a:solidFill>
                  <a:schemeClr val="bg1"/>
                </a:solidFill>
              </a:rPr>
              <a:t>vailble</a:t>
            </a:r>
            <a:r>
              <a:rPr lang="en-US" altLang="zh-CN" b="1" dirty="0">
                <a:solidFill>
                  <a:schemeClr val="bg1"/>
                </a:solidFill>
              </a:rPr>
              <a:t>, </a:t>
            </a:r>
            <a:r>
              <a:rPr lang="en-US" altLang="zh-CN" b="1" u="sng" dirty="0">
                <a:solidFill>
                  <a:schemeClr val="bg1"/>
                </a:solidFill>
              </a:rPr>
              <a:t>S</a:t>
            </a:r>
            <a:r>
              <a:rPr lang="en-US" altLang="zh-CN" b="1" dirty="0">
                <a:solidFill>
                  <a:schemeClr val="bg1"/>
                </a:solidFill>
              </a:rPr>
              <a:t>oft-state, </a:t>
            </a:r>
            <a:r>
              <a:rPr lang="en-US" altLang="zh-CN" b="1" u="sng" dirty="0">
                <a:solidFill>
                  <a:schemeClr val="bg1"/>
                </a:solidFill>
              </a:rPr>
              <a:t>E</a:t>
            </a:r>
            <a:r>
              <a:rPr lang="en-US" altLang="zh-CN" b="1" dirty="0">
                <a:solidFill>
                  <a:schemeClr val="bg1"/>
                </a:solidFill>
              </a:rPr>
              <a:t>ventual consistency</a:t>
            </a:r>
            <a:r>
              <a:rPr lang="zh-CN" altLang="zh-CN" dirty="0">
                <a:solidFill>
                  <a:schemeClr val="bg1"/>
                </a:solidFill>
              </a:rPr>
              <a:t>），不得不谈到</a:t>
            </a:r>
            <a:r>
              <a:rPr lang="en-US" altLang="zh-CN" dirty="0">
                <a:solidFill>
                  <a:schemeClr val="bg1"/>
                </a:solidFill>
              </a:rPr>
              <a:t>ACID</a:t>
            </a:r>
            <a:r>
              <a:rPr lang="zh-CN"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893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ctrTitle"/>
          </p:nvPr>
        </p:nvSpPr>
        <p:spPr/>
        <p:txBody>
          <a:bodyPr>
            <a:noAutofit/>
          </a:bodyPr>
          <a:lstStyle/>
          <a:p>
            <a:r>
              <a:rPr lang="en-US" altLang="zh-CN" sz="2400" dirty="0" smtClean="0"/>
              <a:t>BASE</a:t>
            </a:r>
            <a:endParaRPr lang="zh-CN" altLang="en-US" sz="2400" dirty="0" smtClean="0"/>
          </a:p>
        </p:txBody>
      </p:sp>
      <p:sp>
        <p:nvSpPr>
          <p:cNvPr id="36867" name="文本框 3"/>
          <p:cNvSpPr txBox="1">
            <a:spLocks noChangeArrowheads="1"/>
          </p:cNvSpPr>
          <p:nvPr/>
        </p:nvSpPr>
        <p:spPr bwMode="auto">
          <a:xfrm>
            <a:off x="539552" y="699542"/>
            <a:ext cx="842493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a:solidFill>
                  <a:schemeClr val="bg1"/>
                </a:solidFill>
                <a:latin typeface="宋体" panose="02010600030101010101" pitchFamily="2" charset="-122"/>
                <a:ea typeface="宋体" panose="02010600030101010101" pitchFamily="2" charset="-122"/>
              </a:rPr>
              <a:t>一个数据库事务具有</a:t>
            </a:r>
            <a:r>
              <a:rPr lang="en-US" altLang="zh-CN" sz="2000" dirty="0">
                <a:solidFill>
                  <a:schemeClr val="bg1"/>
                </a:solidFill>
                <a:latin typeface="宋体" panose="02010600030101010101" pitchFamily="2" charset="-122"/>
                <a:ea typeface="宋体" panose="02010600030101010101" pitchFamily="2" charset="-122"/>
              </a:rPr>
              <a:t>ACID</a:t>
            </a:r>
            <a:r>
              <a:rPr lang="zh-CN" altLang="zh-CN" sz="2000" dirty="0">
                <a:solidFill>
                  <a:schemeClr val="bg1"/>
                </a:solidFill>
                <a:latin typeface="宋体" panose="02010600030101010101" pitchFamily="2" charset="-122"/>
                <a:ea typeface="宋体" panose="02010600030101010101" pitchFamily="2" charset="-122"/>
              </a:rPr>
              <a:t>四性：</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Atomicity</a:t>
            </a:r>
            <a:r>
              <a:rPr lang="zh-CN" altLang="zh-CN" sz="2000" dirty="0">
                <a:solidFill>
                  <a:schemeClr val="bg1"/>
                </a:solidFill>
                <a:latin typeface="宋体" panose="02010600030101010101" pitchFamily="2" charset="-122"/>
                <a:ea typeface="宋体" panose="02010600030101010101" pitchFamily="2" charset="-122"/>
              </a:rPr>
              <a:t>）：原子性，是指事务必须是原子工作单元，对于其数据修改，要么全都执行，要么全都不执行</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Consistency</a:t>
            </a:r>
            <a:r>
              <a:rPr lang="zh-CN" altLang="zh-CN" sz="2000" dirty="0">
                <a:solidFill>
                  <a:schemeClr val="bg1"/>
                </a:solidFill>
                <a:latin typeface="宋体" panose="02010600030101010101" pitchFamily="2" charset="-122"/>
                <a:ea typeface="宋体" panose="02010600030101010101" pitchFamily="2" charset="-122"/>
              </a:rPr>
              <a:t>）：一致性，是指事务在完成时，必须使所有的数据都保持一致状态</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I</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Isolation</a:t>
            </a:r>
            <a:r>
              <a:rPr lang="zh-CN" altLang="zh-CN" sz="2000" dirty="0">
                <a:solidFill>
                  <a:schemeClr val="bg1"/>
                </a:solidFill>
                <a:latin typeface="宋体" panose="02010600030101010101" pitchFamily="2" charset="-122"/>
                <a:ea typeface="宋体" panose="02010600030101010101" pitchFamily="2" charset="-122"/>
              </a:rPr>
              <a:t>）：隔离性，是指由并发事务所做的修改必须与任何其它并发事务所做的修改隔离</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D</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Durability</a:t>
            </a:r>
            <a:r>
              <a:rPr lang="zh-CN" altLang="zh-CN" sz="2000" dirty="0">
                <a:solidFill>
                  <a:schemeClr val="bg1"/>
                </a:solidFill>
                <a:latin typeface="宋体" panose="02010600030101010101" pitchFamily="2" charset="-122"/>
                <a:ea typeface="宋体" panose="02010600030101010101" pitchFamily="2" charset="-122"/>
              </a:rPr>
              <a:t>）：持久性，是指事务完成之后，它对于系统的影响是永久性的，该修改即使出现</a:t>
            </a:r>
            <a:r>
              <a:rPr lang="zh-CN" altLang="zh-CN" sz="2000" dirty="0" smtClean="0">
                <a:solidFill>
                  <a:schemeClr val="bg1"/>
                </a:solidFill>
                <a:latin typeface="宋体" panose="02010600030101010101" pitchFamily="2" charset="-122"/>
                <a:ea typeface="宋体" panose="02010600030101010101" pitchFamily="2" charset="-122"/>
              </a:rPr>
              <a:t>致命</a:t>
            </a:r>
            <a:r>
              <a:rPr lang="zh-CN" altLang="zh-CN" sz="2000" dirty="0">
                <a:solidFill>
                  <a:schemeClr val="bg1"/>
                </a:solidFill>
                <a:latin typeface="宋体" panose="02010600030101010101" pitchFamily="2" charset="-122"/>
                <a:ea typeface="宋体" panose="02010600030101010101" pitchFamily="2" charset="-122"/>
              </a:rPr>
              <a:t>的系统故障也将一直保持</a:t>
            </a:r>
          </a:p>
        </p:txBody>
      </p:sp>
    </p:spTree>
    <p:extLst>
      <p:ext uri="{BB962C8B-B14F-4D97-AF65-F5344CB8AC3E}">
        <p14:creationId xmlns:p14="http://schemas.microsoft.com/office/powerpoint/2010/main" val="370825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ctrTitle"/>
          </p:nvPr>
        </p:nvSpPr>
        <p:spPr/>
        <p:txBody>
          <a:bodyPr>
            <a:noAutofit/>
          </a:bodyPr>
          <a:lstStyle/>
          <a:p>
            <a:r>
              <a:rPr lang="en-US" altLang="zh-CN" sz="2400" dirty="0" smtClean="0"/>
              <a:t> BASE</a:t>
            </a:r>
            <a:endParaRPr lang="zh-CN" altLang="en-US" sz="2400" dirty="0" smtClean="0"/>
          </a:p>
        </p:txBody>
      </p:sp>
      <p:sp>
        <p:nvSpPr>
          <p:cNvPr id="37891" name="文本框 3"/>
          <p:cNvSpPr txBox="1">
            <a:spLocks noChangeArrowheads="1"/>
          </p:cNvSpPr>
          <p:nvPr/>
        </p:nvSpPr>
        <p:spPr bwMode="auto">
          <a:xfrm>
            <a:off x="401836" y="422943"/>
            <a:ext cx="83820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solidFill>
                  <a:schemeClr val="bg1"/>
                </a:solidFill>
                <a:latin typeface="宋体" panose="02010600030101010101" pitchFamily="2" charset="-122"/>
                <a:ea typeface="宋体" panose="02010600030101010101" pitchFamily="2" charset="-122"/>
              </a:rPr>
              <a:t>       BASE</a:t>
            </a:r>
            <a:r>
              <a:rPr lang="zh-CN" altLang="zh-CN" sz="2000" dirty="0">
                <a:solidFill>
                  <a:schemeClr val="bg1"/>
                </a:solidFill>
                <a:latin typeface="宋体" panose="02010600030101010101" pitchFamily="2" charset="-122"/>
                <a:ea typeface="宋体" panose="02010600030101010101" pitchFamily="2" charset="-122"/>
              </a:rPr>
              <a:t>的基本含义是基本可用（</a:t>
            </a:r>
            <a:r>
              <a:rPr lang="en-US" altLang="zh-CN" sz="2000" dirty="0">
                <a:solidFill>
                  <a:schemeClr val="bg1"/>
                </a:solidFill>
                <a:latin typeface="宋体" panose="02010600030101010101" pitchFamily="2" charset="-122"/>
                <a:ea typeface="宋体" panose="02010600030101010101" pitchFamily="2" charset="-122"/>
              </a:rPr>
              <a:t>Basically </a:t>
            </a:r>
            <a:r>
              <a:rPr lang="en-US" altLang="zh-CN" sz="2000" dirty="0" err="1">
                <a:solidFill>
                  <a:schemeClr val="bg1"/>
                </a:solidFill>
                <a:latin typeface="宋体" panose="02010600030101010101" pitchFamily="2" charset="-122"/>
                <a:ea typeface="宋体" panose="02010600030101010101" pitchFamily="2" charset="-122"/>
              </a:rPr>
              <a:t>Availble</a:t>
            </a:r>
            <a:r>
              <a:rPr lang="zh-CN" altLang="zh-CN" sz="2000" dirty="0">
                <a:solidFill>
                  <a:schemeClr val="bg1"/>
                </a:solidFill>
                <a:latin typeface="宋体" panose="02010600030101010101" pitchFamily="2" charset="-122"/>
                <a:ea typeface="宋体" panose="02010600030101010101" pitchFamily="2" charset="-122"/>
              </a:rPr>
              <a:t>）、软状态（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）和最终一致性（</a:t>
            </a:r>
            <a:r>
              <a:rPr lang="en-US" altLang="zh-CN" sz="2000" dirty="0">
                <a:solidFill>
                  <a:schemeClr val="bg1"/>
                </a:solidFill>
                <a:latin typeface="宋体" panose="02010600030101010101" pitchFamily="2" charset="-122"/>
                <a:ea typeface="宋体" panose="02010600030101010101" pitchFamily="2" charset="-122"/>
              </a:rPr>
              <a:t>Eventual consistency</a:t>
            </a:r>
            <a:r>
              <a:rPr lang="zh-CN"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a:t>
            </a:r>
            <a:endParaRPr lang="zh-CN" altLang="zh-CN" sz="2000" dirty="0">
              <a:solidFill>
                <a:schemeClr val="bg1"/>
              </a:solidFill>
              <a:latin typeface="宋体" panose="02010600030101010101" pitchFamily="2" charset="-122"/>
              <a:ea typeface="宋体" panose="02010600030101010101" pitchFamily="2" charset="-122"/>
            </a:endParaRPr>
          </a:p>
        </p:txBody>
      </p:sp>
      <p:sp>
        <p:nvSpPr>
          <p:cNvPr id="37892" name="文本框 5"/>
          <p:cNvSpPr txBox="1">
            <a:spLocks noChangeArrowheads="1"/>
          </p:cNvSpPr>
          <p:nvPr/>
        </p:nvSpPr>
        <p:spPr bwMode="auto">
          <a:xfrm>
            <a:off x="401836" y="1394711"/>
            <a:ext cx="838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288000">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基本可用</a:t>
            </a:r>
            <a:endParaRPr lang="zh-CN" altLang="zh-CN" sz="2000" dirty="0">
              <a:solidFill>
                <a:schemeClr val="bg1"/>
              </a:solidFill>
              <a:latin typeface="宋体" panose="02010600030101010101" pitchFamily="2" charset="-122"/>
              <a:ea typeface="宋体" panose="02010600030101010101" pitchFamily="2" charset="-122"/>
            </a:endParaRPr>
          </a:p>
          <a:p>
            <a:pPr marL="0" indent="-180000">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zh-CN" altLang="zh-CN" sz="2000" dirty="0" smtClean="0">
                <a:solidFill>
                  <a:schemeClr val="bg1"/>
                </a:solidFill>
                <a:latin typeface="宋体" panose="02010600030101010101" pitchFamily="2" charset="-122"/>
                <a:ea typeface="宋体" panose="02010600030101010101" pitchFamily="2" charset="-122"/>
              </a:rPr>
              <a:t>基本</a:t>
            </a:r>
            <a:r>
              <a:rPr lang="zh-CN" altLang="zh-CN" sz="2000" dirty="0">
                <a:solidFill>
                  <a:schemeClr val="bg1"/>
                </a:solidFill>
                <a:latin typeface="宋体" panose="02010600030101010101" pitchFamily="2" charset="-122"/>
                <a:ea typeface="宋体" panose="02010600030101010101" pitchFamily="2" charset="-122"/>
              </a:rPr>
              <a:t>可用，是指一个分布式系统的一部分发生问题变得不可用时，其他部分仍然可以正常使用，也就是允许分区失败的情形出现</a:t>
            </a:r>
          </a:p>
          <a:p>
            <a:pPr marL="0" indent="-288000">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软状态</a:t>
            </a:r>
          </a:p>
          <a:p>
            <a:pPr marL="0" indent="-180000">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zh-CN" altLang="zh-CN" sz="2000" dirty="0" smtClean="0">
                <a:solidFill>
                  <a:schemeClr val="bg1"/>
                </a:solidFill>
                <a:latin typeface="宋体" panose="02010600030101010101" pitchFamily="2" charset="-122"/>
                <a:ea typeface="宋体" panose="02010600030101010101" pitchFamily="2" charset="-122"/>
              </a:rPr>
              <a:t>软</a:t>
            </a:r>
            <a:r>
              <a:rPr lang="zh-CN" altLang="zh-CN" sz="2000" dirty="0">
                <a:solidFill>
                  <a:schemeClr val="bg1"/>
                </a:solidFill>
                <a:latin typeface="宋体" panose="02010600030101010101" pitchFamily="2" charset="-122"/>
                <a:ea typeface="宋体" panose="02010600030101010101" pitchFamily="2" charset="-122"/>
              </a:rPr>
              <a:t>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）”是与“硬状态（</a:t>
            </a:r>
            <a:r>
              <a:rPr lang="en-US" altLang="zh-CN" sz="2000" dirty="0">
                <a:solidFill>
                  <a:schemeClr val="bg1"/>
                </a:solidFill>
                <a:latin typeface="宋体" panose="02010600030101010101" pitchFamily="2" charset="-122"/>
                <a:ea typeface="宋体" panose="02010600030101010101" pitchFamily="2" charset="-122"/>
              </a:rPr>
              <a:t>hard-state</a:t>
            </a:r>
            <a:r>
              <a:rPr lang="zh-CN" altLang="zh-CN" sz="2000" dirty="0">
                <a:solidFill>
                  <a:schemeClr val="bg1"/>
                </a:solidFill>
                <a:latin typeface="宋体" panose="02010600030101010101" pitchFamily="2" charset="-122"/>
                <a:ea typeface="宋体" panose="02010600030101010101" pitchFamily="2" charset="-122"/>
              </a:rPr>
              <a:t>）”相对应的一种提法。数据库保存的数据是“硬状态”时，可以保证数据一致性，即保证数据一直是正确的。“软状态”是指状态可以有一段时间不同步，具有一定的滞后性</a:t>
            </a:r>
          </a:p>
        </p:txBody>
      </p:sp>
    </p:spTree>
    <p:extLst>
      <p:ext uri="{BB962C8B-B14F-4D97-AF65-F5344CB8AC3E}">
        <p14:creationId xmlns:p14="http://schemas.microsoft.com/office/powerpoint/2010/main" val="286676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ctrTitle"/>
          </p:nvPr>
        </p:nvSpPr>
        <p:spPr/>
        <p:txBody>
          <a:bodyPr>
            <a:normAutofit fontScale="90000"/>
          </a:bodyPr>
          <a:lstStyle/>
          <a:p>
            <a:r>
              <a:rPr lang="en-US" altLang="zh-CN" sz="2700" dirty="0" smtClean="0"/>
              <a:t>BASE</a:t>
            </a:r>
            <a:endParaRPr lang="zh-CN" altLang="en-US" dirty="0" smtClean="0"/>
          </a:p>
        </p:txBody>
      </p:sp>
      <p:sp>
        <p:nvSpPr>
          <p:cNvPr id="38915" name="文本框 3"/>
          <p:cNvSpPr txBox="1">
            <a:spLocks noChangeArrowheads="1"/>
          </p:cNvSpPr>
          <p:nvPr/>
        </p:nvSpPr>
        <p:spPr bwMode="auto">
          <a:xfrm>
            <a:off x="381000" y="555526"/>
            <a:ext cx="83820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solidFill>
                  <a:schemeClr val="bg1"/>
                </a:solidFill>
                <a:latin typeface="宋体" panose="02010600030101010101" pitchFamily="2" charset="-122"/>
                <a:ea typeface="宋体" panose="02010600030101010101" pitchFamily="2" charset="-122"/>
              </a:rPr>
              <a:t>       </a:t>
            </a:r>
            <a:r>
              <a:rPr lang="en-US" altLang="zh-CN" sz="2000" dirty="0">
                <a:solidFill>
                  <a:schemeClr val="bg1"/>
                </a:solidFill>
                <a:latin typeface="宋体" panose="02010600030101010101" pitchFamily="2" charset="-122"/>
                <a:ea typeface="宋体" panose="02010600030101010101" pitchFamily="2" charset="-122"/>
              </a:rPr>
              <a:t>BASE</a:t>
            </a:r>
            <a:r>
              <a:rPr lang="zh-CN" altLang="zh-CN" sz="2000" dirty="0">
                <a:solidFill>
                  <a:schemeClr val="bg1"/>
                </a:solidFill>
                <a:latin typeface="宋体" panose="02010600030101010101" pitchFamily="2" charset="-122"/>
                <a:ea typeface="宋体" panose="02010600030101010101" pitchFamily="2" charset="-122"/>
              </a:rPr>
              <a:t>的基本含义是基本可用（</a:t>
            </a:r>
            <a:r>
              <a:rPr lang="en-US" altLang="zh-CN" sz="2000" dirty="0">
                <a:solidFill>
                  <a:schemeClr val="bg1"/>
                </a:solidFill>
                <a:latin typeface="宋体" panose="02010600030101010101" pitchFamily="2" charset="-122"/>
                <a:ea typeface="宋体" panose="02010600030101010101" pitchFamily="2" charset="-122"/>
              </a:rPr>
              <a:t>Basically </a:t>
            </a:r>
            <a:r>
              <a:rPr lang="en-US" altLang="zh-CN" sz="2000" dirty="0" err="1">
                <a:solidFill>
                  <a:schemeClr val="bg1"/>
                </a:solidFill>
                <a:latin typeface="宋体" panose="02010600030101010101" pitchFamily="2" charset="-122"/>
                <a:ea typeface="宋体" panose="02010600030101010101" pitchFamily="2" charset="-122"/>
              </a:rPr>
              <a:t>Availble</a:t>
            </a:r>
            <a:r>
              <a:rPr lang="zh-CN" altLang="zh-CN" sz="2000" dirty="0">
                <a:solidFill>
                  <a:schemeClr val="bg1"/>
                </a:solidFill>
                <a:latin typeface="宋体" panose="02010600030101010101" pitchFamily="2" charset="-122"/>
                <a:ea typeface="宋体" panose="02010600030101010101" pitchFamily="2" charset="-122"/>
              </a:rPr>
              <a:t>）、软状态（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）和最终一致性（</a:t>
            </a:r>
            <a:r>
              <a:rPr lang="en-US" altLang="zh-CN" sz="2000" dirty="0">
                <a:solidFill>
                  <a:schemeClr val="bg1"/>
                </a:solidFill>
                <a:latin typeface="宋体" panose="02010600030101010101" pitchFamily="2" charset="-122"/>
                <a:ea typeface="宋体" panose="02010600030101010101" pitchFamily="2" charset="-122"/>
              </a:rPr>
              <a:t>Eventual consistency</a:t>
            </a:r>
            <a:r>
              <a:rPr lang="zh-CN" altLang="zh-CN" sz="2000" dirty="0">
                <a:solidFill>
                  <a:schemeClr val="bg1"/>
                </a:solidFill>
                <a:latin typeface="宋体" panose="02010600030101010101" pitchFamily="2" charset="-122"/>
                <a:ea typeface="宋体" panose="02010600030101010101" pitchFamily="2" charset="-122"/>
              </a:rPr>
              <a:t>）</a:t>
            </a:r>
            <a:r>
              <a:rPr lang="zh-CN" altLang="en-US" sz="2000" dirty="0"/>
              <a:t>：</a:t>
            </a:r>
            <a:endParaRPr lang="zh-CN" altLang="zh-CN" sz="2000" dirty="0"/>
          </a:p>
        </p:txBody>
      </p:sp>
      <p:sp>
        <p:nvSpPr>
          <p:cNvPr id="5" name="文本框 4"/>
          <p:cNvSpPr txBox="1"/>
          <p:nvPr/>
        </p:nvSpPr>
        <p:spPr>
          <a:xfrm>
            <a:off x="381000" y="1478856"/>
            <a:ext cx="8568952" cy="3670236"/>
          </a:xfrm>
          <a:prstGeom prst="rect">
            <a:avLst/>
          </a:prstGeom>
          <a:noFill/>
        </p:spPr>
        <p:txBody>
          <a:bodyPr wrap="square">
            <a:spAutoFit/>
          </a:bodyPr>
          <a:lstStyle/>
          <a:p>
            <a:pPr indent="-288000">
              <a:lnSpc>
                <a:spcPct val="150000"/>
              </a:lnSpc>
              <a:buSzPct val="60000"/>
              <a:buFont typeface="Wingdings" pitchFamily="2" charset="2"/>
              <a:buChar char="l"/>
              <a:defRPr/>
            </a:pPr>
            <a:r>
              <a:rPr lang="zh-CN" altLang="zh-CN" sz="2000" b="1" dirty="0">
                <a:solidFill>
                  <a:schemeClr val="bg1"/>
                </a:solidFill>
                <a:latin typeface="宋体" panose="02010600030101010101" pitchFamily="2" charset="-122"/>
                <a:ea typeface="宋体" panose="02010600030101010101" pitchFamily="2" charset="-122"/>
              </a:rPr>
              <a:t>最终一致性</a:t>
            </a:r>
          </a:p>
          <a:p>
            <a:pPr>
              <a:lnSpc>
                <a:spcPts val="2700"/>
              </a:lnSpc>
              <a:defRPr/>
            </a:pPr>
            <a:r>
              <a:rPr lang="en-US" altLang="zh-CN" sz="2000" dirty="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宋体" panose="02010600030101010101" pitchFamily="2" charset="-122"/>
                <a:ea typeface="宋体" panose="02010600030101010101" pitchFamily="2" charset="-122"/>
              </a:rPr>
              <a:t>  </a:t>
            </a:r>
            <a:r>
              <a:rPr lang="zh-CN" altLang="zh-CN" dirty="0" smtClean="0">
                <a:solidFill>
                  <a:schemeClr val="bg1"/>
                </a:solidFill>
                <a:latin typeface="宋体" panose="02010600030101010101" pitchFamily="2" charset="-122"/>
                <a:ea typeface="宋体" panose="02010600030101010101" pitchFamily="2" charset="-122"/>
              </a:rPr>
              <a:t>一致性</a:t>
            </a:r>
            <a:r>
              <a:rPr lang="zh-CN" altLang="zh-CN" dirty="0">
                <a:solidFill>
                  <a:schemeClr val="bg1"/>
                </a:solidFill>
                <a:latin typeface="宋体" panose="02010600030101010101" pitchFamily="2" charset="-122"/>
                <a:ea typeface="宋体" panose="02010600030101010101" pitchFamily="2" charset="-122"/>
              </a:rPr>
              <a:t>的类型包括</a:t>
            </a:r>
            <a:r>
              <a:rPr lang="zh-CN" altLang="zh-CN" dirty="0">
                <a:solidFill>
                  <a:srgbClr val="FF0000"/>
                </a:solidFill>
                <a:latin typeface="宋体" panose="02010600030101010101" pitchFamily="2" charset="-122"/>
                <a:ea typeface="宋体" panose="02010600030101010101" pitchFamily="2" charset="-122"/>
              </a:rPr>
              <a:t>强一致性</a:t>
            </a:r>
            <a:r>
              <a:rPr lang="zh-CN" altLang="zh-CN" dirty="0">
                <a:solidFill>
                  <a:schemeClr val="bg1"/>
                </a:solidFill>
                <a:latin typeface="宋体" panose="02010600030101010101" pitchFamily="2" charset="-122"/>
                <a:ea typeface="宋体" panose="02010600030101010101" pitchFamily="2" charset="-122"/>
              </a:rPr>
              <a:t>和</a:t>
            </a:r>
            <a:r>
              <a:rPr lang="zh-CN" altLang="zh-CN" dirty="0">
                <a:solidFill>
                  <a:srgbClr val="FF0000"/>
                </a:solidFill>
                <a:latin typeface="宋体" panose="02010600030101010101" pitchFamily="2" charset="-122"/>
                <a:ea typeface="宋体" panose="02010600030101010101" pitchFamily="2" charset="-122"/>
              </a:rPr>
              <a:t>弱一致性</a:t>
            </a:r>
            <a:r>
              <a:rPr lang="zh-CN" altLang="zh-CN" dirty="0">
                <a:solidFill>
                  <a:schemeClr val="bg1"/>
                </a:solidFill>
                <a:latin typeface="宋体" panose="02010600030101010101" pitchFamily="2" charset="-122"/>
                <a:ea typeface="宋体" panose="02010600030101010101" pitchFamily="2" charset="-122"/>
              </a:rPr>
              <a:t>，二者的主要区别在于高并发的数据访问操作下，后续操作是否能够获取最新的数据。对于强一致性而言，当执行完一次更新操作后，后续的其他读操作就可以保证读到更新后的最新数据；反之，如果不能保证后续访问读到的都是更新后的最新数据，那么就是弱一致性。而最终一致性只不过是弱一致性的一种特例，允许后续的访问操作可以暂时读不到更新后的数据，但是经过一段时间之后，必须最终读到更新后的数据。</a:t>
            </a:r>
            <a:endParaRPr lang="en-US" altLang="zh-CN" dirty="0">
              <a:solidFill>
                <a:schemeClr val="bg1"/>
              </a:solidFill>
              <a:latin typeface="宋体" panose="02010600030101010101" pitchFamily="2" charset="-122"/>
              <a:ea typeface="宋体" panose="02010600030101010101" pitchFamily="2" charset="-122"/>
            </a:endParaRPr>
          </a:p>
          <a:p>
            <a:pPr>
              <a:lnSpc>
                <a:spcPts val="2700"/>
              </a:lnSpc>
              <a:defRPr/>
            </a:pPr>
            <a:r>
              <a:rPr lang="zh-CN" altLang="en-US" dirty="0">
                <a:solidFill>
                  <a:schemeClr val="bg1"/>
                </a:solidFill>
                <a:latin typeface="宋体" panose="02010600030101010101" pitchFamily="2" charset="-122"/>
                <a:ea typeface="宋体" panose="02010600030101010101" pitchFamily="2" charset="-122"/>
              </a:rPr>
              <a:t>    最常见的实现最终一致性的系统是</a:t>
            </a:r>
            <a:r>
              <a:rPr lang="en-US" altLang="zh-CN" dirty="0">
                <a:solidFill>
                  <a:schemeClr val="bg1"/>
                </a:solidFill>
                <a:latin typeface="宋体" panose="02010600030101010101" pitchFamily="2" charset="-122"/>
                <a:ea typeface="宋体" panose="02010600030101010101" pitchFamily="2" charset="-122"/>
              </a:rPr>
              <a:t>DNS</a:t>
            </a:r>
            <a:r>
              <a:rPr lang="zh-CN" altLang="en-US" dirty="0">
                <a:solidFill>
                  <a:schemeClr val="bg1"/>
                </a:solidFill>
                <a:latin typeface="宋体" panose="02010600030101010101" pitchFamily="2" charset="-122"/>
                <a:ea typeface="宋体" panose="02010600030101010101" pitchFamily="2" charset="-122"/>
              </a:rPr>
              <a:t>（域名系统）。一个域名更新操作根据配置的形式被分发出去，并结合有过期机制的缓存；最终所有的客户端可以看到最新的值。</a:t>
            </a:r>
            <a:endParaRPr lang="zh-CN" altLang="zh-CN"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40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ctrTitle"/>
          </p:nvPr>
        </p:nvSpPr>
        <p:spPr/>
        <p:txBody>
          <a:bodyPr>
            <a:noAutofit/>
          </a:bodyPr>
          <a:lstStyle/>
          <a:p>
            <a:r>
              <a:rPr lang="en-US" altLang="zh-CN" sz="2400" dirty="0" smtClean="0"/>
              <a:t> </a:t>
            </a:r>
            <a:r>
              <a:rPr lang="zh-CN" altLang="en-US" sz="2400" dirty="0" smtClean="0"/>
              <a:t>最终一致性</a:t>
            </a:r>
          </a:p>
        </p:txBody>
      </p:sp>
      <p:sp>
        <p:nvSpPr>
          <p:cNvPr id="39939" name="文本框 4"/>
          <p:cNvSpPr txBox="1">
            <a:spLocks noChangeArrowheads="1"/>
          </p:cNvSpPr>
          <p:nvPr/>
        </p:nvSpPr>
        <p:spPr bwMode="auto">
          <a:xfrm>
            <a:off x="539552" y="503829"/>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t>       </a:t>
            </a:r>
            <a:r>
              <a:rPr lang="zh-CN" altLang="zh-CN" sz="2000" dirty="0">
                <a:solidFill>
                  <a:schemeClr val="bg1"/>
                </a:solidFill>
              </a:rPr>
              <a:t>最终一致性根据更新数据后各进程访问到数据的时间和方式的不同，又可以区分为：</a:t>
            </a:r>
          </a:p>
          <a:p>
            <a:pPr>
              <a:lnSpc>
                <a:spcPct val="150000"/>
              </a:lnSpc>
              <a:buSzPct val="60000"/>
              <a:buFont typeface="Wingdings" pitchFamily="2" charset="2"/>
              <a:buChar char="l"/>
            </a:pPr>
            <a:r>
              <a:rPr lang="en-US" altLang="zh-CN" sz="2000" b="1" dirty="0">
                <a:solidFill>
                  <a:schemeClr val="bg1"/>
                </a:solidFill>
                <a:latin typeface="宋体" panose="02010600030101010101" pitchFamily="2" charset="-122"/>
                <a:ea typeface="宋体" panose="02010600030101010101" pitchFamily="2" charset="-122"/>
              </a:rPr>
              <a:t> </a:t>
            </a:r>
            <a:r>
              <a:rPr lang="zh-CN" altLang="zh-CN" sz="2000" b="1" dirty="0">
                <a:solidFill>
                  <a:schemeClr val="bg1"/>
                </a:solidFill>
                <a:latin typeface="宋体" panose="02010600030101010101" pitchFamily="2" charset="-122"/>
                <a:ea typeface="宋体" panose="02010600030101010101" pitchFamily="2" charset="-122"/>
              </a:rPr>
              <a:t>因果一致性：</a:t>
            </a:r>
            <a:r>
              <a:rPr lang="zh-CN" altLang="zh-CN" sz="2000" dirty="0">
                <a:solidFill>
                  <a:schemeClr val="bg1"/>
                </a:solidFill>
                <a:latin typeface="宋体" panose="02010600030101010101" pitchFamily="2" charset="-122"/>
                <a:ea typeface="宋体" panose="02010600030101010101" pitchFamily="2" charset="-122"/>
              </a:rPr>
              <a:t>如果进程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通知进程</a:t>
            </a:r>
            <a:r>
              <a:rPr lang="en-US" altLang="zh-CN" sz="2000" dirty="0">
                <a:solidFill>
                  <a:schemeClr val="bg1"/>
                </a:solidFill>
                <a:latin typeface="宋体" panose="02010600030101010101" pitchFamily="2" charset="-122"/>
                <a:ea typeface="宋体" panose="02010600030101010101" pitchFamily="2" charset="-122"/>
              </a:rPr>
              <a:t>B</a:t>
            </a:r>
            <a:r>
              <a:rPr lang="zh-CN" altLang="zh-CN" sz="2000" dirty="0">
                <a:solidFill>
                  <a:schemeClr val="bg1"/>
                </a:solidFill>
                <a:latin typeface="宋体" panose="02010600030101010101" pitchFamily="2" charset="-122"/>
                <a:ea typeface="宋体" panose="02010600030101010101" pitchFamily="2" charset="-122"/>
              </a:rPr>
              <a:t>它已更新了一个数据项，那么进程</a:t>
            </a:r>
            <a:r>
              <a:rPr lang="en-US" altLang="zh-CN" sz="2000" dirty="0">
                <a:solidFill>
                  <a:schemeClr val="bg1"/>
                </a:solidFill>
                <a:latin typeface="宋体" panose="02010600030101010101" pitchFamily="2" charset="-122"/>
                <a:ea typeface="宋体" panose="02010600030101010101" pitchFamily="2" charset="-122"/>
              </a:rPr>
              <a:t>B</a:t>
            </a:r>
            <a:r>
              <a:rPr lang="zh-CN" altLang="zh-CN" sz="2000" dirty="0">
                <a:solidFill>
                  <a:schemeClr val="bg1"/>
                </a:solidFill>
                <a:latin typeface="宋体" panose="02010600030101010101" pitchFamily="2" charset="-122"/>
                <a:ea typeface="宋体" panose="02010600030101010101" pitchFamily="2" charset="-122"/>
              </a:rPr>
              <a:t>的后续访问将获得</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写入的最新值。而与进程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无因果关系的进程</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的访问，仍然遵守一般的最终一致性规则</a:t>
            </a:r>
          </a:p>
          <a:p>
            <a:pPr>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“读己之所写”一致性：</a:t>
            </a:r>
            <a:r>
              <a:rPr lang="zh-CN" altLang="zh-CN" sz="2000" dirty="0">
                <a:solidFill>
                  <a:schemeClr val="bg1"/>
                </a:solidFill>
                <a:latin typeface="宋体" panose="02010600030101010101" pitchFamily="2" charset="-122"/>
                <a:ea typeface="宋体" panose="02010600030101010101" pitchFamily="2" charset="-122"/>
              </a:rPr>
              <a:t>可以视为因果一致性的一个特例。当进程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自己执行一个更新操作之后，它自己总是可以访问到更新过的值，绝不会看到旧值</a:t>
            </a:r>
            <a:endParaRPr lang="en-US" altLang="zh-CN" sz="2000" dirty="0">
              <a:solidFill>
                <a:schemeClr val="bg1"/>
              </a:solidFill>
              <a:latin typeface="宋体" panose="02010600030101010101" pitchFamily="2" charset="-122"/>
              <a:ea typeface="宋体" panose="02010600030101010101" pitchFamily="2" charset="-122"/>
            </a:endParaRPr>
          </a:p>
          <a:p>
            <a:pPr>
              <a:lnSpc>
                <a:spcPct val="150000"/>
              </a:lnSpc>
              <a:buSzPct val="60000"/>
              <a:buFont typeface="Wingdings" pitchFamily="2" charset="2"/>
              <a:buChar char="l"/>
            </a:pPr>
            <a:r>
              <a:rPr lang="en-US" altLang="zh-CN" sz="2000" b="1" dirty="0" smtClean="0">
                <a:solidFill>
                  <a:schemeClr val="bg1"/>
                </a:solidFill>
                <a:latin typeface="宋体" panose="02010600030101010101" pitchFamily="2" charset="-122"/>
                <a:ea typeface="宋体" panose="02010600030101010101" pitchFamily="2" charset="-122"/>
              </a:rPr>
              <a:t> </a:t>
            </a:r>
            <a:r>
              <a:rPr lang="zh-CN" altLang="zh-CN" sz="2000" b="1" dirty="0" smtClean="0">
                <a:solidFill>
                  <a:schemeClr val="bg1"/>
                </a:solidFill>
                <a:latin typeface="宋体" panose="02010600030101010101" pitchFamily="2" charset="-122"/>
                <a:ea typeface="宋体" panose="02010600030101010101" pitchFamily="2" charset="-122"/>
              </a:rPr>
              <a:t>单调</a:t>
            </a:r>
            <a:r>
              <a:rPr lang="zh-CN" altLang="zh-CN" sz="2000" b="1" dirty="0">
                <a:solidFill>
                  <a:schemeClr val="bg1"/>
                </a:solidFill>
                <a:latin typeface="宋体" panose="02010600030101010101" pitchFamily="2" charset="-122"/>
                <a:ea typeface="宋体" panose="02010600030101010101" pitchFamily="2" charset="-122"/>
              </a:rPr>
              <a:t>读一致性：</a:t>
            </a:r>
            <a:r>
              <a:rPr lang="zh-CN" altLang="zh-CN" sz="2000" dirty="0">
                <a:solidFill>
                  <a:schemeClr val="bg1"/>
                </a:solidFill>
                <a:latin typeface="宋体" panose="02010600030101010101" pitchFamily="2" charset="-122"/>
                <a:ea typeface="宋体" panose="02010600030101010101" pitchFamily="2" charset="-122"/>
              </a:rPr>
              <a:t>如果进程已经看到过数据对象的某个值，那么任何后续访问都不会返回在那个值之前</a:t>
            </a:r>
            <a:r>
              <a:rPr lang="zh-CN" altLang="zh-CN" sz="2000" dirty="0" smtClean="0">
                <a:solidFill>
                  <a:schemeClr val="bg1"/>
                </a:solidFill>
                <a:latin typeface="宋体" panose="02010600030101010101" pitchFamily="2" charset="-122"/>
                <a:ea typeface="宋体" panose="02010600030101010101" pitchFamily="2" charset="-122"/>
              </a:rPr>
              <a:t>的</a:t>
            </a:r>
            <a:r>
              <a:rPr lang="zh-CN" altLang="en-US" sz="2000" dirty="0" smtClean="0">
                <a:solidFill>
                  <a:schemeClr val="bg1"/>
                </a:solidFill>
                <a:latin typeface="宋体" panose="02010600030101010101" pitchFamily="2" charset="-122"/>
                <a:ea typeface="宋体" panose="02010600030101010101" pitchFamily="2" charset="-122"/>
              </a:rPr>
              <a:t>旧</a:t>
            </a:r>
            <a:r>
              <a:rPr lang="zh-CN" altLang="zh-CN" sz="2000" dirty="0" smtClean="0">
                <a:solidFill>
                  <a:schemeClr val="bg1"/>
                </a:solidFill>
                <a:latin typeface="宋体" panose="02010600030101010101" pitchFamily="2" charset="-122"/>
                <a:ea typeface="宋体" panose="02010600030101010101" pitchFamily="2" charset="-122"/>
              </a:rPr>
              <a:t>值</a:t>
            </a:r>
            <a:endParaRPr lang="zh-CN" altLang="zh-CN"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572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400" dirty="0"/>
              <a:t>最终一致性</a:t>
            </a:r>
          </a:p>
        </p:txBody>
      </p:sp>
      <p:sp>
        <p:nvSpPr>
          <p:cNvPr id="3" name="副标题 2"/>
          <p:cNvSpPr>
            <a:spLocks noGrp="1"/>
          </p:cNvSpPr>
          <p:nvPr>
            <p:ph type="subTitle" idx="1"/>
          </p:nvPr>
        </p:nvSpPr>
        <p:spPr>
          <a:xfrm>
            <a:off x="827584" y="843558"/>
            <a:ext cx="7992888" cy="4155926"/>
          </a:xfrm>
        </p:spPr>
        <p:txBody>
          <a:bodyPr>
            <a:normAutofit fontScale="92500" lnSpcReduction="20000"/>
          </a:bodyPr>
          <a:lstStyle/>
          <a:p>
            <a:pPr marL="0" indent="0" defTabSz="914400" rtl="0">
              <a:lnSpc>
                <a:spcPct val="160000"/>
              </a:lnSpc>
              <a:buNone/>
            </a:pPr>
            <a:r>
              <a:rPr lang="en-US" altLang="zh-CN" sz="2400" kern="1200" dirty="0" smtClean="0">
                <a:solidFill>
                  <a:schemeClr val="tx1"/>
                </a:solidFill>
              </a:rPr>
              <a:t>     </a:t>
            </a:r>
            <a:r>
              <a:rPr lang="zh-CN" altLang="zh-CN" sz="2400" kern="1200" dirty="0">
                <a:solidFill>
                  <a:schemeClr val="bg1"/>
                </a:solidFill>
              </a:rPr>
              <a:t>最终一致性根据更新数据后各进程访问到数据的时间和方式的不同，又可以区分为：</a:t>
            </a:r>
            <a:endParaRPr lang="en-US" altLang="zh-CN" sz="2400" kern="1200" dirty="0">
              <a:solidFill>
                <a:schemeClr val="bg1"/>
              </a:solidFill>
            </a:endParaRPr>
          </a:p>
          <a:p>
            <a:pPr marL="0" indent="342900" defTabSz="914400" rtl="0">
              <a:lnSpc>
                <a:spcPct val="170000"/>
              </a:lnSpc>
              <a:buClr>
                <a:schemeClr val="bg1"/>
              </a:buClr>
              <a:buSzPct val="60000"/>
              <a:buFont typeface="Wingdings" panose="05000000000000000000" pitchFamily="2" charset="2"/>
              <a:buChar char="l"/>
            </a:pPr>
            <a:r>
              <a:rPr lang="zh-CN" altLang="zh-CN" sz="2400" b="1" kern="1200" dirty="0">
                <a:solidFill>
                  <a:schemeClr val="bg1"/>
                </a:solidFill>
              </a:rPr>
              <a:t>会话一致性</a:t>
            </a:r>
            <a:r>
              <a:rPr lang="zh-CN" altLang="zh-CN" sz="2400" kern="1200" dirty="0">
                <a:solidFill>
                  <a:schemeClr val="bg1"/>
                </a:solidFill>
              </a:rPr>
              <a:t>：它把访问存储系统的进程放到会话（</a:t>
            </a:r>
            <a:r>
              <a:rPr lang="en-US" altLang="zh-CN" sz="2400" kern="1200" dirty="0">
                <a:solidFill>
                  <a:schemeClr val="bg1"/>
                </a:solidFill>
              </a:rPr>
              <a:t>session</a:t>
            </a:r>
            <a:r>
              <a:rPr lang="zh-CN" altLang="zh-CN" sz="2400" kern="1200" dirty="0">
                <a:solidFill>
                  <a:schemeClr val="bg1"/>
                </a:solidFill>
              </a:rPr>
              <a:t>）的上下文中，只要会话还存在，系统就保证“读己之所写”一致性。如果由于某些失败情形令会话终止，就要建立新的会话，而且系统保证不会延续到新的会话</a:t>
            </a:r>
          </a:p>
          <a:p>
            <a:pPr marL="0" indent="-342900" defTabSz="914400" rtl="0">
              <a:lnSpc>
                <a:spcPct val="170000"/>
              </a:lnSpc>
              <a:buClrTx/>
              <a:buSzPct val="60000"/>
              <a:buFont typeface="Wingdings" panose="05000000000000000000" pitchFamily="2" charset="2"/>
              <a:buChar char="l"/>
            </a:pPr>
            <a:r>
              <a:rPr lang="zh-CN" altLang="zh-CN" sz="2400" b="1" kern="1200" dirty="0">
                <a:solidFill>
                  <a:schemeClr val="bg1"/>
                </a:solidFill>
              </a:rPr>
              <a:t>单调写一致性：</a:t>
            </a:r>
            <a:r>
              <a:rPr lang="zh-CN" altLang="zh-CN" sz="2400" kern="1200" dirty="0">
                <a:solidFill>
                  <a:schemeClr val="bg1"/>
                </a:solidFill>
              </a:rPr>
              <a:t>系统保证来自同一个进程的写操作顺序执行。系统必须保证这种程度的一致性，否则就非常难以编程了</a:t>
            </a:r>
          </a:p>
          <a:p>
            <a:endParaRPr lang="zh-CN" altLang="en-US" dirty="0"/>
          </a:p>
        </p:txBody>
      </p:sp>
    </p:spTree>
    <p:extLst>
      <p:ext uri="{BB962C8B-B14F-4D97-AF65-F5344CB8AC3E}">
        <p14:creationId xmlns:p14="http://schemas.microsoft.com/office/powerpoint/2010/main" val="3274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ctrTitle"/>
          </p:nvPr>
        </p:nvSpPr>
        <p:spPr/>
        <p:txBody>
          <a:bodyPr>
            <a:normAutofit/>
          </a:bodyPr>
          <a:lstStyle/>
          <a:p>
            <a:r>
              <a:rPr lang="zh-CN" altLang="en-US" dirty="0" smtClean="0"/>
              <a:t>最终一致性</a:t>
            </a:r>
          </a:p>
        </p:txBody>
      </p:sp>
      <p:sp>
        <p:nvSpPr>
          <p:cNvPr id="41987" name="矩形 3"/>
          <p:cNvSpPr>
            <a:spLocks noChangeArrowheads="1"/>
          </p:cNvSpPr>
          <p:nvPr/>
        </p:nvSpPr>
        <p:spPr bwMode="auto">
          <a:xfrm>
            <a:off x="539552" y="843558"/>
            <a:ext cx="8153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宋体" panose="02010600030101010101" pitchFamily="2" charset="-122"/>
                <a:ea typeface="宋体" panose="02010600030101010101" pitchFamily="2" charset="-122"/>
              </a:rPr>
              <a:t>如何实现各种类型的一致性？</a:t>
            </a:r>
            <a:endParaRPr lang="en-US" altLang="zh-CN" sz="2000" b="1" dirty="0">
              <a:solidFill>
                <a:schemeClr val="bg1"/>
              </a:solidFill>
              <a:latin typeface="宋体" panose="02010600030101010101" pitchFamily="2" charset="-122"/>
              <a:ea typeface="宋体" panose="02010600030101010101" pitchFamily="2" charset="-122"/>
            </a:endParaRPr>
          </a:p>
          <a:p>
            <a:pPr>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假设有一个分布式</a:t>
            </a:r>
            <a:r>
              <a:rPr lang="zh-CN" altLang="en-US" sz="2000" dirty="0">
                <a:solidFill>
                  <a:schemeClr val="bg1"/>
                </a:solidFill>
                <a:latin typeface="宋体" panose="02010600030101010101" pitchFamily="2" charset="-122"/>
                <a:ea typeface="宋体" panose="02010600030101010101" pitchFamily="2" charset="-122"/>
              </a:rPr>
              <a:t>数据系统：</a:t>
            </a:r>
          </a:p>
          <a:p>
            <a:pPr marL="342900" indent="-342900">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N </a:t>
            </a:r>
            <a:r>
              <a:rPr lang="en-US" altLang="zh-CN" sz="2000" dirty="0">
                <a:solidFill>
                  <a:schemeClr val="bg1"/>
                </a:solidFill>
                <a:latin typeface="宋体" panose="02010600030101010101" pitchFamily="2" charset="-122"/>
                <a:ea typeface="宋体" panose="02010600030101010101" pitchFamily="2" charset="-122"/>
              </a:rPr>
              <a:t>— </a:t>
            </a:r>
            <a:r>
              <a:rPr lang="zh-CN" altLang="en-US" sz="2000" dirty="0">
                <a:solidFill>
                  <a:schemeClr val="bg1"/>
                </a:solidFill>
                <a:latin typeface="宋体" panose="02010600030101010101" pitchFamily="2" charset="-122"/>
                <a:ea typeface="宋体" panose="02010600030101010101" pitchFamily="2" charset="-122"/>
              </a:rPr>
              <a:t>数据复制的份数</a:t>
            </a:r>
          </a:p>
          <a:p>
            <a:pPr marL="342900" indent="-342900">
              <a:lnSpc>
                <a:spcPct val="150000"/>
              </a:lnSpc>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W — </a:t>
            </a:r>
            <a:r>
              <a:rPr lang="zh-CN" altLang="en-US" sz="2000" dirty="0">
                <a:solidFill>
                  <a:schemeClr val="bg1"/>
                </a:solidFill>
                <a:latin typeface="宋体" panose="02010600030101010101" pitchFamily="2" charset="-122"/>
                <a:ea typeface="宋体" panose="02010600030101010101" pitchFamily="2" charset="-122"/>
              </a:rPr>
              <a:t>更新数据是需要保证写完成的节点数</a:t>
            </a:r>
          </a:p>
          <a:p>
            <a:pPr marL="342900" indent="-342900">
              <a:lnSpc>
                <a:spcPct val="150000"/>
              </a:lnSpc>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R — </a:t>
            </a:r>
            <a:r>
              <a:rPr lang="zh-CN" altLang="en-US" sz="2000" dirty="0">
                <a:solidFill>
                  <a:schemeClr val="bg1"/>
                </a:solidFill>
                <a:latin typeface="宋体" panose="02010600030101010101" pitchFamily="2" charset="-122"/>
                <a:ea typeface="宋体" panose="02010600030101010101" pitchFamily="2" charset="-122"/>
              </a:rPr>
              <a:t>读取数据的时候需要读取的节点</a:t>
            </a:r>
            <a:r>
              <a:rPr lang="zh-CN" altLang="en-US" sz="2000" dirty="0" smtClean="0">
                <a:solidFill>
                  <a:schemeClr val="bg1"/>
                </a:solidFill>
                <a:latin typeface="宋体" panose="02010600030101010101" pitchFamily="2" charset="-122"/>
                <a:ea typeface="宋体" panose="02010600030101010101" pitchFamily="2" charset="-122"/>
              </a:rPr>
              <a:t>数</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111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fade">
                                      <p:cBhvr>
                                        <p:cTn id="7" dur="500"/>
                                        <p:tgtEl>
                                          <p:spTgt spid="419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fade">
                                      <p:cBhvr>
                                        <p:cTn id="12" dur="500"/>
                                        <p:tgtEl>
                                          <p:spTgt spid="419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fade">
                                      <p:cBhvr>
                                        <p:cTn id="1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sz="2400" dirty="0" err="1" smtClean="0"/>
              <a:t>NoSQL</a:t>
            </a:r>
            <a:r>
              <a:rPr lang="zh-CN" altLang="en-US" sz="2400" dirty="0" smtClean="0"/>
              <a:t>兴起的原因</a:t>
            </a:r>
            <a:endParaRPr lang="zh-CN" altLang="en-US" sz="2400" dirty="0"/>
          </a:p>
        </p:txBody>
      </p:sp>
      <p:sp>
        <p:nvSpPr>
          <p:cNvPr id="4" name="椭圆 3"/>
          <p:cNvSpPr/>
          <p:nvPr/>
        </p:nvSpPr>
        <p:spPr>
          <a:xfrm>
            <a:off x="1463555" y="2705566"/>
            <a:ext cx="1656184" cy="8124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特点</a:t>
            </a:r>
          </a:p>
        </p:txBody>
      </p:sp>
      <p:sp>
        <p:nvSpPr>
          <p:cNvPr id="5" name="圆角矩形 4"/>
          <p:cNvSpPr/>
          <p:nvPr/>
        </p:nvSpPr>
        <p:spPr>
          <a:xfrm>
            <a:off x="4415883" y="1425024"/>
            <a:ext cx="2304256"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灵活的可扩展性</a:t>
            </a:r>
          </a:p>
        </p:txBody>
      </p:sp>
      <p:sp>
        <p:nvSpPr>
          <p:cNvPr id="7" name="圆角矩形 6"/>
          <p:cNvSpPr/>
          <p:nvPr/>
        </p:nvSpPr>
        <p:spPr>
          <a:xfrm>
            <a:off x="4427984" y="2787506"/>
            <a:ext cx="230425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anose="02010600030101010101" pitchFamily="2" charset="-122"/>
                <a:ea typeface="宋体" panose="02010600030101010101" pitchFamily="2" charset="-122"/>
              </a:rPr>
              <a:t>灵活的数据模型</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6" name="肘形连接符 5"/>
          <p:cNvCxnSpPr>
            <a:stCxn id="4" idx="0"/>
            <a:endCxn id="5" idx="1"/>
          </p:cNvCxnSpPr>
          <p:nvPr/>
        </p:nvCxnSpPr>
        <p:spPr>
          <a:xfrm rot="5400000" flipH="1" flipV="1">
            <a:off x="2875512" y="1165195"/>
            <a:ext cx="956506" cy="212423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7" idx="1"/>
          </p:cNvCxnSpPr>
          <p:nvPr/>
        </p:nvCxnSpPr>
        <p:spPr>
          <a:xfrm flipV="1">
            <a:off x="3119739" y="3080773"/>
            <a:ext cx="1308245" cy="2390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1043" y="736509"/>
            <a:ext cx="3647152" cy="400110"/>
          </a:xfrm>
          <a:prstGeom prst="rect">
            <a:avLst/>
          </a:prstGeom>
          <a:noFill/>
        </p:spPr>
        <p:txBody>
          <a:bodyPr wrap="none">
            <a:spAutoFit/>
          </a:bodyPr>
          <a:lstStyle/>
          <a:p>
            <a:r>
              <a:rPr lang="en-US" altLang="zh-CN" sz="2000" b="1" dirty="0" err="1" smtClean="0">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数据库具有以下几个特点</a:t>
            </a:r>
            <a:endParaRPr lang="zh-CN" altLang="en-US" sz="2000" b="1" dirty="0">
              <a:solidFill>
                <a:schemeClr val="bg1"/>
              </a:solidFill>
            </a:endParaRPr>
          </a:p>
        </p:txBody>
      </p:sp>
    </p:spTree>
    <p:extLst>
      <p:ext uri="{BB962C8B-B14F-4D97-AF65-F5344CB8AC3E}">
        <p14:creationId xmlns:p14="http://schemas.microsoft.com/office/powerpoint/2010/main" val="25112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最终一致性</a:t>
            </a:r>
          </a:p>
        </p:txBody>
      </p:sp>
      <p:sp>
        <p:nvSpPr>
          <p:cNvPr id="4" name="竖卷形 3"/>
          <p:cNvSpPr/>
          <p:nvPr/>
        </p:nvSpPr>
        <p:spPr>
          <a:xfrm>
            <a:off x="251520" y="1133081"/>
            <a:ext cx="3024336" cy="389161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bg1"/>
                </a:solidFill>
                <a:latin typeface="宋体" panose="02010600030101010101" pitchFamily="2" charset="-122"/>
                <a:ea typeface="宋体" panose="02010600030101010101" pitchFamily="2" charset="-122"/>
              </a:rPr>
              <a:t>W+R</a:t>
            </a:r>
            <a:r>
              <a:rPr lang="en-US" altLang="zh-CN" b="1" dirty="0" smtClean="0">
                <a:solidFill>
                  <a:schemeClr val="bg1"/>
                </a:solidFill>
                <a:latin typeface="宋体" panose="02010600030101010101" pitchFamily="2" charset="-122"/>
                <a:ea typeface="宋体" panose="02010600030101010101" pitchFamily="2" charset="-122"/>
              </a:rPr>
              <a:t>&gt;N</a:t>
            </a:r>
          </a:p>
          <a:p>
            <a:pPr algn="ctr"/>
            <a:r>
              <a:rPr lang="zh-CN" altLang="en-US" b="1" dirty="0" smtClean="0">
                <a:solidFill>
                  <a:schemeClr val="bg1"/>
                </a:solidFill>
                <a:latin typeface="宋体" panose="02010600030101010101" pitchFamily="2" charset="-122"/>
                <a:ea typeface="宋体" panose="02010600030101010101" pitchFamily="2" charset="-122"/>
              </a:rPr>
              <a:t>强一致性</a:t>
            </a:r>
            <a:endParaRPr lang="en-US" altLang="zh-CN" b="1" dirty="0" smtClean="0">
              <a:solidFill>
                <a:schemeClr val="bg1"/>
              </a:solidFill>
              <a:latin typeface="宋体" panose="02010600030101010101" pitchFamily="2" charset="-122"/>
              <a:ea typeface="宋体" panose="02010600030101010101" pitchFamily="2" charset="-122"/>
            </a:endParaRPr>
          </a:p>
          <a:p>
            <a:pPr algn="ctr"/>
            <a:r>
              <a:rPr lang="zh-CN" altLang="en-US" dirty="0">
                <a:solidFill>
                  <a:schemeClr val="bg1"/>
                </a:solidFill>
                <a:latin typeface="宋体" panose="02010600030101010101" pitchFamily="2" charset="-122"/>
                <a:ea typeface="宋体" panose="02010600030101010101" pitchFamily="2" charset="-122"/>
              </a:rPr>
              <a:t>写的节点和读的节点</a:t>
            </a:r>
            <a:r>
              <a:rPr lang="zh-CN" altLang="en-US" dirty="0" smtClean="0">
                <a:solidFill>
                  <a:schemeClr val="bg1"/>
                </a:solidFill>
                <a:latin typeface="宋体" panose="02010600030101010101" pitchFamily="2" charset="-122"/>
                <a:ea typeface="宋体" panose="02010600030101010101" pitchFamily="2" charset="-122"/>
              </a:rPr>
              <a:t>重叠，</a:t>
            </a:r>
            <a:r>
              <a:rPr lang="zh-CN" altLang="en-US" dirty="0">
                <a:solidFill>
                  <a:schemeClr val="bg1"/>
                </a:solidFill>
                <a:latin typeface="宋体" panose="02010600030101010101" pitchFamily="2" charset="-122"/>
                <a:ea typeface="宋体" panose="02010600030101010101" pitchFamily="2" charset="-122"/>
              </a:rPr>
              <a:t>例如对于典型的一主一备同步复制的关系型数据库，</a:t>
            </a:r>
            <a:r>
              <a:rPr lang="en-US" altLang="zh-CN" dirty="0">
                <a:solidFill>
                  <a:schemeClr val="bg1"/>
                </a:solidFill>
                <a:latin typeface="宋体" panose="02010600030101010101" pitchFamily="2" charset="-122"/>
                <a:ea typeface="宋体" panose="02010600030101010101" pitchFamily="2" charset="-122"/>
              </a:rPr>
              <a:t>N=2,W=2,R=1</a:t>
            </a:r>
            <a:r>
              <a:rPr lang="zh-CN" altLang="en-US" dirty="0">
                <a:solidFill>
                  <a:schemeClr val="bg1"/>
                </a:solidFill>
                <a:latin typeface="宋体" panose="02010600030101010101" pitchFamily="2" charset="-122"/>
                <a:ea typeface="宋体" panose="02010600030101010101" pitchFamily="2" charset="-122"/>
              </a:rPr>
              <a:t>，则不管读的是主库还是备库的数据，都是一致</a:t>
            </a:r>
            <a:r>
              <a:rPr lang="zh-CN" altLang="en-US" dirty="0" smtClean="0">
                <a:solidFill>
                  <a:schemeClr val="bg1"/>
                </a:solidFill>
                <a:latin typeface="宋体" panose="02010600030101010101" pitchFamily="2" charset="-122"/>
                <a:ea typeface="宋体" panose="02010600030101010101" pitchFamily="2" charset="-122"/>
              </a:rPr>
              <a:t>的</a:t>
            </a:r>
            <a:endParaRPr lang="zh-CN" altLang="en-US" dirty="0">
              <a:solidFill>
                <a:schemeClr val="bg1"/>
              </a:solidFill>
              <a:latin typeface="宋体" panose="02010600030101010101" pitchFamily="2" charset="-122"/>
              <a:ea typeface="宋体" panose="02010600030101010101" pitchFamily="2" charset="-122"/>
            </a:endParaRPr>
          </a:p>
        </p:txBody>
      </p:sp>
      <p:sp>
        <p:nvSpPr>
          <p:cNvPr id="5" name="矩形 4"/>
          <p:cNvSpPr/>
          <p:nvPr/>
        </p:nvSpPr>
        <p:spPr>
          <a:xfrm>
            <a:off x="755576" y="677752"/>
            <a:ext cx="3539752" cy="400110"/>
          </a:xfrm>
          <a:prstGeom prst="rect">
            <a:avLst/>
          </a:prstGeom>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如何实现各种类型的一致性？</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6" name="竖卷形 5"/>
          <p:cNvSpPr/>
          <p:nvPr/>
        </p:nvSpPr>
        <p:spPr>
          <a:xfrm>
            <a:off x="3062660" y="1164872"/>
            <a:ext cx="3021508" cy="3893890"/>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bg1"/>
                </a:solidFill>
                <a:latin typeface="宋体" panose="02010600030101010101" pitchFamily="2" charset="-122"/>
                <a:ea typeface="宋体" panose="02010600030101010101" pitchFamily="2" charset="-122"/>
              </a:rPr>
              <a:t>W+R</a:t>
            </a:r>
            <a:r>
              <a:rPr lang="en-US" altLang="zh-CN" b="1" dirty="0">
                <a:solidFill>
                  <a:schemeClr val="bg1"/>
                </a:solidFill>
                <a:latin typeface="宋体" panose="02010600030101010101" pitchFamily="2" charset="-122"/>
                <a:ea typeface="宋体" panose="02010600030101010101" pitchFamily="2" charset="-122"/>
              </a:rPr>
              <a:t>&lt;=N</a:t>
            </a:r>
            <a:endParaRPr lang="en-US" altLang="zh-CN" b="1" dirty="0" smtClean="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弱</a:t>
            </a:r>
            <a:r>
              <a:rPr lang="zh-CN" altLang="en-US" b="1" dirty="0" smtClean="0">
                <a:solidFill>
                  <a:schemeClr val="bg1"/>
                </a:solidFill>
                <a:latin typeface="宋体" panose="02010600030101010101" pitchFamily="2" charset="-122"/>
                <a:ea typeface="宋体" panose="02010600030101010101" pitchFamily="2" charset="-122"/>
              </a:rPr>
              <a:t>一致性</a:t>
            </a:r>
            <a:endParaRPr lang="en-US" altLang="zh-CN" b="1" dirty="0" smtClean="0">
              <a:solidFill>
                <a:schemeClr val="bg1"/>
              </a:solidFill>
              <a:latin typeface="宋体" panose="02010600030101010101" pitchFamily="2" charset="-122"/>
              <a:ea typeface="宋体" panose="02010600030101010101" pitchFamily="2" charset="-122"/>
            </a:endParaRPr>
          </a:p>
          <a:p>
            <a:pPr>
              <a:lnSpc>
                <a:spcPts val="2900"/>
              </a:lnSpc>
            </a:pPr>
            <a:r>
              <a:rPr lang="zh-CN" altLang="en-US" dirty="0">
                <a:solidFill>
                  <a:schemeClr val="bg1"/>
                </a:solidFill>
                <a:latin typeface="宋体" panose="02010600030101010101" pitchFamily="2" charset="-122"/>
                <a:ea typeface="宋体" panose="02010600030101010101" pitchFamily="2" charset="-122"/>
              </a:rPr>
              <a:t>例如对于一主一备异步复制的关系型数据库，</a:t>
            </a:r>
            <a:r>
              <a:rPr lang="en-US" altLang="zh-CN" dirty="0">
                <a:solidFill>
                  <a:schemeClr val="bg1"/>
                </a:solidFill>
                <a:latin typeface="宋体" panose="02010600030101010101" pitchFamily="2" charset="-122"/>
                <a:ea typeface="宋体" panose="02010600030101010101" pitchFamily="2" charset="-122"/>
              </a:rPr>
              <a:t>N=2,W=1,R=1</a:t>
            </a:r>
            <a:r>
              <a:rPr lang="zh-CN" altLang="en-US" dirty="0">
                <a:solidFill>
                  <a:schemeClr val="bg1"/>
                </a:solidFill>
                <a:latin typeface="宋体" panose="02010600030101010101" pitchFamily="2" charset="-122"/>
                <a:ea typeface="宋体" panose="02010600030101010101" pitchFamily="2" charset="-122"/>
              </a:rPr>
              <a:t>，则如果读的是备库，就可能无法读取主库已经更新过的</a:t>
            </a:r>
            <a:r>
              <a:rPr lang="zh-CN" altLang="en-US" dirty="0" smtClean="0">
                <a:solidFill>
                  <a:schemeClr val="bg1"/>
                </a:solidFill>
                <a:latin typeface="宋体" panose="02010600030101010101" pitchFamily="2" charset="-122"/>
                <a:ea typeface="宋体" panose="02010600030101010101" pitchFamily="2" charset="-122"/>
              </a:rPr>
              <a:t>数据</a:t>
            </a:r>
            <a:r>
              <a:rPr lang="zh-CN" altLang="en-US" dirty="0">
                <a:solidFill>
                  <a:schemeClr val="bg1"/>
                </a:solidFill>
                <a:latin typeface="宋体" panose="02010600030101010101" pitchFamily="2" charset="-122"/>
                <a:ea typeface="宋体" panose="02010600030101010101" pitchFamily="2" charset="-122"/>
              </a:rPr>
              <a:t>。</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7" name="竖卷形 6"/>
          <p:cNvSpPr/>
          <p:nvPr/>
        </p:nvSpPr>
        <p:spPr>
          <a:xfrm>
            <a:off x="6112652" y="1077862"/>
            <a:ext cx="2907432" cy="389161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dirty="0" smtClean="0">
              <a:solidFill>
                <a:schemeClr val="bg1"/>
              </a:solidFill>
              <a:latin typeface="宋体" panose="02010600030101010101" pitchFamily="2" charset="-122"/>
              <a:ea typeface="宋体" panose="02010600030101010101" pitchFamily="2" charset="-122"/>
            </a:endParaRPr>
          </a:p>
          <a:p>
            <a:pPr algn="ctr"/>
            <a:r>
              <a:rPr lang="en-US" altLang="zh-CN" b="1" dirty="0" smtClean="0">
                <a:solidFill>
                  <a:schemeClr val="bg1"/>
                </a:solidFill>
                <a:latin typeface="宋体" panose="02010600030101010101" pitchFamily="2" charset="-122"/>
                <a:ea typeface="宋体" panose="02010600030101010101" pitchFamily="2" charset="-122"/>
              </a:rPr>
              <a:t>N=</a:t>
            </a:r>
            <a:r>
              <a:rPr lang="en-US" altLang="zh-CN" b="1" dirty="0" err="1" smtClean="0">
                <a:solidFill>
                  <a:schemeClr val="bg1"/>
                </a:solidFill>
                <a:latin typeface="宋体" panose="02010600030101010101" pitchFamily="2" charset="-122"/>
                <a:ea typeface="宋体" panose="02010600030101010101" pitchFamily="2" charset="-122"/>
              </a:rPr>
              <a:t>W,R</a:t>
            </a:r>
            <a:r>
              <a:rPr lang="en-US" altLang="zh-CN" b="1" dirty="0" smtClean="0">
                <a:solidFill>
                  <a:schemeClr val="bg1"/>
                </a:solidFill>
                <a:latin typeface="宋体" panose="02010600030101010101" pitchFamily="2" charset="-122"/>
                <a:ea typeface="宋体" panose="02010600030101010101" pitchFamily="2" charset="-122"/>
              </a:rPr>
              <a:t>=1</a:t>
            </a:r>
            <a:endParaRPr lang="en-US" altLang="zh-CN" b="1" dirty="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强一致性</a:t>
            </a:r>
            <a:endParaRPr lang="en-US" altLang="zh-CN" b="1" dirty="0">
              <a:solidFill>
                <a:schemeClr val="bg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bg1"/>
                </a:solidFill>
                <a:latin typeface="宋体" panose="02010600030101010101" pitchFamily="2" charset="-122"/>
                <a:ea typeface="宋体" panose="02010600030101010101" pitchFamily="2" charset="-122"/>
              </a:rPr>
              <a:t>任何</a:t>
            </a:r>
            <a:r>
              <a:rPr lang="zh-CN" altLang="en-US" dirty="0">
                <a:solidFill>
                  <a:schemeClr val="bg1"/>
                </a:solidFill>
                <a:latin typeface="宋体" panose="02010600030101010101" pitchFamily="2" charset="-122"/>
                <a:ea typeface="宋体" panose="02010600030101010101" pitchFamily="2" charset="-122"/>
              </a:rPr>
              <a:t>一个写节点失效，都会导致写失败，因此可用性会降低，但是由于数据分布的</a:t>
            </a:r>
            <a:r>
              <a:rPr lang="en-US" altLang="zh-CN" dirty="0">
                <a:solidFill>
                  <a:schemeClr val="bg1"/>
                </a:solidFill>
                <a:latin typeface="宋体" panose="02010600030101010101" pitchFamily="2" charset="-122"/>
                <a:ea typeface="宋体" panose="02010600030101010101" pitchFamily="2" charset="-122"/>
              </a:rPr>
              <a:t>N</a:t>
            </a:r>
            <a:r>
              <a:rPr lang="zh-CN" altLang="en-US" dirty="0">
                <a:solidFill>
                  <a:schemeClr val="bg1"/>
                </a:solidFill>
                <a:latin typeface="宋体" panose="02010600030101010101" pitchFamily="2" charset="-122"/>
                <a:ea typeface="宋体" panose="02010600030101010101" pitchFamily="2" charset="-122"/>
              </a:rPr>
              <a:t>个节点是同步写入的，因此可以保证强一致性。</a:t>
            </a:r>
            <a:endParaRPr lang="en-US" altLang="zh-CN" dirty="0">
              <a:solidFill>
                <a:schemeClr val="bg1"/>
              </a:solidFill>
              <a:latin typeface="宋体" panose="02010600030101010101" pitchFamily="2" charset="-122"/>
              <a:ea typeface="宋体" panose="02010600030101010101" pitchFamily="2" charset="-122"/>
            </a:endParaRPr>
          </a:p>
          <a:p>
            <a:pPr>
              <a:lnSpc>
                <a:spcPts val="2900"/>
              </a:lnSpc>
            </a:pP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733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ctrTitle"/>
          </p:nvPr>
        </p:nvSpPr>
        <p:spPr/>
        <p:txBody>
          <a:bodyPr>
            <a:normAutofit/>
          </a:bodyPr>
          <a:lstStyle/>
          <a:p>
            <a:r>
              <a:rPr lang="zh-CN" altLang="en-US" dirty="0" smtClean="0"/>
              <a:t>最终一致性</a:t>
            </a:r>
          </a:p>
        </p:txBody>
      </p:sp>
      <p:sp>
        <p:nvSpPr>
          <p:cNvPr id="43011" name="矩形 3"/>
          <p:cNvSpPr>
            <a:spLocks noChangeArrowheads="1"/>
          </p:cNvSpPr>
          <p:nvPr/>
        </p:nvSpPr>
        <p:spPr bwMode="auto">
          <a:xfrm>
            <a:off x="611560" y="1851670"/>
            <a:ext cx="8229600" cy="1938992"/>
          </a:xfrm>
          <a:prstGeom prst="rect">
            <a:avLst/>
          </a:prstGeom>
          <a:solidFill>
            <a:srgbClr val="80C3FF">
              <a:alpha val="56863"/>
            </a:srgbClr>
          </a:solidFill>
          <a:ln w="9525">
            <a:solidFill>
              <a:srgbClr val="000000"/>
            </a:solidFill>
            <a:miter lim="800000"/>
            <a:headEnd/>
            <a:tailEnd/>
          </a:ln>
          <a:extLst/>
        </p:spPr>
        <p:txBody>
          <a:bodyPr>
            <a:spAutoFit/>
          </a:bodyPr>
          <a:lstStyle/>
          <a:p>
            <a:pPr>
              <a:lnSpc>
                <a:spcPct val="150000"/>
              </a:lnSpc>
            </a:pPr>
            <a:r>
              <a:rPr lang="en-US" altLang="zh-CN" sz="2000" dirty="0" err="1" smtClean="0">
                <a:solidFill>
                  <a:schemeClr val="bg1"/>
                </a:solidFill>
                <a:latin typeface="宋体" panose="02010600030101010101" pitchFamily="2" charset="-122"/>
                <a:ea typeface="宋体" panose="02010600030101010101" pitchFamily="2" charset="-122"/>
              </a:rPr>
              <a:t>HBase</a:t>
            </a:r>
            <a:r>
              <a:rPr lang="zh-CN" altLang="en-US" sz="2000" dirty="0">
                <a:solidFill>
                  <a:schemeClr val="bg1"/>
                </a:solidFill>
                <a:latin typeface="宋体" panose="02010600030101010101" pitchFamily="2" charset="-122"/>
                <a:ea typeface="宋体" panose="02010600030101010101" pitchFamily="2" charset="-122"/>
              </a:rPr>
              <a:t>是借助其底层的</a:t>
            </a:r>
            <a:r>
              <a:rPr lang="en-US" altLang="zh-CN" sz="2000" dirty="0" err="1">
                <a:solidFill>
                  <a:srgbClr val="FF0000"/>
                </a:solidFill>
                <a:latin typeface="宋体" panose="02010600030101010101" pitchFamily="2" charset="-122"/>
                <a:ea typeface="宋体" panose="02010600030101010101" pitchFamily="2" charset="-122"/>
              </a:rPr>
              <a:t>HDFS</a:t>
            </a:r>
            <a:r>
              <a:rPr lang="zh-CN" altLang="en-US" sz="2000" dirty="0">
                <a:solidFill>
                  <a:schemeClr val="bg1"/>
                </a:solidFill>
                <a:latin typeface="宋体" panose="02010600030101010101" pitchFamily="2" charset="-122"/>
                <a:ea typeface="宋体" panose="02010600030101010101" pitchFamily="2" charset="-122"/>
              </a:rPr>
              <a:t>来实现其数据冗余备份的</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nSpc>
                <a:spcPct val="150000"/>
              </a:lnSpc>
            </a:pPr>
            <a:r>
              <a:rPr lang="en-US" altLang="zh-CN" sz="2000" dirty="0" err="1" smtClean="0">
                <a:solidFill>
                  <a:schemeClr val="bg1"/>
                </a:solidFill>
                <a:latin typeface="宋体" panose="02010600030101010101" pitchFamily="2" charset="-122"/>
                <a:ea typeface="宋体" panose="02010600030101010101" pitchFamily="2" charset="-122"/>
              </a:rPr>
              <a:t>HDFS</a:t>
            </a:r>
            <a:r>
              <a:rPr lang="zh-CN" altLang="en-US" sz="2000" dirty="0">
                <a:solidFill>
                  <a:schemeClr val="bg1"/>
                </a:solidFill>
                <a:latin typeface="宋体" panose="02010600030101010101" pitchFamily="2" charset="-122"/>
                <a:ea typeface="宋体" panose="02010600030101010101" pitchFamily="2" charset="-122"/>
              </a:rPr>
              <a:t>采用的就是强一致性保证。在数据没有完全同步到</a:t>
            </a:r>
            <a:r>
              <a:rPr lang="en-US" altLang="zh-CN" sz="2000" dirty="0">
                <a:solidFill>
                  <a:schemeClr val="bg1"/>
                </a:solidFill>
                <a:latin typeface="宋体" panose="02010600030101010101" pitchFamily="2" charset="-122"/>
                <a:ea typeface="宋体" panose="02010600030101010101" pitchFamily="2" charset="-122"/>
              </a:rPr>
              <a:t>N</a:t>
            </a:r>
            <a:r>
              <a:rPr lang="zh-CN" altLang="en-US" sz="2000" dirty="0">
                <a:solidFill>
                  <a:schemeClr val="bg1"/>
                </a:solidFill>
                <a:latin typeface="宋体" panose="02010600030101010101" pitchFamily="2" charset="-122"/>
                <a:ea typeface="宋体" panose="02010600030101010101" pitchFamily="2" charset="-122"/>
              </a:rPr>
              <a:t>个节点前，写操作是不会返回成功的。也就是说它的</a:t>
            </a:r>
            <a:r>
              <a:rPr lang="en-US" altLang="zh-CN" sz="2000" dirty="0">
                <a:solidFill>
                  <a:schemeClr val="bg1"/>
                </a:solidFill>
                <a:latin typeface="宋体" panose="02010600030101010101" pitchFamily="2" charset="-122"/>
                <a:ea typeface="宋体" panose="02010600030101010101" pitchFamily="2" charset="-122"/>
              </a:rPr>
              <a:t>W</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N</a:t>
            </a:r>
            <a:r>
              <a:rPr lang="zh-CN" altLang="en-US" sz="2000" dirty="0">
                <a:solidFill>
                  <a:schemeClr val="bg1"/>
                </a:solidFill>
                <a:latin typeface="宋体" panose="02010600030101010101" pitchFamily="2" charset="-122"/>
                <a:ea typeface="宋体" panose="02010600030101010101" pitchFamily="2" charset="-122"/>
              </a:rPr>
              <a:t>，而读操作只需要读到一个值即可，也就是说它</a:t>
            </a:r>
            <a:r>
              <a:rPr lang="en-US" altLang="zh-CN" sz="2000" dirty="0">
                <a:solidFill>
                  <a:schemeClr val="bg1"/>
                </a:solidFill>
                <a:latin typeface="宋体" panose="02010600030101010101" pitchFamily="2" charset="-122"/>
                <a:ea typeface="宋体" panose="02010600030101010101" pitchFamily="2" charset="-122"/>
              </a:rPr>
              <a:t>R</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1</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a:solidFill>
                <a:schemeClr val="bg1"/>
              </a:solidFill>
              <a:latin typeface="宋体" panose="02010600030101010101" pitchFamily="2" charset="-122"/>
              <a:ea typeface="宋体" panose="02010600030101010101" pitchFamily="2" charset="-122"/>
            </a:endParaRPr>
          </a:p>
        </p:txBody>
      </p:sp>
      <p:sp>
        <p:nvSpPr>
          <p:cNvPr id="2" name="矩形 1"/>
          <p:cNvSpPr/>
          <p:nvPr/>
        </p:nvSpPr>
        <p:spPr>
          <a:xfrm>
            <a:off x="611560" y="906274"/>
            <a:ext cx="700833" cy="400110"/>
          </a:xfrm>
          <a:prstGeom prst="rect">
            <a:avLst/>
          </a:prstGeom>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实例</a:t>
            </a:r>
            <a:endParaRPr lang="zh-CN" altLang="en-US" sz="2000" b="1" dirty="0"/>
          </a:p>
        </p:txBody>
      </p:sp>
    </p:spTree>
    <p:extLst>
      <p:ext uri="{BB962C8B-B14F-4D97-AF65-F5344CB8AC3E}">
        <p14:creationId xmlns:p14="http://schemas.microsoft.com/office/powerpoint/2010/main" val="422171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2400" dirty="0" smtClean="0"/>
              <a:t>本章大纲</a:t>
            </a:r>
            <a:endParaRPr lang="zh-CN" altLang="en-US" sz="24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smtClean="0">
                <a:solidFill>
                  <a:schemeClr val="bg1"/>
                </a:solidFill>
              </a:rPr>
              <a:t>NoSQL</a:t>
            </a:r>
            <a:r>
              <a:rPr lang="zh-CN" altLang="en-US" sz="2400" dirty="0" smtClean="0">
                <a:solidFill>
                  <a:schemeClr val="bg1"/>
                </a:solidFill>
              </a:rPr>
              <a:t>兴起的原因</a:t>
            </a:r>
            <a:endParaRPr lang="zh-CN" altLang="en-US" sz="2400" dirty="0">
              <a:solidFill>
                <a:schemeClr val="bg1"/>
              </a:solidFill>
            </a:endParaRP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rgbClr val="FF0000"/>
                </a:solidFill>
              </a:rPr>
              <a:t>从</a:t>
            </a:r>
            <a:r>
              <a:rPr lang="en-US" altLang="zh-CN" sz="2400" dirty="0" err="1">
                <a:solidFill>
                  <a:srgbClr val="FF0000"/>
                </a:solidFill>
              </a:rPr>
              <a:t>NoSQL</a:t>
            </a:r>
            <a:r>
              <a:rPr lang="zh-CN" altLang="en-US" sz="2400" dirty="0">
                <a:solidFill>
                  <a:srgbClr val="FF0000"/>
                </a:solidFill>
              </a:rPr>
              <a:t>到</a:t>
            </a:r>
            <a:r>
              <a:rPr lang="en-US" altLang="zh-CN" sz="2400" dirty="0" err="1">
                <a:solidFill>
                  <a:srgbClr val="FF0000"/>
                </a:solidFill>
              </a:rPr>
              <a:t>NewSQL</a:t>
            </a:r>
            <a:r>
              <a:rPr lang="zh-CN" altLang="en-US" sz="2400" dirty="0">
                <a:solidFill>
                  <a:srgbClr val="FF0000"/>
                </a:solidFill>
              </a:rPr>
              <a:t>数据库</a:t>
            </a:r>
            <a:endParaRPr lang="en-US" altLang="zh-CN" sz="2400" dirty="0">
              <a:solidFill>
                <a:srgbClr val="FF0000"/>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90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ctrTitle"/>
          </p:nvPr>
        </p:nvSpPr>
        <p:spPr/>
        <p:txBody>
          <a:bodyPr>
            <a:normAutofit/>
          </a:bodyPr>
          <a:lstStyle/>
          <a:p>
            <a:r>
              <a:rPr lang="zh-CN" altLang="en-US" dirty="0" smtClean="0"/>
              <a:t>从</a:t>
            </a:r>
            <a:r>
              <a:rPr lang="en-US" altLang="zh-CN" dirty="0" err="1" smtClean="0"/>
              <a:t>NoSQL</a:t>
            </a:r>
            <a:r>
              <a:rPr lang="zh-CN" altLang="en-US" dirty="0" smtClean="0"/>
              <a:t>到</a:t>
            </a:r>
            <a:r>
              <a:rPr lang="en-US" altLang="zh-CN" dirty="0" err="1" smtClean="0"/>
              <a:t>NewSQL</a:t>
            </a:r>
            <a:r>
              <a:rPr lang="zh-CN" altLang="en-US" dirty="0" smtClean="0"/>
              <a:t>数据库</a:t>
            </a:r>
          </a:p>
        </p:txBody>
      </p:sp>
      <p:pic>
        <p:nvPicPr>
          <p:cNvPr id="4403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16" y="1352109"/>
            <a:ext cx="7543800" cy="270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6"/>
          <p:cNvSpPr>
            <a:spLocks noChangeArrowheads="1"/>
          </p:cNvSpPr>
          <p:nvPr/>
        </p:nvSpPr>
        <p:spPr bwMode="auto">
          <a:xfrm>
            <a:off x="2743199" y="4254526"/>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000" dirty="0" smtClean="0">
                <a:solidFill>
                  <a:schemeClr val="bg1"/>
                </a:solidFill>
                <a:latin typeface="宋体" panose="02010600030101010101" pitchFamily="2" charset="-122"/>
                <a:ea typeface="宋体" panose="02010600030101010101" pitchFamily="2" charset="-122"/>
              </a:rPr>
              <a:t>大数据引发数据处理架构变革</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8" name="TextBox 7"/>
          <p:cNvSpPr txBox="1"/>
          <p:nvPr/>
        </p:nvSpPr>
        <p:spPr>
          <a:xfrm>
            <a:off x="835968" y="683825"/>
            <a:ext cx="338437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数据库的发展</a:t>
            </a:r>
          </a:p>
        </p:txBody>
      </p:sp>
    </p:spTree>
    <p:extLst>
      <p:ext uri="{BB962C8B-B14F-4D97-AF65-F5344CB8AC3E}">
        <p14:creationId xmlns:p14="http://schemas.microsoft.com/office/powerpoint/2010/main" val="405548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dirty="0"/>
              <a:t>从</a:t>
            </a:r>
            <a:r>
              <a:rPr lang="en-US" altLang="zh-CN" dirty="0" err="1"/>
              <a:t>NoSQL</a:t>
            </a:r>
            <a:r>
              <a:rPr lang="zh-CN" altLang="en-US" dirty="0"/>
              <a:t>到</a:t>
            </a:r>
            <a:r>
              <a:rPr lang="en-US" altLang="zh-CN" dirty="0" err="1"/>
              <a:t>NewSQL</a:t>
            </a:r>
            <a:r>
              <a:rPr lang="zh-CN" altLang="en-US" dirty="0"/>
              <a:t>数据库</a:t>
            </a:r>
          </a:p>
        </p:txBody>
      </p:sp>
      <p:sp>
        <p:nvSpPr>
          <p:cNvPr id="5" name="椭圆 4"/>
          <p:cNvSpPr/>
          <p:nvPr/>
        </p:nvSpPr>
        <p:spPr>
          <a:xfrm>
            <a:off x="1043607" y="2552572"/>
            <a:ext cx="1750489" cy="103252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应用场景</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3221809" y="1075184"/>
            <a:ext cx="1777488"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分析型应用</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7" name="圆角矩形 6"/>
          <p:cNvSpPr/>
          <p:nvPr/>
        </p:nvSpPr>
        <p:spPr>
          <a:xfrm>
            <a:off x="3302974" y="2643758"/>
            <a:ext cx="2005711"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事务型应用</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8" name="圆角矩形 7"/>
          <p:cNvSpPr/>
          <p:nvPr/>
        </p:nvSpPr>
        <p:spPr>
          <a:xfrm>
            <a:off x="3188885" y="4371950"/>
            <a:ext cx="2131580"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互联网应用</a:t>
            </a:r>
            <a:endParaRPr lang="zh-CN" altLang="en-US" sz="2000" dirty="0">
              <a:solidFill>
                <a:schemeClr val="tx1"/>
              </a:solidFill>
              <a:latin typeface="宋体" panose="02010600030101010101" pitchFamily="2" charset="-122"/>
              <a:ea typeface="宋体" panose="02010600030101010101" pitchFamily="2" charset="-122"/>
            </a:endParaRPr>
          </a:p>
        </p:txBody>
      </p:sp>
      <p:cxnSp>
        <p:nvCxnSpPr>
          <p:cNvPr id="9" name="肘形连接符 8"/>
          <p:cNvCxnSpPr>
            <a:stCxn id="5" idx="0"/>
            <a:endCxn id="6" idx="1"/>
          </p:cNvCxnSpPr>
          <p:nvPr/>
        </p:nvCxnSpPr>
        <p:spPr>
          <a:xfrm rot="5400000" flipH="1" flipV="1">
            <a:off x="1993654" y="1324418"/>
            <a:ext cx="1153352" cy="130295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94097" y="2937025"/>
            <a:ext cx="506569"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2021525" y="3482421"/>
            <a:ext cx="1064686" cy="127003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868144" y="1075184"/>
            <a:ext cx="1695080"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宋体" panose="02010600030101010101" pitchFamily="2" charset="-122"/>
                <a:ea typeface="宋体" panose="02010600030101010101" pitchFamily="2" charset="-122"/>
              </a:rPr>
              <a:t>NewSQL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0" name="矩形 39"/>
          <p:cNvSpPr/>
          <p:nvPr/>
        </p:nvSpPr>
        <p:spPr>
          <a:xfrm>
            <a:off x="5868144" y="2643758"/>
            <a:ext cx="1728192" cy="6777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OldSQL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868144" y="4299940"/>
            <a:ext cx="1728192" cy="627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宋体" panose="02010600030101010101" pitchFamily="2" charset="-122"/>
                <a:ea typeface="宋体" panose="02010600030101010101" pitchFamily="2" charset="-122"/>
              </a:rPr>
              <a:t>NoSQL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TextBox 13"/>
          <p:cNvSpPr txBox="1"/>
          <p:nvPr/>
        </p:nvSpPr>
        <p:spPr>
          <a:xfrm>
            <a:off x="835968" y="683825"/>
            <a:ext cx="338437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应用场景</a:t>
            </a:r>
          </a:p>
        </p:txBody>
      </p:sp>
    </p:spTree>
    <p:extLst>
      <p:ext uri="{BB962C8B-B14F-4D97-AF65-F5344CB8AC3E}">
        <p14:creationId xmlns:p14="http://schemas.microsoft.com/office/powerpoint/2010/main" val="11391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从</a:t>
            </a:r>
            <a:r>
              <a:rPr lang="en-US" altLang="zh-CN" dirty="0" err="1"/>
              <a:t>NoSQL</a:t>
            </a:r>
            <a:r>
              <a:rPr lang="zh-CN" altLang="en-US" dirty="0"/>
              <a:t>到</a:t>
            </a:r>
            <a:r>
              <a:rPr lang="en-US" altLang="zh-CN" dirty="0" err="1"/>
              <a:t>NewSQL</a:t>
            </a:r>
            <a:r>
              <a:rPr lang="zh-CN" altLang="en-US" dirty="0"/>
              <a:t>数据库</a:t>
            </a:r>
          </a:p>
        </p:txBody>
      </p:sp>
      <p:sp>
        <p:nvSpPr>
          <p:cNvPr id="5" name="副标题 4"/>
          <p:cNvSpPr>
            <a:spLocks noGrp="1"/>
          </p:cNvSpPr>
          <p:nvPr>
            <p:ph type="subTitle" idx="1"/>
          </p:nvPr>
        </p:nvSpPr>
        <p:spPr>
          <a:xfrm>
            <a:off x="755576" y="719339"/>
            <a:ext cx="6852600" cy="3450600"/>
          </a:xfrm>
        </p:spPr>
        <p:txBody>
          <a:bodyPr/>
          <a:lstStyle/>
          <a:p>
            <a:pPr marL="71550" indent="0">
              <a:buNone/>
            </a:pPr>
            <a:r>
              <a:rPr lang="en-US" altLang="zh-CN" dirty="0" err="1" smtClean="0">
                <a:solidFill>
                  <a:schemeClr val="bg1"/>
                </a:solidFill>
              </a:rPr>
              <a:t>NewSQL</a:t>
            </a:r>
            <a:r>
              <a:rPr lang="zh-CN" altLang="en-US" dirty="0" smtClean="0">
                <a:solidFill>
                  <a:schemeClr val="bg1"/>
                </a:solidFill>
              </a:rPr>
              <a:t>数据库</a:t>
            </a:r>
            <a:endParaRPr lang="en-US" altLang="zh-CN" dirty="0" smtClean="0">
              <a:solidFill>
                <a:schemeClr val="bg1"/>
              </a:solidFill>
            </a:endParaRPr>
          </a:p>
          <a:p>
            <a:pPr marL="71550" indent="0">
              <a:buNone/>
            </a:pPr>
            <a:r>
              <a:rPr lang="en-US" altLang="zh-CN" dirty="0" smtClean="0">
                <a:solidFill>
                  <a:schemeClr val="bg1"/>
                </a:solidFill>
              </a:rPr>
              <a:t>	</a:t>
            </a:r>
            <a:r>
              <a:rPr lang="en-US" altLang="zh-CN" dirty="0" err="1" smtClean="0">
                <a:solidFill>
                  <a:schemeClr val="bg1"/>
                </a:solidFill>
              </a:rPr>
              <a:t>NewSQL</a:t>
            </a:r>
            <a:r>
              <a:rPr lang="zh-CN" altLang="en-US" dirty="0" smtClean="0">
                <a:solidFill>
                  <a:schemeClr val="bg1"/>
                </a:solidFill>
              </a:rPr>
              <a:t>同时具备</a:t>
            </a:r>
            <a:r>
              <a:rPr lang="en-US" altLang="zh-CN" dirty="0" err="1" smtClean="0">
                <a:solidFill>
                  <a:schemeClr val="bg1"/>
                </a:solidFill>
              </a:rPr>
              <a:t>OldSQL</a:t>
            </a:r>
            <a:r>
              <a:rPr lang="zh-CN" altLang="en-US" dirty="0" smtClean="0">
                <a:solidFill>
                  <a:schemeClr val="bg1"/>
                </a:solidFill>
              </a:rPr>
              <a:t>数据库和</a:t>
            </a:r>
            <a:r>
              <a:rPr lang="en-US" altLang="zh-CN" dirty="0" err="1" smtClean="0">
                <a:solidFill>
                  <a:schemeClr val="bg1"/>
                </a:solidFill>
              </a:rPr>
              <a:t>NoSQL</a:t>
            </a:r>
            <a:r>
              <a:rPr lang="zh-CN" altLang="en-US" dirty="0" smtClean="0">
                <a:solidFill>
                  <a:schemeClr val="bg1"/>
                </a:solidFill>
              </a:rPr>
              <a:t>数据库各自的优点</a:t>
            </a:r>
            <a:endParaRPr lang="zh-CN" altLang="en-US" dirty="0">
              <a:solidFill>
                <a:schemeClr val="bg1"/>
              </a:solidFill>
            </a:endParaRPr>
          </a:p>
        </p:txBody>
      </p:sp>
      <p:sp>
        <p:nvSpPr>
          <p:cNvPr id="6" name="椭圆 5"/>
          <p:cNvSpPr/>
          <p:nvPr/>
        </p:nvSpPr>
        <p:spPr>
          <a:xfrm>
            <a:off x="3491880" y="1851670"/>
            <a:ext cx="1691224"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b="0" i="0" u="none" strike="noStrike" cap="none" spc="0" normalizeH="0" baseline="0" dirty="0" err="1" smtClean="0">
                <a:ln>
                  <a:noFill/>
                </a:ln>
                <a:solidFill>
                  <a:schemeClr val="bg1"/>
                </a:solidFill>
                <a:effectLst/>
                <a:uFillTx/>
                <a:latin typeface="宋体" panose="02010600030101010101" pitchFamily="2" charset="-122"/>
                <a:ea typeface="宋体" panose="02010600030101010101" pitchFamily="2" charset="-122"/>
                <a:sym typeface="Helvetica Light"/>
              </a:rPr>
              <a:t>NewSQL</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数据库</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8" name="椭圆 7"/>
          <p:cNvSpPr/>
          <p:nvPr/>
        </p:nvSpPr>
        <p:spPr>
          <a:xfrm>
            <a:off x="323528" y="2389051"/>
            <a:ext cx="187220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非常好的水平可扩展性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9" name="椭圆 8"/>
          <p:cNvSpPr/>
          <p:nvPr/>
        </p:nvSpPr>
        <p:spPr>
          <a:xfrm>
            <a:off x="1763688" y="3609459"/>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强</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一致性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0" name="椭圆 9"/>
          <p:cNvSpPr/>
          <p:nvPr/>
        </p:nvSpPr>
        <p:spPr>
          <a:xfrm>
            <a:off x="3581408" y="3701854"/>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事务</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一致性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1" name="椭圆 10"/>
          <p:cNvSpPr/>
          <p:nvPr/>
        </p:nvSpPr>
        <p:spPr>
          <a:xfrm>
            <a:off x="5508104" y="3701854"/>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支持</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宋体" panose="02010600030101010101" pitchFamily="2" charset="-122"/>
                <a:ea typeface="宋体" panose="02010600030101010101" pitchFamily="2" charset="-122"/>
                <a:sym typeface="Helvetica Light"/>
              </a:rPr>
              <a:t>SQL</a:t>
            </a:r>
            <a:r>
              <a:rPr lang="zh-CN" altLang="en-US" dirty="0" smtClean="0">
                <a:solidFill>
                  <a:schemeClr val="bg1"/>
                </a:solidFill>
                <a:latin typeface="宋体" panose="02010600030101010101" pitchFamily="2" charset="-122"/>
                <a:ea typeface="宋体" panose="02010600030101010101" pitchFamily="2" charset="-122"/>
                <a:sym typeface="Helvetica Light"/>
              </a:rPr>
              <a:t>查询</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2" name="椭圆 11"/>
          <p:cNvSpPr/>
          <p:nvPr/>
        </p:nvSpPr>
        <p:spPr>
          <a:xfrm>
            <a:off x="7236296" y="2850696"/>
            <a:ext cx="1512168" cy="1312803"/>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支持</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海量的数据存储</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cxnSp>
        <p:nvCxnSpPr>
          <p:cNvPr id="13" name="直接连接符 12"/>
          <p:cNvCxnSpPr>
            <a:stCxn id="6" idx="2"/>
            <a:endCxn id="8" idx="6"/>
          </p:cNvCxnSpPr>
          <p:nvPr/>
        </p:nvCxnSpPr>
        <p:spPr>
          <a:xfrm flipH="1">
            <a:off x="2195736" y="2313315"/>
            <a:ext cx="1296144" cy="537381"/>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接连接符 14"/>
          <p:cNvCxnSpPr>
            <a:endCxn id="9" idx="7"/>
          </p:cNvCxnSpPr>
          <p:nvPr/>
        </p:nvCxnSpPr>
        <p:spPr>
          <a:xfrm flipH="1">
            <a:off x="3054404" y="2582005"/>
            <a:ext cx="527004" cy="1162667"/>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接连接符 16"/>
          <p:cNvCxnSpPr>
            <a:endCxn id="10" idx="0"/>
          </p:cNvCxnSpPr>
          <p:nvPr/>
        </p:nvCxnSpPr>
        <p:spPr>
          <a:xfrm>
            <a:off x="4211960" y="2774960"/>
            <a:ext cx="125532" cy="926894"/>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直接连接符 21"/>
          <p:cNvCxnSpPr>
            <a:endCxn id="11" idx="0"/>
          </p:cNvCxnSpPr>
          <p:nvPr/>
        </p:nvCxnSpPr>
        <p:spPr>
          <a:xfrm>
            <a:off x="5093576" y="2520784"/>
            <a:ext cx="1170612" cy="1181070"/>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接连接符 23"/>
          <p:cNvCxnSpPr>
            <a:endCxn id="12" idx="0"/>
          </p:cNvCxnSpPr>
          <p:nvPr/>
        </p:nvCxnSpPr>
        <p:spPr>
          <a:xfrm>
            <a:off x="5183104" y="2190872"/>
            <a:ext cx="2809276" cy="659824"/>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24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ctrTitle"/>
          </p:nvPr>
        </p:nvSpPr>
        <p:spPr/>
        <p:txBody>
          <a:bodyPr>
            <a:normAutofit/>
          </a:bodyPr>
          <a:lstStyle/>
          <a:p>
            <a:r>
              <a:rPr lang="en-US" altLang="zh-CN" dirty="0" smtClean="0"/>
              <a:t> </a:t>
            </a:r>
            <a:r>
              <a:rPr lang="zh-CN" altLang="en-US" dirty="0" smtClean="0"/>
              <a:t>从</a:t>
            </a:r>
            <a:r>
              <a:rPr lang="en-US" altLang="zh-CN" dirty="0" err="1" smtClean="0"/>
              <a:t>NoSQL</a:t>
            </a:r>
            <a:r>
              <a:rPr lang="zh-CN" altLang="en-US" dirty="0" smtClean="0"/>
              <a:t>到</a:t>
            </a:r>
            <a:r>
              <a:rPr lang="en-US" altLang="zh-CN" dirty="0" err="1" smtClean="0"/>
              <a:t>NewSQL</a:t>
            </a:r>
            <a:r>
              <a:rPr lang="zh-CN" altLang="en-US" dirty="0" smtClean="0"/>
              <a:t>数据库</a:t>
            </a:r>
          </a:p>
        </p:txBody>
      </p:sp>
      <p:pic>
        <p:nvPicPr>
          <p:cNvPr id="4505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151395"/>
            <a:ext cx="7315200" cy="370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7543" y="751285"/>
            <a:ext cx="6326411" cy="400110"/>
          </a:xfrm>
          <a:prstGeom prst="rect">
            <a:avLst/>
          </a:prstGeom>
        </p:spPr>
        <p:txBody>
          <a:bodyPr wrap="square">
            <a:spAutoFit/>
          </a:bodyPr>
          <a:lstStyle/>
          <a:p>
            <a:r>
              <a:rPr lang="zh-CN" altLang="en-US" sz="2000" dirty="0">
                <a:solidFill>
                  <a:schemeClr val="bg1"/>
                </a:solidFill>
                <a:latin typeface="宋体" panose="02010600030101010101" pitchFamily="2" charset="-122"/>
                <a:ea typeface="宋体" panose="02010600030101010101" pitchFamily="2" charset="-122"/>
              </a:rPr>
              <a:t>关系数据库、</a:t>
            </a:r>
            <a:r>
              <a:rPr lang="en-US" altLang="zh-CN" sz="2000" dirty="0" err="1">
                <a:solidFill>
                  <a:schemeClr val="bg1"/>
                </a:solidFill>
                <a:latin typeface="宋体" panose="02010600030101010101" pitchFamily="2" charset="-122"/>
                <a:ea typeface="宋体" panose="02010600030101010101" pitchFamily="2" charset="-122"/>
              </a:rPr>
              <a:t>NoSQL</a:t>
            </a:r>
            <a:r>
              <a:rPr lang="zh-CN" altLang="en-US" sz="2000" dirty="0">
                <a:solidFill>
                  <a:schemeClr val="bg1"/>
                </a:solidFill>
                <a:latin typeface="宋体" panose="02010600030101010101" pitchFamily="2" charset="-122"/>
                <a:ea typeface="宋体" panose="02010600030101010101" pitchFamily="2" charset="-122"/>
              </a:rPr>
              <a:t>和</a:t>
            </a:r>
            <a:r>
              <a:rPr lang="en-US" altLang="zh-CN" sz="2000" dirty="0" err="1">
                <a:solidFill>
                  <a:schemeClr val="bg1"/>
                </a:solidFill>
                <a:latin typeface="宋体" panose="02010600030101010101" pitchFamily="2" charset="-122"/>
                <a:ea typeface="宋体" panose="02010600030101010101" pitchFamily="2" charset="-122"/>
              </a:rPr>
              <a:t>NewSQL</a:t>
            </a:r>
            <a:r>
              <a:rPr lang="zh-CN" altLang="en-US" sz="2000" dirty="0">
                <a:solidFill>
                  <a:schemeClr val="bg1"/>
                </a:solidFill>
                <a:latin typeface="宋体" panose="02010600030101010101" pitchFamily="2" charset="-122"/>
                <a:ea typeface="宋体" panose="02010600030101010101" pitchFamily="2" charset="-122"/>
              </a:rPr>
              <a:t>数据库产品分类图 </a:t>
            </a:r>
          </a:p>
        </p:txBody>
      </p:sp>
      <p:sp>
        <p:nvSpPr>
          <p:cNvPr id="2" name="矩形 1"/>
          <p:cNvSpPr/>
          <p:nvPr/>
        </p:nvSpPr>
        <p:spPr>
          <a:xfrm>
            <a:off x="2987824" y="2787774"/>
            <a:ext cx="3590106" cy="1008112"/>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669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课后题</a:t>
            </a:r>
            <a:endParaRPr lang="zh-CN" altLang="en-US" dirty="0"/>
          </a:p>
        </p:txBody>
      </p:sp>
      <p:sp>
        <p:nvSpPr>
          <p:cNvPr id="3" name="副标题 2"/>
          <p:cNvSpPr>
            <a:spLocks noGrp="1"/>
          </p:cNvSpPr>
          <p:nvPr>
            <p:ph type="subTitle" idx="1"/>
          </p:nvPr>
        </p:nvSpPr>
        <p:spPr>
          <a:xfrm>
            <a:off x="611560" y="699542"/>
            <a:ext cx="8208912" cy="3450600"/>
          </a:xfrm>
        </p:spPr>
        <p:txBody>
          <a:bodyPr>
            <a:normAutofit fontScale="85000" lnSpcReduction="10000"/>
          </a:bodyPr>
          <a:lstStyle/>
          <a:p>
            <a:pPr>
              <a:buClr>
                <a:schemeClr val="bg1"/>
              </a:buClr>
              <a:buSzPct val="65000"/>
              <a:buFont typeface="Wingdings" panose="05000000000000000000" pitchFamily="2" charset="2"/>
              <a:buChar char="l"/>
            </a:pPr>
            <a:r>
              <a:rPr lang="zh-CN" altLang="en-US" dirty="0" smtClean="0">
                <a:solidFill>
                  <a:schemeClr val="bg1"/>
                </a:solidFill>
              </a:rPr>
              <a:t>关系数据库在哪些方面无法满足</a:t>
            </a:r>
            <a:r>
              <a:rPr lang="en-US" altLang="zh-CN" dirty="0" smtClean="0">
                <a:solidFill>
                  <a:schemeClr val="bg1"/>
                </a:solidFill>
              </a:rPr>
              <a:t>web2.0</a:t>
            </a:r>
            <a:r>
              <a:rPr lang="zh-CN" altLang="en-US" dirty="0" smtClean="0">
                <a:solidFill>
                  <a:schemeClr val="bg1"/>
                </a:solidFill>
              </a:rPr>
              <a:t>的需求</a:t>
            </a:r>
            <a:r>
              <a:rPr lang="en-US" altLang="zh-CN" dirty="0" smtClean="0">
                <a:solidFill>
                  <a:schemeClr val="bg1"/>
                </a:solidFill>
              </a:rPr>
              <a:t>?</a:t>
            </a:r>
          </a:p>
          <a:p>
            <a:pPr>
              <a:buClr>
                <a:schemeClr val="bg1"/>
              </a:buClr>
              <a:buSzPct val="65000"/>
              <a:buFont typeface="Wingdings" panose="05000000000000000000" pitchFamily="2" charset="2"/>
              <a:buChar char="l"/>
            </a:pPr>
            <a:r>
              <a:rPr lang="zh-CN" altLang="en-US" dirty="0" smtClean="0">
                <a:solidFill>
                  <a:schemeClr val="bg1"/>
                </a:solidFill>
              </a:rPr>
              <a:t>为什么说关系数据库的一些关键特性在</a:t>
            </a:r>
            <a:r>
              <a:rPr lang="en-US" altLang="zh-CN" dirty="0" smtClean="0">
                <a:solidFill>
                  <a:schemeClr val="bg1"/>
                </a:solidFill>
              </a:rPr>
              <a:t>web2.0</a:t>
            </a:r>
            <a:r>
              <a:rPr lang="zh-CN" altLang="en-US" dirty="0" smtClean="0">
                <a:solidFill>
                  <a:schemeClr val="bg1"/>
                </a:solidFill>
              </a:rPr>
              <a:t>时代</a:t>
            </a:r>
            <a:r>
              <a:rPr lang="zh-CN" altLang="en-US" dirty="0" smtClean="0">
                <a:solidFill>
                  <a:schemeClr val="bg1"/>
                </a:solidFill>
              </a:rPr>
              <a:t>称为“鸡肋”</a:t>
            </a:r>
            <a:r>
              <a:rPr lang="zh-CN" altLang="en-US" dirty="0" smtClean="0">
                <a:solidFill>
                  <a:schemeClr val="bg1"/>
                </a:solidFill>
              </a:rPr>
              <a:t>？</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比较关系数据库与</a:t>
            </a:r>
            <a:r>
              <a:rPr lang="en-US" altLang="zh-CN" dirty="0" err="1" smtClean="0">
                <a:solidFill>
                  <a:schemeClr val="bg1"/>
                </a:solidFill>
              </a:rPr>
              <a:t>NoSQL</a:t>
            </a:r>
            <a:r>
              <a:rPr lang="zh-CN" altLang="en-US" dirty="0" smtClean="0">
                <a:solidFill>
                  <a:schemeClr val="bg1"/>
                </a:solidFill>
              </a:rPr>
              <a:t>的优缺点</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err="1" smtClean="0">
                <a:solidFill>
                  <a:schemeClr val="bg1"/>
                </a:solidFill>
              </a:rPr>
              <a:t>NoSQL</a:t>
            </a:r>
            <a:r>
              <a:rPr lang="zh-CN" altLang="en-US" dirty="0" smtClean="0">
                <a:solidFill>
                  <a:schemeClr val="bg1"/>
                </a:solidFill>
              </a:rPr>
              <a:t>数据库的四大类型，适用场合和优缺点</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smtClean="0">
                <a:solidFill>
                  <a:schemeClr val="bg1"/>
                </a:solidFill>
              </a:rPr>
              <a:t>CAP</a:t>
            </a:r>
            <a:r>
              <a:rPr lang="zh-CN" altLang="en-US" dirty="0" smtClean="0">
                <a:solidFill>
                  <a:schemeClr val="bg1"/>
                </a:solidFill>
              </a:rPr>
              <a:t>理论的具体含义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smtClean="0">
                <a:solidFill>
                  <a:schemeClr val="bg1"/>
                </a:solidFill>
              </a:rPr>
              <a:t>论述关系数据库</a:t>
            </a:r>
            <a:r>
              <a:rPr lang="en-US" altLang="zh-CN" dirty="0" smtClean="0">
                <a:solidFill>
                  <a:schemeClr val="bg1"/>
                </a:solidFill>
              </a:rPr>
              <a:t>ACID</a:t>
            </a:r>
            <a:r>
              <a:rPr lang="zh-CN" altLang="en-US" dirty="0" smtClean="0">
                <a:solidFill>
                  <a:schemeClr val="bg1"/>
                </a:solidFill>
              </a:rPr>
              <a:t>四性的含义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smtClean="0">
                <a:solidFill>
                  <a:schemeClr val="bg1"/>
                </a:solidFill>
              </a:rPr>
              <a:t>BASE</a:t>
            </a:r>
            <a:r>
              <a:rPr lang="zh-CN" altLang="en-US" dirty="0" smtClean="0">
                <a:solidFill>
                  <a:schemeClr val="bg1"/>
                </a:solidFill>
              </a:rPr>
              <a:t>的含义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什么是最终一致性？</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zh-CN" dirty="0">
                <a:solidFill>
                  <a:schemeClr val="bg1"/>
                </a:solidFill>
              </a:rPr>
              <a:t>最终一致性根据更新数据后各进程访问到数据的时间和方式的不同，又可以区分</a:t>
            </a:r>
            <a:r>
              <a:rPr lang="zh-CN" altLang="zh-CN" dirty="0" smtClean="0">
                <a:solidFill>
                  <a:schemeClr val="bg1"/>
                </a:solidFill>
              </a:rPr>
              <a:t>为</a:t>
            </a:r>
            <a:r>
              <a:rPr lang="zh-CN" altLang="en-US" dirty="0" smtClean="0">
                <a:solidFill>
                  <a:schemeClr val="bg1"/>
                </a:solidFill>
              </a:rPr>
              <a:t>哪些不同类型的一致性？</a:t>
            </a:r>
            <a:endParaRPr lang="zh-CN" altLang="zh-CN" dirty="0">
              <a:solidFill>
                <a:schemeClr val="bg1"/>
              </a:solidFill>
            </a:endParaRPr>
          </a:p>
          <a:p>
            <a:pPr>
              <a:buClr>
                <a:schemeClr val="bg1"/>
              </a:buClr>
              <a:buSzPct val="65000"/>
              <a:buFont typeface="Wingdings" panose="05000000000000000000" pitchFamily="2" charset="2"/>
              <a:buChar char="l"/>
            </a:pPr>
            <a:endParaRPr lang="en-US" altLang="zh-CN" dirty="0" smtClean="0">
              <a:solidFill>
                <a:schemeClr val="bg1"/>
              </a:solidFill>
            </a:endParaRPr>
          </a:p>
          <a:p>
            <a:endParaRPr lang="zh-CN" altLang="en-US" dirty="0"/>
          </a:p>
        </p:txBody>
      </p:sp>
    </p:spTree>
    <p:extLst>
      <p:ext uri="{BB962C8B-B14F-4D97-AF65-F5344CB8AC3E}">
        <p14:creationId xmlns:p14="http://schemas.microsoft.com/office/powerpoint/2010/main" val="354936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pic>
        <p:nvPicPr>
          <p:cNvPr id="9218" name="Picture 2" descr="Apache H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44162"/>
            <a:ext cx="44767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0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兴起的原因</a:t>
            </a:r>
            <a:endParaRPr lang="zh-CN" altLang="en-US" dirty="0"/>
          </a:p>
        </p:txBody>
      </p:sp>
      <p:sp>
        <p:nvSpPr>
          <p:cNvPr id="4" name="椭圆 3"/>
          <p:cNvSpPr/>
          <p:nvPr/>
        </p:nvSpPr>
        <p:spPr>
          <a:xfrm>
            <a:off x="887491" y="2584336"/>
            <a:ext cx="1656184" cy="8124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特点</a:t>
            </a:r>
          </a:p>
        </p:txBody>
      </p:sp>
      <p:sp>
        <p:nvSpPr>
          <p:cNvPr id="5" name="圆角矩形 4"/>
          <p:cNvSpPr/>
          <p:nvPr/>
        </p:nvSpPr>
        <p:spPr>
          <a:xfrm>
            <a:off x="3839819" y="1270806"/>
            <a:ext cx="2304256"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灵活的可扩展性</a:t>
            </a:r>
          </a:p>
        </p:txBody>
      </p:sp>
      <p:sp>
        <p:nvSpPr>
          <p:cNvPr id="7" name="圆角矩形 6"/>
          <p:cNvSpPr/>
          <p:nvPr/>
        </p:nvSpPr>
        <p:spPr>
          <a:xfrm>
            <a:off x="3851920" y="2633288"/>
            <a:ext cx="230425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灵活的数据模型</a:t>
            </a:r>
          </a:p>
        </p:txBody>
      </p:sp>
      <p:sp>
        <p:nvSpPr>
          <p:cNvPr id="8" name="圆角矩形 7"/>
          <p:cNvSpPr/>
          <p:nvPr/>
        </p:nvSpPr>
        <p:spPr>
          <a:xfrm>
            <a:off x="3851920" y="4022110"/>
            <a:ext cx="230425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和云计算的紧密结合</a:t>
            </a:r>
          </a:p>
        </p:txBody>
      </p:sp>
      <p:cxnSp>
        <p:nvCxnSpPr>
          <p:cNvPr id="6" name="肘形连接符 5"/>
          <p:cNvCxnSpPr>
            <a:endCxn id="5" idx="1"/>
          </p:cNvCxnSpPr>
          <p:nvPr/>
        </p:nvCxnSpPr>
        <p:spPr>
          <a:xfrm rot="5400000" flipH="1" flipV="1">
            <a:off x="2299448" y="1010977"/>
            <a:ext cx="956506" cy="2124236"/>
          </a:xfrm>
          <a:prstGeom prst="bentConnector2">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7" idx="1"/>
          </p:cNvCxnSpPr>
          <p:nvPr/>
        </p:nvCxnSpPr>
        <p:spPr>
          <a:xfrm flipV="1">
            <a:off x="2543675" y="2926555"/>
            <a:ext cx="1308245" cy="239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8" idx="1"/>
          </p:cNvCxnSpPr>
          <p:nvPr/>
        </p:nvCxnSpPr>
        <p:spPr>
          <a:xfrm rot="16200000" flipH="1">
            <a:off x="2315700" y="2763720"/>
            <a:ext cx="936103" cy="2136337"/>
          </a:xfrm>
          <a:prstGeom prst="bentConnector2">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1043" y="736509"/>
            <a:ext cx="3647152" cy="400110"/>
          </a:xfrm>
          <a:prstGeom prst="rect">
            <a:avLst/>
          </a:prstGeom>
          <a:noFill/>
        </p:spPr>
        <p:txBody>
          <a:bodyPr wrap="none">
            <a:spAutoFit/>
          </a:bodyPr>
          <a:lstStyle/>
          <a:p>
            <a:r>
              <a:rPr lang="en-US" altLang="zh-CN" sz="2000" b="1" dirty="0" err="1" smtClean="0">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数据库具有以下几个特点</a:t>
            </a:r>
            <a:endParaRPr lang="zh-CN" altLang="en-US" sz="2000" b="1" dirty="0">
              <a:solidFill>
                <a:schemeClr val="bg1"/>
              </a:solidFill>
            </a:endParaRPr>
          </a:p>
        </p:txBody>
      </p:sp>
    </p:spTree>
    <p:extLst>
      <p:ext uri="{BB962C8B-B14F-4D97-AF65-F5344CB8AC3E}">
        <p14:creationId xmlns:p14="http://schemas.microsoft.com/office/powerpoint/2010/main" val="347861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2755</TotalTime>
  <Words>3679</Words>
  <Application>Microsoft Office PowerPoint</Application>
  <PresentationFormat>全屏显示(16:9)</PresentationFormat>
  <Paragraphs>534</Paragraphs>
  <Slides>77</Slides>
  <Notes>63</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Black</vt:lpstr>
      <vt:lpstr>PowerPoint 演示文稿</vt:lpstr>
      <vt:lpstr>课程目标</vt:lpstr>
      <vt:lpstr>参考书</vt:lpstr>
      <vt:lpstr>NoSQL概述  </vt:lpstr>
      <vt:lpstr>本章大纲</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NoSQL兴起的原因</vt:lpstr>
      <vt:lpstr>本章大纲</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本章大纲</vt:lpstr>
      <vt:lpstr>NoSQL的四大类型</vt:lpstr>
      <vt:lpstr>NoSQL的四大类型</vt:lpstr>
      <vt:lpstr>键值数据库</vt:lpstr>
      <vt:lpstr>键值数据库</vt:lpstr>
      <vt:lpstr>列族数据库</vt:lpstr>
      <vt:lpstr>文档数据库</vt:lpstr>
      <vt:lpstr>文档数据库</vt:lpstr>
      <vt:lpstr>文档数据库</vt:lpstr>
      <vt:lpstr> 图形数据库</vt:lpstr>
      <vt:lpstr>不同类型数据库比较分析</vt:lpstr>
      <vt:lpstr>本章大纲</vt:lpstr>
      <vt:lpstr>CAP理论</vt:lpstr>
      <vt:lpstr>CAP理论</vt:lpstr>
      <vt:lpstr>CAP理论</vt:lpstr>
      <vt:lpstr>CAP理论</vt:lpstr>
      <vt:lpstr>CAP理论</vt:lpstr>
      <vt:lpstr>CAP理论</vt:lpstr>
      <vt:lpstr>CAP理论</vt:lpstr>
      <vt:lpstr>CAP理论</vt:lpstr>
      <vt:lpstr>BASE</vt:lpstr>
      <vt:lpstr>BASE</vt:lpstr>
      <vt:lpstr> BASE</vt:lpstr>
      <vt:lpstr>BASE</vt:lpstr>
      <vt:lpstr> 最终一致性</vt:lpstr>
      <vt:lpstr>最终一致性</vt:lpstr>
      <vt:lpstr>最终一致性</vt:lpstr>
      <vt:lpstr>最终一致性</vt:lpstr>
      <vt:lpstr>最终一致性</vt:lpstr>
      <vt:lpstr>本章大纲</vt:lpstr>
      <vt:lpstr>从NoSQL到NewSQL数据库</vt:lpstr>
      <vt:lpstr>从NoSQL到NewSQL数据库</vt:lpstr>
      <vt:lpstr>从NoSQL到NewSQL数据库</vt:lpstr>
      <vt:lpstr> 从NoSQL到NewSQL数据库</vt:lpstr>
      <vt:lpstr>课后题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1108</cp:revision>
  <dcterms:modified xsi:type="dcterms:W3CDTF">2019-02-26T02:12:36Z</dcterms:modified>
</cp:coreProperties>
</file>