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64" r:id="rId2"/>
    <p:sldId id="316" r:id="rId3"/>
    <p:sldId id="338" r:id="rId4"/>
    <p:sldId id="339" r:id="rId5"/>
    <p:sldId id="340" r:id="rId6"/>
    <p:sldId id="341" r:id="rId7"/>
    <p:sldId id="342" r:id="rId8"/>
    <p:sldId id="344" r:id="rId9"/>
    <p:sldId id="345" r:id="rId10"/>
    <p:sldId id="346" r:id="rId11"/>
    <p:sldId id="366" r:id="rId12"/>
    <p:sldId id="350" r:id="rId13"/>
    <p:sldId id="367" r:id="rId14"/>
    <p:sldId id="368" r:id="rId15"/>
    <p:sldId id="369" r:id="rId16"/>
    <p:sldId id="370" r:id="rId17"/>
    <p:sldId id="371" r:id="rId18"/>
    <p:sldId id="365" r:id="rId19"/>
    <p:sldId id="360" r:id="rId20"/>
    <p:sldId id="353" r:id="rId21"/>
    <p:sldId id="361" r:id="rId22"/>
    <p:sldId id="354" r:id="rId23"/>
    <p:sldId id="372" r:id="rId24"/>
    <p:sldId id="355" r:id="rId25"/>
    <p:sldId id="356" r:id="rId26"/>
    <p:sldId id="362" r:id="rId27"/>
    <p:sldId id="363" r:id="rId28"/>
  </p:sldIdLst>
  <p:sldSz cx="9144000" cy="5143500" type="screen16x9"/>
  <p:notesSz cx="6858000" cy="9144000"/>
  <p:defaultTextStyle>
    <a:lvl1pPr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857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1714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2571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3429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4286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5143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6000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6858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1598">
          <p15:clr>
            <a:srgbClr val="A4A3A4"/>
          </p15:clr>
        </p15:guide>
        <p15:guide id="4" pos="6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  <a:srgbClr val="FF5C00"/>
    <a:srgbClr val="535353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23" autoAdjust="0"/>
    <p:restoredTop sz="84317" autoAdjust="0"/>
  </p:normalViewPr>
  <p:slideViewPr>
    <p:cSldViewPr snapToObjects="1">
      <p:cViewPr varScale="1">
        <p:scale>
          <a:sx n="79" d="100"/>
          <a:sy n="79" d="100"/>
        </p:scale>
        <p:origin x="-612" y="-84"/>
      </p:cViewPr>
      <p:guideLst>
        <p:guide orient="horz" pos="1620"/>
        <p:guide orient="horz" pos="599"/>
        <p:guide pos="2880"/>
        <p:guide pos="241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1pPr>
    <a:lvl2pPr indent="857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2pPr>
    <a:lvl3pPr indent="1714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3pPr>
    <a:lvl4pPr indent="2571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4pPr>
    <a:lvl5pPr indent="3429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5pPr>
    <a:lvl6pPr indent="4286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6pPr>
    <a:lvl7pPr indent="5143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7pPr>
    <a:lvl8pPr indent="6000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8pPr>
    <a:lvl9pPr indent="6858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0BCE8ECD-D9A6-4D94-8FE0-84E077231DC2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5951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774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479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3619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5187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2515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796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71077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9092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0391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152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2917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8250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532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294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6642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0107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2000" dirty="0" smtClean="0">
                <a:solidFill>
                  <a:srgbClr val="666666"/>
                </a:solidFill>
              </a:rPr>
              <a:t>— </a:t>
            </a:r>
            <a:r>
              <a:rPr lang="zh-CN" altLang="en-US" sz="20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18950" y="1324350"/>
            <a:ext cx="6852600" cy="3450600"/>
          </a:xfrm>
        </p:spPr>
        <p:txBody>
          <a:bodyPr anchor="t"/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algn="l"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9650" y="1837350"/>
            <a:ext cx="8984250" cy="592650"/>
          </a:xfrm>
        </p:spPr>
        <p:txBody>
          <a:bodyPr anchor="ctr">
            <a:noAutofit/>
          </a:bodyPr>
          <a:lstStyle>
            <a:lvl1pPr marL="7155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3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17145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2000" dirty="0" smtClean="0">
                <a:solidFill>
                  <a:srgbClr val="666666"/>
                </a:solidFill>
              </a:rPr>
              <a:t>— </a:t>
            </a:r>
            <a:r>
              <a:rPr lang="zh-CN" altLang="en-US" sz="20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18950" y="1324350"/>
            <a:ext cx="6852600" cy="3450600"/>
          </a:xfrm>
        </p:spPr>
        <p:txBody>
          <a:bodyPr anchor="t"/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二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386535" y="951570"/>
            <a:ext cx="8325450" cy="3855600"/>
          </a:xfrm>
        </p:spPr>
        <p:txBody>
          <a:bodyPr anchor="t">
            <a:noAutofit/>
          </a:bodyPr>
          <a:lstStyle>
            <a:lvl1pPr marL="0" marR="0" indent="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75000"/>
              <a:buFont typeface="Arial" panose="020B0604020202020204" pitchFamily="34" charset="0"/>
              <a:buNone/>
              <a:tabLst/>
              <a:defRPr lang="en-US" altLang="zh-CN" sz="2000" dirty="0" smtClean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86535" y="953100"/>
            <a:ext cx="8325450" cy="3794850"/>
          </a:xfrm>
        </p:spPr>
        <p:txBody>
          <a:bodyPr anchor="t">
            <a:noAutofit/>
          </a:bodyPr>
          <a:lstStyle>
            <a:lvl1pPr marL="0" marR="0" indent="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75000"/>
              <a:buFont typeface="Arial" panose="020B0604020202020204" pitchFamily="34" charset="0"/>
              <a:buNone/>
              <a:tabLst/>
              <a:defRPr lang="en-US" altLang="zh-CN" sz="2000" dirty="0" smtClean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028700"/>
            <a:ext cx="8153400" cy="356592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>
            <p:ph type="title" idx="10"/>
          </p:nvPr>
        </p:nvSpPr>
        <p:spPr>
          <a:xfrm>
            <a:off x="1143000" y="57150"/>
            <a:ext cx="8001000" cy="6858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64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43558"/>
            <a:ext cx="8229600" cy="3394472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0"/>
            <a:ext cx="9153601" cy="614150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7185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 err="1">
                <a:solidFill>
                  <a:srgbClr val="FFFFFF"/>
                </a:solidFill>
              </a:rPr>
              <a:t>标题文本</a:t>
            </a:r>
            <a:endParaRPr sz="4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33413" y="1181100"/>
            <a:ext cx="7877175" cy="3486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0" r:id="rId2"/>
    <p:sldLayoutId id="2147483687" r:id="rId3"/>
    <p:sldLayoutId id="2147483677" r:id="rId4"/>
    <p:sldLayoutId id="2147483678" r:id="rId5"/>
    <p:sldLayoutId id="2147483688" r:id="rId6"/>
    <p:sldLayoutId id="2147483689" r:id="rId7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23811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47622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71433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95245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119056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142867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1666792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1904905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2143018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ngodb.org/download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1.maven.org/maven2/org/mongodb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-21024" y="-4554"/>
            <a:ext cx="9144000" cy="135216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743200" y="2811067"/>
            <a:ext cx="4572000" cy="82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李焕贞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河北师范大学软件学院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539552" y="1563638"/>
            <a:ext cx="8229600" cy="1085850"/>
          </a:xfrm>
          <a:noFill/>
        </p:spPr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chemeClr val="tx1"/>
                </a:solidFill>
              </a:rPr>
              <a:t/>
            </a:r>
            <a:br>
              <a:rPr lang="en-US" altLang="zh-CN" sz="2800" b="1" dirty="0" smtClean="0">
                <a:solidFill>
                  <a:schemeClr val="tx1"/>
                </a:solidFill>
              </a:rPr>
            </a:br>
            <a:r>
              <a:rPr lang="en-US" altLang="zh-CN" b="1" dirty="0" err="1" smtClean="0"/>
              <a:t>MongoDB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简介</a:t>
            </a:r>
            <a:endParaRPr lang="zh-CN" altLang="en-US" b="1" dirty="0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3203848" y="-164554"/>
            <a:ext cx="990600" cy="12001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38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数据库介绍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7450" y="2211710"/>
            <a:ext cx="8236766" cy="592650"/>
          </a:xfrm>
        </p:spPr>
        <p:txBody>
          <a:bodyPr/>
          <a:lstStyle/>
          <a:p>
            <a:pPr algn="l">
              <a:lnSpc>
                <a:spcPct val="150000"/>
              </a:lnSpc>
              <a:buClr>
                <a:schemeClr val="bg1"/>
              </a:buClr>
            </a:pPr>
            <a:r>
              <a:rPr lang="zh-CN" altLang="en-US" sz="19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  <a:endParaRPr lang="en-US" altLang="zh-CN" sz="19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14450" indent="-342900" algn="l">
              <a:lnSpc>
                <a:spcPct val="150000"/>
              </a:lnSpc>
              <a:buClr>
                <a:schemeClr val="bg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</a:t>
            </a:r>
            <a:r>
              <a:rPr lang="en-US" altLang="zh-CN" sz="1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中可以建立多个</a:t>
            </a: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  <a:endParaRPr lang="zh-CN" altLang="en-US" sz="19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14450" indent="-342900" algn="l">
              <a:lnSpc>
                <a:spcPct val="150000"/>
              </a:lnSpc>
              <a:buClr>
                <a:schemeClr val="bg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的默认数据库为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9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，该数据库存储在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data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endParaRPr lang="zh-CN" altLang="en-US" sz="19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14450" indent="-342900" algn="l">
              <a:lnSpc>
                <a:spcPct val="150000"/>
              </a:lnSpc>
              <a:buClr>
                <a:schemeClr val="bg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的单个实例可以容纳多个独立的数据库，每一个都有自己的集合和权限，不同的数据库也放置在不同的文件</a:t>
            </a: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endParaRPr lang="en-US" altLang="zh-CN" sz="1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14450" indent="-342900" algn="l">
              <a:lnSpc>
                <a:spcPct val="150000"/>
              </a:lnSpc>
              <a:buClr>
                <a:schemeClr val="bg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个文档组成集合，而多个集合组成了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14450" indent="-342900" algn="l">
              <a:lnSpc>
                <a:spcPct val="150000"/>
              </a:lnSpc>
              <a:buClr>
                <a:schemeClr val="bg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show 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dbs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命令可以显示所有数据的列表</a:t>
            </a:r>
            <a:endParaRPr lang="zh-CN" altLang="en-US" sz="19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SzPct val="80000"/>
            </a:pPr>
            <a:endParaRPr lang="zh-CN" altLang="en-US" sz="19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600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zh-CN" altLang="en-US" dirty="0"/>
              <a:t>数据库介绍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84636" y="702434"/>
            <a:ext cx="6852600" cy="4173572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关于数据库的命名需要注意以下几点：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不能是空字符串（</a:t>
            </a:r>
            <a:r>
              <a:rPr lang="en-US" altLang="zh-CN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"")</a:t>
            </a:r>
            <a:endParaRPr lang="en-US" altLang="zh-CN" sz="19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不能以</a:t>
            </a:r>
            <a:r>
              <a:rPr lang="en-US" altLang="zh-CN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</a:t>
            </a: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开头</a:t>
            </a:r>
            <a:endParaRPr lang="zh-CN" altLang="en-US" sz="19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不能含有</a:t>
            </a:r>
            <a:r>
              <a:rPr lang="en-US" altLang="zh-CN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和空字符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</a:t>
            </a: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19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数据库名字区分大小写（</a:t>
            </a:r>
            <a:r>
              <a:rPr lang="zh-CN" altLang="en-US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建议数据库名全部使用小写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>
              <a:lnSpc>
                <a:spcPct val="16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名字长度最多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64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字节。</a:t>
            </a:r>
          </a:p>
          <a:p>
            <a:pPr>
              <a:lnSpc>
                <a:spcPct val="16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不要与系统保留的数据库名字相同，这些数据库包括：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admin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local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 </a:t>
            </a:r>
            <a:r>
              <a:rPr lang="en-US" altLang="zh-CN" sz="19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63365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数据库介绍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3568" y="2133675"/>
            <a:ext cx="7948734" cy="592650"/>
          </a:xfrm>
          <a:noFill/>
        </p:spPr>
        <p:txBody>
          <a:bodyPr/>
          <a:lstStyle/>
          <a:p>
            <a:pPr algn="l">
              <a:lnSpc>
                <a:spcPct val="150000"/>
              </a:lnSpc>
              <a:buClr>
                <a:schemeClr val="bg1"/>
              </a:buClr>
            </a:pPr>
            <a:r>
              <a:rPr lang="zh-CN" altLang="en-US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</a:t>
            </a:r>
            <a:endParaRPr lang="en-US" altLang="zh-CN" sz="20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300" indent="-285750" algn="l">
              <a:lnSpc>
                <a:spcPct val="150000"/>
              </a:lnSpc>
              <a:buClr>
                <a:schemeClr val="bg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就是 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组，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类似于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RDBMS 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的表格。</a:t>
            </a:r>
          </a:p>
          <a:p>
            <a:pPr marL="357300" indent="-285750" algn="l">
              <a:lnSpc>
                <a:spcPct val="150000"/>
              </a:lnSpc>
              <a:buClr>
                <a:schemeClr val="bg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集合存在于数据库中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，没有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固定的结构，这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意味着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集合可以插入不同格式和类型的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300" indent="-285750" algn="l">
              <a:lnSpc>
                <a:spcPct val="150000"/>
              </a:lnSpc>
              <a:buClr>
                <a:schemeClr val="bg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 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数据类型较多，有字符型、整型、布尔型、双精度等</a:t>
            </a:r>
            <a:endParaRPr lang="zh-CN" altLang="en-US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683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zh-CN" altLang="en-US" dirty="0"/>
              <a:t>数据库介绍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8902" y="843558"/>
            <a:ext cx="7745545" cy="4173572"/>
          </a:xfrm>
        </p:spPr>
        <p:txBody>
          <a:bodyPr>
            <a:normAutofit/>
          </a:bodyPr>
          <a:lstStyle/>
          <a:p>
            <a:pPr marL="7155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合法的集合名：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集合名不能是空字符串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""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集合名不能含有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\0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字符（空字符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，（表示集合名的结尾）</a:t>
            </a:r>
          </a:p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集合名不能以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开头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，此前缀是系统本身保留的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集合名中不能包含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字符（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注：可包含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　</a:t>
            </a:r>
          </a:p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327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zh-CN" altLang="en-US" dirty="0"/>
              <a:t>数据库介绍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702434"/>
            <a:ext cx="7053668" cy="3450600"/>
          </a:xfrm>
        </p:spPr>
        <p:txBody>
          <a:bodyPr>
            <a:normAutofit fontScale="92500" lnSpcReduction="10000"/>
          </a:bodyPr>
          <a:lstStyle/>
          <a:p>
            <a:pPr marL="71550" indent="0">
              <a:lnSpc>
                <a:spcPct val="150000"/>
              </a:lnSpc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最核心的概念，本质是一种类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BSON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格式的数据。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BSON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是一种类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的二进制格式数据，它可以理解为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基础上添加了一些新的数据类型，包括日期、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int32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int64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		BSON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是由一组组键值对组成，它具有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轻量性、</a:t>
            </a: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可遍历性和高效性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三个特征。</a:t>
            </a:r>
            <a:r>
              <a:rPr lang="zh-CN" altLang="en-US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可遍历性是</a:t>
            </a:r>
            <a:r>
              <a:rPr lang="en-US" altLang="zh-CN" b="1" dirty="0" err="1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endParaRPr lang="en-US" altLang="zh-CN" b="1" dirty="0" smtClean="0">
              <a:solidFill>
                <a:srgbClr val="FF5C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zh-CN" altLang="en-US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BSON</a:t>
            </a:r>
            <a:r>
              <a:rPr lang="zh-CN" altLang="en-US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作为数据存储的主要原因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BSON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官网地址：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http://bsonspec.org/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" t="4408" r="21250" b="9584"/>
          <a:stretch/>
        </p:blipFill>
        <p:spPr bwMode="auto">
          <a:xfrm>
            <a:off x="6574773" y="2427734"/>
            <a:ext cx="1984665" cy="2400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617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zh-CN" altLang="en-US" dirty="0"/>
              <a:t>数据库介绍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84636" y="702434"/>
            <a:ext cx="6852600" cy="3450600"/>
          </a:xfrm>
        </p:spPr>
        <p:txBody>
          <a:bodyPr>
            <a:normAutofit/>
          </a:bodyPr>
          <a:lstStyle/>
          <a:p>
            <a:pPr marL="7155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文档时需要注意以下问题：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中写操作的原子性限制在文档级别，对文档的保存、修改、删除等都是原子操作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单个文档占用的存储空间不能超过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16MB</a:t>
            </a:r>
          </a:p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会</a:t>
            </a:r>
            <a:r>
              <a:rPr lang="zh-CN" altLang="en-US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尽量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保持文档被插入时键值对的顺序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61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zh-CN" altLang="en-US" dirty="0"/>
              <a:t>数据库介绍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84636" y="702434"/>
            <a:ext cx="7791820" cy="4173572"/>
          </a:xfrm>
        </p:spPr>
        <p:txBody>
          <a:bodyPr>
            <a:normAutofit/>
          </a:bodyPr>
          <a:lstStyle/>
          <a:p>
            <a:pPr marL="71550" indent="0">
              <a:lnSpc>
                <a:spcPct val="150000"/>
              </a:lnSpc>
              <a:buClr>
                <a:schemeClr val="bg1"/>
              </a:buClr>
              <a:buSzPct val="8000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关于文档键的命名需要注意以下几点：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_id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是系统保留的关键字，它是默认的主键，该值在集合中必须唯一，且不可修改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键不能包含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\0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或空字符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。（这个字符用于表示键的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结尾）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不能以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开头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不能包含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（点号）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键是区分大小写的且不能重复 例如：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{foo:1,Foo:1}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830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zh-CN" altLang="en-US" dirty="0"/>
              <a:t>文档与</a:t>
            </a:r>
            <a:r>
              <a:rPr lang="zh-CN" altLang="en-US" dirty="0" smtClean="0"/>
              <a:t>集合</a:t>
            </a:r>
            <a:r>
              <a:rPr lang="en-US" altLang="zh-CN" dirty="0" smtClean="0"/>
              <a:t>-</a:t>
            </a:r>
            <a:r>
              <a:rPr lang="zh-CN" altLang="en-US" dirty="0" smtClean="0"/>
              <a:t>命名空间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84636" y="702434"/>
            <a:ext cx="7791820" cy="4173572"/>
          </a:xfrm>
        </p:spPr>
        <p:txBody>
          <a:bodyPr>
            <a:normAutofit fontScale="92500"/>
          </a:bodyPr>
          <a:lstStyle/>
          <a:p>
            <a:pPr marL="7155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把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数据库名添加到集合名字前面，中间用点号连接，得到集合的完全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限定名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就是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命名空间，例如：命名空间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parent.sub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需要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说明的是，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点号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还可以出现在集合名字中，例如：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parent.subling0,parent.subling2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可以将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subling0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subling2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集合看作是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parent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集合的子集合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使用子集合可以使我们更好的组织数据，使数据的结构更加清晰明了。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574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适用场景</a:t>
            </a:r>
          </a:p>
        </p:txBody>
      </p:sp>
      <p:sp>
        <p:nvSpPr>
          <p:cNvPr id="5" name="矩形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648" y="1091802"/>
            <a:ext cx="5904656" cy="1659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、数据缓存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格式的数据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、高伸缩性场景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、弱事务型业务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3"/>
          <p:cNvSpPr txBox="1">
            <a:spLocks noChangeArrowheads="1"/>
          </p:cNvSpPr>
          <p:nvPr/>
        </p:nvSpPr>
        <p:spPr bwMode="auto">
          <a:xfrm>
            <a:off x="971600" y="3075806"/>
            <a:ext cx="7488832" cy="1228221"/>
          </a:xfrm>
          <a:prstGeom prst="rect">
            <a:avLst/>
          </a:prstGeom>
          <a:noFill/>
          <a:ln w="12700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marL="71550" indent="0" algn="ctr" defTabSz="309547" eaLnBrk="1" hangingPunct="1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3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cs typeface="+mn-cs"/>
                <a:sym typeface="Helvetica Light"/>
              </a:defRPr>
            </a:lvl1pPr>
            <a:lvl2pPr marL="171450" indent="0" defTabSz="309547" eaLnBrk="1" hangingPunct="1">
              <a:spcBef>
                <a:spcPts val="2213"/>
              </a:spcBef>
              <a:buSzPct val="75000"/>
              <a:buNone/>
              <a:defRPr sz="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342900" indent="0" defTabSz="309547" eaLnBrk="1" hangingPunct="1">
              <a:spcBef>
                <a:spcPts val="2213"/>
              </a:spcBef>
              <a:buSzPct val="75000"/>
              <a:buNone/>
              <a:defRPr sz="7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514350" indent="0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685800" indent="0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857250" indent="0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1028700" indent="0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1200150" indent="0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1371600" indent="0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en-US" altLang="zh-CN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19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更多适合于大数据量、高并发、弱事务的互联网应用，其内置的水平扩展机制提供了从几百万到十亿级别的数据处理能力，可以很好的满足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Web2.0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和移动互联网应用的数据存储要求。</a:t>
            </a:r>
            <a:endParaRPr lang="en-US" altLang="zh-CN" sz="19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07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数据库介绍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安装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 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 shell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程序访问 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243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数据库介绍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安装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 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 shell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程序访问 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MongoDB</a:t>
            </a:r>
            <a:endParaRPr lang="zh-CN" altLang="en-US" dirty="0" smtClean="0"/>
          </a:p>
        </p:txBody>
      </p:sp>
      <p:sp>
        <p:nvSpPr>
          <p:cNvPr id="57347" name="矩形 3"/>
          <p:cNvSpPr>
            <a:spLocks noChangeArrowheads="1"/>
          </p:cNvSpPr>
          <p:nvPr/>
        </p:nvSpPr>
        <p:spPr bwMode="auto">
          <a:xfrm>
            <a:off x="762000" y="608755"/>
            <a:ext cx="2893741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Window</a:t>
            </a:r>
            <a:r>
              <a:rPr lang="zh-CN" altLang="en-US" b="1" dirty="0">
                <a:solidFill>
                  <a:schemeClr val="bg1"/>
                </a:solidFill>
              </a:rPr>
              <a:t>平台安装 </a:t>
            </a:r>
            <a:r>
              <a:rPr lang="en-US" altLang="zh-CN" b="1" dirty="0">
                <a:solidFill>
                  <a:schemeClr val="bg1"/>
                </a:solidFill>
              </a:rPr>
              <a:t>MongoDB</a:t>
            </a:r>
          </a:p>
        </p:txBody>
      </p:sp>
      <p:sp>
        <p:nvSpPr>
          <p:cNvPr id="57348" name="Rectangle 1"/>
          <p:cNvSpPr>
            <a:spLocks noChangeArrowheads="1"/>
          </p:cNvSpPr>
          <p:nvPr/>
        </p:nvSpPr>
        <p:spPr bwMode="auto">
          <a:xfrm>
            <a:off x="792114" y="1189571"/>
            <a:ext cx="6019800" cy="11815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18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sz="18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提供了可用于</a:t>
            </a:r>
            <a:r>
              <a:rPr lang="zh-CN" altLang="zh-CN" sz="18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sz="18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位和</a:t>
            </a:r>
            <a:r>
              <a:rPr lang="zh-CN" altLang="zh-CN" sz="18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64</a:t>
            </a:r>
            <a:r>
              <a:rPr lang="zh-CN" sz="18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位系统的预编译二进制包，你可以从</a:t>
            </a:r>
            <a:r>
              <a:rPr lang="zh-CN" altLang="zh-CN" sz="18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sz="18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官网下载安装，</a:t>
            </a:r>
            <a:r>
              <a:rPr lang="zh-CN" altLang="zh-CN" sz="18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sz="18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预编译二进制包下载地址：</a:t>
            </a:r>
            <a:r>
              <a:rPr lang="zh-CN" altLang="zh-CN" sz="1800" u="sng" dirty="0">
                <a:solidFill>
                  <a:srgbClr val="64854C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http://www.mongodb.org/</a:t>
            </a:r>
            <a:r>
              <a:rPr lang="zh-CN" altLang="zh-CN" sz="1800" u="sng" dirty="0" smtClean="0">
                <a:solidFill>
                  <a:srgbClr val="64854C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downloads</a:t>
            </a:r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349" name="矩形 5"/>
          <p:cNvSpPr>
            <a:spLocks noChangeArrowheads="1"/>
          </p:cNvSpPr>
          <p:nvPr/>
        </p:nvSpPr>
        <p:spPr bwMode="auto">
          <a:xfrm>
            <a:off x="785664" y="2476500"/>
            <a:ext cx="264687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Linux</a:t>
            </a:r>
            <a:r>
              <a:rPr lang="zh-CN" altLang="en-US" b="1" dirty="0">
                <a:solidFill>
                  <a:schemeClr val="bg1"/>
                </a:solidFill>
              </a:rPr>
              <a:t>平台安装</a:t>
            </a:r>
            <a:r>
              <a:rPr lang="en-US" altLang="zh-CN" b="1" dirty="0">
                <a:solidFill>
                  <a:schemeClr val="bg1"/>
                </a:solidFill>
              </a:rPr>
              <a:t>MongoDB</a:t>
            </a:r>
          </a:p>
        </p:txBody>
      </p:sp>
      <p:sp>
        <p:nvSpPr>
          <p:cNvPr id="57350" name="矩形 6"/>
          <p:cNvSpPr>
            <a:spLocks noChangeArrowheads="1"/>
          </p:cNvSpPr>
          <p:nvPr/>
        </p:nvSpPr>
        <p:spPr bwMode="auto">
          <a:xfrm>
            <a:off x="762000" y="2800350"/>
            <a:ext cx="6858000" cy="136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提供了</a:t>
            </a: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平台上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位和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64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位的安装包，你可以在官网下载安装包。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下载地址：</a:t>
            </a:r>
            <a:r>
              <a:rPr lang="en-US" altLang="zh-CN" sz="1800" u="sng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http://www.mongodb.org/downloads</a:t>
            </a:r>
            <a:endParaRPr lang="en-US" altLang="zh-CN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351" name="矩形 7"/>
          <p:cNvSpPr>
            <a:spLocks noChangeArrowheads="1"/>
          </p:cNvSpPr>
          <p:nvPr/>
        </p:nvSpPr>
        <p:spPr bwMode="auto">
          <a:xfrm>
            <a:off x="750924" y="4139884"/>
            <a:ext cx="2153154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启动 </a:t>
            </a:r>
            <a:r>
              <a:rPr lang="en-US" altLang="zh-CN" b="1" dirty="0">
                <a:solidFill>
                  <a:schemeClr val="bg1"/>
                </a:solidFill>
              </a:rPr>
              <a:t>MongoDB</a:t>
            </a:r>
            <a:r>
              <a:rPr lang="zh-CN" altLang="en-US" b="1" dirty="0">
                <a:solidFill>
                  <a:schemeClr val="bg1"/>
                </a:solidFill>
              </a:rPr>
              <a:t>服务</a:t>
            </a:r>
          </a:p>
        </p:txBody>
      </p:sp>
      <p:sp>
        <p:nvSpPr>
          <p:cNvPr id="57352" name="矩形 8"/>
          <p:cNvSpPr>
            <a:spLocks noChangeArrowheads="1"/>
          </p:cNvSpPr>
          <p:nvPr/>
        </p:nvSpPr>
        <p:spPr bwMode="auto">
          <a:xfrm>
            <a:off x="609600" y="4501381"/>
            <a:ext cx="7010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只需要在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安装目录的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bin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目录下执行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即可</a:t>
            </a:r>
          </a:p>
        </p:txBody>
      </p:sp>
    </p:spTree>
    <p:extLst>
      <p:ext uri="{BB962C8B-B14F-4D97-AF65-F5344CB8AC3E}">
        <p14:creationId xmlns:p14="http://schemas.microsoft.com/office/powerpoint/2010/main" val="44709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数据库介绍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安装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 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 shell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程序访问 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381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MongoDB shell</a:t>
            </a:r>
            <a:r>
              <a:rPr lang="zh-CN" altLang="en-US" dirty="0" smtClean="0"/>
              <a:t>访问</a:t>
            </a:r>
            <a:r>
              <a:rPr lang="en-US" altLang="zh-CN" dirty="0" smtClean="0"/>
              <a:t>MongoDB</a:t>
            </a:r>
            <a:endParaRPr lang="zh-CN" altLang="en-US" dirty="0"/>
          </a:p>
        </p:txBody>
      </p:sp>
      <p:sp>
        <p:nvSpPr>
          <p:cNvPr id="7" name="矩形 4"/>
          <p:cNvSpPr>
            <a:spLocks noChangeArrowheads="1"/>
          </p:cNvSpPr>
          <p:nvPr/>
        </p:nvSpPr>
        <p:spPr bwMode="auto">
          <a:xfrm>
            <a:off x="518120" y="699542"/>
            <a:ext cx="6934200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、连接服务器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 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 shell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来连接 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服务器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mongodb://localhost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501134" y="1707654"/>
            <a:ext cx="648072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、登陆数据库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用户名和密码连接登陆到指定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mongodb</a:t>
            </a:r>
            <a:r>
              <a:rPr lang="en-US" altLang="zh-CN" dirty="0">
                <a:solidFill>
                  <a:schemeClr val="bg1"/>
                </a:solidFill>
              </a:rPr>
              <a:t>://</a:t>
            </a:r>
            <a:r>
              <a:rPr lang="en-US" altLang="zh-CN" dirty="0" smtClean="0">
                <a:solidFill>
                  <a:schemeClr val="bg1"/>
                </a:solidFill>
              </a:rPr>
              <a:t>admin:123456@localhost/test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5"/>
          <p:cNvSpPr>
            <a:spLocks noChangeArrowheads="1"/>
          </p:cNvSpPr>
          <p:nvPr/>
        </p:nvSpPr>
        <p:spPr bwMode="auto">
          <a:xfrm>
            <a:off x="498013" y="2643758"/>
            <a:ext cx="648072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、创建数据库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语法格式：</a:t>
            </a:r>
            <a:r>
              <a:rPr lang="zh-CN" altLang="zh-CN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use</a:t>
            </a:r>
            <a:r>
              <a:rPr lang="zh-CN" altLang="zh-CN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DATABASE_NAME</a:t>
            </a:r>
            <a:r>
              <a:rPr lang="zh-CN" altLang="zh-CN" dirty="0"/>
              <a:t> </a:t>
            </a:r>
          </a:p>
        </p:txBody>
      </p:sp>
      <p:sp>
        <p:nvSpPr>
          <p:cNvPr id="11" name="矩形 5"/>
          <p:cNvSpPr>
            <a:spLocks noChangeArrowheads="1"/>
          </p:cNvSpPr>
          <p:nvPr/>
        </p:nvSpPr>
        <p:spPr bwMode="auto">
          <a:xfrm>
            <a:off x="518410" y="3291830"/>
            <a:ext cx="6480720" cy="1065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、创建集合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algn="l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没有单独创建集合名的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命令，在插入数据的时候，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会自动创建对应的集合。</a:t>
            </a:r>
          </a:p>
        </p:txBody>
      </p:sp>
      <p:sp>
        <p:nvSpPr>
          <p:cNvPr id="12" name="矩形 5"/>
          <p:cNvSpPr>
            <a:spLocks noChangeArrowheads="1"/>
          </p:cNvSpPr>
          <p:nvPr/>
        </p:nvSpPr>
        <p:spPr bwMode="auto">
          <a:xfrm>
            <a:off x="479612" y="4409776"/>
            <a:ext cx="6480720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、插入文档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zh-CN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zh-CN" altLang="zh-CN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zh-CN" altLang="zh-CN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COLLECTION_NAME</a:t>
            </a:r>
            <a:r>
              <a:rPr lang="zh-CN" altLang="zh-CN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zh-CN" altLang="zh-CN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insert</a:t>
            </a:r>
            <a:r>
              <a:rPr lang="zh-CN" altLang="zh-CN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zh-CN" altLang="zh-CN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document</a:t>
            </a:r>
            <a:r>
              <a:rPr lang="zh-CN" altLang="zh-CN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zh-CN" altLang="zh-CN" sz="1800" dirty="0"/>
              <a:t> </a:t>
            </a:r>
          </a:p>
          <a:p>
            <a:pPr algn="l"/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616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 smtClean="0"/>
              <a:t>MongoDB</a:t>
            </a:r>
            <a:r>
              <a:rPr lang="en-US" altLang="zh-CN" dirty="0"/>
              <a:t> </a:t>
            </a:r>
            <a:r>
              <a:rPr lang="en-US" altLang="zh-CN" dirty="0" smtClean="0"/>
              <a:t>S</a:t>
            </a:r>
            <a:r>
              <a:rPr lang="en-US" altLang="zh-CN" dirty="0" smtClean="0"/>
              <a:t>hell</a:t>
            </a:r>
            <a:r>
              <a:rPr lang="zh-CN" altLang="en-US" dirty="0"/>
              <a:t>访问</a:t>
            </a:r>
            <a:r>
              <a:rPr lang="en-US" altLang="zh-CN" dirty="0" err="1"/>
              <a:t>MongoDB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1296" y="699542"/>
            <a:ext cx="8072982" cy="2854731"/>
          </a:xfrm>
        </p:spPr>
        <p:txBody>
          <a:bodyPr/>
          <a:lstStyle/>
          <a:p>
            <a:pPr algn="l"/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admin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权限数据库，如果创建新用户，将该用户添加到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admin    			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数据库中，那么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该用户就自动继承了所有数据库的权限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local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数据库：用来存储本地服务器的任意集合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cofig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数据库：使用分片模式时，</a:t>
            </a: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用于保存分片信息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test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数据库：测试数据库</a:t>
            </a:r>
            <a:endParaRPr lang="zh-CN" altLang="en-US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392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访问</a:t>
            </a:r>
            <a:r>
              <a:rPr lang="en-US" altLang="zh-CN" dirty="0"/>
              <a:t>MongoDB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699542"/>
            <a:ext cx="74888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、环境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</a:p>
          <a:p>
            <a:pPr marL="342900" indent="-342900" algn="l">
              <a:lnSpc>
                <a:spcPct val="150000"/>
              </a:lnSpc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程序中如果要使用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，需要确保已经安装了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环境及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 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JDBC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驱动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SzPct val="8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下载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 jar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包，下载地址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https://repo1.maven.org/maven2/org/mongodb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/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请确保下载最新版本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SzPct val="8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需要将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mongodb-driver.jar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bson.jar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mongodb-driver-core.jar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包含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在你的 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classpath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308527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Java</a:t>
            </a:r>
            <a:r>
              <a:rPr lang="zh-CN" altLang="en-US" dirty="0"/>
              <a:t>访问</a:t>
            </a:r>
            <a:r>
              <a:rPr lang="en-US" altLang="zh-CN" dirty="0"/>
              <a:t>MongoDB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387450" y="627534"/>
            <a:ext cx="1779654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、连接数据库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357313"/>
            <a:ext cx="8218487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839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Java</a:t>
            </a:r>
            <a:r>
              <a:rPr lang="zh-CN" altLang="en-US" dirty="0"/>
              <a:t>访问</a:t>
            </a:r>
            <a:r>
              <a:rPr lang="en-US" altLang="zh-CN" dirty="0"/>
              <a:t>MongoDB</a:t>
            </a:r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44077" y="551808"/>
            <a:ext cx="1534395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、创建集合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979712" y="551808"/>
            <a:ext cx="7651576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可以使用</a:t>
            </a:r>
            <a:r>
              <a:rPr lang="en-US" altLang="zh-CN" dirty="0" err="1">
                <a:solidFill>
                  <a:schemeClr val="bg1"/>
                </a:solidFill>
              </a:rPr>
              <a:t>com.mongodb.DB</a:t>
            </a:r>
            <a:r>
              <a:rPr lang="zh-CN" altLang="en-US" dirty="0">
                <a:solidFill>
                  <a:schemeClr val="bg1"/>
                </a:solidFill>
              </a:rPr>
              <a:t>类中的</a:t>
            </a:r>
            <a:r>
              <a:rPr lang="en-US" altLang="zh-CN" dirty="0" err="1">
                <a:solidFill>
                  <a:schemeClr val="bg1"/>
                </a:solidFill>
              </a:rPr>
              <a:t>createCollection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r>
              <a:rPr lang="zh-CN" altLang="en-US" dirty="0">
                <a:solidFill>
                  <a:schemeClr val="bg1"/>
                </a:solidFill>
              </a:rPr>
              <a:t>来创建集合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809750"/>
            <a:ext cx="8132763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314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Java</a:t>
            </a:r>
            <a:r>
              <a:rPr lang="zh-CN" altLang="en-US" dirty="0"/>
              <a:t>访问</a:t>
            </a:r>
            <a:r>
              <a:rPr lang="en-US" altLang="zh-CN" dirty="0"/>
              <a:t>MongoDB</a:t>
            </a:r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34524" y="627534"/>
            <a:ext cx="1534395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4</a:t>
            </a:r>
            <a:r>
              <a:rPr lang="zh-CN" altLang="en-US" b="1" dirty="0" smtClean="0">
                <a:solidFill>
                  <a:schemeClr val="bg1"/>
                </a:solidFill>
              </a:rPr>
              <a:t>、插入</a:t>
            </a:r>
            <a:r>
              <a:rPr lang="zh-CN" altLang="en-US" b="1" dirty="0">
                <a:solidFill>
                  <a:schemeClr val="bg1"/>
                </a:solidFill>
              </a:rPr>
              <a:t>文档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730234" y="627534"/>
            <a:ext cx="7522285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使用</a:t>
            </a:r>
            <a:r>
              <a:rPr lang="en-US" altLang="zh-CN" dirty="0" err="1" smtClean="0">
                <a:solidFill>
                  <a:schemeClr val="bg1"/>
                </a:solidFill>
              </a:rPr>
              <a:t>com.mongodb.client.MongoCollection</a:t>
            </a:r>
            <a:r>
              <a:rPr lang="zh-CN" altLang="en-US" dirty="0" smtClean="0">
                <a:solidFill>
                  <a:schemeClr val="bg1"/>
                </a:solidFill>
              </a:rPr>
              <a:t>类</a:t>
            </a:r>
            <a:r>
              <a:rPr lang="zh-CN" altLang="en-US" dirty="0">
                <a:solidFill>
                  <a:schemeClr val="bg1"/>
                </a:solidFill>
              </a:rPr>
              <a:t>的 </a:t>
            </a:r>
            <a:r>
              <a:rPr lang="en-US" altLang="zh-CN" dirty="0" err="1">
                <a:solidFill>
                  <a:schemeClr val="bg1"/>
                </a:solidFill>
              </a:rPr>
              <a:t>insertOne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smtClean="0">
                <a:solidFill>
                  <a:schemeClr val="bg1"/>
                </a:solidFill>
              </a:rPr>
              <a:t>) </a:t>
            </a:r>
            <a:r>
              <a:rPr lang="zh-CN" altLang="en-US" dirty="0">
                <a:solidFill>
                  <a:schemeClr val="bg1"/>
                </a:solidFill>
              </a:rPr>
              <a:t>方法来插入一个文档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95425"/>
            <a:ext cx="7770813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741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数据库介绍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37574" y="978573"/>
            <a:ext cx="7722858" cy="3450600"/>
          </a:xfrm>
        </p:spPr>
        <p:txBody>
          <a:bodyPr>
            <a:normAutofit fontScale="92500" lnSpcReduction="10000"/>
          </a:bodyPr>
          <a:lstStyle/>
          <a:p>
            <a:pPr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名称</a:t>
            </a:r>
            <a:r>
              <a:rPr lang="zh-CN" altLang="en-US" sz="2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源自“</a:t>
            </a:r>
            <a:r>
              <a:rPr lang="en-US" altLang="zh-CN" sz="2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humongous”</a:t>
            </a:r>
            <a:r>
              <a:rPr lang="zh-CN" altLang="en-US" sz="2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（意为“巨大无比”） 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是由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语言编写的，是一个基于分布式文件存储的开源数据库系统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高负载的情况下，添加更多的节点，可以保证服务器性能。</a:t>
            </a:r>
          </a:p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旨在为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应用提供可扩展的高性能数据存储解决方案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60000"/>
              </a:lnSpc>
              <a:buClr>
                <a:schemeClr val="bg1"/>
              </a:buClr>
              <a:buSzPct val="60000"/>
              <a:buNone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官方网站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https://www.mongodb.com/</a:t>
            </a:r>
          </a:p>
          <a:p>
            <a:pPr marL="71550" indent="0">
              <a:lnSpc>
                <a:spcPct val="160000"/>
              </a:lnSpc>
              <a:buClr>
                <a:schemeClr val="bg1"/>
              </a:buClr>
              <a:buSzPct val="6000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源项目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https://github.com/mongodb/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60000"/>
              </a:lnSpc>
              <a:buClr>
                <a:schemeClr val="bg1"/>
              </a:buClr>
              <a:buSzPct val="6000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下载地址：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http://dl.mongodb.org/dl/win32/x86_64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" t="6513" r="10908" b="5170"/>
          <a:stretch/>
        </p:blipFill>
        <p:spPr bwMode="auto">
          <a:xfrm>
            <a:off x="6208488" y="2998975"/>
            <a:ext cx="2835205" cy="1034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99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数据库介绍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0570" y="863937"/>
            <a:ext cx="8303379" cy="3450600"/>
          </a:xfrm>
        </p:spPr>
        <p:txBody>
          <a:bodyPr>
            <a:normAutofit/>
          </a:bodyPr>
          <a:lstStyle/>
          <a:p>
            <a:pPr marL="71550" indent="0">
              <a:lnSpc>
                <a:spcPct val="150000"/>
              </a:lnSpc>
              <a:buClr>
                <a:schemeClr val="bg1"/>
              </a:buClr>
              <a:buNone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MongoDB 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将数据存储为一个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，数据结构由键值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(key=&gt;value)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对组成。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 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文档类似于 </a:t>
            </a:r>
            <a:r>
              <a:rPr lang="en-US" altLang="zh-CN" sz="18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对象。字段值可以包含其他文档，数组及文档数组。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l"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Picture 2" descr="http://www.runoob.com/wp-content/uploads/2013/10/crud-annotated-docu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76" y="2067694"/>
            <a:ext cx="7001278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661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数据库介绍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2559" y="870561"/>
            <a:ext cx="7749861" cy="3564396"/>
          </a:xfrm>
        </p:spPr>
        <p:txBody>
          <a:bodyPr>
            <a:normAutofit fontScale="85000" lnSpcReduction="20000"/>
          </a:bodyPr>
          <a:lstStyle/>
          <a:p>
            <a:pPr marL="71550" indent="0">
              <a:lnSpc>
                <a:spcPct val="17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主要特点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  <a:buClrTx/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了一个面向文档存储，操作起来比较简单和容易</a:t>
            </a:r>
          </a:p>
          <a:p>
            <a:pPr>
              <a:lnSpc>
                <a:spcPct val="170000"/>
              </a:lnSpc>
              <a:buClrTx/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可以设置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任何属性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的索引来实现更快的排序</a:t>
            </a:r>
          </a:p>
          <a:p>
            <a:pPr>
              <a:lnSpc>
                <a:spcPct val="170000"/>
              </a:lnSpc>
              <a:buClrTx/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具有较好的水平可扩展性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  <a:buClrTx/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支持丰富的查询表达式，可轻易查询文档中内嵌的对象及数组</a:t>
            </a:r>
          </a:p>
          <a:p>
            <a:pPr>
              <a:lnSpc>
                <a:spcPct val="170000"/>
              </a:lnSpc>
              <a:buClrTx/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可以实现替换完成的文档（数据）或者一些指定的数据字段</a:t>
            </a:r>
          </a:p>
          <a:p>
            <a:pPr>
              <a:lnSpc>
                <a:spcPct val="170000"/>
              </a:lnSpc>
              <a:buClrTx/>
              <a:buFont typeface="Arial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Map/Reduce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主要是用来对数据进行批量处理和聚合操作</a:t>
            </a:r>
          </a:p>
          <a:p>
            <a:pPr>
              <a:lnSpc>
                <a:spcPct val="170000"/>
              </a:lnSpc>
              <a:buClrTx/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支持各种编程语言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:RUBY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PHP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C#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等语言</a:t>
            </a:r>
          </a:p>
          <a:p>
            <a:pPr>
              <a:lnSpc>
                <a:spcPct val="170000"/>
              </a:lnSpc>
              <a:buClrTx/>
              <a:buFont typeface="Arial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安装简单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04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数据库介绍</a:t>
            </a:r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1007604" y="789552"/>
            <a:ext cx="6039417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90" tIns="17145" rIns="34290" bIns="17145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概念解析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171113"/>
              </p:ext>
            </p:extLst>
          </p:nvPr>
        </p:nvGraphicFramePr>
        <p:xfrm>
          <a:off x="1386628" y="1347614"/>
          <a:ext cx="6687743" cy="3312365"/>
        </p:xfrm>
        <a:graphic>
          <a:graphicData uri="http://schemas.openxmlformats.org/drawingml/2006/table">
            <a:tbl>
              <a:tblPr/>
              <a:tblGrid>
                <a:gridCol w="1955197"/>
                <a:gridCol w="2162567"/>
                <a:gridCol w="2569979"/>
              </a:tblGrid>
              <a:tr h="30980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SQL</a:t>
                      </a:r>
                      <a:r>
                        <a:rPr lang="zh-CN" altLang="en-US" sz="15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术语</a:t>
                      </a:r>
                      <a:r>
                        <a:rPr lang="en-US" altLang="zh-CN" sz="15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5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概念</a:t>
                      </a:r>
                    </a:p>
                  </a:txBody>
                  <a:tcPr marL="25052" marR="25052" marT="18788" marB="18788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MongoDB</a:t>
                      </a:r>
                      <a:r>
                        <a:rPr lang="zh-CN" altLang="en-US" sz="15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术语</a:t>
                      </a:r>
                      <a:r>
                        <a:rPr lang="en-US" altLang="zh-CN" sz="15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5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概念</a:t>
                      </a:r>
                    </a:p>
                  </a:txBody>
                  <a:tcPr marL="25052" marR="25052" marT="18788" marB="18788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解释</a:t>
                      </a:r>
                      <a:r>
                        <a:rPr lang="en-US" altLang="zh-CN" sz="15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5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说明</a:t>
                      </a:r>
                    </a:p>
                  </a:txBody>
                  <a:tcPr marL="25052" marR="25052" marT="18788" marB="18788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368121"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database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database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数据库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8121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table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collection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数据库表</a:t>
                      </a:r>
                      <a:r>
                        <a:rPr lang="en-US" altLang="zh-CN" sz="15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5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集合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68121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row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document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数据记录行</a:t>
                      </a:r>
                      <a:r>
                        <a:rPr lang="en-US" altLang="zh-CN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文档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8121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column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field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数据字段</a:t>
                      </a:r>
                      <a:r>
                        <a:rPr lang="en-US" altLang="zh-CN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域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68121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index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index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索引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7763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table joins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表连接</a:t>
                      </a:r>
                      <a:r>
                        <a:rPr lang="en-US" altLang="zh-CN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,</a:t>
                      </a:r>
                      <a:r>
                        <a:rPr lang="en-US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MongoDB</a:t>
                      </a:r>
                      <a:r>
                        <a:rPr lang="zh-CN" altLang="en-US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不支持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634191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primary key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primary key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主键</a:t>
                      </a:r>
                      <a:r>
                        <a:rPr lang="en-US" altLang="zh-CN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,</a:t>
                      </a:r>
                      <a:r>
                        <a:rPr lang="en-US" altLang="zh-CN" sz="1500" dirty="0" err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MongoDB</a:t>
                      </a:r>
                      <a:r>
                        <a:rPr lang="zh-CN" altLang="en-US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自动将</a:t>
                      </a:r>
                      <a:r>
                        <a:rPr lang="en-US" altLang="zh-CN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_id</a:t>
                      </a:r>
                      <a:r>
                        <a:rPr lang="zh-CN" altLang="en-US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字段设置为主键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66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数据库介绍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852700"/>
              </p:ext>
            </p:extLst>
          </p:nvPr>
        </p:nvGraphicFramePr>
        <p:xfrm>
          <a:off x="791580" y="870561"/>
          <a:ext cx="7010400" cy="8458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52130"/>
                <a:gridCol w="1793358"/>
                <a:gridCol w="2202712"/>
                <a:gridCol w="685800"/>
                <a:gridCol w="1676400"/>
              </a:tblGrid>
              <a:tr h="27821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user_name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email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age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city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21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Mark Hanks</a:t>
                      </a:r>
                      <a:endParaRPr lang="zh-CN" altLang="en-US" sz="1400" dirty="0"/>
                    </a:p>
                  </a:txBody>
                  <a:tcPr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mark@abc.com</a:t>
                      </a:r>
                      <a:endParaRPr lang="zh-CN" altLang="en-US" sz="1400" dirty="0"/>
                    </a:p>
                  </a:txBody>
                  <a:tcPr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25</a:t>
                      </a:r>
                      <a:endParaRPr lang="zh-CN" altLang="en-US" sz="1400" dirty="0"/>
                    </a:p>
                  </a:txBody>
                  <a:tcPr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Los</a:t>
                      </a:r>
                      <a:r>
                        <a:rPr lang="en-US" altLang="zh-CN" sz="1400" baseline="0" dirty="0" smtClean="0"/>
                        <a:t> Angeles</a:t>
                      </a:r>
                      <a:endParaRPr lang="zh-CN" altLang="en-US" sz="1400" dirty="0"/>
                    </a:p>
                  </a:txBody>
                  <a:tcPr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21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Richard Peter</a:t>
                      </a:r>
                      <a:endParaRPr lang="zh-CN" altLang="en-US" sz="1400" dirty="0"/>
                    </a:p>
                  </a:txBody>
                  <a:tcPr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richard@abc.com</a:t>
                      </a:r>
                      <a:endParaRPr lang="zh-CN" altLang="en-US" sz="1400" dirty="0"/>
                    </a:p>
                  </a:txBody>
                  <a:tcPr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31</a:t>
                      </a:r>
                      <a:endParaRPr lang="zh-CN" altLang="en-US" sz="1400" dirty="0"/>
                    </a:p>
                  </a:txBody>
                  <a:tcPr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Dallas</a:t>
                      </a:r>
                      <a:endParaRPr lang="zh-CN" altLang="en-US" sz="1400" dirty="0"/>
                    </a:p>
                  </a:txBody>
                  <a:tcPr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219200" y="2201466"/>
            <a:ext cx="6705600" cy="28832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81641" tIns="40821" rIns="81641" bIns="40821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{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           "_id": </a:t>
            </a:r>
            <a:r>
              <a:rPr lang="en-US" altLang="zh-CN" sz="1400" dirty="0" err="1">
                <a:solidFill>
                  <a:schemeClr val="bg1"/>
                </a:solidFill>
              </a:rPr>
              <a:t>ObjectId</a:t>
            </a:r>
            <a:r>
              <a:rPr lang="en-US" altLang="zh-CN" sz="1400" dirty="0">
                <a:solidFill>
                  <a:schemeClr val="bg1"/>
                </a:solidFill>
              </a:rPr>
              <a:t>("5146bb52d8524270060001f3"),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           "age": 25,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           "city": "Los Angeles",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           "email": "mark@abc.com",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          "</a:t>
            </a:r>
            <a:r>
              <a:rPr lang="en-US" altLang="zh-CN" sz="1400" dirty="0" err="1">
                <a:solidFill>
                  <a:schemeClr val="bg1"/>
                </a:solidFill>
              </a:rPr>
              <a:t>user_name</a:t>
            </a:r>
            <a:r>
              <a:rPr lang="en-US" altLang="zh-CN" sz="1400" dirty="0">
                <a:solidFill>
                  <a:schemeClr val="bg1"/>
                </a:solidFill>
              </a:rPr>
              <a:t>": "Mark Hanks "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}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{	"_id": </a:t>
            </a:r>
            <a:r>
              <a:rPr lang="en-US" altLang="zh-CN" sz="1400" dirty="0" err="1">
                <a:solidFill>
                  <a:schemeClr val="bg1"/>
                </a:solidFill>
              </a:rPr>
              <a:t>ObjectId</a:t>
            </a:r>
            <a:r>
              <a:rPr lang="en-US" altLang="zh-CN" sz="1400" dirty="0">
                <a:solidFill>
                  <a:schemeClr val="bg1"/>
                </a:solidFill>
              </a:rPr>
              <a:t>("5146bb52d8524270060001f2"),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	"age": 31,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	"city": "Dallas",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	"email": "richard@abc.com",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	"</a:t>
            </a:r>
            <a:r>
              <a:rPr lang="en-US" altLang="zh-CN" sz="1400" dirty="0" err="1">
                <a:solidFill>
                  <a:schemeClr val="bg1"/>
                </a:solidFill>
              </a:rPr>
              <a:t>user_name</a:t>
            </a:r>
            <a:r>
              <a:rPr lang="en-US" altLang="zh-CN" sz="1400" dirty="0">
                <a:solidFill>
                  <a:schemeClr val="bg1"/>
                </a:solidFill>
              </a:rPr>
              <a:t>": "Richard Peter "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}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6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数据库</a:t>
            </a:r>
          </a:p>
        </p:txBody>
      </p:sp>
      <p:sp>
        <p:nvSpPr>
          <p:cNvPr id="51203" name="矩形 4"/>
          <p:cNvSpPr>
            <a:spLocks noChangeArrowheads="1"/>
          </p:cNvSpPr>
          <p:nvPr/>
        </p:nvSpPr>
        <p:spPr bwMode="auto">
          <a:xfrm>
            <a:off x="393356" y="789552"/>
            <a:ext cx="8427115" cy="1251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1641" tIns="40821" rIns="81641" bIns="40821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举例：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在一个关系型数据库中，一篇博客（包含文章内容、评论、评论的投票）会被打散在多张数据表中。在文档数据库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中，能用一个文档来表示一篇博客， 评论与投票作为文档数组，放在正文主文档中。这样数据更易于管理，消除了传统关系型数据库中影响性能和水平扩展性的“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JOIN”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操作。</a:t>
            </a:r>
          </a:p>
        </p:txBody>
      </p:sp>
      <p:sp>
        <p:nvSpPr>
          <p:cNvPr id="51204" name="文本框 3"/>
          <p:cNvSpPr txBox="1">
            <a:spLocks noChangeArrowheads="1"/>
          </p:cNvSpPr>
          <p:nvPr/>
        </p:nvSpPr>
        <p:spPr bwMode="auto">
          <a:xfrm>
            <a:off x="1346200" y="2228851"/>
            <a:ext cx="1047750" cy="374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41" tIns="40821" rIns="81641" bIns="40821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author:</a:t>
            </a:r>
          </a:p>
        </p:txBody>
      </p:sp>
      <p:sp>
        <p:nvSpPr>
          <p:cNvPr id="51205" name="文本框 4"/>
          <p:cNvSpPr txBox="1">
            <a:spLocks noChangeArrowheads="1"/>
          </p:cNvSpPr>
          <p:nvPr/>
        </p:nvSpPr>
        <p:spPr bwMode="auto">
          <a:xfrm>
            <a:off x="1193800" y="2971801"/>
            <a:ext cx="1284288" cy="374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41" tIns="40821" rIns="81641" bIns="40821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blogposts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51206" name="文本框 6"/>
          <p:cNvSpPr txBox="1">
            <a:spLocks noChangeArrowheads="1"/>
          </p:cNvSpPr>
          <p:nvPr/>
        </p:nvSpPr>
        <p:spPr bwMode="auto">
          <a:xfrm>
            <a:off x="1117600" y="3771901"/>
            <a:ext cx="1381125" cy="374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41" tIns="40821" rIns="81641" bIns="40821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comments:</a:t>
            </a:r>
          </a:p>
        </p:txBody>
      </p:sp>
      <p:pic>
        <p:nvPicPr>
          <p:cNvPr id="51207" name="tabl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2171701"/>
            <a:ext cx="3213100" cy="526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8" name="tabl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2800350"/>
            <a:ext cx="5384800" cy="73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9" name="tabl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3771900"/>
            <a:ext cx="4438650" cy="73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777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数据库介绍</a:t>
            </a:r>
          </a:p>
        </p:txBody>
      </p:sp>
      <p:sp>
        <p:nvSpPr>
          <p:cNvPr id="4" name="矩形 3"/>
          <p:cNvSpPr/>
          <p:nvPr/>
        </p:nvSpPr>
        <p:spPr>
          <a:xfrm>
            <a:off x="2051720" y="1351322"/>
            <a:ext cx="5472608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chemeClr val="bg1"/>
                </a:solidFill>
              </a:rPr>
              <a:t>{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</a:rPr>
              <a:t>“id”:1,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</a:rPr>
              <a:t>“</a:t>
            </a:r>
            <a:r>
              <a:rPr lang="en-US" altLang="zh-CN" sz="1800" dirty="0" err="1">
                <a:solidFill>
                  <a:schemeClr val="bg1"/>
                </a:solidFill>
              </a:rPr>
              <a:t>author”:”Jane</a:t>
            </a:r>
            <a:r>
              <a:rPr lang="en-US" altLang="zh-CN" sz="1800" dirty="0">
                <a:solidFill>
                  <a:schemeClr val="bg1"/>
                </a:solidFill>
              </a:rPr>
              <a:t>”,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</a:rPr>
              <a:t>“</a:t>
            </a:r>
            <a:r>
              <a:rPr lang="en-US" altLang="zh-CN" sz="1800" dirty="0" err="1">
                <a:solidFill>
                  <a:schemeClr val="bg1"/>
                </a:solidFill>
              </a:rPr>
              <a:t>blogposts</a:t>
            </a:r>
            <a:r>
              <a:rPr lang="en-US" altLang="zh-CN" sz="1800" dirty="0">
                <a:solidFill>
                  <a:schemeClr val="bg1"/>
                </a:solidFill>
              </a:rPr>
              <a:t>”:{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</a:rPr>
              <a:t>                    “tile”:”</a:t>
            </a:r>
            <a:r>
              <a:rPr lang="en-US" altLang="zh-CN" sz="1800" dirty="0" err="1">
                <a:solidFill>
                  <a:schemeClr val="bg1"/>
                </a:solidFill>
              </a:rPr>
              <a:t>MyFirstPost</a:t>
            </a:r>
            <a:r>
              <a:rPr lang="en-US" altLang="zh-CN" sz="1800" dirty="0">
                <a:solidFill>
                  <a:schemeClr val="bg1"/>
                </a:solidFill>
              </a:rPr>
              <a:t>”, “comment”:{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</a:rPr>
              <a:t>                                                                     “</a:t>
            </a:r>
            <a:r>
              <a:rPr lang="en-US" altLang="zh-CN" sz="1800" dirty="0" err="1">
                <a:solidFill>
                  <a:schemeClr val="bg1"/>
                </a:solidFill>
              </a:rPr>
              <a:t>by”:”Ada</a:t>
            </a:r>
            <a:r>
              <a:rPr lang="en-US" altLang="zh-CN" sz="1800" dirty="0" smtClean="0">
                <a:solidFill>
                  <a:schemeClr val="bg1"/>
                </a:solidFill>
              </a:rPr>
              <a:t>”,</a:t>
            </a:r>
          </a:p>
          <a:p>
            <a:pPr algn="l"/>
            <a:r>
              <a:rPr lang="en-US" altLang="zh-CN" sz="1800" dirty="0" smtClean="0">
                <a:solidFill>
                  <a:schemeClr val="bg1"/>
                </a:solidFill>
              </a:rPr>
              <a:t>“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text</a:t>
            </a:r>
            <a:r>
              <a:rPr lang="en-US" altLang="zh-CN" sz="1800" dirty="0" err="1">
                <a:solidFill>
                  <a:schemeClr val="bg1"/>
                </a:solidFill>
              </a:rPr>
              <a:t>”:”Good</a:t>
            </a:r>
            <a:r>
              <a:rPr lang="en-US" altLang="zh-CN" sz="1800" dirty="0">
                <a:solidFill>
                  <a:schemeClr val="bg1"/>
                </a:solidFill>
              </a:rPr>
              <a:t> post”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</a:rPr>
              <a:t>     </a:t>
            </a:r>
            <a:r>
              <a:rPr lang="en-US" altLang="zh-CN" sz="1800" dirty="0" smtClean="0">
                <a:solidFill>
                  <a:schemeClr val="bg1"/>
                </a:solidFill>
              </a:rPr>
              <a:t>                                                             </a:t>
            </a:r>
            <a:r>
              <a:rPr lang="en-US" altLang="zh-CN" sz="1800" dirty="0">
                <a:solidFill>
                  <a:schemeClr val="bg1"/>
                </a:solidFill>
              </a:rPr>
              <a:t>}                  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</a:rPr>
              <a:t>                   }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</a:rPr>
              <a:t>}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699542"/>
            <a:ext cx="871296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关系数据库中的其中一条记录，在文档数据库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中的存储方式类似如下：</a:t>
            </a:r>
          </a:p>
        </p:txBody>
      </p:sp>
    </p:spTree>
    <p:extLst>
      <p:ext uri="{BB962C8B-B14F-4D97-AF65-F5344CB8AC3E}">
        <p14:creationId xmlns:p14="http://schemas.microsoft.com/office/powerpoint/2010/main" val="21415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ln>
          <a:tailEnd type="triangle"/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ack">
    <a:dk1>
      <a:srgbClr val="000000"/>
    </a:dk1>
    <a:lt1>
      <a:srgbClr val="FFFFFF"/>
    </a:lt1>
    <a:dk2>
      <a:srgbClr val="53585F"/>
    </a:dk2>
    <a:lt2>
      <a:srgbClr val="DCDEE0"/>
    </a:lt2>
    <a:accent1>
      <a:srgbClr val="0065C1"/>
    </a:accent1>
    <a:accent2>
      <a:srgbClr val="00A6AC"/>
    </a:accent2>
    <a:accent3>
      <a:srgbClr val="308B16"/>
    </a:accent3>
    <a:accent4>
      <a:srgbClr val="BC8027"/>
    </a:accent4>
    <a:accent5>
      <a:srgbClr val="971817"/>
    </a:accent5>
    <a:accent6>
      <a:srgbClr val="5747C1"/>
    </a:accent6>
    <a:hlink>
      <a:srgbClr val="0000FF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3360</TotalTime>
  <Words>1448</Words>
  <Application>Microsoft Office PowerPoint</Application>
  <PresentationFormat>全屏显示(16:9)</PresentationFormat>
  <Paragraphs>206</Paragraphs>
  <Slides>27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Black</vt:lpstr>
      <vt:lpstr> MongoDB 简介</vt:lpstr>
      <vt:lpstr>本章大纲</vt:lpstr>
      <vt:lpstr>MongoDB数据库介绍</vt:lpstr>
      <vt:lpstr>MongoDB数据库介绍</vt:lpstr>
      <vt:lpstr>MongoDB数据库介绍</vt:lpstr>
      <vt:lpstr>MongoDB数据库介绍</vt:lpstr>
      <vt:lpstr>MongoDB数据库介绍</vt:lpstr>
      <vt:lpstr>MongoDB数据库</vt:lpstr>
      <vt:lpstr>MongoDB数据库介绍</vt:lpstr>
      <vt:lpstr>MongoDB数据库介绍</vt:lpstr>
      <vt:lpstr>MongoDB数据库介绍</vt:lpstr>
      <vt:lpstr>MongoDB数据库介绍</vt:lpstr>
      <vt:lpstr>MongoDB数据库介绍</vt:lpstr>
      <vt:lpstr>MongoDB数据库介绍</vt:lpstr>
      <vt:lpstr>MongoDB数据库介绍</vt:lpstr>
      <vt:lpstr>MongoDB数据库介绍</vt:lpstr>
      <vt:lpstr>MongoDB文档与集合-命名空间</vt:lpstr>
      <vt:lpstr>适用场景</vt:lpstr>
      <vt:lpstr>本章大纲</vt:lpstr>
      <vt:lpstr> 安装MongoDB</vt:lpstr>
      <vt:lpstr>本章大纲</vt:lpstr>
      <vt:lpstr>使用MongoDB shell访问MongoDB</vt:lpstr>
      <vt:lpstr>使用MongoDB Shell访问MongoDB</vt:lpstr>
      <vt:lpstr>使用Java访问MongoDB</vt:lpstr>
      <vt:lpstr>使用Java访问MongoDB</vt:lpstr>
      <vt:lpstr>使用Java访问MongoDB</vt:lpstr>
      <vt:lpstr>使用Java访问MongoDB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admin</cp:lastModifiedBy>
  <cp:revision>368</cp:revision>
  <dcterms:created xsi:type="dcterms:W3CDTF">2015-03-23T11:35:35Z</dcterms:created>
  <dcterms:modified xsi:type="dcterms:W3CDTF">2019-02-26T04:57:37Z</dcterms:modified>
</cp:coreProperties>
</file>