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264" r:id="rId3"/>
    <p:sldId id="257" r:id="rId4"/>
    <p:sldId id="305" r:id="rId5"/>
    <p:sldId id="306" r:id="rId6"/>
    <p:sldId id="310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2" r:id="rId15"/>
    <p:sldId id="321" r:id="rId16"/>
    <p:sldId id="288" r:id="rId17"/>
    <p:sldId id="260" r:id="rId18"/>
    <p:sldId id="284" r:id="rId19"/>
    <p:sldId id="259" r:id="rId20"/>
    <p:sldId id="261" r:id="rId21"/>
    <p:sldId id="283" r:id="rId22"/>
    <p:sldId id="262" r:id="rId23"/>
    <p:sldId id="324" r:id="rId24"/>
    <p:sldId id="325" r:id="rId25"/>
    <p:sldId id="326" r:id="rId26"/>
    <p:sldId id="337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8" r:id="rId35"/>
    <p:sldId id="334" r:id="rId36"/>
    <p:sldId id="275" r:id="rId37"/>
    <p:sldId id="336" r:id="rId38"/>
    <p:sldId id="271" r:id="rId39"/>
    <p:sldId id="272" r:id="rId40"/>
    <p:sldId id="273" r:id="rId41"/>
    <p:sldId id="274" r:id="rId42"/>
    <p:sldId id="270" r:id="rId43"/>
    <p:sldId id="276" r:id="rId44"/>
    <p:sldId id="277" r:id="rId45"/>
    <p:sldId id="278" r:id="rId46"/>
    <p:sldId id="279" r:id="rId47"/>
    <p:sldId id="280" r:id="rId48"/>
    <p:sldId id="309" r:id="rId49"/>
    <p:sldId id="281" r:id="rId50"/>
    <p:sldId id="282" r:id="rId51"/>
    <p:sldId id="295" r:id="rId52"/>
    <p:sldId id="297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6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A6173-7F74-4537-91A1-5F87122D2366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9F7D-241D-461B-B9BA-96EA97DE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04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要製造這麼東西</a:t>
            </a:r>
            <a:r>
              <a:rPr lang="en-US" altLang="zh-TW" dirty="0" smtClean="0"/>
              <a:t>…</a:t>
            </a:r>
            <a:r>
              <a:rPr lang="zh-TW" altLang="en-US" dirty="0" smtClean="0"/>
              <a:t>那必須要有一套好的方法來管理這些遊戲中所出現的物體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9F7D-241D-461B-B9BA-96EA97DE16D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76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  </a:t>
            </a:r>
            <a:r>
              <a:rPr lang="zh-TW" altLang="en-US" dirty="0" smtClean="0"/>
              <a:t>遊戲最重要的就是圖像，所以我們先認識一下電腦是怎麼讓這些動畫、影像呈現在螢幕上的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9F7D-241D-461B-B9BA-96EA97DE16D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2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螢幕是怎麼顯示圖片的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9F7D-241D-461B-B9BA-96EA97DE16D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91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圖片放到螢幕上去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9F7D-241D-461B-B9BA-96EA97DE16D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32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遊戲的核心就是程式了，程式控制了所有遊戲的機制、螢幕的顯示等等</a:t>
            </a:r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9F7D-241D-461B-B9BA-96EA97DE16D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0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程式其實就是用很快的速度判斷應該要做甚麼事，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9F7D-241D-461B-B9BA-96EA97DE16D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55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DF79C6-AD2A-4E1E-AA37-5F90D5F818AE}" type="datetimeFigureOut">
              <a:rPr lang="zh-TW" altLang="en-US" smtClean="0"/>
              <a:t>2013/7/8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AEE3B7-D8A6-4D4C-B16F-41C26C9D27A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超特楷體" pitchFamily="65" charset="-120"/>
                <a:ea typeface="華康超特楷體" pitchFamily="65" charset="-120"/>
              </a:rPr>
              <a:t>武藤遊戲的射擊試煉</a:t>
            </a:r>
            <a:endParaRPr lang="zh-TW" altLang="en-US" dirty="0">
              <a:latin typeface="華康超特楷體" pitchFamily="65" charset="-120"/>
              <a:ea typeface="華康超特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講者：一橫</a:t>
            </a:r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6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36168"/>
              </p:ext>
            </p:extLst>
          </p:nvPr>
        </p:nvGraphicFramePr>
        <p:xfrm>
          <a:off x="323528" y="2204864"/>
          <a:ext cx="4104456" cy="388843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52228"/>
                <a:gridCol w="2052228"/>
              </a:tblGrid>
              <a:tr h="432048">
                <a:tc gridSpan="2"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類別：戰機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屬性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行為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24336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2800" b="1" kern="100" dirty="0" smtClean="0">
                          <a:effectLst/>
                          <a:latin typeface="+mj-ea"/>
                          <a:ea typeface="+mj-ea"/>
                        </a:rPr>
                        <a:t>Y</a:t>
                      </a: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座標</a:t>
                      </a: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圖片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血量</a:t>
                      </a: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子彈屬性</a:t>
                      </a: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武器等級</a:t>
                      </a: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移動</a:t>
                      </a:r>
                      <a:endParaRPr lang="en-US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發射子彈</a:t>
                      </a:r>
                      <a:endParaRPr lang="en-US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22646"/>
              </p:ext>
            </p:extLst>
          </p:nvPr>
        </p:nvGraphicFramePr>
        <p:xfrm>
          <a:off x="4499992" y="2204864"/>
          <a:ext cx="4248472" cy="388843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440612"/>
                <a:gridCol w="1807860"/>
              </a:tblGrid>
              <a:tr h="432048">
                <a:tc gridSpan="2"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類別：子彈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屬性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行為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24336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altLang="zh-TW" sz="2800" b="1" kern="100" dirty="0" smtClean="0"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2800" b="1" kern="100" dirty="0" smtClean="0">
                          <a:effectLst/>
                          <a:latin typeface="+mj-ea"/>
                          <a:ea typeface="+mj-ea"/>
                        </a:rPr>
                        <a:t>Y</a:t>
                      </a:r>
                      <a:r>
                        <a:rPr lang="en-US" sz="2800" b="1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座標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kumimoji="0" lang="en-US" altLang="zh-TW" sz="2800" b="1" kern="100" dirty="0" smtClean="0"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kumimoji="0"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kumimoji="0" lang="en-US" altLang="zh-TW" sz="2800" b="1" kern="100" dirty="0" smtClean="0">
                          <a:effectLst/>
                          <a:latin typeface="+mj-ea"/>
                          <a:ea typeface="+mj-ea"/>
                        </a:rPr>
                        <a:t>Y </a:t>
                      </a: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速度</a:t>
                      </a: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傷害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是否為導彈</a:t>
                      </a: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移動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追蹤敵機</a:t>
                      </a:r>
                      <a:r>
                        <a:rPr lang="en-US" sz="2800" b="1" kern="100" dirty="0" smtClean="0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5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物件</a:t>
            </a:r>
            <a:r>
              <a:rPr lang="en-US" altLang="zh-TW" b="1" dirty="0"/>
              <a:t>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>
                <a:latin typeface="+mj-ea"/>
                <a:ea typeface="+mj-ea"/>
              </a:rPr>
              <a:t>實體</a:t>
            </a:r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類別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</a:t>
            </a:r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物件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1</a:t>
            </a:r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、</a:t>
            </a:r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物件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2…</a:t>
            </a:r>
          </a:p>
          <a:p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依</a:t>
            </a:r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設計圖建造出的汽車實體</a:t>
            </a:r>
            <a:endParaRPr lang="en-US" altLang="zh-TW" dirty="0" smtClean="0">
              <a:latin typeface="+mj-ea"/>
              <a:ea typeface="+mj-ea"/>
              <a:sym typeface="Wingdings" pitchFamily="2" charset="2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19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+mj-ea"/>
                <a:ea typeface="+mj-ea"/>
              </a:rPr>
              <a:t>汽車：我的新</a:t>
            </a:r>
            <a:r>
              <a:rPr lang="zh-TW" altLang="zh-TW" dirty="0" smtClean="0">
                <a:latin typeface="+mj-ea"/>
                <a:ea typeface="+mj-ea"/>
              </a:rPr>
              <a:t>車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zh-TW" dirty="0">
                <a:latin typeface="+mj-ea"/>
                <a:ea typeface="+mj-ea"/>
              </a:rPr>
              <a:t>我的新車</a:t>
            </a:r>
            <a:r>
              <a:rPr lang="en-US" altLang="zh-TW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. </a:t>
            </a:r>
            <a:r>
              <a:rPr lang="zh-TW" altLang="zh-TW" dirty="0" smtClean="0">
                <a:latin typeface="+mj-ea"/>
                <a:ea typeface="+mj-ea"/>
              </a:rPr>
              <a:t>主人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= </a:t>
            </a:r>
            <a:r>
              <a:rPr lang="en-US" altLang="zh-TW" dirty="0" smtClean="0">
                <a:latin typeface="+mj-ea"/>
                <a:ea typeface="+mj-ea"/>
              </a:rPr>
              <a:t>“</a:t>
            </a:r>
            <a:r>
              <a:rPr lang="zh-TW" altLang="en-US" dirty="0" smtClean="0">
                <a:latin typeface="+mj-ea"/>
                <a:ea typeface="+mj-ea"/>
              </a:rPr>
              <a:t>一橫</a:t>
            </a:r>
            <a:r>
              <a:rPr lang="en-US" altLang="zh-TW" dirty="0" smtClean="0">
                <a:latin typeface="+mj-ea"/>
                <a:ea typeface="+mj-ea"/>
              </a:rPr>
              <a:t>”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我</a:t>
            </a:r>
            <a:r>
              <a:rPr lang="zh-TW" altLang="zh-TW" dirty="0">
                <a:latin typeface="+mj-ea"/>
                <a:ea typeface="+mj-ea"/>
              </a:rPr>
              <a:t>的新車</a:t>
            </a:r>
            <a:r>
              <a:rPr lang="en-US" altLang="zh-TW" dirty="0">
                <a:latin typeface="+mj-ea"/>
                <a:ea typeface="+mj-ea"/>
              </a:rPr>
              <a:t> . </a:t>
            </a:r>
            <a:r>
              <a:rPr lang="zh-TW" altLang="zh-TW" dirty="0">
                <a:latin typeface="+mj-ea"/>
                <a:ea typeface="+mj-ea"/>
              </a:rPr>
              <a:t>廠牌</a:t>
            </a:r>
            <a:r>
              <a:rPr lang="en-US" altLang="zh-TW" dirty="0">
                <a:latin typeface="+mj-ea"/>
                <a:ea typeface="+mj-ea"/>
              </a:rPr>
              <a:t> = “Benz” </a:t>
            </a: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我</a:t>
            </a:r>
            <a:r>
              <a:rPr lang="zh-TW" altLang="zh-TW" dirty="0">
                <a:latin typeface="+mj-ea"/>
                <a:ea typeface="+mj-ea"/>
              </a:rPr>
              <a:t>的新車</a:t>
            </a:r>
            <a:r>
              <a:rPr lang="en-US" altLang="zh-TW" dirty="0">
                <a:latin typeface="+mj-ea"/>
                <a:ea typeface="+mj-ea"/>
              </a:rPr>
              <a:t> . </a:t>
            </a:r>
            <a:r>
              <a:rPr lang="zh-TW" altLang="zh-TW" dirty="0">
                <a:latin typeface="+mj-ea"/>
                <a:ea typeface="+mj-ea"/>
              </a:rPr>
              <a:t>最高時速</a:t>
            </a:r>
            <a:r>
              <a:rPr lang="en-US" altLang="zh-TW" dirty="0">
                <a:latin typeface="+mj-ea"/>
                <a:ea typeface="+mj-ea"/>
              </a:rPr>
              <a:t> = </a:t>
            </a:r>
            <a:r>
              <a:rPr lang="en-US" altLang="zh-TW" dirty="0" smtClean="0">
                <a:latin typeface="+mj-ea"/>
                <a:ea typeface="+mj-ea"/>
              </a:rPr>
              <a:t>300km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我</a:t>
            </a:r>
            <a:r>
              <a:rPr lang="zh-TW" altLang="zh-TW" dirty="0">
                <a:latin typeface="+mj-ea"/>
                <a:ea typeface="+mj-ea"/>
              </a:rPr>
              <a:t>的新車</a:t>
            </a:r>
            <a:r>
              <a:rPr lang="en-US" altLang="zh-TW" dirty="0">
                <a:latin typeface="+mj-ea"/>
                <a:ea typeface="+mj-ea"/>
              </a:rPr>
              <a:t> . </a:t>
            </a:r>
            <a:r>
              <a:rPr lang="zh-TW" altLang="zh-TW" dirty="0">
                <a:latin typeface="+mj-ea"/>
                <a:ea typeface="+mj-ea"/>
              </a:rPr>
              <a:t>左前輪</a:t>
            </a:r>
            <a:r>
              <a:rPr lang="en-US" altLang="zh-TW" dirty="0">
                <a:latin typeface="+mj-ea"/>
                <a:ea typeface="+mj-ea"/>
              </a:rPr>
              <a:t> = </a:t>
            </a:r>
            <a:r>
              <a:rPr lang="zh-TW" altLang="zh-TW" dirty="0">
                <a:latin typeface="+mj-ea"/>
                <a:ea typeface="+mj-ea"/>
              </a:rPr>
              <a:t>高級</a:t>
            </a:r>
            <a:r>
              <a:rPr lang="zh-TW" altLang="zh-TW" dirty="0" smtClean="0">
                <a:latin typeface="+mj-ea"/>
                <a:ea typeface="+mj-ea"/>
              </a:rPr>
              <a:t>輪胎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我</a:t>
            </a:r>
            <a:r>
              <a:rPr lang="zh-TW" altLang="zh-TW" dirty="0">
                <a:latin typeface="+mj-ea"/>
                <a:ea typeface="+mj-ea"/>
              </a:rPr>
              <a:t>的新車</a:t>
            </a:r>
            <a:r>
              <a:rPr lang="en-US" altLang="zh-TW" dirty="0">
                <a:latin typeface="+mj-ea"/>
                <a:ea typeface="+mj-ea"/>
              </a:rPr>
              <a:t> . </a:t>
            </a:r>
            <a:r>
              <a:rPr lang="zh-TW" altLang="zh-TW" dirty="0">
                <a:latin typeface="+mj-ea"/>
                <a:ea typeface="+mj-ea"/>
              </a:rPr>
              <a:t>烤漆顏色</a:t>
            </a:r>
            <a:r>
              <a:rPr lang="en-US" altLang="zh-TW" dirty="0">
                <a:latin typeface="+mj-ea"/>
                <a:ea typeface="+mj-ea"/>
              </a:rPr>
              <a:t> = </a:t>
            </a:r>
            <a:r>
              <a:rPr lang="zh-TW" altLang="zh-TW" dirty="0">
                <a:latin typeface="+mj-ea"/>
                <a:ea typeface="+mj-ea"/>
              </a:rPr>
              <a:t>銀白色</a:t>
            </a:r>
          </a:p>
          <a:p>
            <a:pPr lvl="1"/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圖片 3" descr="http://s3.amazonaws.com/rapgenius/filepicker%2FRZsgnaUyS2ZrHcfy0hIS__benz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368" y="1844824"/>
            <a:ext cx="3651696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88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EX: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+mj-ea"/>
                <a:ea typeface="+mj-ea"/>
              </a:rPr>
              <a:t>戰機：小飛機</a:t>
            </a: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小</a:t>
            </a:r>
            <a:r>
              <a:rPr lang="zh-TW" altLang="zh-TW" dirty="0">
                <a:latin typeface="+mj-ea"/>
                <a:ea typeface="+mj-ea"/>
              </a:rPr>
              <a:t>飛機</a:t>
            </a:r>
            <a:r>
              <a:rPr lang="en-US" altLang="zh-TW" dirty="0">
                <a:latin typeface="+mj-ea"/>
                <a:ea typeface="+mj-ea"/>
              </a:rPr>
              <a:t>.</a:t>
            </a:r>
            <a:r>
              <a:rPr lang="zh-TW" altLang="zh-TW" dirty="0">
                <a:latin typeface="+mj-ea"/>
                <a:ea typeface="+mj-ea"/>
              </a:rPr>
              <a:t>圖片</a:t>
            </a:r>
            <a:r>
              <a:rPr lang="en-US" altLang="zh-TW" dirty="0">
                <a:latin typeface="+mj-ea"/>
                <a:ea typeface="+mj-ea"/>
              </a:rPr>
              <a:t>=</a:t>
            </a:r>
            <a:r>
              <a:rPr lang="en-US" altLang="zh-TW" dirty="0" smtClean="0">
                <a:latin typeface="+mj-ea"/>
                <a:ea typeface="+mj-ea"/>
              </a:rPr>
              <a:t>aircraft.png</a:t>
            </a:r>
            <a:endParaRPr lang="zh-TW" altLang="zh-TW" dirty="0">
              <a:latin typeface="+mj-ea"/>
              <a:ea typeface="+mj-ea"/>
            </a:endParaRP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小</a:t>
            </a:r>
            <a:r>
              <a:rPr lang="zh-TW" altLang="zh-TW" dirty="0">
                <a:latin typeface="+mj-ea"/>
                <a:ea typeface="+mj-ea"/>
              </a:rPr>
              <a:t>飛機</a:t>
            </a:r>
            <a:r>
              <a:rPr lang="en-US" altLang="zh-TW" dirty="0">
                <a:latin typeface="+mj-ea"/>
                <a:ea typeface="+mj-ea"/>
              </a:rPr>
              <a:t>.</a:t>
            </a:r>
            <a:r>
              <a:rPr lang="zh-TW" altLang="zh-TW" dirty="0">
                <a:latin typeface="+mj-ea"/>
                <a:ea typeface="+mj-ea"/>
              </a:rPr>
              <a:t>血量</a:t>
            </a:r>
            <a:r>
              <a:rPr lang="en-US" altLang="zh-TW" dirty="0">
                <a:latin typeface="+mj-ea"/>
                <a:ea typeface="+mj-ea"/>
              </a:rPr>
              <a:t>=50</a:t>
            </a:r>
            <a:endParaRPr lang="zh-TW" altLang="zh-TW" dirty="0">
              <a:latin typeface="+mj-ea"/>
              <a:ea typeface="+mj-ea"/>
            </a:endParaRP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小</a:t>
            </a:r>
            <a:r>
              <a:rPr lang="zh-TW" altLang="zh-TW" dirty="0">
                <a:latin typeface="+mj-ea"/>
                <a:ea typeface="+mj-ea"/>
              </a:rPr>
              <a:t>飛機</a:t>
            </a:r>
            <a:r>
              <a:rPr lang="en-US" altLang="zh-TW" dirty="0">
                <a:latin typeface="+mj-ea"/>
                <a:ea typeface="+mj-ea"/>
              </a:rPr>
              <a:t>.</a:t>
            </a:r>
            <a:r>
              <a:rPr lang="zh-TW" altLang="zh-TW" dirty="0">
                <a:latin typeface="+mj-ea"/>
                <a:ea typeface="+mj-ea"/>
              </a:rPr>
              <a:t>子彈屬性</a:t>
            </a:r>
            <a:r>
              <a:rPr lang="en-US" altLang="zh-TW" dirty="0">
                <a:latin typeface="+mj-ea"/>
                <a:ea typeface="+mj-ea"/>
              </a:rPr>
              <a:t>=</a:t>
            </a:r>
            <a:r>
              <a:rPr lang="zh-TW" altLang="zh-TW" dirty="0">
                <a:latin typeface="+mj-ea"/>
                <a:ea typeface="+mj-ea"/>
              </a:rPr>
              <a:t>火屬性</a:t>
            </a:r>
          </a:p>
          <a:p>
            <a:pPr lvl="1"/>
            <a:r>
              <a:rPr lang="zh-TW" altLang="zh-TW" dirty="0">
                <a:latin typeface="+mj-ea"/>
                <a:ea typeface="+mj-ea"/>
              </a:rPr>
              <a:t>小飛機</a:t>
            </a:r>
            <a:r>
              <a:rPr lang="en-US" altLang="zh-TW" dirty="0">
                <a:latin typeface="+mj-ea"/>
                <a:ea typeface="+mj-ea"/>
              </a:rPr>
              <a:t>.</a:t>
            </a:r>
            <a:r>
              <a:rPr lang="zh-TW" altLang="zh-TW" dirty="0">
                <a:latin typeface="+mj-ea"/>
                <a:ea typeface="+mj-ea"/>
              </a:rPr>
              <a:t>武器等級</a:t>
            </a:r>
            <a:r>
              <a:rPr lang="en-US" altLang="zh-TW" dirty="0">
                <a:latin typeface="+mj-ea"/>
                <a:ea typeface="+mj-ea"/>
              </a:rPr>
              <a:t>=3</a:t>
            </a:r>
            <a:endParaRPr lang="zh-TW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109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LOADING…</a:t>
            </a:r>
            <a:endParaRPr lang="zh-TW" altLang="en-US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Picture 2" descr="http://prettypls.com/wp-content/uploads/2010/05/starcraft-2-loading-scre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27" y="1052736"/>
            <a:ext cx="3150087" cy="25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185.photobucket.com/albums/z349/archerjs/Loading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 r="1431" b="3350"/>
          <a:stretch/>
        </p:blipFill>
        <p:spPr bwMode="auto">
          <a:xfrm>
            <a:off x="539552" y="3212976"/>
            <a:ext cx="3188466" cy="23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2.bp.blogspot.com/-d6gmluxiX6Y/UJZDUHLyh7I/AAAAAAAAC1U/VqrilXuqRpQ/s1600/candy+crush+loading+scre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597" y="3839990"/>
            <a:ext cx="2520280" cy="18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建構物件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j-ea"/>
                <a:ea typeface="+mj-ea"/>
              </a:rPr>
              <a:t>將物件實體</a:t>
            </a:r>
            <a:r>
              <a:rPr lang="zh-TW" altLang="en-US" dirty="0" smtClean="0">
                <a:latin typeface="+mj-ea"/>
                <a:ea typeface="+mj-ea"/>
              </a:rPr>
              <a:t>化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+mj-ea"/>
                <a:ea typeface="+mj-ea"/>
              </a:rPr>
              <a:t>計算</a:t>
            </a:r>
            <a:r>
              <a:rPr lang="zh-TW" altLang="en-US" dirty="0" smtClean="0">
                <a:latin typeface="+mj-ea"/>
                <a:ea typeface="+mj-ea"/>
              </a:rPr>
              <a:t>遊戲資訊、設定資料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+mj-ea"/>
                <a:ea typeface="+mj-ea"/>
              </a:rPr>
              <a:t>載入</a:t>
            </a:r>
            <a:r>
              <a:rPr lang="zh-TW" altLang="en-US" dirty="0" smtClean="0">
                <a:latin typeface="+mj-ea"/>
                <a:ea typeface="+mj-ea"/>
              </a:rPr>
              <a:t>圖片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ea"/>
                <a:ea typeface="+mj-ea"/>
              </a:rPr>
              <a:t>花時間、記憶體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41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二</a:t>
            </a:r>
            <a:r>
              <a:rPr lang="zh-TW" altLang="en-US" b="1" dirty="0" smtClean="0"/>
              <a:t>、電腦</a:t>
            </a:r>
            <a:r>
              <a:rPr lang="zh-TW" altLang="en-US" b="1" dirty="0"/>
              <a:t>圖學概論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8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TW" altLang="zh-TW" sz="4000" dirty="0" smtClean="0">
                <a:latin typeface="微軟正黑體" pitchFamily="34" charset="-120"/>
                <a:ea typeface="微軟正黑體" pitchFamily="34" charset="-120"/>
              </a:rPr>
              <a:t>像素與解析度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+mj-ea"/>
                    <a:ea typeface="+mj-ea"/>
                  </a:rPr>
                  <a:t>pixel(</a:t>
                </a:r>
                <a:r>
                  <a:rPr lang="zh-TW" altLang="zh-TW" dirty="0">
                    <a:latin typeface="+mj-ea"/>
                    <a:ea typeface="+mj-ea"/>
                  </a:rPr>
                  <a:t>像素</a:t>
                </a:r>
                <a:r>
                  <a:rPr lang="en-US" altLang="zh-TW" dirty="0" smtClean="0">
                    <a:latin typeface="+mj-ea"/>
                    <a:ea typeface="+mj-ea"/>
                  </a:rPr>
                  <a:t>)</a:t>
                </a:r>
              </a:p>
              <a:p>
                <a:pPr lvl="1"/>
                <a:r>
                  <a:rPr lang="zh-TW" altLang="zh-TW" dirty="0">
                    <a:latin typeface="+mj-ea"/>
                    <a:ea typeface="+mj-ea"/>
                  </a:rPr>
                  <a:t>電腦螢幕顯示的基本</a:t>
                </a:r>
                <a:r>
                  <a:rPr lang="zh-TW" altLang="zh-TW" dirty="0" smtClean="0">
                    <a:latin typeface="+mj-ea"/>
                    <a:ea typeface="+mj-ea"/>
                  </a:rPr>
                  <a:t>單位</a:t>
                </a:r>
                <a:endParaRPr lang="en-US" altLang="zh-TW" dirty="0" smtClean="0">
                  <a:latin typeface="+mj-ea"/>
                  <a:ea typeface="+mj-ea"/>
                </a:endParaRPr>
              </a:p>
              <a:p>
                <a:pPr lvl="1"/>
                <a:r>
                  <a:rPr lang="zh-TW" altLang="en-US" dirty="0">
                    <a:latin typeface="+mj-ea"/>
                    <a:ea typeface="+mj-ea"/>
                  </a:rPr>
                  <a:t>螢幕上的小點</a:t>
                </a:r>
                <a:endParaRPr lang="en-US" altLang="zh-TW" dirty="0" smtClean="0">
                  <a:latin typeface="+mj-ea"/>
                  <a:ea typeface="+mj-ea"/>
                </a:endParaRPr>
              </a:p>
              <a:p>
                <a:r>
                  <a:rPr lang="en-US" altLang="zh-TW" dirty="0" smtClean="0">
                    <a:latin typeface="+mj-ea"/>
                    <a:ea typeface="+mj-ea"/>
                  </a:rPr>
                  <a:t>RGB</a:t>
                </a:r>
              </a:p>
              <a:p>
                <a:pPr lvl="1"/>
                <a:r>
                  <a:rPr lang="zh-TW" altLang="en-US" dirty="0" smtClean="0">
                    <a:latin typeface="+mj-ea"/>
                    <a:ea typeface="+mj-ea"/>
                  </a:rPr>
                  <a:t>組成像素的三種顏色</a:t>
                </a:r>
                <a:endParaRPr lang="en-US" altLang="zh-TW" dirty="0" smtClean="0">
                  <a:latin typeface="+mj-ea"/>
                  <a:ea typeface="+mj-ea"/>
                </a:endParaRPr>
              </a:p>
              <a:p>
                <a:pPr lvl="1"/>
                <a:r>
                  <a:rPr lang="en-US" altLang="zh-TW" dirty="0" smtClean="0">
                    <a:latin typeface="+mj-ea"/>
                    <a:ea typeface="+mj-ea"/>
                  </a:rPr>
                  <a:t>Red, Green, Blue</a:t>
                </a:r>
              </a:p>
              <a:p>
                <a:pPr lvl="1"/>
                <a:r>
                  <a:rPr lang="zh-TW" altLang="en-US" dirty="0" smtClean="0">
                    <a:latin typeface="+mj-ea"/>
                    <a:ea typeface="+mj-ea"/>
                  </a:rPr>
                  <a:t>全彩下 </a:t>
                </a:r>
                <a:r>
                  <a:rPr lang="en-US" altLang="zh-TW" dirty="0" smtClean="0">
                    <a:latin typeface="+mj-ea"/>
                    <a:ea typeface="+mj-ea"/>
                  </a:rPr>
                  <a:t>0~255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+mj-ea"/>
                          </a:rPr>
                          <m:t>255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+mj-ea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+mj-ea"/>
                    <a:ea typeface="+mj-ea"/>
                  </a:rPr>
                  <a:t>=16581375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jerrch\Desktop\資工營教學\pixel-mari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57095"/>
            <a:ext cx="2309452" cy="30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835152" y="4581128"/>
            <a:ext cx="288032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223965" y="4589512"/>
            <a:ext cx="288032" cy="28803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630116" y="4581128"/>
            <a:ext cx="288032" cy="28803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2" descr="C:\Users\jerrch\Desktop\250px-Mario_NSMB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02" y="349675"/>
            <a:ext cx="23812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rch\Desktop\未命名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45" y="1916832"/>
            <a:ext cx="4568799" cy="42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errch\Desktop\未命名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3" t="21496" r="27963" b="46086"/>
          <a:stretch/>
        </p:blipFill>
        <p:spPr bwMode="auto">
          <a:xfrm>
            <a:off x="4251845" y="1788974"/>
            <a:ext cx="4566343" cy="45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像素與解析度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+mj-ea"/>
                <a:ea typeface="+mj-ea"/>
              </a:rPr>
              <a:t>解析度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螢幕的清晰程度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像素數量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Full HD </a:t>
            </a:r>
            <a:r>
              <a:rPr lang="en-US" altLang="zh-TW" sz="2400" dirty="0">
                <a:latin typeface="+mj-ea"/>
              </a:rPr>
              <a:t>1080p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1080p = </a:t>
            </a:r>
            <a:r>
              <a:rPr lang="en-US" altLang="zh-TW" dirty="0" smtClean="0">
                <a:latin typeface="+mj-ea"/>
                <a:ea typeface="+mj-ea"/>
              </a:rPr>
              <a:t>1920x1080</a:t>
            </a:r>
            <a:endParaRPr lang="zh-TW" altLang="en-US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355976" y="2470830"/>
            <a:ext cx="4460123" cy="3817576"/>
            <a:chOff x="4576373" y="2101498"/>
            <a:chExt cx="4460123" cy="3817576"/>
          </a:xfrm>
        </p:grpSpPr>
        <p:grpSp>
          <p:nvGrpSpPr>
            <p:cNvPr id="5" name="群組 4"/>
            <p:cNvGrpSpPr/>
            <p:nvPr/>
          </p:nvGrpSpPr>
          <p:grpSpPr>
            <a:xfrm>
              <a:off x="4583175" y="2820581"/>
              <a:ext cx="3093933" cy="3098493"/>
              <a:chOff x="2395407" y="3452414"/>
              <a:chExt cx="3093933" cy="309849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395407" y="3452414"/>
                <a:ext cx="3093933" cy="246469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80802" y="3640095"/>
                <a:ext cx="2711278" cy="20106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10992" y="5919074"/>
                <a:ext cx="1172183" cy="3637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93619" y="6187189"/>
                <a:ext cx="2216007" cy="3637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6" name="右大括弧 5"/>
            <p:cNvSpPr/>
            <p:nvPr/>
          </p:nvSpPr>
          <p:spPr>
            <a:xfrm>
              <a:off x="7528565" y="3059463"/>
              <a:ext cx="432048" cy="1908212"/>
            </a:xfrm>
            <a:prstGeom prst="rightBrace">
              <a:avLst>
                <a:gd name="adj1" fmla="val 48016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右大括弧 6"/>
            <p:cNvSpPr/>
            <p:nvPr/>
          </p:nvSpPr>
          <p:spPr>
            <a:xfrm rot="16200000">
              <a:off x="5908185" y="1366022"/>
              <a:ext cx="432048" cy="2711278"/>
            </a:xfrm>
            <a:prstGeom prst="rightBrace">
              <a:avLst>
                <a:gd name="adj1" fmla="val 64551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576373" y="2101498"/>
              <a:ext cx="3619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+mj-ea"/>
                  <a:ea typeface="+mj-ea"/>
                </a:rPr>
                <a:t>1920 pixels per horizontal line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960613" y="3104379"/>
              <a:ext cx="107588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+mj-ea"/>
                  <a:ea typeface="+mj-ea"/>
                </a:rPr>
                <a:t>1080 pixels per vertical line</a:t>
              </a:r>
              <a:endParaRPr lang="zh-TW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電腦螢幕座標</a:t>
            </a:r>
            <a:r>
              <a:rPr lang="zh-TW" altLang="zh-TW" dirty="0" smtClean="0"/>
              <a:t>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620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95536" y="2613011"/>
            <a:ext cx="3990367" cy="3492220"/>
            <a:chOff x="1166810" y="1827817"/>
            <a:chExt cx="3990367" cy="3492220"/>
          </a:xfrm>
        </p:grpSpPr>
        <p:sp>
          <p:nvSpPr>
            <p:cNvPr id="56" name="文字方塊 55"/>
            <p:cNvSpPr txBox="1"/>
            <p:nvPr/>
          </p:nvSpPr>
          <p:spPr>
            <a:xfrm>
              <a:off x="3037561" y="3553075"/>
              <a:ext cx="1016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(0,0)</a:t>
              </a:r>
              <a:endParaRPr lang="zh-TW" altLang="en-US" sz="28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2724676" y="1827817"/>
              <a:ext cx="74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Y+</a:t>
              </a:r>
              <a:endParaRPr lang="zh-TW" altLang="en-US" sz="2800" dirty="0"/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1839036" y="3502365"/>
              <a:ext cx="2520280" cy="0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3020084" y="2219069"/>
              <a:ext cx="0" cy="2520000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1166810" y="3240755"/>
              <a:ext cx="696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X-</a:t>
              </a:r>
              <a:endParaRPr lang="zh-TW" altLang="en-US" sz="28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460558" y="3267324"/>
              <a:ext cx="696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X+</a:t>
              </a:r>
              <a:endParaRPr lang="zh-TW" altLang="en-US" sz="28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796684" y="4796817"/>
              <a:ext cx="74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Y-</a:t>
              </a:r>
              <a:endParaRPr lang="zh-TW" altLang="en-US" sz="2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261663" y="3055092"/>
            <a:ext cx="3093933" cy="3098493"/>
            <a:chOff x="4888641" y="2682475"/>
            <a:chExt cx="3093933" cy="3098493"/>
          </a:xfrm>
        </p:grpSpPr>
        <p:grpSp>
          <p:nvGrpSpPr>
            <p:cNvPr id="18" name="群組 17"/>
            <p:cNvGrpSpPr/>
            <p:nvPr/>
          </p:nvGrpSpPr>
          <p:grpSpPr>
            <a:xfrm>
              <a:off x="4888641" y="2682475"/>
              <a:ext cx="3093933" cy="3098493"/>
              <a:chOff x="4935056" y="2425330"/>
              <a:chExt cx="3093933" cy="309849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935056" y="2425330"/>
                <a:ext cx="3093933" cy="24646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01082" y="2613011"/>
                <a:ext cx="2711278" cy="20106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50641" y="4891990"/>
                <a:ext cx="1172183" cy="36371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33268" y="5160105"/>
                <a:ext cx="2216007" cy="36371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6220848" y="3676240"/>
              <a:ext cx="1176007" cy="852863"/>
              <a:chOff x="0" y="0"/>
              <a:chExt cx="590150" cy="46678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0" y="0"/>
                <a:ext cx="590150" cy="4640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0" y="0"/>
                <a:ext cx="58964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grpSp>
            <p:nvGrpSpPr>
              <p:cNvPr id="51" name="群組 50"/>
              <p:cNvGrpSpPr/>
              <p:nvPr/>
            </p:nvGrpSpPr>
            <p:grpSpPr>
              <a:xfrm>
                <a:off x="30131" y="86466"/>
                <a:ext cx="413364" cy="380319"/>
                <a:chOff x="-66953" y="-22716"/>
                <a:chExt cx="1569404" cy="380319"/>
              </a:xfrm>
            </p:grpSpPr>
            <p:cxnSp>
              <p:nvCxnSpPr>
                <p:cNvPr id="52" name="直線單箭頭接點 51"/>
                <p:cNvCxnSpPr/>
                <p:nvPr/>
              </p:nvCxnSpPr>
              <p:spPr>
                <a:xfrm>
                  <a:off x="70243" y="0"/>
                  <a:ext cx="143220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單箭頭接點 52"/>
                <p:cNvCxnSpPr/>
                <p:nvPr/>
              </p:nvCxnSpPr>
              <p:spPr>
                <a:xfrm>
                  <a:off x="12560" y="22859"/>
                  <a:ext cx="20598" cy="33474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橢圓 53"/>
                <p:cNvSpPr/>
                <p:nvPr/>
              </p:nvSpPr>
              <p:spPr>
                <a:xfrm>
                  <a:off x="-66953" y="-22716"/>
                  <a:ext cx="235138" cy="545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</p:grpSp>
        </p:grpSp>
      </p:grpSp>
      <p:grpSp>
        <p:nvGrpSpPr>
          <p:cNvPr id="23" name="群組 22"/>
          <p:cNvGrpSpPr/>
          <p:nvPr/>
        </p:nvGrpSpPr>
        <p:grpSpPr>
          <a:xfrm>
            <a:off x="3578234" y="1475923"/>
            <a:ext cx="3951950" cy="3628570"/>
            <a:chOff x="3176814" y="1060336"/>
            <a:chExt cx="3951950" cy="3628570"/>
          </a:xfrm>
        </p:grpSpPr>
        <p:sp>
          <p:nvSpPr>
            <p:cNvPr id="36" name="文字方塊 35"/>
            <p:cNvSpPr txBox="1"/>
            <p:nvPr/>
          </p:nvSpPr>
          <p:spPr>
            <a:xfrm>
              <a:off x="5047565" y="2917562"/>
              <a:ext cx="1016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(0,0)</a:t>
              </a:r>
              <a:endParaRPr lang="zh-TW" altLang="en-US" sz="2800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030088" y="4165686"/>
              <a:ext cx="74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Y+</a:t>
              </a:r>
              <a:endParaRPr lang="zh-TW" altLang="en-US" sz="2800" dirty="0"/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3849040" y="2866852"/>
              <a:ext cx="2520280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5030088" y="1583556"/>
              <a:ext cx="0" cy="252000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3176814" y="2605242"/>
              <a:ext cx="696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X-</a:t>
              </a:r>
              <a:endParaRPr lang="zh-TW" altLang="en-US" sz="28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432145" y="2802150"/>
              <a:ext cx="696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X+</a:t>
              </a:r>
              <a:endParaRPr lang="zh-TW" altLang="en-US" sz="28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734680" y="1060336"/>
              <a:ext cx="74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Y-</a:t>
              </a:r>
              <a:endParaRPr lang="zh-TW" altLang="en-US" sz="2800" dirty="0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249877" y="6142265"/>
            <a:ext cx="215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笛卡兒座標系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972285" y="6165304"/>
            <a:ext cx="188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螢幕座標系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07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一、遊戲要素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1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圖片格式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172807"/>
            <a:ext cx="8229600" cy="4325112"/>
          </a:xfrm>
        </p:spPr>
        <p:txBody>
          <a:bodyPr/>
          <a:lstStyle/>
          <a:p>
            <a:r>
              <a:rPr lang="zh-TW" altLang="en-US" dirty="0" smtClean="0"/>
              <a:t>點陣圖、向量圖</a:t>
            </a:r>
            <a:endParaRPr lang="en-US" altLang="zh-TW" dirty="0" smtClean="0"/>
          </a:p>
          <a:p>
            <a:r>
              <a:rPr lang="en-US" altLang="zh-TW" dirty="0" smtClean="0"/>
              <a:t>BMP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JPG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PNG</a:t>
            </a:r>
          </a:p>
          <a:p>
            <a:r>
              <a:rPr lang="zh-TW" altLang="en-US" dirty="0"/>
              <a:t>透明度</a:t>
            </a:r>
            <a:endParaRPr lang="en-US" altLang="zh-TW" dirty="0" smtClean="0"/>
          </a:p>
        </p:txBody>
      </p:sp>
      <p:pic>
        <p:nvPicPr>
          <p:cNvPr id="1032" name="Picture 8" descr="C:\Users\jerrch\Desktop\資工營教學\im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56920"/>
            <a:ext cx="4162202" cy="27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errch\Desktop\資工營教學\img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4365104"/>
            <a:ext cx="3254622" cy="214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errch\Desktop\資工營教學\img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4" y="3732364"/>
            <a:ext cx="1682042" cy="170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errch\Desktop\250px-Mario_NSMB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17838"/>
            <a:ext cx="2016224" cy="312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errch\Desktop\資工營教學\pixel-mari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56920"/>
            <a:ext cx="1575109" cy="210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8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遊戲中的圖片</a:t>
            </a:r>
            <a:endParaRPr lang="en-US" altLang="zh-TW" dirty="0" smtClean="0"/>
          </a:p>
          <a:p>
            <a:r>
              <a:rPr lang="en-US" altLang="zh-TW" dirty="0" smtClean="0"/>
              <a:t>Sprite Sheet</a:t>
            </a:r>
          </a:p>
          <a:p>
            <a:endParaRPr lang="zh-TW" altLang="en-US" dirty="0"/>
          </a:p>
        </p:txBody>
      </p:sp>
      <p:pic>
        <p:nvPicPr>
          <p:cNvPr id="1026" name="Picture 2" descr="C:\Users\jerrch\Desktop\megamanshe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6484233" cy="54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TW" altLang="zh-TW" sz="4400" dirty="0" smtClean="0"/>
              <a:t>動畫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視覺暫留產生的錯覺</a:t>
            </a:r>
            <a:endParaRPr lang="en-US" altLang="zh-TW" dirty="0" smtClean="0"/>
          </a:p>
          <a:p>
            <a:r>
              <a:rPr lang="zh-TW" altLang="en-US" dirty="0" smtClean="0"/>
              <a:t>播放</a:t>
            </a:r>
            <a:r>
              <a:rPr lang="zh-TW" altLang="zh-TW" dirty="0" smtClean="0"/>
              <a:t>連續圖片</a:t>
            </a:r>
            <a:endParaRPr lang="en-US" altLang="zh-TW" dirty="0" smtClean="0"/>
          </a:p>
          <a:p>
            <a:r>
              <a:rPr lang="zh-TW" altLang="en-US" dirty="0" smtClean="0"/>
              <a:t>移動圖片位置</a:t>
            </a:r>
            <a:endParaRPr lang="zh-TW" altLang="en-US" dirty="0"/>
          </a:p>
        </p:txBody>
      </p:sp>
      <p:pic>
        <p:nvPicPr>
          <p:cNvPr id="2050" name="Picture 2" descr="C:\Users\jerrch\Desktop\資工營教學\ani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274124"/>
            <a:ext cx="1526330" cy="36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errch\Desktop\資工營教學\an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29" y="2292300"/>
            <a:ext cx="2992139" cy="339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errch\Desktop\資工營教學\ani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38" y="2269624"/>
            <a:ext cx="1976830" cy="3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errch\Desktop\資工營教學\ani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78" y="2297564"/>
            <a:ext cx="1167842" cy="36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errch\Desktop\資工營教學\ani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31" y="2297564"/>
            <a:ext cx="1526330" cy="36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jerrch\Desktop\資工營教學\ani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92300"/>
            <a:ext cx="1976830" cy="3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errch\Desktop\資工營教學\an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97564"/>
            <a:ext cx="2992139" cy="339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errch\Desktop\Animexample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5" y="407613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二</a:t>
            </a:r>
            <a:r>
              <a:rPr lang="zh-TW" altLang="en-US" b="1" dirty="0" smtClean="0"/>
              <a:t>、基本程式邏輯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2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基本程式邏輯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資料型態與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變數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運算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流程控制</a:t>
            </a:r>
          </a:p>
        </p:txBody>
      </p:sp>
      <p:sp>
        <p:nvSpPr>
          <p:cNvPr id="4" name="AutoShape 4" descr="data:image/jpeg;base64,/9j/4AAQSkZJRgABAQAAAQABAAD/2wCEAAkGBhQQEBIQEhQRFRQWERITExYVEBQYGBMRFRYWFBMXEhIXGygeGRklJRMVKy8gIyo1LC8sFx4xNTAqNSYrLCkBCQoKBQUFDQUFDSkYEhgpKSkpKSkpKSkpKSkpKSkpKSkpKSkpKSkpKSkpKSkpKSkpKSkpKSkpKSkpKSkpKSkpKf/AABEIALYBFQMBIgACEQEDEQH/xAAbAAEBAAMBAQEAAAAAAAAAAAAABAEDBQIGB//EAEcQAAIBAgMDBQwIBQMDBQAAAAECAAMRBBIhBTFBExUiUWEGMlJTcXOBkZKTstIXMzRCYnKz0RQjobHCB5TTwfDxJGOCg6L/xAAUAQEAAAAAAAAAAAAAAAAAAAAA/8QAFBEBAAAAAAAAAAAAAAAAAAAAAP/aAAwDAQACEQMRAD8A/cYiICIiAiIgIiICIkm0NpJQAZ81iWF1UtbLTeqSQNd1Nt3G0CuJzsJt+lVz5S/QALg0agy33A3Xf2b5s54pdbe6qfLAtiRc8UutvdVPljnil1t7qp8sC2JCds0hvYgdZpuAPKSukwM1ffmSlwGoeoO3ii9nfHjbcQ9VMUzkpStobNUOqqeIUfebs3DieBx/CPT6VNmY/eWo5IftVj3jeTo9nEMbtGlhlQN0QeigVdBawA00UXKi5sNRqJKe6RCOityQCBylLiba5HYjy2tA6WGxa1AbXBGjKRZlPUw4f9d4uJukj4cVQtRbq+UFXG8A62YbivWp09NjNXOopkJW6Lm9sqsyuBa5SwJG8XB3dosSHQiRc8UutvdVPljnil1t7qp8sC2JFzxS6291U+WSY3ukSm6LZiHVshyuAal7Knem1+lqd1uMDsRIMFtmnVc01zZwoZgUewBtbp2y8dNdbG2gl8BERAREQEREBERAREQEREBERAREQEREBIsXZ6qUnVGVqdVjmUHUZE0vpqKrA+Xyy2RVvtNLzNf4qEDdQwNOmzMiIrN3xVFBbW/SIGu8+ub4iAiIgJCcK1LWlqu80tLdppEmyn8Pen8NyZdECVOSrgNlVsrAjMmtNxY7mF1Yadu6b6tIMCrAEHeCLg+UGacTg8xzo2RwLXtcMOAdfvD1Ea2IuZqyVamjfy1GjZXuz/lYWyr299r921yHqrjCxKUgCw0ZjfJTPb4TfhHpK3E24bBhLm5Zj3zHe3V5AOAGk2UqQQBVAAG4AaCe4CIiAk+I2fTqEF6dNyNxZFYjjoSJRECDA0UFSrlp01KsEBVACVKU2NyPR7I6pfIsD9biPOp+lTlsBERAREQEREBERAREQEREBERAREQEREBIq32ml5mv8VCWziY3aoTaOGw5p1ialDEEOEBpgKaRbO17i1l4b3Xr0DtxEQEREBERAREQEREBERAREQIsD9biPOp+lTls42ydpB8XjaOSqrU3osWZAEdXpKFNNwTm+rN+rSdmAiIgIiICIiAiIgIiICIiAiIgIiYJtrAzEgTbVMgECsQQCCMLiNQd1v5c8rjDXLLTJRVsHZlKvqLgJTYXX8zDhoDvAb6+N6XJ0xnfiL2VOo1G4eTeeq1yNfNQPSdianCoNCvZTH3V7OPG8YqquGpZlW4DILX1Od1UnMd7dK+u87yN80p3QI1sqVCCVAPQsQ242L3t6L9kDfTxZQhK1tTZagHRYncD4Ddh0NxYk6C2Q7OxoxFMkqLGwIvmBDKr77a6OAR1gia61Q4YXJLUtNNS6X0AQb6g3dHvurNooDpRIed08Gv/ALXEf8cc7p4Nf/a4j/jgXRNOFxa1ASt9DlIZGUg2BsVYAjRh65ugIiICIiAiRPtZASLVDYkHLQrMLjeMyoQZjndPBr/7XEf8cC6RPizUJSlbiGqHVVPEL4bf0GtzcWOumxxIvfLSN9AbO9tDn8Ab+j33XbVZNgNuZ8mWmwTJZsqMwR9LKCotlsb8NLeSBZzWB0kYrU4uekX7Ko+8OzhwtNmHxtzkcZH4C9w4G802+8OzeOIGl+VQ7saTWFqmYl7KFv3tU0gCTYBja9j277ShNorXfkWTS51Dnv1LWZCADl6B6QNwdOuB14nNbGmgVSoWcMSEZULPoLkPTQE//JRbXULpfZzung1/9riP+OBdEmw20EqMVGcEC9mpVE03XGdRf0SmAiIgIiICIiAiIgIiICeK/et+U/2nuRbR2nTo9GoWGZWPRpu2gZE+6Cb3qpYeXqge9lj+RS81T+ET1icGHswJVx3rra4HUeDL2HTjvAI07Jx1KomWi2YU7IdCCLDQG4GukugRJiLnkqwUE6DToVfy346HoHXfvAvLZ4rUFdSrAEHeCPTJP4eqvQVxk4O1y6DqtaznqZvTm4hsrYoIeTQZnNyEGm8m7Mfure+vqudJihgukKlQ5n4aWVL6EU14eU6m++1gNuGwq0xZeJuxJuzHddmOpOg9QE3QMWgzM5fdDsp8RTVab8myvnDa6HI6gi3EFwRfiLwKcFSIeuSNGqgr2jkqS39an1SucHCbLqiqpFYBUqOaqLezF3qVbWI00qpfibDUce9AREQERI9p4l6ahqa5zm6Qsx6OVjplBN7hR6YHnZe6p5+t8Zltpx9j7Uq1Kj06mH5IAFs/8zKzZrELmpqD13vfUab7dmBJXwRzGpTOV+PgvbTpr/kNRYbxoc4PEKbplyONWTTjvZSO+Un7w9NjpKppxOFWoLHeDdWBsynddW4H/oSDoYBsIhNyiX/KPCzHh16+XWaKuIu2SkFLjosxHRpjfZiN53dAHqvbQzH8PVboM4Cjey3DuOo6dDtKnyZZXRoqihVAAG4AWA9EDVhsGEuSSznvna1z1DTQDsGnpJm+0zJdqVHWhVan34puU6Jbp2OXogEnW2loHg/ah5g/GJbPmU27iApqfw9QmwGQq4Is1YXzClc3CUyQBpmsL3E+lU6QMxEQEREBERAREQEREBJ8XhUYZmRWKi65lBtYq4t6UQ+VR1SieK/et+U/2gSbGwtNKSGnTp086q7BFCjMVBJsJdJdl/UUfNU/hEqgIiICIiAiIgRbP7/EeeH6NGWyLZ/1mI88P0aMtgIiICIiBHs1yQ9yTatVAudwDEAeSWSLZW6p5+t8ZlsBERAREQERECMn/wBSBw5Em3C+ccJZIj9qHmD8YlsBERAREQEREBERAREQEn2hiVp0alRyQq03ZiFJsqqSeioJO7cBN5NpC1Rq4ITSkRq+hNQHhTB0ynwjv4A3DAMdz2MWthMPVpklGo02U5WF1KixswBtOhOdTBwwC2LUVAVSBdqagWAZR3yi28ajS4OrS9HDAEEEEAgg3BB3EGB6iIgIiS7UqlaFVlNiKVQg9RCkgwKokI2WPGV/fNM81jxlf3zQJNibVpVq2MSm6s1PEBagF7o3JU1sb9qN6p2JzKOwKaM7q1UNUYPUIqtd2CqgLa78qKPRN3NY8ZX980C2JzKmHNKpRyvVOaoysGqFgRyVRtx7VHqm/azkUjYkEsguN4DOqmx8hMCyJFzWPGV/fNHNY8ZX980CXud2nSrivyTh8mKr03tfoVA1yrXG8XHrnXnNw+wKdPMEaquZ2drVWGZ2N2Y9pm3mseMr++aBbE5q0TTr0wHqEMtS4Zyw0y23+UzpQEREBESfE4sJZQMznvUB1PWT1KOJP9SQCHPbatMbRXDZjypwjVAuR/q+UCls+XLv038R1zsTnc3Pm5bMvLZco6PQCXvyfhEaDpb762A6Mow2MDEowKuBcqerddTuZe0detjpApiIgIiICIiAiIgT4jaNKmcr1KaG17NUVTbdexO7QzTz3R4VabHgqOrMT1KqkkmeqSH+IqGxsaNEA2NiQ1e4v6R6xKK+HV1ysLj+xGoIO8EcCNRAlGGarrVAC71p3v5DVO5ju6I0H4tCNlfaKIcpJLC1wqsxF91woJ/8jrmvlmo6VCWp8KnFfOjq/GPTbedr7PpuSxVWvYm+qkgWDZT0c1rDNa9gBewgahthCyrZ9TbWmy2NwBfMASCWAuLzL4VkJelbU3amTZWPEqfuN/Q8Rc5hsGzaQIYIgIJIsoGptckDfuG/qE1HEtV0pGybjVsD6KQOjH8R6I/FqAAbbojRqiIw75HdVZfKpP8AUaHgTNuH2lSqHKlSm7WvZaisbCwJsDu1HrmzD4ZaYsvXckkkk8SzHUntM0VUP8RTNjYUqwJ1sCWo2ufQfUYFkj2z9mr+Zq/AZZI9s/Zq/mavwGBWu6asRi1pgFzYHQaE/wBptXdMwPl9q93dOjV5IIWvS5VWLFVYKzK470kHo3GmuoH3c30yNcA9YB/7tIMd3P0a756iBmylddbAi2g9frM6AFtBAjx/1mH8836FaNsfVH89L9RIx/1mH8836FaNsfVH89L9RIFs4ndB3SjCFFyhi2utQJYXAvcixtqT2KTwnbk2I2bTqMHdQWGUAneMrBxbq1UH0CB81T/1BQ1RS5OzWoNflOiUrKpBRsupBdRY20IOgDZfrpyR3L4fMG5NSQEAvrYIUKgX82nq7TfrQIsT9oo/lrf4S2RYn7RR/LW/wlsDzUqBQWYgAAkkmwAGpJJ3CR8+Yfx9D3yfvPW2UJw1cAEk0aoAAuSShsABxlYECGptEuDyFmsCTU0KDsWx6bdgNhxI3GTA7WoKVswtUprUNV3ALsTYKxOhbfoDoBuAte6vgyCXp2DHvlN8lTh0rbm/ENd17gWnnZophDSVSmXRkY3YC1hcknMLCwNyLC3CwDXS7oqDAfzFBNyFY2YgOUvlOtriadobVolQWFXiykUqisuUMzMrMoAICMbbyBaxvY7qfc7QVgy0wpBJGVnGrNmbQG2tz6NN2kxjMHQUBTSQsdEVUUM3WBa3R11vpZjfQwNhxxo6VyAvCruXsFTgh7e9PZcLM8+Yfx9D3yfvPVLCFiHq2JBuqDvEPX+JvxHdwA1vXAxTqBgGUgggEEG4IOoII3iepHsZCMPQBBBFGkCCLEEILgg8ZZAREQE8VlJVgpsSpAPUbaHdPcQPnqdDGiqn8xCmZDUBKFgg77LamLk23k+F2T6GQ0vtNXzND48RLoCQ/wAM1LWkLpxp3At20idB+U6eTW90QIeQatrUGVOFO+rD/wB0jQj8A0677haBMxA1YtGNNwhsxRgpvazEGxvY217J85h8DjUQqHpcpYLTJe45JCcocZNSMwuwFz2X0+okVb7TS8zX+OhAowwYIoc3bKuY6atbXdNW1KRahVVRcmlUAHWSpAEqiBCNqDxdf3L/ALTPOg8XX9y/7S2IEXOg8XX9y/7RzoPF1/cv+0tiBzKmI5WpRypVGWozMWplQByVVd57WHrm/ayE0jYEkMhsN5CurGw46AyyIEXOg8XX9y/7RzoPF1/cv+0tiBFzoPF1/cv+0c6Dxdf3L/tLYgc0V+Ur0yEqAKtS5ZCo1y2GvHQzpREDlbXo4gnNRqBBk4lLAgsSTmQ79B5AZu2MlcUz/ElC+c2y2sE0yi9hc9em+/C0ztz7LX8xV+BpaIGZoxWED2OoYd6w75fJ1jQXB0NtZviBDy1bvMgzeMuMluvLfNm/D/8ArjN2FwYS51ZjbM7d81t3kGpsBoLmURATg7cwGJeqGosoQ0jTZWe1w2fNl6JIP1fSv921uM70GBy9mpiOVdqjIaJH8sCxO/iQBpbdqb6nTQDqSHYf2ah5il8Cy6AiIgInI2Zsuk9JWamjMSxJKgknMd5Mq5loeKp+wIEeH2mh2hWw/TzjC0Kh/lvlyZ6wuKlsu9t176N1GdmQ8x0L35GlfdfIt7Ddr6T65nmWh4qn7AgWxORtDZlJFRkporCth7EKARetTB1HlM6wgZiDOTgNm0qiuzojMa1e5ZQTpWqAansA9UDrTi4za6JtDDYc8pnqUMQUtScqQppFr1AMotl4n7y+EL28y0PFU/YEwdhYe9+RpXFwDya3ANr2NuweoQLokXMtDxVP2BJdrbIorQrMKdMEUqhBCgEEKSCD1wOvEwu6ZgIiICIiAiIgIiICJztoUFqVqKuAy2qmx1FwFsbekzZzLQ8VT9gQNPdPihSwWJqNmyrQqk5VLEDIbmw10luDxS1aaVVvldFdcylTlYBhdWAIOu46iTtsOgRY0aRHEFBrMjYlDxVP2BAtiRcy0PFU/YE8bNoKlSuqAKoZCANwJQXsIHQiJztrUg7YdWAKmsbg7jajWIuOOoHqgdGeKtTKpaxNgTYAkm2ugGpPZJeZaHiqfsCOZaHiqfsCBN3KY9a+Bw1VM2VqKWzIyk5RlvlYA26JseIsRoZ1pCuw6AAAo0gBoAEUADsEzzLQ8VT9gQLYnNwOGWniKqooUcjQNgLC+euL269B6ogZ2bVy4YNpornUgDQsdSdB5Z81g/8AUF6gA5GmCACx5YsLWuxCBb8DpqeGpn02y6YbDKpvYhwbEg2JYGzDUHtE2rsmkCCFtlvbVtLgqbC9tzEeS3ULBw6XdVU/hhVellqNUyIoDtcDLmNrA3BLDL1rIsb3ftTq8lyakmkjhrvlZiAGUAgMLl1AYi1tTwn03MlGwXkxlsBl1ysAoUZ1vZ7BQOlee6myaTNnZFJ01PYUI0/+pPZgeNrH+WvnsN+vTloke1vq189hv16csEDJkWye8bz2I/XqS0yLZPeN57Efr1IDbOPNDD1awCkohYBmsCeAJnydX/UginynIrYVadNrVgxCuH6QGUbio047tN4+1xGHWopVhcG1xci9iDY23jTUbiNDpJm2PSNrpfdvLHdYjQns/qes3DxsHaZxNBapABLOpte3RYrcX1sbcevhumzbP2av5mr8BlFCgqLlUADXQdpuf7yfbP2av5mr8BgVrumZhd0zAREQEREBERAREQIsT9oo/lrf4S2RYn7RR/LW/wAJbAlrbRCtly1SbgaUahW5t98La2u+fOdzHducZVWmaYQlXzC5JDJa5DbrEMmm/U33At9YReTYfZdKmQyIqkAi4Gtjlv8AAvqgVSLCfXV/LT+AS2RYT66v5afwCBbIdofWYbzzfoV5dIdofWYbzzfoV4F0+W253ZnDYg0eTRhlQ35cKQWve4yns/7In1MlqbMpszMVuW3nM3UBYa6DTcOtvCNw+c2R3bGvijhzTVbVqlM6k3CqzKwI04AEHW5vuOn1skobKpIwZUAYcdSdwXeewCVwIqP2mr5ih8deIo/aavmKHx14gfP4fu0o0F5FlqlkZ1JVVtcMdxLCbfpCoeBX9hPniID6QqHgV/YT54+kKh4Ff2E+eIgeKndjRxBp0kWqGavQtmVQNKqMbkMeqfVCZiAM+WHdfSwzVKLrVLLWrElVUjpVHcWJYcGExED19IVDwK/sJ88fSFQ8Cv7CfPEQH0hUPAr+wnzyfaHd3QqUaiBa12puouqWuVIF+n2xED69ZmIgIiICIiAiIgIiIHG2/tRcM9Gs4Yr/ADEsoBN2AI0JGnRMg+kKh4Ff2E+eIgPpCoeBX9hPnj6QqHgV/YT54iA+kKh4Ff2E+edDue2muJNasgYKXVbMADdUF9AT1xEDsTkd0WPWgKNZgSq1tQoF+lSqqLAkcWERA530hUPAr+wnzx9IVDwK/sJ88RAfSFQ8Cv7CfPH0hUPAr+wnzxECzYG2UxVatUQMAKdBekADcNWPAnTpCYiI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data:image/jpeg;base64,/9j/4AAQSkZJRgABAQAAAQABAAD/2wCEAAkGBhQQEBIQEhQRFRQWERITExYVEBQYGBMRFRYWFBMXEhIXGygeGRklJRMVKy8gIyo1LC8sFx4xNTAqNSYrLCkBCQoKBQUFDQUFDSkYEhgpKSkpKSkpKSkpKSkpKSkpKSkpKSkpKSkpKSkpKSkpKSkpKSkpKSkpKSkpKSkpKSkpKf/AABEIALYBFQMBIgACEQEDEQH/xAAbAAEBAAMBAQEAAAAAAAAAAAAABAEDBQIGB//EAEcQAAIBAgMDBQwIBQMDBQAAAAECAAMRBBIhBTFBExUiUWEGMlJTcXOBkZKTstIXMzRCYnKz0RQjobHCB5TTwfDxJGOCg6L/xAAUAQEAAAAAAAAAAAAAAAAAAAAA/8QAFBEBAAAAAAAAAAAAAAAAAAAAAP/aAAwDAQACEQMRAD8A/cYiICIiAiIgIiICIkm0NpJQAZ81iWF1UtbLTeqSQNd1Nt3G0CuJzsJt+lVz5S/QALg0agy33A3Xf2b5s54pdbe6qfLAtiRc8UutvdVPljnil1t7qp8sC2JCds0hvYgdZpuAPKSukwM1ffmSlwGoeoO3ii9nfHjbcQ9VMUzkpStobNUOqqeIUfebs3DieBx/CPT6VNmY/eWo5IftVj3jeTo9nEMbtGlhlQN0QeigVdBawA00UXKi5sNRqJKe6RCOityQCBylLiba5HYjy2tA6WGxa1AbXBGjKRZlPUw4f9d4uJukj4cVQtRbq+UFXG8A62YbivWp09NjNXOopkJW6Lm9sqsyuBa5SwJG8XB3dosSHQiRc8UutvdVPljnil1t7qp8sC2JFzxS6291U+WSY3ukSm6LZiHVshyuAal7Knem1+lqd1uMDsRIMFtmnVc01zZwoZgUewBtbp2y8dNdbG2gl8BERAREQEREBERAREQEREBERAREQEREBIsXZ6qUnVGVqdVjmUHUZE0vpqKrA+Xyy2RVvtNLzNf4qEDdQwNOmzMiIrN3xVFBbW/SIGu8+ub4iAiIgJCcK1LWlqu80tLdppEmyn8Pen8NyZdECVOSrgNlVsrAjMmtNxY7mF1Yadu6b6tIMCrAEHeCLg+UGacTg8xzo2RwLXtcMOAdfvD1Ea2IuZqyVamjfy1GjZXuz/lYWyr299r921yHqrjCxKUgCw0ZjfJTPb4TfhHpK3E24bBhLm5Zj3zHe3V5AOAGk2UqQQBVAAG4AaCe4CIiAk+I2fTqEF6dNyNxZFYjjoSJRECDA0UFSrlp01KsEBVACVKU2NyPR7I6pfIsD9biPOp+lTlsBERAREQEREBERAREQEREBERAREQEREBIq32ml5mv8VCWziY3aoTaOGw5p1ialDEEOEBpgKaRbO17i1l4b3Xr0DtxEQEREBERAREQEREBERAREQIsD9biPOp+lTls42ydpB8XjaOSqrU3osWZAEdXpKFNNwTm+rN+rSdmAiIgIiICIiAiIgIiICIiAiIgIiYJtrAzEgTbVMgECsQQCCMLiNQd1v5c8rjDXLLTJRVsHZlKvqLgJTYXX8zDhoDvAb6+N6XJ0xnfiL2VOo1G4eTeeq1yNfNQPSdianCoNCvZTH3V7OPG8YqquGpZlW4DILX1Od1UnMd7dK+u87yN80p3QI1sqVCCVAPQsQ242L3t6L9kDfTxZQhK1tTZagHRYncD4Ddh0NxYk6C2Q7OxoxFMkqLGwIvmBDKr77a6OAR1gia61Q4YXJLUtNNS6X0AQb6g3dHvurNooDpRIed08Gv/ALXEf8cc7p4Nf/a4j/jgXRNOFxa1ASt9DlIZGUg2BsVYAjRh65ugIiICIiAiRPtZASLVDYkHLQrMLjeMyoQZjndPBr/7XEf8cC6RPizUJSlbiGqHVVPEL4bf0GtzcWOumxxIvfLSN9AbO9tDn8Ab+j33XbVZNgNuZ8mWmwTJZsqMwR9LKCotlsb8NLeSBZzWB0kYrU4uekX7Ko+8OzhwtNmHxtzkcZH4C9w4G802+8OzeOIGl+VQ7saTWFqmYl7KFv3tU0gCTYBja9j277ShNorXfkWTS51Dnv1LWZCADl6B6QNwdOuB14nNbGmgVSoWcMSEZULPoLkPTQE//JRbXULpfZzung1/9riP+OBdEmw20EqMVGcEC9mpVE03XGdRf0SmAiIgIiICIiAiIgIiICeK/et+U/2nuRbR2nTo9GoWGZWPRpu2gZE+6Cb3qpYeXqge9lj+RS81T+ET1icGHswJVx3rra4HUeDL2HTjvAI07Jx1KomWi2YU7IdCCLDQG4GukugRJiLnkqwUE6DToVfy346HoHXfvAvLZ4rUFdSrAEHeCPTJP4eqvQVxk4O1y6DqtaznqZvTm4hsrYoIeTQZnNyEGm8m7Mfure+vqudJihgukKlQ5n4aWVL6EU14eU6m++1gNuGwq0xZeJuxJuzHddmOpOg9QE3QMWgzM5fdDsp8RTVab8myvnDa6HI6gi3EFwRfiLwKcFSIeuSNGqgr2jkqS39an1SucHCbLqiqpFYBUqOaqLezF3qVbWI00qpfibDUce9AREQERI9p4l6ahqa5zm6Qsx6OVjplBN7hR6YHnZe6p5+t8Zltpx9j7Uq1Kj06mH5IAFs/8zKzZrELmpqD13vfUab7dmBJXwRzGpTOV+PgvbTpr/kNRYbxoc4PEKbplyONWTTjvZSO+Un7w9NjpKppxOFWoLHeDdWBsynddW4H/oSDoYBsIhNyiX/KPCzHh16+XWaKuIu2SkFLjosxHRpjfZiN53dAHqvbQzH8PVboM4Cjey3DuOo6dDtKnyZZXRoqihVAAG4AWA9EDVhsGEuSSznvna1z1DTQDsGnpJm+0zJdqVHWhVan34puU6Jbp2OXogEnW2loHg/ah5g/GJbPmU27iApqfw9QmwGQq4Is1YXzClc3CUyQBpmsL3E+lU6QMxEQEREBERAREQEREBJ8XhUYZmRWKi65lBtYq4t6UQ+VR1SieK/et+U/2gSbGwtNKSGnTp086q7BFCjMVBJsJdJdl/UUfNU/hEqgIiICIiAiIgRbP7/EeeH6NGWyLZ/1mI88P0aMtgIiICIiBHs1yQ9yTatVAudwDEAeSWSLZW6p5+t8ZlsBERAREQERECMn/wBSBw5Em3C+ccJZIj9qHmD8YlsBERAREQEREBERAREQEn2hiVp0alRyQq03ZiFJsqqSeioJO7cBN5NpC1Rq4ITSkRq+hNQHhTB0ynwjv4A3DAMdz2MWthMPVpklGo02U5WF1KixswBtOhOdTBwwC2LUVAVSBdqagWAZR3yi28ajS4OrS9HDAEEEEAgg3BB3EGB6iIgIiS7UqlaFVlNiKVQg9RCkgwKokI2WPGV/fNM81jxlf3zQJNibVpVq2MSm6s1PEBagF7o3JU1sb9qN6p2JzKOwKaM7q1UNUYPUIqtd2CqgLa78qKPRN3NY8ZX980C2JzKmHNKpRyvVOaoysGqFgRyVRtx7VHqm/azkUjYkEsguN4DOqmx8hMCyJFzWPGV/fNHNY8ZX980CXud2nSrivyTh8mKr03tfoVA1yrXG8XHrnXnNw+wKdPMEaquZ2drVWGZ2N2Y9pm3mseMr++aBbE5q0TTr0wHqEMtS4Zyw0y23+UzpQEREBESfE4sJZQMznvUB1PWT1KOJP9SQCHPbatMbRXDZjypwjVAuR/q+UCls+XLv038R1zsTnc3Pm5bMvLZco6PQCXvyfhEaDpb762A6Mow2MDEowKuBcqerddTuZe0detjpApiIgIiICIiAiIgT4jaNKmcr1KaG17NUVTbdexO7QzTz3R4VabHgqOrMT1KqkkmeqSH+IqGxsaNEA2NiQ1e4v6R6xKK+HV1ysLj+xGoIO8EcCNRAlGGarrVAC71p3v5DVO5ju6I0H4tCNlfaKIcpJLC1wqsxF91woJ/8jrmvlmo6VCWp8KnFfOjq/GPTbedr7PpuSxVWvYm+qkgWDZT0c1rDNa9gBewgahthCyrZ9TbWmy2NwBfMASCWAuLzL4VkJelbU3amTZWPEqfuN/Q8Rc5hsGzaQIYIgIJIsoGptckDfuG/qE1HEtV0pGybjVsD6KQOjH8R6I/FqAAbbojRqiIw75HdVZfKpP8AUaHgTNuH2lSqHKlSm7WvZaisbCwJsDu1HrmzD4ZaYsvXckkkk8SzHUntM0VUP8RTNjYUqwJ1sCWo2ufQfUYFkj2z9mr+Zq/AZZI9s/Zq/mavwGBWu6asRi1pgFzYHQaE/wBptXdMwPl9q93dOjV5IIWvS5VWLFVYKzK470kHo3GmuoH3c30yNcA9YB/7tIMd3P0a756iBmylddbAi2g9frM6AFtBAjx/1mH8836FaNsfVH89L9RIx/1mH8836FaNsfVH89L9RIFs4ndB3SjCFFyhi2utQJYXAvcixtqT2KTwnbk2I2bTqMHdQWGUAneMrBxbq1UH0CB81T/1BQ1RS5OzWoNflOiUrKpBRsupBdRY20IOgDZfrpyR3L4fMG5NSQEAvrYIUKgX82nq7TfrQIsT9oo/lrf4S2RYn7RR/LW/wlsDzUqBQWYgAAkkmwAGpJJ3CR8+Yfx9D3yfvPW2UJw1cAEk0aoAAuSShsABxlYECGptEuDyFmsCTU0KDsWx6bdgNhxI3GTA7WoKVswtUprUNV3ALsTYKxOhbfoDoBuAte6vgyCXp2DHvlN8lTh0rbm/ENd17gWnnZophDSVSmXRkY3YC1hcknMLCwNyLC3CwDXS7oqDAfzFBNyFY2YgOUvlOtriadobVolQWFXiykUqisuUMzMrMoAICMbbyBaxvY7qfc7QVgy0wpBJGVnGrNmbQG2tz6NN2kxjMHQUBTSQsdEVUUM3WBa3R11vpZjfQwNhxxo6VyAvCruXsFTgh7e9PZcLM8+Yfx9D3yfvPVLCFiHq2JBuqDvEPX+JvxHdwA1vXAxTqBgGUgggEEG4IOoII3iepHsZCMPQBBBFGkCCLEEILgg8ZZAREQE8VlJVgpsSpAPUbaHdPcQPnqdDGiqn8xCmZDUBKFgg77LamLk23k+F2T6GQ0vtNXzND48RLoCQ/wAM1LWkLpxp3At20idB+U6eTW90QIeQatrUGVOFO+rD/wB0jQj8A0677haBMxA1YtGNNwhsxRgpvazEGxvY217J85h8DjUQqHpcpYLTJe45JCcocZNSMwuwFz2X0+okVb7TS8zX+OhAowwYIoc3bKuY6atbXdNW1KRahVVRcmlUAHWSpAEqiBCNqDxdf3L/ALTPOg8XX9y/7S2IEXOg8XX9y/7RzoPF1/cv+0tiBzKmI5WpRypVGWozMWplQByVVd57WHrm/ayE0jYEkMhsN5CurGw46AyyIEXOg8XX9y/7RzoPF1/cv+0tiBFzoPF1/cv+0c6Dxdf3L/tLYgc0V+Ur0yEqAKtS5ZCo1y2GvHQzpREDlbXo4gnNRqBBk4lLAgsSTmQ79B5AZu2MlcUz/ElC+c2y2sE0yi9hc9em+/C0ztz7LX8xV+BpaIGZoxWED2OoYd6w75fJ1jQXB0NtZviBDy1bvMgzeMuMluvLfNm/D/8ArjN2FwYS51ZjbM7d81t3kGpsBoLmURATg7cwGJeqGosoQ0jTZWe1w2fNl6JIP1fSv921uM70GBy9mpiOVdqjIaJH8sCxO/iQBpbdqb6nTQDqSHYf2ah5il8Cy6AiIgInI2Zsuk9JWamjMSxJKgknMd5Mq5loeKp+wIEeH2mh2hWw/TzjC0Kh/lvlyZ6wuKlsu9t176N1GdmQ8x0L35GlfdfIt7Ddr6T65nmWh4qn7AgWxORtDZlJFRkporCth7EKARetTB1HlM6wgZiDOTgNm0qiuzojMa1e5ZQTpWqAansA9UDrTi4za6JtDDYc8pnqUMQUtScqQppFr1AMotl4n7y+EL28y0PFU/YEwdhYe9+RpXFwDya3ANr2NuweoQLokXMtDxVP2BJdrbIorQrMKdMEUqhBCgEEKSCD1wOvEwu6ZgIiICIiAiIgIiICJztoUFqVqKuAy2qmx1FwFsbekzZzLQ8VT9gQNPdPihSwWJqNmyrQqk5VLEDIbmw10luDxS1aaVVvldFdcylTlYBhdWAIOu46iTtsOgRY0aRHEFBrMjYlDxVP2BAtiRcy0PFU/YE8bNoKlSuqAKoZCANwJQXsIHQiJztrUg7YdWAKmsbg7jajWIuOOoHqgdGeKtTKpaxNgTYAkm2ugGpPZJeZaHiqfsCOZaHiqfsCBN3KY9a+Bw1VM2VqKWzIyk5RlvlYA26JseIsRoZ1pCuw6AAAo0gBoAEUADsEzzLQ8VT9gQLYnNwOGWniKqooUcjQNgLC+euL269B6ogZ2bVy4YNpornUgDQsdSdB5Z81g/8AUF6gA5GmCACx5YsLWuxCBb8DpqeGpn02y6YbDKpvYhwbEg2JYGzDUHtE2rsmkCCFtlvbVtLgqbC9tzEeS3ULBw6XdVU/hhVellqNUyIoDtcDLmNrA3BLDL1rIsb3ftTq8lyakmkjhrvlZiAGUAgMLl1AYi1tTwn03MlGwXkxlsBl1ysAoUZ1vZ7BQOlee6myaTNnZFJ01PYUI0/+pPZgeNrH+WvnsN+vTloke1vq189hv16csEDJkWye8bz2I/XqS0yLZPeN57Efr1IDbOPNDD1awCkohYBmsCeAJnydX/UginynIrYVadNrVgxCuH6QGUbio047tN4+1xGHWopVhcG1xci9iDY23jTUbiNDpJm2PSNrpfdvLHdYjQns/qes3DxsHaZxNBapABLOpte3RYrcX1sbcevhumzbP2av5mr8BlFCgqLlUADXQdpuf7yfbP2av5mr8BgVrumZhd0zAREQEREBERAREQIsT9oo/lrf4S2RYn7RR/LW/wAJbAlrbRCtly1SbgaUahW5t98La2u+fOdzHducZVWmaYQlXzC5JDJa5DbrEMmm/U33At9YReTYfZdKmQyIqkAi4Gtjlv8AAvqgVSLCfXV/LT+AS2RYT66v5afwCBbIdofWYbzzfoV5dIdofWYbzzfoV4F0+W253ZnDYg0eTRhlQ35cKQWve4yns/7In1MlqbMpszMVuW3nM3UBYa6DTcOtvCNw+c2R3bGvijhzTVbVqlM6k3CqzKwI04AEHW5vuOn1skobKpIwZUAYcdSdwXeewCVwIqP2mr5ih8deIo/aavmKHx14gfP4fu0o0F5FlqlkZ1JVVtcMdxLCbfpCoeBX9hPniID6QqHgV/YT54+kKh4Ff2E+eIgeKndjRxBp0kWqGavQtmVQNKqMbkMeqfVCZiAM+WHdfSwzVKLrVLLWrElVUjpVHcWJYcGExED19IVDwK/sJ88fSFQ8Cv7CfPEQH0hUPAr+wnzyfaHd3QqUaiBa12puouqWuVIF+n2xED69ZmIgIiICIiAiIgIiIHG2/tRcM9Gs4Yr/ADEsoBN2AI0JGnRMg+kKh4Ff2E+eIgPpCoeBX9hPnj6QqHgV/YT54iA+kKh4Ff2E+edDue2muJNasgYKXVbMADdUF9AT1xEDsTkd0WPWgKNZgSq1tQoF+lSqqLAkcWERA530hUPAr+wnzx9IVDwK/sJ88RAfSFQ8Cv7CfPH0hUPAr+wnzxECzYG2UxVatUQMAKdBekADcNWPAnTpCYiI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data:image/jpeg;base64,/9j/4AAQSkZJRgABAQAAAQABAAD/2wCEAAkGBhQQEBIQEhQRFRQWERITExYVEBQYGBMRFRYWFBMXEhIXGygeGRklJRMVKy8gIyo1LC8sFx4xNTAqNSYrLCkBCQoKBQUFDQUFDSkYEhgpKSkpKSkpKSkpKSkpKSkpKSkpKSkpKSkpKSkpKSkpKSkpKSkpKSkpKSkpKSkpKSkpKf/AABEIALYBFQMBIgACEQEDEQH/xAAbAAEBAAMBAQEAAAAAAAAAAAAABAEDBQIGB//EAEcQAAIBAgMDBQwIBQMDBQAAAAECAAMRBBIhBTFBExUiUWEGMlJTcXOBkZKTstIXMzRCYnKz0RQjobHCB5TTwfDxJGOCg6L/xAAUAQEAAAAAAAAAAAAAAAAAAAAA/8QAFBEBAAAAAAAAAAAAAAAAAAAAAP/aAAwDAQACEQMRAD8A/cYiICIiAiIgIiICIkm0NpJQAZ81iWF1UtbLTeqSQNd1Nt3G0CuJzsJt+lVz5S/QALg0agy33A3Xf2b5s54pdbe6qfLAtiRc8UutvdVPljnil1t7qp8sC2JCds0hvYgdZpuAPKSukwM1ffmSlwGoeoO3ii9nfHjbcQ9VMUzkpStobNUOqqeIUfebs3DieBx/CPT6VNmY/eWo5IftVj3jeTo9nEMbtGlhlQN0QeigVdBawA00UXKi5sNRqJKe6RCOityQCBylLiba5HYjy2tA6WGxa1AbXBGjKRZlPUw4f9d4uJukj4cVQtRbq+UFXG8A62YbivWp09NjNXOopkJW6Lm9sqsyuBa5SwJG8XB3dosSHQiRc8UutvdVPljnil1t7qp8sC2JFzxS6291U+WSY3ukSm6LZiHVshyuAal7Knem1+lqd1uMDsRIMFtmnVc01zZwoZgUewBtbp2y8dNdbG2gl8BERAREQEREBERAREQEREBERAREQEREBIsXZ6qUnVGVqdVjmUHUZE0vpqKrA+Xyy2RVvtNLzNf4qEDdQwNOmzMiIrN3xVFBbW/SIGu8+ub4iAiIgJCcK1LWlqu80tLdppEmyn8Pen8NyZdECVOSrgNlVsrAjMmtNxY7mF1Yadu6b6tIMCrAEHeCLg+UGacTg8xzo2RwLXtcMOAdfvD1Ea2IuZqyVamjfy1GjZXuz/lYWyr299r921yHqrjCxKUgCw0ZjfJTPb4TfhHpK3E24bBhLm5Zj3zHe3V5AOAGk2UqQQBVAAG4AaCe4CIiAk+I2fTqEF6dNyNxZFYjjoSJRECDA0UFSrlp01KsEBVACVKU2NyPR7I6pfIsD9biPOp+lTlsBERAREQEREBERAREQEREBERAREQEREBIq32ml5mv8VCWziY3aoTaOGw5p1ialDEEOEBpgKaRbO17i1l4b3Xr0DtxEQEREBERAREQEREBERAREQIsD9biPOp+lTls42ydpB8XjaOSqrU3osWZAEdXpKFNNwTm+rN+rSdmAiIgIiICIiAiIgIiICIiAiIgIiYJtrAzEgTbVMgECsQQCCMLiNQd1v5c8rjDXLLTJRVsHZlKvqLgJTYXX8zDhoDvAb6+N6XJ0xnfiL2VOo1G4eTeeq1yNfNQPSdianCoNCvZTH3V7OPG8YqquGpZlW4DILX1Od1UnMd7dK+u87yN80p3QI1sqVCCVAPQsQ242L3t6L9kDfTxZQhK1tTZagHRYncD4Ddh0NxYk6C2Q7OxoxFMkqLGwIvmBDKr77a6OAR1gia61Q4YXJLUtNNS6X0AQb6g3dHvurNooDpRIed08Gv/ALXEf8cc7p4Nf/a4j/jgXRNOFxa1ASt9DlIZGUg2BsVYAjRh65ugIiICIiAiRPtZASLVDYkHLQrMLjeMyoQZjndPBr/7XEf8cC6RPizUJSlbiGqHVVPEL4bf0GtzcWOumxxIvfLSN9AbO9tDn8Ab+j33XbVZNgNuZ8mWmwTJZsqMwR9LKCotlsb8NLeSBZzWB0kYrU4uekX7Ko+8OzhwtNmHxtzkcZH4C9w4G802+8OzeOIGl+VQ7saTWFqmYl7KFv3tU0gCTYBja9j277ShNorXfkWTS51Dnv1LWZCADl6B6QNwdOuB14nNbGmgVSoWcMSEZULPoLkPTQE//JRbXULpfZzung1/9riP+OBdEmw20EqMVGcEC9mpVE03XGdRf0SmAiIgIiICIiAiIgIiICeK/et+U/2nuRbR2nTo9GoWGZWPRpu2gZE+6Cb3qpYeXqge9lj+RS81T+ET1icGHswJVx3rra4HUeDL2HTjvAI07Jx1KomWi2YU7IdCCLDQG4GukugRJiLnkqwUE6DToVfy346HoHXfvAvLZ4rUFdSrAEHeCPTJP4eqvQVxk4O1y6DqtaznqZvTm4hsrYoIeTQZnNyEGm8m7Mfure+vqudJihgukKlQ5n4aWVL6EU14eU6m++1gNuGwq0xZeJuxJuzHddmOpOg9QE3QMWgzM5fdDsp8RTVab8myvnDa6HI6gi3EFwRfiLwKcFSIeuSNGqgr2jkqS39an1SucHCbLqiqpFYBUqOaqLezF3qVbWI00qpfibDUce9AREQERI9p4l6ahqa5zm6Qsx6OVjplBN7hR6YHnZe6p5+t8Zltpx9j7Uq1Kj06mH5IAFs/8zKzZrELmpqD13vfUab7dmBJXwRzGpTOV+PgvbTpr/kNRYbxoc4PEKbplyONWTTjvZSO+Un7w9NjpKppxOFWoLHeDdWBsynddW4H/oSDoYBsIhNyiX/KPCzHh16+XWaKuIu2SkFLjosxHRpjfZiN53dAHqvbQzH8PVboM4Cjey3DuOo6dDtKnyZZXRoqihVAAG4AWA9EDVhsGEuSSznvna1z1DTQDsGnpJm+0zJdqVHWhVan34puU6Jbp2OXogEnW2loHg/ah5g/GJbPmU27iApqfw9QmwGQq4Is1YXzClc3CUyQBpmsL3E+lU6QMxEQEREBERAREQEREBJ8XhUYZmRWKi65lBtYq4t6UQ+VR1SieK/et+U/2gSbGwtNKSGnTp086q7BFCjMVBJsJdJdl/UUfNU/hEqgIiICIiAiIgRbP7/EeeH6NGWyLZ/1mI88P0aMtgIiICIiBHs1yQ9yTatVAudwDEAeSWSLZW6p5+t8ZlsBERAREQERECMn/wBSBw5Em3C+ccJZIj9qHmD8YlsBERAREQEREBERAREQEn2hiVp0alRyQq03ZiFJsqqSeioJO7cBN5NpC1Rq4ITSkRq+hNQHhTB0ynwjv4A3DAMdz2MWthMPVpklGo02U5WF1KixswBtOhOdTBwwC2LUVAVSBdqagWAZR3yi28ajS4OrS9HDAEEEEAgg3BB3EGB6iIgIiS7UqlaFVlNiKVQg9RCkgwKokI2WPGV/fNM81jxlf3zQJNibVpVq2MSm6s1PEBagF7o3JU1sb9qN6p2JzKOwKaM7q1UNUYPUIqtd2CqgLa78qKPRN3NY8ZX980C2JzKmHNKpRyvVOaoysGqFgRyVRtx7VHqm/azkUjYkEsguN4DOqmx8hMCyJFzWPGV/fNHNY8ZX980CXud2nSrivyTh8mKr03tfoVA1yrXG8XHrnXnNw+wKdPMEaquZ2drVWGZ2N2Y9pm3mseMr++aBbE5q0TTr0wHqEMtS4Zyw0y23+UzpQEREBESfE4sJZQMznvUB1PWT1KOJP9SQCHPbatMbRXDZjypwjVAuR/q+UCls+XLv038R1zsTnc3Pm5bMvLZco6PQCXvyfhEaDpb762A6Mow2MDEowKuBcqerddTuZe0detjpApiIgIiICIiAiIgT4jaNKmcr1KaG17NUVTbdexO7QzTz3R4VabHgqOrMT1KqkkmeqSH+IqGxsaNEA2NiQ1e4v6R6xKK+HV1ysLj+xGoIO8EcCNRAlGGarrVAC71p3v5DVO5ju6I0H4tCNlfaKIcpJLC1wqsxF91woJ/8jrmvlmo6VCWp8KnFfOjq/GPTbedr7PpuSxVWvYm+qkgWDZT0c1rDNa9gBewgahthCyrZ9TbWmy2NwBfMASCWAuLzL4VkJelbU3amTZWPEqfuN/Q8Rc5hsGzaQIYIgIJIsoGptckDfuG/qE1HEtV0pGybjVsD6KQOjH8R6I/FqAAbbojRqiIw75HdVZfKpP8AUaHgTNuH2lSqHKlSm7WvZaisbCwJsDu1HrmzD4ZaYsvXckkkk8SzHUntM0VUP8RTNjYUqwJ1sCWo2ufQfUYFkj2z9mr+Zq/AZZI9s/Zq/mavwGBWu6asRi1pgFzYHQaE/wBptXdMwPl9q93dOjV5IIWvS5VWLFVYKzK470kHo3GmuoH3c30yNcA9YB/7tIMd3P0a756iBmylddbAi2g9frM6AFtBAjx/1mH8836FaNsfVH89L9RIx/1mH8836FaNsfVH89L9RIFs4ndB3SjCFFyhi2utQJYXAvcixtqT2KTwnbk2I2bTqMHdQWGUAneMrBxbq1UH0CB81T/1BQ1RS5OzWoNflOiUrKpBRsupBdRY20IOgDZfrpyR3L4fMG5NSQEAvrYIUKgX82nq7TfrQIsT9oo/lrf4S2RYn7RR/LW/wlsDzUqBQWYgAAkkmwAGpJJ3CR8+Yfx9D3yfvPW2UJw1cAEk0aoAAuSShsABxlYECGptEuDyFmsCTU0KDsWx6bdgNhxI3GTA7WoKVswtUprUNV3ALsTYKxOhbfoDoBuAte6vgyCXp2DHvlN8lTh0rbm/ENd17gWnnZophDSVSmXRkY3YC1hcknMLCwNyLC3CwDXS7oqDAfzFBNyFY2YgOUvlOtriadobVolQWFXiykUqisuUMzMrMoAICMbbyBaxvY7qfc7QVgy0wpBJGVnGrNmbQG2tz6NN2kxjMHQUBTSQsdEVUUM3WBa3R11vpZjfQwNhxxo6VyAvCruXsFTgh7e9PZcLM8+Yfx9D3yfvPVLCFiHq2JBuqDvEPX+JvxHdwA1vXAxTqBgGUgggEEG4IOoII3iepHsZCMPQBBBFGkCCLEEILgg8ZZAREQE8VlJVgpsSpAPUbaHdPcQPnqdDGiqn8xCmZDUBKFgg77LamLk23k+F2T6GQ0vtNXzND48RLoCQ/wAM1LWkLpxp3At20idB+U6eTW90QIeQatrUGVOFO+rD/wB0jQj8A0677haBMxA1YtGNNwhsxRgpvazEGxvY217J85h8DjUQqHpcpYLTJe45JCcocZNSMwuwFz2X0+okVb7TS8zX+OhAowwYIoc3bKuY6atbXdNW1KRahVVRcmlUAHWSpAEqiBCNqDxdf3L/ALTPOg8XX9y/7S2IEXOg8XX9y/7RzoPF1/cv+0tiBzKmI5WpRypVGWozMWplQByVVd57WHrm/ayE0jYEkMhsN5CurGw46AyyIEXOg8XX9y/7RzoPF1/cv+0tiBFzoPF1/cv+0c6Dxdf3L/tLYgc0V+Ur0yEqAKtS5ZCo1y2GvHQzpREDlbXo4gnNRqBBk4lLAgsSTmQ79B5AZu2MlcUz/ElC+c2y2sE0yi9hc9em+/C0ztz7LX8xV+BpaIGZoxWED2OoYd6w75fJ1jQXB0NtZviBDy1bvMgzeMuMluvLfNm/D/8ArjN2FwYS51ZjbM7d81t3kGpsBoLmURATg7cwGJeqGosoQ0jTZWe1w2fNl6JIP1fSv921uM70GBy9mpiOVdqjIaJH8sCxO/iQBpbdqb6nTQDqSHYf2ah5il8Cy6AiIgInI2Zsuk9JWamjMSxJKgknMd5Mq5loeKp+wIEeH2mh2hWw/TzjC0Kh/lvlyZ6wuKlsu9t176N1GdmQ8x0L35GlfdfIt7Ddr6T65nmWh4qn7AgWxORtDZlJFRkporCth7EKARetTB1HlM6wgZiDOTgNm0qiuzojMa1e5ZQTpWqAansA9UDrTi4za6JtDDYc8pnqUMQUtScqQppFr1AMotl4n7y+EL28y0PFU/YEwdhYe9+RpXFwDya3ANr2NuweoQLokXMtDxVP2BJdrbIorQrMKdMEUqhBCgEEKSCD1wOvEwu6ZgIiICIiAiIgIiICJztoUFqVqKuAy2qmx1FwFsbekzZzLQ8VT9gQNPdPihSwWJqNmyrQqk5VLEDIbmw10luDxS1aaVVvldFdcylTlYBhdWAIOu46iTtsOgRY0aRHEFBrMjYlDxVP2BAtiRcy0PFU/YE8bNoKlSuqAKoZCANwJQXsIHQiJztrUg7YdWAKmsbg7jajWIuOOoHqgdGeKtTKpaxNgTYAkm2ugGpPZJeZaHiqfsCOZaHiqfsCBN3KY9a+Bw1VM2VqKWzIyk5RlvlYA26JseIsRoZ1pCuw6AAAo0gBoAEUADsEzzLQ8VT9gQLYnNwOGWniKqooUcjQNgLC+euL269B6ogZ2bVy4YNpornUgDQsdSdB5Z81g/8AUF6gA5GmCACx5YsLWuxCBb8DpqeGpn02y6YbDKpvYhwbEg2JYGzDUHtE2rsmkCCFtlvbVtLgqbC9tzEeS3ULBw6XdVU/hhVellqNUyIoDtcDLmNrA3BLDL1rIsb3ftTq8lyakmkjhrvlZiAGUAgMLl1AYi1tTwn03MlGwXkxlsBl1ysAoUZ1vZ7BQOlee6myaTNnZFJ01PYUI0/+pPZgeNrH+WvnsN+vTloke1vq189hv16csEDJkWye8bz2I/XqS0yLZPeN57Efr1IDbOPNDD1awCkohYBmsCeAJnydX/UginynIrYVadNrVgxCuH6QGUbio047tN4+1xGHWopVhcG1xci9iDY23jTUbiNDpJm2PSNrpfdvLHdYjQns/qes3DxsHaZxNBapABLOpte3RYrcX1sbcevhumzbP2av5mr8BlFCgqLlUADXQdpuf7yfbP2av5mr8BgVrumZhd0zAREQEREBERAREQIsT9oo/lrf4S2RYn7RR/LW/wAJbAlrbRCtly1SbgaUahW5t98La2u+fOdzHducZVWmaYQlXzC5JDJa5DbrEMmm/U33At9YReTYfZdKmQyIqkAi4Gtjlv8AAvqgVSLCfXV/LT+AS2RYT66v5afwCBbIdofWYbzzfoV5dIdofWYbzzfoV4F0+W253ZnDYg0eTRhlQ35cKQWve4yns/7In1MlqbMpszMVuW3nM3UBYa6DTcOtvCNw+c2R3bGvijhzTVbVqlM6k3CqzKwI04AEHW5vuOn1skobKpIwZUAYcdSdwXeewCVwIqP2mr5ih8deIo/aavmKHx14gfP4fu0o0F5FlqlkZ1JVVtcMdxLCbfpCoeBX9hPniID6QqHgV/YT54+kKh4Ff2E+eIgeKndjRxBp0kWqGavQtmVQNKqMbkMeqfVCZiAM+WHdfSwzVKLrVLLWrElVUjpVHcWJYcGExED19IVDwK/sJ88fSFQ8Cv7CfPEQH0hUPAr+wnzyfaHd3QqUaiBa12puouqWuVIF+n2xED69ZmIgIiICIiAiIgIiIHG2/tRcM9Gs4Yr/ADEsoBN2AI0JGnRMg+kKh4Ff2E+eIgPpCoeBX9hPnj6QqHgV/YT54iA+kKh4Ff2E+edDue2muJNasgYKXVbMADdUF9AT1xEDsTkd0WPWgKNZgSq1tQoF+lSqqLAkcWERA530hUPAr+wnzx9IVDwK/sJ88RAfSFQ8Cv7CfPH0hUPAr+wnzxECzYG2UxVatUQMAKdBekADcNWPAnTpCYiI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0" descr="data:image/jpeg;base64,/9j/4AAQSkZJRgABAQAAAQABAAD/2wCEAAkGBhQQEBIQEhQRFRQWERITExYVEBQYGBMRFRYWFBMXEhIXGygeGRklJRMVKy8gIyo1LC8sFx4xNTAqNSYrLCkBCQoKBQUFDQUFDSkYEhgpKSkpKSkpKSkpKSkpKSkpKSkpKSkpKSkpKSkpKSkpKSkpKSkpKSkpKSkpKSkpKSkpKf/AABEIALYBFQMBIgACEQEDEQH/xAAbAAEBAAMBAQEAAAAAAAAAAAAABAEDBQIGB//EAEcQAAIBAgMDBQwIBQMDBQAAAAECAAMRBBIhBTFBExUiUWEGMlJTcXOBkZKTstIXMzRCYnKz0RQjobHCB5TTwfDxJGOCg6L/xAAUAQEAAAAAAAAAAAAAAAAAAAAA/8QAFBEBAAAAAAAAAAAAAAAAAAAAAP/aAAwDAQACEQMRAD8A/cYiICIiAiIgIiICIkm0NpJQAZ81iWF1UtbLTeqSQNd1Nt3G0CuJzsJt+lVz5S/QALg0agy33A3Xf2b5s54pdbe6qfLAtiRc8UutvdVPljnil1t7qp8sC2JCds0hvYgdZpuAPKSukwM1ffmSlwGoeoO3ii9nfHjbcQ9VMUzkpStobNUOqqeIUfebs3DieBx/CPT6VNmY/eWo5IftVj3jeTo9nEMbtGlhlQN0QeigVdBawA00UXKi5sNRqJKe6RCOityQCBylLiba5HYjy2tA6WGxa1AbXBGjKRZlPUw4f9d4uJukj4cVQtRbq+UFXG8A62YbivWp09NjNXOopkJW6Lm9sqsyuBa5SwJG8XB3dosSHQiRc8UutvdVPljnil1t7qp8sC2JFzxS6291U+WSY3ukSm6LZiHVshyuAal7Knem1+lqd1uMDsRIMFtmnVc01zZwoZgUewBtbp2y8dNdbG2gl8BERAREQEREBERAREQEREBERAREQEREBIsXZ6qUnVGVqdVjmUHUZE0vpqKrA+Xyy2RVvtNLzNf4qEDdQwNOmzMiIrN3xVFBbW/SIGu8+ub4iAiIgJCcK1LWlqu80tLdppEmyn8Pen8NyZdECVOSrgNlVsrAjMmtNxY7mF1Yadu6b6tIMCrAEHeCLg+UGacTg8xzo2RwLXtcMOAdfvD1Ea2IuZqyVamjfy1GjZXuz/lYWyr299r921yHqrjCxKUgCw0ZjfJTPb4TfhHpK3E24bBhLm5Zj3zHe3V5AOAGk2UqQQBVAAG4AaCe4CIiAk+I2fTqEF6dNyNxZFYjjoSJRECDA0UFSrlp01KsEBVACVKU2NyPR7I6pfIsD9biPOp+lTlsBERAREQEREBERAREQEREBERAREQEREBIq32ml5mv8VCWziY3aoTaOGw5p1ialDEEOEBpgKaRbO17i1l4b3Xr0DtxEQEREBERAREQEREBERAREQIsD9biPOp+lTls42ydpB8XjaOSqrU3osWZAEdXpKFNNwTm+rN+rSdmAiIgIiICIiAiIgIiICIiAiIgIiYJtrAzEgTbVMgECsQQCCMLiNQd1v5c8rjDXLLTJRVsHZlKvqLgJTYXX8zDhoDvAb6+N6XJ0xnfiL2VOo1G4eTeeq1yNfNQPSdianCoNCvZTH3V7OPG8YqquGpZlW4DILX1Od1UnMd7dK+u87yN80p3QI1sqVCCVAPQsQ242L3t6L9kDfTxZQhK1tTZagHRYncD4Ddh0NxYk6C2Q7OxoxFMkqLGwIvmBDKr77a6OAR1gia61Q4YXJLUtNNS6X0AQb6g3dHvurNooDpRIed08Gv/ALXEf8cc7p4Nf/a4j/jgXRNOFxa1ASt9DlIZGUg2BsVYAjRh65ugIiICIiAiRPtZASLVDYkHLQrMLjeMyoQZjndPBr/7XEf8cC6RPizUJSlbiGqHVVPEL4bf0GtzcWOumxxIvfLSN9AbO9tDn8Ab+j33XbVZNgNuZ8mWmwTJZsqMwR9LKCotlsb8NLeSBZzWB0kYrU4uekX7Ko+8OzhwtNmHxtzkcZH4C9w4G802+8OzeOIGl+VQ7saTWFqmYl7KFv3tU0gCTYBja9j277ShNorXfkWTS51Dnv1LWZCADl6B6QNwdOuB14nNbGmgVSoWcMSEZULPoLkPTQE//JRbXULpfZzung1/9riP+OBdEmw20EqMVGcEC9mpVE03XGdRf0SmAiIgIiICIiAiIgIiICeK/et+U/2nuRbR2nTo9GoWGZWPRpu2gZE+6Cb3qpYeXqge9lj+RS81T+ET1icGHswJVx3rra4HUeDL2HTjvAI07Jx1KomWi2YU7IdCCLDQG4GukugRJiLnkqwUE6DToVfy346HoHXfvAvLZ4rUFdSrAEHeCPTJP4eqvQVxk4O1y6DqtaznqZvTm4hsrYoIeTQZnNyEGm8m7Mfure+vqudJihgukKlQ5n4aWVL6EU14eU6m++1gNuGwq0xZeJuxJuzHddmOpOg9QE3QMWgzM5fdDsp8RTVab8myvnDa6HI6gi3EFwRfiLwKcFSIeuSNGqgr2jkqS39an1SucHCbLqiqpFYBUqOaqLezF3qVbWI00qpfibDUce9AREQERI9p4l6ahqa5zm6Qsx6OVjplBN7hR6YHnZe6p5+t8Zltpx9j7Uq1Kj06mH5IAFs/8zKzZrELmpqD13vfUab7dmBJXwRzGpTOV+PgvbTpr/kNRYbxoc4PEKbplyONWTTjvZSO+Un7w9NjpKppxOFWoLHeDdWBsynddW4H/oSDoYBsIhNyiX/KPCzHh16+XWaKuIu2SkFLjosxHRpjfZiN53dAHqvbQzH8PVboM4Cjey3DuOo6dDtKnyZZXRoqihVAAG4AWA9EDVhsGEuSSznvna1z1DTQDsGnpJm+0zJdqVHWhVan34puU6Jbp2OXogEnW2loHg/ah5g/GJbPmU27iApqfw9QmwGQq4Is1YXzClc3CUyQBpmsL3E+lU6QMxEQEREBERAREQEREBJ8XhUYZmRWKi65lBtYq4t6UQ+VR1SieK/et+U/2gSbGwtNKSGnTp086q7BFCjMVBJsJdJdl/UUfNU/hEqgIiICIiAiIgRbP7/EeeH6NGWyLZ/1mI88P0aMtgIiICIiBHs1yQ9yTatVAudwDEAeSWSLZW6p5+t8ZlsBERAREQERECMn/wBSBw5Em3C+ccJZIj9qHmD8YlsBERAREQEREBERAREQEn2hiVp0alRyQq03ZiFJsqqSeioJO7cBN5NpC1Rq4ITSkRq+hNQHhTB0ynwjv4A3DAMdz2MWthMPVpklGo02U5WF1KixswBtOhOdTBwwC2LUVAVSBdqagWAZR3yi28ajS4OrS9HDAEEEEAgg3BB3EGB6iIgIiS7UqlaFVlNiKVQg9RCkgwKokI2WPGV/fNM81jxlf3zQJNibVpVq2MSm6s1PEBagF7o3JU1sb9qN6p2JzKOwKaM7q1UNUYPUIqtd2CqgLa78qKPRN3NY8ZX980C2JzKmHNKpRyvVOaoysGqFgRyVRtx7VHqm/azkUjYkEsguN4DOqmx8hMCyJFzWPGV/fNHNY8ZX980CXud2nSrivyTh8mKr03tfoVA1yrXG8XHrnXnNw+wKdPMEaquZ2drVWGZ2N2Y9pm3mseMr++aBbE5q0TTr0wHqEMtS4Zyw0y23+UzpQEREBESfE4sJZQMznvUB1PWT1KOJP9SQCHPbatMbRXDZjypwjVAuR/q+UCls+XLv038R1zsTnc3Pm5bMvLZco6PQCXvyfhEaDpb762A6Mow2MDEowKuBcqerddTuZe0detjpApiIgIiICIiAiIgT4jaNKmcr1KaG17NUVTbdexO7QzTz3R4VabHgqOrMT1KqkkmeqSH+IqGxsaNEA2NiQ1e4v6R6xKK+HV1ysLj+xGoIO8EcCNRAlGGarrVAC71p3v5DVO5ju6I0H4tCNlfaKIcpJLC1wqsxF91woJ/8jrmvlmo6VCWp8KnFfOjq/GPTbedr7PpuSxVWvYm+qkgWDZT0c1rDNa9gBewgahthCyrZ9TbWmy2NwBfMASCWAuLzL4VkJelbU3amTZWPEqfuN/Q8Rc5hsGzaQIYIgIJIsoGptckDfuG/qE1HEtV0pGybjVsD6KQOjH8R6I/FqAAbbojRqiIw75HdVZfKpP8AUaHgTNuH2lSqHKlSm7WvZaisbCwJsDu1HrmzD4ZaYsvXckkkk8SzHUntM0VUP8RTNjYUqwJ1sCWo2ufQfUYFkj2z9mr+Zq/AZZI9s/Zq/mavwGBWu6asRi1pgFzYHQaE/wBptXdMwPl9q93dOjV5IIWvS5VWLFVYKzK470kHo3GmuoH3c30yNcA9YB/7tIMd3P0a756iBmylddbAi2g9frM6AFtBAjx/1mH8836FaNsfVH89L9RIx/1mH8836FaNsfVH89L9RIFs4ndB3SjCFFyhi2utQJYXAvcixtqT2KTwnbk2I2bTqMHdQWGUAneMrBxbq1UH0CB81T/1BQ1RS5OzWoNflOiUrKpBRsupBdRY20IOgDZfrpyR3L4fMG5NSQEAvrYIUKgX82nq7TfrQIsT9oo/lrf4S2RYn7RR/LW/wlsDzUqBQWYgAAkkmwAGpJJ3CR8+Yfx9D3yfvPW2UJw1cAEk0aoAAuSShsABxlYECGptEuDyFmsCTU0KDsWx6bdgNhxI3GTA7WoKVswtUprUNV3ALsTYKxOhbfoDoBuAte6vgyCXp2DHvlN8lTh0rbm/ENd17gWnnZophDSVSmXRkY3YC1hcknMLCwNyLC3CwDXS7oqDAfzFBNyFY2YgOUvlOtriadobVolQWFXiykUqisuUMzMrMoAICMbbyBaxvY7qfc7QVgy0wpBJGVnGrNmbQG2tz6NN2kxjMHQUBTSQsdEVUUM3WBa3R11vpZjfQwNhxxo6VyAvCruXsFTgh7e9PZcLM8+Yfx9D3yfvPVLCFiHq2JBuqDvEPX+JvxHdwA1vXAxTqBgGUgggEEG4IOoII3iepHsZCMPQBBBFGkCCLEEILgg8ZZAREQE8VlJVgpsSpAPUbaHdPcQPnqdDGiqn8xCmZDUBKFgg77LamLk23k+F2T6GQ0vtNXzND48RLoCQ/wAM1LWkLpxp3At20idB+U6eTW90QIeQatrUGVOFO+rD/wB0jQj8A0677haBMxA1YtGNNwhsxRgpvazEGxvY217J85h8DjUQqHpcpYLTJe45JCcocZNSMwuwFz2X0+okVb7TS8zX+OhAowwYIoc3bKuY6atbXdNW1KRahVVRcmlUAHWSpAEqiBCNqDxdf3L/ALTPOg8XX9y/7S2IEXOg8XX9y/7RzoPF1/cv+0tiBzKmI5WpRypVGWozMWplQByVVd57WHrm/ayE0jYEkMhsN5CurGw46AyyIEXOg8XX9y/7RzoPF1/cv+0tiBFzoPF1/cv+0c6Dxdf3L/tLYgc0V+Ur0yEqAKtS5ZCo1y2GvHQzpREDlbXo4gnNRqBBk4lLAgsSTmQ79B5AZu2MlcUz/ElC+c2y2sE0yi9hc9em+/C0ztz7LX8xV+BpaIGZoxWED2OoYd6w75fJ1jQXB0NtZviBDy1bvMgzeMuMluvLfNm/D/8ArjN2FwYS51ZjbM7d81t3kGpsBoLmURATg7cwGJeqGosoQ0jTZWe1w2fNl6JIP1fSv921uM70GBy9mpiOVdqjIaJH8sCxO/iQBpbdqb6nTQDqSHYf2ah5il8Cy6AiIgInI2Zsuk9JWamjMSxJKgknMd5Mq5loeKp+wIEeH2mh2hWw/TzjC0Kh/lvlyZ6wuKlsu9t176N1GdmQ8x0L35GlfdfIt7Ddr6T65nmWh4qn7AgWxORtDZlJFRkporCth7EKARetTB1HlM6wgZiDOTgNm0qiuzojMa1e5ZQTpWqAansA9UDrTi4za6JtDDYc8pnqUMQUtScqQppFr1AMotl4n7y+EL28y0PFU/YEwdhYe9+RpXFwDya3ANr2NuweoQLokXMtDxVP2BJdrbIorQrMKdMEUqhBCgEEKSCD1wOvEwu6ZgIiICIiAiIgIiICJztoUFqVqKuAy2qmx1FwFsbekzZzLQ8VT9gQNPdPihSwWJqNmyrQqk5VLEDIbmw10luDxS1aaVVvldFdcylTlYBhdWAIOu46iTtsOgRY0aRHEFBrMjYlDxVP2BAtiRcy0PFU/YE8bNoKlSuqAKoZCANwJQXsIHQiJztrUg7YdWAKmsbg7jajWIuOOoHqgdGeKtTKpaxNgTYAkm2ugGpPZJeZaHiqfsCOZaHiqfsCBN3KY9a+Bw1VM2VqKWzIyk5RlvlYA26JseIsRoZ1pCuw6AAAo0gBoAEUADsEzzLQ8VT9gQLYnNwOGWniKqooUcjQNgLC+euL269B6ogZ2bVy4YNpornUgDQsdSdB5Z81g/8AUF6gA5GmCACx5YsLWuxCBb8DpqeGpn02y6YbDKpvYhwbEg2JYGzDUHtE2rsmkCCFtlvbVtLgqbC9tzEeS3ULBw6XdVU/hhVellqNUyIoDtcDLmNrA3BLDL1rIsb3ftTq8lyakmkjhrvlZiAGUAgMLl1AYi1tTwn03MlGwXkxlsBl1ysAoUZ1vZ7BQOlee6myaTNnZFJ01PYUI0/+pPZgeNrH+WvnsN+vTloke1vq189hv16csEDJkWye8bz2I/XqS0yLZPeN57Efr1IDbOPNDD1awCkohYBmsCeAJnydX/UginynIrYVadNrVgxCuH6QGUbio047tN4+1xGHWopVhcG1xci9iDY23jTUbiNDpJm2PSNrpfdvLHdYjQns/qes3DxsHaZxNBapABLOpte3RYrcX1sbcevhumzbP2av5mr8BlFCgqLlUADXQdpuf7yfbP2av5mr8BgVrumZhd0zAREQEREBERAREQIsT9oo/lrf4S2RYn7RR/LW/wAJbAlrbRCtly1SbgaUahW5t98La2u+fOdzHducZVWmaYQlXzC5JDJa5DbrEMmm/U33At9YReTYfZdKmQyIqkAi4Gtjlv8AAvqgVSLCfXV/LT+AS2RYT66v5afwCBbIdofWYbzzfoV5dIdofWYbzzfoV4F0+W253ZnDYg0eTRhlQ35cKQWve4yns/7In1MlqbMpszMVuW3nM3UBYa6DTcOtvCNw+c2R3bGvijhzTVbVqlM6k3CqzKwI04AEHW5vuOn1skobKpIwZUAYcdSdwXeewCVwIqP2mr5ih8deIo/aavmKHx14gfP4fu0o0F5FlqlkZ1JVVtcMdxLCbfpCoeBX9hPniID6QqHgV/YT54+kKh4Ff2E+eIgeKndjRxBp0kWqGavQtmVQNKqMbkMeqfVCZiAM+WHdfSwzVKLrVLLWrElVUjpVHcWJYcGExED19IVDwK/sJ88fSFQ8Cv7CfPEQH0hUPAr+wnzyfaHd3QqUaiBa12puouqWuVIF+n2xED69ZmIgIiICIiAiIgIiIHG2/tRcM9Gs4Yr/ADEsoBN2AI0JGnRMg+kKh4Ff2E+eIgPpCoeBX9hPnj6QqHgV/YT54iA+kKh4Ff2E+edDue2muJNasgYKXVbMADdUF9AT1xEDsTkd0WPWgKNZgSq1tQoF+lSqqLAkcWERA530hUPAr+wnzx9IVDwK/sJ88RAfSFQ8Cv7CfPH0hUPAr+wnzxECzYG2UxVatUQMAKdBekADcNWPAnTpCYiIH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2" descr="data:image/jpeg;base64,/9j/4AAQSkZJRgABAQAAAQABAAD/2wCEAAkGBhQQEBIQEhQRFRQWERITExYVEBQYGBMRFRYWFBMXEhIXGygeGRklJRMVKy8gIyo1LC8sFx4xNTAqNSYrLCkBCQoKBQUFDQUFDSkYEhgpKSkpKSkpKSkpKSkpKSkpKSkpKSkpKSkpKSkpKSkpKSkpKSkpKSkpKSkpKSkpKSkpKf/AABEIALYBFQMBIgACEQEDEQH/xAAbAAEBAAMBAQEAAAAAAAAAAAAABAEDBQIGB//EAEcQAAIBAgMDBQwIBQMDBQAAAAECAAMRBBIhBTFBExUiUWEGMlJTcXOBkZKTstIXMzRCYnKz0RQjobHCB5TTwfDxJGOCg6L/xAAUAQEAAAAAAAAAAAAAAAAAAAAA/8QAFBEBAAAAAAAAAAAAAAAAAAAAAP/aAAwDAQACEQMRAD8A/cYiICIiAiIgIiICIkm0NpJQAZ81iWF1UtbLTeqSQNd1Nt3G0CuJzsJt+lVz5S/QALg0agy33A3Xf2b5s54pdbe6qfLAtiRc8UutvdVPljnil1t7qp8sC2JCds0hvYgdZpuAPKSukwM1ffmSlwGoeoO3ii9nfHjbcQ9VMUzkpStobNUOqqeIUfebs3DieBx/CPT6VNmY/eWo5IftVj3jeTo9nEMbtGlhlQN0QeigVdBawA00UXKi5sNRqJKe6RCOityQCBylLiba5HYjy2tA6WGxa1AbXBGjKRZlPUw4f9d4uJukj4cVQtRbq+UFXG8A62YbivWp09NjNXOopkJW6Lm9sqsyuBa5SwJG8XB3dosSHQiRc8UutvdVPljnil1t7qp8sC2JFzxS6291U+WSY3ukSm6LZiHVshyuAal7Knem1+lqd1uMDsRIMFtmnVc01zZwoZgUewBtbp2y8dNdbG2gl8BERAREQEREBERAREQEREBERAREQEREBIsXZ6qUnVGVqdVjmUHUZE0vpqKrA+Xyy2RVvtNLzNf4qEDdQwNOmzMiIrN3xVFBbW/SIGu8+ub4iAiIgJCcK1LWlqu80tLdppEmyn8Pen8NyZdECVOSrgNlVsrAjMmtNxY7mF1Yadu6b6tIMCrAEHeCLg+UGacTg8xzo2RwLXtcMOAdfvD1Ea2IuZqyVamjfy1GjZXuz/lYWyr299r921yHqrjCxKUgCw0ZjfJTPb4TfhHpK3E24bBhLm5Zj3zHe3V5AOAGk2UqQQBVAAG4AaCe4CIiAk+I2fTqEF6dNyNxZFYjjoSJRECDA0UFSrlp01KsEBVACVKU2NyPR7I6pfIsD9biPOp+lTlsBERAREQEREBERAREQEREBERAREQEREBIq32ml5mv8VCWziY3aoTaOGw5p1ialDEEOEBpgKaRbO17i1l4b3Xr0DtxEQEREBERAREQEREBERAREQIsD9biPOp+lTls42ydpB8XjaOSqrU3osWZAEdXpKFNNwTm+rN+rSdmAiIgIiICIiAiIgIiICIiAiIgIiYJtrAzEgTbVMgECsQQCCMLiNQd1v5c8rjDXLLTJRVsHZlKvqLgJTYXX8zDhoDvAb6+N6XJ0xnfiL2VOo1G4eTeeq1yNfNQPSdianCoNCvZTH3V7OPG8YqquGpZlW4DILX1Od1UnMd7dK+u87yN80p3QI1sqVCCVAPQsQ242L3t6L9kDfTxZQhK1tTZagHRYncD4Ddh0NxYk6C2Q7OxoxFMkqLGwIvmBDKr77a6OAR1gia61Q4YXJLUtNNS6X0AQb6g3dHvurNooDpRIed08Gv/ALXEf8cc7p4Nf/a4j/jgXRNOFxa1ASt9DlIZGUg2BsVYAjRh65ugIiICIiAiRPtZASLVDYkHLQrMLjeMyoQZjndPBr/7XEf8cC6RPizUJSlbiGqHVVPEL4bf0GtzcWOumxxIvfLSN9AbO9tDn8Ab+j33XbVZNgNuZ8mWmwTJZsqMwR9LKCotlsb8NLeSBZzWB0kYrU4uekX7Ko+8OzhwtNmHxtzkcZH4C9w4G802+8OzeOIGl+VQ7saTWFqmYl7KFv3tU0gCTYBja9j277ShNorXfkWTS51Dnv1LWZCADl6B6QNwdOuB14nNbGmgVSoWcMSEZULPoLkPTQE//JRbXULpfZzung1/9riP+OBdEmw20EqMVGcEC9mpVE03XGdRf0SmAiIgIiICIiAiIgIiICeK/et+U/2nuRbR2nTo9GoWGZWPRpu2gZE+6Cb3qpYeXqge9lj+RS81T+ET1icGHswJVx3rra4HUeDL2HTjvAI07Jx1KomWi2YU7IdCCLDQG4GukugRJiLnkqwUE6DToVfy346HoHXfvAvLZ4rUFdSrAEHeCPTJP4eqvQVxk4O1y6DqtaznqZvTm4hsrYoIeTQZnNyEGm8m7Mfure+vqudJihgukKlQ5n4aWVL6EU14eU6m++1gNuGwq0xZeJuxJuzHddmOpOg9QE3QMWgzM5fdDsp8RTVab8myvnDa6HI6gi3EFwRfiLwKcFSIeuSNGqgr2jkqS39an1SucHCbLqiqpFYBUqOaqLezF3qVbWI00qpfibDUce9AREQERI9p4l6ahqa5zm6Qsx6OVjplBN7hR6YHnZe6p5+t8Zltpx9j7Uq1Kj06mH5IAFs/8zKzZrELmpqD13vfUab7dmBJXwRzGpTOV+PgvbTpr/kNRYbxoc4PEKbplyONWTTjvZSO+Un7w9NjpKppxOFWoLHeDdWBsynddW4H/oSDoYBsIhNyiX/KPCzHh16+XWaKuIu2SkFLjosxHRpjfZiN53dAHqvbQzH8PVboM4Cjey3DuOo6dDtKnyZZXRoqihVAAG4AWA9EDVhsGEuSSznvna1z1DTQDsGnpJm+0zJdqVHWhVan34puU6Jbp2OXogEnW2loHg/ah5g/GJbPmU27iApqfw9QmwGQq4Is1YXzClc3CUyQBpmsL3E+lU6QMxEQEREBERAREQEREBJ8XhUYZmRWKi65lBtYq4t6UQ+VR1SieK/et+U/2gSbGwtNKSGnTp086q7BFCjMVBJsJdJdl/UUfNU/hEqgIiICIiAiIgRbP7/EeeH6NGWyLZ/1mI88P0aMtgIiICIiBHs1yQ9yTatVAudwDEAeSWSLZW6p5+t8ZlsBERAREQERECMn/wBSBw5Em3C+ccJZIj9qHmD8YlsBERAREQEREBERAREQEn2hiVp0alRyQq03ZiFJsqqSeioJO7cBN5NpC1Rq4ITSkRq+hNQHhTB0ynwjv4A3DAMdz2MWthMPVpklGo02U5WF1KixswBtOhOdTBwwC2LUVAVSBdqagWAZR3yi28ajS4OrS9HDAEEEEAgg3BB3EGB6iIgIiS7UqlaFVlNiKVQg9RCkgwKokI2WPGV/fNM81jxlf3zQJNibVpVq2MSm6s1PEBagF7o3JU1sb9qN6p2JzKOwKaM7q1UNUYPUIqtd2CqgLa78qKPRN3NY8ZX980C2JzKmHNKpRyvVOaoysGqFgRyVRtx7VHqm/azkUjYkEsguN4DOqmx8hMCyJFzWPGV/fNHNY8ZX980CXud2nSrivyTh8mKr03tfoVA1yrXG8XHrnXnNw+wKdPMEaquZ2drVWGZ2N2Y9pm3mseMr++aBbE5q0TTr0wHqEMtS4Zyw0y23+UzpQEREBESfE4sJZQMznvUB1PWT1KOJP9SQCHPbatMbRXDZjypwjVAuR/q+UCls+XLv038R1zsTnc3Pm5bMvLZco6PQCXvyfhEaDpb762A6Mow2MDEowKuBcqerddTuZe0detjpApiIgIiICIiAiIgT4jaNKmcr1KaG17NUVTbdexO7QzTz3R4VabHgqOrMT1KqkkmeqSH+IqGxsaNEA2NiQ1e4v6R6xKK+HV1ysLj+xGoIO8EcCNRAlGGarrVAC71p3v5DVO5ju6I0H4tCNlfaKIcpJLC1wqsxF91woJ/8jrmvlmo6VCWp8KnFfOjq/GPTbedr7PpuSxVWvYm+qkgWDZT0c1rDNa9gBewgahthCyrZ9TbWmy2NwBfMASCWAuLzL4VkJelbU3amTZWPEqfuN/Q8Rc5hsGzaQIYIgIJIsoGptckDfuG/qE1HEtV0pGybjVsD6KQOjH8R6I/FqAAbbojRqiIw75HdVZfKpP8AUaHgTNuH2lSqHKlSm7WvZaisbCwJsDu1HrmzD4ZaYsvXckkkk8SzHUntM0VUP8RTNjYUqwJ1sCWo2ufQfUYFkj2z9mr+Zq/AZZI9s/Zq/mavwGBWu6asRi1pgFzYHQaE/wBptXdMwPl9q93dOjV5IIWvS5VWLFVYKzK470kHo3GmuoH3c30yNcA9YB/7tIMd3P0a756iBmylddbAi2g9frM6AFtBAjx/1mH8836FaNsfVH89L9RIx/1mH8836FaNsfVH89L9RIFs4ndB3SjCFFyhi2utQJYXAvcixtqT2KTwnbk2I2bTqMHdQWGUAneMrBxbq1UH0CB81T/1BQ1RS5OzWoNflOiUrKpBRsupBdRY20IOgDZfrpyR3L4fMG5NSQEAvrYIUKgX82nq7TfrQIsT9oo/lrf4S2RYn7RR/LW/wlsDzUqBQWYgAAkkmwAGpJJ3CR8+Yfx9D3yfvPW2UJw1cAEk0aoAAuSShsABxlYECGptEuDyFmsCTU0KDsWx6bdgNhxI3GTA7WoKVswtUprUNV3ALsTYKxOhbfoDoBuAte6vgyCXp2DHvlN8lTh0rbm/ENd17gWnnZophDSVSmXRkY3YC1hcknMLCwNyLC3CwDXS7oqDAfzFBNyFY2YgOUvlOtriadobVolQWFXiykUqisuUMzMrMoAICMbbyBaxvY7qfc7QVgy0wpBJGVnGrNmbQG2tz6NN2kxjMHQUBTSQsdEVUUM3WBa3R11vpZjfQwNhxxo6VyAvCruXsFTgh7e9PZcLM8+Yfx9D3yfvPVLCFiHq2JBuqDvEPX+JvxHdwA1vXAxTqBgGUgggEEG4IOoII3iepHsZCMPQBBBFGkCCLEEILgg8ZZAREQE8VlJVgpsSpAPUbaHdPcQPnqdDGiqn8xCmZDUBKFgg77LamLk23k+F2T6GQ0vtNXzND48RLoCQ/wAM1LWkLpxp3At20idB+U6eTW90QIeQatrUGVOFO+rD/wB0jQj8A0677haBMxA1YtGNNwhsxRgpvazEGxvY217J85h8DjUQqHpcpYLTJe45JCcocZNSMwuwFz2X0+okVb7TS8zX+OhAowwYIoc3bKuY6atbXdNW1KRahVVRcmlUAHWSpAEqiBCNqDxdf3L/ALTPOg8XX9y/7S2IEXOg8XX9y/7RzoPF1/cv+0tiBzKmI5WpRypVGWozMWplQByVVd57WHrm/ayE0jYEkMhsN5CurGw46AyyIEXOg8XX9y/7RzoPF1/cv+0tiBFzoPF1/cv+0c6Dxdf3L/tLYgc0V+Ur0yEqAKtS5ZCo1y2GvHQzpREDlbXo4gnNRqBBk4lLAgsSTmQ79B5AZu2MlcUz/ElC+c2y2sE0yi9hc9em+/C0ztz7LX8xV+BpaIGZoxWED2OoYd6w75fJ1jQXB0NtZviBDy1bvMgzeMuMluvLfNm/D/8ArjN2FwYS51ZjbM7d81t3kGpsBoLmURATg7cwGJeqGosoQ0jTZWe1w2fNl6JIP1fSv921uM70GBy9mpiOVdqjIaJH8sCxO/iQBpbdqb6nTQDqSHYf2ah5il8Cy6AiIgInI2Zsuk9JWamjMSxJKgknMd5Mq5loeKp+wIEeH2mh2hWw/TzjC0Kh/lvlyZ6wuKlsu9t176N1GdmQ8x0L35GlfdfIt7Ddr6T65nmWh4qn7AgWxORtDZlJFRkporCth7EKARetTB1HlM6wgZiDOTgNm0qiuzojMa1e5ZQTpWqAansA9UDrTi4za6JtDDYc8pnqUMQUtScqQppFr1AMotl4n7y+EL28y0PFU/YEwdhYe9+RpXFwDya3ANr2NuweoQLokXMtDxVP2BJdrbIorQrMKdMEUqhBCgEEKSCD1wOvEwu6ZgIiICIiAiIgIiICJztoUFqVqKuAy2qmx1FwFsbekzZzLQ8VT9gQNPdPihSwWJqNmyrQqk5VLEDIbmw10luDxS1aaVVvldFdcylTlYBhdWAIOu46iTtsOgRY0aRHEFBrMjYlDxVP2BAtiRcy0PFU/YE8bNoKlSuqAKoZCANwJQXsIHQiJztrUg7YdWAKmsbg7jajWIuOOoHqgdGeKtTKpaxNgTYAkm2ugGpPZJeZaHiqfsCOZaHiqfsCBN3KY9a+Bw1VM2VqKWzIyk5RlvlYA26JseIsRoZ1pCuw6AAAo0gBoAEUADsEzzLQ8VT9gQLYnNwOGWniKqooUcjQNgLC+euL269B6ogZ2bVy4YNpornUgDQsdSdB5Z81g/8AUF6gA5GmCACx5YsLWuxCBb8DpqeGpn02y6YbDKpvYhwbEg2JYGzDUHtE2rsmkCCFtlvbVtLgqbC9tzEeS3ULBw6XdVU/hhVellqNUyIoDtcDLmNrA3BLDL1rIsb3ftTq8lyakmkjhrvlZiAGUAgMLl1AYi1tTwn03MlGwXkxlsBl1ysAoUZ1vZ7BQOlee6myaTNnZFJ01PYUI0/+pPZgeNrH+WvnsN+vTloke1vq189hv16csEDJkWye8bz2I/XqS0yLZPeN57Efr1IDbOPNDD1awCkohYBmsCeAJnydX/UginynIrYVadNrVgxCuH6QGUbio047tN4+1xGHWopVhcG1xci9iDY23jTUbiNDpJm2PSNrpfdvLHdYjQns/qes3DxsHaZxNBapABLOpte3RYrcX1sbcevhumzbP2av5mr8BlFCgqLlUADXQdpuf7yfbP2av5mr8BgVrumZhd0zAREQEREBERAREQIsT9oo/lrf4S2RYn7RR/LW/wAJbAlrbRCtly1SbgaUahW5t98La2u+fOdzHducZVWmaYQlXzC5JDJa5DbrEMmm/U33At9YReTYfZdKmQyIqkAi4Gtjlv8AAvqgVSLCfXV/LT+AS2RYT66v5afwCBbIdofWYbzzfoV5dIdofWYbzzfoV4F0+W253ZnDYg0eTRhlQ35cKQWve4yns/7In1MlqbMpszMVuW3nM3UBYa6DTcOtvCNw+c2R3bGvijhzTVbVqlM6k3CqzKwI04AEHW5vuOn1skobKpIwZUAYcdSdwXeewCVwIqP2mr5ih8deIo/aavmKHx14gfP4fu0o0F5FlqlkZ1JVVtcMdxLCbfpCoeBX9hPniID6QqHgV/YT54+kKh4Ff2E+eIgeKndjRxBp0kWqGavQtmVQNKqMbkMeqfVCZiAM+WHdfSwzVKLrVLLWrElVUjpVHcWJYcGExED19IVDwK/sJ88fSFQ8Cv7CfPEQH0hUPAr+wnzyfaHd3QqUaiBa12puouqWuVIF+n2xED69ZmIgIiICIiAiIgIiIHG2/tRcM9Gs4Yr/ADEsoBN2AI0JGnRMg+kKh4Ff2E+eIgPpCoeBX9hPnj6QqHgV/YT54iA+kKh4Ff2E+edDue2muJNasgYKXVbMADdUF9AT1xEDsTkd0WPWgKNZgSq1tQoF+lSqqLAkcWERA530hUPAr+wnzx9IVDwK/sJ88RAfSFQ8Cv7CfPH0hUPAr+wnzxECzYG2UxVatUQMAKdBekADcNWPAnTpCYiIH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4" descr="data:image/jpeg;base64,/9j/4AAQSkZJRgABAQAAAQABAAD/2wCEAAkGBhQQEBIQEhQRFRQWERITExYVEBQYGBMRFRYWFBMXEhIXGygeGRklJRMVKy8gIyo1LC8sFx4xNTAqNSYrLCkBCQoKBQUFDQUFDSkYEhgpKSkpKSkpKSkpKSkpKSkpKSkpKSkpKSkpKSkpKSkpKSkpKSkpKSkpKSkpKSkpKSkpKf/AABEIALYBFQMBIgACEQEDEQH/xAAbAAEBAAMBAQEAAAAAAAAAAAAABAEDBQIGB//EAEcQAAIBAgMDBQwIBQMDBQAAAAECAAMRBBIhBTFBExUiUWEGMlJTcXOBkZKTstIXMzRCYnKz0RQjobHCB5TTwfDxJGOCg6L/xAAUAQEAAAAAAAAAAAAAAAAAAAAA/8QAFBEBAAAAAAAAAAAAAAAAAAAAAP/aAAwDAQACEQMRAD8A/cYiICIiAiIgIiICIkm0NpJQAZ81iWF1UtbLTeqSQNd1Nt3G0CuJzsJt+lVz5S/QALg0agy33A3Xf2b5s54pdbe6qfLAtiRc8UutvdVPljnil1t7qp8sC2JCds0hvYgdZpuAPKSukwM1ffmSlwGoeoO3ii9nfHjbcQ9VMUzkpStobNUOqqeIUfebs3DieBx/CPT6VNmY/eWo5IftVj3jeTo9nEMbtGlhlQN0QeigVdBawA00UXKi5sNRqJKe6RCOityQCBylLiba5HYjy2tA6WGxa1AbXBGjKRZlPUw4f9d4uJukj4cVQtRbq+UFXG8A62YbivWp09NjNXOopkJW6Lm9sqsyuBa5SwJG8XB3dosSHQiRc8UutvdVPljnil1t7qp8sC2JFzxS6291U+WSY3ukSm6LZiHVshyuAal7Knem1+lqd1uMDsRIMFtmnVc01zZwoZgUewBtbp2y8dNdbG2gl8BERAREQEREBERAREQEREBERAREQEREBIsXZ6qUnVGVqdVjmUHUZE0vpqKrA+Xyy2RVvtNLzNf4qEDdQwNOmzMiIrN3xVFBbW/SIGu8+ub4iAiIgJCcK1LWlqu80tLdppEmyn8Pen8NyZdECVOSrgNlVsrAjMmtNxY7mF1Yadu6b6tIMCrAEHeCLg+UGacTg8xzo2RwLXtcMOAdfvD1Ea2IuZqyVamjfy1GjZXuz/lYWyr299r921yHqrjCxKUgCw0ZjfJTPb4TfhHpK3E24bBhLm5Zj3zHe3V5AOAGk2UqQQBVAAG4AaCe4CIiAk+I2fTqEF6dNyNxZFYjjoSJRECDA0UFSrlp01KsEBVACVKU2NyPR7I6pfIsD9biPOp+lTlsBERAREQEREBERAREQEREBERAREQEREBIq32ml5mv8VCWziY3aoTaOGw5p1ialDEEOEBpgKaRbO17i1l4b3Xr0DtxEQEREBERAREQEREBERAREQIsD9biPOp+lTls42ydpB8XjaOSqrU3osWZAEdXpKFNNwTm+rN+rSdmAiIgIiICIiAiIgIiICIiAiIgIiYJtrAzEgTbVMgECsQQCCMLiNQd1v5c8rjDXLLTJRVsHZlKvqLgJTYXX8zDhoDvAb6+N6XJ0xnfiL2VOo1G4eTeeq1yNfNQPSdianCoNCvZTH3V7OPG8YqquGpZlW4DILX1Od1UnMd7dK+u87yN80p3QI1sqVCCVAPQsQ242L3t6L9kDfTxZQhK1tTZagHRYncD4Ddh0NxYk6C2Q7OxoxFMkqLGwIvmBDKr77a6OAR1gia61Q4YXJLUtNNS6X0AQb6g3dHvurNooDpRIed08Gv/ALXEf8cc7p4Nf/a4j/jgXRNOFxa1ASt9DlIZGUg2BsVYAjRh65ugIiICIiAiRPtZASLVDYkHLQrMLjeMyoQZjndPBr/7XEf8cC6RPizUJSlbiGqHVVPEL4bf0GtzcWOumxxIvfLSN9AbO9tDn8Ab+j33XbVZNgNuZ8mWmwTJZsqMwR9LKCotlsb8NLeSBZzWB0kYrU4uekX7Ko+8OzhwtNmHxtzkcZH4C9w4G802+8OzeOIGl+VQ7saTWFqmYl7KFv3tU0gCTYBja9j277ShNorXfkWTS51Dnv1LWZCADl6B6QNwdOuB14nNbGmgVSoWcMSEZULPoLkPTQE//JRbXULpfZzung1/9riP+OBdEmw20EqMVGcEC9mpVE03XGdRf0SmAiIgIiICIiAiIgIiICeK/et+U/2nuRbR2nTo9GoWGZWPRpu2gZE+6Cb3qpYeXqge9lj+RS81T+ET1icGHswJVx3rra4HUeDL2HTjvAI07Jx1KomWi2YU7IdCCLDQG4GukugRJiLnkqwUE6DToVfy346HoHXfvAvLZ4rUFdSrAEHeCPTJP4eqvQVxk4O1y6DqtaznqZvTm4hsrYoIeTQZnNyEGm8m7Mfure+vqudJihgukKlQ5n4aWVL6EU14eU6m++1gNuGwq0xZeJuxJuzHddmOpOg9QE3QMWgzM5fdDsp8RTVab8myvnDa6HI6gi3EFwRfiLwKcFSIeuSNGqgr2jkqS39an1SucHCbLqiqpFYBUqOaqLezF3qVbWI00qpfibDUce9AREQERI9p4l6ahqa5zm6Qsx6OVjplBN7hR6YHnZe6p5+t8Zltpx9j7Uq1Kj06mH5IAFs/8zKzZrELmpqD13vfUab7dmBJXwRzGpTOV+PgvbTpr/kNRYbxoc4PEKbplyONWTTjvZSO+Un7w9NjpKppxOFWoLHeDdWBsynddW4H/oSDoYBsIhNyiX/KPCzHh16+XWaKuIu2SkFLjosxHRpjfZiN53dAHqvbQzH8PVboM4Cjey3DuOo6dDtKnyZZXRoqihVAAG4AWA9EDVhsGEuSSznvna1z1DTQDsGnpJm+0zJdqVHWhVan34puU6Jbp2OXogEnW2loHg/ah5g/GJbPmU27iApqfw9QmwGQq4Is1YXzClc3CUyQBpmsL3E+lU6QMxEQEREBERAREQEREBJ8XhUYZmRWKi65lBtYq4t6UQ+VR1SieK/et+U/2gSbGwtNKSGnTp086q7BFCjMVBJsJdJdl/UUfNU/hEqgIiICIiAiIgRbP7/EeeH6NGWyLZ/1mI88P0aMtgIiICIiBHs1yQ9yTatVAudwDEAeSWSLZW6p5+t8ZlsBERAREQERECMn/wBSBw5Em3C+ccJZIj9qHmD8YlsBERAREQEREBERAREQEn2hiVp0alRyQq03ZiFJsqqSeioJO7cBN5NpC1Rq4ITSkRq+hNQHhTB0ynwjv4A3DAMdz2MWthMPVpklGo02U5WF1KixswBtOhOdTBwwC2LUVAVSBdqagWAZR3yi28ajS4OrS9HDAEEEEAgg3BB3EGB6iIgIiS7UqlaFVlNiKVQg9RCkgwKokI2WPGV/fNM81jxlf3zQJNibVpVq2MSm6s1PEBagF7o3JU1sb9qN6p2JzKOwKaM7q1UNUYPUIqtd2CqgLa78qKPRN3NY8ZX980C2JzKmHNKpRyvVOaoysGqFgRyVRtx7VHqm/azkUjYkEsguN4DOqmx8hMCyJFzWPGV/fNHNY8ZX980CXud2nSrivyTh8mKr03tfoVA1yrXG8XHrnXnNw+wKdPMEaquZ2drVWGZ2N2Y9pm3mseMr++aBbE5q0TTr0wHqEMtS4Zyw0y23+UzpQEREBESfE4sJZQMznvUB1PWT1KOJP9SQCHPbatMbRXDZjypwjVAuR/q+UCls+XLv038R1zsTnc3Pm5bMvLZco6PQCXvyfhEaDpb762A6Mow2MDEowKuBcqerddTuZe0detjpApiIgIiICIiAiIgT4jaNKmcr1KaG17NUVTbdexO7QzTz3R4VabHgqOrMT1KqkkmeqSH+IqGxsaNEA2NiQ1e4v6R6xKK+HV1ysLj+xGoIO8EcCNRAlGGarrVAC71p3v5DVO5ju6I0H4tCNlfaKIcpJLC1wqsxF91woJ/8jrmvlmo6VCWp8KnFfOjq/GPTbedr7PpuSxVWvYm+qkgWDZT0c1rDNa9gBewgahthCyrZ9TbWmy2NwBfMASCWAuLzL4VkJelbU3amTZWPEqfuN/Q8Rc5hsGzaQIYIgIJIsoGptckDfuG/qE1HEtV0pGybjVsD6KQOjH8R6I/FqAAbbojRqiIw75HdVZfKpP8AUaHgTNuH2lSqHKlSm7WvZaisbCwJsDu1HrmzD4ZaYsvXckkkk8SzHUntM0VUP8RTNjYUqwJ1sCWo2ufQfUYFkj2z9mr+Zq/AZZI9s/Zq/mavwGBWu6asRi1pgFzYHQaE/wBptXdMwPl9q93dOjV5IIWvS5VWLFVYKzK470kHo3GmuoH3c30yNcA9YB/7tIMd3P0a756iBmylddbAi2g9frM6AFtBAjx/1mH8836FaNsfVH89L9RIx/1mH8836FaNsfVH89L9RIFs4ndB3SjCFFyhi2utQJYXAvcixtqT2KTwnbk2I2bTqMHdQWGUAneMrBxbq1UH0CB81T/1BQ1RS5OzWoNflOiUrKpBRsupBdRY20IOgDZfrpyR3L4fMG5NSQEAvrYIUKgX82nq7TfrQIsT9oo/lrf4S2RYn7RR/LW/wlsDzUqBQWYgAAkkmwAGpJJ3CR8+Yfx9D3yfvPW2UJw1cAEk0aoAAuSShsABxlYECGptEuDyFmsCTU0KDsWx6bdgNhxI3GTA7WoKVswtUprUNV3ALsTYKxOhbfoDoBuAte6vgyCXp2DHvlN8lTh0rbm/ENd17gWnnZophDSVSmXRkY3YC1hcknMLCwNyLC3CwDXS7oqDAfzFBNyFY2YgOUvlOtriadobVolQWFXiykUqisuUMzMrMoAICMbbyBaxvY7qfc7QVgy0wpBJGVnGrNmbQG2tz6NN2kxjMHQUBTSQsdEVUUM3WBa3R11vpZjfQwNhxxo6VyAvCruXsFTgh7e9PZcLM8+Yfx9D3yfvPVLCFiHq2JBuqDvEPX+JvxHdwA1vXAxTqBgGUgggEEG4IOoII3iepHsZCMPQBBBFGkCCLEEILgg8ZZAREQE8VlJVgpsSpAPUbaHdPcQPnqdDGiqn8xCmZDUBKFgg77LamLk23k+F2T6GQ0vtNXzND48RLoCQ/wAM1LWkLpxp3At20idB+U6eTW90QIeQatrUGVOFO+rD/wB0jQj8A0677haBMxA1YtGNNwhsxRgpvazEGxvY217J85h8DjUQqHpcpYLTJe45JCcocZNSMwuwFz2X0+okVb7TS8zX+OhAowwYIoc3bKuY6atbXdNW1KRahVVRcmlUAHWSpAEqiBCNqDxdf3L/ALTPOg8XX9y/7S2IEXOg8XX9y/7RzoPF1/cv+0tiBzKmI5WpRypVGWozMWplQByVVd57WHrm/ayE0jYEkMhsN5CurGw46AyyIEXOg8XX9y/7RzoPF1/cv+0tiBFzoPF1/cv+0c6Dxdf3L/tLYgc0V+Ur0yEqAKtS5ZCo1y2GvHQzpREDlbXo4gnNRqBBk4lLAgsSTmQ79B5AZu2MlcUz/ElC+c2y2sE0yi9hc9em+/C0ztz7LX8xV+BpaIGZoxWED2OoYd6w75fJ1jQXB0NtZviBDy1bvMgzeMuMluvLfNm/D/8ArjN2FwYS51ZjbM7d81t3kGpsBoLmURATg7cwGJeqGosoQ0jTZWe1w2fNl6JIP1fSv921uM70GBy9mpiOVdqjIaJH8sCxO/iQBpbdqb6nTQDqSHYf2ah5il8Cy6AiIgInI2Zsuk9JWamjMSxJKgknMd5Mq5loeKp+wIEeH2mh2hWw/TzjC0Kh/lvlyZ6wuKlsu9t176N1GdmQ8x0L35GlfdfIt7Ddr6T65nmWh4qn7AgWxORtDZlJFRkporCth7EKARetTB1HlM6wgZiDOTgNm0qiuzojMa1e5ZQTpWqAansA9UDrTi4za6JtDDYc8pnqUMQUtScqQppFr1AMotl4n7y+EL28y0PFU/YEwdhYe9+RpXFwDya3ANr2NuweoQLokXMtDxVP2BJdrbIorQrMKdMEUqhBCgEEKSCD1wOvEwu6ZgIiICIiAiIgIiICJztoUFqVqKuAy2qmx1FwFsbekzZzLQ8VT9gQNPdPihSwWJqNmyrQqk5VLEDIbmw10luDxS1aaVVvldFdcylTlYBhdWAIOu46iTtsOgRY0aRHEFBrMjYlDxVP2BAtiRcy0PFU/YE8bNoKlSuqAKoZCANwJQXsIHQiJztrUg7YdWAKmsbg7jajWIuOOoHqgdGeKtTKpaxNgTYAkm2ugGpPZJeZaHiqfsCOZaHiqfsCBN3KY9a+Bw1VM2VqKWzIyk5RlvlYA26JseIsRoZ1pCuw6AAAo0gBoAEUADsEzzLQ8VT9gQLYnNwOGWniKqooUcjQNgLC+euL269B6ogZ2bVy4YNpornUgDQsdSdB5Z81g/8AUF6gA5GmCACx5YsLWuxCBb8DpqeGpn02y6YbDKpvYhwbEg2JYGzDUHtE2rsmkCCFtlvbVtLgqbC9tzEeS3ULBw6XdVU/hhVellqNUyIoDtcDLmNrA3BLDL1rIsb3ftTq8lyakmkjhrvlZiAGUAgMLl1AYi1tTwn03MlGwXkxlsBl1ysAoUZ1vZ7BQOlee6myaTNnZFJ01PYUI0/+pPZgeNrH+WvnsN+vTloke1vq189hv16csEDJkWye8bz2I/XqS0yLZPeN57Efr1IDbOPNDD1awCkohYBmsCeAJnydX/UginynIrYVadNrVgxCuH6QGUbio047tN4+1xGHWopVhcG1xci9iDY23jTUbiNDpJm2PSNrpfdvLHdYjQns/qes3DxsHaZxNBapABLOpte3RYrcX1sbcevhumzbP2av5mr8BlFCgqLlUADXQdpuf7yfbP2av5mr8BgVrumZhd0zAREQEREBERAREQIsT9oo/lrf4S2RYn7RR/LW/wAJbAlrbRCtly1SbgaUahW5t98La2u+fOdzHducZVWmaYQlXzC5JDJa5DbrEMmm/U33At9YReTYfZdKmQyIqkAi4Gtjlv8AAvqgVSLCfXV/LT+AS2RYT66v5afwCBbIdofWYbzzfoV5dIdofWYbzzfoV4F0+W253ZnDYg0eTRhlQ35cKQWve4yns/7In1MlqbMpszMVuW3nM3UBYa6DTcOtvCNw+c2R3bGvijhzTVbVqlM6k3CqzKwI04AEHW5vuOn1skobKpIwZUAYcdSdwXeewCVwIqP2mr5ih8deIo/aavmKHx14gfP4fu0o0F5FlqlkZ1JVVtcMdxLCbfpCoeBX9hPniID6QqHgV/YT54+kKh4Ff2E+eIgeKndjRxBp0kWqGavQtmVQNKqMbkMeqfVCZiAM+WHdfSwzVKLrVLLWrElVUjpVHcWJYcGExED19IVDwK/sJ88fSFQ8Cv7CfPEQH0hUPAr+wnzyfaHd3QqUaiBa12puouqWuVIF+n2xED69ZmIgIiICIiAiIgIiIHG2/tRcM9Gs4Yr/ADEsoBN2AI0JGnRMg+kKh4Ff2E+eIgPpCoeBX9hPnj6QqHgV/YT54iA+kKh4Ff2E+edDue2muJNasgYKXVbMADdUF9AT1xEDsTkd0WPWgKNZgSq1tQoF+lSqqLAkcWERA530hUPAr+wnzx9IVDwK/sJ88RAfSFQ8Cv7CfPH0hUPAr+wnzxECzYG2UxVatUQMAKdBekADcNWPAnTpCYiIH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AutoShape 16" descr="data:image/jpeg;base64,/9j/4AAQSkZJRgABAQAAAQABAAD/2wCEAAkGBhQQEBIQEhQRFRQWERITExYVEBQYGBMRFRYWFBMXEhIXGygeGRklJRMVKy8gIyo1LC8sFx4xNTAqNSYrLCkBCQoKBQUFDQUFDSkYEhgpKSkpKSkpKSkpKSkpKSkpKSkpKSkpKSkpKSkpKSkpKSkpKSkpKSkpKSkpKSkpKSkpKf/AABEIALYBFQMBIgACEQEDEQH/xAAbAAEBAAMBAQEAAAAAAAAAAAAABAEDBQIGB//EAEcQAAIBAgMDBQwIBQMDBQAAAAECAAMRBBIhBTFBExUiUWEGMlJTcXOBkZKTstIXMzRCYnKz0RQjobHCB5TTwfDxJGOCg6L/xAAUAQEAAAAAAAAAAAAAAAAAAAAA/8QAFBEBAAAAAAAAAAAAAAAAAAAAAP/aAAwDAQACEQMRAD8A/cYiICIiAiIgIiICIkm0NpJQAZ81iWF1UtbLTeqSQNd1Nt3G0CuJzsJt+lVz5S/QALg0agy33A3Xf2b5s54pdbe6qfLAtiRc8UutvdVPljnil1t7qp8sC2JCds0hvYgdZpuAPKSukwM1ffmSlwGoeoO3ii9nfHjbcQ9VMUzkpStobNUOqqeIUfebs3DieBx/CPT6VNmY/eWo5IftVj3jeTo9nEMbtGlhlQN0QeigVdBawA00UXKi5sNRqJKe6RCOityQCBylLiba5HYjy2tA6WGxa1AbXBGjKRZlPUw4f9d4uJukj4cVQtRbq+UFXG8A62YbivWp09NjNXOopkJW6Lm9sqsyuBa5SwJG8XB3dosSHQiRc8UutvdVPljnil1t7qp8sC2JFzxS6291U+WSY3ukSm6LZiHVshyuAal7Knem1+lqd1uMDsRIMFtmnVc01zZwoZgUewBtbp2y8dNdbG2gl8BERAREQEREBERAREQEREBERAREQEREBIsXZ6qUnVGVqdVjmUHUZE0vpqKrA+Xyy2RVvtNLzNf4qEDdQwNOmzMiIrN3xVFBbW/SIGu8+ub4iAiIgJCcK1LWlqu80tLdppEmyn8Pen8NyZdECVOSrgNlVsrAjMmtNxY7mF1Yadu6b6tIMCrAEHeCLg+UGacTg8xzo2RwLXtcMOAdfvD1Ea2IuZqyVamjfy1GjZXuz/lYWyr299r921yHqrjCxKUgCw0ZjfJTPb4TfhHpK3E24bBhLm5Zj3zHe3V5AOAGk2UqQQBVAAG4AaCe4CIiAk+I2fTqEF6dNyNxZFYjjoSJRECDA0UFSrlp01KsEBVACVKU2NyPR7I6pfIsD9biPOp+lTlsBERAREQEREBERAREQEREBERAREQEREBIq32ml5mv8VCWziY3aoTaOGw5p1ialDEEOEBpgKaRbO17i1l4b3Xr0DtxEQEREBERAREQEREBERAREQIsD9biPOp+lTls42ydpB8XjaOSqrU3osWZAEdXpKFNNwTm+rN+rSdmAiIgIiICIiAiIgIiICIiAiIgIiYJtrAzEgTbVMgECsQQCCMLiNQd1v5c8rjDXLLTJRVsHZlKvqLgJTYXX8zDhoDvAb6+N6XJ0xnfiL2VOo1G4eTeeq1yNfNQPSdianCoNCvZTH3V7OPG8YqquGpZlW4DILX1Od1UnMd7dK+u87yN80p3QI1sqVCCVAPQsQ242L3t6L9kDfTxZQhK1tTZagHRYncD4Ddh0NxYk6C2Q7OxoxFMkqLGwIvmBDKr77a6OAR1gia61Q4YXJLUtNNS6X0AQb6g3dHvurNooDpRIed08Gv/ALXEf8cc7p4Nf/a4j/jgXRNOFxa1ASt9DlIZGUg2BsVYAjRh65ugIiICIiAiRPtZASLVDYkHLQrMLjeMyoQZjndPBr/7XEf8cC6RPizUJSlbiGqHVVPEL4bf0GtzcWOumxxIvfLSN9AbO9tDn8Ab+j33XbVZNgNuZ8mWmwTJZsqMwR9LKCotlsb8NLeSBZzWB0kYrU4uekX7Ko+8OzhwtNmHxtzkcZH4C9w4G802+8OzeOIGl+VQ7saTWFqmYl7KFv3tU0gCTYBja9j277ShNorXfkWTS51Dnv1LWZCADl6B6QNwdOuB14nNbGmgVSoWcMSEZULPoLkPTQE//JRbXULpfZzung1/9riP+OBdEmw20EqMVGcEC9mpVE03XGdRf0SmAiIgIiICIiAiIgIiICeK/et+U/2nuRbR2nTo9GoWGZWPRpu2gZE+6Cb3qpYeXqge9lj+RS81T+ET1icGHswJVx3rra4HUeDL2HTjvAI07Jx1KomWi2YU7IdCCLDQG4GukugRJiLnkqwUE6DToVfy346HoHXfvAvLZ4rUFdSrAEHeCPTJP4eqvQVxk4O1y6DqtaznqZvTm4hsrYoIeTQZnNyEGm8m7Mfure+vqudJihgukKlQ5n4aWVL6EU14eU6m++1gNuGwq0xZeJuxJuzHddmOpOg9QE3QMWgzM5fdDsp8RTVab8myvnDa6HI6gi3EFwRfiLwKcFSIeuSNGqgr2jkqS39an1SucHCbLqiqpFYBUqOaqLezF3qVbWI00qpfibDUce9AREQERI9p4l6ahqa5zm6Qsx6OVjplBN7hR6YHnZe6p5+t8Zltpx9j7Uq1Kj06mH5IAFs/8zKzZrELmpqD13vfUab7dmBJXwRzGpTOV+PgvbTpr/kNRYbxoc4PEKbplyONWTTjvZSO+Un7w9NjpKppxOFWoLHeDdWBsynddW4H/oSDoYBsIhNyiX/KPCzHh16+XWaKuIu2SkFLjosxHRpjfZiN53dAHqvbQzH8PVboM4Cjey3DuOo6dDtKnyZZXRoqihVAAG4AWA9EDVhsGEuSSznvna1z1DTQDsGnpJm+0zJdqVHWhVan34puU6Jbp2OXogEnW2loHg/ah5g/GJbPmU27iApqfw9QmwGQq4Is1YXzClc3CUyQBpmsL3E+lU6QMxEQEREBERAREQEREBJ8XhUYZmRWKi65lBtYq4t6UQ+VR1SieK/et+U/2gSbGwtNKSGnTp086q7BFCjMVBJsJdJdl/UUfNU/hEqgIiICIiAiIgRbP7/EeeH6NGWyLZ/1mI88P0aMtgIiICIiBHs1yQ9yTatVAudwDEAeSWSLZW6p5+t8ZlsBERAREQERECMn/wBSBw5Em3C+ccJZIj9qHmD8YlsBERAREQEREBERAREQEn2hiVp0alRyQq03ZiFJsqqSeioJO7cBN5NpC1Rq4ITSkRq+hNQHhTB0ynwjv4A3DAMdz2MWthMPVpklGo02U5WF1KixswBtOhOdTBwwC2LUVAVSBdqagWAZR3yi28ajS4OrS9HDAEEEEAgg3BB3EGB6iIgIiS7UqlaFVlNiKVQg9RCkgwKokI2WPGV/fNM81jxlf3zQJNibVpVq2MSm6s1PEBagF7o3JU1sb9qN6p2JzKOwKaM7q1UNUYPUIqtd2CqgLa78qKPRN3NY8ZX980C2JzKmHNKpRyvVOaoysGqFgRyVRtx7VHqm/azkUjYkEsguN4DOqmx8hMCyJFzWPGV/fNHNY8ZX980CXud2nSrivyTh8mKr03tfoVA1yrXG8XHrnXnNw+wKdPMEaquZ2drVWGZ2N2Y9pm3mseMr++aBbE5q0TTr0wHqEMtS4Zyw0y23+UzpQEREBESfE4sJZQMznvUB1PWT1KOJP9SQCHPbatMbRXDZjypwjVAuR/q+UCls+XLv038R1zsTnc3Pm5bMvLZco6PQCXvyfhEaDpb762A6Mow2MDEowKuBcqerddTuZe0detjpApiIgIiICIiAiIgT4jaNKmcr1KaG17NUVTbdexO7QzTz3R4VabHgqOrMT1KqkkmeqSH+IqGxsaNEA2NiQ1e4v6R6xKK+HV1ysLj+xGoIO8EcCNRAlGGarrVAC71p3v5DVO5ju6I0H4tCNlfaKIcpJLC1wqsxF91woJ/8jrmvlmo6VCWp8KnFfOjq/GPTbedr7PpuSxVWvYm+qkgWDZT0c1rDNa9gBewgahthCyrZ9TbWmy2NwBfMASCWAuLzL4VkJelbU3amTZWPEqfuN/Q8Rc5hsGzaQIYIgIJIsoGptckDfuG/qE1HEtV0pGybjVsD6KQOjH8R6I/FqAAbbojRqiIw75HdVZfKpP8AUaHgTNuH2lSqHKlSm7WvZaisbCwJsDu1HrmzD4ZaYsvXckkkk8SzHUntM0VUP8RTNjYUqwJ1sCWo2ufQfUYFkj2z9mr+Zq/AZZI9s/Zq/mavwGBWu6asRi1pgFzYHQaE/wBptXdMwPl9q93dOjV5IIWvS5VWLFVYKzK470kHo3GmuoH3c30yNcA9YB/7tIMd3P0a756iBmylddbAi2g9frM6AFtBAjx/1mH8836FaNsfVH89L9RIx/1mH8836FaNsfVH89L9RIFs4ndB3SjCFFyhi2utQJYXAvcixtqT2KTwnbk2I2bTqMHdQWGUAneMrBxbq1UH0CB81T/1BQ1RS5OzWoNflOiUrKpBRsupBdRY20IOgDZfrpyR3L4fMG5NSQEAvrYIUKgX82nq7TfrQIsT9oo/lrf4S2RYn7RR/LW/wlsDzUqBQWYgAAkkmwAGpJJ3CR8+Yfx9D3yfvPW2UJw1cAEk0aoAAuSShsABxlYECGptEuDyFmsCTU0KDsWx6bdgNhxI3GTA7WoKVswtUprUNV3ALsTYKxOhbfoDoBuAte6vgyCXp2DHvlN8lTh0rbm/ENd17gWnnZophDSVSmXRkY3YC1hcknMLCwNyLC3CwDXS7oqDAfzFBNyFY2YgOUvlOtriadobVolQWFXiykUqisuUMzMrMoAICMbbyBaxvY7qfc7QVgy0wpBJGVnGrNmbQG2tz6NN2kxjMHQUBTSQsdEVUUM3WBa3R11vpZjfQwNhxxo6VyAvCruXsFTgh7e9PZcLM8+Yfx9D3yfvPVLCFiHq2JBuqDvEPX+JvxHdwA1vXAxTqBgGUgggEEG4IOoII3iepHsZCMPQBBBFGkCCLEEILgg8ZZAREQE8VlJVgpsSpAPUbaHdPcQPnqdDGiqn8xCmZDUBKFgg77LamLk23k+F2T6GQ0vtNXzND48RLoCQ/wAM1LWkLpxp3At20idB+U6eTW90QIeQatrUGVOFO+rD/wB0jQj8A0677haBMxA1YtGNNwhsxRgpvazEGxvY217J85h8DjUQqHpcpYLTJe45JCcocZNSMwuwFz2X0+okVb7TS8zX+OhAowwYIoc3bKuY6atbXdNW1KRahVVRcmlUAHWSpAEqiBCNqDxdf3L/ALTPOg8XX9y/7S2IEXOg8XX9y/7RzoPF1/cv+0tiBzKmI5WpRypVGWozMWplQByVVd57WHrm/ayE0jYEkMhsN5CurGw46AyyIEXOg8XX9y/7RzoPF1/cv+0tiBFzoPF1/cv+0c6Dxdf3L/tLYgc0V+Ur0yEqAKtS5ZCo1y2GvHQzpREDlbXo4gnNRqBBk4lLAgsSTmQ79B5AZu2MlcUz/ElC+c2y2sE0yi9hc9em+/C0ztz7LX8xV+BpaIGZoxWED2OoYd6w75fJ1jQXB0NtZviBDy1bvMgzeMuMluvLfNm/D/8ArjN2FwYS51ZjbM7d81t3kGpsBoLmURATg7cwGJeqGosoQ0jTZWe1w2fNl6JIP1fSv921uM70GBy9mpiOVdqjIaJH8sCxO/iQBpbdqb6nTQDqSHYf2ah5il8Cy6AiIgInI2Zsuk9JWamjMSxJKgknMd5Mq5loeKp+wIEeH2mh2hWw/TzjC0Kh/lvlyZ6wuKlsu9t176N1GdmQ8x0L35GlfdfIt7Ddr6T65nmWh4qn7AgWxORtDZlJFRkporCth7EKARetTB1HlM6wgZiDOTgNm0qiuzojMa1e5ZQTpWqAansA9UDrTi4za6JtDDYc8pnqUMQUtScqQppFr1AMotl4n7y+EL28y0PFU/YEwdhYe9+RpXFwDya3ANr2NuweoQLokXMtDxVP2BJdrbIorQrMKdMEUqhBCgEEKSCD1wOvEwu6ZgIiICIiAiIgIiICJztoUFqVqKuAy2qmx1FwFsbekzZzLQ8VT9gQNPdPihSwWJqNmyrQqk5VLEDIbmw10luDxS1aaVVvldFdcylTlYBhdWAIOu46iTtsOgRY0aRHEFBrMjYlDxVP2BAtiRcy0PFU/YE8bNoKlSuqAKoZCANwJQXsIHQiJztrUg7YdWAKmsbg7jajWIuOOoHqgdGeKtTKpaxNgTYAkm2ugGpPZJeZaHiqfsCOZaHiqfsCBN3KY9a+Bw1VM2VqKWzIyk5RlvlYA26JseIsRoZ1pCuw6AAAo0gBoAEUADsEzzLQ8VT9gQLYnNwOGWniKqooUcjQNgLC+euL269B6ogZ2bVy4YNpornUgDQsdSdB5Z81g/8AUF6gA5GmCACx5YsLWuxCBb8DpqeGpn02y6YbDKpvYhwbEg2JYGzDUHtE2rsmkCCFtlvbVtLgqbC9tzEeS3ULBw6XdVU/hhVellqNUyIoDtcDLmNrA3BLDL1rIsb3ftTq8lyakmkjhrvlZiAGUAgMLl1AYi1tTwn03MlGwXkxlsBl1ysAoUZ1vZ7BQOlee6myaTNnZFJ01PYUI0/+pPZgeNrH+WvnsN+vTloke1vq189hv16csEDJkWye8bz2I/XqS0yLZPeN57Efr1IDbOPNDD1awCkohYBmsCeAJnydX/UginynIrYVadNrVgxCuH6QGUbio047tN4+1xGHWopVhcG1xci9iDY23jTUbiNDpJm2PSNrpfdvLHdYjQns/qes3DxsHaZxNBapABLOpte3RYrcX1sbcevhumzbP2av5mr8BlFCgqLlUADXQdpuf7yfbP2av5mr8BgVrumZhd0zAREQEREBERAREQIsT9oo/lrf4S2RYn7RR/LW/wAJbAlrbRCtly1SbgaUahW5t98La2u+fOdzHducZVWmaYQlXzC5JDJa5DbrEMmm/U33At9YReTYfZdKmQyIqkAi4Gtjlv8AAvqgVSLCfXV/LT+AS2RYT66v5afwCBbIdofWYbzzfoV5dIdofWYbzzfoV4F0+W253ZnDYg0eTRhlQ35cKQWve4yns/7In1MlqbMpszMVuW3nM3UBYa6DTcOtvCNw+c2R3bGvijhzTVbVqlM6k3CqzKwI04AEHW5vuOn1skobKpIwZUAYcdSdwXeewCVwIqP2mr5ih8deIo/aavmKHx14gfP4fu0o0F5FlqlkZ1JVVtcMdxLCbfpCoeBX9hPniID6QqHgV/YT54+kKh4Ff2E+eIgeKndjRxBp0kWqGavQtmVQNKqMbkMeqfVCZiAM+WHdfSwzVKLrVLLWrElVUjpVHcWJYcGExED19IVDwK/sJ88fSFQ8Cv7CfPEQH0hUPAr+wnzyfaHd3QqUaiBa12puouqWuVIF+n2xED69ZmIgIiICIiAiIgIiIHG2/tRcM9Gs4Yr/ADEsoBN2AI0JGnRMg+kKh4Ff2E+eIgPpCoeBX9hPnj6QqHgV/YT54iA+kKh4Ff2E+edDue2muJNasgYKXVbMADdUF9AT1xEDsTkd0WPWgKNZgSq1tQoF+lSqqLAkcWERA530hUPAr+wnzx9IVDwK/sJ88RAfSFQ8Cv7CfPH0hUPAr+wnzxECzYG2UxVatUQMAKdBekADcNWPAnTpCYiIH//Z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" name="Picture 18" descr="http://120.105.184.250/sfchang/96-2-%E8%B3%87%E4%B8%89AB-%E7%B3%BB%E7%B5%B1%E5%88%86%E6%9E%90%E8%88%87%E8%A8%AD%E8%A8%88/FigureFiles%5CChapter%2009%5CFig09-1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303460" cy="41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8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資料型態</a:t>
            </a:r>
            <a:r>
              <a:rPr lang="zh-TW" altLang="en-US" dirty="0"/>
              <a:t>與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49424"/>
            <a:ext cx="8147248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j-ea"/>
                <a:ea typeface="+mj-ea"/>
              </a:rPr>
              <a:t>暫時儲存的</a:t>
            </a:r>
            <a:r>
              <a:rPr lang="zh-TW" altLang="en-US" dirty="0" smtClean="0">
                <a:latin typeface="+mj-ea"/>
                <a:ea typeface="+mj-ea"/>
              </a:rPr>
              <a:t>資料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記憶體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整數</a:t>
            </a:r>
            <a:r>
              <a:rPr lang="en-US" altLang="zh-TW" dirty="0" smtClean="0">
                <a:latin typeface="+mj-ea"/>
                <a:ea typeface="+mj-ea"/>
              </a:rPr>
              <a:t>(integer)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err="1" smtClean="0">
                <a:latin typeface="+mj-ea"/>
                <a:ea typeface="+mj-ea"/>
              </a:rPr>
              <a:t>int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-1, 0, 1, 1000 …</a:t>
            </a: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錢幣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攻擊力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…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80112" y="2492896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5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資料型態與變數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小數</a:t>
            </a:r>
            <a:r>
              <a:rPr lang="en-US" altLang="zh-TW" dirty="0">
                <a:latin typeface="+mj-ea"/>
              </a:rPr>
              <a:t>(float) float </a:t>
            </a:r>
          </a:p>
          <a:p>
            <a:pPr lvl="1"/>
            <a:r>
              <a:rPr lang="en-US" altLang="zh-TW" dirty="0">
                <a:latin typeface="+mj-ea"/>
              </a:rPr>
              <a:t>0.2, 230.53</a:t>
            </a:r>
            <a:r>
              <a:rPr lang="en-US" altLang="zh-TW" dirty="0" smtClean="0">
                <a:latin typeface="+mj-ea"/>
              </a:rPr>
              <a:t>…</a:t>
            </a:r>
          </a:p>
          <a:p>
            <a:pPr lvl="1"/>
            <a:r>
              <a:rPr lang="zh-TW" altLang="en-US" dirty="0" smtClean="0">
                <a:latin typeface="+mj-ea"/>
              </a:rPr>
              <a:t>傷害加成係數</a:t>
            </a:r>
            <a:endParaRPr lang="en-US" altLang="zh-TW" dirty="0" smtClean="0">
              <a:latin typeface="+mj-ea"/>
            </a:endParaRPr>
          </a:p>
          <a:p>
            <a:pPr lvl="1"/>
            <a:r>
              <a:rPr lang="en-US" altLang="zh-TW" dirty="0" smtClean="0">
                <a:latin typeface="+mj-ea"/>
              </a:rPr>
              <a:t>…</a:t>
            </a:r>
            <a:endParaRPr lang="en-US" altLang="zh-TW" dirty="0">
              <a:latin typeface="+mj-ea"/>
            </a:endParaRPr>
          </a:p>
          <a:p>
            <a:r>
              <a:rPr lang="zh-TW" altLang="en-US" dirty="0">
                <a:latin typeface="+mj-ea"/>
              </a:rPr>
              <a:t>字串</a:t>
            </a:r>
            <a:r>
              <a:rPr lang="en-US" altLang="zh-TW" dirty="0">
                <a:latin typeface="+mj-ea"/>
              </a:rPr>
              <a:t>(string)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string</a:t>
            </a:r>
          </a:p>
          <a:p>
            <a:pPr lvl="1"/>
            <a:r>
              <a:rPr lang="zh-TW" altLang="en-US" dirty="0" smtClean="0">
                <a:latin typeface="+mj-ea"/>
              </a:rPr>
              <a:t>角色、道具名稱</a:t>
            </a:r>
            <a:endParaRPr lang="en-US" altLang="zh-TW" dirty="0" smtClean="0">
              <a:latin typeface="+mj-ea"/>
            </a:endParaRPr>
          </a:p>
          <a:p>
            <a:pPr lvl="1"/>
            <a:r>
              <a:rPr lang="zh-TW" altLang="en-US" dirty="0" smtClean="0">
                <a:latin typeface="+mj-ea"/>
              </a:rPr>
              <a:t>所有遊戲中看的到的字</a:t>
            </a:r>
            <a:endParaRPr lang="en-US" altLang="zh-TW" dirty="0"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64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資料型態與變數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Ex: </a:t>
            </a:r>
          </a:p>
          <a:p>
            <a:pPr lvl="1"/>
            <a:r>
              <a:rPr lang="en-US" altLang="zh-TW" dirty="0" err="1" smtClean="0">
                <a:latin typeface="+mj-ea"/>
                <a:ea typeface="+mj-ea"/>
              </a:rPr>
              <a:t>int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x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;</a:t>
            </a:r>
          </a:p>
          <a:p>
            <a:pPr lvl="1"/>
            <a:endParaRPr lang="en-US" altLang="zh-TW" dirty="0">
              <a:latin typeface="+mj-ea"/>
              <a:ea typeface="+mj-ea"/>
            </a:endParaRPr>
          </a:p>
          <a:p>
            <a:pPr lvl="1"/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err="1" smtClean="0">
                <a:latin typeface="+mj-ea"/>
                <a:ea typeface="+mj-ea"/>
              </a:rPr>
              <a:t>int</a:t>
            </a:r>
            <a:r>
              <a:rPr lang="en-US" altLang="zh-TW" dirty="0" smtClean="0">
                <a:latin typeface="+mj-ea"/>
                <a:ea typeface="+mj-ea"/>
              </a:rPr>
              <a:t> y;</a:t>
            </a:r>
          </a:p>
          <a:p>
            <a:pPr lvl="1"/>
            <a:r>
              <a:rPr lang="en-US" altLang="zh-TW" dirty="0" err="1" smtClean="0">
                <a:latin typeface="+mj-ea"/>
                <a:ea typeface="+mj-ea"/>
              </a:rPr>
              <a:t>int</a:t>
            </a:r>
            <a:r>
              <a:rPr lang="en-US" altLang="zh-TW" dirty="0" smtClean="0">
                <a:latin typeface="+mj-ea"/>
                <a:ea typeface="+mj-ea"/>
              </a:rPr>
              <a:t> money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s</a:t>
            </a:r>
            <a:r>
              <a:rPr lang="en-US" altLang="zh-TW" dirty="0" smtClean="0">
                <a:latin typeface="+mj-ea"/>
                <a:ea typeface="+mj-ea"/>
              </a:rPr>
              <a:t>tring name;</a:t>
            </a:r>
          </a:p>
          <a:p>
            <a:pPr lvl="1"/>
            <a:endParaRPr lang="en-US" altLang="zh-TW" dirty="0">
              <a:latin typeface="+mj-ea"/>
              <a:ea typeface="+mj-ea"/>
            </a:endParaRPr>
          </a:p>
          <a:p>
            <a:pPr lvl="1"/>
            <a:endParaRPr lang="en-US" altLang="zh-TW" dirty="0" smtClean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444724" y="2780928"/>
            <a:ext cx="2415000" cy="1111115"/>
            <a:chOff x="444724" y="5085184"/>
            <a:chExt cx="2415000" cy="1111115"/>
          </a:xfrm>
        </p:grpSpPr>
        <p:sp>
          <p:nvSpPr>
            <p:cNvPr id="4" name="文字方塊 3"/>
            <p:cNvSpPr txBox="1"/>
            <p:nvPr/>
          </p:nvSpPr>
          <p:spPr>
            <a:xfrm>
              <a:off x="444724" y="580280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資料型態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635588" y="582696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變數名稱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cxnSp>
          <p:nvCxnSpPr>
            <p:cNvPr id="6" name="直線單箭頭接點 5"/>
            <p:cNvCxnSpPr>
              <a:stCxn id="8" idx="2"/>
            </p:cNvCxnSpPr>
            <p:nvPr/>
          </p:nvCxnSpPr>
          <p:spPr>
            <a:xfrm flipH="1">
              <a:off x="1112801" y="5434329"/>
              <a:ext cx="311367" cy="368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>
              <a:stCxn id="9" idx="2"/>
              <a:endCxn id="5" idx="0"/>
            </p:cNvCxnSpPr>
            <p:nvPr/>
          </p:nvCxnSpPr>
          <p:spPr>
            <a:xfrm>
              <a:off x="1796911" y="5434329"/>
              <a:ext cx="450745" cy="392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179476" y="5085184"/>
              <a:ext cx="489384" cy="34914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68860" y="5085184"/>
              <a:ext cx="256102" cy="34914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6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對變數做運算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賦予</a:t>
            </a:r>
            <a:r>
              <a:rPr lang="zh-TW" altLang="en-US" dirty="0" smtClean="0">
                <a:latin typeface="+mj-ea"/>
                <a:ea typeface="+mj-ea"/>
              </a:rPr>
              <a:t>值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err="1" smtClean="0">
                <a:latin typeface="+mj-ea"/>
                <a:ea typeface="+mj-ea"/>
              </a:rPr>
              <a:t>int</a:t>
            </a:r>
            <a:r>
              <a:rPr lang="en-US" altLang="zh-TW" dirty="0" smtClean="0">
                <a:latin typeface="+mj-ea"/>
                <a:ea typeface="+mj-ea"/>
              </a:rPr>
              <a:t> x = 5;</a:t>
            </a:r>
          </a:p>
          <a:p>
            <a:pPr lvl="1"/>
            <a:r>
              <a:rPr lang="en-US" altLang="zh-TW" dirty="0" err="1" smtClean="0">
                <a:latin typeface="+mj-ea"/>
                <a:ea typeface="+mj-ea"/>
              </a:rPr>
              <a:t>int</a:t>
            </a:r>
            <a:r>
              <a:rPr lang="en-US" altLang="zh-TW" dirty="0" smtClean="0">
                <a:latin typeface="+mj-ea"/>
                <a:ea typeface="+mj-ea"/>
              </a:rPr>
              <a:t> health = 100;</a:t>
            </a:r>
          </a:p>
          <a:p>
            <a:pPr lvl="1"/>
            <a:r>
              <a:rPr lang="en-US" altLang="zh-TW" dirty="0" err="1" smtClean="0">
                <a:latin typeface="+mj-ea"/>
                <a:ea typeface="+mj-ea"/>
              </a:rPr>
              <a:t>int</a:t>
            </a:r>
            <a:r>
              <a:rPr lang="en-US" altLang="zh-TW" dirty="0" smtClean="0">
                <a:latin typeface="+mj-ea"/>
                <a:ea typeface="+mj-ea"/>
              </a:rPr>
              <a:t> money = 2147483647</a:t>
            </a:r>
          </a:p>
          <a:p>
            <a:pPr lvl="1"/>
            <a:r>
              <a:rPr lang="en-US" altLang="zh-TW" dirty="0" err="1" smtClean="0">
                <a:latin typeface="+mj-ea"/>
                <a:ea typeface="+mj-ea"/>
              </a:rPr>
              <a:t>int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dirty="0" err="1" smtClean="0">
                <a:latin typeface="+mj-ea"/>
                <a:ea typeface="+mj-ea"/>
              </a:rPr>
              <a:t>pos_x</a:t>
            </a:r>
            <a:r>
              <a:rPr lang="en-US" altLang="zh-TW" dirty="0" smtClean="0">
                <a:latin typeface="+mj-ea"/>
                <a:ea typeface="+mj-ea"/>
              </a:rPr>
              <a:t> = 30;</a:t>
            </a:r>
          </a:p>
          <a:p>
            <a:pPr lvl="1"/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float PI = 3.14;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string  </a:t>
            </a:r>
            <a:r>
              <a:rPr lang="en-US" altLang="zh-TW" dirty="0" err="1" smtClean="0">
                <a:latin typeface="+mj-ea"/>
                <a:ea typeface="+mj-ea"/>
              </a:rPr>
              <a:t>Player_name</a:t>
            </a:r>
            <a:r>
              <a:rPr lang="zh-TW" altLang="en-US" dirty="0" smtClean="0">
                <a:latin typeface="+mj-ea"/>
                <a:ea typeface="+mj-ea"/>
              </a:rPr>
              <a:t>“跟著</a:t>
            </a:r>
            <a:r>
              <a:rPr lang="zh-TW" altLang="en-US" dirty="0">
                <a:latin typeface="+mj-ea"/>
                <a:ea typeface="+mj-ea"/>
              </a:rPr>
              <a:t>遊戲動吃</a:t>
            </a:r>
            <a:r>
              <a:rPr lang="zh-TW" altLang="en-US" dirty="0" smtClean="0">
                <a:latin typeface="+mj-ea"/>
                <a:ea typeface="+mj-ea"/>
              </a:rPr>
              <a:t>動的波斯貓</a:t>
            </a:r>
            <a:r>
              <a:rPr lang="en-US" altLang="zh-TW" dirty="0" smtClean="0">
                <a:latin typeface="+mj-ea"/>
                <a:ea typeface="+mj-ea"/>
              </a:rPr>
              <a:t>”;</a:t>
            </a: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715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+mj-ea"/>
                    <a:ea typeface="+mj-ea"/>
                  </a:rPr>
                  <a:t>加減乘除</a:t>
                </a:r>
                <a:endParaRPr lang="en-US" altLang="zh-TW" dirty="0" smtClean="0">
                  <a:latin typeface="+mj-ea"/>
                  <a:ea typeface="+mj-ea"/>
                </a:endParaRPr>
              </a:p>
              <a:p>
                <a:pPr lvl="1"/>
                <a:r>
                  <a:rPr lang="zh-TW" altLang="en-US" dirty="0" smtClean="0">
                    <a:latin typeface="+mj-ea"/>
                    <a:ea typeface="+mj-ea"/>
                  </a:rPr>
                  <a:t>個別傷害</a:t>
                </a:r>
                <a:r>
                  <a:rPr lang="en-US" altLang="zh-TW" dirty="0" smtClean="0">
                    <a:latin typeface="+mj-ea"/>
                    <a:ea typeface="+mj-ea"/>
                  </a:rPr>
                  <a:t>:</a:t>
                </a:r>
                <a:r>
                  <a:rPr lang="zh-TW" altLang="en-US" dirty="0" smtClean="0">
                    <a:latin typeface="+mj-ea"/>
                    <a:ea typeface="+mj-ea"/>
                  </a:rPr>
                  <a:t> </a:t>
                </a:r>
                <a:r>
                  <a:rPr lang="en-US" altLang="zh-TW" dirty="0" smtClean="0">
                    <a:latin typeface="+mj-ea"/>
                    <a:ea typeface="+mj-ea"/>
                  </a:rPr>
                  <a:t>x = 100, y = 200 ,z = 300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lvl="1"/>
                <a:r>
                  <a:rPr lang="zh-TW" altLang="en-US" dirty="0" smtClean="0">
                    <a:latin typeface="+mj-ea"/>
                    <a:ea typeface="+mj-ea"/>
                    <a:sym typeface="Wingdings" pitchFamily="2" charset="2"/>
                  </a:rPr>
                  <a:t>最終傷害</a:t>
                </a:r>
                <a:r>
                  <a:rPr lang="en-US" altLang="zh-TW" dirty="0">
                    <a:latin typeface="+mj-ea"/>
                    <a:ea typeface="+mj-ea"/>
                    <a:sym typeface="Wingdings" pitchFamily="2" charset="2"/>
                  </a:rPr>
                  <a:t>:</a:t>
                </a:r>
                <a:r>
                  <a:rPr lang="en-US" altLang="zh-TW" dirty="0" smtClean="0">
                    <a:latin typeface="+mj-ea"/>
                    <a:ea typeface="+mj-ea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  <a:ea typeface="+mj-ea"/>
                        <a:sym typeface="Wingdings" pitchFamily="2" charset="2"/>
                      </a:rPr>
                      <m:t>2</m:t>
                    </m:r>
                    <m:r>
                      <a:rPr lang="en-US" altLang="zh-TW" b="0" i="1" smtClean="0">
                        <a:latin typeface="Cambria Math"/>
                        <a:ea typeface="+mj-ea"/>
                        <a:sym typeface="Wingdings" pitchFamily="2" charset="2"/>
                      </a:rPr>
                      <m:t>×2.5×(</m:t>
                    </m:r>
                    <m:r>
                      <a:rPr lang="en-US" altLang="zh-TW" b="0" i="1" smtClean="0">
                        <a:latin typeface="Cambria Math"/>
                        <a:ea typeface="+mj-ea"/>
                        <a:sym typeface="Wingdings" pitchFamily="2" charset="2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+mj-ea"/>
                        <a:sym typeface="Wingdings" pitchFamily="2" charset="2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  <a:ea typeface="+mj-ea"/>
                        <a:sym typeface="Wingdings" pitchFamily="2" charset="2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  <a:ea typeface="+mj-ea"/>
                        <a:sym typeface="Wingdings" pitchFamily="2" charset="2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  <a:ea typeface="+mj-ea"/>
                        <a:sym typeface="Wingdings" pitchFamily="2" charset="2"/>
                      </a:rPr>
                      <m:t>𝑧</m:t>
                    </m:r>
                    <m:r>
                      <a:rPr lang="en-US" altLang="zh-TW" b="0" i="1" smtClean="0">
                        <a:latin typeface="Cambria Math"/>
                        <a:ea typeface="+mj-ea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TW" dirty="0" smtClean="0">
                  <a:latin typeface="+mj-ea"/>
                  <a:ea typeface="+mj-ea"/>
                  <a:sym typeface="Wingdings" pitchFamily="2" charset="2"/>
                </a:endParaRPr>
              </a:p>
              <a:p>
                <a:pPr lvl="1"/>
                <a:r>
                  <a:rPr lang="zh-TW" altLang="en-US" dirty="0">
                    <a:latin typeface="+mj-ea"/>
                    <a:ea typeface="+mj-ea"/>
                    <a:sym typeface="Wingdings" pitchFamily="2" charset="2"/>
                  </a:rPr>
                  <a:t>最終傷害</a:t>
                </a:r>
                <a:r>
                  <a:rPr lang="en-US" altLang="zh-TW" dirty="0">
                    <a:latin typeface="+mj-ea"/>
                    <a:ea typeface="+mj-ea"/>
                    <a:sym typeface="Wingdings" pitchFamily="2" charset="2"/>
                  </a:rPr>
                  <a:t>: 3000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r>
                  <a:rPr lang="en-US" altLang="zh-TW" dirty="0">
                    <a:latin typeface="+mj-ea"/>
                    <a:ea typeface="+mj-ea"/>
                  </a:rPr>
                  <a:t> </a:t>
                </a:r>
                <a:r>
                  <a:rPr lang="zh-TW" altLang="en-US" dirty="0">
                    <a:latin typeface="+mj-ea"/>
                    <a:ea typeface="+mj-ea"/>
                  </a:rPr>
                  <a:t>指定運算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lvl="1"/>
                <a:r>
                  <a:rPr lang="en-US" altLang="zh-TW" dirty="0" smtClean="0">
                    <a:latin typeface="+mj-ea"/>
                    <a:ea typeface="+mj-ea"/>
                  </a:rPr>
                  <a:t>y </a:t>
                </a:r>
                <a:r>
                  <a:rPr lang="en-US" altLang="zh-TW" dirty="0">
                    <a:latin typeface="+mj-ea"/>
                    <a:ea typeface="+mj-ea"/>
                  </a:rPr>
                  <a:t>= x+1</a:t>
                </a:r>
                <a:r>
                  <a:rPr lang="en-US" altLang="zh-TW" dirty="0" smtClean="0">
                    <a:latin typeface="+mj-ea"/>
                    <a:ea typeface="+mj-ea"/>
                  </a:rPr>
                  <a:t>;</a:t>
                </a:r>
              </a:p>
              <a:p>
                <a:pPr lvl="1"/>
                <a:r>
                  <a:rPr lang="en-US" altLang="zh-TW" dirty="0" smtClean="0">
                    <a:latin typeface="+mj-ea"/>
                    <a:ea typeface="+mj-ea"/>
                  </a:rPr>
                  <a:t>x </a:t>
                </a:r>
                <a:r>
                  <a:rPr lang="en-US" altLang="zh-TW" dirty="0">
                    <a:latin typeface="+mj-ea"/>
                    <a:ea typeface="+mj-ea"/>
                  </a:rPr>
                  <a:t>= x+1</a:t>
                </a:r>
                <a:r>
                  <a:rPr lang="en-US" altLang="zh-TW" dirty="0" smtClean="0">
                    <a:latin typeface="+mj-ea"/>
                    <a:ea typeface="+mj-ea"/>
                  </a:rPr>
                  <a:t>;</a:t>
                </a:r>
              </a:p>
              <a:p>
                <a:pPr lvl="1"/>
                <a:r>
                  <a:rPr lang="en-US" altLang="zh-TW" dirty="0" err="1" smtClean="0">
                    <a:latin typeface="+mj-ea"/>
                    <a:ea typeface="+mj-ea"/>
                  </a:rPr>
                  <a:t>Exp</a:t>
                </a:r>
                <a:r>
                  <a:rPr lang="en-US" altLang="zh-TW" dirty="0" smtClean="0">
                    <a:latin typeface="+mj-ea"/>
                    <a:ea typeface="+mj-ea"/>
                  </a:rPr>
                  <a:t>= </a:t>
                </a:r>
                <a:r>
                  <a:rPr lang="en-US" altLang="zh-TW" dirty="0" err="1">
                    <a:latin typeface="+mj-ea"/>
                    <a:ea typeface="+mj-ea"/>
                  </a:rPr>
                  <a:t>Exp</a:t>
                </a:r>
                <a:r>
                  <a:rPr lang="en-US" altLang="zh-TW" dirty="0" smtClean="0">
                    <a:latin typeface="+mj-ea"/>
                    <a:ea typeface="+mj-ea"/>
                  </a:rPr>
                  <a:t> </a:t>
                </a:r>
                <a:r>
                  <a:rPr lang="en-US" altLang="zh-TW" dirty="0">
                    <a:latin typeface="+mj-ea"/>
                    <a:ea typeface="+mj-ea"/>
                  </a:rPr>
                  <a:t>+ </a:t>
                </a:r>
                <a:r>
                  <a:rPr lang="zh-TW" altLang="en-US" dirty="0" smtClean="0">
                    <a:latin typeface="+mj-ea"/>
                    <a:ea typeface="+mj-ea"/>
                  </a:rPr>
                  <a:t>獲得</a:t>
                </a:r>
                <a:r>
                  <a:rPr lang="en-US" altLang="zh-TW" dirty="0" err="1" smtClean="0">
                    <a:latin typeface="+mj-ea"/>
                    <a:ea typeface="+mj-ea"/>
                  </a:rPr>
                  <a:t>Exp</a:t>
                </a:r>
                <a:endParaRPr lang="en-US" altLang="zh-TW" dirty="0" smtClean="0">
                  <a:latin typeface="+mj-ea"/>
                  <a:ea typeface="+mj-ea"/>
                </a:endParaRPr>
              </a:p>
              <a:p>
                <a:pPr lvl="1"/>
                <a:r>
                  <a:rPr lang="zh-TW" altLang="en-US" dirty="0" smtClean="0">
                    <a:latin typeface="+mj-ea"/>
                    <a:ea typeface="+mj-ea"/>
                  </a:rPr>
                  <a:t>金幣 </a:t>
                </a:r>
                <a:r>
                  <a:rPr lang="en-US" altLang="zh-TW" dirty="0" smtClean="0">
                    <a:latin typeface="+mj-ea"/>
                    <a:ea typeface="+mj-ea"/>
                  </a:rPr>
                  <a:t>= </a:t>
                </a:r>
                <a:r>
                  <a:rPr lang="zh-TW" altLang="en-US" dirty="0" smtClean="0">
                    <a:latin typeface="+mj-ea"/>
                    <a:ea typeface="+mj-ea"/>
                  </a:rPr>
                  <a:t>金幣</a:t>
                </a:r>
                <a:r>
                  <a:rPr lang="zh-TW" altLang="en-US" dirty="0">
                    <a:latin typeface="+mj-ea"/>
                    <a:ea typeface="+mj-ea"/>
                  </a:rPr>
                  <a:t> </a:t>
                </a:r>
                <a:r>
                  <a:rPr lang="en-US" altLang="zh-TW" dirty="0" smtClean="0">
                    <a:latin typeface="+mj-ea"/>
                    <a:ea typeface="+mj-ea"/>
                  </a:rPr>
                  <a:t>+</a:t>
                </a:r>
                <a:r>
                  <a:rPr lang="zh-TW" altLang="en-US" dirty="0" smtClean="0">
                    <a:latin typeface="+mj-ea"/>
                    <a:ea typeface="+mj-ea"/>
                  </a:rPr>
                  <a:t>　獲得金幣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lvl="1"/>
                <a:endParaRPr lang="en-US" altLang="zh-TW" dirty="0">
                  <a:latin typeface="+mj-ea"/>
                  <a:ea typeface="+mj-ea"/>
                </a:endParaRPr>
              </a:p>
              <a:p>
                <a:endParaRPr lang="zh-TW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fbcdn-sphotos-g-a.akamaihd.net/hphotos-ak-prn1/p480x480/994519_487417534668263_1961034043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29000"/>
            <a:ext cx="2185780" cy="327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ic.pimg.tw/abowman/1371118697-4055889127_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92695"/>
            <a:ext cx="3191949" cy="465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25030" y="397346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+mj-ea"/>
                <a:ea typeface="+mj-ea"/>
              </a:rPr>
              <a:t>5 combo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1498" y="397346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+mj-ea"/>
                <a:ea typeface="+mj-ea"/>
              </a:rPr>
              <a:t>黑狗隊長技</a:t>
            </a:r>
            <a:endParaRPr lang="zh-TW" altLang="en-US" sz="2000" b="1" dirty="0">
              <a:latin typeface="+mj-ea"/>
              <a:ea typeface="+mj-ea"/>
            </a:endParaRPr>
          </a:p>
        </p:txBody>
      </p:sp>
      <p:cxnSp>
        <p:nvCxnSpPr>
          <p:cNvPr id="6" name="直線單箭頭接點 5"/>
          <p:cNvCxnSpPr>
            <a:endCxn id="4" idx="0"/>
          </p:cNvCxnSpPr>
          <p:nvPr/>
        </p:nvCxnSpPr>
        <p:spPr>
          <a:xfrm flipH="1">
            <a:off x="2453122" y="3645024"/>
            <a:ext cx="246670" cy="3284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8" idx="0"/>
          </p:cNvCxnSpPr>
          <p:nvPr/>
        </p:nvCxnSpPr>
        <p:spPr>
          <a:xfrm>
            <a:off x="3635896" y="3645024"/>
            <a:ext cx="407690" cy="3284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0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遊戲是由甚麼構成的</a:t>
            </a:r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遊戲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要素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玩的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可以玩的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東西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600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電腦、遊戲機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…</a:t>
            </a:r>
          </a:p>
        </p:txBody>
      </p:sp>
      <p:pic>
        <p:nvPicPr>
          <p:cNvPr id="1026" name="Picture 2" descr="http://3.bp.blogspot.com/-urAO6TfKFKQ/Ubf4DIfDoHI/AAAAAAAABmw/FcxELpwgbz8/s1600/02+xbox1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51" y="4586630"/>
            <a:ext cx="2002660" cy="166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ankr.net/s/medium/DT6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4"/>
          <a:stretch/>
        </p:blipFill>
        <p:spPr bwMode="auto">
          <a:xfrm>
            <a:off x="7020272" y="4542771"/>
            <a:ext cx="1786052" cy="17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0.wp.com/www.techfresh.net/wp-content/uploads/2013/06/Mouse-Computer-NEXTGEAR-i630BA1-SP-HKN-Gaming-PC.jpg?resize=400%2C2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881" y="2541852"/>
            <a:ext cx="2783013" cy="165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dennis-yu.com/wp-content/uploads/2009/12/videogam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04864"/>
            <a:ext cx="2738606" cy="214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條件</a:t>
            </a:r>
            <a:r>
              <a:rPr lang="zh-TW" altLang="en-US" dirty="0">
                <a:latin typeface="+mj-ea"/>
                <a:ea typeface="+mj-ea"/>
              </a:rPr>
              <a:t>判斷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重複</a:t>
            </a:r>
            <a:r>
              <a:rPr lang="zh-TW" altLang="en-US" dirty="0" smtClean="0">
                <a:latin typeface="+mj-ea"/>
                <a:ea typeface="+mj-ea"/>
              </a:rPr>
              <a:t>執行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494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條件判斷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單一條件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83568" y="3140968"/>
            <a:ext cx="23762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if(</a:t>
            </a:r>
            <a:r>
              <a:rPr lang="zh-TW" altLang="en-US" sz="3200" dirty="0">
                <a:solidFill>
                  <a:srgbClr val="FF0000"/>
                </a:solidFill>
                <a:latin typeface="+mj-ea"/>
                <a:ea typeface="+mj-ea"/>
              </a:rPr>
              <a:t>條件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</a:p>
          <a:p>
            <a:r>
              <a:rPr lang="en-US" altLang="zh-TW" sz="3200" dirty="0">
                <a:latin typeface="+mj-ea"/>
                <a:ea typeface="+mj-ea"/>
              </a:rPr>
              <a:t>{</a:t>
            </a:r>
          </a:p>
          <a:p>
            <a:r>
              <a:rPr lang="en-US" altLang="zh-TW" sz="3200" dirty="0">
                <a:latin typeface="+mj-ea"/>
                <a:ea typeface="+mj-ea"/>
              </a:rPr>
              <a:t>    </a:t>
            </a:r>
            <a:r>
              <a:rPr lang="zh-TW" altLang="en-US" sz="3200" dirty="0">
                <a:solidFill>
                  <a:srgbClr val="0070C0"/>
                </a:solidFill>
                <a:latin typeface="+mj-ea"/>
                <a:ea typeface="+mj-ea"/>
              </a:rPr>
              <a:t>運算式</a:t>
            </a:r>
            <a:r>
              <a:rPr lang="en-US" altLang="zh-TW" sz="3200" dirty="0">
                <a:solidFill>
                  <a:srgbClr val="0070C0"/>
                </a:solidFill>
                <a:latin typeface="+mj-ea"/>
                <a:ea typeface="+mj-ea"/>
              </a:rPr>
              <a:t>...</a:t>
            </a:r>
          </a:p>
          <a:p>
            <a:r>
              <a:rPr lang="en-US" altLang="zh-TW" sz="3200" dirty="0">
                <a:latin typeface="+mj-ea"/>
                <a:ea typeface="+mj-ea"/>
              </a:rPr>
              <a:t>}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8104" y="3112803"/>
            <a:ext cx="32403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+mj-ea"/>
                <a:ea typeface="+mj-ea"/>
              </a:rPr>
              <a:t>if(</a:t>
            </a:r>
            <a:r>
              <a:rPr lang="zh-TW" altLang="en-US" sz="2800" dirty="0" smtClean="0">
                <a:latin typeface="+mj-ea"/>
                <a:ea typeface="+mj-ea"/>
              </a:rPr>
              <a:t>三顆顏色相同的糖果在同一線上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latin typeface="+mj-ea"/>
                <a:ea typeface="+mj-ea"/>
              </a:rPr>
              <a:t>{</a:t>
            </a:r>
          </a:p>
          <a:p>
            <a:r>
              <a:rPr lang="en-US" altLang="zh-TW" sz="2800" dirty="0" smtClean="0">
                <a:latin typeface="+mj-ea"/>
                <a:ea typeface="+mj-ea"/>
              </a:rPr>
              <a:t>    </a:t>
            </a:r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消掉這三顆</a:t>
            </a:r>
            <a:r>
              <a:rPr lang="zh-TW" altLang="en-US" sz="2400" dirty="0" smtClean="0">
                <a:solidFill>
                  <a:srgbClr val="0070C0"/>
                </a:solidFill>
                <a:latin typeface="+mj-ea"/>
                <a:ea typeface="+mj-ea"/>
              </a:rPr>
              <a:t>； </a:t>
            </a:r>
            <a:endParaRPr lang="en-US" altLang="zh-TW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sz="2800" dirty="0" smtClean="0">
                <a:latin typeface="+mj-ea"/>
                <a:ea typeface="+mj-ea"/>
              </a:rPr>
              <a:t>}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2" y="3140968"/>
            <a:ext cx="25922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x = 70</a:t>
            </a:r>
          </a:p>
          <a:p>
            <a:r>
              <a:rPr lang="en-US" altLang="zh-TW" sz="3200" dirty="0" smtClean="0">
                <a:latin typeface="+mj-ea"/>
                <a:ea typeface="+mj-ea"/>
              </a:rPr>
              <a:t>if(</a:t>
            </a:r>
            <a:r>
              <a:rPr lang="en-US" altLang="zh-TW" sz="3200" dirty="0" smtClean="0">
                <a:solidFill>
                  <a:srgbClr val="FF0000"/>
                </a:solidFill>
                <a:latin typeface="+mj-ea"/>
                <a:ea typeface="+mj-ea"/>
              </a:rPr>
              <a:t>x&gt;60</a:t>
            </a:r>
            <a:r>
              <a:rPr lang="en-US" altLang="zh-TW" sz="3200" dirty="0" smtClean="0">
                <a:latin typeface="+mj-ea"/>
                <a:ea typeface="+mj-ea"/>
              </a:rPr>
              <a:t>)</a:t>
            </a:r>
            <a:endParaRPr lang="en-US" altLang="zh-TW" sz="3200" dirty="0">
              <a:latin typeface="+mj-ea"/>
              <a:ea typeface="+mj-ea"/>
            </a:endParaRPr>
          </a:p>
          <a:p>
            <a:r>
              <a:rPr lang="en-US" altLang="zh-TW" sz="3200" dirty="0">
                <a:latin typeface="+mj-ea"/>
                <a:ea typeface="+mj-ea"/>
              </a:rPr>
              <a:t>{</a:t>
            </a:r>
          </a:p>
          <a:p>
            <a:r>
              <a:rPr lang="en-US" altLang="zh-TW" sz="3200" dirty="0">
                <a:latin typeface="+mj-ea"/>
                <a:ea typeface="+mj-ea"/>
              </a:rPr>
              <a:t>    </a:t>
            </a:r>
            <a:r>
              <a:rPr lang="en-US" altLang="zh-TW" sz="3200" dirty="0">
                <a:solidFill>
                  <a:srgbClr val="0070C0"/>
                </a:solidFill>
                <a:latin typeface="+mj-ea"/>
                <a:ea typeface="+mj-ea"/>
              </a:rPr>
              <a:t>y=20;</a:t>
            </a:r>
            <a:endParaRPr lang="zh-TW" altLang="en-US" sz="3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sz="3200" dirty="0">
                <a:latin typeface="+mj-ea"/>
                <a:ea typeface="+mj-ea"/>
              </a:rPr>
              <a:t>}</a:t>
            </a:r>
            <a:endParaRPr lang="zh-TW" altLang="en-US" sz="3200" dirty="0">
              <a:latin typeface="+mj-ea"/>
              <a:ea typeface="+mj-ea"/>
            </a:endParaRPr>
          </a:p>
        </p:txBody>
      </p:sp>
      <p:pic>
        <p:nvPicPr>
          <p:cNvPr id="2052" name="Picture 4" descr="Candy Crush Saga, Facebook gam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8" b="30615"/>
          <a:stretch/>
        </p:blipFill>
        <p:spPr bwMode="auto">
          <a:xfrm>
            <a:off x="5835254" y="2348880"/>
            <a:ext cx="766762" cy="6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andy Crush Saga, Facebook gam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8" b="30615"/>
          <a:stretch/>
        </p:blipFill>
        <p:spPr bwMode="auto">
          <a:xfrm>
            <a:off x="6467549" y="2348880"/>
            <a:ext cx="766762" cy="6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andy Crush Saga, Facebook gam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8" b="30615"/>
          <a:stretch/>
        </p:blipFill>
        <p:spPr bwMode="auto">
          <a:xfrm>
            <a:off x="7128284" y="2354597"/>
            <a:ext cx="766762" cy="6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  <a:r>
              <a:rPr lang="en-US" altLang="zh-TW" dirty="0"/>
              <a:t>-</a:t>
            </a:r>
            <a:r>
              <a:rPr lang="zh-TW" altLang="en-US" dirty="0"/>
              <a:t>條件判斷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多條件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89938" y="1772816"/>
            <a:ext cx="3420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j-ea"/>
                <a:ea typeface="+mj-ea"/>
              </a:rPr>
              <a:t>if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五顆同一線</a:t>
            </a:r>
            <a:r>
              <a:rPr lang="en-US" altLang="zh-TW" sz="2400" dirty="0" smtClean="0">
                <a:latin typeface="+mj-ea"/>
                <a:ea typeface="+mj-ea"/>
              </a:rPr>
              <a:t>){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    </a:t>
            </a:r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消掉這五顆</a:t>
            </a:r>
            <a:endParaRPr lang="en-US" altLang="zh-TW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　變出一顆巧克力</a:t>
            </a:r>
            <a:endParaRPr lang="en-US" altLang="zh-TW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}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else if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四顆同一線</a:t>
            </a:r>
            <a:r>
              <a:rPr lang="en-US" altLang="zh-TW" sz="2400" dirty="0" smtClean="0">
                <a:latin typeface="+mj-ea"/>
                <a:ea typeface="+mj-ea"/>
              </a:rPr>
              <a:t>){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    </a:t>
            </a:r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消掉這四顆；</a:t>
            </a:r>
            <a:endParaRPr lang="en-US" altLang="zh-TW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　變出條紋糖果；</a:t>
            </a:r>
            <a:endParaRPr lang="en-US" altLang="zh-TW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}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…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else{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    </a:t>
            </a:r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沒事情發生</a:t>
            </a:r>
            <a:endParaRPr lang="en-US" altLang="zh-TW" sz="240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}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84" y="2761506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j-ea"/>
                <a:ea typeface="+mj-ea"/>
              </a:rPr>
              <a:t>if(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條件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zh-TW" sz="2400" dirty="0" smtClean="0">
                <a:latin typeface="+mj-ea"/>
                <a:ea typeface="+mj-ea"/>
              </a:rPr>
              <a:t>){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    </a:t>
            </a:r>
            <a:r>
              <a:rPr lang="zh-TW" altLang="en-US" sz="2400" dirty="0" smtClean="0">
                <a:solidFill>
                  <a:srgbClr val="0070C0"/>
                </a:solidFill>
                <a:latin typeface="+mj-ea"/>
                <a:ea typeface="+mj-ea"/>
              </a:rPr>
              <a:t>運算</a:t>
            </a:r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式</a:t>
            </a:r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...</a:t>
            </a:r>
          </a:p>
          <a:p>
            <a:r>
              <a:rPr lang="en-US" altLang="zh-TW" sz="2400" dirty="0">
                <a:latin typeface="+mj-ea"/>
                <a:ea typeface="+mj-ea"/>
              </a:rPr>
              <a:t>}</a:t>
            </a:r>
          </a:p>
          <a:p>
            <a:r>
              <a:rPr lang="en-US" altLang="zh-TW" sz="2400" dirty="0">
                <a:latin typeface="+mj-ea"/>
                <a:ea typeface="+mj-ea"/>
              </a:rPr>
              <a:t>else if(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條件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TW" sz="2400" dirty="0" smtClean="0">
                <a:latin typeface="+mj-ea"/>
                <a:ea typeface="+mj-ea"/>
              </a:rPr>
              <a:t>){</a:t>
            </a:r>
          </a:p>
          <a:p>
            <a:r>
              <a:rPr lang="zh-TW" altLang="en-US" sz="2400" dirty="0" smtClean="0">
                <a:latin typeface="+mj-ea"/>
                <a:ea typeface="+mj-ea"/>
              </a:rPr>
              <a:t>    </a:t>
            </a:r>
            <a:r>
              <a:rPr lang="zh-TW" altLang="en-US" sz="2400" dirty="0" smtClean="0">
                <a:solidFill>
                  <a:srgbClr val="0070C0"/>
                </a:solidFill>
                <a:latin typeface="+mj-ea"/>
                <a:ea typeface="+mj-ea"/>
              </a:rPr>
              <a:t>運算</a:t>
            </a:r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式</a:t>
            </a: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...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}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else</a:t>
            </a:r>
            <a:r>
              <a:rPr lang="en-US" altLang="zh-TW" sz="2400" dirty="0" smtClean="0">
                <a:latin typeface="+mj-ea"/>
                <a:ea typeface="+mj-ea"/>
              </a:rPr>
              <a:t>{</a:t>
            </a:r>
          </a:p>
          <a:p>
            <a:r>
              <a:rPr lang="zh-TW" altLang="en-US" sz="2400" dirty="0" smtClean="0">
                <a:latin typeface="+mj-ea"/>
                <a:ea typeface="+mj-ea"/>
              </a:rPr>
              <a:t>    </a:t>
            </a:r>
            <a:r>
              <a:rPr lang="zh-TW" altLang="en-US" sz="2400" dirty="0" smtClean="0">
                <a:solidFill>
                  <a:srgbClr val="0070C0"/>
                </a:solidFill>
                <a:latin typeface="+mj-ea"/>
                <a:ea typeface="+mj-ea"/>
              </a:rPr>
              <a:t>運算</a:t>
            </a:r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式</a:t>
            </a: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...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}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59832" y="2789337"/>
            <a:ext cx="2160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if(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x&gt;100</a:t>
            </a:r>
            <a:r>
              <a:rPr lang="en-US" altLang="zh-TW" sz="2400" dirty="0" smtClean="0">
                <a:latin typeface="+mj-ea"/>
                <a:ea typeface="+mj-ea"/>
              </a:rPr>
              <a:t>){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    </a:t>
            </a: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y=20;</a:t>
            </a:r>
            <a:endParaRPr lang="en-US" altLang="zh-TW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}</a:t>
            </a:r>
          </a:p>
          <a:p>
            <a:r>
              <a:rPr lang="en-US" altLang="zh-TW" sz="2400" dirty="0">
                <a:latin typeface="+mj-ea"/>
                <a:ea typeface="+mj-ea"/>
              </a:rPr>
              <a:t>else </a:t>
            </a:r>
            <a:r>
              <a:rPr lang="en-US" altLang="zh-TW" sz="2400" dirty="0" smtClean="0">
                <a:latin typeface="+mj-ea"/>
                <a:ea typeface="+mj-ea"/>
              </a:rPr>
              <a:t>if(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x&gt;60</a:t>
            </a:r>
            <a:r>
              <a:rPr lang="en-US" altLang="zh-TW" sz="2400" dirty="0" smtClean="0">
                <a:latin typeface="+mj-ea"/>
                <a:ea typeface="+mj-ea"/>
              </a:rPr>
              <a:t>){</a:t>
            </a:r>
          </a:p>
          <a:p>
            <a:r>
              <a:rPr lang="zh-TW" altLang="en-US" sz="2400" dirty="0" smtClean="0">
                <a:solidFill>
                  <a:srgbClr val="0070C0"/>
                </a:solidFill>
                <a:latin typeface="+mj-ea"/>
                <a:ea typeface="+mj-ea"/>
              </a:rPr>
              <a:t>    </a:t>
            </a: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y=10;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}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else</a:t>
            </a:r>
            <a:r>
              <a:rPr lang="en-US" altLang="zh-TW" sz="2400" dirty="0" smtClean="0">
                <a:latin typeface="+mj-ea"/>
                <a:ea typeface="+mj-ea"/>
              </a:rPr>
              <a:t>{</a:t>
            </a:r>
          </a:p>
          <a:p>
            <a:r>
              <a:rPr lang="zh-TW" altLang="en-US" sz="2400" dirty="0" smtClean="0">
                <a:latin typeface="+mj-ea"/>
                <a:ea typeface="+mj-ea"/>
              </a:rPr>
              <a:t>    </a:t>
            </a: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y=0;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}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87824" y="220486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x=250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87824" y="21893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x=74.3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020028" y="2564904"/>
            <a:ext cx="1663784" cy="12961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4" descr="Candy Crush Saga, Facebook gam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9" t="2814" r="33159" b="27801"/>
          <a:stretch/>
        </p:blipFill>
        <p:spPr bwMode="auto">
          <a:xfrm>
            <a:off x="8032392" y="4145827"/>
            <a:ext cx="766762" cy="6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andy Crush Saga, Facebook gam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1246" b="1246"/>
          <a:stretch/>
        </p:blipFill>
        <p:spPr bwMode="auto">
          <a:xfrm>
            <a:off x="8139078" y="2298570"/>
            <a:ext cx="766762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 animBg="1"/>
      <p:bldP spid="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重複執行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迴圈 </a:t>
            </a:r>
            <a:r>
              <a:rPr lang="en-US" altLang="zh-TW" dirty="0" smtClean="0">
                <a:latin typeface="+mj-ea"/>
                <a:ea typeface="+mj-ea"/>
              </a:rPr>
              <a:t>loop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9552" y="3101072"/>
            <a:ext cx="2304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while(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條件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r>
              <a:rPr lang="zh-TW" altLang="en-US" sz="32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32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運算式</a:t>
            </a:r>
            <a:endParaRPr lang="en-US" altLang="zh-TW" sz="3200" dirty="0" smtClean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25130" y="3078569"/>
            <a:ext cx="3996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還有可消去的糖果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  消掉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;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重新隨機分配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 descr="http://images3.wikia.nocookie.net/__cb20130601081310/candy-crush-saga/images/e/eb/Shuff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r="15346" b="36092"/>
          <a:stretch/>
        </p:blipFill>
        <p:spPr bwMode="auto">
          <a:xfrm>
            <a:off x="5796136" y="3789040"/>
            <a:ext cx="2865834" cy="23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  <a:r>
              <a:rPr lang="en-US" altLang="zh-TW" dirty="0"/>
              <a:t>-</a:t>
            </a:r>
            <a:r>
              <a:rPr lang="zh-TW" altLang="en-US" dirty="0"/>
              <a:t>重複執行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43808" y="3284984"/>
            <a:ext cx="3456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while(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x&gt;0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r>
              <a:rPr lang="zh-TW" altLang="en-US" sz="32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sz="32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x=x-1;</a:t>
            </a:r>
          </a:p>
          <a:p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15816" y="2645738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x=5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57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  <a:r>
              <a:rPr lang="en-US" altLang="zh-TW" dirty="0"/>
              <a:t>-</a:t>
            </a:r>
            <a:r>
              <a:rPr lang="zh-TW" altLang="en-US" dirty="0"/>
              <a:t>重複執行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流程圖: 決策 4"/>
          <p:cNvSpPr/>
          <p:nvPr/>
        </p:nvSpPr>
        <p:spPr>
          <a:xfrm>
            <a:off x="2915816" y="3071154"/>
            <a:ext cx="3024336" cy="14401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+mj-ea"/>
                <a:ea typeface="+mj-ea"/>
              </a:rPr>
              <a:t>x</a:t>
            </a:r>
            <a:r>
              <a:rPr lang="en-US" altLang="zh-TW" sz="3600" dirty="0" smtClean="0">
                <a:solidFill>
                  <a:schemeClr val="tx1"/>
                </a:solidFill>
                <a:latin typeface="+mj-ea"/>
                <a:ea typeface="+mj-ea"/>
              </a:rPr>
              <a:t>&gt;0</a:t>
            </a:r>
            <a:endParaRPr lang="zh-TW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直線接點 9"/>
          <p:cNvCxnSpPr>
            <a:stCxn id="32" idx="2"/>
          </p:cNvCxnSpPr>
          <p:nvPr/>
        </p:nvCxnSpPr>
        <p:spPr>
          <a:xfrm>
            <a:off x="4427984" y="5915470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1675490" y="6239506"/>
            <a:ext cx="275249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675490" y="3791234"/>
            <a:ext cx="1" cy="2448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線單箭頭接點 19"/>
          <p:cNvCxnSpPr>
            <a:endCxn id="5" idx="1"/>
          </p:cNvCxnSpPr>
          <p:nvPr/>
        </p:nvCxnSpPr>
        <p:spPr>
          <a:xfrm>
            <a:off x="1675490" y="3791234"/>
            <a:ext cx="12403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線單箭頭接點 24"/>
          <p:cNvCxnSpPr>
            <a:stCxn id="5" idx="2"/>
            <a:endCxn id="32" idx="0"/>
          </p:cNvCxnSpPr>
          <p:nvPr/>
        </p:nvCxnSpPr>
        <p:spPr>
          <a:xfrm>
            <a:off x="4427984" y="451131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線單箭頭接點 26"/>
          <p:cNvCxnSpPr>
            <a:stCxn id="5" idx="3"/>
          </p:cNvCxnSpPr>
          <p:nvPr/>
        </p:nvCxnSpPr>
        <p:spPr>
          <a:xfrm>
            <a:off x="5940152" y="3791234"/>
            <a:ext cx="10441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矩形 31"/>
          <p:cNvSpPr/>
          <p:nvPr/>
        </p:nvSpPr>
        <p:spPr>
          <a:xfrm>
            <a:off x="3455876" y="4943362"/>
            <a:ext cx="1944216" cy="972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+mj-ea"/>
                <a:ea typeface="+mj-ea"/>
              </a:rPr>
              <a:t>x = x-1</a:t>
            </a:r>
            <a:endParaRPr lang="zh-TW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4427984" y="2315070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716016" y="448872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是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030162" y="33569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否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164288" y="36065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結束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81655" y="2721254"/>
            <a:ext cx="124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x=5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055328" y="2721254"/>
            <a:ext cx="124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x=4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087156" y="2721254"/>
            <a:ext cx="124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x=0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2" grpId="1" animBg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四</a:t>
            </a:r>
            <a:r>
              <a:rPr lang="zh-TW" altLang="en-US" dirty="0" smtClean="0"/>
              <a:t>、</a:t>
            </a:r>
            <a:r>
              <a:rPr lang="zh-TW" altLang="zh-TW" dirty="0"/>
              <a:t>遊戲核心架構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90780" y="2276872"/>
            <a:ext cx="6020551" cy="4116661"/>
            <a:chOff x="790780" y="2276872"/>
            <a:chExt cx="6020551" cy="4116661"/>
          </a:xfrm>
        </p:grpSpPr>
        <p:sp>
          <p:nvSpPr>
            <p:cNvPr id="4" name="圓角矩形 3"/>
            <p:cNvSpPr/>
            <p:nvPr/>
          </p:nvSpPr>
          <p:spPr>
            <a:xfrm>
              <a:off x="1691680" y="2276872"/>
              <a:ext cx="2087835" cy="806834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24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遊戲開始</a:t>
              </a:r>
              <a:endParaRPr lang="zh-TW" sz="2400" dirty="0">
                <a:effectLst/>
                <a:latin typeface="+mj-ea"/>
                <a:ea typeface="+mj-ea"/>
                <a:cs typeface="新細明體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5072324" y="5345790"/>
              <a:ext cx="1739007" cy="632662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2400" dirty="0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遊戲結束</a:t>
              </a:r>
            </a:p>
          </p:txBody>
        </p:sp>
        <p:sp>
          <p:nvSpPr>
            <p:cNvPr id="6" name="流程圖: 決策 5"/>
            <p:cNvSpPr/>
            <p:nvPr/>
          </p:nvSpPr>
          <p:spPr>
            <a:xfrm>
              <a:off x="1384672" y="4930709"/>
              <a:ext cx="2748979" cy="1462824"/>
            </a:xfrm>
            <a:prstGeom prst="flowChartDecision">
              <a:avLst/>
            </a:prstGeom>
            <a:solidFill>
              <a:schemeClr val="lt1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400" dirty="0" smtClean="0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結束條件</a:t>
              </a:r>
              <a:endParaRPr lang="zh-TW" sz="2400" dirty="0">
                <a:solidFill>
                  <a:srgbClr val="000000"/>
                </a:solidFill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691678" y="3563050"/>
              <a:ext cx="2087835" cy="881090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2400" dirty="0" smtClean="0">
                  <a:effectLst/>
                  <a:latin typeface="+mj-ea"/>
                  <a:ea typeface="+mj-ea"/>
                  <a:cs typeface="新細明體"/>
                </a:rPr>
                <a:t>運算資訊</a:t>
              </a:r>
              <a:endParaRPr lang="zh-TW" sz="2400" dirty="0">
                <a:effectLst/>
                <a:latin typeface="+mj-ea"/>
                <a:ea typeface="+mj-ea"/>
                <a:cs typeface="新細明體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>
              <a:off x="2759162" y="3076481"/>
              <a:ext cx="0" cy="48656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2746549" y="4444140"/>
              <a:ext cx="0" cy="48656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790780" y="3915917"/>
              <a:ext cx="0" cy="17462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6" idx="1"/>
            </p:cNvCxnSpPr>
            <p:nvPr/>
          </p:nvCxnSpPr>
          <p:spPr>
            <a:xfrm flipH="1">
              <a:off x="790780" y="5662121"/>
              <a:ext cx="5938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790780" y="3915917"/>
              <a:ext cx="9386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4133651" y="5662121"/>
              <a:ext cx="9386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4332957" y="5775083"/>
              <a:ext cx="54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+mj-ea"/>
                  <a:ea typeface="+mj-ea"/>
                </a:rPr>
                <a:t>是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71702" y="5793786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+mj-ea"/>
                  <a:ea typeface="+mj-ea"/>
                </a:rPr>
                <a:t>否</a:t>
              </a:r>
              <a:endParaRPr lang="zh-TW" altLang="en-US" sz="2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9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主要迴圈</a:t>
            </a:r>
            <a:endParaRPr lang="zh-TW" altLang="en-US" dirty="0"/>
          </a:p>
        </p:txBody>
      </p:sp>
      <p:sp>
        <p:nvSpPr>
          <p:cNvPr id="16" name="圓角矩形 15">
            <a:hlinkClick r:id="rId2" action="ppaction://hlinksldjump"/>
          </p:cNvPr>
          <p:cNvSpPr/>
          <p:nvPr/>
        </p:nvSpPr>
        <p:spPr>
          <a:xfrm>
            <a:off x="1491234" y="3280682"/>
            <a:ext cx="2182397" cy="52261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2400" dirty="0" smtClean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判斷鍵盤輸入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585791" y="2790731"/>
            <a:ext cx="0" cy="4865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11560" y="3550156"/>
            <a:ext cx="0" cy="25035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6" idx="1"/>
          </p:cNvCxnSpPr>
          <p:nvPr/>
        </p:nvCxnSpPr>
        <p:spPr>
          <a:xfrm flipH="1">
            <a:off x="611560" y="6053677"/>
            <a:ext cx="943569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流程圖: 決策 19"/>
          <p:cNvSpPr/>
          <p:nvPr/>
        </p:nvSpPr>
        <p:spPr>
          <a:xfrm>
            <a:off x="4355977" y="4349077"/>
            <a:ext cx="4392487" cy="808115"/>
          </a:xfrm>
          <a:prstGeom prst="flowChartDecision">
            <a:avLst/>
          </a:prstGeom>
          <a:solidFill>
            <a:schemeClr val="lt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24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如果戰機血量</a:t>
            </a:r>
            <a:r>
              <a:rPr lang="en-US" sz="24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&lt;0</a:t>
            </a:r>
            <a:endParaRPr lang="zh-TW" sz="2400" dirty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724128" y="5568007"/>
            <a:ext cx="1739007" cy="6326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24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遊戲結束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1712831" y="2137461"/>
            <a:ext cx="1739521" cy="63332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sz="2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遊戲開始</a:t>
            </a:r>
            <a:endParaRPr lang="zh-TW" sz="2400" dirty="0">
              <a:effectLst/>
              <a:latin typeface="+mj-ea"/>
              <a:ea typeface="+mj-ea"/>
              <a:cs typeface="新細明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11560" y="3574655"/>
            <a:ext cx="93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圓角矩形 24">
            <a:hlinkClick r:id="rId3" action="ppaction://hlinksldjump"/>
          </p:cNvPr>
          <p:cNvSpPr/>
          <p:nvPr/>
        </p:nvSpPr>
        <p:spPr>
          <a:xfrm>
            <a:off x="1262404" y="4271309"/>
            <a:ext cx="2552759" cy="102073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24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更新遊戲</a:t>
            </a:r>
            <a:r>
              <a:rPr lang="zh-TW" sz="2400" dirty="0" smtClean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場景</a:t>
            </a:r>
            <a:endParaRPr lang="en-US" altLang="zh-TW" sz="2400" dirty="0" smtClean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  <a:p>
            <a:pPr algn="ctr"/>
            <a:r>
              <a:rPr lang="zh-TW" sz="2400" dirty="0" smtClean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物件資訊</a:t>
            </a:r>
            <a:endParaRPr lang="zh-TW" sz="2400" dirty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26" name="圓角矩形 25">
            <a:hlinkClick r:id="rId4" action="ppaction://hlinksldjump"/>
          </p:cNvPr>
          <p:cNvSpPr/>
          <p:nvPr/>
        </p:nvSpPr>
        <p:spPr>
          <a:xfrm>
            <a:off x="1555129" y="5734765"/>
            <a:ext cx="1967310" cy="63782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sz="240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重新繪圖</a:t>
            </a: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572360" y="3803298"/>
            <a:ext cx="0" cy="48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5" idx="2"/>
            <a:endCxn id="26" idx="0"/>
          </p:cNvCxnSpPr>
          <p:nvPr/>
        </p:nvCxnSpPr>
        <p:spPr>
          <a:xfrm>
            <a:off x="2538784" y="5292043"/>
            <a:ext cx="0" cy="442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851920" y="4725144"/>
            <a:ext cx="53720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592192" y="5163559"/>
            <a:ext cx="0" cy="404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1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5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判斷</a:t>
            </a:r>
            <a:r>
              <a:rPr lang="zh-TW" altLang="zh-TW" dirty="0"/>
              <a:t>玩家</a:t>
            </a:r>
            <a:r>
              <a:rPr lang="zh-TW" altLang="zh-TW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鍵盤、滑鼠、搖桿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</a:rPr>
              <a:t>事件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Event</a:t>
            </a:r>
          </a:p>
          <a:p>
            <a:r>
              <a:rPr lang="en-US" altLang="zh-TW" dirty="0" err="1" smtClean="0">
                <a:latin typeface="+mj-ea"/>
                <a:ea typeface="+mj-ea"/>
              </a:rPr>
              <a:t>Keydown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事件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Left Arrow </a:t>
            </a:r>
            <a:r>
              <a:rPr lang="en-US" altLang="zh-TW" dirty="0">
                <a:latin typeface="+mj-ea"/>
                <a:ea typeface="+mj-ea"/>
              </a:rPr>
              <a:t>k</a:t>
            </a:r>
            <a:r>
              <a:rPr lang="en-US" altLang="zh-TW" dirty="0" smtClean="0">
                <a:latin typeface="+mj-ea"/>
                <a:ea typeface="+mj-ea"/>
              </a:rPr>
              <a:t>ey down</a:t>
            </a: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玩家</a:t>
            </a:r>
            <a:r>
              <a:rPr lang="zh-TW" altLang="en-US" dirty="0">
                <a:latin typeface="+mj-ea"/>
                <a:ea typeface="+mj-ea"/>
              </a:rPr>
              <a:t>向左</a:t>
            </a:r>
            <a:r>
              <a:rPr lang="zh-TW" altLang="en-US" dirty="0" smtClean="0">
                <a:latin typeface="+mj-ea"/>
                <a:ea typeface="+mj-ea"/>
              </a:rPr>
              <a:t>移動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Z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key down</a:t>
            </a: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發射子彈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  <a:hlinkClick r:id="rId2" action="ppaction://hlinksldjump"/>
              </a:rPr>
              <a:t>…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5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遊戲是由甚麼構成的</a:t>
            </a:r>
            <a:r>
              <a:rPr lang="en-US" altLang="zh-TW" b="1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電腦要做甚麼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?</a:t>
            </a:r>
          </a:p>
          <a:p>
            <a:pPr lvl="2"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輸入</a:t>
            </a:r>
            <a:endParaRPr lang="en-US" altLang="zh-TW" dirty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lvl="3"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鍵盤、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滑鼠、搖桿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…</a:t>
            </a:r>
            <a:endParaRPr lang="en-US" altLang="zh-TW" dirty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lvl="2"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處理</a:t>
            </a:r>
            <a:endParaRPr lang="en-US" altLang="zh-TW" dirty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lvl="3"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程式運算</a:t>
            </a:r>
            <a:endParaRPr lang="en-US" altLang="zh-TW" dirty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lvl="2"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輸出</a:t>
            </a:r>
            <a:endParaRPr lang="en-US" altLang="zh-TW" dirty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lvl="3">
              <a:lnSpc>
                <a:spcPct val="16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螢幕畫面、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音效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…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Picture 10" descr="http://www.teksource.com.tw/images/product/2336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" t="14167" r="-323" b="15054"/>
          <a:stretch/>
        </p:blipFill>
        <p:spPr bwMode="auto">
          <a:xfrm>
            <a:off x="5275443" y="2564904"/>
            <a:ext cx="1960853" cy="13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://www.tkec.com.tw/image/product/desc/201305/136916_other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59" y="5022153"/>
            <a:ext cx="2089181" cy="146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nova.com.tw/hot_news_pics/ac634b165132ef0a09205fade14b50a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40" y="4338676"/>
            <a:ext cx="1728192" cy="141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更新遊戲場景與物件資訊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>
                <a:latin typeface="+mj-ea"/>
                <a:ea typeface="+mj-ea"/>
              </a:rPr>
              <a:t>數學運算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EX:</a:t>
            </a: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移動子彈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增加分數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過關了嗎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  <a:hlinkClick r:id="rId2" action="ppaction://hlinksldjump"/>
              </a:rPr>
              <a:t>…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68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重新繪圖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更新</a:t>
            </a:r>
            <a:r>
              <a:rPr lang="zh-TW" altLang="en-US" dirty="0">
                <a:latin typeface="+mj-ea"/>
                <a:ea typeface="+mj-ea"/>
              </a:rPr>
              <a:t>畫面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畫面</a:t>
            </a:r>
            <a:r>
              <a:rPr lang="zh-TW" altLang="en-US" dirty="0" smtClean="0">
                <a:latin typeface="+mj-ea"/>
                <a:ea typeface="+mj-ea"/>
              </a:rPr>
              <a:t>更新率 </a:t>
            </a:r>
            <a:r>
              <a:rPr lang="en-US" altLang="zh-TW" dirty="0" smtClean="0">
                <a:latin typeface="+mj-ea"/>
                <a:ea typeface="+mj-ea"/>
              </a:rPr>
              <a:t>Frame rate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Frame per second (FPS)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8" name="Picture 4" descr="http://img8.zol.com.cn/bbs/upload/16299/16298041.jpg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40" b="79551"/>
          <a:stretch/>
        </p:blipFill>
        <p:spPr bwMode="auto">
          <a:xfrm>
            <a:off x="2051720" y="3645024"/>
            <a:ext cx="4206729" cy="281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795044" y="3825044"/>
            <a:ext cx="1281012" cy="64807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2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五、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射擊遊戲中的數學運算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3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位置、速度、加速度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X,Y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座標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速度、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速度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加速度、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加速度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X(t) = X(t-1)+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V(t) = V(t-1)+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56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碰撞偵測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射擊遊戲的重點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!!</a:t>
            </a:r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決定生死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!!</a:t>
            </a:r>
          </a:p>
          <a:p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所有物件</a:t>
            </a:r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都</a:t>
            </a:r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在碰撞</a:t>
            </a:r>
            <a:endParaRPr lang="en-US" altLang="zh-TW" dirty="0" smtClean="0">
              <a:latin typeface="+mj-ea"/>
              <a:ea typeface="+mj-ea"/>
              <a:sym typeface="Wingdings" pitchFamily="2" charset="2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玩家</a:t>
            </a:r>
            <a:r>
              <a:rPr lang="zh-TW" altLang="en-US" dirty="0" smtClean="0">
                <a:latin typeface="+mj-ea"/>
                <a:ea typeface="+mj-ea"/>
              </a:rPr>
              <a:t>子彈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</a:t>
            </a:r>
            <a:r>
              <a:rPr lang="zh-TW" altLang="en-US" dirty="0" smtClean="0">
                <a:latin typeface="+mj-ea"/>
                <a:ea typeface="+mj-ea"/>
              </a:rPr>
              <a:t>敵機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敵方</a:t>
            </a:r>
            <a:r>
              <a:rPr lang="zh-TW" altLang="en-US" dirty="0" smtClean="0">
                <a:latin typeface="+mj-ea"/>
                <a:ea typeface="+mj-ea"/>
              </a:rPr>
              <a:t>子彈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</a:t>
            </a:r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玩家戰機</a:t>
            </a:r>
            <a:endParaRPr lang="en-US" altLang="zh-TW" dirty="0" smtClean="0">
              <a:latin typeface="+mj-ea"/>
              <a:ea typeface="+mj-ea"/>
              <a:sym typeface="Wingdings" pitchFamily="2" charset="2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敵機</a:t>
            </a:r>
            <a:r>
              <a:rPr lang="en-US" altLang="zh-TW" dirty="0">
                <a:latin typeface="+mj-ea"/>
                <a:ea typeface="+mj-ea"/>
                <a:sym typeface="Wingdings" pitchFamily="2" charset="2"/>
              </a:rPr>
              <a:t></a:t>
            </a:r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玩家</a:t>
            </a:r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戰機</a:t>
            </a:r>
            <a:endParaRPr lang="en-US" altLang="zh-TW" dirty="0" smtClean="0">
              <a:latin typeface="+mj-ea"/>
              <a:ea typeface="+mj-ea"/>
              <a:sym typeface="Wingdings" pitchFamily="2" charset="2"/>
            </a:endParaRPr>
          </a:p>
          <a:p>
            <a:r>
              <a:rPr lang="zh-TW" altLang="en-US" dirty="0" smtClean="0">
                <a:latin typeface="+mj-ea"/>
                <a:ea typeface="+mj-ea"/>
                <a:sym typeface="Wingdings" pitchFamily="2" charset="2"/>
              </a:rPr>
              <a:t>判斷方法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?</a:t>
            </a:r>
          </a:p>
          <a:p>
            <a:pPr lvl="1"/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幾何形狀</a:t>
            </a:r>
            <a:endParaRPr lang="en-US" altLang="zh-TW" dirty="0">
              <a:latin typeface="+mj-ea"/>
              <a:ea typeface="+mj-ea"/>
              <a:sym typeface="Wingdings" pitchFamily="2" charset="2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57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矩形</a:t>
            </a:r>
            <a:r>
              <a:rPr lang="zh-TW" altLang="zh-TW" dirty="0" smtClean="0"/>
              <a:t>重疊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+mj-ea"/>
                <a:ea typeface="+mj-ea"/>
              </a:rPr>
              <a:t>圖片的矩形邊界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5812" y="4409706"/>
            <a:ext cx="1394531" cy="1252030"/>
          </a:xfrm>
          <a:prstGeom prst="rect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5815" y="4941362"/>
            <a:ext cx="1200300" cy="798809"/>
          </a:xfrm>
          <a:prstGeom prst="rect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2422419" y="3284984"/>
            <a:ext cx="1347913" cy="523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zh-TW" sz="2800" kern="100" dirty="0">
                <a:ln>
                  <a:noFill/>
                </a:ln>
                <a:effectLst/>
                <a:latin typeface="+mj-ea"/>
                <a:ea typeface="+mj-ea"/>
                <a:cs typeface="Times New Roman"/>
              </a:rPr>
              <a:t>沒碰撞</a:t>
            </a:r>
            <a:endParaRPr lang="zh-TW" sz="28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9" name="文字方塊 2"/>
          <p:cNvSpPr txBox="1">
            <a:spLocks noChangeArrowheads="1"/>
          </p:cNvSpPr>
          <p:nvPr/>
        </p:nvSpPr>
        <p:spPr bwMode="auto">
          <a:xfrm>
            <a:off x="5940152" y="3253751"/>
            <a:ext cx="1347913" cy="523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zh-TW" sz="2800" kern="100" dirty="0">
                <a:latin typeface="+mj-ea"/>
                <a:ea typeface="+mj-ea"/>
                <a:cs typeface="Times New Roman"/>
              </a:rPr>
              <a:t>有碰撞</a:t>
            </a:r>
          </a:p>
        </p:txBody>
      </p:sp>
      <p:pic>
        <p:nvPicPr>
          <p:cNvPr id="11" name="圖片 10" descr="C:\Users\jerrch\AppData\Local\Microsoft\Windows\Temporary Internet Files\Content.IE5\K3YKXI29\MC900304781[1]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5" y="4967681"/>
            <a:ext cx="1059106" cy="79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11" descr="C:\Users\jerrch\AppData\Local\Microsoft\Windows\Temporary Internet Files\Content.IE5\6CFM714L\MC900384016[1]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96721"/>
            <a:ext cx="1394530" cy="11650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6876252" y="4453215"/>
            <a:ext cx="1394531" cy="1252030"/>
          </a:xfrm>
          <a:prstGeom prst="rect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035035" y="5079230"/>
            <a:ext cx="1200300" cy="798809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5" name="圖片 14" descr="C:\Users\jerrch\AppData\Local\Microsoft\Windows\Temporary Internet Files\Content.IE5\K3YKXI29\MC900304781[1]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48" y="5151263"/>
            <a:ext cx="1059106" cy="79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圖片 15" descr="C:\Users\jerrch\AppData\Local\Microsoft\Windows\Temporary Internet Files\Content.IE5\6CFM714L\MC900384016[1]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2" y="4568754"/>
            <a:ext cx="1394530" cy="1165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4452474" y="1268760"/>
            <a:ext cx="1394531" cy="1252030"/>
          </a:xfrm>
          <a:prstGeom prst="rect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491880" y="980728"/>
            <a:ext cx="8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(x1,y1)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40152" y="2510918"/>
            <a:ext cx="8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(x2,y2)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6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 descr="C:\Users\jerrch\AppData\Local\Microsoft\Windows\Temporary Internet Files\Content.IE5\K3YKXI29\MC900304781[1]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8" y="4769751"/>
            <a:ext cx="662448" cy="49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圖片 27" descr="C:\Users\jerrch\AppData\Local\Microsoft\Windows\Temporary Internet Files\Content.IE5\6CFM714L\MC900384016[1]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22" y="4485550"/>
            <a:ext cx="1278445" cy="106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圖片 28" descr="C:\Users\jerrch\AppData\Local\Microsoft\Windows\Temporary Internet Files\Content.IE5\K3YKXI29\MC900304781[1]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39" y="4738113"/>
            <a:ext cx="662448" cy="49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圖片 29" descr="C:\Users\jerrch\AppData\Local\Microsoft\Windows\Temporary Internet Files\Content.IE5\6CFM714L\MC900384016[1]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72" y="4485550"/>
            <a:ext cx="1278445" cy="106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圓形重疊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kern="100">
                        <a:latin typeface="Cambria Math"/>
                        <a:ea typeface="+mj-ea"/>
                        <a:cs typeface="Times New Roman"/>
                      </a:rPr>
                      <m:t>𝑑</m:t>
                    </m:r>
                    <m:r>
                      <a:rPr lang="en-US" altLang="zh-TW" kern="100">
                        <a:latin typeface="Cambria Math"/>
                        <a:ea typeface="+mj-ea"/>
                        <a:cs typeface="Times New Roman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zh-TW" i="1" kern="100">
                            <a:latin typeface="Cambria Math"/>
                            <a:ea typeface="+mj-ea"/>
                            <a:cs typeface="Times New Roma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TW" altLang="zh-TW" i="1" kern="100">
                                <a:latin typeface="Cambria Math"/>
                                <a:ea typeface="+mj-ea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TW" kern="100">
                                <a:latin typeface="Cambria Math"/>
                                <a:ea typeface="+mj-ea"/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TW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kern="100">
                                <a:latin typeface="Cambria Math"/>
                                <a:ea typeface="+mj-ea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i="1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TW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kern="100">
                                <a:latin typeface="Cambria Math"/>
                                <a:ea typeface="+mj-ea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kern="100">
                                <a:latin typeface="Cambria Math"/>
                                <a:ea typeface="+mj-ea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kern="100">
                            <a:latin typeface="Cambria Math"/>
                            <a:ea typeface="+mj-ea"/>
                            <a:cs typeface="Times New Roman"/>
                          </a:rPr>
                          <m:t>+(</m:t>
                        </m:r>
                        <m:sSup>
                          <m:sSupPr>
                            <m:ctrlPr>
                              <a:rPr lang="zh-TW" altLang="zh-TW" i="1" kern="100">
                                <a:latin typeface="Cambria Math"/>
                                <a:ea typeface="+mj-ea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i="1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TW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kern="100">
                                <a:latin typeface="Cambria Math"/>
                                <a:ea typeface="+mj-ea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i="1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TW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kern="100">
                                    <a:latin typeface="Cambria Math"/>
                                    <a:ea typeface="+mj-ea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kern="100">
                                <a:latin typeface="Cambria Math"/>
                                <a:ea typeface="+mj-ea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kern="100">
                                <a:latin typeface="Cambria Math"/>
                                <a:ea typeface="+mj-ea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TW" altLang="en-US" kern="100" dirty="0">
                  <a:latin typeface="+mj-ea"/>
                  <a:ea typeface="+mj-ea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987680" y="3330458"/>
            <a:ext cx="7256728" cy="2895113"/>
            <a:chOff x="1732915" y="5334000"/>
            <a:chExt cx="3028950" cy="1171914"/>
          </a:xfrm>
        </p:grpSpPr>
        <p:sp>
          <p:nvSpPr>
            <p:cNvPr id="4" name="橢圓 3"/>
            <p:cNvSpPr/>
            <p:nvPr/>
          </p:nvSpPr>
          <p:spPr>
            <a:xfrm>
              <a:off x="2062480" y="5873750"/>
              <a:ext cx="281305" cy="29083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2549525" y="5723255"/>
              <a:ext cx="532130" cy="52641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662045" y="5829300"/>
              <a:ext cx="281305" cy="29083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853815" y="5744845"/>
              <a:ext cx="532130" cy="52641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" name="文字方塊 2"/>
            <p:cNvSpPr txBox="1">
              <a:spLocks noChangeArrowheads="1"/>
            </p:cNvSpPr>
            <p:nvPr/>
          </p:nvSpPr>
          <p:spPr bwMode="auto">
            <a:xfrm>
              <a:off x="2278380" y="5334000"/>
              <a:ext cx="660400" cy="2117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r>
                <a:rPr lang="zh-TW" sz="2800" kern="100" dirty="0">
                  <a:latin typeface="+mj-ea"/>
                  <a:ea typeface="+mj-ea"/>
                  <a:cs typeface="Times New Roman"/>
                </a:rPr>
                <a:t>沒碰撞</a:t>
              </a:r>
            </a:p>
          </p:txBody>
        </p:sp>
        <p:sp>
          <p:nvSpPr>
            <p:cNvPr id="9" name="文字方塊 2"/>
            <p:cNvSpPr txBox="1">
              <a:spLocks noChangeArrowheads="1"/>
            </p:cNvSpPr>
            <p:nvPr/>
          </p:nvSpPr>
          <p:spPr bwMode="auto">
            <a:xfrm>
              <a:off x="3599180" y="5334000"/>
              <a:ext cx="660400" cy="2117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r>
                <a:rPr lang="zh-TW" sz="2800" kern="100" dirty="0">
                  <a:latin typeface="+mj-ea"/>
                  <a:ea typeface="+mj-ea"/>
                  <a:cs typeface="Times New Roman"/>
                </a:rPr>
                <a:t>有碰撞</a:t>
              </a:r>
            </a:p>
          </p:txBody>
        </p:sp>
        <p:sp>
          <p:nvSpPr>
            <p:cNvPr id="10" name="文字方塊 2"/>
            <p:cNvSpPr txBox="1">
              <a:spLocks noChangeArrowheads="1"/>
            </p:cNvSpPr>
            <p:nvPr/>
          </p:nvSpPr>
          <p:spPr bwMode="auto">
            <a:xfrm>
              <a:off x="2184400" y="6273800"/>
              <a:ext cx="704850" cy="2117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kern="100" dirty="0">
                  <a:latin typeface="+mj-ea"/>
                  <a:ea typeface="+mj-ea"/>
                  <a:cs typeface="Times New Roman"/>
                </a:rPr>
                <a:t>r1+r2&lt;d</a:t>
              </a:r>
              <a:endParaRPr lang="zh-TW" sz="2800" kern="100" dirty="0"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1" name="文字方塊 2"/>
            <p:cNvSpPr txBox="1">
              <a:spLocks noChangeArrowheads="1"/>
            </p:cNvSpPr>
            <p:nvPr/>
          </p:nvSpPr>
          <p:spPr bwMode="auto">
            <a:xfrm>
              <a:off x="3725545" y="6294120"/>
              <a:ext cx="704850" cy="2117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r>
                <a:rPr lang="en-US" sz="2800" kern="100" dirty="0">
                  <a:latin typeface="+mj-ea"/>
                  <a:ea typeface="+mj-ea"/>
                  <a:cs typeface="Times New Roman"/>
                </a:rPr>
                <a:t>r1+r2≥d</a:t>
              </a:r>
              <a:endParaRPr lang="zh-TW" sz="2800" kern="100" dirty="0">
                <a:latin typeface="+mj-ea"/>
                <a:ea typeface="+mj-ea"/>
                <a:cs typeface="Times New Roman"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 flipH="1">
              <a:off x="2110105" y="6018530"/>
              <a:ext cx="74295" cy="10033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817495" y="5977255"/>
              <a:ext cx="121920" cy="24384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>
              <a:off x="2184400" y="5977255"/>
              <a:ext cx="655320" cy="4254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文字方塊 2"/>
            <p:cNvSpPr txBox="1">
              <a:spLocks noChangeArrowheads="1"/>
            </p:cNvSpPr>
            <p:nvPr/>
          </p:nvSpPr>
          <p:spPr bwMode="auto">
            <a:xfrm>
              <a:off x="1732915" y="5973445"/>
              <a:ext cx="355600" cy="37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kern="100" dirty="0">
                  <a:latin typeface="+mj-ea"/>
                  <a:ea typeface="+mj-ea"/>
                  <a:cs typeface="Times New Roman"/>
                </a:rPr>
                <a:t>r1</a:t>
              </a:r>
              <a:endParaRPr lang="zh-TW" sz="2800" kern="100" dirty="0"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6" name="文字方塊 2"/>
            <p:cNvSpPr txBox="1">
              <a:spLocks noChangeArrowheads="1"/>
            </p:cNvSpPr>
            <p:nvPr/>
          </p:nvSpPr>
          <p:spPr bwMode="auto">
            <a:xfrm>
              <a:off x="2887980" y="5933757"/>
              <a:ext cx="375920" cy="37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kern="100" dirty="0">
                  <a:latin typeface="+mj-ea"/>
                  <a:ea typeface="+mj-ea"/>
                  <a:cs typeface="Times New Roman"/>
                </a:rPr>
                <a:t>r2</a:t>
              </a:r>
              <a:endParaRPr lang="zh-TW" sz="2800" kern="100" dirty="0"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7" name="文字方塊 2"/>
            <p:cNvSpPr txBox="1">
              <a:spLocks noChangeArrowheads="1"/>
            </p:cNvSpPr>
            <p:nvPr/>
          </p:nvSpPr>
          <p:spPr bwMode="auto">
            <a:xfrm>
              <a:off x="2234980" y="5647055"/>
              <a:ext cx="342900" cy="37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kern="100" dirty="0">
                  <a:latin typeface="+mj-ea"/>
                  <a:ea typeface="+mj-ea"/>
                  <a:cs typeface="Times New Roman"/>
                </a:rPr>
                <a:t>d</a:t>
              </a:r>
              <a:endParaRPr lang="zh-TW" sz="2800" kern="100" dirty="0"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8" name="文字方塊 2"/>
            <p:cNvSpPr txBox="1">
              <a:spLocks noChangeArrowheads="1"/>
            </p:cNvSpPr>
            <p:nvPr/>
          </p:nvSpPr>
          <p:spPr bwMode="auto">
            <a:xfrm>
              <a:off x="3459798" y="5916612"/>
              <a:ext cx="342900" cy="37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kern="100" dirty="0">
                  <a:latin typeface="+mj-ea"/>
                  <a:ea typeface="+mj-ea"/>
                  <a:cs typeface="Times New Roman"/>
                </a:rPr>
                <a:t>r1</a:t>
              </a:r>
              <a:endParaRPr lang="zh-TW" sz="2800" kern="100" dirty="0"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9" name="文字方塊 2"/>
            <p:cNvSpPr txBox="1">
              <a:spLocks noChangeArrowheads="1"/>
            </p:cNvSpPr>
            <p:nvPr/>
          </p:nvSpPr>
          <p:spPr bwMode="auto">
            <a:xfrm>
              <a:off x="4385945" y="6009005"/>
              <a:ext cx="375920" cy="37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kern="100" dirty="0">
                  <a:latin typeface="+mj-ea"/>
                  <a:ea typeface="+mj-ea"/>
                  <a:cs typeface="Times New Roman"/>
                </a:rPr>
                <a:t>r2</a:t>
              </a:r>
              <a:endParaRPr lang="zh-TW" sz="2800" kern="100" dirty="0"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20" name="文字方塊 2"/>
            <p:cNvSpPr txBox="1">
              <a:spLocks noChangeArrowheads="1"/>
            </p:cNvSpPr>
            <p:nvPr/>
          </p:nvSpPr>
          <p:spPr bwMode="auto">
            <a:xfrm>
              <a:off x="3740961" y="5536882"/>
              <a:ext cx="342900" cy="37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kern="100" dirty="0">
                  <a:latin typeface="+mj-ea"/>
                  <a:ea typeface="+mj-ea"/>
                  <a:cs typeface="Times New Roman"/>
                </a:rPr>
                <a:t>d</a:t>
              </a:r>
              <a:endParaRPr lang="zh-TW" sz="2800" kern="100" dirty="0">
                <a:latin typeface="+mj-ea"/>
                <a:ea typeface="+mj-ea"/>
                <a:cs typeface="Times New Roman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4120515" y="6010275"/>
              <a:ext cx="165100" cy="18542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 flipV="1">
              <a:off x="3793490" y="5977890"/>
              <a:ext cx="326390" cy="4127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3702685" y="5977255"/>
              <a:ext cx="90805" cy="94615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9144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8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導彈的設計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>
                    <a:latin typeface="+mj-ea"/>
                    <a:ea typeface="+mj-ea"/>
                  </a:rPr>
                  <a:t>一般的</a:t>
                </a:r>
                <a:r>
                  <a:rPr lang="zh-TW" altLang="zh-TW" dirty="0" smtClean="0">
                    <a:latin typeface="+mj-ea"/>
                    <a:ea typeface="+mj-ea"/>
                  </a:rPr>
                  <a:t>飛彈</a:t>
                </a:r>
                <a:endParaRPr lang="en-US" altLang="zh-TW" dirty="0" smtClean="0">
                  <a:latin typeface="+mj-ea"/>
                  <a:ea typeface="+mj-ea"/>
                </a:endParaRPr>
              </a:p>
              <a:p>
                <a:r>
                  <a:rPr lang="zh-TW" altLang="zh-TW" dirty="0" smtClean="0">
                    <a:latin typeface="+mj-ea"/>
                    <a:ea typeface="+mj-ea"/>
                  </a:rPr>
                  <a:t>導彈</a:t>
                </a:r>
                <a:r>
                  <a:rPr lang="en-US" altLang="zh-TW" dirty="0" smtClean="0">
                    <a:latin typeface="+mj-ea"/>
                    <a:ea typeface="+mj-ea"/>
                    <a:sym typeface="Wingdings" pitchFamily="2" charset="2"/>
                  </a:rPr>
                  <a:t></a:t>
                </a:r>
                <a:r>
                  <a:rPr lang="zh-TW" altLang="zh-TW" dirty="0" smtClean="0">
                    <a:latin typeface="+mj-ea"/>
                    <a:ea typeface="+mj-ea"/>
                  </a:rPr>
                  <a:t>根據</a:t>
                </a:r>
                <a:r>
                  <a:rPr lang="zh-TW" altLang="zh-TW" dirty="0">
                    <a:latin typeface="+mj-ea"/>
                    <a:ea typeface="+mj-ea"/>
                  </a:rPr>
                  <a:t>敵人的</a:t>
                </a:r>
                <a:r>
                  <a:rPr lang="zh-TW" altLang="zh-TW" dirty="0" smtClean="0">
                    <a:latin typeface="+mj-ea"/>
                    <a:ea typeface="+mj-ea"/>
                  </a:rPr>
                  <a:t>位置</a:t>
                </a:r>
                <a:endParaRPr lang="en-US" altLang="zh-TW" dirty="0" smtClean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𝑥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𝑥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+mj-ea"/>
                      </a:rPr>
                      <m:t>+</m:t>
                    </m:r>
                    <m:f>
                      <m:fPr>
                        <m:ctrlPr>
                          <a:rPr lang="zh-TW" altLang="zh-TW" i="1">
                            <a:latin typeface="Cambria Math"/>
                            <a:ea typeface="+mj-ea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𝑣</m:t>
                        </m:r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×(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i="1">
                                <a:latin typeface="Cambria Math"/>
                                <a:ea typeface="+mj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TW" altLang="zh-TW" i="1">
                                    <a:latin typeface="Cambria Math"/>
                                    <a:ea typeface="+mj-ea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i="1">
                                    <a:latin typeface="Cambria Math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TW" dirty="0" smtClean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+mj-ea"/>
                      </a:rPr>
                      <m:t>+</m:t>
                    </m:r>
                    <m:f>
                      <m:fPr>
                        <m:ctrlPr>
                          <a:rPr lang="zh-TW" altLang="zh-TW" i="1">
                            <a:latin typeface="Cambria Math"/>
                            <a:ea typeface="+mj-ea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𝑣</m:t>
                        </m:r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×(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i="1">
                                <a:latin typeface="Cambria Math"/>
                                <a:ea typeface="+mj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TW" altLang="zh-TW" i="1">
                                    <a:latin typeface="Cambria Math"/>
                                    <a:ea typeface="+mj-ea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  <a:ea typeface="+mj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i="1">
                                    <a:latin typeface="Cambria Math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+mj-ea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  <a:ea typeface="+mj-ea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zh-TW" altLang="en-US" dirty="0">
                  <a:latin typeface="+mj-ea"/>
                  <a:ea typeface="+mj-ea"/>
                </a:endParaRPr>
              </a:p>
              <a:p>
                <a:endParaRPr lang="zh-TW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3995937" y="1029781"/>
            <a:ext cx="4752527" cy="3888433"/>
            <a:chOff x="3995937" y="1029781"/>
            <a:chExt cx="4752527" cy="3888433"/>
          </a:xfrm>
        </p:grpSpPr>
        <p:grpSp>
          <p:nvGrpSpPr>
            <p:cNvPr id="4" name="群組 3"/>
            <p:cNvGrpSpPr/>
            <p:nvPr/>
          </p:nvGrpSpPr>
          <p:grpSpPr>
            <a:xfrm>
              <a:off x="4916596" y="1982978"/>
              <a:ext cx="1055788" cy="680034"/>
              <a:chOff x="4916596" y="1982978"/>
              <a:chExt cx="1055788" cy="680034"/>
            </a:xfrm>
          </p:grpSpPr>
          <p:cxnSp>
            <p:nvCxnSpPr>
              <p:cNvPr id="7" name="直線單箭頭接點 6"/>
              <p:cNvCxnSpPr/>
              <p:nvPr/>
            </p:nvCxnSpPr>
            <p:spPr>
              <a:xfrm>
                <a:off x="4916596" y="1982978"/>
                <a:ext cx="1055788" cy="5744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>
                <a:off x="4916596" y="1982978"/>
                <a:ext cx="13859" cy="680034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>
                <a:off x="4930136" y="1982978"/>
                <a:ext cx="1040669" cy="0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圖片 9" descr="C:\Users\jerrch\AppData\Local\Microsoft\Windows\Temporary Internet Files\Content.IE5\K3YKXI29\MC900304781[1].wm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00000">
              <a:off x="3865788" y="1159930"/>
              <a:ext cx="1059106" cy="798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圖片 10" descr="C:\Users\jerrch\AppData\Local\Microsoft\Windows\Temporary Internet Files\Content.IE5\6CFM714L\MC900384016[1].wm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934" y="3753197"/>
              <a:ext cx="1394530" cy="1165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橢圓 12"/>
          <p:cNvSpPr/>
          <p:nvPr/>
        </p:nvSpPr>
        <p:spPr>
          <a:xfrm>
            <a:off x="2771800" y="3753197"/>
            <a:ext cx="2952328" cy="32387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654809" y="2270197"/>
            <a:ext cx="535040" cy="50766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635327" y="3212976"/>
            <a:ext cx="2952328" cy="32387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703285" y="1700808"/>
            <a:ext cx="438088" cy="534139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726767" y="4225881"/>
            <a:ext cx="2952328" cy="32387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697552" y="2358973"/>
            <a:ext cx="438088" cy="534139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  <p:bldP spid="13" grpId="1" uiExpand="1" animBg="1"/>
      <p:bldP spid="14" grpId="0" uiExpand="1" animBg="1"/>
      <p:bldP spid="14" grpId="1" uiExpand="1" animBg="1"/>
      <p:bldP spid="15" grpId="0" uiExpand="1" animBg="1"/>
      <p:bldP spid="16" grpId="0" uiExpand="1" animBg="1"/>
      <p:bldP spid="18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卷軸背景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  <a:ea typeface="+mj-ea"/>
              </a:rPr>
              <a:t>2D</a:t>
            </a:r>
            <a:r>
              <a:rPr lang="zh-TW" altLang="en-US" dirty="0" smtClean="0">
                <a:latin typeface="+mj-ea"/>
                <a:ea typeface="+mj-ea"/>
              </a:rPr>
              <a:t>遊戲中的背景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造成人物在移動的感覺</a:t>
            </a:r>
          </a:p>
        </p:txBody>
      </p:sp>
    </p:spTree>
    <p:extLst>
      <p:ext uri="{BB962C8B-B14F-4D97-AF65-F5344CB8AC3E}">
        <p14:creationId xmlns:p14="http://schemas.microsoft.com/office/powerpoint/2010/main" val="26438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視差背景滾動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mtClean="0">
                <a:latin typeface="+mj-ea"/>
                <a:ea typeface="+mj-ea"/>
              </a:rPr>
              <a:t>不同</a:t>
            </a:r>
            <a:r>
              <a:rPr lang="zh-TW" altLang="zh-TW" dirty="0" smtClean="0">
                <a:latin typeface="+mj-ea"/>
                <a:ea typeface="+mj-ea"/>
              </a:rPr>
              <a:t>遠近的背景層</a:t>
            </a:r>
            <a:r>
              <a:rPr lang="en-US" altLang="zh-TW" dirty="0" smtClean="0">
                <a:latin typeface="+mj-ea"/>
                <a:ea typeface="+mj-ea"/>
                <a:sym typeface="Wingdings" pitchFamily="2" charset="2"/>
              </a:rPr>
              <a:t></a:t>
            </a:r>
            <a:r>
              <a:rPr lang="zh-TW" altLang="zh-TW" dirty="0" smtClean="0">
                <a:latin typeface="+mj-ea"/>
                <a:ea typeface="+mj-ea"/>
              </a:rPr>
              <a:t>不同的速度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801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遊戲是由甚麼構成的</a:t>
            </a:r>
            <a:r>
              <a:rPr lang="en-US" altLang="zh-TW" b="1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617113" y="2764731"/>
            <a:ext cx="1153392" cy="7889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sz="3200" kern="100" dirty="0">
                <a:effectLst/>
                <a:latin typeface="微軟正黑體" pitchFamily="34" charset="-120"/>
                <a:ea typeface="微軟正黑體" pitchFamily="34" charset="-120"/>
                <a:cs typeface="Times New Roman"/>
              </a:rPr>
              <a:t>音效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5723697" y="2513913"/>
            <a:ext cx="1153392" cy="7889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sz="3200" kern="100" dirty="0">
                <a:effectLst/>
                <a:latin typeface="微軟正黑體" pitchFamily="34" charset="-120"/>
                <a:ea typeface="微軟正黑體" pitchFamily="34" charset="-120"/>
                <a:cs typeface="Times New Roman"/>
              </a:rPr>
              <a:t>動畫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15448" y="5519848"/>
            <a:ext cx="1270867" cy="7889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sz="3200" kern="100" dirty="0">
                <a:effectLst/>
                <a:latin typeface="微軟正黑體" pitchFamily="34" charset="-120"/>
                <a:ea typeface="微軟正黑體" pitchFamily="34" charset="-120"/>
                <a:cs typeface="Times New Roman"/>
              </a:rPr>
              <a:t>玩家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3864749" y="3496559"/>
            <a:ext cx="1153392" cy="7889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TW" sz="3200" kern="100" dirty="0">
                <a:effectLst/>
                <a:latin typeface="微軟正黑體" pitchFamily="34" charset="-120"/>
                <a:ea typeface="微軟正黑體" pitchFamily="34" charset="-120"/>
                <a:cs typeface="Times New Roman"/>
              </a:rPr>
              <a:t>程式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022366" y="3130645"/>
            <a:ext cx="726210" cy="788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2774729" y="3399701"/>
            <a:ext cx="1089315" cy="435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523831" y="4292960"/>
            <a:ext cx="0" cy="1224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639533" y="3550370"/>
            <a:ext cx="1385761" cy="1969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954769" y="3302840"/>
            <a:ext cx="1090487" cy="2281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615260" y="4846484"/>
            <a:ext cx="68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螢幕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640652" y="4477152"/>
            <a:ext cx="68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喇叭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911540" y="4804868"/>
            <a:ext cx="12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鍵盤   滑鼠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8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1" grpId="0"/>
      <p:bldP spid="22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 descr="C:\Users\jerrch\Desktop\資工營教學\parallax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9"/>
          <a:stretch/>
        </p:blipFill>
        <p:spPr bwMode="auto">
          <a:xfrm>
            <a:off x="9082689" y="-391963"/>
            <a:ext cx="9252611" cy="64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errch\Desktop\資工營教學\parallax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9"/>
          <a:stretch/>
        </p:blipFill>
        <p:spPr bwMode="auto">
          <a:xfrm>
            <a:off x="-36512" y="-387424"/>
            <a:ext cx="9252611" cy="64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6" name="Picture 4" descr="C:\Users\jerrch\Desktop\資工營教學\paralla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6434"/>
            <a:ext cx="9232342" cy="440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errch\Desktop\資工營教學\parallax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" y="4750884"/>
            <a:ext cx="8001363" cy="18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jerrch\Desktop\資工營教學\paralla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201" y="1901895"/>
            <a:ext cx="9232342" cy="440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jerrch\Desktop\資工營教學\parallax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40" y="4746345"/>
            <a:ext cx="8001363" cy="18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-0.28542 0.00254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-0.50486 0.00602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88159 -0.0018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80" y="-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-0.28542 0.00254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-0.50486 0.00602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88159 -0.00185 " pathEditMode="relative" rAng="0" ptsTypes="AA">
                                      <p:cBhvr>
                                        <p:cTn id="28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7" descr="C:\Users\jerrch\Desktop\資工營教學\parallax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9"/>
          <a:stretch/>
        </p:blipFill>
        <p:spPr bwMode="auto">
          <a:xfrm flipH="1">
            <a:off x="4666323" y="3331755"/>
            <a:ext cx="3290384" cy="22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jerrch\Desktop\資工營教學\parallax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9"/>
          <a:stretch/>
        </p:blipFill>
        <p:spPr bwMode="auto">
          <a:xfrm flipH="1">
            <a:off x="1386841" y="3342616"/>
            <a:ext cx="3290384" cy="22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jerrch\Desktop\資工營教學\paralla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86840" y="4319638"/>
            <a:ext cx="3283178" cy="15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jerrch\Desktop\資工營教學\parallax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36672" y="5516625"/>
            <a:ext cx="2845418" cy="65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errch\Desktop\資工營教學\paralla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3529" y="4308777"/>
            <a:ext cx="3283178" cy="15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errch\Desktop\資工營教學\parallax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86200" y="5505765"/>
            <a:ext cx="2845418" cy="65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弧形接點 10"/>
          <p:cNvCxnSpPr/>
          <p:nvPr/>
        </p:nvCxnSpPr>
        <p:spPr>
          <a:xfrm>
            <a:off x="1353881" y="3717032"/>
            <a:ext cx="6602826" cy="169252"/>
          </a:xfrm>
          <a:prstGeom prst="curvedConnector5">
            <a:avLst>
              <a:gd name="adj1" fmla="val -13000"/>
              <a:gd name="adj2" fmla="val -1473824"/>
              <a:gd name="adj3" fmla="val 115387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86839" y="3341604"/>
            <a:ext cx="3290385" cy="296771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2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超特楷體" pitchFamily="65" charset="-120"/>
                <a:ea typeface="華康超特楷體" pitchFamily="65" charset="-120"/>
              </a:rPr>
              <a:t>五、遊戲成品</a:t>
            </a:r>
            <a:endParaRPr lang="zh-TW" altLang="en-US" dirty="0">
              <a:latin typeface="華康超特楷體" pitchFamily="65" charset="-120"/>
              <a:ea typeface="華康超特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開始做一個戰機射擊遊戲吧</a:t>
            </a:r>
            <a:r>
              <a:rPr lang="en-US" altLang="zh-TW" dirty="0" smtClean="0">
                <a:latin typeface="+mj-ea"/>
                <a:ea typeface="+mj-ea"/>
              </a:rPr>
              <a:t>~GOGO!!</a:t>
            </a:r>
          </a:p>
          <a:p>
            <a:r>
              <a:rPr lang="zh-TW" altLang="en-US" dirty="0">
                <a:latin typeface="+mj-ea"/>
                <a:ea typeface="+mj-ea"/>
              </a:rPr>
              <a:t>我</a:t>
            </a:r>
            <a:r>
              <a:rPr lang="zh-TW" altLang="en-US" dirty="0" smtClean="0">
                <a:latin typeface="+mj-ea"/>
                <a:ea typeface="+mj-ea"/>
              </a:rPr>
              <a:t>需要</a:t>
            </a:r>
            <a:r>
              <a:rPr lang="en-US" altLang="zh-TW" dirty="0" smtClean="0">
                <a:latin typeface="+mj-ea"/>
                <a:ea typeface="+mj-ea"/>
              </a:rPr>
              <a:t>…?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玩家</a:t>
            </a:r>
            <a:r>
              <a:rPr lang="zh-TW" altLang="en-US" dirty="0" smtClean="0">
                <a:latin typeface="+mj-ea"/>
                <a:ea typeface="+mj-ea"/>
              </a:rPr>
              <a:t>戰機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很多</a:t>
            </a:r>
            <a:r>
              <a:rPr lang="zh-TW" altLang="en-US" dirty="0" smtClean="0">
                <a:latin typeface="+mj-ea"/>
                <a:ea typeface="+mj-ea"/>
              </a:rPr>
              <a:t>子彈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很多</a:t>
            </a:r>
            <a:r>
              <a:rPr lang="zh-TW" altLang="en-US" dirty="0" smtClean="0">
                <a:latin typeface="+mj-ea"/>
                <a:ea typeface="+mj-ea"/>
              </a:rPr>
              <a:t>敵人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…</a:t>
            </a:r>
          </a:p>
          <a:p>
            <a:pPr lvl="1"/>
            <a:endParaRPr lang="en-US" altLang="zh-TW" dirty="0" smtClean="0">
              <a:latin typeface="+mj-ea"/>
              <a:ea typeface="+mj-ea"/>
            </a:endParaRPr>
          </a:p>
          <a:p>
            <a:pPr lvl="1"/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171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二</a:t>
            </a:r>
            <a:r>
              <a:rPr lang="zh-TW" altLang="en-US" b="1" dirty="0" smtClean="0"/>
              <a:t>、</a:t>
            </a:r>
            <a:r>
              <a:rPr lang="zh-TW" altLang="zh-TW" b="1" dirty="0"/>
              <a:t>物件導向概述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類別</a:t>
            </a:r>
            <a:r>
              <a:rPr lang="en-US" altLang="zh-TW" b="1" dirty="0" smtClean="0"/>
              <a:t>-Class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 smtClean="0">
                <a:latin typeface="+mj-ea"/>
                <a:ea typeface="+mj-ea"/>
              </a:rPr>
              <a:t>模板</a:t>
            </a:r>
            <a:r>
              <a:rPr lang="en-US" altLang="zh-TW" dirty="0" smtClean="0">
                <a:latin typeface="+mj-ea"/>
                <a:ea typeface="+mj-ea"/>
              </a:rPr>
              <a:t>-</a:t>
            </a:r>
            <a:r>
              <a:rPr lang="zh-TW" altLang="en-US" dirty="0" smtClean="0">
                <a:latin typeface="+mj-ea"/>
                <a:ea typeface="+mj-ea"/>
              </a:rPr>
              <a:t>可重複利用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ea"/>
                <a:ea typeface="+mj-ea"/>
              </a:rPr>
              <a:t>設計圖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zh-TW" dirty="0" smtClean="0">
                <a:latin typeface="+mj-ea"/>
                <a:ea typeface="+mj-ea"/>
              </a:rPr>
              <a:t>屬性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zh-TW" dirty="0" smtClean="0">
                <a:latin typeface="+mj-ea"/>
                <a:ea typeface="+mj-ea"/>
              </a:rPr>
              <a:t>整數</a:t>
            </a:r>
            <a:r>
              <a:rPr lang="zh-TW" altLang="zh-TW" dirty="0">
                <a:latin typeface="+mj-ea"/>
                <a:ea typeface="+mj-ea"/>
              </a:rPr>
              <a:t>、</a:t>
            </a:r>
            <a:r>
              <a:rPr lang="zh-TW" altLang="zh-TW" dirty="0" smtClean="0">
                <a:latin typeface="+mj-ea"/>
                <a:ea typeface="+mj-ea"/>
              </a:rPr>
              <a:t>文字</a:t>
            </a:r>
            <a:r>
              <a:rPr lang="zh-TW" altLang="en-US" dirty="0" smtClean="0">
                <a:latin typeface="+mj-ea"/>
                <a:ea typeface="+mj-ea"/>
              </a:rPr>
              <a:t>、物件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zh-TW" dirty="0" smtClean="0">
                <a:latin typeface="+mj-ea"/>
                <a:ea typeface="+mj-ea"/>
              </a:rPr>
              <a:t>行為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+mj-ea"/>
                <a:ea typeface="+mj-ea"/>
              </a:rPr>
              <a:t>操作屬性</a:t>
            </a:r>
          </a:p>
        </p:txBody>
      </p:sp>
      <p:pic>
        <p:nvPicPr>
          <p:cNvPr id="3074" name="Picture 2" descr="http://i0.sinaimg.cn/qc/upload/20041105/642/1099646337/images_center/newautoclub/upload/2004-11-05/U642DT200411051717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8880"/>
            <a:ext cx="3456384" cy="23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1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925442"/>
              </p:ext>
            </p:extLst>
          </p:nvPr>
        </p:nvGraphicFramePr>
        <p:xfrm>
          <a:off x="467544" y="2204864"/>
          <a:ext cx="3888432" cy="341376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114761"/>
                <a:gridCol w="1773671"/>
              </a:tblGrid>
              <a:tr h="360040">
                <a:tc gridSpan="2"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類別</a:t>
                      </a: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：</a:t>
                      </a: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汽車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屬性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行為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028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主人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最高時速廠牌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左</a:t>
                      </a: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前</a:t>
                      </a: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輪胎烤</a:t>
                      </a: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漆</a:t>
                      </a: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顏色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altLang="zh-TW" sz="2800" b="1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…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啟</a:t>
                      </a: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動</a:t>
                      </a:r>
                      <a:endParaRPr lang="en-US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加速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轉彎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剎車</a:t>
                      </a:r>
                      <a:endParaRPr lang="en-US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52335"/>
              </p:ext>
            </p:extLst>
          </p:nvPr>
        </p:nvGraphicFramePr>
        <p:xfrm>
          <a:off x="4499992" y="2204864"/>
          <a:ext cx="4248472" cy="338437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440612"/>
                <a:gridCol w="1807860"/>
              </a:tblGrid>
              <a:tr h="432936">
                <a:tc gridSpan="2"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類別</a:t>
                      </a:r>
                      <a:r>
                        <a:rPr lang="zh-TW" sz="2800" b="1" kern="100" dirty="0" smtClean="0">
                          <a:effectLst/>
                          <a:latin typeface="+mj-ea"/>
                          <a:ea typeface="+mj-ea"/>
                        </a:rPr>
                        <a:t>：</a:t>
                      </a: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輪胎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2936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屬性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+mj-ea"/>
                          <a:ea typeface="+mj-ea"/>
                        </a:rPr>
                        <a:t>行為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8503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轉速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半徑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重量</a:t>
                      </a:r>
                      <a:endParaRPr lang="en-US" altLang="zh-TW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開始旋轉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增加轉速</a:t>
                      </a:r>
                      <a:endParaRPr lang="en-US" sz="28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800" b="1" kern="100" dirty="0" smtClean="0">
                          <a:effectLst/>
                          <a:latin typeface="+mj-ea"/>
                          <a:ea typeface="+mj-ea"/>
                        </a:rPr>
                        <a:t>停止旋轉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zh-TW" sz="28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4884</TotalTime>
  <Words>1329</Words>
  <Application>Microsoft Office PowerPoint</Application>
  <PresentationFormat>如螢幕大小 (4:3)</PresentationFormat>
  <Paragraphs>375</Paragraphs>
  <Slides>52</Slides>
  <Notes>6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流線</vt:lpstr>
      <vt:lpstr>武藤遊戲的射擊試煉</vt:lpstr>
      <vt:lpstr>一、遊戲要素</vt:lpstr>
      <vt:lpstr>遊戲是由甚麼構成的?</vt:lpstr>
      <vt:lpstr>遊戲是由甚麼構成的?</vt:lpstr>
      <vt:lpstr>遊戲是由甚麼構成的?</vt:lpstr>
      <vt:lpstr>PowerPoint 簡報</vt:lpstr>
      <vt:lpstr>二、物件導向概述</vt:lpstr>
      <vt:lpstr>類別-Class</vt:lpstr>
      <vt:lpstr>EX:</vt:lpstr>
      <vt:lpstr>EX:</vt:lpstr>
      <vt:lpstr>物件Object</vt:lpstr>
      <vt:lpstr>EX:</vt:lpstr>
      <vt:lpstr>EX:</vt:lpstr>
      <vt:lpstr>建構物件</vt:lpstr>
      <vt:lpstr>建構物件</vt:lpstr>
      <vt:lpstr>二、電腦圖學概論</vt:lpstr>
      <vt:lpstr>像素與解析度</vt:lpstr>
      <vt:lpstr>像素與解析度</vt:lpstr>
      <vt:lpstr>電腦螢幕座標系統</vt:lpstr>
      <vt:lpstr>圖片格式</vt:lpstr>
      <vt:lpstr>Sprite</vt:lpstr>
      <vt:lpstr>動畫</vt:lpstr>
      <vt:lpstr>二、基本程式邏輯</vt:lpstr>
      <vt:lpstr>基本程式邏輯</vt:lpstr>
      <vt:lpstr>資料型態與變數</vt:lpstr>
      <vt:lpstr>資料型態與變數</vt:lpstr>
      <vt:lpstr>資料型態與變數</vt:lpstr>
      <vt:lpstr>運算</vt:lpstr>
      <vt:lpstr>運算</vt:lpstr>
      <vt:lpstr>流程控制</vt:lpstr>
      <vt:lpstr>流程控制-條件判斷</vt:lpstr>
      <vt:lpstr>流程控制-條件判斷</vt:lpstr>
      <vt:lpstr>流程控制-重複執行</vt:lpstr>
      <vt:lpstr>流程控制-重複執行</vt:lpstr>
      <vt:lpstr>流程控制-重複執行</vt:lpstr>
      <vt:lpstr>四、遊戲核心架構</vt:lpstr>
      <vt:lpstr>PowerPoint 簡報</vt:lpstr>
      <vt:lpstr>主要迴圈</vt:lpstr>
      <vt:lpstr>判斷玩家輸入</vt:lpstr>
      <vt:lpstr>更新遊戲場景與物件資訊</vt:lpstr>
      <vt:lpstr>重新繪圖</vt:lpstr>
      <vt:lpstr>五、射擊遊戲中的數學運算</vt:lpstr>
      <vt:lpstr>位置、速度、加速度</vt:lpstr>
      <vt:lpstr>碰撞偵測</vt:lpstr>
      <vt:lpstr>矩形重疊</vt:lpstr>
      <vt:lpstr>圓形重疊</vt:lpstr>
      <vt:lpstr>導彈的設計</vt:lpstr>
      <vt:lpstr>卷軸背景</vt:lpstr>
      <vt:lpstr>視差背景滾動</vt:lpstr>
      <vt:lpstr>PowerPoint 簡報</vt:lpstr>
      <vt:lpstr>PowerPoint 簡報</vt:lpstr>
      <vt:lpstr>五、遊戲成品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武藤遊戲的射擊試煉</dc:title>
  <dc:creator>jerrch</dc:creator>
  <cp:lastModifiedBy>user</cp:lastModifiedBy>
  <cp:revision>171</cp:revision>
  <dcterms:created xsi:type="dcterms:W3CDTF">2013-05-12T03:41:03Z</dcterms:created>
  <dcterms:modified xsi:type="dcterms:W3CDTF">2013-07-08T03:54:33Z</dcterms:modified>
</cp:coreProperties>
</file>