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2" r:id="rId4"/>
    <p:sldId id="262" r:id="rId5"/>
    <p:sldId id="264" r:id="rId6"/>
    <p:sldId id="257" r:id="rId7"/>
    <p:sldId id="266" r:id="rId8"/>
    <p:sldId id="258" r:id="rId9"/>
    <p:sldId id="259" r:id="rId10"/>
    <p:sldId id="260" r:id="rId11"/>
    <p:sldId id="270" r:id="rId12"/>
    <p:sldId id="271" r:id="rId13"/>
    <p:sldId id="261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62B48F5-BACC-47D6-A0F7-82FBF9C6BC85}" type="datetimeFigureOut">
              <a:rPr lang="en-US" altLang="zh-TW"/>
              <a:t>5/3/2015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ACAF8E-318A-4EFE-8633-D9E72ABCE0ED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CB1CD00-5424-4675-AB18-2C419B060449}" type="datetimeFigureOut">
              <a:t>2015/5/3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5EE2CF44-2B13-41B4-A334-1CDF534EEBB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7" name="矩形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54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zh-TW" sz="54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zh-TW" sz="3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6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zh-TW" sz="3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2015/5/3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7CC0096-1860-4642-9CD2-0079EA5E7CD1}" type="datetimeFigureOut">
              <a:rPr lang="en-US" altLang="zh-TW" smtClean="0"/>
              <a:pPr/>
              <a:t>5/3/2015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400" kern="12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>
              <a:lumMod val="8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TW" sz="1800" kern="1200">
          <a:solidFill>
            <a:schemeClr val="tx1">
              <a:lumMod val="8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>
              <a:lumMod val="8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>
              <a:lumMod val="8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>
              <a:lumMod val="8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夢想的起點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零組件介紹</a:t>
            </a:r>
            <a:r>
              <a:rPr lang="en-US" altLang="zh-TW" dirty="0" smtClean="0"/>
              <a:t>~</a:t>
            </a:r>
            <a:r>
              <a:rPr lang="en-US" altLang="zh-TW" dirty="0"/>
              <a:t>~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記憶體 </a:t>
            </a:r>
            <a:r>
              <a:rPr lang="en-US" altLang="zh-TW" sz="4000" dirty="0"/>
              <a:t>(Memory)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RAM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容量</a:t>
            </a:r>
            <a:r>
              <a:rPr lang="zh-TW" altLang="en-US" sz="2400" dirty="0"/>
              <a:t>：是記憶體最直接最重要的參數，市場上主要為</a:t>
            </a:r>
            <a:r>
              <a:rPr lang="en-US" altLang="zh-TW" sz="2400" dirty="0"/>
              <a:t>4GB</a:t>
            </a:r>
            <a:r>
              <a:rPr lang="zh-TW" altLang="en-US" sz="2400" dirty="0"/>
              <a:t>。記憶體的品質與容量大小無關，所以選購時根據需求決定即可。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速度：以奈秒</a:t>
            </a:r>
            <a:r>
              <a:rPr lang="en-US" altLang="zh-TW" sz="2400" dirty="0"/>
              <a:t>(ns</a:t>
            </a:r>
            <a:r>
              <a:rPr lang="zh-TW" altLang="en-US" sz="2400" dirty="0"/>
              <a:t>，</a:t>
            </a:r>
            <a:r>
              <a:rPr lang="en-US" altLang="zh-TW" sz="2400" dirty="0"/>
              <a:t>1ns = 10</a:t>
            </a:r>
            <a:r>
              <a:rPr lang="en-US" altLang="zh-TW" sz="2400" baseline="30000" dirty="0"/>
              <a:t>-9</a:t>
            </a:r>
            <a:r>
              <a:rPr lang="en-US" altLang="zh-TW" sz="2400" dirty="0"/>
              <a:t>)</a:t>
            </a:r>
            <a:r>
              <a:rPr lang="zh-TW" altLang="en-US" sz="2400" dirty="0"/>
              <a:t>為單位計算存取速度，約為硬碟的百萬倍速，它的執行速度僅次於</a:t>
            </a:r>
            <a:r>
              <a:rPr lang="en-US" altLang="zh-TW" sz="2400" dirty="0" smtClean="0"/>
              <a:t>CPU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需要用電力來維持「記性」，一旦斷電，資料將消失不見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9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記憶體 </a:t>
            </a:r>
            <a:r>
              <a:rPr lang="en-US" altLang="zh-TW" sz="4000" dirty="0"/>
              <a:t>(Memory)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2060848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/>
              <a:t>時脈：影響記憶體「資料進出的速度」和「內部找資料的時間</a:t>
            </a:r>
            <a:r>
              <a:rPr lang="zh-TW" altLang="en-US" sz="2400" dirty="0" smtClean="0"/>
              <a:t>」。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頻寬：決定記憶體在一次傳輸的位元數量。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記憶體頻寬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時脈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頻率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傳輸寬度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6400MBytes/sec = 800MHz </a:t>
            </a:r>
            <a:r>
              <a:rPr lang="en-US" altLang="zh-TW" sz="2400" dirty="0"/>
              <a:t>/ </a:t>
            </a:r>
            <a:r>
              <a:rPr lang="en-US" altLang="zh-TW" sz="2400" dirty="0" smtClean="0"/>
              <a:t>8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64bits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(</a:t>
            </a:r>
            <a:r>
              <a:rPr lang="en-US" altLang="zh-TW" sz="2400" dirty="0"/>
              <a:t>1</a:t>
            </a:r>
            <a:r>
              <a:rPr lang="zh-TW" altLang="en-US" sz="2400" dirty="0"/>
              <a:t> </a:t>
            </a:r>
            <a:r>
              <a:rPr lang="en-US" altLang="zh-TW" sz="2400" dirty="0"/>
              <a:t>byte = 8 bits)</a:t>
            </a:r>
            <a:endParaRPr lang="zh-TW" altLang="en-US" sz="24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2492896"/>
            <a:ext cx="4876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硬碟機 </a:t>
            </a:r>
            <a:r>
              <a:rPr lang="en-US" altLang="zh-TW" sz="4000" dirty="0" smtClean="0"/>
              <a:t>(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zh-TW" sz="4000" dirty="0" smtClean="0"/>
              <a:t>ard 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TW" sz="4000" dirty="0" smtClean="0"/>
              <a:t>isk 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TW" sz="4000" dirty="0" smtClean="0"/>
              <a:t>rive)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硬碟機是電腦的資料倉儲中心，作業系統、應用軟體和文件資料都存在裡面，具有大容量、快速資料存取、容量成本低等優點。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400" dirty="0" smtClean="0"/>
              <a:t>馬達轉速：指硬碟機中的磁盤每分鐘旋轉的圈數或旋轉速度。單位為</a:t>
            </a:r>
            <a:r>
              <a:rPr lang="en-US" altLang="zh-TW" sz="2400" dirty="0" smtClean="0"/>
              <a:t>rpm(rotations per minute)</a:t>
            </a:r>
            <a:r>
              <a:rPr lang="zh-TW" altLang="en-US" sz="2400" dirty="0" smtClean="0"/>
              <a:t>，轉速愈快代表硬碟的傳輸速度愈快、效能愈好、發熱量愈大、價格愈高，目前最普遍的轉速規格是</a:t>
            </a:r>
            <a:r>
              <a:rPr lang="en-US" altLang="zh-TW" sz="2400" dirty="0" smtClean="0"/>
              <a:t>7200rpm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237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硬碟機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zh-TW" sz="4000" dirty="0"/>
              <a:t>ard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TW" sz="4000" dirty="0"/>
              <a:t>isk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TW" sz="4000" dirty="0"/>
              <a:t>rive)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1504" y="2420888"/>
            <a:ext cx="9144000" cy="4267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/>
              <a:t>儲存容量：單位為</a:t>
            </a:r>
            <a:r>
              <a:rPr lang="en-US" altLang="zh-TW" sz="2400" dirty="0"/>
              <a:t>GB(G:10</a:t>
            </a:r>
            <a:r>
              <a:rPr lang="en-US" altLang="zh-TW" sz="2400" baseline="30000" dirty="0"/>
              <a:t>9</a:t>
            </a:r>
            <a:r>
              <a:rPr lang="en-US" altLang="zh-TW" sz="2400" dirty="0"/>
              <a:t>)</a:t>
            </a:r>
            <a:r>
              <a:rPr lang="zh-TW" altLang="en-US" sz="2400" dirty="0"/>
              <a:t>、</a:t>
            </a:r>
            <a:r>
              <a:rPr lang="en-US" altLang="zh-TW" sz="2400" dirty="0"/>
              <a:t>TB(T:10</a:t>
            </a:r>
            <a:r>
              <a:rPr lang="en-US" altLang="zh-TW" sz="2400" baseline="30000" dirty="0"/>
              <a:t>12</a:t>
            </a:r>
            <a:r>
              <a:rPr lang="en-US" altLang="zh-TW" sz="2400" dirty="0"/>
              <a:t>)</a:t>
            </a:r>
            <a:r>
              <a:rPr lang="zh-TW" altLang="en-US" sz="2400" dirty="0"/>
              <a:t>，要特別注意的是廠商在標示硬碟容量時是用十進位去運算，但裝入電腦後電腦是以二進位計算，也就是廠商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1GB=1000MB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計算，但電腦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1GB=1024MB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計算，常會讓人誤會是</a:t>
            </a:r>
            <a:r>
              <a:rPr lang="zh-TW" altLang="en-US" sz="2400" dirty="0" smtClean="0"/>
              <a:t>偷工減料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1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電源供應器 </a:t>
            </a:r>
            <a:r>
              <a:rPr lang="en-US" altLang="zh-TW" sz="4000" dirty="0" smtClean="0"/>
              <a:t>(Power Supply)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2060848"/>
            <a:ext cx="9463884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電源供應器可以提供電腦電力，以「輸出功率」來區分等級。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400" dirty="0" smtClean="0"/>
              <a:t>輸出功率：單位為瓦特</a:t>
            </a:r>
            <a:r>
              <a:rPr lang="en-US" altLang="zh-TW" sz="2400" dirty="0" smtClean="0"/>
              <a:t>(W)</a:t>
            </a:r>
            <a:r>
              <a:rPr lang="zh-TW" altLang="en-US" sz="2400" dirty="0" smtClean="0"/>
              <a:t>。輸出的瓦特數愈高代表供電能力愈強、輸出功率愈大、價格愈高。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在採購</a:t>
            </a:r>
            <a:r>
              <a:rPr lang="zh-TW" altLang="en-US" sz="2400" dirty="0" smtClean="0"/>
              <a:t>時必須考量零組件的「能源功率消耗量」，以判斷該買多少瓦特的電源供應器。將每一項零組件的最大能源功率消耗量加起來，總和一定要小於電源供應器的輸出功率。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4843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現在只弄了些基本的介紹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v2.0</a:t>
            </a:r>
            <a:r>
              <a:rPr lang="zh-TW" altLang="en-US" dirty="0" smtClean="0"/>
              <a:t>時會再加入些選購維修等有趣的部分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7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零組件 </a:t>
            </a:r>
            <a:r>
              <a:rPr lang="en-US" altLang="zh-TW" dirty="0" err="1" smtClean="0"/>
              <a:t>v.s</a:t>
            </a:r>
            <a:r>
              <a:rPr lang="zh-TW" altLang="en-US" dirty="0" smtClean="0"/>
              <a:t> 周邊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周邊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機殼外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：顯示器、滑鼠、鍵盤、喇叭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7677">
            <a:off x="8826404" y="831451"/>
            <a:ext cx="2819400" cy="1619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" y="2564904"/>
            <a:ext cx="2776630" cy="327472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33" y="3977717"/>
            <a:ext cx="4255424" cy="26383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654">
            <a:off x="3544622" y="3207479"/>
            <a:ext cx="4472533" cy="15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969">
            <a:off x="332660" y="2679982"/>
            <a:ext cx="3510744" cy="23404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8189">
            <a:off x="9143051" y="4903620"/>
            <a:ext cx="2784633" cy="20884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0" y="4890686"/>
            <a:ext cx="2619375" cy="1743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零組件 </a:t>
            </a:r>
            <a:r>
              <a:rPr lang="en-US" altLang="zh-TW" dirty="0" err="1" smtClean="0"/>
              <a:t>v.s</a:t>
            </a:r>
            <a:r>
              <a:rPr lang="zh-TW" altLang="en-US" dirty="0" smtClean="0"/>
              <a:t> 周邊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971675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零組件：機殼內：</a:t>
            </a:r>
            <a:r>
              <a:rPr lang="en-US" altLang="zh-TW" sz="2400" dirty="0" smtClean="0"/>
              <a:t>CPU</a:t>
            </a:r>
            <a:r>
              <a:rPr lang="zh-TW" altLang="en-US" sz="2400" dirty="0" smtClean="0"/>
              <a:t>、主機板、顯示卡、記憶體、硬碟機、音效卡、電源供應器、光碟機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0873">
            <a:off x="8912893" y="2486135"/>
            <a:ext cx="3244949" cy="246515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280">
            <a:off x="111749" y="-76446"/>
            <a:ext cx="2466975" cy="18478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2406">
            <a:off x="3960638" y="2846491"/>
            <a:ext cx="2466975" cy="184785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814">
            <a:off x="6228650" y="4434260"/>
            <a:ext cx="2466975" cy="18478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46" y="857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中央處理器 </a:t>
            </a:r>
            <a:r>
              <a:rPr lang="en-US" altLang="zh-TW" sz="4000" dirty="0" smtClean="0"/>
              <a:t>(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zh-TW" sz="4000" dirty="0" smtClean="0"/>
              <a:t>entral 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zh-TW" sz="4000" dirty="0" smtClean="0"/>
              <a:t>rocessing 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4000" dirty="0" smtClean="0"/>
              <a:t>nit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5017" y="198884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CPU</a:t>
            </a:r>
            <a:r>
              <a:rPr lang="zh-TW" altLang="en-US" sz="2800" dirty="0" smtClean="0"/>
              <a:t>在電腦中扮演</a:t>
            </a:r>
            <a:r>
              <a:rPr lang="zh-TW" altLang="en-US" sz="2800" dirty="0" smtClean="0">
                <a:solidFill>
                  <a:srgbClr val="FF0000"/>
                </a:solidFill>
              </a:rPr>
              <a:t>大腦</a:t>
            </a:r>
            <a:r>
              <a:rPr lang="zh-TW" altLang="en-US" sz="2800" dirty="0" smtClean="0"/>
              <a:t>的角色，負責算術運算、邏輯運算、資源調配和周邊控制。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400" dirty="0" smtClean="0"/>
              <a:t>CPU</a:t>
            </a:r>
            <a:r>
              <a:rPr lang="zh-TW" altLang="en-US" sz="2400" dirty="0" smtClean="0"/>
              <a:t>的速度單位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時脈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：赫茲</a:t>
            </a:r>
            <a:r>
              <a:rPr lang="en-US" altLang="zh-TW" sz="2400" dirty="0" smtClean="0"/>
              <a:t>(Hz)</a:t>
            </a:r>
            <a:r>
              <a:rPr lang="zh-TW" altLang="en-US" sz="2400" dirty="0" smtClean="0"/>
              <a:t>，愈大愈好，夠用就好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MHz(M:10</a:t>
            </a:r>
            <a:r>
              <a:rPr lang="en-US" altLang="zh-TW" sz="2400" baseline="30000" dirty="0" smtClean="0"/>
              <a:t>6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表示每秒有百萬次的執行週期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GHz(G:10</a:t>
            </a:r>
            <a:r>
              <a:rPr lang="en-US" altLang="zh-TW" sz="2400" baseline="30000" dirty="0" smtClean="0"/>
              <a:t>9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表示每秒有十億次的執行週期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355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中央處理器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zh-TW" sz="4000" dirty="0"/>
              <a:t>entral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zh-TW" sz="4000" dirty="0"/>
              <a:t>rocessing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altLang="zh-TW" sz="4000" dirty="0"/>
              <a:t>nit)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6391" y="2276872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內</a:t>
            </a:r>
            <a:r>
              <a:rPr lang="zh-TW" altLang="en-US" sz="2400" dirty="0"/>
              <a:t>頻 </a:t>
            </a:r>
            <a:r>
              <a:rPr lang="en-US" altLang="zh-TW" sz="2400" dirty="0"/>
              <a:t>=</a:t>
            </a:r>
            <a:r>
              <a:rPr lang="zh-TW" altLang="en-US" sz="2400" dirty="0"/>
              <a:t> 外頻 </a:t>
            </a:r>
            <a:r>
              <a:rPr lang="en-US" altLang="zh-TW" sz="2400" dirty="0"/>
              <a:t>x </a:t>
            </a:r>
            <a:r>
              <a:rPr lang="zh-TW" altLang="en-US" sz="2400" dirty="0"/>
              <a:t>倍</a:t>
            </a:r>
            <a:r>
              <a:rPr lang="zh-TW" altLang="en-US" sz="2400" dirty="0" smtClean="0"/>
              <a:t>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內頻：指</a:t>
            </a:r>
            <a:r>
              <a:rPr lang="en-US" altLang="zh-TW" sz="2400" dirty="0" smtClean="0"/>
              <a:t>CPU</a:t>
            </a:r>
            <a:r>
              <a:rPr lang="zh-TW" altLang="en-US" sz="2400" dirty="0" smtClean="0"/>
              <a:t>核心的工作頻率，單位為</a:t>
            </a:r>
            <a:r>
              <a:rPr lang="en-US" altLang="zh-TW" sz="2400" dirty="0" smtClean="0"/>
              <a:t>GHz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外頻：主要反應了</a:t>
            </a:r>
            <a:r>
              <a:rPr lang="en-US" altLang="zh-TW" sz="2400" dirty="0" smtClean="0"/>
              <a:t>CPU</a:t>
            </a:r>
            <a:r>
              <a:rPr lang="zh-TW" altLang="en-US" sz="2400" dirty="0" smtClean="0"/>
              <a:t>與周邊設備的資料傳輸速度，並決定主機板的執行效能。單位為</a:t>
            </a:r>
            <a:r>
              <a:rPr lang="en-US" altLang="zh-TW" sz="2400" dirty="0" smtClean="0"/>
              <a:t>MHz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倍</a:t>
            </a:r>
            <a:r>
              <a:rPr lang="zh-TW" altLang="en-US" sz="2400" dirty="0" smtClean="0"/>
              <a:t>頻：指</a:t>
            </a:r>
            <a:r>
              <a:rPr lang="en-US" altLang="zh-TW" sz="2400" dirty="0" smtClean="0"/>
              <a:t>CPU</a:t>
            </a:r>
            <a:r>
              <a:rPr lang="zh-TW" altLang="en-US" sz="2400" dirty="0" smtClean="0"/>
              <a:t>內頻與外頻之間的比例關係。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10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主機板 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altLang="zh-TW" sz="4000" dirty="0" err="1" smtClean="0"/>
              <a:t>other</a:t>
            </a:r>
            <a:r>
              <a:rPr lang="en-US" altLang="zh-TW" sz="400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zh-TW" sz="4000" dirty="0" err="1" smtClean="0"/>
              <a:t>oard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5381" y="2060848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主機板在電腦中扮演</a:t>
            </a:r>
            <a:r>
              <a:rPr lang="zh-TW" altLang="en-US" sz="2800" dirty="0" smtClean="0">
                <a:solidFill>
                  <a:srgbClr val="FF0000"/>
                </a:solidFill>
              </a:rPr>
              <a:t>五臟六腑</a:t>
            </a:r>
            <a:r>
              <a:rPr lang="zh-TW" altLang="en-US" sz="2800" dirty="0" smtClean="0"/>
              <a:t>和</a:t>
            </a:r>
            <a:r>
              <a:rPr lang="zh-TW" altLang="en-US" sz="2800" dirty="0" smtClean="0">
                <a:solidFill>
                  <a:srgbClr val="FF0000"/>
                </a:solidFill>
              </a:rPr>
              <a:t>骨幹</a:t>
            </a:r>
            <a:r>
              <a:rPr lang="zh-TW" altLang="en-US" sz="2800" dirty="0" smtClean="0"/>
              <a:t>的角色，負責連接電腦各零組件與周邊設備。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400" dirty="0" smtClean="0"/>
              <a:t>並不是任何主機板都與任意</a:t>
            </a:r>
            <a:r>
              <a:rPr lang="en-US" altLang="zh-TW" sz="2400" dirty="0" smtClean="0"/>
              <a:t>CPU</a:t>
            </a:r>
            <a:r>
              <a:rPr lang="zh-TW" altLang="en-US" sz="2400" dirty="0" smtClean="0"/>
              <a:t>相容，所以在購買前要記得先查清楚</a:t>
            </a:r>
            <a:r>
              <a:rPr lang="en-US" altLang="zh-TW" sz="2400" dirty="0" smtClean="0"/>
              <a:t>!!!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7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顯示卡 </a:t>
            </a:r>
            <a:r>
              <a:rPr lang="en-US" altLang="zh-TW" sz="4000" dirty="0" smtClean="0"/>
              <a:t>(Graphics Card)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顯示卡可表現豐富的色彩、細緻的圖形和</a:t>
            </a:r>
            <a:r>
              <a:rPr lang="en-US" altLang="zh-TW" sz="2800" dirty="0" smtClean="0"/>
              <a:t>3D</a:t>
            </a:r>
            <a:r>
              <a:rPr lang="zh-TW" altLang="en-US" sz="2800" dirty="0" smtClean="0"/>
              <a:t>場景畫面，滿足人們對電腦的視覺需求。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400" dirty="0" smtClean="0"/>
              <a:t>內建顯示卡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內顯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：已內建在主機板晶片組中，</a:t>
            </a:r>
            <a:r>
              <a:rPr lang="en-US" altLang="zh-TW" sz="2400" dirty="0" smtClean="0"/>
              <a:t>3D</a:t>
            </a:r>
            <a:r>
              <a:rPr lang="zh-TW" altLang="en-US" sz="2400" dirty="0" smtClean="0"/>
              <a:t>效能不會太好，但足以應付</a:t>
            </a:r>
            <a:r>
              <a:rPr lang="en-US" altLang="zh-TW" sz="2400" dirty="0" smtClean="0"/>
              <a:t>2D</a:t>
            </a:r>
            <a:r>
              <a:rPr lang="zh-TW" altLang="en-US" sz="2400" dirty="0" smtClean="0"/>
              <a:t>與低階的</a:t>
            </a:r>
            <a:r>
              <a:rPr lang="en-US" altLang="zh-TW" sz="2400" dirty="0" smtClean="0"/>
              <a:t>3D</a:t>
            </a:r>
            <a:r>
              <a:rPr lang="zh-TW" altLang="en-US" sz="2400" dirty="0" smtClean="0"/>
              <a:t>遊戲，對於平常僅有影像處理、文書處理、上網工作的使用者已相當夠用了。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獨立顯示卡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獨顯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：講求畫質的遊戲、影音玩家會加裝的東西，安裝於主機板的顯示卡擴充插槽上。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記憶體 </a:t>
            </a:r>
            <a:r>
              <a:rPr lang="en-US" altLang="zh-TW" sz="4000" dirty="0" smtClean="0"/>
              <a:t>(Memory)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6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記憶體在電腦中是個關鍵角色，當它品質不良時可能造成當機，甚至電腦停擺；它的容量大小及效能表現，也是決定系統整體效能快慢的關鍵。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400" dirty="0" smtClean="0"/>
              <a:t>分</a:t>
            </a:r>
            <a:r>
              <a:rPr lang="zh-TW" altLang="en-US" sz="2400" dirty="0"/>
              <a:t>為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唯讀記憶體 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FFC000"/>
                </a:solidFill>
              </a:rPr>
              <a:t>R</a:t>
            </a:r>
            <a:r>
              <a:rPr lang="en-US" altLang="zh-TW" sz="2400" dirty="0" smtClean="0"/>
              <a:t>ead </a:t>
            </a:r>
            <a:r>
              <a:rPr lang="en-US" altLang="zh-TW" sz="2400" dirty="0" smtClean="0">
                <a:solidFill>
                  <a:srgbClr val="FFC000"/>
                </a:solidFill>
              </a:rPr>
              <a:t>O</a:t>
            </a:r>
            <a:r>
              <a:rPr lang="en-US" altLang="zh-TW" sz="2400" dirty="0" smtClean="0"/>
              <a:t>nly </a:t>
            </a:r>
            <a:r>
              <a:rPr lang="en-US" altLang="zh-TW" sz="2400" dirty="0" smtClean="0">
                <a:solidFill>
                  <a:srgbClr val="FFC000"/>
                </a:solidFill>
              </a:rPr>
              <a:t>M</a:t>
            </a:r>
            <a:r>
              <a:rPr lang="en-US" altLang="zh-TW" sz="2400" dirty="0" smtClean="0"/>
              <a:t>emory)</a:t>
            </a:r>
          </a:p>
          <a:p>
            <a:pPr marL="0" indent="0">
              <a:buNone/>
            </a:pPr>
            <a:r>
              <a:rPr lang="zh-TW" altLang="en-US" sz="2400" dirty="0" smtClean="0"/>
              <a:t>    隨機存取</a:t>
            </a:r>
            <a:r>
              <a:rPr lang="zh-TW" altLang="en-US" sz="2400" dirty="0"/>
              <a:t>記憶體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C000"/>
                </a:solidFill>
              </a:rPr>
              <a:t>R</a:t>
            </a:r>
            <a:r>
              <a:rPr lang="en-US" altLang="zh-TW" sz="2400" dirty="0"/>
              <a:t>andom </a:t>
            </a:r>
            <a:r>
              <a:rPr lang="en-US" altLang="zh-TW" sz="2400" dirty="0">
                <a:solidFill>
                  <a:srgbClr val="FFC000"/>
                </a:solidFill>
              </a:rPr>
              <a:t>A</a:t>
            </a:r>
            <a:r>
              <a:rPr lang="en-US" altLang="zh-TW" sz="2400" dirty="0"/>
              <a:t>ccess </a:t>
            </a:r>
            <a:r>
              <a:rPr lang="en-US" altLang="zh-TW" sz="2400" dirty="0">
                <a:solidFill>
                  <a:srgbClr val="FFC000"/>
                </a:solidFill>
              </a:rPr>
              <a:t>M</a:t>
            </a:r>
            <a:r>
              <a:rPr lang="en-US" altLang="zh-TW" sz="2400" dirty="0"/>
              <a:t>emory</a:t>
            </a:r>
            <a:r>
              <a:rPr lang="en-US" altLang="zh-TW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4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電路板設計簡報 (寬螢幕)</Template>
  <TotalTime>0</TotalTime>
  <Words>835</Words>
  <Application>Microsoft Office PowerPoint</Application>
  <PresentationFormat>寬螢幕</PresentationFormat>
  <Paragraphs>57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Candara</vt:lpstr>
      <vt:lpstr>Consolas</vt:lpstr>
      <vt:lpstr>TechComputer_16x9</vt:lpstr>
      <vt:lpstr>夢想的起點</vt:lpstr>
      <vt:lpstr>PowerPoint 簡報</vt:lpstr>
      <vt:lpstr>零組件 v.s 周邊</vt:lpstr>
      <vt:lpstr>零組件 v.s 周邊</vt:lpstr>
      <vt:lpstr>中央處理器 (Central Processing Unit)</vt:lpstr>
      <vt:lpstr>中央處理器 (Central Processing Unit)</vt:lpstr>
      <vt:lpstr>主機板 (MotherBoard)</vt:lpstr>
      <vt:lpstr>顯示卡 (Graphics Card)</vt:lpstr>
      <vt:lpstr>記憶體 (Memory)</vt:lpstr>
      <vt:lpstr>記憶體 (Memory)</vt:lpstr>
      <vt:lpstr>記憶體 (Memory)</vt:lpstr>
      <vt:lpstr>硬碟機 (Hard Disk Drive)</vt:lpstr>
      <vt:lpstr>硬碟機 (Hard Disk Drive)</vt:lpstr>
      <vt:lpstr>電源供應器 (Power Supply)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2015-04-26T09:19:43Z</dcterms:created>
  <dcterms:modified xsi:type="dcterms:W3CDTF">2015-05-02T17:52:12Z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