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58"/>
  </p:notesMasterIdLst>
  <p:sldIdLst>
    <p:sldId id="365" r:id="rId2"/>
    <p:sldId id="405" r:id="rId3"/>
    <p:sldId id="394" r:id="rId4"/>
    <p:sldId id="398" r:id="rId5"/>
    <p:sldId id="399" r:id="rId6"/>
    <p:sldId id="344" r:id="rId7"/>
    <p:sldId id="346" r:id="rId8"/>
    <p:sldId id="409" r:id="rId9"/>
    <p:sldId id="416" r:id="rId10"/>
    <p:sldId id="350" r:id="rId11"/>
    <p:sldId id="366" r:id="rId12"/>
    <p:sldId id="421" r:id="rId13"/>
    <p:sldId id="348" r:id="rId14"/>
    <p:sldId id="406" r:id="rId15"/>
    <p:sldId id="349" r:id="rId16"/>
    <p:sldId id="400" r:id="rId17"/>
    <p:sldId id="401" r:id="rId18"/>
    <p:sldId id="351" r:id="rId19"/>
    <p:sldId id="408" r:id="rId20"/>
    <p:sldId id="352" r:id="rId21"/>
    <p:sldId id="413" r:id="rId22"/>
    <p:sldId id="414" r:id="rId23"/>
    <p:sldId id="354" r:id="rId24"/>
    <p:sldId id="411" r:id="rId25"/>
    <p:sldId id="395" r:id="rId26"/>
    <p:sldId id="403" r:id="rId27"/>
    <p:sldId id="404" r:id="rId28"/>
    <p:sldId id="360" r:id="rId29"/>
    <p:sldId id="402" r:id="rId30"/>
    <p:sldId id="412" r:id="rId31"/>
    <p:sldId id="361" r:id="rId32"/>
    <p:sldId id="362" r:id="rId33"/>
    <p:sldId id="363" r:id="rId34"/>
    <p:sldId id="420" r:id="rId35"/>
    <p:sldId id="320" r:id="rId36"/>
    <p:sldId id="321" r:id="rId37"/>
    <p:sldId id="372" r:id="rId38"/>
    <p:sldId id="323" r:id="rId39"/>
    <p:sldId id="335" r:id="rId40"/>
    <p:sldId id="327" r:id="rId41"/>
    <p:sldId id="338" r:id="rId42"/>
    <p:sldId id="388" r:id="rId43"/>
    <p:sldId id="339" r:id="rId44"/>
    <p:sldId id="393" r:id="rId45"/>
    <p:sldId id="417" r:id="rId46"/>
    <p:sldId id="330" r:id="rId47"/>
    <p:sldId id="374" r:id="rId48"/>
    <p:sldId id="375" r:id="rId49"/>
    <p:sldId id="332" r:id="rId50"/>
    <p:sldId id="333" r:id="rId51"/>
    <p:sldId id="383" r:id="rId52"/>
    <p:sldId id="370" r:id="rId53"/>
    <p:sldId id="384" r:id="rId54"/>
    <p:sldId id="371" r:id="rId55"/>
    <p:sldId id="385" r:id="rId56"/>
    <p:sldId id="386" r:id="rId57"/>
  </p:sldIdLst>
  <p:sldSz cx="12192000" cy="6858000"/>
  <p:notesSz cx="6858000" cy="91440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" id="{530E5E53-811C-435B-A744-C5E6B4D46722}">
          <p14:sldIdLst>
            <p14:sldId id="365"/>
            <p14:sldId id="405"/>
            <p14:sldId id="394"/>
            <p14:sldId id="398"/>
            <p14:sldId id="399"/>
            <p14:sldId id="344"/>
            <p14:sldId id="346"/>
            <p14:sldId id="409"/>
            <p14:sldId id="416"/>
            <p14:sldId id="350"/>
            <p14:sldId id="366"/>
            <p14:sldId id="421"/>
            <p14:sldId id="348"/>
            <p14:sldId id="406"/>
            <p14:sldId id="349"/>
            <p14:sldId id="400"/>
            <p14:sldId id="401"/>
            <p14:sldId id="351"/>
            <p14:sldId id="408"/>
            <p14:sldId id="352"/>
            <p14:sldId id="413"/>
            <p14:sldId id="414"/>
            <p14:sldId id="354"/>
            <p14:sldId id="411"/>
            <p14:sldId id="395"/>
            <p14:sldId id="403"/>
            <p14:sldId id="404"/>
            <p14:sldId id="360"/>
            <p14:sldId id="402"/>
            <p14:sldId id="412"/>
            <p14:sldId id="361"/>
            <p14:sldId id="362"/>
            <p14:sldId id="363"/>
            <p14:sldId id="420"/>
          </p14:sldIdLst>
        </p14:section>
        <p14:section name="jQuery" id="{DA050448-8DD3-424D-BFAB-86E08BF7132F}">
          <p14:sldIdLst>
            <p14:sldId id="320"/>
            <p14:sldId id="321"/>
            <p14:sldId id="372"/>
            <p14:sldId id="323"/>
            <p14:sldId id="335"/>
            <p14:sldId id="327"/>
            <p14:sldId id="338"/>
            <p14:sldId id="388"/>
            <p14:sldId id="339"/>
            <p14:sldId id="393"/>
            <p14:sldId id="417"/>
            <p14:sldId id="330"/>
            <p14:sldId id="374"/>
            <p14:sldId id="375"/>
            <p14:sldId id="332"/>
            <p14:sldId id="333"/>
            <p14:sldId id="383"/>
            <p14:sldId id="370"/>
            <p14:sldId id="384"/>
            <p14:sldId id="371"/>
            <p14:sldId id="385"/>
            <p14:sldId id="38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2545" autoAdjust="0"/>
  </p:normalViewPr>
  <p:slideViewPr>
    <p:cSldViewPr snapToGrid="0">
      <p:cViewPr>
        <p:scale>
          <a:sx n="74" d="100"/>
          <a:sy n="74" d="100"/>
        </p:scale>
        <p:origin x="-396" y="-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EE833-ADF3-4875-BA6B-EAE59B45E54F}" type="datetimeFigureOut">
              <a:rPr lang="zh-TW" altLang="en-US" smtClean="0"/>
              <a:pPr/>
              <a:t>2015/7/14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F1915-9EC0-4C1E-8A88-05862228AA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59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617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33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64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為什麼可以</a:t>
            </a:r>
            <a:r>
              <a:rPr lang="en-US" altLang="zh-TW" dirty="0" smtClean="0"/>
              <a:t>write less, do more? 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746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761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89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46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99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973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19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06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80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要改</a:t>
            </a:r>
            <a:endParaRPr lang="en-US" altLang="zh-TW" dirty="0" smtClean="0"/>
          </a:p>
          <a:p>
            <a:r>
              <a:rPr lang="zh-TW" altLang="en-US" dirty="0" smtClean="0"/>
              <a:t>再做一張網頁截圖說明</a:t>
            </a:r>
            <a:r>
              <a:rPr lang="en-US" altLang="zh-TW" dirty="0" smtClean="0"/>
              <a:t>div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227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18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011562"/>
            <a:ext cx="10363200" cy="9145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734072"/>
            <a:ext cx="8534400" cy="790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4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1637" y="274639"/>
            <a:ext cx="8750763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31637" y="1600201"/>
            <a:ext cx="8750763" cy="4525963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5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028733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180863"/>
            <a:ext cx="10972800" cy="394530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3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en/tracks/jquery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cademy.com/en/tracks/javascript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reesite.com/colo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bibi.com/info.php?tid=372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7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駕駕駕嘶嘶嘶</a:t>
            </a:r>
            <a:endParaRPr lang="zh-TW" altLang="en-US" sz="7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215766"/>
            <a:ext cx="8534400" cy="1530407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帥氣教學</a:t>
            </a:r>
            <a:r>
              <a:rPr lang="en-US" altLang="zh-TW" sz="36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: B</a:t>
            </a:r>
            <a:r>
              <a:rPr lang="zh-TW" altLang="en-US" sz="36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仁  雷蒙</a:t>
            </a:r>
            <a:endParaRPr lang="en-US" altLang="zh-TW" sz="36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36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美女教學</a:t>
            </a:r>
            <a:r>
              <a:rPr lang="en-US" altLang="zh-TW" sz="36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:</a:t>
            </a:r>
            <a:r>
              <a:rPr lang="zh-TW" altLang="en-US" sz="36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 徐玄</a:t>
            </a:r>
            <a:endParaRPr lang="en-US" altLang="zh-TW" sz="36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912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Html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網頁主架構</a:t>
            </a:r>
            <a:endParaRPr lang="zh-TW" altLang="en-US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21" y="1544038"/>
            <a:ext cx="3046787" cy="450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常見的標籤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4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&lt;html&gt;&lt;/html&gt;</a:t>
            </a:r>
          </a:p>
          <a:p>
            <a:r>
              <a:rPr lang="en-US" altLang="zh-TW" sz="4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&lt;head&gt;&lt;/head&gt;</a:t>
            </a:r>
          </a:p>
          <a:p>
            <a:r>
              <a:rPr lang="en-US" altLang="zh-TW" sz="4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&lt;body&gt;&lt;/body&gt;</a:t>
            </a:r>
            <a:r>
              <a:rPr lang="zh-TW" altLang="en-US" sz="4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endParaRPr lang="en-US" altLang="zh-TW" sz="4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4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&lt;p&gt;&lt;/p&gt; &lt;div&gt;&lt;/div&gt;</a:t>
            </a:r>
          </a:p>
          <a:p>
            <a:r>
              <a:rPr lang="en-US" altLang="zh-TW" sz="4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&lt;h1&gt;&lt;/h1&gt;&lt;</a:t>
            </a:r>
            <a:r>
              <a:rPr lang="en-US" altLang="zh-TW" sz="4400" dirty="0" err="1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br</a:t>
            </a:r>
            <a:r>
              <a:rPr lang="en-US" altLang="zh-TW" sz="4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</a:t>
            </a:r>
          </a:p>
          <a:p>
            <a:r>
              <a:rPr lang="en-US" altLang="zh-TW" sz="4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&lt;button&gt;&lt;/button&gt;</a:t>
            </a:r>
            <a:endParaRPr lang="zh-TW" altLang="en-US" sz="4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網頁所有的內容都應該寫在</a:t>
            </a:r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html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標籤裡</a:t>
            </a:r>
            <a:endParaRPr lang="en-US" altLang="zh-TW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Html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語言必備的標籤</a:t>
            </a:r>
            <a:endParaRPr lang="en-US" altLang="zh-TW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3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&lt;head&gt;&lt;/head&gt;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網頁的基本資訊</a:t>
            </a:r>
            <a:endParaRPr lang="en-US" altLang="zh-TW" sz="5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5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設定網頁的</a:t>
            </a:r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標題、語言等</a:t>
            </a:r>
          </a:p>
        </p:txBody>
      </p:sp>
    </p:spTree>
    <p:extLst>
      <p:ext uri="{BB962C8B-B14F-4D97-AF65-F5344CB8AC3E}">
        <p14:creationId xmlns:p14="http://schemas.microsoft.com/office/powerpoint/2010/main" val="3627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45" y="4418176"/>
            <a:ext cx="5444630" cy="1895538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5704768" y="2583543"/>
            <a:ext cx="913746" cy="1509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1439" y="473218"/>
            <a:ext cx="8599344" cy="20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50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&lt;body&gt;&lt;/body&gt;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網頁內容如文字、圖片、影片、表單、表格 </a:t>
            </a:r>
            <a:r>
              <a:rPr lang="en-US" altLang="zh-TW" sz="44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... </a:t>
            </a:r>
            <a:r>
              <a:rPr lang="zh-TW" altLang="en-US" sz="44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等元素，都是寫在 </a:t>
            </a:r>
            <a:r>
              <a:rPr lang="en-US" altLang="zh-TW" sz="44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body </a:t>
            </a:r>
            <a:r>
              <a:rPr lang="zh-TW" altLang="en-US" sz="44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標籤內</a:t>
            </a:r>
            <a:endParaRPr lang="en-US" altLang="zh-TW" sz="44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&lt;div&gt;&lt;/div&gt;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5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d</a:t>
            </a:r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iv = divide</a:t>
            </a:r>
          </a:p>
          <a:p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用來切割版面</a:t>
            </a:r>
            <a:endParaRPr lang="en-US" altLang="zh-TW" sz="55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使用率高</a:t>
            </a:r>
            <a:endParaRPr lang="en-US" altLang="zh-TW" sz="55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42" y="1490108"/>
            <a:ext cx="8750300" cy="4185323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Example: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7" name="框架 6"/>
          <p:cNvSpPr/>
          <p:nvPr/>
        </p:nvSpPr>
        <p:spPr>
          <a:xfrm>
            <a:off x="4189911" y="1944913"/>
            <a:ext cx="773975" cy="3468915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4189911" y="1611078"/>
            <a:ext cx="3923575" cy="384631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4963886" y="1995709"/>
            <a:ext cx="2931885" cy="1023263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1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&lt;p&gt;&lt;/p&gt;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7209" y="1674224"/>
            <a:ext cx="8750763" cy="4525963"/>
          </a:xfrm>
        </p:spPr>
        <p:txBody>
          <a:bodyPr>
            <a:normAutofit/>
          </a:bodyPr>
          <a:lstStyle/>
          <a:p>
            <a:r>
              <a:rPr lang="en-US" altLang="zh-TW" sz="55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p</a:t>
            </a:r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是段落</a:t>
            </a:r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(paragraph)</a:t>
            </a:r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的</a:t>
            </a:r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p</a:t>
            </a:r>
          </a:p>
          <a:p>
            <a:pPr>
              <a:buNone/>
            </a:pPr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當然就是用來分段落囉</a:t>
            </a:r>
            <a:endParaRPr lang="en-US" altLang="zh-TW" sz="55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有助排版及維持段落整齊</a:t>
            </a:r>
            <a:endParaRPr lang="en-US" altLang="zh-TW" sz="55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endParaRPr lang="zh-TW" altLang="en-US" sz="55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7232643" y="3101379"/>
            <a:ext cx="1350565" cy="1146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32" y="3259747"/>
            <a:ext cx="4647411" cy="82989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208" y="1897379"/>
            <a:ext cx="3495369" cy="27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75180" y="754743"/>
            <a:ext cx="8881391" cy="5573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到</a:t>
            </a:r>
            <a:r>
              <a:rPr lang="en-US" altLang="zh-TW" sz="3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https://jquery.com/download</a:t>
            </a:r>
            <a:r>
              <a:rPr lang="en-US" altLang="zh-TW" sz="3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/</a:t>
            </a:r>
            <a:endParaRPr lang="en-US" altLang="zh-TW" sz="3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3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下載</a:t>
            </a:r>
            <a:r>
              <a:rPr lang="en-US" altLang="zh-TW" sz="3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jQuery library,</a:t>
            </a:r>
          </a:p>
          <a:p>
            <a:pPr marL="0" indent="0">
              <a:buNone/>
            </a:pPr>
            <a:r>
              <a:rPr lang="zh-TW" altLang="en-US" sz="3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並放到</a:t>
            </a:r>
            <a:r>
              <a:rPr lang="zh-TW" altLang="en-US" sz="3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桌面</a:t>
            </a:r>
            <a:endParaRPr lang="en-US" altLang="zh-TW" sz="3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sz="3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428" y="2843591"/>
            <a:ext cx="9228572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04" y="2037159"/>
            <a:ext cx="4508040" cy="327507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209" y="1193662"/>
            <a:ext cx="3274962" cy="4962064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7232643" y="3101379"/>
            <a:ext cx="1350565" cy="1146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4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</a:t>
            </a:r>
            <a:r>
              <a:rPr lang="en-US" altLang="zh-TW" sz="6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hx</a:t>
            </a:r>
            <a:r>
              <a:rPr lang="en-US" altLang="zh-TW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&gt;&lt;/</a:t>
            </a:r>
            <a:r>
              <a:rPr lang="en-US" altLang="zh-TW" sz="6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hx</a:t>
            </a:r>
            <a:r>
              <a:rPr lang="en-US" altLang="zh-TW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&gt;(x</a:t>
            </a:r>
            <a:r>
              <a:rPr lang="zh-TW" altLang="en-US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為數字</a:t>
            </a:r>
            <a:r>
              <a:rPr lang="en-US" altLang="zh-TW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標題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x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範圍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1~6</a:t>
            </a:r>
          </a:p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數字為重要程度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也就是大小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1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最大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,6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最小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比較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74" y="1783558"/>
            <a:ext cx="3114112" cy="388843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98" y="1417639"/>
            <a:ext cx="628738" cy="462027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6651320" y="3013789"/>
            <a:ext cx="1903956" cy="1427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</a:t>
            </a:r>
            <a:r>
              <a:rPr lang="en-US" altLang="zh-TW" sz="72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br</a:t>
            </a:r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&gt;&lt;/</a:t>
            </a:r>
            <a:r>
              <a:rPr lang="en-US" altLang="zh-TW" sz="72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br</a:t>
            </a:r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6877" y="1874521"/>
            <a:ext cx="8750763" cy="4525963"/>
          </a:xfrm>
        </p:spPr>
        <p:txBody>
          <a:bodyPr>
            <a:normAutofit/>
          </a:bodyPr>
          <a:lstStyle/>
          <a:p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用來換行</a:t>
            </a:r>
            <a:endParaRPr lang="en-US" altLang="zh-TW" sz="5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只要打一次</a:t>
            </a:r>
            <a:r>
              <a:rPr lang="en-US" altLang="zh-TW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要換行就得靠它</a:t>
            </a:r>
            <a:endParaRPr lang="en-US" altLang="zh-TW" sz="5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5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65622" y="382024"/>
            <a:ext cx="3060700" cy="120032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────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4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&lt;button&gt;&lt;/button&gt;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按鈕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avaScript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觸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發功能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圖片路徑</a:t>
            </a:r>
            <a:r>
              <a:rPr lang="en-US" altLang="zh-TW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1637" y="1600201"/>
            <a:ext cx="9113620" cy="4525963"/>
          </a:xfrm>
        </p:spPr>
        <p:txBody>
          <a:bodyPr/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放置圖片的方法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可以放置在標籤裡面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沒有結束標籤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Ex: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img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src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=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image.jpg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CLASS </a:t>
            </a:r>
            <a:r>
              <a:rPr lang="zh-TW" altLang="en-US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與</a:t>
            </a:r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5917" y="1889761"/>
            <a:ext cx="8750763" cy="45259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將各種標籤分門別類</a:t>
            </a:r>
            <a:endParaRPr lang="en-US" altLang="zh-TW" sz="4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所有標籤都可以給它一個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ID 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或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CLASS 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名稱</a:t>
            </a:r>
            <a:endParaRPr lang="en-US" altLang="zh-TW" sz="4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用法是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標籤名稱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class="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名稱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"&gt;</a:t>
            </a:r>
            <a:endParaRPr lang="zh-TW" altLang="en-US" sz="4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CLASS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與</a:t>
            </a:r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ID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的差別</a:t>
            </a:r>
            <a:endParaRPr lang="zh-TW" altLang="en-US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1157" y="2148841"/>
            <a:ext cx="8750763" cy="4525963"/>
          </a:xfrm>
        </p:spPr>
        <p:txBody>
          <a:bodyPr>
            <a:normAutofit/>
          </a:bodyPr>
          <a:lstStyle/>
          <a:p>
            <a:r>
              <a:rPr lang="zh-TW" altLang="en-US" sz="45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通常</a:t>
            </a:r>
            <a:r>
              <a:rPr lang="en-US" altLang="zh-TW" sz="45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CLASS</a:t>
            </a:r>
            <a:r>
              <a:rPr lang="zh-TW" altLang="en-US" sz="45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可以被標籤重複使用</a:t>
            </a:r>
            <a:endParaRPr lang="en-US" altLang="zh-TW" sz="45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45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ID</a:t>
            </a:r>
            <a:r>
              <a:rPr lang="zh-TW" altLang="en-US" sz="45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具有獨特性</a:t>
            </a:r>
            <a:endParaRPr lang="zh-TW" altLang="en-US" sz="4500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語法改變屬性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包括字型、顏色等</a:t>
            </a:r>
            <a:endParaRPr lang="en-US" altLang="zh-TW" sz="5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連圖片的顯示也可以</a:t>
            </a:r>
            <a:r>
              <a:rPr lang="en-US" altLang="zh-TW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</a:t>
            </a:r>
            <a:r>
              <a:rPr lang="en-US" altLang="zh-TW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55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檔裡</a:t>
            </a:r>
            <a:endParaRPr lang="zh-TW" altLang="en-US" sz="5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13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0001" y="274639"/>
            <a:ext cx="9042400" cy="1143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變換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字體顏色和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大小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1637" y="1600201"/>
            <a:ext cx="8750763" cy="493122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字體大小單位為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px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顏色可以使用色碼或是顏色名字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&lt;XXX</a:t>
            </a:r>
            <a:r>
              <a:rPr lang="zh-TW" altLang="en-US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style = "color: </a:t>
            </a:r>
            <a:r>
              <a:rPr lang="zh-TW" altLang="zh-TW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顏色</a:t>
            </a:r>
            <a:r>
              <a:rPr lang="en-US" altLang="zh-TW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; font-size: </a:t>
            </a:r>
            <a:r>
              <a:rPr lang="zh-TW" altLang="zh-TW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字體大小</a:t>
            </a:r>
            <a:r>
              <a:rPr lang="en-US" altLang="zh-TW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"&gt;</a:t>
            </a:r>
            <a:r>
              <a:rPr lang="zh-TW" altLang="en-US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標籤內容</a:t>
            </a:r>
            <a:r>
              <a:rPr lang="en-US" altLang="zh-TW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&lt;/XXX&gt;</a:t>
            </a:r>
            <a:endParaRPr lang="zh-TW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06057" y="274639"/>
            <a:ext cx="8476343" cy="1143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今日課程大綱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33486" y="1600201"/>
            <a:ext cx="8548914" cy="452596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網頁的組成</a:t>
            </a:r>
            <a:endParaRPr lang="en-US" altLang="zh-TW" dirty="0" smtClean="0">
              <a:latin typeface="Consolas" panose="020B0609020204030204" pitchFamily="49" charset="0"/>
              <a:ea typeface="微軟正黑體 Light"/>
              <a:cs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簡介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HTML</a:t>
            </a:r>
          </a:p>
          <a:p>
            <a:pPr lvl="1"/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標籤</a:t>
            </a:r>
            <a:r>
              <a:rPr lang="zh-TW" altLang="en-US" dirty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介紹</a:t>
            </a:r>
            <a:endParaRPr lang="en-US" altLang="zh-TW" dirty="0" smtClean="0">
              <a:latin typeface="Consolas" panose="020B0609020204030204" pitchFamily="49" charset="0"/>
              <a:ea typeface="微軟正黑體 Light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實作時間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: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20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分鐘</a:t>
            </a:r>
            <a:endParaRPr lang="en-US" altLang="zh-TW" dirty="0" smtClean="0">
              <a:latin typeface="Consolas" panose="020B0609020204030204" pitchFamily="49" charset="0"/>
              <a:ea typeface="微軟正黑體 Light"/>
              <a:cs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簡介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JavaScript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&amp;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jQuery</a:t>
            </a:r>
          </a:p>
          <a:p>
            <a:pPr lvl="1"/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函式介紹</a:t>
            </a:r>
            <a:endParaRPr lang="en-US" altLang="zh-TW" dirty="0" smtClean="0">
              <a:latin typeface="Consolas" panose="020B0609020204030204" pitchFamily="49" charset="0"/>
              <a:ea typeface="微軟正黑體 Light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實作時間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: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30~40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分鐘</a:t>
            </a:r>
            <a:endParaRPr lang="en-US" altLang="zh-TW" dirty="0" smtClean="0">
              <a:latin typeface="Consolas" panose="020B0609020204030204" pitchFamily="49" charset="0"/>
              <a:ea typeface="微軟正黑體 Light"/>
              <a:cs typeface="Consolas" panose="020B0609020204030204" pitchFamily="49" charset="0"/>
            </a:endParaRPr>
          </a:p>
          <a:p>
            <a:pPr marL="457189" lvl="1" indent="-457189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Demo Time!!!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(10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分鐘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0001" y="274639"/>
            <a:ext cx="9042400" cy="1143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變換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字體顏色和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大小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1637" y="1600201"/>
            <a:ext cx="8750763" cy="493122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Ex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: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p style = </a:t>
            </a:r>
            <a:r>
              <a:rPr lang="en-US" altLang="zh-TW" sz="4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color: 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red;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font-size: 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60px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你好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&lt;/p&gt;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71" y="4207468"/>
            <a:ext cx="2543530" cy="141942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3720231" y="4398916"/>
            <a:ext cx="1427967" cy="103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5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2.Javascript</a:t>
            </a:r>
            <a:r>
              <a:rPr lang="zh-TW" altLang="en-US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的函式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08960" y="2514601"/>
            <a:ext cx="9083040" cy="4831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9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今天的主題</a:t>
            </a:r>
            <a:r>
              <a:rPr lang="en-US" altLang="zh-TW" sz="9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9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69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en-US" altLang="zh-TW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在這之前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趁還沒忘記前面的先來小試身手一下吧</a:t>
            </a:r>
            <a:r>
              <a:rPr lang="en-US" altLang="zh-TW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marL="0" indent="0">
              <a:buNone/>
            </a:pP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80360" y="4815840"/>
            <a:ext cx="8488680" cy="101565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還是已經忘了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QQ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62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實作時間 </a:t>
            </a:r>
            <a:r>
              <a:rPr lang="en-US" altLang="zh-TW" sz="5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5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1637" y="1600201"/>
            <a:ext cx="901637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目標</a:t>
            </a:r>
            <a:r>
              <a:rPr lang="en-US" altLang="zh-TW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TW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1.</a:t>
            </a:r>
            <a:r>
              <a:rPr lang="zh-TW" altLang="en-US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熟悉使用各種標籤</a:t>
            </a:r>
            <a:endParaRPr lang="en-US" altLang="zh-TW" sz="5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2.</a:t>
            </a:r>
            <a:r>
              <a:rPr lang="zh-TW" altLang="en-US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嘗試用</a:t>
            </a:r>
            <a:r>
              <a:rPr lang="en-US" altLang="zh-TW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id</a:t>
            </a:r>
            <a:r>
              <a:rPr lang="zh-TW" altLang="en-US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進行各標籤分類</a:t>
            </a:r>
            <a:endParaRPr lang="en-US" altLang="zh-TW" sz="5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3.</a:t>
            </a:r>
            <a:r>
              <a:rPr lang="zh-TW" altLang="en-US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有問題儘管問</a:t>
            </a:r>
            <a:r>
              <a:rPr lang="en-US" altLang="zh-TW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634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4160" y="1641284"/>
            <a:ext cx="9170126" cy="428054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sz="4000" dirty="0" smtClean="0">
                <a:latin typeface="Consolas" pitchFamily="49" charset="0"/>
                <a:ea typeface="微軟正黑體" pitchFamily="34" charset="-120"/>
                <a:hlinkClick r:id="rId2"/>
              </a:rPr>
              <a:t>http://www.w3schools.com/</a:t>
            </a:r>
            <a:endParaRPr lang="en-US" altLang="zh-TW" sz="40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4000" dirty="0">
                <a:latin typeface="Consolas" pitchFamily="49" charset="0"/>
                <a:ea typeface="微軟正黑體" pitchFamily="34" charset="-120"/>
                <a:hlinkClick r:id="rId3"/>
              </a:rPr>
              <a:t>http://</a:t>
            </a:r>
            <a:r>
              <a:rPr lang="en-US" altLang="zh-TW" sz="4000" dirty="0" smtClean="0">
                <a:latin typeface="Consolas" pitchFamily="49" charset="0"/>
                <a:ea typeface="微軟正黑體" pitchFamily="34" charset="-120"/>
                <a:hlinkClick r:id="rId3"/>
              </a:rPr>
              <a:t>www.codecademy.com/en/tracks/jquery</a:t>
            </a:r>
            <a:endParaRPr lang="en-US" altLang="zh-TW" sz="40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4000" dirty="0" smtClean="0">
                <a:latin typeface="Consolas" pitchFamily="49" charset="0"/>
                <a:ea typeface="微軟正黑體" pitchFamily="34" charset="-120"/>
                <a:hlinkClick r:id="rId4"/>
              </a:rPr>
              <a:t>http://www.codecademy.com/en/tracks/javascript</a:t>
            </a:r>
            <a:endParaRPr lang="en-US" altLang="zh-TW" sz="40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4000" dirty="0" smtClean="0">
                <a:latin typeface="Consolas" pitchFamily="49" charset="0"/>
                <a:ea typeface="微軟正黑體" pitchFamily="34" charset="-120"/>
              </a:rPr>
              <a:t>手機</a:t>
            </a:r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APP:</a:t>
            </a:r>
            <a:r>
              <a:rPr lang="zh-TW" altLang="en-US" sz="4000" dirty="0" smtClean="0">
                <a:latin typeface="Consolas" pitchFamily="49" charset="0"/>
                <a:ea typeface="微軟正黑體" pitchFamily="34" charset="-120"/>
              </a:rPr>
              <a:t> </a:t>
            </a:r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Learn HTML</a:t>
            </a:r>
          </a:p>
          <a:p>
            <a:pPr>
              <a:buNone/>
            </a:pPr>
            <a:r>
              <a:rPr lang="zh-TW" altLang="en-US" sz="4000" dirty="0" smtClean="0">
                <a:latin typeface="Consolas" pitchFamily="49" charset="0"/>
                <a:ea typeface="微軟正黑體" pitchFamily="34" charset="-120"/>
              </a:rPr>
              <a:t>手機</a:t>
            </a:r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APP:</a:t>
            </a:r>
            <a:r>
              <a:rPr lang="zh-TW" altLang="en-US" sz="4000" dirty="0" smtClean="0">
                <a:latin typeface="Consolas" pitchFamily="49" charset="0"/>
                <a:ea typeface="微軟正黑體" pitchFamily="34" charset="-120"/>
              </a:rPr>
              <a:t> </a:t>
            </a:r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Learn JavaScript</a:t>
            </a:r>
            <a:endParaRPr lang="en-US" altLang="zh-TW" sz="4000" dirty="0">
              <a:latin typeface="Consolas" pitchFamily="49" charset="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22320" y="381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學習工具</a:t>
            </a:r>
            <a:endParaRPr lang="zh-TW" altLang="en-US" sz="6000" b="1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9190" y="1190173"/>
            <a:ext cx="9265920" cy="339634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dirty="0" smtClean="0">
                <a:latin typeface="Consolas" pitchFamily="49" charset="0"/>
                <a:ea typeface="微軟正黑體" pitchFamily="34" charset="-120"/>
              </a:rPr>
              <a:t>在我們學完</a:t>
            </a:r>
            <a:r>
              <a:rPr lang="en-US" altLang="zh-TW" sz="48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HTML</a:t>
            </a:r>
            <a:r>
              <a:rPr lang="zh-TW" altLang="en-US" sz="4800" dirty="0" smtClean="0">
                <a:latin typeface="Consolas" pitchFamily="49" charset="0"/>
                <a:ea typeface="微軟正黑體" pitchFamily="34" charset="-120"/>
              </a:rPr>
              <a:t>之後</a:t>
            </a:r>
            <a:r>
              <a:rPr lang="en-US" altLang="zh-TW" sz="4800" dirty="0" smtClean="0">
                <a:latin typeface="Consolas" pitchFamily="49" charset="0"/>
                <a:ea typeface="微軟正黑體" pitchFamily="34" charset="-120"/>
              </a:rPr>
              <a:t>...</a:t>
            </a:r>
          </a:p>
          <a:p>
            <a:pPr algn="ctr">
              <a:buNone/>
            </a:pPr>
            <a:endParaRPr lang="en-US" altLang="zh-TW" sz="4800" dirty="0" smtClean="0">
              <a:latin typeface="Consolas" pitchFamily="49" charset="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dirty="0">
                <a:latin typeface="Consolas" pitchFamily="49" charset="0"/>
                <a:ea typeface="微軟正黑體" pitchFamily="34" charset="-120"/>
              </a:rPr>
              <a:t>接著就要學</a:t>
            </a:r>
            <a:r>
              <a:rPr lang="en-US" altLang="zh-TW" sz="4800" dirty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JavaScript</a:t>
            </a:r>
            <a:r>
              <a:rPr lang="zh-TW" altLang="en-US" sz="4800" dirty="0" smtClean="0">
                <a:latin typeface="Consolas" pitchFamily="49" charset="0"/>
                <a:ea typeface="微軟正黑體" pitchFamily="34" charset="-120"/>
              </a:rPr>
              <a:t>了</a:t>
            </a:r>
            <a:r>
              <a:rPr lang="en-US" altLang="zh-TW" sz="4800" dirty="0" smtClean="0">
                <a:latin typeface="Consolas" pitchFamily="49" charset="0"/>
                <a:ea typeface="微軟正黑體" pitchFamily="34" charset="-12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69028" y="741081"/>
            <a:ext cx="9376229" cy="521744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8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JavaScript</a:t>
            </a:r>
          </a:p>
          <a:p>
            <a:pPr algn="ctr">
              <a:buNone/>
            </a:pPr>
            <a:r>
              <a:rPr lang="en-US" altLang="zh-TW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軟正黑體" pitchFamily="34" charset="-120"/>
              </a:rPr>
              <a:t>vs</a:t>
            </a:r>
          </a:p>
          <a:p>
            <a:pPr algn="ctr">
              <a:buNone/>
            </a:pPr>
            <a:r>
              <a:rPr lang="zh-TW" altLang="en-US" sz="4800" dirty="0" smtClean="0">
                <a:solidFill>
                  <a:srgbClr val="00B050"/>
                </a:solidFill>
                <a:latin typeface="Consolas" pitchFamily="49" charset="0"/>
                <a:ea typeface="微軟正黑體" pitchFamily="34" charset="-120"/>
              </a:rPr>
              <a:t>駕駕駕嘶嘶嘶</a:t>
            </a:r>
            <a:endParaRPr lang="en-US" altLang="zh-TW" sz="4800" dirty="0" smtClean="0">
              <a:solidFill>
                <a:srgbClr val="00B050"/>
              </a:solidFill>
              <a:latin typeface="Consolas" pitchFamily="49" charset="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4000" dirty="0" smtClean="0">
                <a:solidFill>
                  <a:srgbClr val="00B050"/>
                </a:solidFill>
                <a:latin typeface="Consolas" pitchFamily="49" charset="0"/>
                <a:ea typeface="微軟正黑體" pitchFamily="34" charset="-120"/>
              </a:rPr>
              <a:t>(JSJSJS=JJJSSS)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7998" y="1426030"/>
            <a:ext cx="856343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有</a:t>
            </a:r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JavaScript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加持的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S</a:t>
            </a:r>
            <a:r>
              <a:rPr lang="zh-TW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級網頁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zh-TW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vs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沒有</a:t>
            </a:r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JavaScript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的</a:t>
            </a:r>
            <a:r>
              <a:rPr lang="en-US" altLang="zh-TW" strike="sngStrike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Failed</a:t>
            </a:r>
            <a:r>
              <a:rPr lang="zh-TW" altLang="en-US" strike="sngStrike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網頁</a:t>
            </a:r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(demo)</a:t>
            </a:r>
            <a:endParaRPr lang="zh-TW" altLang="en-US" sz="3200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67428" y="962825"/>
            <a:ext cx="9724571" cy="536145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html</a:t>
            </a:r>
            <a:r>
              <a:rPr lang="zh-TW" altLang="en-US" sz="4000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負責顯示網頁</a:t>
            </a:r>
            <a:endParaRPr lang="en-US" altLang="zh-TW" sz="4000" dirty="0" smtClean="0">
              <a:solidFill>
                <a:srgbClr val="7030A0"/>
              </a:solidFill>
              <a:latin typeface="Consolas" pitchFamily="49" charset="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4000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CSS</a:t>
            </a:r>
            <a:r>
              <a:rPr lang="zh-TW" altLang="en-US" sz="4000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用來裝飾網頁</a:t>
            </a:r>
            <a:endParaRPr lang="en-US" altLang="zh-TW" sz="4000" dirty="0" smtClean="0">
              <a:solidFill>
                <a:srgbClr val="7030A0"/>
              </a:solidFill>
              <a:latin typeface="Consolas" pitchFamily="49" charset="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40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JavaScript</a:t>
            </a:r>
            <a:r>
              <a:rPr lang="zh-TW" altLang="en-US" sz="4000" dirty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讓</a:t>
            </a:r>
            <a:r>
              <a:rPr lang="zh-TW" altLang="en-US" sz="40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使用者能跟網站互動</a:t>
            </a:r>
            <a:endParaRPr lang="en-US" altLang="zh-TW" sz="4000" dirty="0" smtClean="0">
              <a:solidFill>
                <a:srgbClr val="FF0000"/>
              </a:solidFill>
              <a:latin typeface="Consolas" pitchFamily="49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61160" y="807056"/>
            <a:ext cx="10972800" cy="51057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8000" dirty="0" smtClean="0">
                <a:solidFill>
                  <a:srgbClr val="FFC000"/>
                </a:solidFill>
                <a:latin typeface="Consolas" pitchFamily="49" charset="0"/>
                <a:ea typeface="微軟正黑體" pitchFamily="34" charset="-120"/>
              </a:rPr>
              <a:t>jQuery</a:t>
            </a:r>
          </a:p>
        </p:txBody>
      </p:sp>
      <p:sp>
        <p:nvSpPr>
          <p:cNvPr id="4" name="心形 3"/>
          <p:cNvSpPr/>
          <p:nvPr/>
        </p:nvSpPr>
        <p:spPr>
          <a:xfrm>
            <a:off x="9303797" y="1188936"/>
            <a:ext cx="864096" cy="911628"/>
          </a:xfrm>
          <a:prstGeom prst="heart">
            <a:avLst/>
          </a:prstGeom>
          <a:solidFill>
            <a:srgbClr val="E36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下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8894" y="2575721"/>
            <a:ext cx="8229600" cy="22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7200" dirty="0" smtClean="0">
                <a:latin typeface="微軟正黑體" pitchFamily="34" charset="-120"/>
                <a:ea typeface="微軟正黑體" pitchFamily="34" charset="-120"/>
              </a:rPr>
              <a:t>網頁組成</a:t>
            </a:r>
            <a:endParaRPr lang="zh-TW" altLang="en-US" sz="7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0" y="1638111"/>
            <a:ext cx="4688113" cy="49368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前端</a:t>
            </a: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3200" dirty="0" err="1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HTML+CSS+JavaScript</a:t>
            </a: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  </a:t>
            </a: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	</a:t>
            </a: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簡單來說就是視覺呈</a:t>
            </a:r>
            <a:r>
              <a:rPr lang="zh-TW" altLang="en-US" sz="3200" dirty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現</a:t>
            </a: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的部分，一種與使用者互動的概念</a:t>
            </a: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881257" y="1710239"/>
            <a:ext cx="3657599" cy="35394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buNone/>
            </a:pP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後端</a:t>
            </a: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PHP+MYSQL</a:t>
            </a:r>
          </a:p>
          <a:p>
            <a:pPr>
              <a:buNone/>
            </a:pPr>
            <a:r>
              <a:rPr lang="en-US" altLang="zh-TW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NODE.JS…</a:t>
            </a: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等等</a:t>
            </a: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網站管理者用來</a:t>
            </a: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處理資料的頁面</a:t>
            </a:r>
            <a:endParaRPr lang="zh-TW" altLang="en-US" sz="3200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96456" y="624114"/>
            <a:ext cx="9695543" cy="623388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5400" dirty="0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What's</a:t>
            </a:r>
            <a:r>
              <a:rPr lang="en-US" altLang="zh-TW" sz="5400" dirty="0" smtClean="0">
                <a:solidFill>
                  <a:srgbClr val="FFC000"/>
                </a:solidFill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5400" dirty="0" err="1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jQuery</a:t>
            </a:r>
            <a:r>
              <a:rPr lang="zh-TW" altLang="en-US" sz="5400" dirty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5400" dirty="0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??</a:t>
            </a:r>
          </a:p>
          <a:p>
            <a:pPr marL="0" indent="0" algn="ctr">
              <a:buNone/>
            </a:pPr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1.JavaScript</a:t>
            </a:r>
            <a:r>
              <a:rPr lang="zh-TW" altLang="en-US" sz="4000" dirty="0" smtClean="0">
                <a:latin typeface="Consolas" pitchFamily="49" charset="0"/>
                <a:ea typeface="微軟正黑體" pitchFamily="34" charset="-120"/>
              </a:rPr>
              <a:t>的函式庫</a:t>
            </a:r>
            <a:endParaRPr lang="en-US" altLang="zh-TW" sz="4000" dirty="0" smtClean="0">
              <a:latin typeface="Consolas" pitchFamily="49" charset="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2.write less, do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4517" y="651346"/>
            <a:ext cx="8401879" cy="4611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dirty="0" smtClean="0">
                <a:latin typeface="Consolas" pitchFamily="49" charset="0"/>
                <a:ea typeface="微軟正黑體" pitchFamily="34" charset="-120"/>
              </a:rPr>
              <a:t>函式</a:t>
            </a:r>
            <a:r>
              <a:rPr lang="en-US" altLang="zh-TW" sz="4800" dirty="0" smtClean="0">
                <a:latin typeface="Consolas" pitchFamily="49" charset="0"/>
                <a:ea typeface="微軟正黑體" pitchFamily="34" charset="-120"/>
              </a:rPr>
              <a:t>??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		ex</a:t>
            </a:r>
            <a:r>
              <a:rPr lang="en-US" altLang="zh-TW" sz="3500" dirty="0">
                <a:latin typeface="Consolas" pitchFamily="49" charset="0"/>
                <a:ea typeface="微軟正黑體" pitchFamily="34" charset="-120"/>
              </a:rPr>
              <a:t>:</a:t>
            </a:r>
            <a:r>
              <a:rPr lang="zh-TW" altLang="en-US" sz="3500" dirty="0">
                <a:latin typeface="Consolas" pitchFamily="49" charset="0"/>
                <a:ea typeface="微軟正黑體" pitchFamily="34" charset="-120"/>
              </a:rPr>
              <a:t> 在數學裡</a:t>
            </a:r>
            <a:r>
              <a:rPr lang="en-US" altLang="zh-TW" sz="3500" dirty="0">
                <a:latin typeface="Consolas" pitchFamily="49" charset="0"/>
                <a:ea typeface="微軟正黑體" pitchFamily="34" charset="-120"/>
              </a:rPr>
              <a:t>...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		f(x)</a:t>
            </a:r>
            <a:r>
              <a:rPr lang="zh-TW" altLang="en-US" sz="3500" dirty="0" smtClean="0">
                <a:latin typeface="Consolas" pitchFamily="49" charset="0"/>
                <a:ea typeface="微軟正黑體" pitchFamily="34" charset="-120"/>
              </a:rPr>
              <a:t> </a:t>
            </a: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=</a:t>
            </a:r>
            <a:r>
              <a:rPr lang="zh-TW" altLang="en-US" sz="3500" dirty="0" smtClean="0">
                <a:latin typeface="Consolas" pitchFamily="49" charset="0"/>
                <a:ea typeface="微軟正黑體" pitchFamily="34" charset="-120"/>
              </a:rPr>
              <a:t> </a:t>
            </a: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x</a:t>
            </a:r>
            <a:r>
              <a:rPr lang="en-US" altLang="zh-TW" sz="3500" dirty="0">
                <a:latin typeface="Consolas" pitchFamily="49" charset="0"/>
                <a:ea typeface="微軟正黑體" pitchFamily="34" charset="-120"/>
              </a:rPr>
              <a:t>⁹+x⁶+x</a:t>
            </a: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⁴</a:t>
            </a:r>
            <a:endParaRPr lang="en-US" altLang="zh-TW" sz="3500" dirty="0">
              <a:latin typeface="Consolas" pitchFamily="49" charset="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4000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		f(1) = 3</a:t>
            </a:r>
          </a:p>
        </p:txBody>
      </p:sp>
    </p:spTree>
    <p:extLst>
      <p:ext uri="{BB962C8B-B14F-4D97-AF65-F5344CB8AC3E}">
        <p14:creationId xmlns:p14="http://schemas.microsoft.com/office/powerpoint/2010/main" val="6715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9943" y="873255"/>
            <a:ext cx="9085943" cy="5497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500" dirty="0" smtClean="0">
                <a:latin typeface="Consolas" pitchFamily="49" charset="0"/>
                <a:ea typeface="微軟正黑體" pitchFamily="34" charset="-120"/>
              </a:rPr>
              <a:t>同樣地</a:t>
            </a: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,</a:t>
            </a:r>
            <a:r>
              <a:rPr lang="zh-TW" altLang="en-US" sz="3500" dirty="0" smtClean="0">
                <a:latin typeface="Consolas" pitchFamily="49" charset="0"/>
                <a:ea typeface="微軟正黑體" pitchFamily="34" charset="-120"/>
              </a:rPr>
              <a:t>在</a:t>
            </a: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jQuery</a:t>
            </a:r>
            <a:r>
              <a:rPr lang="zh-TW" altLang="en-US" sz="3500" dirty="0" smtClean="0">
                <a:latin typeface="Consolas" pitchFamily="49" charset="0"/>
                <a:ea typeface="微軟正黑體" pitchFamily="34" charset="-120"/>
              </a:rPr>
              <a:t>裡</a:t>
            </a: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...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Consolas" pitchFamily="49" charset="0"/>
                <a:ea typeface="微軟正黑體" pitchFamily="34" charset="-120"/>
              </a:rPr>
              <a:t>每個函式有它的</a:t>
            </a:r>
            <a:r>
              <a:rPr lang="zh-TW" altLang="en-US" sz="35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功能</a:t>
            </a:r>
            <a:r>
              <a:rPr lang="zh-TW" altLang="en-US" sz="3500" dirty="0" smtClean="0">
                <a:latin typeface="Consolas" pitchFamily="49" charset="0"/>
                <a:ea typeface="微軟正黑體" pitchFamily="34" charset="-120"/>
              </a:rPr>
              <a:t>和</a:t>
            </a:r>
            <a:r>
              <a:rPr lang="zh-TW" altLang="en-US" sz="35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名字</a:t>
            </a: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,</a:t>
            </a:r>
          </a:p>
          <a:p>
            <a:pPr marL="0" indent="0"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我們</a:t>
            </a:r>
            <a:r>
              <a:rPr lang="zh-TW" altLang="en-US" sz="36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只需要學會如何運用這些函式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,</a:t>
            </a:r>
          </a:p>
          <a:p>
            <a:pPr marL="0" indent="0">
              <a:buNone/>
            </a:pP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不用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知道函式內部是怎麼運作的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ex:</a:t>
            </a: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 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hide, show</a:t>
            </a:r>
          </a:p>
        </p:txBody>
      </p:sp>
    </p:spTree>
    <p:extLst>
      <p:ext uri="{BB962C8B-B14F-4D97-AF65-F5344CB8AC3E}">
        <p14:creationId xmlns:p14="http://schemas.microsoft.com/office/powerpoint/2010/main" val="41205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622814" y="472439"/>
            <a:ext cx="7344243" cy="2514437"/>
            <a:chOff x="694427" y="4043027"/>
            <a:chExt cx="5233604" cy="2367265"/>
          </a:xfrm>
        </p:grpSpPr>
        <p:sp>
          <p:nvSpPr>
            <p:cNvPr id="5" name="圓角矩形 4"/>
            <p:cNvSpPr/>
            <p:nvPr/>
          </p:nvSpPr>
          <p:spPr>
            <a:xfrm>
              <a:off x="1857471" y="4043027"/>
              <a:ext cx="2950913" cy="23672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latin typeface="Consolas" pitchFamily="49" charset="0"/>
                  <a:ea typeface="微軟正黑體" pitchFamily="34" charset="-120"/>
                </a:rPr>
                <a:t>40</a:t>
              </a:r>
              <a:r>
                <a:rPr lang="zh-TW" altLang="en-US" sz="3600" dirty="0" smtClean="0">
                  <a:latin typeface="Consolas" pitchFamily="49" charset="0"/>
                  <a:ea typeface="微軟正黑體" pitchFamily="34" charset="-120"/>
                </a:rPr>
                <a:t>行</a:t>
              </a:r>
              <a:endParaRPr lang="en-US" altLang="zh-TW" sz="3600" dirty="0" smtClean="0">
                <a:latin typeface="Consolas" pitchFamily="49" charset="0"/>
                <a:ea typeface="微軟正黑體" pitchFamily="34" charset="-120"/>
              </a:endParaRPr>
            </a:p>
            <a:p>
              <a:pPr algn="ctr"/>
              <a:r>
                <a:rPr lang="en-US" altLang="zh-TW" sz="3600" dirty="0" smtClean="0">
                  <a:latin typeface="Consolas" pitchFamily="49" charset="0"/>
                  <a:ea typeface="微軟正黑體" pitchFamily="34" charset="-120"/>
                </a:rPr>
                <a:t>JavaScript</a:t>
              </a:r>
            </a:p>
            <a:p>
              <a:pPr algn="ctr"/>
              <a:r>
                <a:rPr lang="zh-TW" altLang="en-US" sz="3600" dirty="0">
                  <a:latin typeface="Consolas" pitchFamily="49" charset="0"/>
                  <a:ea typeface="微軟正黑體" pitchFamily="34" charset="-120"/>
                </a:rPr>
                <a:t>程式碼</a:t>
              </a:r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694427" y="5309747"/>
              <a:ext cx="100811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4919919" y="5309747"/>
              <a:ext cx="100811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3622813" y="3368041"/>
            <a:ext cx="7447957" cy="2735912"/>
            <a:chOff x="683567" y="4195500"/>
            <a:chExt cx="5307512" cy="2309291"/>
          </a:xfrm>
        </p:grpSpPr>
        <p:sp>
          <p:nvSpPr>
            <p:cNvPr id="9" name="圓角矩形 8"/>
            <p:cNvSpPr/>
            <p:nvPr/>
          </p:nvSpPr>
          <p:spPr>
            <a:xfrm>
              <a:off x="1846611" y="4195500"/>
              <a:ext cx="2940052" cy="23092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latin typeface="Consolas" pitchFamily="49" charset="0"/>
                  <a:ea typeface="微軟正黑體" pitchFamily="34" charset="-120"/>
                </a:rPr>
                <a:t>6</a:t>
              </a:r>
              <a:r>
                <a:rPr lang="zh-TW" altLang="en-US" sz="3600" dirty="0" smtClean="0">
                  <a:latin typeface="Consolas" pitchFamily="49" charset="0"/>
                  <a:ea typeface="微軟正黑體" pitchFamily="34" charset="-120"/>
                </a:rPr>
                <a:t>行</a:t>
              </a:r>
              <a:endParaRPr lang="en-US" altLang="zh-TW" sz="3600" dirty="0" smtClean="0">
                <a:latin typeface="Consolas" pitchFamily="49" charset="0"/>
                <a:ea typeface="微軟正黑體" pitchFamily="34" charset="-120"/>
              </a:endParaRPr>
            </a:p>
            <a:p>
              <a:pPr algn="ctr"/>
              <a:r>
                <a:rPr lang="zh-TW" altLang="en-US" sz="3600" dirty="0" smtClean="0">
                  <a:latin typeface="Consolas" pitchFamily="49" charset="0"/>
                  <a:ea typeface="微軟正黑體" pitchFamily="34" charset="-120"/>
                </a:rPr>
                <a:t>運用</a:t>
              </a:r>
              <a:r>
                <a:rPr lang="en-US" altLang="zh-TW" sz="3600" dirty="0" err="1" smtClean="0">
                  <a:latin typeface="Consolas" pitchFamily="49" charset="0"/>
                  <a:ea typeface="微軟正黑體" pitchFamily="34" charset="-120"/>
                </a:rPr>
                <a:t>jQuery</a:t>
              </a:r>
              <a:r>
                <a:rPr lang="zh-TW" altLang="en-US" sz="3600" dirty="0" smtClean="0">
                  <a:latin typeface="Consolas" pitchFamily="49" charset="0"/>
                  <a:ea typeface="微軟正黑體" pitchFamily="34" charset="-120"/>
                </a:rPr>
                <a:t>的</a:t>
              </a:r>
              <a:endParaRPr lang="en-US" altLang="zh-TW" sz="3600" dirty="0" smtClean="0">
                <a:latin typeface="Consolas" pitchFamily="49" charset="0"/>
                <a:ea typeface="微軟正黑體" pitchFamily="34" charset="-120"/>
              </a:endParaRPr>
            </a:p>
            <a:p>
              <a:pPr algn="ctr"/>
              <a:r>
                <a:rPr lang="zh-TW" altLang="en-US" sz="3600" dirty="0" smtClean="0">
                  <a:latin typeface="Consolas" pitchFamily="49" charset="0"/>
                  <a:ea typeface="微軟正黑體" pitchFamily="34" charset="-120"/>
                </a:rPr>
                <a:t>程式碼</a:t>
              </a:r>
              <a:endParaRPr lang="zh-TW" altLang="en-US" sz="3600" dirty="0">
                <a:latin typeface="Consolas" pitchFamily="49" charset="0"/>
                <a:ea typeface="微軟正黑體" pitchFamily="34" charset="-120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683567" y="5350146"/>
              <a:ext cx="100811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4982967" y="5350146"/>
              <a:ext cx="100811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4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74" y="1041476"/>
            <a:ext cx="9860826" cy="5816524"/>
          </a:xfrm>
        </p:spPr>
      </p:pic>
      <p:sp>
        <p:nvSpPr>
          <p:cNvPr id="3" name="文字方塊 2"/>
          <p:cNvSpPr txBox="1"/>
          <p:nvPr/>
        </p:nvSpPr>
        <p:spPr>
          <a:xfrm>
            <a:off x="2510970" y="133531"/>
            <a:ext cx="9579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TW" altLang="en-US" sz="3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用</a:t>
            </a:r>
            <a:r>
              <a:rPr lang="en-US" altLang="zh-TW" sz="3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notepad++</a:t>
            </a:r>
            <a:r>
              <a:rPr lang="zh-TW" altLang="en-US" sz="3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開新檔案</a:t>
            </a:r>
            <a:r>
              <a:rPr lang="en-US" altLang="zh-TW" sz="3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, </a:t>
            </a:r>
            <a:r>
              <a:rPr lang="zh-TW" altLang="en-US" sz="3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打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$(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document).ready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zh-TW" altLang="en-US" sz="3200" dirty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並</a:t>
            </a:r>
            <a:r>
              <a:rPr lang="zh-TW" altLang="en-US" sz="3200" dirty="0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存檔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, </a:t>
            </a:r>
            <a:r>
              <a:rPr lang="zh-TW" altLang="en-US" sz="3200" dirty="0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副檔名為</a:t>
            </a:r>
            <a:r>
              <a:rPr lang="en-US" altLang="zh-TW" sz="3200" dirty="0" err="1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js</a:t>
            </a:r>
            <a:endParaRPr lang="en-US" altLang="zh-TW" sz="3200" dirty="0">
              <a:latin typeface="Consolas" pitchFamily="49" charset="0"/>
              <a:ea typeface="微軟正黑體" pitchFamily="34" charset="-120"/>
              <a:cs typeface="Consolas" panose="020B0609020204030204" pitchFamily="49" charset="0"/>
            </a:endParaRPr>
          </a:p>
          <a:p>
            <a:pPr algn="ctr"/>
            <a:endParaRPr lang="zh-TW" altLang="en-US" sz="3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73829" y="561703"/>
            <a:ext cx="9052560" cy="6159862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include jQuery library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在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html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檔的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&lt;head&gt;&lt;/head&gt;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中打上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&lt;script 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src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= "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jquery.1.11.3.min.js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"&gt;&lt;/script&gt;</a:t>
            </a:r>
          </a:p>
          <a:p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include </a:t>
            </a:r>
            <a:r>
              <a:rPr lang="en-US" altLang="zh-TW" sz="4000" dirty="0" err="1" smtClean="0">
                <a:latin typeface="Consolas" pitchFamily="49" charset="0"/>
                <a:ea typeface="微軟正黑體" pitchFamily="34" charset="-120"/>
              </a:rPr>
              <a:t>js</a:t>
            </a:r>
            <a:r>
              <a:rPr lang="zh-TW" altLang="en-US" sz="4000" dirty="0" smtClean="0">
                <a:latin typeface="Consolas" pitchFamily="49" charset="0"/>
                <a:ea typeface="微軟正黑體" pitchFamily="34" charset="-120"/>
              </a:rPr>
              <a:t>檔</a:t>
            </a:r>
            <a:endParaRPr lang="en-US" altLang="zh-TW" sz="4000" dirty="0" smtClean="0">
              <a:latin typeface="Consolas" pitchFamily="49" charset="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  在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html</a:t>
            </a: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檔的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&lt;head&gt;&lt;/head&gt;</a:t>
            </a: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中打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上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&lt;script 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src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="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js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檔名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.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js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889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90520" y="1509485"/>
            <a:ext cx="8671560" cy="52120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TW" sz="32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$(document).ready(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</a:t>
            </a:r>
            <a:r>
              <a:rPr lang="en-US" altLang="zh-TW" sz="3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ea typeface="微軟正黑體" pitchFamily="34" charset="-120"/>
              </a:rPr>
              <a:t>//</a:t>
            </a:r>
            <a:r>
              <a:rPr lang="zh-TW" altLang="en-US" sz="3600" i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ea typeface="微軟正黑體" pitchFamily="34" charset="-120"/>
              </a:rPr>
              <a:t>我們要做的事情都會寫在這裡哦</a:t>
            </a:r>
            <a:endParaRPr lang="en-US" altLang="zh-TW" sz="3600" i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);</a:t>
            </a:r>
          </a:p>
          <a:p>
            <a:pPr>
              <a:buNone/>
            </a:pP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0971" y="365760"/>
            <a:ext cx="92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主架構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10231" y="1436914"/>
            <a:ext cx="5847080" cy="5212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代表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jQuery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.ready()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是一個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function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document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是操作的對象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endParaRPr lang="en-US" altLang="zh-TW" sz="3600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$(document).ready();</a:t>
            </a:r>
          </a:p>
          <a:p>
            <a:pPr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表示當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js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檔讀完之後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,</a:t>
            </a:r>
          </a:p>
          <a:p>
            <a:pPr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就馬上進行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()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內的動作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68913" y="365760"/>
            <a:ext cx="7620001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$(document).ready();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1224" y="362857"/>
            <a:ext cx="9570776" cy="62497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DO IT!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$(document).ready(function(){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		$("div").hide();</a:t>
            </a:r>
            <a:endParaRPr lang="en-US" altLang="zh-TW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});</a:t>
            </a:r>
            <a:endParaRPr lang="en-US" altLang="zh-TW" dirty="0">
              <a:latin typeface="Consolas" pitchFamily="49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885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1224" y="362857"/>
            <a:ext cx="9570776" cy="62497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$("XXX").</a:t>
            </a:r>
            <a:r>
              <a:rPr lang="zh-TW" altLang="en-US" sz="44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函式</a:t>
            </a:r>
            <a:r>
              <a:rPr lang="en-US" altLang="zh-TW" sz="44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(YYY);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(1)$:jQuery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(2)"XXX":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操作對象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: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 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div, p, #ID...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(3)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函式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: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在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jQuery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裡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,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有不同功能的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   函式可以運用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,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 每個函式都有自己的名字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!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(4)YYY: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函式需要的傳入值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,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依函式而定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(5)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分號</a:t>
            </a:r>
            <a:endParaRPr lang="en-US" altLang="zh-TW" sz="3600" dirty="0">
              <a:latin typeface="Consolas" pitchFamily="49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我們做的網頁</a:t>
            </a:r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示範用</a:t>
            </a:r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(demo: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://shawn1128.github.io/NTHU-2015-website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38361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>
          <a:xfrm>
            <a:off x="2820852" y="1567130"/>
            <a:ext cx="8432799" cy="3520440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marL="457189" marR="0" lvl="0" indent="-457189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alert</a:t>
            </a:r>
          </a:p>
          <a:p>
            <a:pPr marL="457189" marR="0" lvl="0" indent="-457189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hide &amp; show</a:t>
            </a:r>
          </a:p>
          <a:p>
            <a:pPr marL="457189" marR="0" lvl="0" indent="-457189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click &amp; </a:t>
            </a: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mouseenter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, </a:t>
            </a: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mouseleave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微軟正黑體" pitchFamily="34" charset="-120"/>
              <a:cs typeface="+mn-cs"/>
            </a:endParaRPr>
          </a:p>
          <a:p>
            <a:pPr marL="457189" marR="0" lvl="0" indent="-457189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slideDown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, </a:t>
            </a: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slideUp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, </a:t>
            </a: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slideToggle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微軟正黑體" pitchFamily="34" charset="-120"/>
              <a:cs typeface="+mn-cs"/>
            </a:endParaRPr>
          </a:p>
          <a:p>
            <a:pPr marL="457189" marR="0" lvl="0" indent="-457189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animate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46120" y="389708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6000" dirty="0" smtClean="0">
                <a:latin typeface="Consolas" pitchFamily="49" charset="0"/>
                <a:ea typeface="微軟正黑體" pitchFamily="34" charset="-120"/>
              </a:rPr>
              <a:t>有趣的函式</a:t>
            </a:r>
            <a:r>
              <a:rPr lang="en-US" altLang="zh-TW" sz="6000" dirty="0" smtClean="0">
                <a:latin typeface="Consolas" pitchFamily="49" charset="0"/>
                <a:ea typeface="微軟正黑體" pitchFamily="34" charset="-120"/>
              </a:rPr>
              <a:t>(</a:t>
            </a:r>
            <a:r>
              <a:rPr lang="zh-TW" altLang="en-US" sz="6000" dirty="0" smtClean="0">
                <a:latin typeface="Consolas" pitchFamily="49" charset="0"/>
                <a:ea typeface="微軟正黑體" pitchFamily="34" charset="-120"/>
              </a:rPr>
              <a:t>示範實作</a:t>
            </a:r>
            <a:r>
              <a:rPr lang="en-US" altLang="zh-TW" sz="6000" dirty="0" smtClean="0">
                <a:latin typeface="Consolas" pitchFamily="49" charset="0"/>
                <a:ea typeface="微軟正黑體" pitchFamily="34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714171" y="203200"/>
            <a:ext cx="9477830" cy="645885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u="sng" dirty="0" smtClean="0">
                <a:solidFill>
                  <a:srgbClr val="92D050"/>
                </a:solidFill>
                <a:latin typeface="Consolas" pitchFamily="49" charset="0"/>
                <a:ea typeface="微軟正黑體" pitchFamily="34" charset="-120"/>
              </a:rPr>
              <a:t>animate</a:t>
            </a:r>
          </a:p>
          <a:p>
            <a:pPr algn="ctr"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先在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.html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用</a:t>
            </a: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出一個色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塊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	&lt;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div style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=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	"background: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顏色代碼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;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	height:200px;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	width:200px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;", 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	id="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你取的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id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名稱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"&gt;&lt;/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div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&gt;</a:t>
            </a:r>
          </a:p>
          <a:p>
            <a:pPr>
              <a:buNone/>
            </a:pPr>
            <a:r>
              <a:rPr lang="zh-TW" altLang="en-US" sz="3000" dirty="0" smtClean="0">
                <a:latin typeface="Consolas" pitchFamily="49" charset="0"/>
                <a:ea typeface="微軟正黑體" pitchFamily="34" charset="-120"/>
              </a:rPr>
              <a:t>色碼表</a:t>
            </a:r>
            <a:r>
              <a:rPr lang="en-US" altLang="zh-TW" sz="3000" dirty="0" smtClean="0">
                <a:latin typeface="Consolas" pitchFamily="49" charset="0"/>
                <a:ea typeface="微軟正黑體" pitchFamily="34" charset="-120"/>
              </a:rPr>
              <a:t>:</a:t>
            </a:r>
            <a:r>
              <a:rPr lang="zh-TW" altLang="en-US" sz="3000" dirty="0" smtClean="0">
                <a:latin typeface="Consolas" pitchFamily="49" charset="0"/>
                <a:ea typeface="微軟正黑體" pitchFamily="34" charset="-120"/>
              </a:rPr>
              <a:t> </a:t>
            </a:r>
            <a:r>
              <a:rPr lang="en-US" altLang="zh-TW" sz="3000" dirty="0">
                <a:latin typeface="Consolas" pitchFamily="49" charset="0"/>
                <a:ea typeface="微軟正黑體" pitchFamily="34" charset="-120"/>
                <a:hlinkClick r:id="rId3"/>
              </a:rPr>
              <a:t>http://www.ifreesite.com/color</a:t>
            </a:r>
            <a:r>
              <a:rPr lang="en-US" altLang="zh-TW" sz="3000" dirty="0" smtClean="0">
                <a:latin typeface="Consolas" pitchFamily="49" charset="0"/>
                <a:ea typeface="微軟正黑體" pitchFamily="34" charset="-120"/>
                <a:hlinkClick r:id="rId3"/>
              </a:rPr>
              <a:t>/</a:t>
            </a:r>
            <a:endParaRPr lang="en-US" altLang="zh-TW" sz="30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000" dirty="0">
                <a:latin typeface="Consolas" pitchFamily="49" charset="0"/>
                <a:ea typeface="微軟正黑體" pitchFamily="34" charset="-120"/>
                <a:hlinkClick r:id="rId4"/>
              </a:rPr>
              <a:t>http://</a:t>
            </a:r>
            <a:r>
              <a:rPr lang="en-US" altLang="zh-TW" sz="3000" dirty="0" smtClean="0">
                <a:latin typeface="Consolas" pitchFamily="49" charset="0"/>
                <a:ea typeface="微軟正黑體" pitchFamily="34" charset="-120"/>
                <a:hlinkClick r:id="rId4"/>
              </a:rPr>
              <a:t>www.wibibi.com/info.php?tid=372</a:t>
            </a:r>
            <a:endParaRPr lang="en-US" altLang="zh-TW" sz="30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73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351314" y="464096"/>
            <a:ext cx="9840687" cy="59046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u="sng" dirty="0">
                <a:solidFill>
                  <a:srgbClr val="92D050"/>
                </a:solidFill>
                <a:latin typeface="Consolas" pitchFamily="49" charset="0"/>
                <a:ea typeface="微軟正黑體" pitchFamily="34" charset="-120"/>
              </a:rPr>
              <a:t>animate</a:t>
            </a:r>
          </a:p>
          <a:p>
            <a:pPr algn="ctr"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在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.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js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裡做操作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600" dirty="0" err="1">
                <a:latin typeface="Consolas" pitchFamily="49" charset="0"/>
                <a:ea typeface="微軟正黑體" pitchFamily="34" charset="-120"/>
              </a:rPr>
              <a:t>mouseenter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(function(){</a:t>
            </a:r>
          </a:p>
          <a:p>
            <a:pPr>
              <a:buNone/>
            </a:pP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		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animate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({</a:t>
            </a:r>
          </a:p>
          <a:p>
            <a:pPr>
              <a:buNone/>
            </a:pP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height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: '+=10px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'</a:t>
            </a:r>
          </a:p>
          <a:p>
            <a:pPr>
              <a:buNone/>
            </a:pP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});</a:t>
            </a:r>
            <a:endParaRPr lang="en-US" altLang="zh-TW" sz="3600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});</a:t>
            </a:r>
          </a:p>
          <a:p>
            <a:pPr>
              <a:buNone/>
            </a:pP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569029" y="464095"/>
            <a:ext cx="9622971" cy="62124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u="sng" dirty="0">
                <a:solidFill>
                  <a:srgbClr val="92D050"/>
                </a:solidFill>
                <a:latin typeface="Consolas" pitchFamily="49" charset="0"/>
                <a:ea typeface="微軟正黑體" pitchFamily="34" charset="-120"/>
              </a:rPr>
              <a:t>animate</a:t>
            </a:r>
          </a:p>
          <a:p>
            <a:pPr>
              <a:buNone/>
            </a:pP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2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200" dirty="0" err="1">
                <a:latin typeface="Consolas" pitchFamily="49" charset="0"/>
                <a:ea typeface="微軟正黑體" pitchFamily="34" charset="-120"/>
              </a:rPr>
              <a:t>mouseenter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(function(){</a:t>
            </a:r>
          </a:p>
          <a:p>
            <a:pPr>
              <a:buNone/>
            </a:pP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		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2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animate({height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: 		'+=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10px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'});</a:t>
            </a:r>
          </a:p>
          <a:p>
            <a:pPr>
              <a:buNone/>
            </a:pP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});</a:t>
            </a:r>
            <a:endParaRPr lang="en-US" altLang="zh-TW" sz="3200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2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200" dirty="0" err="1">
                <a:latin typeface="Consolas" pitchFamily="49" charset="0"/>
                <a:ea typeface="微軟正黑體" pitchFamily="34" charset="-120"/>
              </a:rPr>
              <a:t>mouseleave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(function(){</a:t>
            </a:r>
          </a:p>
          <a:p>
            <a:pPr>
              <a:buNone/>
            </a:pP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		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2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animate({height: 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		'-=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10px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'}, "slow");</a:t>
            </a:r>
            <a:endParaRPr lang="en-US" altLang="zh-TW" sz="3200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682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699657" y="570776"/>
            <a:ext cx="9492343" cy="59046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u="sng" dirty="0">
                <a:solidFill>
                  <a:srgbClr val="92D050"/>
                </a:solidFill>
                <a:latin typeface="Consolas" pitchFamily="49" charset="0"/>
                <a:ea typeface="微軟正黑體" pitchFamily="34" charset="-120"/>
              </a:rPr>
              <a:t>animate</a:t>
            </a:r>
          </a:p>
          <a:p>
            <a:pPr algn="ctr"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在色塊裡加入文字 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(.html)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&lt;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div style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=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"background: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顏色代碼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;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height:100px;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width:100px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;", 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id="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你取的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id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名稱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"&gt;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文字內容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&lt;/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div&gt;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699657" y="570776"/>
            <a:ext cx="9492343" cy="59046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u="sng" dirty="0">
                <a:solidFill>
                  <a:srgbClr val="92D050"/>
                </a:solidFill>
                <a:latin typeface="Consolas" pitchFamily="49" charset="0"/>
                <a:ea typeface="微軟正黑體" pitchFamily="34" charset="-120"/>
              </a:rPr>
              <a:t>animate</a:t>
            </a:r>
          </a:p>
          <a:p>
            <a:pPr algn="ctr"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在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.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js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改變文字的大小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click(function(){</a:t>
            </a:r>
          </a:p>
          <a:p>
            <a:pPr>
              <a:buNone/>
            </a:pP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		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animate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({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	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fontSize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: 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'+=20px'</a:t>
            </a:r>
          </a:p>
          <a:p>
            <a:pPr>
              <a:buNone/>
            </a:pP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});</a:t>
            </a:r>
            <a:endParaRPr lang="en-US" altLang="zh-TW" sz="3600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707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394856" y="570776"/>
            <a:ext cx="9913257" cy="59046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u="sng" dirty="0">
                <a:solidFill>
                  <a:srgbClr val="92D050"/>
                </a:solidFill>
                <a:latin typeface="Consolas" pitchFamily="49" charset="0"/>
                <a:ea typeface="微軟正黑體" pitchFamily="34" charset="-120"/>
              </a:rPr>
              <a:t>animate</a:t>
            </a:r>
          </a:p>
          <a:p>
            <a:pPr algn="ctr">
              <a:buNone/>
            </a:pP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改變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文字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+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色塊大小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2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click(function(){</a:t>
            </a:r>
          </a:p>
          <a:p>
            <a:pPr>
              <a:buNone/>
            </a:pP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2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animate({width:'300px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'},</a:t>
            </a:r>
          </a:p>
          <a:p>
            <a:pPr>
              <a:buNone/>
            </a:pP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	"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slow");</a:t>
            </a:r>
          </a:p>
          <a:p>
            <a:pPr>
              <a:buNone/>
            </a:pP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2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animate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({fontSize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: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'91px'},	"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slow");				</a:t>
            </a:r>
          </a:p>
          <a:p>
            <a:pPr>
              <a:buNone/>
            </a:pP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});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	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19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endParaRPr lang="zh-TW" altLang="en-US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一種標籤語言</a:t>
            </a:r>
            <a:endParaRPr lang="en-US" altLang="zh-TW" sz="4800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48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一種利用純文字的方式來進行幕後排版，</a:t>
            </a:r>
            <a:r>
              <a:rPr lang="en-US" altLang="zh-TW" sz="48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HTML</a:t>
            </a:r>
            <a:r>
              <a:rPr lang="zh-TW" altLang="en-US" sz="48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 就是網頁的原始碼呈現的方式之一</a:t>
            </a:r>
            <a:endParaRPr lang="en-US" altLang="zh-TW" sz="48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48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副檔名為</a:t>
            </a:r>
            <a:r>
              <a:rPr lang="en-US" altLang="zh-TW" sz="48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.html</a:t>
            </a:r>
          </a:p>
          <a:p>
            <a:endParaRPr lang="zh-TW" altLang="en-US" sz="4800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 </a:t>
            </a:r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&lt;&gt;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1637" y="1630681"/>
            <a:ext cx="8750763" cy="4525963"/>
          </a:xfrm>
        </p:spPr>
        <p:txBody>
          <a:bodyPr>
            <a:normAutofit/>
          </a:bodyPr>
          <a:lstStyle/>
          <a:p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&lt;&gt;</a:t>
            </a:r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成雙</a:t>
            </a:r>
            <a:endParaRPr lang="en-US" altLang="zh-TW" sz="55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使網頁容易撰寫</a:t>
            </a:r>
            <a:endParaRPr lang="en-US" altLang="zh-TW" sz="55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分為單獨標籤</a:t>
            </a:r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&lt;XXXX&gt;</a:t>
            </a:r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與成對標籤</a:t>
            </a:r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&lt;XXXX&gt;</a:t>
            </a:r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&lt;/XXXX&gt;</a:t>
            </a:r>
          </a:p>
        </p:txBody>
      </p:sp>
    </p:spTree>
    <p:extLst>
      <p:ext uri="{BB962C8B-B14F-4D97-AF65-F5344CB8AC3E}">
        <p14:creationId xmlns:p14="http://schemas.microsoft.com/office/powerpoint/2010/main" val="24753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標籤結構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標籤名稱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標籤內容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&lt;/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標籤名稱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</a:t>
            </a:r>
          </a:p>
          <a:p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可以一層包一層</a:t>
            </a:r>
            <a:endParaRPr lang="en-US" altLang="zh-TW" sz="4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用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notepad++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輔助</a:t>
            </a:r>
            <a:endParaRPr lang="en-US" altLang="zh-TW" sz="4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用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tab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鍵及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enter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排版</a:t>
            </a:r>
            <a:endParaRPr lang="en-US" altLang="zh-TW" sz="4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2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70826" y="130948"/>
            <a:ext cx="8750763" cy="11430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標籤結構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406" y="1241127"/>
            <a:ext cx="6369224" cy="5616873"/>
          </a:xfrm>
        </p:spPr>
      </p:pic>
      <p:sp>
        <p:nvSpPr>
          <p:cNvPr id="5" name="框架 4"/>
          <p:cNvSpPr/>
          <p:nvPr/>
        </p:nvSpPr>
        <p:spPr>
          <a:xfrm>
            <a:off x="4822521" y="2054268"/>
            <a:ext cx="4484318" cy="4308954"/>
          </a:xfrm>
          <a:prstGeom prst="frame">
            <a:avLst>
              <a:gd name="adj1" fmla="val 36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框架 5"/>
          <p:cNvSpPr/>
          <p:nvPr/>
        </p:nvSpPr>
        <p:spPr>
          <a:xfrm>
            <a:off x="5547361" y="2880360"/>
            <a:ext cx="1341119" cy="1097280"/>
          </a:xfrm>
          <a:prstGeom prst="frame">
            <a:avLst>
              <a:gd name="adj1" fmla="val 170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框架 6"/>
          <p:cNvSpPr/>
          <p:nvPr/>
        </p:nvSpPr>
        <p:spPr>
          <a:xfrm>
            <a:off x="5526900" y="4049563"/>
            <a:ext cx="2580779" cy="1482557"/>
          </a:xfrm>
          <a:prstGeom prst="frame">
            <a:avLst>
              <a:gd name="adj1" fmla="val 1225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框架 7"/>
          <p:cNvSpPr/>
          <p:nvPr/>
        </p:nvSpPr>
        <p:spPr>
          <a:xfrm>
            <a:off x="6278879" y="4465320"/>
            <a:ext cx="1645921" cy="643212"/>
          </a:xfrm>
          <a:prstGeom prst="frame">
            <a:avLst>
              <a:gd name="adj1" fmla="val 3073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Templateswise.com #128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128</Template>
  <TotalTime>1516</TotalTime>
  <Words>1002</Words>
  <Application>Microsoft Office PowerPoint</Application>
  <PresentationFormat>自訂</PresentationFormat>
  <Paragraphs>259</Paragraphs>
  <Slides>56</Slides>
  <Notes>14</Notes>
  <HiddenSlides>2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57" baseType="lpstr">
      <vt:lpstr>Templateswise.com #128</vt:lpstr>
      <vt:lpstr>駕駕駕嘶嘶嘶</vt:lpstr>
      <vt:lpstr>PowerPoint 簡報</vt:lpstr>
      <vt:lpstr>今日課程大綱</vt:lpstr>
      <vt:lpstr>網頁組成</vt:lpstr>
      <vt:lpstr>我們做的網頁(示範用)</vt:lpstr>
      <vt:lpstr>HTML</vt:lpstr>
      <vt:lpstr>標籤 &lt;&gt;</vt:lpstr>
      <vt:lpstr>標籤結構</vt:lpstr>
      <vt:lpstr>標籤結構</vt:lpstr>
      <vt:lpstr>Html網頁主架構</vt:lpstr>
      <vt:lpstr>常見的標籤</vt:lpstr>
      <vt:lpstr>&lt;html&gt; &lt;/html&gt;</vt:lpstr>
      <vt:lpstr>&lt;head&gt;&lt;/head&gt;</vt:lpstr>
      <vt:lpstr>PowerPoint 簡報</vt:lpstr>
      <vt:lpstr>&lt;body&gt;&lt;/body&gt;</vt:lpstr>
      <vt:lpstr>&lt;div&gt;&lt;/div&gt;</vt:lpstr>
      <vt:lpstr>Example:</vt:lpstr>
      <vt:lpstr>&lt;p&gt;&lt;/p&gt;</vt:lpstr>
      <vt:lpstr>比較</vt:lpstr>
      <vt:lpstr>比較</vt:lpstr>
      <vt:lpstr>&lt;hx&gt;&lt;/hx&gt;(x為數字)</vt:lpstr>
      <vt:lpstr>比較</vt:lpstr>
      <vt:lpstr>&lt;br&gt;&lt;/br&gt;</vt:lpstr>
      <vt:lpstr>&lt;button&gt;&lt;/button&gt;</vt:lpstr>
      <vt:lpstr>&lt;img src="圖片路徑"&gt;</vt:lpstr>
      <vt:lpstr>CLASS 與 ID</vt:lpstr>
      <vt:lpstr>CLASS與ID的差別</vt:lpstr>
      <vt:lpstr>1.用CSS語法改變屬性</vt:lpstr>
      <vt:lpstr> 變換字體顏色和大小</vt:lpstr>
      <vt:lpstr> 變換字體顏色和大小</vt:lpstr>
      <vt:lpstr>2.Javascript的函式</vt:lpstr>
      <vt:lpstr>但是……在這之前</vt:lpstr>
      <vt:lpstr>實作時間 20分鐘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SYNNEX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駕駕駕撕撕撕</dc:title>
  <dc:creator>user</dc:creator>
  <cp:lastModifiedBy>王姵心</cp:lastModifiedBy>
  <cp:revision>553</cp:revision>
  <dcterms:created xsi:type="dcterms:W3CDTF">2015-05-01T11:03:56Z</dcterms:created>
  <dcterms:modified xsi:type="dcterms:W3CDTF">2015-07-14T00:34:48Z</dcterms:modified>
</cp:coreProperties>
</file>