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7" r:id="rId2"/>
    <p:sldId id="260" r:id="rId3"/>
    <p:sldId id="263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8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1DB43-B55A-B44F-977E-2A49D8B780E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463DC-7783-B141-91C8-0552255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generating subtypes like these, we can abstract</a:t>
            </a:r>
            <a:r>
              <a:rPr lang="en-US" baseline="0" dirty="0" smtClean="0"/>
              <a:t> away control flow like branching paths, recursion, higher-order functions, etc.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it mean to be well-formed </a:t>
            </a:r>
            <a:r>
              <a:rPr lang="en-US" smtClean="0"/>
              <a:t>- scope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it mean to be “sound”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it mean that some types must be</a:t>
            </a:r>
            <a:r>
              <a:rPr lang="en-US" baseline="0" dirty="0" smtClean="0"/>
              <a:t> “liquid” and why must they be?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they are liquid they are subtypes, if they are subtypes we know how to deconstruct them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“the</a:t>
            </a:r>
            <a:r>
              <a:rPr lang="en-US" baseline="0" dirty="0" smtClean="0"/>
              <a:t> problem of dependent type inference reduces to inferring appropriate refinements of the ML types”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463DC-7783-B141-91C8-05522551CF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5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“Ensures that the types inferred for each sub-expression are over program variables that are in scope at that sub-expression”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“to include or place within something larger or more comprehensive”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</a:t>
            </a:r>
            <a:r>
              <a:rPr lang="en-US" baseline="0" dirty="0" smtClean="0"/>
              <a:t> subtyping is needed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“variables, constants, function applications, and polymorphic generalizations”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“lambda</a:t>
            </a:r>
            <a:r>
              <a:rPr lang="en-US" baseline="0" dirty="0" smtClean="0"/>
              <a:t> abstractions, if then else expressions, let bindings, and polymorphic instantiations (recursive functions)”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</a:t>
            </a:r>
            <a:r>
              <a:rPr lang="en-US" smtClean="0"/>
              <a:t>: fresh</a:t>
            </a:r>
            <a:r>
              <a:rPr lang="en-US" baseline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Least </a:t>
            </a:r>
            <a:r>
              <a:rPr lang="en-US" dirty="0" err="1" smtClean="0"/>
              <a:t>Fixpoint</a:t>
            </a:r>
            <a:endParaRPr lang="en-US" dirty="0" smtClean="0"/>
          </a:p>
          <a:p>
            <a:r>
              <a:rPr lang="en-US" dirty="0" smtClean="0"/>
              <a:t>Correctness of Solving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463DC-7783-B141-91C8-05522551CF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5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463DC-7783-B141-91C8-05522551CF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5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Liquid types are to Dependent</a:t>
            </a:r>
            <a:r>
              <a:rPr lang="en-US" baseline="0" dirty="0" smtClean="0"/>
              <a:t> types as Houdini was to ESC/Java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463DC-7783-B141-91C8-05522551CF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some qualifiers</a:t>
            </a:r>
            <a:r>
              <a:rPr lang="en-US" baseline="0" dirty="0" smtClean="0"/>
              <a:t> to prove </a:t>
            </a:r>
            <a:r>
              <a:rPr lang="en-US" baseline="0" smtClean="0"/>
              <a:t>some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“expression has a valid liquid type derivation only if it has a valid ML type derivation”</a:t>
            </a:r>
          </a:p>
          <a:p>
            <a:endParaRPr lang="en-US" dirty="0" smtClean="0"/>
          </a:p>
          <a:p>
            <a:r>
              <a:rPr lang="en-US" dirty="0" smtClean="0"/>
              <a:t>“dependent</a:t>
            </a:r>
            <a:r>
              <a:rPr lang="en-US" baseline="0" dirty="0" smtClean="0"/>
              <a:t> type of every </a:t>
            </a:r>
            <a:r>
              <a:rPr lang="en-US" baseline="0" dirty="0" err="1" smtClean="0"/>
              <a:t>subexpression</a:t>
            </a:r>
            <a:r>
              <a:rPr lang="en-US" baseline="0" dirty="0" smtClean="0"/>
              <a:t> is a refinement of its ML type”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worst case scenario, no dependent type can be inferred and the inferred type is just the HM 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Bounded because there is a finite</a:t>
            </a:r>
            <a:r>
              <a:rPr lang="en-US" baseline="0" dirty="0" smtClean="0"/>
              <a:t> Q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where stuff like control flow gets inserted into constraints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the control flow is simplified with predicate abstraction to get a set of constraints that can be solved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8245A9B-CE3E-654D-B6CA-BE80B6E5348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A5407A-41D5-A744-903B-EDB8B05F925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Presented by: Rushi Shah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5800" y="2558716"/>
            <a:ext cx="7772400" cy="1165726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accent1"/>
                </a:solidFill>
              </a:rPr>
              <a:t>Logically Qualified Data Types </a:t>
            </a:r>
          </a:p>
          <a:p>
            <a:r>
              <a:rPr lang="en-US" sz="7200" dirty="0" smtClean="0">
                <a:solidFill>
                  <a:schemeClr val="accent1"/>
                </a:solidFill>
              </a:rPr>
              <a:t>(Liquid Types)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4152" y="3724442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/>
                </a:solidFill>
              </a:rPr>
              <a:t>By: Patrick M. </a:t>
            </a:r>
            <a:r>
              <a:rPr lang="en-US" sz="2400" dirty="0" err="1">
                <a:solidFill>
                  <a:schemeClr val="tx2"/>
                </a:solidFill>
              </a:rPr>
              <a:t>Rondon</a:t>
            </a:r>
            <a:r>
              <a:rPr lang="en-US" sz="2400" dirty="0" smtClean="0">
                <a:solidFill>
                  <a:schemeClr val="tx2"/>
                </a:solidFill>
              </a:rPr>
              <a:t>, Ming </a:t>
            </a:r>
            <a:r>
              <a:rPr lang="en-US" sz="2400" dirty="0">
                <a:solidFill>
                  <a:schemeClr val="tx2"/>
                </a:solidFill>
              </a:rPr>
              <a:t>Kawaguchi</a:t>
            </a:r>
            <a:r>
              <a:rPr lang="en-US" sz="2400" dirty="0" smtClean="0"/>
              <a:t>, </a:t>
            </a:r>
            <a:r>
              <a:rPr lang="en-US" sz="2400" dirty="0" err="1">
                <a:solidFill>
                  <a:schemeClr val="tx2"/>
                </a:solidFill>
              </a:rPr>
              <a:t>Ranjit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2"/>
                </a:solidFill>
              </a:rPr>
              <a:t>Jhala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2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Solving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Split the generated complex constraints into simpler constraints</a:t>
            </a:r>
          </a:p>
          <a:p>
            <a:r>
              <a:rPr lang="en-US" dirty="0" smtClean="0"/>
              <a:t>Solve by iteratively weakening the constraints</a:t>
            </a:r>
          </a:p>
          <a:p>
            <a:r>
              <a:rPr lang="en-US" dirty="0" smtClean="0"/>
              <a:t>This will find the “</a:t>
            </a:r>
            <a:r>
              <a:rPr lang="en-US" dirty="0" err="1" smtClean="0"/>
              <a:t>fixpoint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Dependent type annotations that work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142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</a:p>
          <a:p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220435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67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OCAML Program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OCAML </a:t>
            </a:r>
            <a:r>
              <a:rPr lang="en-US" dirty="0" smtClean="0"/>
              <a:t>Program: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let max x y =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x &gt; y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then x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else y 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Qualifers</a:t>
            </a:r>
            <a:r>
              <a:rPr lang="en-US" dirty="0" smtClean="0"/>
              <a:t>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49" y="5026927"/>
            <a:ext cx="7196016" cy="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let max x y =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x &gt; y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then x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else y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0" y="1686576"/>
            <a:ext cx="78232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5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Type Inference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HM infers </a:t>
            </a:r>
          </a:p>
          <a:p>
            <a:pPr lvl="1"/>
            <a:r>
              <a:rPr lang="en-US" dirty="0" smtClean="0"/>
              <a:t>max :: </a:t>
            </a:r>
            <a:r>
              <a:rPr lang="en-US" dirty="0" err="1" smtClean="0"/>
              <a:t>x:int</a:t>
            </a:r>
            <a:r>
              <a:rPr lang="en-US" dirty="0" smtClean="0"/>
              <a:t> -&gt; </a:t>
            </a:r>
            <a:r>
              <a:rPr lang="en-US" dirty="0" err="1" smtClean="0"/>
              <a:t>y:int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We create a template such that</a:t>
            </a:r>
          </a:p>
          <a:p>
            <a:endParaRPr lang="en-US" dirty="0"/>
          </a:p>
          <a:p>
            <a:pPr lvl="1"/>
            <a:r>
              <a:rPr lang="en-US" dirty="0" smtClean="0"/>
              <a:t>Where the k’s represent unknown liquid type variables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87" y="3011753"/>
            <a:ext cx="4051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Constraint Generation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Subtypes</a:t>
            </a:r>
          </a:p>
          <a:p>
            <a:pPr lvl="1"/>
            <a:r>
              <a:rPr lang="en-US" dirty="0" smtClean="0"/>
              <a:t>The constraint for a super-type is at least as strong as a sub-type</a:t>
            </a:r>
          </a:p>
          <a:p>
            <a:r>
              <a:rPr lang="en-US" dirty="0" smtClean="0"/>
              <a:t>The constraints on the then and else expressions must be subtypes of the type of the body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94" y="4030962"/>
            <a:ext cx="5448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Constraint Solving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“Open program”, so x and y are not refined</a:t>
            </a:r>
          </a:p>
          <a:p>
            <a:r>
              <a:rPr lang="en-US" dirty="0" smtClean="0"/>
              <a:t>Q* is the set of qualifiers where * is replaced with program variables</a:t>
            </a:r>
          </a:p>
          <a:p>
            <a:r>
              <a:rPr lang="en-US" dirty="0" smtClean="0"/>
              <a:t>We want all constraints from Q* that can be satisfied within the subtyping constraints</a:t>
            </a:r>
          </a:p>
          <a:p>
            <a:r>
              <a:rPr lang="en-US" dirty="0" smtClean="0"/>
              <a:t>Ultimately, the result is </a:t>
            </a:r>
          </a:p>
          <a:p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8" y="4456121"/>
            <a:ext cx="78232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process for recursion, higher-order functions, etc. </a:t>
            </a:r>
            <a:endParaRPr lang="en-US" dirty="0"/>
          </a:p>
          <a:p>
            <a:r>
              <a:rPr lang="en-US" dirty="0" smtClean="0"/>
              <a:t>Examples outlined in the paper</a:t>
            </a:r>
          </a:p>
          <a:p>
            <a:pPr lvl="1"/>
            <a:r>
              <a:rPr lang="en-US" dirty="0" smtClean="0"/>
              <a:t>Subtyping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0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</a:p>
          <a:p>
            <a:r>
              <a:rPr lang="en-US" dirty="0" smtClean="0"/>
              <a:t>Decidability</a:t>
            </a:r>
          </a:p>
          <a:p>
            <a:r>
              <a:rPr lang="en-US" dirty="0" smtClean="0"/>
              <a:t>Soundness</a:t>
            </a:r>
          </a:p>
          <a:p>
            <a:r>
              <a:rPr lang="en-US" dirty="0" smtClean="0"/>
              <a:t>Specifics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Type Checking</a:t>
            </a:r>
            <a:br>
              <a:rPr lang="en-US" dirty="0" smtClean="0"/>
            </a:br>
            <a:r>
              <a:rPr lang="en-US" dirty="0" smtClean="0"/>
              <a:t>(Section 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220435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071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Notation/Vocabulary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Gamma - Type Environment (scope)</a:t>
            </a:r>
          </a:p>
          <a:p>
            <a:pPr lvl="1"/>
            <a:r>
              <a:rPr lang="en-US" dirty="0" smtClean="0"/>
              <a:t>Type well-formed with respect to environment</a:t>
            </a:r>
          </a:p>
          <a:p>
            <a:pPr lvl="2"/>
            <a:r>
              <a:rPr lang="en-US" dirty="0" smtClean="0"/>
              <a:t>All variables in type are bound in environment</a:t>
            </a:r>
          </a:p>
          <a:p>
            <a:pPr lvl="1"/>
            <a:r>
              <a:rPr lang="en-US" dirty="0" smtClean="0"/>
              <a:t>Environment well-formed</a:t>
            </a:r>
          </a:p>
          <a:p>
            <a:pPr lvl="2"/>
            <a:r>
              <a:rPr lang="en-US" dirty="0" smtClean="0"/>
              <a:t>All dependent types in environment are well-formed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83" y="1794656"/>
            <a:ext cx="15113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5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Dependent Types</a:t>
            </a:r>
          </a:p>
          <a:p>
            <a:r>
              <a:rPr lang="en-US" dirty="0" smtClean="0"/>
              <a:t>Liquid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220435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725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it is a valid dependent type in our bounded qualifiers, it is a valid dependent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2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Type Restriction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Restriction says some expressions must be “liquid”</a:t>
            </a:r>
          </a:p>
          <a:p>
            <a:pPr lvl="1"/>
            <a:r>
              <a:rPr lang="en-US" dirty="0" smtClean="0"/>
              <a:t>These types must have refinements from Q*</a:t>
            </a:r>
          </a:p>
          <a:p>
            <a:pPr lvl="1"/>
            <a:r>
              <a:rPr lang="en-US" dirty="0" smtClean="0"/>
              <a:t>Since Q* is bounded (and relatively small) everything will be decidable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Example: branch conditions	</a:t>
            </a:r>
          </a:p>
          <a:p>
            <a:pPr lvl="1"/>
            <a:r>
              <a:rPr lang="en-US" dirty="0" smtClean="0"/>
              <a:t>Then and Else statements must be subtypes of a fresh liquid type </a:t>
            </a:r>
          </a:p>
          <a:p>
            <a:pPr lvl="2"/>
            <a:r>
              <a:rPr lang="en-US" dirty="0" smtClean="0"/>
              <a:t>(dataflow analysis does explicit join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6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 Variables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Placeholder variable * instead of “hard-coded” program variables</a:t>
            </a:r>
          </a:p>
          <a:p>
            <a:r>
              <a:rPr lang="en-US" dirty="0" smtClean="0"/>
              <a:t>Robust to renaming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8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Well-formed-ness constraints</a:t>
            </a:r>
          </a:p>
          <a:p>
            <a:r>
              <a:rPr lang="en-US" dirty="0" smtClean="0"/>
              <a:t>Subtyping constraints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Generation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220435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813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Well-formed-ness Constraints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Inferred types must be in scope at that sub-expression </a:t>
            </a:r>
          </a:p>
        </p:txBody>
      </p:sp>
    </p:spTree>
    <p:extLst>
      <p:ext uri="{BB962C8B-B14F-4D97-AF65-F5344CB8AC3E}">
        <p14:creationId xmlns:p14="http://schemas.microsoft.com/office/powerpoint/2010/main" val="143085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Constraints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types for </a:t>
            </a:r>
            <a:r>
              <a:rPr lang="en-US" dirty="0" err="1" smtClean="0"/>
              <a:t>subexpressions</a:t>
            </a:r>
            <a:r>
              <a:rPr lang="en-US" dirty="0" smtClean="0"/>
              <a:t> in subtypes can be “subsumed” to yield a valid type derivation</a:t>
            </a:r>
          </a:p>
          <a:p>
            <a:pPr lvl="1"/>
            <a:r>
              <a:rPr lang="en-US" dirty="0" err="1"/>
              <a:t>Subsumption</a:t>
            </a:r>
            <a:r>
              <a:rPr lang="en-US" dirty="0"/>
              <a:t> relationships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Constructable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 can be immediately constructed from types of </a:t>
            </a:r>
            <a:r>
              <a:rPr lang="en-US" dirty="0" err="1" smtClean="0"/>
              <a:t>subexpressions</a:t>
            </a:r>
            <a:r>
              <a:rPr lang="en-US" dirty="0" smtClean="0"/>
              <a:t> or environment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0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immediate</a:t>
            </a:r>
          </a:p>
          <a:p>
            <a:r>
              <a:rPr lang="en-US" dirty="0" err="1" smtClean="0"/>
              <a:t>Subsumptions</a:t>
            </a:r>
            <a:r>
              <a:rPr lang="en-US" dirty="0" smtClean="0"/>
              <a:t> rule is required to perform some kind of “over-approximation”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2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If-Then-Else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 templates and constraints for then/else</a:t>
            </a:r>
          </a:p>
          <a:p>
            <a:r>
              <a:rPr lang="en-US" dirty="0" smtClean="0"/>
              <a:t>Generate fresh template to capture the </a:t>
            </a:r>
            <a:r>
              <a:rPr lang="en-US" smtClean="0"/>
              <a:t>entire if </a:t>
            </a:r>
            <a:endParaRPr lang="en-US" dirty="0" smtClean="0"/>
          </a:p>
          <a:p>
            <a:r>
              <a:rPr lang="en-US" dirty="0" smtClean="0"/>
              <a:t>Constrain fresh template with union of the constraints for then/else</a:t>
            </a:r>
          </a:p>
          <a:p>
            <a:r>
              <a:rPr lang="en-US" dirty="0" smtClean="0"/>
              <a:t>Solve the fresh constraint</a:t>
            </a:r>
          </a:p>
          <a:p>
            <a:pPr lvl="1"/>
            <a:r>
              <a:rPr lang="en-US" dirty="0" smtClean="0"/>
              <a:t>Well-</a:t>
            </a:r>
            <a:r>
              <a:rPr lang="en-US" dirty="0" err="1" smtClean="0"/>
              <a:t>formedness</a:t>
            </a:r>
            <a:r>
              <a:rPr lang="en-US" dirty="0" smtClean="0"/>
              <a:t> for whole expression</a:t>
            </a:r>
          </a:p>
          <a:p>
            <a:pPr lvl="1"/>
            <a:r>
              <a:rPr lang="en-US" dirty="0" smtClean="0"/>
              <a:t>Subtyping constraint forcing the templates then/else </a:t>
            </a:r>
            <a:r>
              <a:rPr lang="en-US" dirty="0" err="1" smtClean="0"/>
              <a:t>subexpressions</a:t>
            </a:r>
            <a:r>
              <a:rPr lang="en-US" dirty="0" smtClean="0"/>
              <a:t> to be subtypes of the whole expression’s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6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Simplifying Constraints</a:t>
            </a:r>
          </a:p>
          <a:p>
            <a:r>
              <a:rPr lang="en-US" dirty="0" smtClean="0"/>
              <a:t>Iterative Weakening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Solving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220435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954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</a:p>
          <a:p>
            <a:pPr lvl="1"/>
            <a:r>
              <a:rPr lang="en-US" dirty="0" smtClean="0"/>
              <a:t>Statically guarantee coarse invariants for every program</a:t>
            </a:r>
          </a:p>
          <a:p>
            <a:r>
              <a:rPr lang="en-US" dirty="0" smtClean="0"/>
              <a:t>Strong, statically typed languages</a:t>
            </a:r>
          </a:p>
          <a:p>
            <a:pPr lvl="1"/>
            <a:r>
              <a:rPr lang="en-US" dirty="0" smtClean="0"/>
              <a:t>OCAML</a:t>
            </a:r>
          </a:p>
          <a:p>
            <a:pPr lvl="1"/>
            <a:r>
              <a:rPr lang="en-US" dirty="0" smtClean="0"/>
              <a:t>Haskell</a:t>
            </a:r>
          </a:p>
          <a:p>
            <a:pPr lvl="2"/>
            <a:r>
              <a:rPr lang="en-US" dirty="0" smtClean="0"/>
              <a:t>x ::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212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Subtype Constraints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Split such that assignment is solution for C if and only if it is a solution for Split(C)</a:t>
            </a:r>
          </a:p>
          <a:p>
            <a:r>
              <a:rPr lang="en-US" dirty="0" smtClean="0"/>
              <a:t>Split using rules for well-</a:t>
            </a:r>
            <a:r>
              <a:rPr lang="en-US" dirty="0" err="1" smtClean="0"/>
              <a:t>formedness</a:t>
            </a:r>
            <a:r>
              <a:rPr lang="en-US" dirty="0" smtClean="0"/>
              <a:t> and subtyping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7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Splitting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Complex expression split into 3 simple expressions </a:t>
            </a:r>
          </a:p>
          <a:p>
            <a:endParaRPr lang="en-US" dirty="0"/>
          </a:p>
          <a:p>
            <a:r>
              <a:rPr lang="en-US" dirty="0" smtClean="0"/>
              <a:t>Constraint 1</a:t>
            </a:r>
          </a:p>
          <a:p>
            <a:endParaRPr lang="en-US" dirty="0"/>
          </a:p>
          <a:p>
            <a:r>
              <a:rPr lang="en-US" dirty="0" smtClean="0"/>
              <a:t>Constraint 2</a:t>
            </a:r>
          </a:p>
          <a:p>
            <a:endParaRPr lang="en-US" dirty="0"/>
          </a:p>
          <a:p>
            <a:r>
              <a:rPr lang="en-US" dirty="0" smtClean="0"/>
              <a:t>Constraint 3</a:t>
            </a:r>
          </a:p>
          <a:p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83" y="2001417"/>
            <a:ext cx="4737100" cy="4953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24" y="3062972"/>
            <a:ext cx="889000" cy="3302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3" y="4023473"/>
            <a:ext cx="1549400" cy="342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54" y="5055398"/>
            <a:ext cx="2476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2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Weakening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Repeatedly remove unsatisfied constraint</a:t>
            </a:r>
          </a:p>
          <a:p>
            <a:r>
              <a:rPr lang="en-US" dirty="0" smtClean="0"/>
              <a:t>Guaranteed to terminate</a:t>
            </a:r>
          </a:p>
          <a:p>
            <a:r>
              <a:rPr lang="en-US" dirty="0" smtClean="0"/>
              <a:t>If terminates in “Failure” then there is no solution</a:t>
            </a:r>
          </a:p>
          <a:p>
            <a:r>
              <a:rPr lang="en-US" dirty="0" smtClean="0"/>
              <a:t>Otherwise, finds the “least </a:t>
            </a:r>
            <a:r>
              <a:rPr lang="en-US" dirty="0" err="1" smtClean="0"/>
              <a:t>fixpoint</a:t>
            </a:r>
            <a:r>
              <a:rPr lang="en-US" dirty="0" smtClean="0"/>
              <a:t>”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8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Non-General Types</a:t>
            </a:r>
          </a:p>
          <a:p>
            <a:r>
              <a:rPr lang="en-US" dirty="0" smtClean="0"/>
              <a:t>A-Normalizing</a:t>
            </a:r>
          </a:p>
          <a:p>
            <a:r>
              <a:rPr lang="en-US" dirty="0" smtClean="0"/>
              <a:t>Array Bounds Checking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220435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308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Non-General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Monomorphic liquid types</a:t>
            </a:r>
          </a:p>
          <a:p>
            <a:pPr lvl="1"/>
            <a:r>
              <a:rPr lang="en-US" dirty="0" smtClean="0"/>
              <a:t>Polymorphism is only in ML types</a:t>
            </a:r>
          </a:p>
          <a:p>
            <a:r>
              <a:rPr lang="en-US" dirty="0" smtClean="0"/>
              <a:t>Obtain “strongest liquid </a:t>
            </a:r>
            <a:r>
              <a:rPr lang="en-US" dirty="0" err="1" smtClean="0"/>
              <a:t>supertype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ML type inference goes for most general type</a:t>
            </a:r>
          </a:p>
          <a:p>
            <a:r>
              <a:rPr lang="en-US" dirty="0" smtClean="0"/>
              <a:t>Output for function depends on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8230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Intermediate </a:t>
            </a:r>
            <a:r>
              <a:rPr lang="en-US" dirty="0" err="1" smtClean="0"/>
              <a:t>subexpressions</a:t>
            </a:r>
            <a:r>
              <a:rPr lang="en-US" dirty="0" smtClean="0"/>
              <a:t> are bound to temporary variables to give them liquid type information</a:t>
            </a:r>
          </a:p>
          <a:p>
            <a:r>
              <a:rPr lang="en-US" dirty="0" smtClean="0"/>
              <a:t>Example: sum (k-1) </a:t>
            </a:r>
          </a:p>
        </p:txBody>
      </p:sp>
    </p:spTree>
    <p:extLst>
      <p:ext uri="{BB962C8B-B14F-4D97-AF65-F5344CB8AC3E}">
        <p14:creationId xmlns:p14="http://schemas.microsoft.com/office/powerpoint/2010/main" val="368603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Bounds Checking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Qualifiers</a:t>
            </a:r>
          </a:p>
          <a:p>
            <a:endParaRPr lang="en-US" dirty="0"/>
          </a:p>
          <a:p>
            <a:r>
              <a:rPr lang="en-US" dirty="0" smtClean="0"/>
              <a:t>OCAML Program With Array Accessing</a:t>
            </a:r>
          </a:p>
          <a:p>
            <a:pPr lvl="1"/>
            <a:r>
              <a:rPr lang="en-US" dirty="0" err="1" smtClean="0"/>
              <a:t>Heapsort</a:t>
            </a:r>
            <a:r>
              <a:rPr lang="en-US" dirty="0" smtClean="0"/>
              <a:t>, </a:t>
            </a:r>
            <a:r>
              <a:rPr lang="en-US" dirty="0" err="1" smtClean="0"/>
              <a:t>fft</a:t>
            </a:r>
            <a:r>
              <a:rPr lang="en-US" dirty="0" smtClean="0"/>
              <a:t>, simplex, etc.</a:t>
            </a:r>
          </a:p>
          <a:p>
            <a:r>
              <a:rPr lang="en-US" dirty="0" smtClean="0"/>
              <a:t>Output: automatically prove safety of all array accesses</a:t>
            </a:r>
          </a:p>
          <a:p>
            <a:endParaRPr lang="en-US" dirty="0" smtClean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" y="2110426"/>
            <a:ext cx="8420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5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220435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24" y="2738568"/>
            <a:ext cx="4645918" cy="350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Types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known as Refinement Types</a:t>
            </a:r>
          </a:p>
          <a:p>
            <a:pPr lvl="1"/>
            <a:r>
              <a:rPr lang="en-US" dirty="0" smtClean="0"/>
              <a:t>I.E - </a:t>
            </a:r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Static verification of program properties</a:t>
            </a:r>
          </a:p>
          <a:p>
            <a:pPr lvl="1"/>
            <a:r>
              <a:rPr lang="en-US" dirty="0"/>
              <a:t>Elimination of expensive run-time </a:t>
            </a:r>
            <a:r>
              <a:rPr lang="en-US" dirty="0" smtClean="0"/>
              <a:t>checks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39" y="2078123"/>
            <a:ext cx="3368842" cy="2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Type Inference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Annotation burden</a:t>
            </a:r>
          </a:p>
          <a:p>
            <a:pPr lvl="1"/>
            <a:r>
              <a:rPr lang="en-US" dirty="0" smtClean="0"/>
              <a:t>We want fewer </a:t>
            </a:r>
            <a:r>
              <a:rPr lang="en-US" dirty="0"/>
              <a:t>required manual annotations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65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“Liquid” Type Inference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og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cally </a:t>
            </a:r>
            <a:r>
              <a:rPr lang="en-US" dirty="0" smtClean="0">
                <a:solidFill>
                  <a:srgbClr val="FF0000"/>
                </a:solidFill>
              </a:rPr>
              <a:t>qu</a:t>
            </a:r>
            <a:r>
              <a:rPr lang="en-US" dirty="0" smtClean="0"/>
              <a:t>al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fie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Program </a:t>
            </a:r>
          </a:p>
          <a:p>
            <a:pPr lvl="2"/>
            <a:r>
              <a:rPr lang="en-US" dirty="0" smtClean="0"/>
              <a:t>I.E – OCAML program</a:t>
            </a:r>
          </a:p>
          <a:p>
            <a:pPr lvl="1"/>
            <a:r>
              <a:rPr lang="en-US" dirty="0" smtClean="0"/>
              <a:t>Set of Logical Qualifiers</a:t>
            </a:r>
          </a:p>
          <a:p>
            <a:pPr lvl="2"/>
            <a:r>
              <a:rPr lang="en-US" dirty="0" smtClean="0"/>
              <a:t>I.E – 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Strongest dependent types for the expressions in 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41" y="3755774"/>
            <a:ext cx="4159744" cy="2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</a:p>
          <a:p>
            <a:r>
              <a:rPr lang="en-US" dirty="0" smtClean="0"/>
              <a:t>Liquid Constraint Generation</a:t>
            </a:r>
          </a:p>
          <a:p>
            <a:r>
              <a:rPr lang="en-US" dirty="0" smtClean="0"/>
              <a:t>Liquid Constraint Solving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220435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97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from an OCAML program</a:t>
            </a:r>
          </a:p>
          <a:p>
            <a:r>
              <a:rPr lang="en-US" dirty="0" smtClean="0"/>
              <a:t>Infer types – Hindley-Milner algorithm</a:t>
            </a:r>
          </a:p>
          <a:p>
            <a:r>
              <a:rPr lang="en-US" dirty="0" smtClean="0"/>
              <a:t>Turn these types into dependent type templates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79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Generation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qualifiers Q to fill in the dependent type templates</a:t>
            </a:r>
          </a:p>
          <a:p>
            <a:pPr lvl="1"/>
            <a:r>
              <a:rPr lang="en-US" dirty="0" smtClean="0"/>
              <a:t>These constraints contain “subtyping” relationships and are thus “complex”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616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244</TotalTime>
  <Words>1163</Words>
  <Application>Microsoft Macintosh PowerPoint</Application>
  <PresentationFormat>On-screen Show (4:3)</PresentationFormat>
  <Paragraphs>267</Paragraphs>
  <Slides>37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Presented by: Rushi Shah</vt:lpstr>
      <vt:lpstr>Introduction</vt:lpstr>
      <vt:lpstr>Types</vt:lpstr>
      <vt:lpstr>Dependent Types</vt:lpstr>
      <vt:lpstr>Dependent Type Inference</vt:lpstr>
      <vt:lpstr>“Liquid” Type Inference</vt:lpstr>
      <vt:lpstr>Overview</vt:lpstr>
      <vt:lpstr>Type Inference</vt:lpstr>
      <vt:lpstr>Constraint Generation</vt:lpstr>
      <vt:lpstr>Constraint Solving</vt:lpstr>
      <vt:lpstr>Example</vt:lpstr>
      <vt:lpstr>Example OCAML Program</vt:lpstr>
      <vt:lpstr>Example Output</vt:lpstr>
      <vt:lpstr>Step 1: Type Inference</vt:lpstr>
      <vt:lpstr>Step 2: Constraint Generation</vt:lpstr>
      <vt:lpstr>Step 3: Constraint Solving</vt:lpstr>
      <vt:lpstr>Other Examples</vt:lpstr>
      <vt:lpstr>Liquid Type Checking (Section 3)</vt:lpstr>
      <vt:lpstr>Additional Notation/Vocabulary</vt:lpstr>
      <vt:lpstr>Soundness</vt:lpstr>
      <vt:lpstr>Liquid Type Restriction</vt:lpstr>
      <vt:lpstr>Placeholder Variables</vt:lpstr>
      <vt:lpstr>Constraint Generation</vt:lpstr>
      <vt:lpstr>Well-formed-ness Constraints</vt:lpstr>
      <vt:lpstr>Subtyping Constraints</vt:lpstr>
      <vt:lpstr>Constructable Types</vt:lpstr>
      <vt:lpstr>Liquid Types</vt:lpstr>
      <vt:lpstr>If-Then-Else Example</vt:lpstr>
      <vt:lpstr>Constraint Solving</vt:lpstr>
      <vt:lpstr>Simplifying Subtype Constraints</vt:lpstr>
      <vt:lpstr>Example of Splitting</vt:lpstr>
      <vt:lpstr>Iterative Weakening</vt:lpstr>
      <vt:lpstr>Wrapping Up</vt:lpstr>
      <vt:lpstr>Non-General Types</vt:lpstr>
      <vt:lpstr>A-Normalization</vt:lpstr>
      <vt:lpstr>Array Bounds Checking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Rushi Shah</dc:title>
  <dc:creator>Rushi Shah</dc:creator>
  <cp:lastModifiedBy>Rushi Shah</cp:lastModifiedBy>
  <cp:revision>16</cp:revision>
  <dcterms:created xsi:type="dcterms:W3CDTF">2017-03-18T21:27:42Z</dcterms:created>
  <dcterms:modified xsi:type="dcterms:W3CDTF">2017-03-19T19:45:51Z</dcterms:modified>
</cp:coreProperties>
</file>