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83" r:id="rId3"/>
    <p:sldId id="284" r:id="rId4"/>
    <p:sldId id="282" r:id="rId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3" autoAdjust="0"/>
  </p:normalViewPr>
  <p:slideViewPr>
    <p:cSldViewPr>
      <p:cViewPr varScale="1">
        <p:scale>
          <a:sx n="68" d="100"/>
          <a:sy n="68" d="100"/>
        </p:scale>
        <p:origin x="79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ED626-168B-46EA-BF0D-149A6DB6D4D0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34815-422D-48C0-9203-44071FF086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37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34815-422D-48C0-9203-44071FF086A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82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0732" y="535304"/>
            <a:ext cx="1093053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invenio-solutions.com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53C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invenio-solutions.com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invenio-solutions.com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invenio-solutions.com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invenio-solutions.com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80776" y="5762244"/>
            <a:ext cx="768096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75619" y="629412"/>
            <a:ext cx="873251" cy="4328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0732" y="411860"/>
            <a:ext cx="6503670" cy="136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6277" y="1647296"/>
            <a:ext cx="7226934" cy="3505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53C8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7626" y="6369126"/>
            <a:ext cx="104902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0B0B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invenio-solutions.com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634" y="283653"/>
            <a:ext cx="11708765" cy="6304915"/>
            <a:chOff x="225634" y="283653"/>
            <a:chExt cx="11708765" cy="6304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634" y="283653"/>
              <a:ext cx="11708715" cy="63044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2407" y="637031"/>
              <a:ext cx="1440179" cy="9235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17626" y="589915"/>
            <a:ext cx="1049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153C88"/>
                </a:solidFill>
                <a:latin typeface="Calibri"/>
                <a:cs typeface="Calibri"/>
              </a:rPr>
              <a:t>invenio-solutions.com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0776" y="5762244"/>
            <a:ext cx="768096" cy="4511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7952" y="2625344"/>
            <a:ext cx="507664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25" dirty="0"/>
              <a:t>Batch DATA processing</a:t>
            </a:r>
            <a:endParaRPr sz="4200" dirty="0"/>
          </a:p>
        </p:txBody>
      </p:sp>
      <p:sp>
        <p:nvSpPr>
          <p:cNvPr id="8" name="object 8"/>
          <p:cNvSpPr txBox="1"/>
          <p:nvPr/>
        </p:nvSpPr>
        <p:spPr>
          <a:xfrm>
            <a:off x="3183286" y="3284499"/>
            <a:ext cx="1522095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>
                <a:solidFill>
                  <a:srgbClr val="153C88"/>
                </a:solidFill>
                <a:latin typeface="Calibri"/>
                <a:cs typeface="Calibri"/>
              </a:rPr>
              <a:t>-Atharv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>
                <a:solidFill>
                  <a:srgbClr val="153C88"/>
                </a:solidFill>
                <a:latin typeface="Calibri"/>
                <a:cs typeface="Calibri"/>
              </a:rPr>
              <a:t>-Chandu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>
                <a:solidFill>
                  <a:srgbClr val="153C88"/>
                </a:solidFill>
                <a:latin typeface="Calibri"/>
                <a:cs typeface="Calibri"/>
              </a:rPr>
              <a:t>-Kajal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>
                <a:solidFill>
                  <a:srgbClr val="153C88"/>
                </a:solidFill>
                <a:latin typeface="Calibri"/>
                <a:cs typeface="Calibri"/>
              </a:rPr>
              <a:t>-Mohit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10" dirty="0">
                <a:solidFill>
                  <a:srgbClr val="153C88"/>
                </a:solidFill>
                <a:latin typeface="Calibri"/>
                <a:cs typeface="Calibri"/>
              </a:rPr>
              <a:t>-Pallav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88F1-21AB-4204-BBB5-CE30B8E0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933" y="50146"/>
            <a:ext cx="4598670" cy="553998"/>
          </a:xfrm>
        </p:spPr>
        <p:txBody>
          <a:bodyPr/>
          <a:lstStyle/>
          <a:p>
            <a:r>
              <a:rPr lang="en-US" dirty="0"/>
              <a:t>Basic Architecture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9F9F43-4622-4E36-95AF-1163A522C48F}"/>
              </a:ext>
            </a:extLst>
          </p:cNvPr>
          <p:cNvSpPr/>
          <p:nvPr/>
        </p:nvSpPr>
        <p:spPr>
          <a:xfrm>
            <a:off x="3838803" y="2026288"/>
            <a:ext cx="2133600" cy="198059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 / validation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4991C-39DB-4D43-B428-1D5757618C01}"/>
              </a:ext>
            </a:extLst>
          </p:cNvPr>
          <p:cNvSpPr/>
          <p:nvPr/>
        </p:nvSpPr>
        <p:spPr>
          <a:xfrm>
            <a:off x="9441309" y="2551727"/>
            <a:ext cx="1219200" cy="117215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576DD1-9C6A-42E8-B3F8-5DF4E9B6B561}"/>
              </a:ext>
            </a:extLst>
          </p:cNvPr>
          <p:cNvCxnSpPr>
            <a:cxnSpLocks/>
          </p:cNvCxnSpPr>
          <p:nvPr/>
        </p:nvCxnSpPr>
        <p:spPr>
          <a:xfrm flipH="1" flipV="1">
            <a:off x="8991600" y="3384065"/>
            <a:ext cx="449709" cy="586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0755BD1-5D46-4AC9-844E-C29D1C906166}"/>
              </a:ext>
            </a:extLst>
          </p:cNvPr>
          <p:cNvSpPr/>
          <p:nvPr/>
        </p:nvSpPr>
        <p:spPr>
          <a:xfrm>
            <a:off x="306933" y="2009378"/>
            <a:ext cx="1045668" cy="20144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04E8EC-1EA7-4A34-BCCC-2179FC5B063B}"/>
              </a:ext>
            </a:extLst>
          </p:cNvPr>
          <p:cNvSpPr/>
          <p:nvPr/>
        </p:nvSpPr>
        <p:spPr>
          <a:xfrm>
            <a:off x="8018395" y="2654917"/>
            <a:ext cx="954845" cy="11396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437D1E-F2F8-4CE7-920F-45613601CAA0}"/>
              </a:ext>
            </a:extLst>
          </p:cNvPr>
          <p:cNvCxnSpPr>
            <a:cxnSpLocks/>
          </p:cNvCxnSpPr>
          <p:nvPr/>
        </p:nvCxnSpPr>
        <p:spPr>
          <a:xfrm flipH="1">
            <a:off x="10660510" y="3384065"/>
            <a:ext cx="36189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Cylinder 27">
            <a:extLst>
              <a:ext uri="{FF2B5EF4-FFF2-40B4-BE49-F238E27FC236}">
                <a16:creationId xmlns:a16="http://schemas.microsoft.com/office/drawing/2014/main" id="{554CB6FB-1260-4C78-86D2-5BBB920C648F}"/>
              </a:ext>
            </a:extLst>
          </p:cNvPr>
          <p:cNvSpPr/>
          <p:nvPr/>
        </p:nvSpPr>
        <p:spPr>
          <a:xfrm>
            <a:off x="11042988" y="2565243"/>
            <a:ext cx="921636" cy="1172152"/>
          </a:xfrm>
          <a:prstGeom prst="ca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Table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F774E9-D1BD-4BFE-A557-14B97107D7AC}"/>
              </a:ext>
            </a:extLst>
          </p:cNvPr>
          <p:cNvSpPr/>
          <p:nvPr/>
        </p:nvSpPr>
        <p:spPr>
          <a:xfrm>
            <a:off x="1999821" y="2043198"/>
            <a:ext cx="1190372" cy="196368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1A2AAC-7948-4B9F-9598-FADC67BA6397}"/>
              </a:ext>
            </a:extLst>
          </p:cNvPr>
          <p:cNvCxnSpPr>
            <a:cxnSpLocks/>
          </p:cNvCxnSpPr>
          <p:nvPr/>
        </p:nvCxnSpPr>
        <p:spPr>
          <a:xfrm flipH="1">
            <a:off x="5972403" y="3384065"/>
            <a:ext cx="2045992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473F05-7D9E-4917-AA9B-0CC27EF8B65E}"/>
              </a:ext>
            </a:extLst>
          </p:cNvPr>
          <p:cNvCxnSpPr>
            <a:cxnSpLocks/>
          </p:cNvCxnSpPr>
          <p:nvPr/>
        </p:nvCxnSpPr>
        <p:spPr>
          <a:xfrm flipH="1">
            <a:off x="1352601" y="3144278"/>
            <a:ext cx="64722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0F1568B-8763-4C70-93D2-D72A319F6812}"/>
              </a:ext>
            </a:extLst>
          </p:cNvPr>
          <p:cNvSpPr/>
          <p:nvPr/>
        </p:nvSpPr>
        <p:spPr>
          <a:xfrm>
            <a:off x="10839399" y="1912962"/>
            <a:ext cx="1261877" cy="2110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74486B-12E1-414C-96A5-422383A5FDC1}"/>
              </a:ext>
            </a:extLst>
          </p:cNvPr>
          <p:cNvSpPr txBox="1"/>
          <p:nvPr/>
        </p:nvSpPr>
        <p:spPr>
          <a:xfrm>
            <a:off x="11042988" y="1940853"/>
            <a:ext cx="192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  <a:endParaRPr lang="en-IN" dirty="0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0D21434C-2EE5-4385-AB63-4031C15585BE}"/>
              </a:ext>
            </a:extLst>
          </p:cNvPr>
          <p:cNvSpPr/>
          <p:nvPr/>
        </p:nvSpPr>
        <p:spPr>
          <a:xfrm>
            <a:off x="5078116" y="4537658"/>
            <a:ext cx="2035767" cy="10116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 MQ Queue</a:t>
            </a:r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AAEFD4-8459-4951-B281-2D5EA014E88D}"/>
              </a:ext>
            </a:extLst>
          </p:cNvPr>
          <p:cNvSpPr/>
          <p:nvPr/>
        </p:nvSpPr>
        <p:spPr>
          <a:xfrm>
            <a:off x="7113883" y="4424942"/>
            <a:ext cx="2133600" cy="113963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(Product Manager) LAYER</a:t>
            </a:r>
            <a:endParaRPr lang="en-IN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4FE0527-BA77-472A-AE1C-DFB818FA032B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5972403" y="3505200"/>
            <a:ext cx="2208280" cy="91974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138EEB4A-4F67-4FB3-BC5A-CC42D92AB4BC}"/>
              </a:ext>
            </a:extLst>
          </p:cNvPr>
          <p:cNvSpPr/>
          <p:nvPr/>
        </p:nvSpPr>
        <p:spPr>
          <a:xfrm rot="10516403">
            <a:off x="5362804" y="5727147"/>
            <a:ext cx="1219200" cy="91440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SNS</a:t>
            </a:r>
            <a:endParaRPr lang="en-IN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B6DBEE4-571F-4115-99D5-304C52FEC435}"/>
              </a:ext>
            </a:extLst>
          </p:cNvPr>
          <p:cNvCxnSpPr>
            <a:endCxn id="36" idx="1"/>
          </p:cNvCxnSpPr>
          <p:nvPr/>
        </p:nvCxnSpPr>
        <p:spPr>
          <a:xfrm rot="16200000" flipH="1">
            <a:off x="4154349" y="4119732"/>
            <a:ext cx="1036619" cy="810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D906548-827C-449B-9FE1-855D845ABB3B}"/>
              </a:ext>
            </a:extLst>
          </p:cNvPr>
          <p:cNvCxnSpPr>
            <a:cxnSpLocks/>
          </p:cNvCxnSpPr>
          <p:nvPr/>
        </p:nvCxnSpPr>
        <p:spPr>
          <a:xfrm flipH="1">
            <a:off x="3190193" y="3200400"/>
            <a:ext cx="647220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BB4339C-E21D-4F15-AC1E-B20D21E7C008}"/>
              </a:ext>
            </a:extLst>
          </p:cNvPr>
          <p:cNvSpPr/>
          <p:nvPr/>
        </p:nvSpPr>
        <p:spPr>
          <a:xfrm>
            <a:off x="7772400" y="1940853"/>
            <a:ext cx="2930347" cy="2097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2D83439-94BE-4112-A4D1-E91AB49D1415}"/>
              </a:ext>
            </a:extLst>
          </p:cNvPr>
          <p:cNvSpPr txBox="1"/>
          <p:nvPr/>
        </p:nvSpPr>
        <p:spPr>
          <a:xfrm>
            <a:off x="8483683" y="1987019"/>
            <a:ext cx="2203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connectivity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963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1076-D19E-45DA-B336-708DD039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572" y="152400"/>
            <a:ext cx="3941268" cy="654940"/>
          </a:xfrm>
        </p:spPr>
        <p:txBody>
          <a:bodyPr/>
          <a:lstStyle/>
          <a:p>
            <a:r>
              <a:rPr lang="en-US" dirty="0"/>
              <a:t>Business LAYER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E5374-6086-433F-86A6-B2B359202DD2}"/>
              </a:ext>
            </a:extLst>
          </p:cNvPr>
          <p:cNvSpPr txBox="1"/>
          <p:nvPr/>
        </p:nvSpPr>
        <p:spPr>
          <a:xfrm>
            <a:off x="534572" y="920621"/>
            <a:ext cx="988724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Reading batch data from csv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Processing every product based upon transformation parameter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/>
              <a:t>If Passed all checks, 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2000" dirty="0"/>
              <a:t>Autogenerating counter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US" sz="2000" dirty="0"/>
              <a:t>Saving to database</a:t>
            </a:r>
            <a:endParaRPr lang="en-IN" sz="2000" dirty="0"/>
          </a:p>
          <a:p>
            <a:pPr marL="800100" lvl="1" indent="-342900">
              <a:buFont typeface="+mj-lt"/>
              <a:buAutoNum type="alphaUcPeriod"/>
            </a:pPr>
            <a:r>
              <a:rPr lang="en-IN" sz="2000" dirty="0"/>
              <a:t>If failed due to any checks,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IN" sz="2000" dirty="0"/>
              <a:t>Autogenerating counter for failed products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IN" sz="2000" dirty="0"/>
              <a:t>Adding reason message/code, based upon failed checks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IN" sz="2000" dirty="0"/>
              <a:t>Sending these failed products to queue</a:t>
            </a:r>
          </a:p>
          <a:p>
            <a:pPr marL="1314450" lvl="2" indent="-400050">
              <a:buFont typeface="+mj-lt"/>
              <a:buAutoNum type="romanUcPeriod"/>
            </a:pPr>
            <a:r>
              <a:rPr lang="en-IN" sz="2000" dirty="0"/>
              <a:t>Keeping a failed counter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Once batch processing is done, a simple verification (count(Success rows in database)+failed counter= total products)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After verification, sending an email to Product owner regarding failed count.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Once Product owner comes back, clearing the queue of failed records as .csv download format.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Product owner modifies .csv and implementing batch processing again over it.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4091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5634" y="283653"/>
            <a:ext cx="11708765" cy="6304915"/>
            <a:chOff x="225634" y="283653"/>
            <a:chExt cx="11708765" cy="6304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634" y="283653"/>
              <a:ext cx="11708715" cy="63044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2407" y="637031"/>
              <a:ext cx="1440179" cy="9235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617626" y="589915"/>
            <a:ext cx="1049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153C88"/>
                </a:solidFill>
                <a:latin typeface="Calibri"/>
                <a:cs typeface="Calibri"/>
              </a:rPr>
              <a:t>invenio-solutions.com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0776" y="5762244"/>
            <a:ext cx="768096" cy="4511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7952" y="2625978"/>
            <a:ext cx="23202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Thank</a:t>
            </a:r>
            <a:r>
              <a:rPr sz="4200" spc="-100" dirty="0"/>
              <a:t> </a:t>
            </a:r>
            <a:r>
              <a:rPr sz="4200" spc="-15" dirty="0"/>
              <a:t>you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171</Words>
  <Application>Microsoft Office PowerPoint</Application>
  <PresentationFormat>Widescreen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Calibri</vt:lpstr>
      <vt:lpstr>Office Theme</vt:lpstr>
      <vt:lpstr>Batch DATA processing</vt:lpstr>
      <vt:lpstr>Basic Architecture</vt:lpstr>
      <vt:lpstr>Business LAYER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Greedy</dc:creator>
  <cp:lastModifiedBy>Pallav Kumar</cp:lastModifiedBy>
  <cp:revision>34</cp:revision>
  <dcterms:created xsi:type="dcterms:W3CDTF">2021-07-20T15:48:13Z</dcterms:created>
  <dcterms:modified xsi:type="dcterms:W3CDTF">2021-09-29T05:31:49Z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2021-07-20T00:00:00Z</vt:filetime>
  </property>
</Properties>
</file>