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7" r:id="rId3"/>
    <p:sldId id="274" r:id="rId4"/>
    <p:sldId id="278" r:id="rId5"/>
    <p:sldId id="280" r:id="rId6"/>
    <p:sldId id="275" r:id="rId7"/>
    <p:sldId id="295" r:id="rId8"/>
    <p:sldId id="296" r:id="rId9"/>
    <p:sldId id="289" r:id="rId10"/>
    <p:sldId id="281" r:id="rId11"/>
    <p:sldId id="286" r:id="rId12"/>
    <p:sldId id="287" r:id="rId13"/>
    <p:sldId id="288" r:id="rId14"/>
    <p:sldId id="290" r:id="rId15"/>
    <p:sldId id="291" r:id="rId16"/>
    <p:sldId id="292" r:id="rId17"/>
    <p:sldId id="297" r:id="rId18"/>
    <p:sldId id="298" r:id="rId19"/>
    <p:sldId id="299" r:id="rId20"/>
    <p:sldId id="285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A5C71"/>
    <a:srgbClr val="42697F"/>
    <a:srgbClr val="6CAED2"/>
    <a:srgbClr val="51819B"/>
    <a:srgbClr val="4372C4"/>
    <a:srgbClr val="BE5710"/>
    <a:srgbClr val="70AE47"/>
    <a:srgbClr val="F18B00"/>
    <a:srgbClr val="413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6" autoAdjust="0"/>
    <p:restoredTop sz="86592" autoAdjust="0"/>
  </p:normalViewPr>
  <p:slideViewPr>
    <p:cSldViewPr snapToGrid="0">
      <p:cViewPr varScale="1">
        <p:scale>
          <a:sx n="80" d="100"/>
          <a:sy n="80" d="100"/>
        </p:scale>
        <p:origin x="4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ct val="100000"/>
              </a:lnSpc>
              <a:defRPr sz="2128" b="1" i="0" u="none" strike="noStrike" kern="1200" baseline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defRPr>
            </a:pP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코딩 실력 향상을 위해 코드 리뷰가 필요하다 생각합니까</a:t>
            </a:r>
            <a:r>
              <a:rPr 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r>
              <a:rPr lang="ko-KR" altLang="en-US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응답  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31</a:t>
            </a:r>
            <a:r>
              <a:rPr lang="ko-KR" altLang="en-US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명</a:t>
            </a:r>
            <a:r>
              <a:rPr lang="en-US" altLang="ko-KR" sz="1800" b="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800" b="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c:rich>
      </c:tx>
      <c:layout>
        <c:manualLayout>
          <c:xMode val="edge"/>
          <c:yMode val="edge"/>
          <c:x val="0.1182976112488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2128" b="1" i="0" u="none" strike="noStrike" kern="1200" baseline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0.23223</cdr:y>
    </cdr:from>
    <cdr:to>
      <cdr:x>0.253</cdr:x>
      <cdr:y>0.5053</cdr:y>
    </cdr:to>
    <cdr:sp macro="" textlink="">
      <cdr:nvSpPr>
        <cdr:cNvPr id="2" name="오른쪽 화살표 7">
          <a:extLst xmlns:a="http://schemas.openxmlformats.org/drawingml/2006/main">
            <a:ext uri="{FF2B5EF4-FFF2-40B4-BE49-F238E27FC236}">
              <a16:creationId xmlns:a16="http://schemas.microsoft.com/office/drawing/2014/main" xmlns="" id="{5F68A9AE-EC7D-430B-A7E0-66D6D434A2E2}"/>
            </a:ext>
          </a:extLst>
        </cdr:cNvPr>
        <cdr:cNvSpPr/>
      </cdr:nvSpPr>
      <cdr:spPr>
        <a:xfrm xmlns:a="http://schemas.openxmlformats.org/drawingml/2006/main">
          <a:off x="-5629275" y="931143"/>
          <a:ext cx="1660358" cy="1094874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C0E6E-6638-491E-A0EE-58372DB40B87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C85E3-3D42-4A47-A609-E2AC91ADD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6763-C0AD-4377-B974-56A319CBB92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82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27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60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516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07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24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473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이슈별</a:t>
            </a:r>
            <a:r>
              <a:rPr lang="en-US" altLang="ko-KR" dirty="0"/>
              <a:t>count</a:t>
            </a:r>
            <a:r>
              <a:rPr lang="ko-KR" altLang="en-US" dirty="0"/>
              <a:t> 변수를 만들어 사용하던 방식에서 </a:t>
            </a:r>
            <a:r>
              <a:rPr lang="en-US" altLang="ko-KR" dirty="0"/>
              <a:t>Issue </a:t>
            </a:r>
            <a:r>
              <a:rPr lang="ko-KR" altLang="en-US" dirty="0"/>
              <a:t>객체를 정의하고 </a:t>
            </a:r>
            <a:r>
              <a:rPr lang="en-US" altLang="ko-KR" dirty="0" err="1"/>
              <a:t>recommendID</a:t>
            </a:r>
            <a:r>
              <a:rPr lang="en-US" altLang="ko-KR" dirty="0"/>
              <a:t> </a:t>
            </a:r>
            <a:r>
              <a:rPr lang="ko-KR" altLang="en-US" dirty="0"/>
              <a:t>배열을 </a:t>
            </a:r>
            <a:r>
              <a:rPr lang="en-US" altLang="ko-KR" dirty="0"/>
              <a:t>Issue </a:t>
            </a:r>
            <a:r>
              <a:rPr lang="ko-KR" altLang="en-US" dirty="0"/>
              <a:t>객체의 멤버변수로 적용함으로써 객체화 및 코드 가독성을 높였습니다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1281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객체화를 통한 코드 간소화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432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전체 코드 분량을 </a:t>
            </a:r>
            <a:r>
              <a:rPr lang="en-US" altLang="ko-KR" dirty="0"/>
              <a:t>½ </a:t>
            </a:r>
            <a:r>
              <a:rPr lang="ko-KR" altLang="en-US" dirty="0"/>
              <a:t>로 줄일 수 있었으며 이슈에 대한 관리 및 확장이 </a:t>
            </a:r>
            <a:r>
              <a:rPr lang="ko-KR" altLang="en-US" dirty="0" err="1"/>
              <a:t>용이해졌습니다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521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45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90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08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71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구글지원센터에</a:t>
            </a:r>
            <a:r>
              <a:rPr lang="ko-KR" altLang="en-US" dirty="0" smtClean="0"/>
              <a:t> 문의도 넣어봤지만 무응답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Vmware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학교 서버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7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87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4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7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704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5816-3A78-C444-B400-562A87FE1F2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363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3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4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1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8B7-CB92-4BBB-89A9-722223F43F5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1E7E-E6F1-494E-8B6C-170427EBB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10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.jpeg"/><Relationship Id="rId7" Type="http://schemas.openxmlformats.org/officeDocument/2006/relationships/image" Target="../media/image2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microsoft.com/office/2007/relationships/hdphoto" Target="../media/hdphoto2.wdp"/><Relationship Id="rId9" Type="http://schemas.openxmlformats.org/officeDocument/2006/relationships/image" Target="../media/image2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image" Target="../media/image2.jpe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microsoft.com/office/2007/relationships/hdphoto" Target="../media/hdphoto2.wdp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4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09715" cy="7445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5576" y="6030347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Noto Sans CJK KR Light" pitchFamily="34" charset="-127"/>
                <a:ea typeface="Noto Sans CJK KR Light" pitchFamily="34" charset="-127"/>
              </a:rPr>
              <a:t>2017.02.27</a:t>
            </a:r>
            <a:endParaRPr lang="ko-KR" altLang="en-US" sz="1200" dirty="0">
              <a:solidFill>
                <a:prstClr val="black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2670" y="419589"/>
            <a:ext cx="3748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 err="1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Viewreful</a:t>
            </a:r>
            <a:endParaRPr lang="ko-KR" altLang="en-US" sz="6600" spc="-150" dirty="0">
              <a:solidFill>
                <a:schemeClr val="bg1"/>
              </a:solidFill>
              <a:latin typeface="NEXON Football Gothic L" charset="-127"/>
              <a:ea typeface="NEXON Football Gothic L" charset="-127"/>
              <a:cs typeface="NEXON Football Gothic L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308" y="610215"/>
            <a:ext cx="1767259" cy="849600"/>
          </a:xfrm>
          <a:prstGeom prst="rect">
            <a:avLst/>
          </a:prstGeom>
          <a:solidFill>
            <a:srgbClr val="51819B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6439" y="2819384"/>
            <a:ext cx="558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.</a:t>
            </a:r>
            <a:endParaRPr lang="ko-KR" altLang="en-US" sz="2000" spc="-150" dirty="0">
              <a:solidFill>
                <a:schemeClr val="bg1"/>
              </a:solidFill>
              <a:latin typeface="NEXON Football Gothic L" charset="-127"/>
              <a:ea typeface="NEXON Football Gothic L" charset="-127"/>
              <a:cs typeface="NEXON Football Gothic L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3923" y="5630237"/>
            <a:ext cx="558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조  코드네이터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670" y="1403903"/>
            <a:ext cx="55809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Make a new code review system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499" y="2368667"/>
            <a:ext cx="10178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schemeClr val="bg1"/>
                </a:solidFill>
              </a:rPr>
              <a:t>캡스톤</a:t>
            </a:r>
            <a:r>
              <a:rPr lang="ko-KR" altLang="en-US" sz="6600" dirty="0" smtClean="0">
                <a:solidFill>
                  <a:schemeClr val="bg1"/>
                </a:solidFill>
              </a:rPr>
              <a:t> 디자인 프로젝트</a:t>
            </a:r>
            <a:r>
              <a:rPr lang="en-US" altLang="ko-KR" sz="66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r>
              <a:rPr lang="en-US" altLang="ko-KR" sz="6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6600" dirty="0" smtClean="0">
                <a:solidFill>
                  <a:schemeClr val="bg1"/>
                </a:solidFill>
              </a:rPr>
              <a:t>최종결과 발표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3"/>
    </mc:Choice>
    <mc:Fallback xmlns="">
      <p:transition spd="slow" advTm="57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(2)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76FD010-3D67-434C-A3CF-3F82AD2FE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29" y="1747284"/>
            <a:ext cx="4887984" cy="4696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3C40D71-32A8-4B56-80D8-BC1BDC4B1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1747284"/>
            <a:ext cx="5654821" cy="4696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CB1E7C-FFB4-4EB0-9A11-B340CE50ADCC}"/>
              </a:ext>
            </a:extLst>
          </p:cNvPr>
          <p:cNvSpPr/>
          <p:nvPr/>
        </p:nvSpPr>
        <p:spPr>
          <a:xfrm>
            <a:off x="507929" y="1942302"/>
            <a:ext cx="2391682" cy="767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8C1A50-66FF-4FE2-9D9E-4196A4DCF4D5}"/>
              </a:ext>
            </a:extLst>
          </p:cNvPr>
          <p:cNvSpPr/>
          <p:nvPr/>
        </p:nvSpPr>
        <p:spPr>
          <a:xfrm>
            <a:off x="507929" y="4502629"/>
            <a:ext cx="1256414" cy="179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9D57995-F31B-43F6-8E4A-3D61676F66A3}"/>
              </a:ext>
            </a:extLst>
          </p:cNvPr>
          <p:cNvSpPr/>
          <p:nvPr/>
        </p:nvSpPr>
        <p:spPr>
          <a:xfrm>
            <a:off x="6485021" y="1958540"/>
            <a:ext cx="5265799" cy="1687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D57995-F31B-43F6-8E4A-3D61676F66A3}"/>
              </a:ext>
            </a:extLst>
          </p:cNvPr>
          <p:cNvSpPr/>
          <p:nvPr/>
        </p:nvSpPr>
        <p:spPr>
          <a:xfrm>
            <a:off x="6485020" y="3794697"/>
            <a:ext cx="5265799" cy="1643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(3)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D10324F7-F794-40EB-872B-05E511ED83C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15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현재 스크립트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en-US" altLang="ko-KR" b="1" dirty="0" smtClean="0">
                <a:solidFill>
                  <a:srgbClr val="C00000"/>
                </a:solidFill>
              </a:rPr>
              <a:t>python</a:t>
            </a:r>
            <a:r>
              <a:rPr lang="en-US" altLang="ko-KR" dirty="0" smtClean="0">
                <a:solidFill>
                  <a:schemeClr val="bg1"/>
                </a:solidFill>
              </a:rPr>
              <a:t> script </a:t>
            </a:r>
            <a:r>
              <a:rPr lang="ko-KR" altLang="en-US" dirty="0" smtClean="0">
                <a:solidFill>
                  <a:schemeClr val="bg1"/>
                </a:solidFill>
              </a:rPr>
              <a:t>문법으로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기능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기존 스크립트와 동일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lvl="2" algn="l"/>
            <a:r>
              <a:rPr lang="en-US" altLang="ko-KR" dirty="0" smtClean="0">
                <a:solidFill>
                  <a:schemeClr val="bg1"/>
                </a:solidFill>
              </a:rPr>
              <a:t>Input: </a:t>
            </a:r>
            <a:r>
              <a:rPr lang="ko-KR" altLang="en-US" dirty="0" smtClean="0">
                <a:solidFill>
                  <a:schemeClr val="bg1"/>
                </a:solidFill>
              </a:rPr>
              <a:t>검사하고자 하는 </a:t>
            </a:r>
            <a:r>
              <a:rPr lang="en-US" altLang="ko-KR" dirty="0" smtClean="0">
                <a:solidFill>
                  <a:schemeClr val="bg1"/>
                </a:solidFill>
              </a:rPr>
              <a:t>source code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ko-KR" altLang="en-US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dirty="0" smtClean="0">
                <a:solidFill>
                  <a:schemeClr val="bg1"/>
                </a:solidFill>
              </a:rPr>
              <a:t> 기반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코드 분석 모듈 실행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pycodestyle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pylint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pymetrics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en-US" altLang="ko-KR" dirty="0" smtClean="0">
                <a:solidFill>
                  <a:schemeClr val="bg1"/>
                </a:solidFill>
              </a:rPr>
              <a:t>Output: </a:t>
            </a:r>
            <a:r>
              <a:rPr lang="ko-KR" altLang="en-US" dirty="0" smtClean="0">
                <a:solidFill>
                  <a:schemeClr val="bg1"/>
                </a:solidFill>
              </a:rPr>
              <a:t>각 모듈의 필요한 정보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에러 코드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에러 발생 위치 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추출한 결과의 </a:t>
            </a:r>
            <a:r>
              <a:rPr lang="en-US" altLang="ko-KR" dirty="0" err="1" smtClean="0">
                <a:solidFill>
                  <a:schemeClr val="bg1"/>
                </a:solidFill>
              </a:rPr>
              <a:t>json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file</a:t>
            </a:r>
          </a:p>
          <a:p>
            <a:pPr lvl="2" algn="l"/>
            <a:r>
              <a:rPr lang="ko-KR" altLang="en-US" dirty="0" smtClean="0">
                <a:solidFill>
                  <a:schemeClr val="bg1"/>
                </a:solidFill>
              </a:rPr>
              <a:t>결과 </a:t>
            </a:r>
            <a:r>
              <a:rPr lang="en-US" altLang="ko-KR" dirty="0" err="1" smtClean="0">
                <a:solidFill>
                  <a:schemeClr val="bg1"/>
                </a:solidFill>
              </a:rPr>
              <a:t>json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에 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코드 길이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125</a:t>
            </a:r>
            <a:r>
              <a:rPr lang="ko-KR" altLang="en-US" b="1" dirty="0" smtClean="0">
                <a:solidFill>
                  <a:srgbClr val="C00000"/>
                </a:solidFill>
              </a:rPr>
              <a:t>줄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</a:rPr>
              <a:t>2.5</a:t>
            </a:r>
            <a:r>
              <a:rPr lang="ko-KR" altLang="en-US" dirty="0" smtClean="0">
                <a:solidFill>
                  <a:schemeClr val="bg1"/>
                </a:solidFill>
              </a:rPr>
              <a:t>배 축소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기존 스크립트의 문제점을 </a:t>
            </a:r>
            <a:r>
              <a:rPr lang="ko-KR" altLang="en-US" dirty="0" err="1" smtClean="0">
                <a:solidFill>
                  <a:schemeClr val="bg1"/>
                </a:solidFill>
              </a:rPr>
              <a:t>리팩토링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ko-KR" altLang="en-US" dirty="0" smtClean="0">
                <a:solidFill>
                  <a:schemeClr val="bg1"/>
                </a:solidFill>
              </a:rPr>
              <a:t>중복 코드 제거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불필요한 파일 생성 최소화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변수 최적화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네이밍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규칙</a:t>
            </a:r>
            <a:r>
              <a:rPr lang="en-US" altLang="ko-KR" dirty="0" smtClean="0">
                <a:solidFill>
                  <a:schemeClr val="bg1"/>
                </a:solidFill>
              </a:rPr>
              <a:t>, OOP</a:t>
            </a:r>
            <a:r>
              <a:rPr lang="ko-KR" altLang="en-US" dirty="0" smtClean="0">
                <a:solidFill>
                  <a:schemeClr val="bg1"/>
                </a:solidFill>
              </a:rPr>
              <a:t> 적용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효율적인 함수 구성 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(4)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xmlns="" id="{48F69CE4-0DAD-4248-A394-8BD4B003D390}"/>
              </a:ext>
            </a:extLst>
          </p:cNvPr>
          <p:cNvSpPr txBox="1">
            <a:spLocks/>
          </p:cNvSpPr>
          <p:nvPr/>
        </p:nvSpPr>
        <p:spPr>
          <a:xfrm>
            <a:off x="838200" y="1116275"/>
            <a:ext cx="6192838" cy="1053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</a:rPr>
              <a:t>중복되는 코드 제거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84C1EE9-3FF5-4BC8-9A10-D445C72C4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8" y="2254286"/>
            <a:ext cx="10570523" cy="3851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0769C4-4A41-44B2-A750-028A4EEE06A8}"/>
              </a:ext>
            </a:extLst>
          </p:cNvPr>
          <p:cNvSpPr txBox="1"/>
          <p:nvPr/>
        </p:nvSpPr>
        <p:spPr>
          <a:xfrm>
            <a:off x="4825459" y="6131781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125</a:t>
            </a:r>
            <a:r>
              <a:rPr lang="ko-KR" altLang="en-US" sz="2800" dirty="0">
                <a:solidFill>
                  <a:schemeClr val="bg1"/>
                </a:solidFill>
              </a:rPr>
              <a:t>줄 </a:t>
            </a:r>
            <a:r>
              <a:rPr lang="en-US" altLang="ko-KR" sz="2800" dirty="0">
                <a:solidFill>
                  <a:schemeClr val="bg1"/>
                </a:solidFill>
              </a:rPr>
              <a:t>-&gt; 14</a:t>
            </a:r>
            <a:r>
              <a:rPr lang="ko-KR" altLang="en-US" sz="2800" dirty="0">
                <a:solidFill>
                  <a:schemeClr val="bg1"/>
                </a:solidFill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4196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(5)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ACCC7B5-D110-4B9A-BB36-CCF29D1CB433}"/>
              </a:ext>
            </a:extLst>
          </p:cNvPr>
          <p:cNvSpPr txBox="1">
            <a:spLocks/>
          </p:cNvSpPr>
          <p:nvPr/>
        </p:nvSpPr>
        <p:spPr>
          <a:xfrm>
            <a:off x="838200" y="1469612"/>
            <a:ext cx="4626429" cy="47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</a:rPr>
              <a:t>파일 생성 최소화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변수 최적화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AF2883C-B49C-4254-93AC-86800EB67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54" y="2132394"/>
            <a:ext cx="5863372" cy="4357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3BBAA18-178F-4C25-8F01-06F95FF66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012" y="2113919"/>
            <a:ext cx="4791185" cy="43947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B7ACF5F-A586-4E21-9C86-175C9D069C75}"/>
              </a:ext>
            </a:extLst>
          </p:cNvPr>
          <p:cNvCxnSpPr>
            <a:cxnSpLocks/>
          </p:cNvCxnSpPr>
          <p:nvPr/>
        </p:nvCxnSpPr>
        <p:spPr>
          <a:xfrm>
            <a:off x="1469951" y="2443679"/>
            <a:ext cx="781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E9EC7AC-2C0E-40F0-84FE-BFB01AB85A54}"/>
              </a:ext>
            </a:extLst>
          </p:cNvPr>
          <p:cNvCxnSpPr>
            <a:cxnSpLocks/>
          </p:cNvCxnSpPr>
          <p:nvPr/>
        </p:nvCxnSpPr>
        <p:spPr>
          <a:xfrm>
            <a:off x="1469951" y="2972269"/>
            <a:ext cx="467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8E1792C-B6AB-4681-9E0D-3A59A189C01E}"/>
              </a:ext>
            </a:extLst>
          </p:cNvPr>
          <p:cNvSpPr/>
          <p:nvPr/>
        </p:nvSpPr>
        <p:spPr>
          <a:xfrm>
            <a:off x="413354" y="5153319"/>
            <a:ext cx="3031567" cy="1255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D5F1476-33C7-450B-A3B5-D97E66578445}"/>
              </a:ext>
            </a:extLst>
          </p:cNvPr>
          <p:cNvSpPr/>
          <p:nvPr/>
        </p:nvSpPr>
        <p:spPr>
          <a:xfrm>
            <a:off x="6924012" y="2132394"/>
            <a:ext cx="4768770" cy="1239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23A6C2D-677C-4B56-93D0-4C2CCF20597A}"/>
              </a:ext>
            </a:extLst>
          </p:cNvPr>
          <p:cNvSpPr/>
          <p:nvPr/>
        </p:nvSpPr>
        <p:spPr>
          <a:xfrm>
            <a:off x="7252991" y="4713351"/>
            <a:ext cx="2043403" cy="1813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(6)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A1CC3BE5-AA4F-4DB3-8CF6-1932DE35E268}"/>
              </a:ext>
            </a:extLst>
          </p:cNvPr>
          <p:cNvSpPr txBox="1">
            <a:spLocks/>
          </p:cNvSpPr>
          <p:nvPr/>
        </p:nvSpPr>
        <p:spPr>
          <a:xfrm>
            <a:off x="552158" y="1266844"/>
            <a:ext cx="4321629" cy="757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</a:rPr>
              <a:t>함수 기능 최적화</a:t>
            </a:r>
            <a:r>
              <a:rPr lang="en-US" altLang="ko-KR" sz="2400" dirty="0" smtClean="0">
                <a:solidFill>
                  <a:schemeClr val="bg1"/>
                </a:solidFill>
              </a:rPr>
              <a:t>, OOP </a:t>
            </a:r>
            <a:r>
              <a:rPr lang="ko-KR" altLang="en-US" sz="2400" dirty="0" smtClean="0">
                <a:solidFill>
                  <a:schemeClr val="bg1"/>
                </a:solidFill>
              </a:rPr>
              <a:t>적용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0B14758-48D5-48FE-BC56-3DCA2A5CF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433" y="2132394"/>
            <a:ext cx="4699354" cy="1368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5FAE1D2-6B6C-436B-8613-DEB36F09B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433" y="3755115"/>
            <a:ext cx="6067425" cy="2743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1BEF221-0E88-4C48-973E-27132136BC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5846" y="2132395"/>
            <a:ext cx="4986712" cy="43578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666A17B4-2695-4FE2-B072-615840291261}"/>
              </a:ext>
            </a:extLst>
          </p:cNvPr>
          <p:cNvCxnSpPr>
            <a:cxnSpLocks/>
          </p:cNvCxnSpPr>
          <p:nvPr/>
        </p:nvCxnSpPr>
        <p:spPr>
          <a:xfrm>
            <a:off x="714152" y="5340036"/>
            <a:ext cx="12298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BA97EF2-080E-4F04-BFA1-97D5D0111425}"/>
              </a:ext>
            </a:extLst>
          </p:cNvPr>
          <p:cNvCxnSpPr>
            <a:cxnSpLocks/>
          </p:cNvCxnSpPr>
          <p:nvPr/>
        </p:nvCxnSpPr>
        <p:spPr>
          <a:xfrm>
            <a:off x="1100439" y="6490194"/>
            <a:ext cx="13361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49FBE8C-8F37-4090-9A4C-4043DDD9D96B}"/>
              </a:ext>
            </a:extLst>
          </p:cNvPr>
          <p:cNvCxnSpPr>
            <a:cxnSpLocks/>
          </p:cNvCxnSpPr>
          <p:nvPr/>
        </p:nvCxnSpPr>
        <p:spPr>
          <a:xfrm>
            <a:off x="7461281" y="4114801"/>
            <a:ext cx="4235419" cy="9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(7)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A1CC3BE5-AA4F-4DB3-8CF6-1932DE35E268}"/>
              </a:ext>
            </a:extLst>
          </p:cNvPr>
          <p:cNvSpPr txBox="1">
            <a:spLocks/>
          </p:cNvSpPr>
          <p:nvPr/>
        </p:nvSpPr>
        <p:spPr>
          <a:xfrm>
            <a:off x="0" y="1295759"/>
            <a:ext cx="5629275" cy="1055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dirty="0" smtClean="0">
                <a:solidFill>
                  <a:schemeClr val="bg1"/>
                </a:solidFill>
              </a:rPr>
              <a:t>내부 라이브러리 활용 </a:t>
            </a:r>
            <a:r>
              <a:rPr lang="en-US" altLang="ko-KR" sz="2600" dirty="0" smtClean="0">
                <a:solidFill>
                  <a:schemeClr val="bg1"/>
                </a:solidFill>
              </a:rPr>
              <a:t>(</a:t>
            </a:r>
            <a:r>
              <a:rPr lang="en-US" altLang="ko-KR" sz="26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2600" dirty="0" smtClean="0">
                <a:solidFill>
                  <a:schemeClr val="bg1"/>
                </a:solidFill>
              </a:rPr>
              <a:t>, re </a:t>
            </a:r>
            <a:r>
              <a:rPr lang="ko-KR" altLang="en-US" sz="26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B36D174-8872-48A7-8EEB-47FE5C5EF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274" y="2502638"/>
            <a:ext cx="8668102" cy="9263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F9E942-18B8-4309-9FD7-3137FFCCD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979" y="4035147"/>
            <a:ext cx="6165716" cy="1720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DFFF085-452C-4970-B1FC-D6B4A4E70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834" y="4035147"/>
            <a:ext cx="4295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(8)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51947125"/>
              </p:ext>
            </p:extLst>
          </p:nvPr>
        </p:nvGraphicFramePr>
        <p:xfrm>
          <a:off x="-344653" y="2068042"/>
          <a:ext cx="7188475" cy="389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A1CC3BE5-AA4F-4DB3-8CF6-1932DE35E268}"/>
              </a:ext>
            </a:extLst>
          </p:cNvPr>
          <p:cNvSpPr txBox="1">
            <a:spLocks/>
          </p:cNvSpPr>
          <p:nvPr/>
        </p:nvSpPr>
        <p:spPr>
          <a:xfrm>
            <a:off x="0" y="1750559"/>
            <a:ext cx="5179042" cy="452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</a:rPr>
              <a:t>내부 라이브러리 활용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2400" dirty="0" smtClean="0">
                <a:solidFill>
                  <a:schemeClr val="bg1"/>
                </a:solidFill>
              </a:rPr>
              <a:t>, re </a:t>
            </a:r>
            <a:r>
              <a:rPr lang="ko-KR" altLang="en-US" sz="24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EE5BA5F-D35A-4E60-BD39-9AD1018DF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55" y="2588601"/>
            <a:ext cx="3909174" cy="897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5FBF1AF-21C6-4989-BD7D-DBF9CA435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55" y="3846135"/>
            <a:ext cx="5369886" cy="7995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C105641-7A9D-428B-B47E-9AB0DD9E3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341" y="4893798"/>
            <a:ext cx="5393200" cy="13188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D1B0D0B-982F-4975-B08E-547C54AA8A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3823" y="2588602"/>
            <a:ext cx="4311370" cy="362400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A7FC590-8235-46CB-ABFF-328C0E50CDFD}"/>
              </a:ext>
            </a:extLst>
          </p:cNvPr>
          <p:cNvCxnSpPr>
            <a:cxnSpLocks/>
          </p:cNvCxnSpPr>
          <p:nvPr/>
        </p:nvCxnSpPr>
        <p:spPr>
          <a:xfrm>
            <a:off x="2589521" y="4231621"/>
            <a:ext cx="1009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AA4AB7C5-4FEE-4EDF-BA74-7D0C5461B1C9}"/>
              </a:ext>
            </a:extLst>
          </p:cNvPr>
          <p:cNvCxnSpPr>
            <a:cxnSpLocks/>
          </p:cNvCxnSpPr>
          <p:nvPr/>
        </p:nvCxnSpPr>
        <p:spPr>
          <a:xfrm>
            <a:off x="603780" y="5959915"/>
            <a:ext cx="7364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C6EA285-BCA7-4E49-A299-563D937F34BF}"/>
              </a:ext>
            </a:extLst>
          </p:cNvPr>
          <p:cNvCxnSpPr>
            <a:cxnSpLocks/>
          </p:cNvCxnSpPr>
          <p:nvPr/>
        </p:nvCxnSpPr>
        <p:spPr>
          <a:xfrm>
            <a:off x="7446596" y="5633750"/>
            <a:ext cx="1090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9841424" cy="1379672"/>
            <a:chOff x="0" y="1625771"/>
            <a:chExt cx="9841424" cy="1379672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7688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</a:rPr>
                <a:t>이슈 추천 코드 </a:t>
              </a:r>
              <a:r>
                <a:rPr lang="ko-KR" altLang="en-US" sz="4000" dirty="0" err="1">
                  <a:solidFill>
                    <a:schemeClr val="bg1"/>
                  </a:solidFill>
                </a:rPr>
                <a:t>리펙토링</a:t>
              </a:r>
              <a:r>
                <a:rPr lang="en-US" altLang="ko-KR" sz="4000" dirty="0">
                  <a:solidFill>
                    <a:schemeClr val="bg1"/>
                  </a:solidFill>
                </a:rPr>
                <a:t>(1)</a:t>
              </a:r>
              <a:endParaRPr lang="ko-KR" altLang="en-US" sz="4000" dirty="0">
                <a:solidFill>
                  <a:schemeClr val="bg1"/>
                </a:solidFill>
              </a:endParaRPr>
            </a:p>
            <a:p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9" y="1460337"/>
            <a:ext cx="3872407" cy="30340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9" y="4791266"/>
            <a:ext cx="3872407" cy="18814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3" y="1950419"/>
            <a:ext cx="4252604" cy="3812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2503" y="4494375"/>
            <a:ext cx="20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Issue </a:t>
            </a:r>
            <a:r>
              <a:rPr lang="ko-KR" altLang="en-US" dirty="0">
                <a:solidFill>
                  <a:schemeClr val="bg1"/>
                </a:solidFill>
              </a:rPr>
              <a:t>객체 정의</a:t>
            </a:r>
          </a:p>
        </p:txBody>
      </p:sp>
    </p:spTree>
    <p:extLst>
      <p:ext uri="{BB962C8B-B14F-4D97-AF65-F5344CB8AC3E}">
        <p14:creationId xmlns:p14="http://schemas.microsoft.com/office/powerpoint/2010/main" val="26338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9183838" cy="764119"/>
            <a:chOff x="0" y="1625771"/>
            <a:chExt cx="9183838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7031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이슈 추천 코드 </a:t>
              </a:r>
              <a:r>
                <a:rPr lang="ko-KR" altLang="en-US" sz="4000" dirty="0" err="1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리팩토링</a:t>
              </a:r>
              <a:r>
                <a:rPr lang="en-US" altLang="ko-KR" sz="4000" dirty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(2)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5" y="1562807"/>
            <a:ext cx="4226599" cy="46575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22" y="2604837"/>
            <a:ext cx="4332295" cy="175661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602123" y="2892950"/>
            <a:ext cx="1660358" cy="109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6438" y="4067534"/>
            <a:ext cx="16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코드 간소화</a:t>
            </a:r>
          </a:p>
        </p:txBody>
      </p:sp>
    </p:spTree>
    <p:extLst>
      <p:ext uri="{BB962C8B-B14F-4D97-AF65-F5344CB8AC3E}">
        <p14:creationId xmlns:p14="http://schemas.microsoft.com/office/powerpoint/2010/main" val="10864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9298983" cy="764119"/>
            <a:chOff x="0" y="1625771"/>
            <a:chExt cx="9298983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7146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이슈 추천 코드 </a:t>
              </a:r>
              <a:r>
                <a:rPr lang="ko-KR" altLang="en-US" sz="4000" dirty="0" err="1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리팩토링</a:t>
              </a:r>
              <a:r>
                <a:rPr lang="en-US" altLang="ko-KR" sz="4000" dirty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(3)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0" y="1812130"/>
            <a:ext cx="3947422" cy="4639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47" y="2812167"/>
            <a:ext cx="4836947" cy="22860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080022" y="2812167"/>
            <a:ext cx="1309563" cy="103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8044156" cy="764119"/>
            <a:chOff x="0" y="1625771"/>
            <a:chExt cx="8044156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58913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코드 리뷰 후 문제점 파악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30845998"/>
              </p:ext>
            </p:extLst>
          </p:nvPr>
        </p:nvGraphicFramePr>
        <p:xfrm>
          <a:off x="-646280" y="1950420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9384" y="3015115"/>
            <a:ext cx="74845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2.DB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확장성이</a:t>
            </a:r>
            <a:r>
              <a:rPr lang="ko-KR" altLang="en-US" sz="2400" dirty="0" smtClean="0">
                <a:solidFill>
                  <a:schemeClr val="bg1"/>
                </a:solidFill>
              </a:rPr>
              <a:t> 떨어진다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데이터들이 산개되어 있어 관리하기 불편하다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	-&gt; </a:t>
            </a:r>
            <a:r>
              <a:rPr lang="ko-KR" altLang="en-US" sz="2400" dirty="0" smtClean="0">
                <a:solidFill>
                  <a:schemeClr val="bg1"/>
                </a:solidFill>
              </a:rPr>
              <a:t>전체적으로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</a:rPr>
              <a:t> 구조가 잘 못 설계됨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384" y="4759586"/>
            <a:ext cx="69184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3.</a:t>
            </a:r>
            <a:r>
              <a:rPr lang="ko-KR" altLang="en-US" sz="2800" dirty="0" smtClean="0">
                <a:solidFill>
                  <a:schemeClr val="bg1"/>
                </a:solidFill>
              </a:rPr>
              <a:t>코드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리팩토링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객체지향적으로 짜여있지 않다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sz="2400" dirty="0" smtClean="0">
                <a:solidFill>
                  <a:schemeClr val="bg1"/>
                </a:solidFill>
              </a:rPr>
              <a:t> 안 좋다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	-&gt; </a:t>
            </a:r>
            <a:r>
              <a:rPr lang="ko-KR" altLang="en-US" sz="2400" dirty="0" smtClean="0">
                <a:solidFill>
                  <a:schemeClr val="bg1"/>
                </a:solidFill>
              </a:rPr>
              <a:t>유지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보수가 용이하지 않음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9384" y="1763486"/>
            <a:ext cx="70926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서버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기존에 </a:t>
            </a:r>
            <a:r>
              <a:rPr lang="en-US" altLang="ko-KR" sz="2400" dirty="0" smtClean="0">
                <a:solidFill>
                  <a:schemeClr val="bg1"/>
                </a:solidFill>
              </a:rPr>
              <a:t>Google Cloud</a:t>
            </a:r>
            <a:r>
              <a:rPr lang="ko-KR" altLang="en-US" sz="2400" dirty="0" smtClean="0">
                <a:solidFill>
                  <a:schemeClr val="bg1"/>
                </a:solidFill>
              </a:rPr>
              <a:t>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유지하던 서버가 죽었다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	-&gt;</a:t>
            </a:r>
            <a:r>
              <a:rPr lang="ko-KR" altLang="en-US" sz="2400" dirty="0" smtClean="0">
                <a:solidFill>
                  <a:schemeClr val="bg1"/>
                </a:solidFill>
              </a:rPr>
              <a:t>새로운 서버 구축 필요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3344152" cy="764119"/>
            <a:chOff x="0" y="1625771"/>
            <a:chExt cx="3344152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1191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시연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024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70" cy="68580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831242" y="2815046"/>
            <a:ext cx="5301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감사합니다</a:t>
            </a:r>
            <a:r>
              <a:rPr kumimoji="1" lang="en-US" altLang="ko-KR" sz="4800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.</a:t>
            </a:r>
          </a:p>
          <a:p>
            <a:pPr algn="r"/>
            <a:r>
              <a:rPr kumimoji="1" lang="en-US" altLang="ko-KR" sz="3200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12</a:t>
            </a:r>
            <a:r>
              <a:rPr kumimoji="1" lang="ko-KR" altLang="en-US" sz="3200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rPr>
              <a:t>조 코드네이터</a:t>
            </a:r>
            <a:endParaRPr kumimoji="1" lang="ko-KR" altLang="en-US" sz="2800" dirty="0">
              <a:solidFill>
                <a:schemeClr val="bg1"/>
              </a:solidFill>
              <a:latin typeface="NEXON Football Gothic L" charset="-127"/>
              <a:ea typeface="NEXON Football Gothic L" charset="-127"/>
              <a:cs typeface="NEXON Football Gothic L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928778"/>
      </p:ext>
    </p:extLst>
  </p:cSld>
  <p:clrMapOvr>
    <a:masterClrMapping/>
  </p:clrMapOvr>
  <p:transition spd="slow" advTm="2502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3344152" cy="764119"/>
            <a:chOff x="0" y="1625771"/>
            <a:chExt cx="3344152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1191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목표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68740741"/>
              </p:ext>
            </p:extLst>
          </p:nvPr>
        </p:nvGraphicFramePr>
        <p:xfrm>
          <a:off x="6345782" y="2074742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507" y="4988037"/>
            <a:ext cx="474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서버 재 구축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6073" y="5001615"/>
            <a:ext cx="403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리팩토링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631" y="4988037"/>
            <a:ext cx="474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데이터베이스 설계 및 변경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14" y="2441298"/>
            <a:ext cx="3507056" cy="19754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" y="2376604"/>
            <a:ext cx="2314575" cy="19716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84" y="2268040"/>
            <a:ext cx="2918402" cy="21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5190811" cy="764119"/>
            <a:chOff x="0" y="1625771"/>
            <a:chExt cx="5190811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30380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서버 재 구축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58" y="2478505"/>
            <a:ext cx="3622887" cy="2229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92" y="2478505"/>
            <a:ext cx="3836816" cy="224514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077469" y="3249753"/>
            <a:ext cx="1929649" cy="995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8379184" cy="764119"/>
            <a:chOff x="0" y="1625771"/>
            <a:chExt cx="8379184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62263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데이터베이스 설계 및 변경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67063" y="3354240"/>
            <a:ext cx="3793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1.urls</a:t>
            </a:r>
          </a:p>
          <a:p>
            <a:r>
              <a:rPr lang="en-US" altLang="ko-KR" sz="3200" b="1" dirty="0">
                <a:solidFill>
                  <a:schemeClr val="bg1"/>
                </a:solidFill>
              </a:rPr>
              <a:t>2.issue description</a:t>
            </a:r>
          </a:p>
          <a:p>
            <a:r>
              <a:rPr lang="en-US" altLang="ko-KR" sz="3200" b="1" dirty="0">
                <a:solidFill>
                  <a:schemeClr val="bg1"/>
                </a:solidFill>
              </a:rPr>
              <a:t>3.result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0736" y="2575334"/>
            <a:ext cx="37698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1.Professor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2.Lecture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3.Student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4.Problem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5.IssueType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6.AnalysisTool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7.analysisResultStatic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8.analysisResultDynamic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0894" y="1647434"/>
            <a:ext cx="389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TABLE before &amp; After</a:t>
            </a:r>
            <a:endParaRPr lang="ko-KR" altLang="en-US" sz="2800" dirty="0"/>
          </a:p>
        </p:txBody>
      </p:sp>
      <p:sp>
        <p:nvSpPr>
          <p:cNvPr id="10" name="오른쪽 화살표 9"/>
          <p:cNvSpPr/>
          <p:nvPr/>
        </p:nvSpPr>
        <p:spPr>
          <a:xfrm>
            <a:off x="5438274" y="3567570"/>
            <a:ext cx="157613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2800" y="5334762"/>
            <a:ext cx="150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before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66679" y="5778497"/>
            <a:ext cx="241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After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8379184" cy="764119"/>
            <a:chOff x="0" y="1625771"/>
            <a:chExt cx="8379184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62263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데이터베이스 설계 및 변경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7" y="2265427"/>
            <a:ext cx="7218947" cy="4125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3558" y="1506001"/>
            <a:ext cx="484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DB schema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8379184" cy="764119"/>
            <a:chOff x="0" y="1625771"/>
            <a:chExt cx="8379184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62263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데이터베이스 설계 및 변경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" y="1761022"/>
            <a:ext cx="3119492" cy="47015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1" y="1946650"/>
            <a:ext cx="3672945" cy="4264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62" y="1946650"/>
            <a:ext cx="3541591" cy="42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8379184" cy="764119"/>
            <a:chOff x="0" y="1625771"/>
            <a:chExt cx="8379184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62263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/>
                  </a:solidFill>
                  <a:latin typeface="NEXON Football Gothic L" charset="-127"/>
                  <a:ea typeface="NEXON Football Gothic L" charset="-127"/>
                  <a:cs typeface="NEXON Football Gothic L" charset="-127"/>
                </a:rPr>
                <a:t>데이터베이스 설계 및 변경</a:t>
              </a:r>
              <a:endParaRPr lang="en-US" altLang="ko-KR" sz="4000" b="1" dirty="0">
                <a:solidFill>
                  <a:schemeClr val="bg1"/>
                </a:solidFill>
                <a:latin typeface="NEXON Football Gothic L" charset="-127"/>
                <a:ea typeface="NEXON Football Gothic L" charset="-127"/>
                <a:cs typeface="NEXON Football Gothic L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7" y="2265427"/>
            <a:ext cx="7218947" cy="4125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3558" y="1506001"/>
            <a:ext cx="484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DB schema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5000"/>
                    </a14:imgEffect>
                    <a14:imgEffect>
                      <a14:saturation sat="70000"/>
                    </a14:imgEffect>
                    <a14:imgEffect>
                      <a14:brightnessContrast bright="-6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656021"/>
            <a:ext cx="12046855" cy="764119"/>
            <a:chOff x="0" y="1625771"/>
            <a:chExt cx="12046855" cy="764119"/>
          </a:xfrm>
        </p:grpSpPr>
        <p:sp>
          <p:nvSpPr>
            <p:cNvPr id="46" name="텍스트 상자 45"/>
            <p:cNvSpPr txBox="1"/>
            <p:nvPr/>
          </p:nvSpPr>
          <p:spPr>
            <a:xfrm>
              <a:off x="2152800" y="1682004"/>
              <a:ext cx="98940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</a:rPr>
                <a:t>코드 </a:t>
              </a:r>
              <a:r>
                <a:rPr lang="ko-KR" altLang="en-US" sz="4000" dirty="0">
                  <a:solidFill>
                    <a:schemeClr val="bg1"/>
                  </a:solidFill>
                </a:rPr>
                <a:t>검사 모듈 실행 스크립트 </a:t>
              </a:r>
              <a:r>
                <a:rPr lang="ko-KR" altLang="en-US" sz="4000" dirty="0" err="1" smtClean="0">
                  <a:solidFill>
                    <a:schemeClr val="bg1"/>
                  </a:solidFill>
                </a:rPr>
                <a:t>리팩토링</a:t>
              </a:r>
              <a:r>
                <a:rPr lang="en-US" altLang="ko-KR" sz="4000" dirty="0" smtClean="0">
                  <a:solidFill>
                    <a:schemeClr val="bg1"/>
                  </a:solidFill>
                </a:rPr>
                <a:t>(1)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25771"/>
              <a:ext cx="1943985" cy="756000"/>
            </a:xfrm>
            <a:prstGeom prst="rect">
              <a:avLst/>
            </a:prstGeom>
            <a:solidFill>
              <a:srgbClr val="518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" name="Chart 3"/>
          <p:cNvGraphicFramePr/>
          <p:nvPr>
            <p:extLst/>
          </p:nvPr>
        </p:nvGraphicFramePr>
        <p:xfrm>
          <a:off x="-344652" y="1950421"/>
          <a:ext cx="7031038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5629275" y="1950420"/>
          <a:ext cx="6562725" cy="4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D10324F7-F794-40EB-872B-05E511ED83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4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기존 스크립트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en-US" altLang="ko-KR" dirty="0" smtClean="0">
                <a:solidFill>
                  <a:schemeClr val="bg1"/>
                </a:solidFill>
              </a:rPr>
              <a:t>shell script </a:t>
            </a:r>
            <a:r>
              <a:rPr lang="ko-KR" altLang="en-US" dirty="0" smtClean="0">
                <a:solidFill>
                  <a:schemeClr val="bg1"/>
                </a:solidFill>
              </a:rPr>
              <a:t>문법으로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기능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en-US" altLang="ko-KR" dirty="0" smtClean="0">
                <a:solidFill>
                  <a:schemeClr val="bg1"/>
                </a:solidFill>
              </a:rPr>
              <a:t>Input: </a:t>
            </a:r>
            <a:r>
              <a:rPr lang="ko-KR" altLang="en-US" dirty="0" smtClean="0">
                <a:solidFill>
                  <a:schemeClr val="bg1"/>
                </a:solidFill>
              </a:rPr>
              <a:t>검사하고자 하는 </a:t>
            </a:r>
            <a:r>
              <a:rPr lang="en-US" altLang="ko-KR" dirty="0" smtClean="0">
                <a:solidFill>
                  <a:schemeClr val="bg1"/>
                </a:solidFill>
              </a:rPr>
              <a:t>source code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ko-KR" altLang="en-US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dirty="0" smtClean="0">
                <a:solidFill>
                  <a:schemeClr val="bg1"/>
                </a:solidFill>
              </a:rPr>
              <a:t> 기반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</a:rPr>
              <a:t> 코드 분석 모듈 실행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pycodestyle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pylint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pymetrics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 algn="l"/>
            <a:r>
              <a:rPr lang="en-US" altLang="ko-KR" dirty="0" smtClean="0">
                <a:solidFill>
                  <a:schemeClr val="bg1"/>
                </a:solidFill>
              </a:rPr>
              <a:t>Output: </a:t>
            </a:r>
            <a:r>
              <a:rPr lang="ko-KR" altLang="en-US" dirty="0" smtClean="0">
                <a:solidFill>
                  <a:schemeClr val="bg1"/>
                </a:solidFill>
              </a:rPr>
              <a:t>각 모듈의 필요한 정보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에러 코드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에러 발생 위치 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추출한 결과의 </a:t>
            </a:r>
            <a:r>
              <a:rPr lang="en-US" altLang="ko-KR" dirty="0" err="1" smtClean="0">
                <a:solidFill>
                  <a:schemeClr val="bg1"/>
                </a:solidFill>
              </a:rPr>
              <a:t>json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file</a:t>
            </a:r>
          </a:p>
          <a:p>
            <a:pPr lvl="2" algn="l"/>
            <a:r>
              <a:rPr lang="ko-KR" altLang="en-US" dirty="0" smtClean="0">
                <a:solidFill>
                  <a:schemeClr val="bg1"/>
                </a:solidFill>
              </a:rPr>
              <a:t>결과 </a:t>
            </a:r>
            <a:r>
              <a:rPr lang="en-US" altLang="ko-KR" dirty="0" err="1" smtClean="0">
                <a:solidFill>
                  <a:schemeClr val="bg1"/>
                </a:solidFill>
              </a:rPr>
              <a:t>json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에 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코드 길이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</a:rPr>
              <a:t>310</a:t>
            </a:r>
            <a:r>
              <a:rPr lang="ko-KR" altLang="en-US" dirty="0" smtClean="0">
                <a:solidFill>
                  <a:schemeClr val="bg1"/>
                </a:solidFill>
              </a:rPr>
              <a:t>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endParaRPr lang="en-US" altLang="ko-KR" dirty="0" smtClean="0">
              <a:solidFill>
                <a:schemeClr val="bg1"/>
              </a:solidFill>
            </a:endParaRPr>
          </a:p>
          <a:p>
            <a:pPr lvl="1" algn="l"/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중복되는 코드의 반복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적합하지 않은 언어의 사용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불필요한 </a:t>
            </a:r>
            <a:r>
              <a:rPr lang="en-US" altLang="ko-KR" dirty="0" smtClean="0">
                <a:solidFill>
                  <a:schemeClr val="bg1"/>
                </a:solidFill>
              </a:rPr>
              <a:t>system call</a:t>
            </a:r>
            <a:r>
              <a:rPr lang="ko-KR" altLang="en-US" dirty="0" smtClean="0">
                <a:solidFill>
                  <a:schemeClr val="bg1"/>
                </a:solidFill>
              </a:rPr>
              <a:t>에 의한 </a:t>
            </a:r>
            <a:r>
              <a:rPr lang="en-US" altLang="ko-KR" dirty="0" smtClean="0">
                <a:solidFill>
                  <a:schemeClr val="bg1"/>
                </a:solidFill>
              </a:rPr>
              <a:t>		</a:t>
            </a:r>
            <a:r>
              <a:rPr lang="ko-KR" altLang="en-US" dirty="0" smtClean="0">
                <a:solidFill>
                  <a:schemeClr val="bg1"/>
                </a:solidFill>
              </a:rPr>
              <a:t>성능 저하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"/>
    </mc:Choice>
    <mc:Fallback xmlns="">
      <p:transition spd="slow" advTm="12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733</Words>
  <Application>Microsoft Office PowerPoint</Application>
  <PresentationFormat>와이드스크린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NEXON Football Gothic L</vt:lpstr>
      <vt:lpstr>Noto Sans CJK KR</vt:lpstr>
      <vt:lpstr>Noto Sans CJK KR Light</vt:lpstr>
      <vt:lpstr>Noto Sans CJK KR Medium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(컴퓨터공학부)성민경</dc:creator>
  <cp:lastModifiedBy>성민경</cp:lastModifiedBy>
  <cp:revision>111</cp:revision>
  <dcterms:created xsi:type="dcterms:W3CDTF">2017-05-24T07:29:40Z</dcterms:created>
  <dcterms:modified xsi:type="dcterms:W3CDTF">2017-11-28T06:09:12Z</dcterms:modified>
</cp:coreProperties>
</file>