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332" r:id="rId3"/>
    <p:sldId id="329" r:id="rId4"/>
    <p:sldId id="330" r:id="rId5"/>
    <p:sldId id="331" r:id="rId6"/>
    <p:sldId id="334" r:id="rId7"/>
    <p:sldId id="335" r:id="rId8"/>
    <p:sldId id="344" r:id="rId9"/>
    <p:sldId id="336" r:id="rId10"/>
    <p:sldId id="340" r:id="rId11"/>
    <p:sldId id="339" r:id="rId12"/>
    <p:sldId id="337" r:id="rId13"/>
    <p:sldId id="342" r:id="rId14"/>
    <p:sldId id="338" r:id="rId15"/>
    <p:sldId id="341" r:id="rId16"/>
    <p:sldId id="343" r:id="rId17"/>
    <p:sldId id="264" r:id="rId18"/>
  </p:sldIdLst>
  <p:sldSz cx="13004800" cy="9753600"/>
  <p:notesSz cx="6735763" cy="9866313"/>
  <p:embeddedFontLst>
    <p:embeddedFont>
      <p:font typeface="나눔바른고딕" pitchFamily="50" charset="-127"/>
      <p:regular r:id="rId20"/>
      <p:bold r:id="rId21"/>
    </p:embeddedFont>
    <p:embeddedFont>
      <p:font typeface="맑은 고딕" pitchFamily="50" charset="-127"/>
      <p:regular r:id="rId22"/>
      <p:bold r:id="rId23"/>
    </p:embeddedFont>
  </p:embeddedFontLst>
  <p:defaultTextStyle>
    <a:lvl1pPr algn="ctr" defTabSz="584200">
      <a:defRPr sz="3600">
        <a:latin typeface="+mn-lt"/>
        <a:ea typeface="+mn-ea"/>
        <a:cs typeface="+mn-cs"/>
        <a:sym typeface="Apple SD 산돌고딕 Neo 옅은체"/>
      </a:defRPr>
    </a:lvl1pPr>
    <a:lvl2pPr indent="228600" algn="ctr" defTabSz="584200">
      <a:defRPr sz="3600">
        <a:latin typeface="+mn-lt"/>
        <a:ea typeface="+mn-ea"/>
        <a:cs typeface="+mn-cs"/>
        <a:sym typeface="Apple SD 산돌고딕 Neo 옅은체"/>
      </a:defRPr>
    </a:lvl2pPr>
    <a:lvl3pPr indent="457200" algn="ctr" defTabSz="584200">
      <a:defRPr sz="3600">
        <a:latin typeface="+mn-lt"/>
        <a:ea typeface="+mn-ea"/>
        <a:cs typeface="+mn-cs"/>
        <a:sym typeface="Apple SD 산돌고딕 Neo 옅은체"/>
      </a:defRPr>
    </a:lvl3pPr>
    <a:lvl4pPr indent="685800" algn="ctr" defTabSz="584200">
      <a:defRPr sz="3600">
        <a:latin typeface="+mn-lt"/>
        <a:ea typeface="+mn-ea"/>
        <a:cs typeface="+mn-cs"/>
        <a:sym typeface="Apple SD 산돌고딕 Neo 옅은체"/>
      </a:defRPr>
    </a:lvl4pPr>
    <a:lvl5pPr indent="914400" algn="ctr" defTabSz="584200">
      <a:defRPr sz="3600">
        <a:latin typeface="+mn-lt"/>
        <a:ea typeface="+mn-ea"/>
        <a:cs typeface="+mn-cs"/>
        <a:sym typeface="Apple SD 산돌고딕 Neo 옅은체"/>
      </a:defRPr>
    </a:lvl5pPr>
    <a:lvl6pPr indent="1143000" algn="ctr" defTabSz="584200">
      <a:defRPr sz="3600">
        <a:latin typeface="+mn-lt"/>
        <a:ea typeface="+mn-ea"/>
        <a:cs typeface="+mn-cs"/>
        <a:sym typeface="Apple SD 산돌고딕 Neo 옅은체"/>
      </a:defRPr>
    </a:lvl6pPr>
    <a:lvl7pPr indent="1371600" algn="ctr" defTabSz="584200">
      <a:defRPr sz="3600">
        <a:latin typeface="+mn-lt"/>
        <a:ea typeface="+mn-ea"/>
        <a:cs typeface="+mn-cs"/>
        <a:sym typeface="Apple SD 산돌고딕 Neo 옅은체"/>
      </a:defRPr>
    </a:lvl7pPr>
    <a:lvl8pPr indent="1600200" algn="ctr" defTabSz="584200">
      <a:defRPr sz="3600">
        <a:latin typeface="+mn-lt"/>
        <a:ea typeface="+mn-ea"/>
        <a:cs typeface="+mn-cs"/>
        <a:sym typeface="Apple SD 산돌고딕 Neo 옅은체"/>
      </a:defRPr>
    </a:lvl8pPr>
    <a:lvl9pPr indent="1828800" algn="ctr" defTabSz="584200">
      <a:defRPr sz="3600"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4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5" autoAdjust="0"/>
    <p:restoredTop sz="94666" autoAdjust="0"/>
  </p:normalViewPr>
  <p:slideViewPr>
    <p:cSldViewPr>
      <p:cViewPr varScale="1">
        <p:scale>
          <a:sx n="70" d="100"/>
          <a:sy n="70" d="100"/>
        </p:scale>
        <p:origin x="-606" y="-12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898102" y="4686499"/>
            <a:ext cx="4939560" cy="4439841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939470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가장작은단위는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byte/word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처리 단위는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이기에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만이 유의미한 최소 단위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19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61471" y="564828"/>
            <a:ext cx="12481858" cy="1"/>
          </a:xfrm>
          <a:prstGeom prst="line">
            <a:avLst/>
          </a:prstGeom>
          <a:ln w="25400">
            <a:solidFill>
              <a:srgbClr val="A7A7A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261471" y="9221241"/>
            <a:ext cx="12481858" cy="1"/>
          </a:xfrm>
          <a:prstGeom prst="line">
            <a:avLst/>
          </a:prstGeom>
          <a:ln w="25400">
            <a:solidFill>
              <a:srgbClr val="A7A7A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마무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61471" y="564828"/>
            <a:ext cx="12481858" cy="1"/>
          </a:xfrm>
          <a:prstGeom prst="line">
            <a:avLst/>
          </a:prstGeom>
          <a:ln w="25400">
            <a:solidFill>
              <a:srgbClr val="A7A7A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61471" y="9221241"/>
            <a:ext cx="12481858" cy="1"/>
          </a:xfrm>
          <a:prstGeom prst="line">
            <a:avLst/>
          </a:prstGeom>
          <a:ln w="25400">
            <a:solidFill>
              <a:srgbClr val="A7A7A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2509824" y="9265985"/>
            <a:ext cx="339243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8B8B8B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/>
          <p:nvPr/>
        </p:nvSpPr>
        <p:spPr>
          <a:xfrm>
            <a:off x="261471" y="564828"/>
            <a:ext cx="12481858" cy="1"/>
          </a:xfrm>
          <a:prstGeom prst="line">
            <a:avLst/>
          </a:prstGeom>
          <a:ln w="25400">
            <a:solidFill>
              <a:srgbClr val="A7A7A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12566485" y="9225538"/>
            <a:ext cx="225921" cy="1"/>
          </a:xfrm>
          <a:prstGeom prst="line">
            <a:avLst/>
          </a:prstGeom>
          <a:ln w="25400">
            <a:solidFill>
              <a:srgbClr val="A7A7A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 sz="8000"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 sz="8000"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 sz="8000"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 sz="8000"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 sz="8000"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 sz="8000"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 sz="8000"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 sz="8000"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Apple SD 산돌고딕 Neo 옅은체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aser.io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ongregate.com/games/HenriquePikachu/the-42nd-bridge-demo" TargetMode="External"/><Relationship Id="rId13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hyperlink" Target="http://flood.enclavegames.com/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rlsgogames.com/game/aqua_friends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www.emanueleferonato.com/2017/05/11/html5-prototype-of-ios-zhed-puzzle-game-with-10-playable-levels-made-with-phaser/" TargetMode="External"/><Relationship Id="rId15" Type="http://schemas.openxmlformats.org/officeDocument/2006/relationships/image" Target="../media/image9.png"/><Relationship Id="rId10" Type="http://schemas.openxmlformats.org/officeDocument/2006/relationships/hyperlink" Target="http://vps128058.vps.ovh.ca:8081/" TargetMode="External"/><Relationship Id="rId4" Type="http://schemas.openxmlformats.org/officeDocument/2006/relationships/hyperlink" Target="https://phaser.io/news/category/game" TargetMode="External"/><Relationship Id="rId9" Type="http://schemas.openxmlformats.org/officeDocument/2006/relationships/hyperlink" Target="http://store.steampowered.com/app/500710/Wild_Terra_Online/" TargetMode="Externa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aser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237704" y="693411"/>
            <a:ext cx="1974900" cy="43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15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342900" lvl="0" indent="-342900">
              <a:buAutoNum type="arabicPlain" startAt="2017"/>
              <a:defRPr sz="1800">
                <a:solidFill>
                  <a:srgbClr val="000000"/>
                </a:solidFill>
              </a:defRPr>
            </a:pPr>
            <a:r>
              <a:rPr lang="ko-KR" altLang="en-US" dirty="0" smtClean="0"/>
              <a:t> 산학 프로젝트</a:t>
            </a:r>
            <a:endParaRPr lang="en-US" altLang="ko-KR" dirty="0" smtClean="0"/>
          </a:p>
        </p:txBody>
      </p:sp>
      <p:sp>
        <p:nvSpPr>
          <p:cNvPr id="22" name="Shape 22"/>
          <p:cNvSpPr/>
          <p:nvPr/>
        </p:nvSpPr>
        <p:spPr>
          <a:xfrm>
            <a:off x="1828512" y="3989865"/>
            <a:ext cx="9347776" cy="88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5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5000" b="1" dirty="0" err="1" smtClean="0">
                <a:solidFill>
                  <a:srgbClr val="414142"/>
                </a:solidFill>
              </a:rPr>
              <a:t>Phaser</a:t>
            </a:r>
            <a:endParaRPr sz="5000" b="1" dirty="0">
              <a:solidFill>
                <a:srgbClr val="414142"/>
              </a:solidFill>
            </a:endParaRPr>
          </a:p>
        </p:txBody>
      </p:sp>
      <p:sp>
        <p:nvSpPr>
          <p:cNvPr id="23" name="Shape 23"/>
          <p:cNvSpPr/>
          <p:nvPr/>
        </p:nvSpPr>
        <p:spPr>
          <a:xfrm>
            <a:off x="7996115" y="8325490"/>
            <a:ext cx="470297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r">
              <a:lnSpc>
                <a:spcPct val="120000"/>
              </a:lnSpc>
              <a:defRPr sz="1800"/>
            </a:pPr>
            <a:r>
              <a:rPr lang="en-US" altLang="ko-KR" sz="2000" dirty="0" err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DCLab</a:t>
            </a: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r">
              <a:lnSpc>
                <a:spcPct val="120000"/>
              </a:lnSpc>
              <a:defRPr sz="1800"/>
            </a:pP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NEMO-UX</a:t>
            </a: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1828512" y="4895559"/>
            <a:ext cx="934777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414142"/>
                </a:solidFill>
              </a:rPr>
              <a:t>- </a:t>
            </a:r>
            <a:r>
              <a:rPr lang="en-US" altLang="ko-KR" sz="3000" b="1" dirty="0" err="1" smtClean="0">
                <a:solidFill>
                  <a:srgbClr val="414142"/>
                </a:solidFill>
              </a:rPr>
              <a:t>DCLab</a:t>
            </a:r>
            <a:r>
              <a:rPr lang="en-US" altLang="ko-KR" sz="3000" b="1" dirty="0" smtClean="0">
                <a:solidFill>
                  <a:srgbClr val="414142"/>
                </a:solidFill>
              </a:rPr>
              <a:t> </a:t>
            </a:r>
            <a:r>
              <a:rPr lang="ko-KR" altLang="en-US" sz="3000" b="1" dirty="0" smtClean="0">
                <a:solidFill>
                  <a:srgbClr val="414142"/>
                </a:solidFill>
              </a:rPr>
              <a:t>산학 프로젝트 </a:t>
            </a:r>
            <a:r>
              <a:rPr sz="3000" b="1" dirty="0" smtClean="0">
                <a:solidFill>
                  <a:srgbClr val="414142"/>
                </a:solidFill>
              </a:rPr>
              <a:t>-</a:t>
            </a:r>
            <a:endParaRPr sz="3000" b="1" dirty="0">
              <a:solidFill>
                <a:srgbClr val="414142"/>
              </a:solidFill>
            </a:endParaRPr>
          </a:p>
        </p:txBody>
      </p:sp>
      <p:sp>
        <p:nvSpPr>
          <p:cNvPr id="25" name="Shape 25"/>
          <p:cNvSpPr/>
          <p:nvPr/>
        </p:nvSpPr>
        <p:spPr>
          <a:xfrm>
            <a:off x="261471" y="564828"/>
            <a:ext cx="12481858" cy="1"/>
          </a:xfrm>
          <a:prstGeom prst="line">
            <a:avLst/>
          </a:prstGeom>
          <a:ln w="25400">
            <a:solidFill>
              <a:srgbClr val="A7A7A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10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smtClean="0">
                <a:solidFill>
                  <a:srgbClr val="414142"/>
                </a:solidFill>
              </a:rPr>
              <a:t>Jump </a:t>
            </a:r>
            <a:r>
              <a:rPr lang="ko-KR" altLang="en-US" sz="4400" b="1" dirty="0" smtClean="0">
                <a:solidFill>
                  <a:srgbClr val="414142"/>
                </a:solidFill>
              </a:rPr>
              <a:t>구성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3760870" y="430233"/>
            <a:ext cx="5254018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2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sp>
        <p:nvSpPr>
          <p:cNvPr id="9" name="Shape 44"/>
          <p:cNvSpPr/>
          <p:nvPr/>
        </p:nvSpPr>
        <p:spPr>
          <a:xfrm>
            <a:off x="606841" y="2041651"/>
            <a:ext cx="11643852" cy="650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r>
              <a:rPr lang="ko-KR" altLang="en-US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구</a:t>
            </a:r>
            <a:r>
              <a:rPr lang="ko-KR" altLang="en-US" sz="2400" b="1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성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phaser.min.js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- </a:t>
            </a:r>
            <a:r>
              <a:rPr lang="en-US" altLang="ko-KR" sz="20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phaser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framework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을 사용하기 위해 추가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-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수정할 필요는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X.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-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더 무겁고 많은 틀을 제공하는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phaser.js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도 있지만 가벼운 버전의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phaser.min.js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도 무방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24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menu.js</a:t>
            </a: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-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게임 실행 시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user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가 가장 먼저 보는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state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가 구현됨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game.js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-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실제 게임을 진행하고 게임과 관련된 작업을 담당하는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state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가 구현됨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game_over.js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-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게임이 끝났을 경우의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state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가 구현됨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main.js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- </a:t>
            </a:r>
            <a:r>
              <a:rPr lang="en-US" altLang="ko-KR" sz="20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phaser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의 가장 중요한 객체인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game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객체를 선언하며 말 그대로</a:t>
            </a: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main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함수 역할을 함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6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108815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11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smtClean="0">
                <a:solidFill>
                  <a:srgbClr val="414142"/>
                </a:solidFill>
              </a:rPr>
              <a:t>Jump </a:t>
            </a:r>
            <a:r>
              <a:rPr lang="ko-KR" altLang="en-US" sz="4400" b="1" dirty="0" smtClean="0">
                <a:solidFill>
                  <a:srgbClr val="414142"/>
                </a:solidFill>
              </a:rPr>
              <a:t>구성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3760870" y="430233"/>
            <a:ext cx="5254018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2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sp>
        <p:nvSpPr>
          <p:cNvPr id="9" name="Shape 44"/>
          <p:cNvSpPr/>
          <p:nvPr/>
        </p:nvSpPr>
        <p:spPr>
          <a:xfrm>
            <a:off x="606841" y="2041651"/>
            <a:ext cx="11643852" cy="3404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r>
              <a:rPr lang="ko-KR" altLang="en-US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구</a:t>
            </a:r>
            <a:r>
              <a:rPr lang="ko-KR" altLang="en-US" sz="2400" b="1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성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endParaRPr lang="en-US" altLang="ko-KR" sz="16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85776" y="3737403"/>
            <a:ext cx="3096344" cy="129614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main.js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바른고딕" pitchFamily="50" charset="-127"/>
                <a:ea typeface="나눔바른고딕" pitchFamily="50" charset="-127"/>
                <a:sym typeface="Apple SD 산돌고딕 Neo 옅은체"/>
              </a:rPr>
              <a:t>game object</a:t>
            </a:r>
            <a:r>
              <a:rPr kumimoji="0" lang="en-US" altLang="ko-KR" sz="18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바른고딕" pitchFamily="50" charset="-127"/>
                <a:ea typeface="나눔바른고딕" pitchFamily="50" charset="-127"/>
                <a:sym typeface="Apple SD 산돌고딕 Neo 옅은체"/>
              </a:rPr>
              <a:t> </a:t>
            </a:r>
            <a:r>
              <a:rPr kumimoji="0" lang="ko-KR" altLang="en-US" sz="18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바른고딕" pitchFamily="50" charset="-127"/>
                <a:ea typeface="나눔바른고딕" pitchFamily="50" charset="-127"/>
                <a:sym typeface="Apple SD 산돌고딕 Neo 옅은체"/>
              </a:rPr>
              <a:t>선언</a:t>
            </a:r>
            <a:endParaRPr kumimoji="0" lang="en-US" altLang="ko-KR" sz="1800" b="0" i="0" u="none" strike="noStrike" cap="none" spc="0" normalizeH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바른고딕" pitchFamily="50" charset="-127"/>
              <a:ea typeface="나눔바른고딕" pitchFamily="50" charset="-127"/>
              <a:sym typeface="Apple SD 산돌고딕 Neo 옅은체"/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menu, game state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추가</a:t>
            </a:r>
            <a:endParaRPr lang="en-US" altLang="ko-KR" sz="18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바른고딕" pitchFamily="50" charset="-127"/>
                <a:ea typeface="나눔바른고딕" pitchFamily="50" charset="-127"/>
                <a:sym typeface="Apple SD 산돌고딕 Neo 옅은체"/>
              </a:rPr>
              <a:t>Menu state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바른고딕" pitchFamily="50" charset="-127"/>
                <a:ea typeface="나눔바른고딕" pitchFamily="50" charset="-127"/>
                <a:sym typeface="Apple SD 산돌고딕 Neo 옅은체"/>
              </a:rPr>
              <a:t>에서 </a:t>
            </a: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start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바른고딕" pitchFamily="50" charset="-127"/>
              <a:ea typeface="나눔바른고딕" pitchFamily="50" charset="-127"/>
              <a:sym typeface="Apple SD 산돌고딕 Neo 옅은체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22647" y="3737403"/>
            <a:ext cx="3096344" cy="129614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menu.js (</a:t>
            </a:r>
            <a:r>
              <a:rPr lang="en-US" altLang="ko-KR" sz="1800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state)</a:t>
            </a:r>
            <a:endParaRPr lang="en-US" altLang="ko-KR" sz="1800" b="1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게임 초기 화면</a:t>
            </a:r>
            <a:endParaRPr lang="en-US" altLang="ko-KR" sz="18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클릭 시 </a:t>
            </a: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game state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로 진입</a:t>
            </a: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실제 게임 시작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바른고딕" pitchFamily="50" charset="-127"/>
              <a:ea typeface="나눔바른고딕" pitchFamily="50" charset="-127"/>
              <a:sym typeface="Apple SD 산돌고딕 Neo 옅은체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78664" y="2356520"/>
            <a:ext cx="3096344" cy="129614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algn="l" rtl="0" latinLnBrk="1" hangingPunct="0"/>
            <a:r>
              <a:rPr lang="en-US" altLang="ko-KR" sz="18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game.js (state)</a:t>
            </a:r>
            <a:endParaRPr lang="en-US" altLang="ko-KR" sz="1800" b="1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실제 게임이 구현</a:t>
            </a:r>
            <a:endParaRPr kumimoji="0" lang="en-US" altLang="ko-KR" sz="1800" b="0" i="0" u="none" strike="noStrike" cap="none" spc="0" normalizeH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바른고딕" pitchFamily="50" charset="-127"/>
              <a:ea typeface="나눔바른고딕" pitchFamily="50" charset="-127"/>
              <a:sym typeface="Apple SD 산돌고딕 Neo 옅은체"/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바른고딕" pitchFamily="50" charset="-127"/>
                <a:ea typeface="나눔바른고딕" pitchFamily="50" charset="-127"/>
                <a:sym typeface="Apple SD 산돌고딕 Neo 옅은체"/>
              </a:rPr>
              <a:t>점수가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일정 수준 이상 도달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바른고딕" pitchFamily="50" charset="-127"/>
                <a:ea typeface="나눔바른고딕" pitchFamily="50" charset="-127"/>
                <a:sym typeface="Apple SD 산돌고딕 Neo 옅은체"/>
              </a:rPr>
              <a:t> 시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바른고딕" pitchFamily="50" charset="-127"/>
                <a:ea typeface="나눔바른고딕" pitchFamily="50" charset="-127"/>
                <a:sym typeface="Apple SD 산돌고딕 Neo 옅은체"/>
              </a:rPr>
              <a:t>game over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바른고딕" pitchFamily="50" charset="-127"/>
              <a:ea typeface="나눔바른고딕" pitchFamily="50" charset="-127"/>
              <a:sym typeface="Apple SD 산돌고딕 Neo 옅은체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878664" y="5017821"/>
            <a:ext cx="3096344" cy="129614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algn="l" rtl="0" latinLnBrk="1" hangingPunct="0"/>
            <a:r>
              <a:rPr lang="en-US" altLang="ko-KR" sz="18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game_over.js (state)</a:t>
            </a:r>
            <a:endParaRPr lang="en-US" altLang="ko-KR" sz="1800" b="1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winner player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표시</a:t>
            </a:r>
            <a:endParaRPr lang="en-US" altLang="ko-KR" sz="18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바른고딕" pitchFamily="50" charset="-127"/>
                <a:ea typeface="나눔바른고딕" pitchFamily="50" charset="-127"/>
                <a:sym typeface="Apple SD 산돌고딕 Neo 옅은체"/>
              </a:rPr>
              <a:t>클릭 시 다시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바른고딕" pitchFamily="50" charset="-127"/>
                <a:ea typeface="나눔바른고딕" pitchFamily="50" charset="-127"/>
                <a:sym typeface="Apple SD 산돌고딕 Neo 옅은체"/>
              </a:rPr>
              <a:t>game state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바른고딕" pitchFamily="50" charset="-127"/>
                <a:ea typeface="나눔바른고딕" pitchFamily="50" charset="-127"/>
                <a:sym typeface="Apple SD 산돌고딕 Neo 옅은체"/>
              </a:rPr>
              <a:t>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바른고딕" pitchFamily="50" charset="-127"/>
              <a:ea typeface="나눔바른고딕" pitchFamily="50" charset="-127"/>
              <a:sym typeface="Apple SD 산돌고딕 Neo 옅은체"/>
            </a:endParaRPr>
          </a:p>
        </p:txBody>
      </p:sp>
      <p:cxnSp>
        <p:nvCxnSpPr>
          <p:cNvPr id="6" name="직선 화살표 연결선 5"/>
          <p:cNvCxnSpPr>
            <a:endCxn id="11" idx="1"/>
          </p:cNvCxnSpPr>
          <p:nvPr/>
        </p:nvCxnSpPr>
        <p:spPr>
          <a:xfrm>
            <a:off x="3982120" y="4385475"/>
            <a:ext cx="94052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/>
          <p:cNvCxnSpPr>
            <a:endCxn id="12" idx="1"/>
          </p:cNvCxnSpPr>
          <p:nvPr/>
        </p:nvCxnSpPr>
        <p:spPr>
          <a:xfrm flipV="1">
            <a:off x="8018991" y="3004592"/>
            <a:ext cx="859673" cy="138088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/>
          <p:cNvCxnSpPr/>
          <p:nvPr/>
        </p:nvCxnSpPr>
        <p:spPr>
          <a:xfrm>
            <a:off x="10750872" y="3652664"/>
            <a:ext cx="0" cy="13651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0246816" y="3695033"/>
            <a:ext cx="0" cy="13227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모서리가 둥근 직사각형 30"/>
          <p:cNvSpPr/>
          <p:nvPr/>
        </p:nvSpPr>
        <p:spPr>
          <a:xfrm>
            <a:off x="885776" y="7325072"/>
            <a:ext cx="11089232" cy="1296144"/>
          </a:xfrm>
          <a:prstGeom prst="roundRect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36000" rIns="36000" bIns="36000" numCol="1" spcCol="38100" rtlCol="0" anchor="ctr" anchorCtr="0">
            <a:no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phaser.min.js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나눔바른고딕" pitchFamily="50" charset="-127"/>
              <a:ea typeface="나눔바른고딕" pitchFamily="50" charset="-127"/>
              <a:sym typeface="Apple SD 산돌고딕 Neo 옅은체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317824" y="5524872"/>
            <a:ext cx="0" cy="158194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직선 화살표 연결선 33"/>
          <p:cNvCxnSpPr/>
          <p:nvPr/>
        </p:nvCxnSpPr>
        <p:spPr>
          <a:xfrm>
            <a:off x="2037904" y="5524872"/>
            <a:ext cx="0" cy="158194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직선 화살표 연결선 34"/>
          <p:cNvCxnSpPr/>
          <p:nvPr/>
        </p:nvCxnSpPr>
        <p:spPr>
          <a:xfrm>
            <a:off x="2757984" y="5524872"/>
            <a:ext cx="0" cy="158194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직선 화살표 연결선 35"/>
          <p:cNvCxnSpPr/>
          <p:nvPr/>
        </p:nvCxnSpPr>
        <p:spPr>
          <a:xfrm>
            <a:off x="3478064" y="5524872"/>
            <a:ext cx="0" cy="158194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직선 화살표 연결선 36"/>
          <p:cNvCxnSpPr/>
          <p:nvPr/>
        </p:nvCxnSpPr>
        <p:spPr>
          <a:xfrm>
            <a:off x="4198144" y="5524872"/>
            <a:ext cx="0" cy="158194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직선 화살표 연결선 37"/>
          <p:cNvCxnSpPr/>
          <p:nvPr/>
        </p:nvCxnSpPr>
        <p:spPr>
          <a:xfrm>
            <a:off x="4918224" y="5524872"/>
            <a:ext cx="0" cy="158194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직선 화살표 연결선 38"/>
          <p:cNvCxnSpPr/>
          <p:nvPr/>
        </p:nvCxnSpPr>
        <p:spPr>
          <a:xfrm>
            <a:off x="5638304" y="5524872"/>
            <a:ext cx="0" cy="158194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직선 화살표 연결선 39"/>
          <p:cNvCxnSpPr/>
          <p:nvPr/>
        </p:nvCxnSpPr>
        <p:spPr>
          <a:xfrm>
            <a:off x="6358384" y="5524872"/>
            <a:ext cx="0" cy="158194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직선 화살표 연결선 41"/>
          <p:cNvCxnSpPr/>
          <p:nvPr/>
        </p:nvCxnSpPr>
        <p:spPr>
          <a:xfrm>
            <a:off x="7078464" y="5524872"/>
            <a:ext cx="0" cy="158194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직선 화살표 연결선 42"/>
          <p:cNvCxnSpPr/>
          <p:nvPr/>
        </p:nvCxnSpPr>
        <p:spPr>
          <a:xfrm>
            <a:off x="7798544" y="5524872"/>
            <a:ext cx="0" cy="158194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직선 화살표 연결선 43"/>
          <p:cNvCxnSpPr/>
          <p:nvPr/>
        </p:nvCxnSpPr>
        <p:spPr>
          <a:xfrm>
            <a:off x="8518624" y="6604992"/>
            <a:ext cx="0" cy="504056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직선 화살표 연결선 44"/>
          <p:cNvCxnSpPr/>
          <p:nvPr/>
        </p:nvCxnSpPr>
        <p:spPr>
          <a:xfrm>
            <a:off x="9238704" y="6604992"/>
            <a:ext cx="0" cy="504056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직선 화살표 연결선 45"/>
          <p:cNvCxnSpPr/>
          <p:nvPr/>
        </p:nvCxnSpPr>
        <p:spPr>
          <a:xfrm>
            <a:off x="9958784" y="6604992"/>
            <a:ext cx="0" cy="504056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/>
          <p:nvPr/>
        </p:nvCxnSpPr>
        <p:spPr>
          <a:xfrm>
            <a:off x="10678864" y="6604992"/>
            <a:ext cx="0" cy="504056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직선 화살표 연결선 47"/>
          <p:cNvCxnSpPr/>
          <p:nvPr/>
        </p:nvCxnSpPr>
        <p:spPr>
          <a:xfrm>
            <a:off x="11398944" y="6604992"/>
            <a:ext cx="0" cy="504056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40351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12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smtClean="0">
                <a:solidFill>
                  <a:srgbClr val="414142"/>
                </a:solidFill>
              </a:rPr>
              <a:t>Jump: main.js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3760870" y="430233"/>
            <a:ext cx="5254018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2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98" y="3886910"/>
            <a:ext cx="5808229" cy="29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hape 44"/>
          <p:cNvSpPr/>
          <p:nvPr/>
        </p:nvSpPr>
        <p:spPr>
          <a:xfrm>
            <a:off x="606841" y="2041651"/>
            <a:ext cx="11643852" cy="5946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lvl="0" indent="-228600" algn="l">
              <a:lnSpc>
                <a:spcPct val="140000"/>
              </a:lnSpc>
              <a:buSzPct val="80000"/>
              <a:buFontTx/>
              <a:buChar char="•"/>
              <a:defRPr sz="1800"/>
            </a:pP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main.js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game</a:t>
            </a:r>
            <a:r>
              <a:rPr lang="ko-KR" altLang="en-US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object 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game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객체 선언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일반적으로 만드는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web 1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개에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1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개의 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game object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를 선언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</a:t>
            </a: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game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object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b="1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initialization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game object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의 초기화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add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state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object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game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의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state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object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들을 추가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set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start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state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object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game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은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Menu state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에서부터 시작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674961" y="3603009"/>
            <a:ext cx="4244454" cy="900752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연결선 14"/>
          <p:cNvCxnSpPr/>
          <p:nvPr/>
        </p:nvCxnSpPr>
        <p:spPr>
          <a:xfrm flipV="1">
            <a:off x="6441743" y="5076967"/>
            <a:ext cx="450376" cy="163773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연결선 18"/>
          <p:cNvCxnSpPr/>
          <p:nvPr/>
        </p:nvCxnSpPr>
        <p:spPr>
          <a:xfrm>
            <a:off x="4626591" y="5909481"/>
            <a:ext cx="2265528" cy="341194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연결선 21"/>
          <p:cNvCxnSpPr/>
          <p:nvPr/>
        </p:nvCxnSpPr>
        <p:spPr>
          <a:xfrm>
            <a:off x="4230806" y="6632812"/>
            <a:ext cx="2674961" cy="764275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86748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13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smtClean="0">
                <a:solidFill>
                  <a:srgbClr val="414142"/>
                </a:solidFill>
              </a:rPr>
              <a:t>Jump: menu.js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3760870" y="430233"/>
            <a:ext cx="5254018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2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86" y="3594304"/>
            <a:ext cx="6013634" cy="379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hape 44"/>
          <p:cNvSpPr/>
          <p:nvPr/>
        </p:nvSpPr>
        <p:spPr>
          <a:xfrm>
            <a:off x="606841" y="2041651"/>
            <a:ext cx="11643852" cy="5946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lvl="0" indent="-228600" algn="l">
              <a:lnSpc>
                <a:spcPct val="140000"/>
              </a:lnSpc>
              <a:buSzPct val="80000"/>
              <a:buFontTx/>
              <a:buChar char="•"/>
              <a:defRPr sz="1800"/>
            </a:pP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state </a:t>
            </a:r>
            <a:r>
              <a:rPr lang="ko-KR" altLang="en-US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객체 </a:t>
            </a: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(menu.js)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preload function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   image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를 미리 불러오는 등의 사전 작업을 주로 구현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create function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  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해당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state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를 구성하는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UI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를 구성하는 작업이 구현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   state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의 변수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버튼 등의 초기화 작업이 구현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</a:t>
            </a:r>
            <a:r>
              <a:rPr lang="ko-KR" altLang="en-US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기타 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function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   state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객체는 각자 원하는 목적의 함수를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member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로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	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가질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수 있음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   </a:t>
            </a:r>
            <a:r>
              <a:rPr lang="en-US" altLang="ko-KR" sz="18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this.funcName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을 통해 접근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671248" y="3971499"/>
            <a:ext cx="3234519" cy="327547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연결선 13"/>
          <p:cNvCxnSpPr/>
          <p:nvPr/>
        </p:nvCxnSpPr>
        <p:spPr>
          <a:xfrm flipV="1">
            <a:off x="3575713" y="5090615"/>
            <a:ext cx="3316406" cy="109182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연결선 18"/>
          <p:cNvCxnSpPr/>
          <p:nvPr/>
        </p:nvCxnSpPr>
        <p:spPr>
          <a:xfrm>
            <a:off x="3835021" y="6305267"/>
            <a:ext cx="3125337" cy="300249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37313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14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smtClean="0">
                <a:solidFill>
                  <a:srgbClr val="414142"/>
                </a:solidFill>
              </a:rPr>
              <a:t>Jump: menu.js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3760870" y="430233"/>
            <a:ext cx="5254018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2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86" y="3594304"/>
            <a:ext cx="6013634" cy="379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hape 44"/>
          <p:cNvSpPr/>
          <p:nvPr/>
        </p:nvSpPr>
        <p:spPr>
          <a:xfrm>
            <a:off x="606841" y="2041651"/>
            <a:ext cx="11643852" cy="555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lvl="0" indent="-228600" algn="l">
              <a:lnSpc>
                <a:spcPct val="140000"/>
              </a:lnSpc>
              <a:buSzPct val="80000"/>
              <a:buFontTx/>
              <a:buChar char="•"/>
              <a:defRPr sz="1800"/>
            </a:pP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state </a:t>
            </a:r>
            <a:r>
              <a:rPr lang="ko-KR" altLang="en-US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객체</a:t>
            </a:r>
            <a:r>
              <a:rPr lang="en-US" altLang="ko-KR" sz="2400" b="1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(menu.js)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load image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   game object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에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image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를 미리 불러옴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   ‘menu’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문자열을 통해 접근 가능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add button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   0, 0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위치에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‘menu’ image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의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button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을 생성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   this,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즉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menu state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에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button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이 생성됨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   button event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발생 시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menu state object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의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	</a:t>
            </a:r>
            <a:r>
              <a:rPr lang="en-US" altLang="ko-KR" sz="18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startGame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function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호출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change state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  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실제 게임이 동작되는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Game state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로 변경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5459104" y="3148608"/>
            <a:ext cx="1433015" cy="1368802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연결선 13"/>
          <p:cNvCxnSpPr/>
          <p:nvPr/>
        </p:nvCxnSpPr>
        <p:spPr>
          <a:xfrm flipV="1">
            <a:off x="5281684" y="4708478"/>
            <a:ext cx="1610435" cy="723331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연결선 18"/>
          <p:cNvCxnSpPr/>
          <p:nvPr/>
        </p:nvCxnSpPr>
        <p:spPr>
          <a:xfrm>
            <a:off x="4285397" y="6701052"/>
            <a:ext cx="2661313" cy="300249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40351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15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smtClean="0">
                <a:solidFill>
                  <a:srgbClr val="414142"/>
                </a:solidFill>
              </a:rPr>
              <a:t>Jump: game.js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3760870" y="430233"/>
            <a:ext cx="5254018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2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16" y="1942829"/>
            <a:ext cx="5256584" cy="687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hape 44"/>
          <p:cNvSpPr/>
          <p:nvPr/>
        </p:nvSpPr>
        <p:spPr>
          <a:xfrm>
            <a:off x="6142360" y="2041651"/>
            <a:ext cx="6108332" cy="555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28600" lvl="2" indent="-228600" algn="l">
              <a:lnSpc>
                <a:spcPct val="140000"/>
              </a:lnSpc>
              <a:buSzPct val="80000"/>
              <a:buFontTx/>
              <a:buChar char="•"/>
              <a:defRPr sz="1800"/>
            </a:pP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state </a:t>
            </a:r>
            <a:r>
              <a:rPr lang="ko-KR" altLang="en-US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객체</a:t>
            </a:r>
            <a:r>
              <a:rPr lang="en-US" altLang="ko-KR" sz="2400" b="1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(game.js)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FontTx/>
              <a:buChar char="•"/>
              <a:defRPr sz="1800"/>
            </a:pPr>
            <a:endParaRPr lang="en-US" altLang="ko-KR" sz="1800" b="1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update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function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  주기적으로 호출되어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state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를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update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하는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function.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  </a:t>
            </a:r>
            <a:r>
              <a:rPr lang="en-US" altLang="ko-KR" sz="18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phaser</a:t>
            </a:r>
            <a:r>
              <a:rPr lang="ko-KR" altLang="en-US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가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자동으로 호출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b="1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destory</a:t>
            </a:r>
            <a:endParaRPr lang="en-US" altLang="ko-KR" sz="1800" b="1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 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불러온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image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를 제거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 game.js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에선 발판의 추락을 구현하려고 사용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collision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 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충돌을 구현하기 위해 제작한 함수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 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Game state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의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member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인 함수이므로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this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를 통해 접근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988860" y="3580656"/>
            <a:ext cx="3009484" cy="1018640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연결선 18"/>
          <p:cNvCxnSpPr/>
          <p:nvPr/>
        </p:nvCxnSpPr>
        <p:spPr>
          <a:xfrm>
            <a:off x="3002507" y="4926842"/>
            <a:ext cx="3057099" cy="136477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연결선 21"/>
          <p:cNvCxnSpPr/>
          <p:nvPr/>
        </p:nvCxnSpPr>
        <p:spPr>
          <a:xfrm>
            <a:off x="3302758" y="5732061"/>
            <a:ext cx="2743200" cy="859808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74783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16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smtClean="0">
                <a:solidFill>
                  <a:srgbClr val="414142"/>
                </a:solidFill>
              </a:rPr>
              <a:t>Jump: game_over.js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3760870" y="430233"/>
            <a:ext cx="5254018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2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sp>
        <p:nvSpPr>
          <p:cNvPr id="11" name="Shape 44"/>
          <p:cNvSpPr/>
          <p:nvPr/>
        </p:nvSpPr>
        <p:spPr>
          <a:xfrm>
            <a:off x="606840" y="2041651"/>
            <a:ext cx="11977590" cy="4395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28600" lvl="0" indent="-228600" algn="l">
              <a:lnSpc>
                <a:spcPct val="140000"/>
              </a:lnSpc>
              <a:buSzPct val="80000"/>
              <a:buFontTx/>
              <a:buChar char="•"/>
              <a:defRPr sz="1800"/>
            </a:pP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state </a:t>
            </a:r>
            <a:r>
              <a:rPr lang="ko-KR" altLang="en-US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객체 </a:t>
            </a: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(game_over.js)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winner </a:t>
            </a:r>
            <a:r>
              <a:rPr lang="ko-KR" altLang="en-US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판별</a:t>
            </a:r>
            <a:endParaRPr lang="en-US" altLang="ko-KR" sz="1800" b="1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   win player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에 따라 다른 배경을 불러옴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b="1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restart game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   button event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시 호출되며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game state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로 되돌아감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671248" y="3971499"/>
            <a:ext cx="3234519" cy="327547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연결선 13"/>
          <p:cNvCxnSpPr/>
          <p:nvPr/>
        </p:nvCxnSpPr>
        <p:spPr>
          <a:xfrm flipV="1">
            <a:off x="3575713" y="5090615"/>
            <a:ext cx="3316406" cy="109182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연결선 18"/>
          <p:cNvCxnSpPr/>
          <p:nvPr/>
        </p:nvCxnSpPr>
        <p:spPr>
          <a:xfrm>
            <a:off x="3835021" y="6305267"/>
            <a:ext cx="3125337" cy="300249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6" y="3691264"/>
            <a:ext cx="6187919" cy="420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연결선 14"/>
          <p:cNvCxnSpPr/>
          <p:nvPr/>
        </p:nvCxnSpPr>
        <p:spPr>
          <a:xfrm flipV="1">
            <a:off x="3220872" y="4732784"/>
            <a:ext cx="3713576" cy="1203993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연결선 16"/>
          <p:cNvCxnSpPr/>
          <p:nvPr/>
        </p:nvCxnSpPr>
        <p:spPr>
          <a:xfrm flipV="1">
            <a:off x="3780430" y="5936777"/>
            <a:ext cx="3125337" cy="1351127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14548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828512" y="4154965"/>
            <a:ext cx="9347776" cy="88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5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b="1" dirty="0" smtClean="0">
                <a:solidFill>
                  <a:srgbClr val="414142"/>
                </a:solidFill>
              </a:rPr>
              <a:t>Q&amp;A</a:t>
            </a:r>
            <a:endParaRPr sz="5000" b="1" dirty="0">
              <a:solidFill>
                <a:srgbClr val="414142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1828512" y="5022559"/>
            <a:ext cx="93477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414142"/>
                </a:solidFill>
              </a:rPr>
              <a:t>- End of the Document -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ase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8" y="1863898"/>
            <a:ext cx="12227222" cy="70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2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err="1" smtClean="0">
                <a:solidFill>
                  <a:srgbClr val="414142"/>
                </a:solidFill>
              </a:rPr>
              <a:t>Phaser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3760870" y="430233"/>
            <a:ext cx="5254018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1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 Game Framework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14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3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44" name="Shape 44"/>
          <p:cNvSpPr/>
          <p:nvPr/>
        </p:nvSpPr>
        <p:spPr>
          <a:xfrm>
            <a:off x="606841" y="2041651"/>
            <a:ext cx="11643852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Why </a:t>
            </a:r>
            <a:r>
              <a:rPr lang="en-US" altLang="ko-KR" sz="2400" b="1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Phaser</a:t>
            </a: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?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빠르고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무료이고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가벼운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HTML5 framework.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	⇰ </a:t>
            </a:r>
            <a:r>
              <a:rPr lang="ko-KR" altLang="en-US" sz="2000" dirty="0" smtClean="0">
                <a:solidFill>
                  <a:srgbClr val="B44348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유명하고 많이 사용되는 </a:t>
            </a:r>
            <a:r>
              <a:rPr lang="en-US" altLang="ko-KR" sz="2000" dirty="0" smtClean="0">
                <a:solidFill>
                  <a:srgbClr val="B44348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framework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: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참고할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source, community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가 많음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김태환 팀장님이 링크해주신 </a:t>
            </a:r>
            <a:r>
              <a:rPr lang="en-US" altLang="ko-KR" sz="20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WebGL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framework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목록에도 존재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endParaRPr lang="en-US" altLang="ko-KR" sz="20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html5gameengine.com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이 평가한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game engine framework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들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(popularity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기준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sorting)</a:t>
            </a: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err="1" smtClean="0">
                <a:solidFill>
                  <a:srgbClr val="414142"/>
                </a:solidFill>
              </a:rPr>
              <a:t>Phaser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4593597" y="430233"/>
            <a:ext cx="3588565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1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982643" y="3968137"/>
            <a:ext cx="6328069" cy="2243232"/>
            <a:chOff x="1893889" y="4516760"/>
            <a:chExt cx="6912768" cy="2796503"/>
          </a:xfrm>
        </p:grpSpPr>
        <p:grpSp>
          <p:nvGrpSpPr>
            <p:cNvPr id="4" name="그룹 3"/>
            <p:cNvGrpSpPr/>
            <p:nvPr/>
          </p:nvGrpSpPr>
          <p:grpSpPr>
            <a:xfrm>
              <a:off x="1893889" y="4516760"/>
              <a:ext cx="6912768" cy="2796503"/>
              <a:chOff x="2493742" y="2505075"/>
              <a:chExt cx="7864087" cy="3181351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3295"/>
              <a:stretch/>
            </p:blipFill>
            <p:spPr bwMode="auto">
              <a:xfrm>
                <a:off x="2499704" y="2505075"/>
                <a:ext cx="7858125" cy="2419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202" b="32238"/>
              <a:stretch/>
            </p:blipFill>
            <p:spPr bwMode="auto">
              <a:xfrm>
                <a:off x="2493742" y="4924425"/>
                <a:ext cx="7858125" cy="7620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2037904" y="6643441"/>
              <a:ext cx="2232248" cy="33491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13689" y="7180298"/>
            <a:ext cx="8593832" cy="1531574"/>
            <a:chOff x="2313689" y="7180298"/>
            <a:chExt cx="8593832" cy="153157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689" y="7180298"/>
              <a:ext cx="8593832" cy="153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2338130" y="8413143"/>
              <a:ext cx="4380294" cy="26865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949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4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44" name="Shape 44"/>
          <p:cNvSpPr/>
          <p:nvPr/>
        </p:nvSpPr>
        <p:spPr>
          <a:xfrm>
            <a:off x="606841" y="2041651"/>
            <a:ext cx="11643852" cy="607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r>
              <a:rPr lang="ko-KR" altLang="en-US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특징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homepage(</a:t>
            </a: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4"/>
              </a:rPr>
              <a:t>https://phaser.io/</a:t>
            </a: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)</a:t>
            </a:r>
            <a:endParaRPr lang="en-US" altLang="ko-KR" sz="2400" b="1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HTML, </a:t>
            </a:r>
            <a:r>
              <a:rPr lang="en-US" altLang="ko-KR" sz="20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Javasccript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	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Web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코딩 외에 특별한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editor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의 기능을 필요로 하지 않기 때문에 개발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editor</a:t>
            </a:r>
            <a:r>
              <a:rPr lang="ko-KR" altLang="en-US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선택이 자유로움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- sublime text, IDE, eclipse, etc.</a:t>
            </a:r>
            <a:endParaRPr lang="en-US" altLang="ko-KR" sz="16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r>
              <a:rPr lang="ko-KR" altLang="en-US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기능</a:t>
            </a:r>
            <a:endParaRPr lang="en-US" altLang="ko-KR" sz="1800" b="1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다양한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input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장치</a:t>
            </a: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지원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: </a:t>
            </a:r>
            <a:r>
              <a:rPr lang="ko-KR" altLang="en-US" sz="2000" dirty="0" smtClean="0">
                <a:solidFill>
                  <a:srgbClr val="B44348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터치 스크린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input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도 지원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모든 화면 크기를 지원하는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scale manager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가 지원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: </a:t>
            </a:r>
            <a:r>
              <a:rPr lang="ko-KR" altLang="en-US" sz="20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테이블탑의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크기에 상관 없이 제작 가능할 것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Web audio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와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legacy HTML audio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지원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: audio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를 다루는데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용이</a:t>
            </a:r>
            <a:endParaRPr lang="en-US" altLang="ko-KR" sz="20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많은 개발자가 사용하기에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framework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자체의 버그가 적고 유지관리가 잘됨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믿을 수 있는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framework.</a:t>
            </a: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많은 개발자가 사용하기에 </a:t>
            </a:r>
            <a:r>
              <a:rPr lang="ko-KR" altLang="en-US" sz="20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튜토리얼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예제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소스가 많고 잘되어있음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err="1" smtClean="0">
                <a:solidFill>
                  <a:srgbClr val="414142"/>
                </a:solidFill>
              </a:rPr>
              <a:t>Phaser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4593597" y="430233"/>
            <a:ext cx="3588565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1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597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5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44" name="Shape 44"/>
          <p:cNvSpPr/>
          <p:nvPr/>
        </p:nvSpPr>
        <p:spPr>
          <a:xfrm>
            <a:off x="606841" y="2041651"/>
            <a:ext cx="11643852" cy="547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r>
              <a:rPr lang="ko-KR" altLang="en-US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예시</a:t>
            </a:r>
            <a:r>
              <a:rPr lang="en-US" altLang="ko-KR" sz="2400" b="1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(</a:t>
            </a:r>
            <a:r>
              <a:rPr lang="en-US" altLang="ko-KR" sz="2400" b="1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4"/>
              </a:rPr>
              <a:t>https://</a:t>
            </a: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4"/>
              </a:rPr>
              <a:t>phaser.io/news/category/game</a:t>
            </a: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)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퍼즐 게임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- </a:t>
            </a:r>
            <a:r>
              <a:rPr lang="en-US" altLang="ko-KR" sz="18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Zhed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(</a:t>
            </a:r>
            <a:r>
              <a:rPr lang="en-US" altLang="ko-KR" sz="105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5"/>
              </a:rPr>
              <a:t>http://www.emanueleferonato.com/2017/05/11/html5-prototype-of-ios-zhed-puzzle-game-with-10-playable-levels-made-with-phaser/</a:t>
            </a:r>
            <a:r>
              <a:rPr lang="en-US" altLang="ko-KR" sz="105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 </a:t>
            </a: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)</a:t>
            </a:r>
            <a:endParaRPr lang="en-US" altLang="ko-KR" sz="20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- Aqua Friends </a:t>
            </a: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(</a:t>
            </a:r>
            <a:r>
              <a:rPr lang="en-US" altLang="ko-KR" sz="14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6"/>
              </a:rPr>
              <a:t>http://www.girlsgogames.com/game/aqua_friends</a:t>
            </a:r>
            <a:r>
              <a:rPr lang="en-US" altLang="ko-KR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?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) 	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endParaRPr lang="en-US" altLang="ko-KR" sz="20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아케이드 게임</a:t>
            </a:r>
            <a:endParaRPr lang="en-US" altLang="ko-KR" sz="20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- Flood Escape </a:t>
            </a: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(</a:t>
            </a:r>
            <a:r>
              <a:rPr lang="en-US" altLang="ko-KR" sz="14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7"/>
              </a:rPr>
              <a:t>http://flood.enclavegames.com</a:t>
            </a:r>
            <a:r>
              <a:rPr lang="en-US" altLang="ko-KR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7"/>
              </a:rPr>
              <a:t>/</a:t>
            </a:r>
            <a:r>
              <a:rPr lang="en-US" altLang="ko-KR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)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- The 42</a:t>
            </a:r>
            <a:r>
              <a:rPr lang="en-US" altLang="ko-KR" sz="1800" baseline="30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nd</a:t>
            </a: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Bridge(</a:t>
            </a:r>
            <a:r>
              <a:rPr lang="en-US" altLang="ko-KR" sz="6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8"/>
              </a:rPr>
              <a:t>http://</a:t>
            </a:r>
            <a:r>
              <a:rPr lang="en-US" altLang="ko-KR" sz="7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8"/>
              </a:rPr>
              <a:t>www.kongregate.com/games/HenriquePikachu/the-42nd-bridge-demo</a:t>
            </a:r>
            <a:r>
              <a:rPr lang="en-US" altLang="ko-KR" sz="7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)</a:t>
            </a: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RPG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게임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1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-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Wild Terra Online (</a:t>
            </a:r>
            <a:r>
              <a:rPr lang="en-US" altLang="ko-KR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9"/>
              </a:rPr>
              <a:t>http</a:t>
            </a:r>
            <a:r>
              <a:rPr lang="en-US" altLang="ko-KR" sz="14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9"/>
              </a:rPr>
              <a:t>://store.steampowered.com/app/500710/Wild_Terra_Online</a:t>
            </a:r>
            <a:r>
              <a:rPr lang="en-US" altLang="ko-KR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9"/>
              </a:rPr>
              <a:t>/</a:t>
            </a:r>
            <a:r>
              <a:rPr lang="en-US" altLang="ko-KR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ko-KR" altLang="en-US" sz="14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(</a:t>
            </a:r>
            <a:r>
              <a:rPr lang="en-US" altLang="ko-KR" sz="14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MultiPlayer</a:t>
            </a:r>
            <a:r>
              <a:rPr lang="en-US" altLang="ko-KR" sz="14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)</a:t>
            </a:r>
            <a:r>
              <a:rPr lang="en-US" altLang="ko-KR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(</a:t>
            </a:r>
            <a:r>
              <a:rPr lang="ko-KR" altLang="en-US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동영상</a:t>
            </a:r>
            <a:r>
              <a:rPr lang="en-US" altLang="ko-KR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)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)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2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- </a:t>
            </a:r>
            <a:r>
              <a:rPr lang="en-US" altLang="ko-KR" sz="18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Phaser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Quest (</a:t>
            </a:r>
            <a:r>
              <a:rPr lang="en-US" altLang="ko-KR" sz="14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10"/>
              </a:rPr>
              <a:t>https://phaserquest.herokuapp.com</a:t>
            </a:r>
            <a:r>
              <a:rPr lang="en-US" altLang="ko-KR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10"/>
              </a:rPr>
              <a:t>/</a:t>
            </a:r>
            <a:r>
              <a:rPr lang="en-US" altLang="ko-KR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(</a:t>
            </a:r>
            <a:r>
              <a:rPr lang="en-US" altLang="ko-KR" sz="14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SinglePlayer</a:t>
            </a:r>
            <a:r>
              <a:rPr lang="en-US" altLang="ko-KR" sz="14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)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)</a:t>
            </a: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err="1" smtClean="0">
                <a:solidFill>
                  <a:srgbClr val="414142"/>
                </a:solidFill>
              </a:rPr>
              <a:t>Phaser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4593597" y="430233"/>
            <a:ext cx="3588565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1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839" y="3638509"/>
            <a:ext cx="1723946" cy="227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664" y="3638509"/>
            <a:ext cx="1418264" cy="177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hape 44"/>
          <p:cNvSpPr/>
          <p:nvPr/>
        </p:nvSpPr>
        <p:spPr>
          <a:xfrm>
            <a:off x="9350929" y="5407114"/>
            <a:ext cx="1039903" cy="36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Zhed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sp>
        <p:nvSpPr>
          <p:cNvPr id="12" name="Shape 44"/>
          <p:cNvSpPr/>
          <p:nvPr/>
        </p:nvSpPr>
        <p:spPr>
          <a:xfrm>
            <a:off x="10785344" y="5884912"/>
            <a:ext cx="1693720" cy="36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Aqua Friends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pic>
        <p:nvPicPr>
          <p:cNvPr id="2053" name="Picture 5" descr="http://cdn.edgecast.steamstatic.com/steam/apps/500710/ss_ba2344369f5374097c98356475d9ea40b1032704.600x338.jpg?t=149552958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618" y="6719898"/>
            <a:ext cx="3456384" cy="189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44"/>
          <p:cNvSpPr/>
          <p:nvPr/>
        </p:nvSpPr>
        <p:spPr>
          <a:xfrm>
            <a:off x="9670752" y="8572068"/>
            <a:ext cx="2553022" cy="38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Wild Terra Online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178" y="3865240"/>
            <a:ext cx="1521172" cy="228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hape 44"/>
          <p:cNvSpPr/>
          <p:nvPr/>
        </p:nvSpPr>
        <p:spPr>
          <a:xfrm>
            <a:off x="5659968" y="4012704"/>
            <a:ext cx="1634520" cy="38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Flood Escape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4" y="7045288"/>
            <a:ext cx="2715318" cy="158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hape 44"/>
          <p:cNvSpPr/>
          <p:nvPr/>
        </p:nvSpPr>
        <p:spPr>
          <a:xfrm>
            <a:off x="1213074" y="8587308"/>
            <a:ext cx="2553022" cy="38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The 42</a:t>
            </a:r>
            <a:r>
              <a:rPr lang="en-US" altLang="ko-KR" sz="1800" baseline="30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nd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Bridge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93" y="7027864"/>
            <a:ext cx="3825237" cy="153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Shape 44"/>
          <p:cNvSpPr/>
          <p:nvPr/>
        </p:nvSpPr>
        <p:spPr>
          <a:xfrm>
            <a:off x="5461546" y="8582028"/>
            <a:ext cx="2553022" cy="36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Phaser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Quest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4597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6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44" name="Shape 44"/>
          <p:cNvSpPr/>
          <p:nvPr/>
        </p:nvSpPr>
        <p:spPr>
          <a:xfrm>
            <a:off x="606841" y="2041651"/>
            <a:ext cx="11643852" cy="607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r>
              <a:rPr lang="ko-KR" altLang="en-US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특징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homepage(</a:t>
            </a: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  <a:hlinkClick r:id="rId4"/>
              </a:rPr>
              <a:t>https://phaser.io/</a:t>
            </a: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)</a:t>
            </a:r>
            <a:endParaRPr lang="en-US" altLang="ko-KR" sz="2400" b="1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HTML, </a:t>
            </a:r>
            <a:r>
              <a:rPr lang="en-US" altLang="ko-KR" sz="20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Javasccript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	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Web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코딩 외에 특별한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editor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의 기능을 필요로 하지 않기 때문에 개발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editor</a:t>
            </a:r>
            <a:r>
              <a:rPr lang="ko-KR" altLang="en-US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선택이 자유로움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- sublime text, IDE, eclipse, etc.</a:t>
            </a:r>
            <a:endParaRPr lang="en-US" altLang="ko-KR" sz="16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r>
              <a:rPr lang="ko-KR" altLang="en-US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기능</a:t>
            </a:r>
            <a:endParaRPr lang="en-US" altLang="ko-KR" sz="1800" b="1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다양한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input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장치</a:t>
            </a: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지원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: </a:t>
            </a:r>
            <a:r>
              <a:rPr lang="ko-KR" altLang="en-US" sz="2000" dirty="0" smtClean="0">
                <a:solidFill>
                  <a:srgbClr val="B44348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터치 스크린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input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도 지원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모든 화면 크기를 지원하는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scale manager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가 지원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: </a:t>
            </a:r>
            <a:r>
              <a:rPr lang="ko-KR" altLang="en-US" sz="20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테이블탑의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크기에 상관 없이 제작 가능할 것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Web audio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와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legacy HTML audio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지원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: audio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를 다루는데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용이</a:t>
            </a:r>
            <a:endParaRPr lang="en-US" altLang="ko-KR" sz="20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많은 개발자가 사용하기에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framework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자체의 버그가 적고 유지관리가 잘됨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믿을 수 있는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framework.</a:t>
            </a: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많은 개발자가 사용하기에 </a:t>
            </a:r>
            <a:r>
              <a:rPr lang="ko-KR" altLang="en-US" sz="20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튜토리얼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예제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소스가 많고 잘되어있음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err="1" smtClean="0">
                <a:solidFill>
                  <a:srgbClr val="414142"/>
                </a:solidFill>
              </a:rPr>
              <a:t>Phaser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3760870" y="430233"/>
            <a:ext cx="5254018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2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075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7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smtClean="0">
                <a:solidFill>
                  <a:srgbClr val="414142"/>
                </a:solidFill>
              </a:rPr>
              <a:t>Jump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3760870" y="430233"/>
            <a:ext cx="5254018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2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80" y="2356520"/>
            <a:ext cx="4786272" cy="38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4" y="2356520"/>
            <a:ext cx="4786272" cy="38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87" y="4616064"/>
            <a:ext cx="4786272" cy="38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621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ase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8" y="1863898"/>
            <a:ext cx="12227222" cy="70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8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smtClean="0">
                <a:solidFill>
                  <a:srgbClr val="414142"/>
                </a:solidFill>
              </a:rPr>
              <a:t>Jump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3760870" y="430233"/>
            <a:ext cx="5254018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2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pic>
        <p:nvPicPr>
          <p:cNvPr id="6146" name="Picture 2" descr="C:\Users\HW4N\Downloads\Jump\setup\assets\images\me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09" y="3716609"/>
            <a:ext cx="499255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57208" y="1863898"/>
            <a:ext cx="12227221" cy="7046574"/>
          </a:xfrm>
          <a:prstGeom prst="rect">
            <a:avLst/>
          </a:prstGeom>
          <a:solidFill>
            <a:schemeClr val="bg1">
              <a:alpha val="68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1" name="Shape 44"/>
          <p:cNvSpPr/>
          <p:nvPr/>
        </p:nvSpPr>
        <p:spPr>
          <a:xfrm>
            <a:off x="606841" y="2041651"/>
            <a:ext cx="11643852" cy="698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lvl="0" indent="-228600" algn="l">
              <a:lnSpc>
                <a:spcPct val="140000"/>
              </a:lnSpc>
              <a:buSzPct val="80000"/>
              <a:buChar char="•"/>
              <a:defRPr sz="1800"/>
            </a:pP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Game Rule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2 Player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가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100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점을 먼저 따내면 승리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한 번의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round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에서 하늘에서 발판이 떨어지며 바닥에 부딪힘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떨어지는 발판에 자신의 색을 입혀 바닥에 부딪히기 전의 색이 자신의 것일 경우 해당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round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승리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 10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점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⇰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한 번의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round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에서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3 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번의 색을 입힐 기회가 있으며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, 3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번의 기회로 눈치를 봐가며 상대가 입힌 색을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무효화하고 자신의 색을 입힌 채로 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round</a:t>
            </a:r>
            <a:r>
              <a:rPr lang="ko-KR" altLang="en-US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를 끝내는 것이 목적</a:t>
            </a: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4" indent="0" algn="l">
              <a:lnSpc>
                <a:spcPct val="140000"/>
              </a:lnSpc>
              <a:buSzPct val="80000"/>
              <a:defRPr sz="1800"/>
            </a:pP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endParaRPr lang="en-US" altLang="ko-KR" sz="14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endParaRPr lang="en-US" altLang="ko-KR" sz="20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endParaRPr lang="en-US" altLang="ko-KR" sz="20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endParaRPr lang="en-US" altLang="ko-KR" sz="20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endParaRPr lang="en-US" altLang="ko-KR" sz="20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endParaRPr lang="en-US" altLang="ko-KR" sz="20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algn="l">
              <a:lnSpc>
                <a:spcPct val="140000"/>
              </a:lnSpc>
              <a:buSzPct val="80000"/>
              <a:defRPr sz="1800"/>
            </a:pPr>
            <a:r>
              <a:rPr lang="en-US" altLang="ko-KR" sz="20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                                     Player A win                                                                           Player B win</a:t>
            </a:r>
            <a:r>
              <a:rPr lang="en-US" altLang="ko-KR" sz="20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32" y="5020816"/>
            <a:ext cx="4104456" cy="3303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64" y="5031834"/>
            <a:ext cx="4092531" cy="329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072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7208" y="1852463"/>
            <a:ext cx="12227222" cy="7046574"/>
            <a:chOff x="357208" y="1852463"/>
            <a:chExt cx="12227222" cy="7046574"/>
          </a:xfrm>
        </p:grpSpPr>
        <p:pic>
          <p:nvPicPr>
            <p:cNvPr id="1026" name="Picture 2" descr="phaser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08" y="1863898"/>
              <a:ext cx="12227222" cy="70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57209" y="1852463"/>
              <a:ext cx="12227221" cy="704657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2558858" y="9265985"/>
            <a:ext cx="241174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B8B8B"/>
                </a:solidFill>
              </a:rPr>
              <a:t>9</a:t>
            </a:fld>
            <a:endParaRPr>
              <a:solidFill>
                <a:srgbClr val="8B8B8B"/>
              </a:solidFill>
            </a:endParaRPr>
          </a:p>
        </p:txBody>
      </p:sp>
      <p:sp>
        <p:nvSpPr>
          <p:cNvPr id="7" name="Shape 43"/>
          <p:cNvSpPr/>
          <p:nvPr/>
        </p:nvSpPr>
        <p:spPr>
          <a:xfrm>
            <a:off x="357209" y="844352"/>
            <a:ext cx="866547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 b="1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ko-KR" sz="4400" b="1" dirty="0" smtClean="0">
                <a:solidFill>
                  <a:srgbClr val="414142"/>
                </a:solidFill>
              </a:rPr>
              <a:t>Jump: index.html</a:t>
            </a:r>
            <a:endParaRPr sz="4400" b="1" dirty="0">
              <a:solidFill>
                <a:srgbClr val="414142"/>
              </a:solidFill>
            </a:endParaRPr>
          </a:p>
        </p:txBody>
      </p:sp>
      <p:sp>
        <p:nvSpPr>
          <p:cNvPr id="5" name="Shape 39"/>
          <p:cNvSpPr/>
          <p:nvPr/>
        </p:nvSpPr>
        <p:spPr>
          <a:xfrm>
            <a:off x="3760870" y="430233"/>
            <a:ext cx="5254018" cy="307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414142"/>
                </a:solidFill>
              </a:rPr>
              <a:t>0 </a:t>
            </a:r>
            <a:r>
              <a:rPr lang="en-US" sz="2000" dirty="0" smtClean="0">
                <a:solidFill>
                  <a:srgbClr val="414142"/>
                </a:solidFill>
              </a:rPr>
              <a:t>2</a:t>
            </a:r>
            <a:r>
              <a:rPr sz="2000" dirty="0" smtClean="0">
                <a:solidFill>
                  <a:srgbClr val="414142"/>
                </a:solidFill>
              </a:rPr>
              <a:t>   </a:t>
            </a:r>
            <a:r>
              <a:rPr lang="en-US" altLang="ko-KR" dirty="0" err="1" smtClean="0"/>
              <a:t>Phaser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76" y="3471863"/>
            <a:ext cx="5969960" cy="421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hape 44"/>
          <p:cNvSpPr/>
          <p:nvPr/>
        </p:nvSpPr>
        <p:spPr>
          <a:xfrm>
            <a:off x="606841" y="2041651"/>
            <a:ext cx="11643852" cy="478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lvl="0" indent="-228600" algn="l">
              <a:lnSpc>
                <a:spcPct val="140000"/>
              </a:lnSpc>
              <a:buSzPct val="80000"/>
              <a:buFontTx/>
              <a:buChar char="•"/>
              <a:defRPr sz="1800"/>
            </a:pPr>
            <a:r>
              <a:rPr lang="en-US" altLang="ko-KR" sz="2400" b="1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index.html</a:t>
            </a:r>
            <a:endParaRPr lang="en-US" altLang="ko-KR" sz="1800" b="1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</a:t>
            </a: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	- &lt;script&gt;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태그 안에 </a:t>
            </a:r>
            <a:r>
              <a:rPr lang="en-US" altLang="ko-KR" sz="18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javascript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파일을 연결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</a:p>
          <a:p>
            <a:pPr lvl="0" algn="l">
              <a:lnSpc>
                <a:spcPct val="140000"/>
              </a:lnSpc>
              <a:buSzPct val="80000"/>
              <a:defRPr sz="1800"/>
            </a:pPr>
            <a:r>
              <a:rPr lang="en-US" altLang="ko-KR" sz="1800" dirty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										-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phaser.min.js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은 연결된 </a:t>
            </a:r>
            <a:r>
              <a:rPr lang="en-US" altLang="ko-KR" sz="1800" dirty="0" err="1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javascript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 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파일 중 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game 												    object</a:t>
            </a:r>
            <a:r>
              <a:rPr lang="ko-KR" altLang="en-US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를 찾아 실행</a:t>
            </a:r>
            <a:r>
              <a:rPr lang="en-US" altLang="ko-KR" sz="1800" dirty="0" smtClean="0">
                <a:solidFill>
                  <a:srgbClr val="414142"/>
                </a:solidFill>
                <a:latin typeface="나눔바른고딕"/>
                <a:ea typeface="나눔바른고딕"/>
                <a:cs typeface="나눔바른고딕"/>
                <a:sym typeface="나눔바른고딕"/>
              </a:rPr>
              <a:t>.</a:t>
            </a:r>
            <a:endParaRPr lang="en-US" altLang="ko-KR" sz="1800" dirty="0" smtClean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  <a:p>
            <a:pPr lvl="0" algn="l">
              <a:lnSpc>
                <a:spcPct val="140000"/>
              </a:lnSpc>
              <a:buSzPct val="80000"/>
              <a:defRPr sz="1800"/>
            </a:pPr>
            <a:endParaRPr lang="en-US" altLang="ko-KR" sz="1800" dirty="0">
              <a:solidFill>
                <a:srgbClr val="414142"/>
              </a:solidFill>
              <a:latin typeface="나눔바른고딕"/>
              <a:ea typeface="나눔바른고딕"/>
              <a:cs typeface="나눔바른고딕"/>
              <a:sym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1908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32412</TotalTime>
  <Words>507</Words>
  <Application>Microsoft Office PowerPoint</Application>
  <PresentationFormat>사용자 지정</PresentationFormat>
  <Paragraphs>258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Helvetica Neue</vt:lpstr>
      <vt:lpstr>나눔바른고딕</vt:lpstr>
      <vt:lpstr>맑은 고딕</vt:lpstr>
      <vt:lpstr>Apple SD 산돌고딕 Neo 옅은체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HW4N</dc:creator>
  <cp:lastModifiedBy>HW4N</cp:lastModifiedBy>
  <cp:revision>705</cp:revision>
  <cp:lastPrinted>2016-11-23T08:09:44Z</cp:lastPrinted>
  <dcterms:modified xsi:type="dcterms:W3CDTF">2017-06-26T01:26:37Z</dcterms:modified>
</cp:coreProperties>
</file>