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10" r:id="rId3"/>
    <p:sldId id="412" r:id="rId4"/>
    <p:sldId id="413" r:id="rId5"/>
    <p:sldId id="414" r:id="rId7"/>
    <p:sldId id="415" r:id="rId8"/>
    <p:sldId id="416" r:id="rId9"/>
    <p:sldId id="41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20175-FDFB-44A8-A9E9-946DBA008C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20175-FDFB-44A8-A9E9-946DBA008C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20175-FDFB-44A8-A9E9-946DBA008C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20175-FDFB-44A8-A9E9-946DBA008C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20175-FDFB-44A8-A9E9-946DBA008C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"/>
          <p:cNvSpPr/>
          <p:nvPr/>
        </p:nvSpPr>
        <p:spPr>
          <a:xfrm rot="16200000">
            <a:off x="10538688" y="5204687"/>
            <a:ext cx="1841075" cy="1465550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  <a:gd name="connsiteX0-31" fmla="*/ 0 w 4856205"/>
              <a:gd name="connsiteY0-32" fmla="*/ 1159552 h 3865682"/>
              <a:gd name="connsiteX1-33" fmla="*/ 1345770 w 4856205"/>
              <a:gd name="connsiteY1-34" fmla="*/ 0 h 3865682"/>
              <a:gd name="connsiteX2-35" fmla="*/ 4856205 w 4856205"/>
              <a:gd name="connsiteY2-36" fmla="*/ 3865682 h 3865682"/>
              <a:gd name="connsiteX3-37" fmla="*/ 0 w 4856205"/>
              <a:gd name="connsiteY3-38" fmla="*/ 3865682 h 3865682"/>
              <a:gd name="connsiteX4-39" fmla="*/ 0 w 4856205"/>
              <a:gd name="connsiteY4-40" fmla="*/ 1159552 h 3865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865682">
                <a:moveTo>
                  <a:pt x="0" y="1159552"/>
                </a:moveTo>
                <a:lnTo>
                  <a:pt x="1345770" y="0"/>
                </a:lnTo>
                <a:lnTo>
                  <a:pt x="4856205" y="3865682"/>
                </a:lnTo>
                <a:lnTo>
                  <a:pt x="0" y="3865682"/>
                </a:lnTo>
                <a:lnTo>
                  <a:pt x="0" y="11595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10800000" flipH="1">
            <a:off x="0" y="-5"/>
            <a:ext cx="4139515" cy="682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"/>
          <p:cNvSpPr/>
          <p:nvPr/>
        </p:nvSpPr>
        <p:spPr>
          <a:xfrm>
            <a:off x="1" y="3925332"/>
            <a:ext cx="3781168" cy="2932668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941806">
                <a:moveTo>
                  <a:pt x="0" y="1235676"/>
                </a:moveTo>
                <a:lnTo>
                  <a:pt x="914398" y="0"/>
                </a:lnTo>
                <a:lnTo>
                  <a:pt x="4856205" y="3941806"/>
                </a:lnTo>
                <a:lnTo>
                  <a:pt x="0" y="3941806"/>
                </a:lnTo>
                <a:lnTo>
                  <a:pt x="0" y="12356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581400" y="2040467"/>
            <a:ext cx="7230533" cy="1123740"/>
          </a:xfrm>
        </p:spPr>
        <p:txBody>
          <a:bodyPr anchor="b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581400" y="3256282"/>
            <a:ext cx="7230533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298137" y="3382833"/>
            <a:ext cx="3590116" cy="738665"/>
          </a:xfrm>
          <a:prstGeom prst="roundRect">
            <a:avLst>
              <a:gd name="adj" fmla="val 6088"/>
            </a:avLst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83375" y="2321005"/>
            <a:ext cx="1614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394907" y="-2"/>
            <a:ext cx="3091494" cy="1281066"/>
          </a:xfrm>
          <a:prstGeom prst="triangle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4"/>
          <p:cNvSpPr/>
          <p:nvPr/>
        </p:nvSpPr>
        <p:spPr>
          <a:xfrm rot="16200000">
            <a:off x="9176582" y="3836736"/>
            <a:ext cx="3364381" cy="2678147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  <a:gd name="connsiteX0-31" fmla="*/ 0 w 4856205"/>
              <a:gd name="connsiteY0-32" fmla="*/ 1159552 h 3865682"/>
              <a:gd name="connsiteX1-33" fmla="*/ 1345770 w 4856205"/>
              <a:gd name="connsiteY1-34" fmla="*/ 0 h 3865682"/>
              <a:gd name="connsiteX2-35" fmla="*/ 4856205 w 4856205"/>
              <a:gd name="connsiteY2-36" fmla="*/ 3865682 h 3865682"/>
              <a:gd name="connsiteX3-37" fmla="*/ 0 w 4856205"/>
              <a:gd name="connsiteY3-38" fmla="*/ 3865682 h 3865682"/>
              <a:gd name="connsiteX4-39" fmla="*/ 0 w 4856205"/>
              <a:gd name="connsiteY4-40" fmla="*/ 1159552 h 3865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865682">
                <a:moveTo>
                  <a:pt x="0" y="1159552"/>
                </a:moveTo>
                <a:lnTo>
                  <a:pt x="1345770" y="0"/>
                </a:lnTo>
                <a:lnTo>
                  <a:pt x="4856205" y="3865682"/>
                </a:lnTo>
                <a:lnTo>
                  <a:pt x="0" y="3865682"/>
                </a:lnTo>
                <a:lnTo>
                  <a:pt x="0" y="11595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0" y="0"/>
            <a:ext cx="3204174" cy="1327759"/>
          </a:xfrm>
          <a:prstGeom prst="triangle">
            <a:avLst/>
          </a:prstGeom>
          <a:solidFill>
            <a:schemeClr val="accent6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98138" y="2456873"/>
            <a:ext cx="3590116" cy="85869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98138" y="3369375"/>
            <a:ext cx="3590116" cy="76136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 rot="16200000">
            <a:off x="10538688" y="5204687"/>
            <a:ext cx="1841075" cy="1465550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  <a:gd name="connsiteX0-31" fmla="*/ 0 w 4856205"/>
              <a:gd name="connsiteY0-32" fmla="*/ 1159552 h 3865682"/>
              <a:gd name="connsiteX1-33" fmla="*/ 1345770 w 4856205"/>
              <a:gd name="connsiteY1-34" fmla="*/ 0 h 3865682"/>
              <a:gd name="connsiteX2-35" fmla="*/ 4856205 w 4856205"/>
              <a:gd name="connsiteY2-36" fmla="*/ 3865682 h 3865682"/>
              <a:gd name="connsiteX3-37" fmla="*/ 0 w 4856205"/>
              <a:gd name="connsiteY3-38" fmla="*/ 3865682 h 3865682"/>
              <a:gd name="connsiteX4-39" fmla="*/ 0 w 4856205"/>
              <a:gd name="connsiteY4-40" fmla="*/ 1159552 h 3865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865682">
                <a:moveTo>
                  <a:pt x="0" y="1159552"/>
                </a:moveTo>
                <a:lnTo>
                  <a:pt x="1345770" y="0"/>
                </a:lnTo>
                <a:lnTo>
                  <a:pt x="4856205" y="3865682"/>
                </a:lnTo>
                <a:lnTo>
                  <a:pt x="0" y="3865682"/>
                </a:lnTo>
                <a:lnTo>
                  <a:pt x="0" y="11595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 flipH="1">
            <a:off x="0" y="-5"/>
            <a:ext cx="4139515" cy="682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4"/>
          <p:cNvSpPr/>
          <p:nvPr/>
        </p:nvSpPr>
        <p:spPr>
          <a:xfrm>
            <a:off x="1" y="3925332"/>
            <a:ext cx="3781168" cy="2932668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941806">
                <a:moveTo>
                  <a:pt x="0" y="1235676"/>
                </a:moveTo>
                <a:lnTo>
                  <a:pt x="914398" y="0"/>
                </a:lnTo>
                <a:lnTo>
                  <a:pt x="4856205" y="3941806"/>
                </a:lnTo>
                <a:lnTo>
                  <a:pt x="0" y="3941806"/>
                </a:lnTo>
                <a:lnTo>
                  <a:pt x="0" y="12356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59564" y="2766219"/>
            <a:ext cx="6994236" cy="1325563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12130" y="287782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/>
              <a:t>个人陈述</a:t>
            </a: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9158605" y="5632450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陈述人</a:t>
            </a:r>
            <a:r>
              <a:rPr lang="en-US" altLang="zh-CN"/>
              <a:t>:</a:t>
            </a:r>
            <a:r>
              <a:rPr lang="zh-CN" altLang="en-US"/>
              <a:t>陈泓宇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3763645" y="285327"/>
            <a:ext cx="7230533" cy="1123740"/>
          </a:xfrm>
        </p:spPr>
        <p:txBody>
          <a:bodyPr>
            <a:normAutofit/>
          </a:bodyPr>
          <a:p>
            <a:r>
              <a:rPr lang="zh-CN" altLang="en-US"/>
              <a:t>个人任务分工</a:t>
            </a:r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306955" y="2877185"/>
            <a:ext cx="4170680" cy="3364865"/>
          </a:xfrm>
        </p:spPr>
        <p:txBody>
          <a:bodyPr>
            <a:noAutofit/>
          </a:bodyPr>
          <a:p>
            <a:r>
              <a:rPr lang="zh-CN" altLang="en-US" sz="2400"/>
              <a:t>需求阶段：</a:t>
            </a:r>
            <a:endParaRPr lang="zh-CN" altLang="en-US" sz="2400"/>
          </a:p>
          <a:p>
            <a:r>
              <a:rPr lang="zh-CN" altLang="en-US" sz="2000"/>
              <a:t>组织成员进行涉众分析，对于项目涉众进行分类与组员共同讨论</a:t>
            </a:r>
            <a:endParaRPr lang="zh-CN" altLang="en-US" sz="2000"/>
          </a:p>
          <a:p>
            <a:r>
              <a:rPr lang="zh-CN" altLang="en-US" sz="2000"/>
              <a:t>涉众需求的撰写共同讨论并编写愿景文档</a:t>
            </a:r>
            <a:endParaRPr lang="zh-CN" altLang="en-US" sz="2000"/>
          </a:p>
          <a:p>
            <a:pPr algn="l"/>
            <a:r>
              <a:rPr lang="zh-CN" altLang="en-US" sz="2400"/>
              <a:t>用况建模阶段：</a:t>
            </a:r>
            <a:endParaRPr lang="zh-CN" altLang="en-US" sz="2400"/>
          </a:p>
          <a:p>
            <a:pPr algn="l"/>
            <a:r>
              <a:rPr lang="zh-CN" altLang="en-US" sz="2000"/>
              <a:t>组织大家共同讨论并分析用况</a:t>
            </a:r>
            <a:endParaRPr lang="zh-CN" altLang="en-US" sz="2000"/>
          </a:p>
          <a:p>
            <a:pPr algn="l"/>
            <a:r>
              <a:rPr lang="zh-CN" altLang="en-US" sz="2000"/>
              <a:t>参与编写用况</a:t>
            </a:r>
            <a:r>
              <a:rPr lang="en-US" altLang="zh-CN" sz="2000"/>
              <a:t>——</a:t>
            </a:r>
            <a:r>
              <a:rPr sz="2000"/>
              <a:t>分享文件，并画图</a:t>
            </a:r>
            <a:endParaRPr lang="zh-CN" altLang="en-US" sz="2000"/>
          </a:p>
          <a:p>
            <a:pPr algn="l"/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6414135" y="1409065"/>
            <a:ext cx="53949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lvl="1" indent="-22860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分析阶段：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85800" lvl="1" indent="-228600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组织讨论通信图与顺序图的编写</a:t>
            </a: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85800" lvl="1" indent="-228600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组织讨论项目成员所写的通信图与顺序图</a:t>
            </a: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85800" lvl="1" indent="-228600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组织讨论用户模块的分析类图</a:t>
            </a: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lvl="1" indent="-22860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实现阶段：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实现对用户信息进行</a:t>
            </a:r>
            <a:r>
              <a:rPr lang="en-US" altLang="zh-CN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MD5</a:t>
            </a:r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加密</a:t>
            </a: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实现对登录信息与服务器信息的读取和写入</a:t>
            </a: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实现对文件的传输进行记录并显示</a:t>
            </a: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2068830"/>
            <a:ext cx="11164570" cy="3982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926965" y="936625"/>
            <a:ext cx="3174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项目架构包类图</a:t>
            </a:r>
            <a:endParaRPr lang="zh-CN" altLang="en-US" sz="2800" b="1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080" y="0"/>
            <a:ext cx="405384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970" y="919480"/>
            <a:ext cx="3342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2"/>
                </a:solidFill>
              </a:rPr>
              <a:t>读写本地</a:t>
            </a:r>
            <a:r>
              <a:rPr lang="en-US" altLang="zh-CN" sz="2400" b="1">
                <a:solidFill>
                  <a:schemeClr val="bg2"/>
                </a:solidFill>
              </a:rPr>
              <a:t>Json</a:t>
            </a:r>
            <a:r>
              <a:rPr lang="zh-CN" altLang="en-US" sz="2400" b="1">
                <a:solidFill>
                  <a:schemeClr val="bg2"/>
                </a:solidFill>
              </a:rPr>
              <a:t>配置文件</a:t>
            </a:r>
            <a:endParaRPr lang="zh-CN" altLang="en-US" sz="2400" b="1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0680" y="1912620"/>
            <a:ext cx="8341360" cy="2823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6760" y="1193800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2"/>
                </a:solidFill>
              </a:rPr>
              <a:t>用户密码加密</a:t>
            </a:r>
            <a:endParaRPr lang="zh-CN" altLang="en-US" sz="2400" b="1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1470" y="962025"/>
            <a:ext cx="2937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2"/>
                </a:solidFill>
              </a:rPr>
              <a:t>传输记录到本地文件</a:t>
            </a:r>
            <a:endParaRPr lang="zh-CN" altLang="en-US" sz="2400" b="1">
              <a:solidFill>
                <a:schemeClr val="bg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9020" y="1078230"/>
            <a:ext cx="5735320" cy="5377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个人</a:t>
            </a:r>
            <a:r>
              <a:rPr lang="zh-CN" altLang="en-US"/>
              <a:t>心得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学会了如何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、如何在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MD5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加密、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对愿景分析和用况分析有了更深入的理解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对于团队合作的重要性有了更高的认识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707"/>
</p:tagLst>
</file>

<file path=ppt/tags/tag1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2880_1"/>
  <p:tag name="KSO_WM_TEMPLATE_CATEGORY" val="custom"/>
  <p:tag name="KSO_WM_TEMPLATE_INDEX" val="20184707"/>
  <p:tag name="KSO_WM_SLIDE_ID" val="custom20184707_1"/>
  <p:tag name="KSO_WM_SLIDE_INDEX" val="1"/>
  <p:tag name="KSO_WM_TEMPLATE_SUBCATEGORY" val="combine"/>
  <p:tag name="KSO_WM_TEMPLATE_THUMBS_INDEX" val="1、5、6、11、12、18、24、26、27、32、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70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880_1"/>
  <p:tag name="KSO_WM_TEMPLATE_CATEGORY" val="custom"/>
  <p:tag name="KSO_WM_TEMPLATE_INDEX" val="20184707"/>
  <p:tag name="KSO_WM_TEMPLATE_SUBCATEGORY" val="combine"/>
  <p:tag name="KSO_WM_TEMPLATE_THUMBS_INDEX" val="1、5、6、11、12、18、24、26、27、32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2880_1"/>
  <p:tag name="KSO_WM_TEMPLATE_CATEGORY" val="custom"/>
  <p:tag name="KSO_WM_TEMPLATE_INDEX" val="20184707"/>
  <p:tag name="KSO_WM_SLIDE_ID" val="custom20184707_1"/>
  <p:tag name="KSO_WM_SLIDE_INDEX" val="1"/>
  <p:tag name="KSO_WM_TEMPLATE_SUBCATEGORY" val="combine"/>
  <p:tag name="KSO_WM_TEMPLATE_THUMBS_INDEX" val="1、5、6、11、12、18、24、26、27、32、"/>
</p:tagLst>
</file>

<file path=ppt/tags/tag7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2880_1"/>
  <p:tag name="KSO_WM_TEMPLATE_CATEGORY" val="custom"/>
  <p:tag name="KSO_WM_TEMPLATE_INDEX" val="20184707"/>
  <p:tag name="KSO_WM_SLIDE_ID" val="custom20184707_1"/>
  <p:tag name="KSO_WM_SLIDE_INDEX" val="1"/>
  <p:tag name="KSO_WM_TEMPLATE_SUBCATEGORY" val="combine"/>
  <p:tag name="KSO_WM_TEMPLATE_THUMBS_INDEX" val="1、5、6、11、12、18、24、26、27、32、"/>
</p:tagLst>
</file>

<file path=ppt/tags/tag8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2880_1"/>
  <p:tag name="KSO_WM_TEMPLATE_CATEGORY" val="custom"/>
  <p:tag name="KSO_WM_TEMPLATE_INDEX" val="20184707"/>
  <p:tag name="KSO_WM_SLIDE_ID" val="custom20184707_1"/>
  <p:tag name="KSO_WM_SLIDE_INDEX" val="1"/>
  <p:tag name="KSO_WM_TEMPLATE_SUBCATEGORY" val="combine"/>
  <p:tag name="KSO_WM_TEMPLATE_THUMBS_INDEX" val="1、5、6、11、12、18、24、26、27、32、"/>
</p:tagLst>
</file>

<file path=ppt/tags/tag9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2880_1"/>
  <p:tag name="KSO_WM_TEMPLATE_CATEGORY" val="custom"/>
  <p:tag name="KSO_WM_TEMPLATE_INDEX" val="20184707"/>
  <p:tag name="KSO_WM_SLIDE_ID" val="custom20184707_1"/>
  <p:tag name="KSO_WM_SLIDE_INDEX" val="1"/>
  <p:tag name="KSO_WM_TEMPLATE_SUBCATEGORY" val="combine"/>
  <p:tag name="KSO_WM_TEMPLATE_THUMBS_INDEX" val="1、5、6、11、12、18、24、26、27、32、"/>
</p:tagLst>
</file>

<file path=ppt/theme/theme1.xml><?xml version="1.0" encoding="utf-8"?>
<a:theme xmlns:a="http://schemas.openxmlformats.org/drawingml/2006/main" name="1_Office 主题​​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415060"/>
      </a:accent1>
      <a:accent2>
        <a:srgbClr val="2CA891"/>
      </a:accent2>
      <a:accent3>
        <a:srgbClr val="EDF0F1"/>
      </a:accent3>
      <a:accent4>
        <a:srgbClr val="FFC000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44546A"/>
    </a:dk2>
    <a:lt2>
      <a:srgbClr val="FFFFFF"/>
    </a:lt2>
    <a:accent1>
      <a:srgbClr val="415060"/>
    </a:accent1>
    <a:accent2>
      <a:srgbClr val="2CA891"/>
    </a:accent2>
    <a:accent3>
      <a:srgbClr val="EDF0F1"/>
    </a:accent3>
    <a:accent4>
      <a:srgbClr val="FFC000"/>
    </a:accent4>
    <a:accent5>
      <a:srgbClr val="FFFFFF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44546A"/>
    </a:dk2>
    <a:lt2>
      <a:srgbClr val="FFFFFF"/>
    </a:lt2>
    <a:accent1>
      <a:srgbClr val="415060"/>
    </a:accent1>
    <a:accent2>
      <a:srgbClr val="2CA891"/>
    </a:accent2>
    <a:accent3>
      <a:srgbClr val="EDF0F1"/>
    </a:accent3>
    <a:accent4>
      <a:srgbClr val="FFC000"/>
    </a:accent4>
    <a:accent5>
      <a:srgbClr val="FFFFFF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44546A"/>
    </a:dk2>
    <a:lt2>
      <a:srgbClr val="FFFFFF"/>
    </a:lt2>
    <a:accent1>
      <a:srgbClr val="415060"/>
    </a:accent1>
    <a:accent2>
      <a:srgbClr val="2CA891"/>
    </a:accent2>
    <a:accent3>
      <a:srgbClr val="EDF0F1"/>
    </a:accent3>
    <a:accent4>
      <a:srgbClr val="FFC000"/>
    </a:accent4>
    <a:accent5>
      <a:srgbClr val="FFFFFF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44546A"/>
    </a:dk2>
    <a:lt2>
      <a:srgbClr val="FFFFFF"/>
    </a:lt2>
    <a:accent1>
      <a:srgbClr val="415060"/>
    </a:accent1>
    <a:accent2>
      <a:srgbClr val="2CA891"/>
    </a:accent2>
    <a:accent3>
      <a:srgbClr val="EDF0F1"/>
    </a:accent3>
    <a:accent4>
      <a:srgbClr val="FFC000"/>
    </a:accent4>
    <a:accent5>
      <a:srgbClr val="FFFFFF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44546A"/>
    </a:dk2>
    <a:lt2>
      <a:srgbClr val="FFFFFF"/>
    </a:lt2>
    <a:accent1>
      <a:srgbClr val="415060"/>
    </a:accent1>
    <a:accent2>
      <a:srgbClr val="2CA891"/>
    </a:accent2>
    <a:accent3>
      <a:srgbClr val="EDF0F1"/>
    </a:accent3>
    <a:accent4>
      <a:srgbClr val="FFC000"/>
    </a:accent4>
    <a:accent5>
      <a:srgbClr val="FFFFFF"/>
    </a:accent5>
    <a:accent6>
      <a:srgbClr val="00000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演示</Application>
  <PresentationFormat>宽屏</PresentationFormat>
  <Paragraphs>37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Agency FB</vt:lpstr>
      <vt:lpstr>Trebuchet MS</vt:lpstr>
      <vt:lpstr>Segoe Script</vt:lpstr>
      <vt:lpstr>1_Office 主题​​</vt:lpstr>
      <vt:lpstr>PowerPoint 演示文稿</vt:lpstr>
      <vt:lpstr>个人任务分工</vt:lpstr>
      <vt:lpstr>大学毕业生论文答辩</vt:lpstr>
      <vt:lpstr>PowerPoint 演示文稿</vt:lpstr>
      <vt:lpstr>PowerPoint 演示文稿</vt:lpstr>
      <vt:lpstr>PowerPoint 演示文稿</vt:lpstr>
      <vt:lpstr>个人心得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WPS_1509264443</cp:lastModifiedBy>
  <cp:revision>153</cp:revision>
  <dcterms:created xsi:type="dcterms:W3CDTF">2019-06-19T02:08:00Z</dcterms:created>
  <dcterms:modified xsi:type="dcterms:W3CDTF">2020-07-01T17:49:36Z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