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6" r:id="rId6"/>
    <p:sldId id="414" r:id="rId7"/>
    <p:sldId id="415" r:id="rId8"/>
    <p:sldId id="413" r:id="rId9"/>
    <p:sldId id="41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/>
          <p:nvPr/>
        </p:nvSpPr>
        <p:spPr>
          <a:xfrm rot="16200000">
            <a:off x="10538688" y="5204687"/>
            <a:ext cx="1841075" cy="1465550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10800000" flipH="1">
            <a:off x="0" y="-5"/>
            <a:ext cx="4139515" cy="682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"/>
          <p:cNvSpPr/>
          <p:nvPr/>
        </p:nvSpPr>
        <p:spPr>
          <a:xfrm>
            <a:off x="1" y="3925332"/>
            <a:ext cx="3781168" cy="2932668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941806">
                <a:moveTo>
                  <a:pt x="0" y="1235676"/>
                </a:moveTo>
                <a:lnTo>
                  <a:pt x="914398" y="0"/>
                </a:lnTo>
                <a:lnTo>
                  <a:pt x="4856205" y="3941806"/>
                </a:lnTo>
                <a:lnTo>
                  <a:pt x="0" y="3941806"/>
                </a:lnTo>
                <a:lnTo>
                  <a:pt x="0" y="1235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2040467"/>
            <a:ext cx="7230533" cy="1123740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581400" y="3256282"/>
            <a:ext cx="7230533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298137" y="3382833"/>
            <a:ext cx="3590116" cy="738665"/>
          </a:xfrm>
          <a:prstGeom prst="roundRect">
            <a:avLst>
              <a:gd name="adj" fmla="val 6088"/>
            </a:avLst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83375" y="2321005"/>
            <a:ext cx="161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394907" y="-2"/>
            <a:ext cx="3091494" cy="1281066"/>
          </a:xfrm>
          <a:prstGeom prst="triangle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 rot="16200000">
            <a:off x="9176582" y="3836736"/>
            <a:ext cx="3364381" cy="2678147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0" y="0"/>
            <a:ext cx="3204174" cy="1327759"/>
          </a:xfrm>
          <a:prstGeom prst="triangle">
            <a:avLst/>
          </a:prstGeom>
          <a:solidFill>
            <a:schemeClr val="accent6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98138" y="2456873"/>
            <a:ext cx="3590116" cy="85869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98138" y="3369375"/>
            <a:ext cx="3590116" cy="76136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 rot="16200000">
            <a:off x="10538688" y="5204687"/>
            <a:ext cx="1841075" cy="1465550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  <a:gd name="connsiteX0-31" fmla="*/ 0 w 4856205"/>
              <a:gd name="connsiteY0-32" fmla="*/ 1159552 h 3865682"/>
              <a:gd name="connsiteX1-33" fmla="*/ 1345770 w 4856205"/>
              <a:gd name="connsiteY1-34" fmla="*/ 0 h 3865682"/>
              <a:gd name="connsiteX2-35" fmla="*/ 4856205 w 4856205"/>
              <a:gd name="connsiteY2-36" fmla="*/ 3865682 h 3865682"/>
              <a:gd name="connsiteX3-37" fmla="*/ 0 w 4856205"/>
              <a:gd name="connsiteY3-38" fmla="*/ 3865682 h 3865682"/>
              <a:gd name="connsiteX4-39" fmla="*/ 0 w 4856205"/>
              <a:gd name="connsiteY4-40" fmla="*/ 1159552 h 3865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865682">
                <a:moveTo>
                  <a:pt x="0" y="1159552"/>
                </a:moveTo>
                <a:lnTo>
                  <a:pt x="1345770" y="0"/>
                </a:lnTo>
                <a:lnTo>
                  <a:pt x="4856205" y="3865682"/>
                </a:lnTo>
                <a:lnTo>
                  <a:pt x="0" y="3865682"/>
                </a:lnTo>
                <a:lnTo>
                  <a:pt x="0" y="1159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0" y="-5"/>
            <a:ext cx="4139515" cy="682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>
            <a:off x="1" y="3925332"/>
            <a:ext cx="3781168" cy="2932668"/>
          </a:xfrm>
          <a:custGeom>
            <a:avLst/>
            <a:gdLst>
              <a:gd name="connsiteX0" fmla="*/ 0 w 4856205"/>
              <a:gd name="connsiteY0" fmla="*/ 0 h 2681416"/>
              <a:gd name="connsiteX1" fmla="*/ 4856205 w 4856205"/>
              <a:gd name="connsiteY1" fmla="*/ 0 h 2681416"/>
              <a:gd name="connsiteX2" fmla="*/ 4856205 w 4856205"/>
              <a:gd name="connsiteY2" fmla="*/ 2681416 h 2681416"/>
              <a:gd name="connsiteX3" fmla="*/ 0 w 4856205"/>
              <a:gd name="connsiteY3" fmla="*/ 2681416 h 2681416"/>
              <a:gd name="connsiteX4" fmla="*/ 0 w 4856205"/>
              <a:gd name="connsiteY4" fmla="*/ 0 h 2681416"/>
              <a:gd name="connsiteX0-1" fmla="*/ 0 w 4856205"/>
              <a:gd name="connsiteY0-2" fmla="*/ 1334530 h 4015946"/>
              <a:gd name="connsiteX1-3" fmla="*/ 852615 w 4856205"/>
              <a:gd name="connsiteY1-4" fmla="*/ 0 h 4015946"/>
              <a:gd name="connsiteX2-5" fmla="*/ 4856205 w 4856205"/>
              <a:gd name="connsiteY2-6" fmla="*/ 4015946 h 4015946"/>
              <a:gd name="connsiteX3-7" fmla="*/ 0 w 4856205"/>
              <a:gd name="connsiteY3-8" fmla="*/ 4015946 h 4015946"/>
              <a:gd name="connsiteX4-9" fmla="*/ 0 w 4856205"/>
              <a:gd name="connsiteY4-10" fmla="*/ 1334530 h 4015946"/>
              <a:gd name="connsiteX0-11" fmla="*/ 0 w 4856205"/>
              <a:gd name="connsiteY0-12" fmla="*/ 1260390 h 3941806"/>
              <a:gd name="connsiteX1-13" fmla="*/ 914398 w 4856205"/>
              <a:gd name="connsiteY1-14" fmla="*/ 0 h 3941806"/>
              <a:gd name="connsiteX2-15" fmla="*/ 4856205 w 4856205"/>
              <a:gd name="connsiteY2-16" fmla="*/ 3941806 h 3941806"/>
              <a:gd name="connsiteX3-17" fmla="*/ 0 w 4856205"/>
              <a:gd name="connsiteY3-18" fmla="*/ 3941806 h 3941806"/>
              <a:gd name="connsiteX4-19" fmla="*/ 0 w 4856205"/>
              <a:gd name="connsiteY4-20" fmla="*/ 1260390 h 3941806"/>
              <a:gd name="connsiteX0-21" fmla="*/ 0 w 4856205"/>
              <a:gd name="connsiteY0-22" fmla="*/ 1235676 h 3941806"/>
              <a:gd name="connsiteX1-23" fmla="*/ 914398 w 4856205"/>
              <a:gd name="connsiteY1-24" fmla="*/ 0 h 3941806"/>
              <a:gd name="connsiteX2-25" fmla="*/ 4856205 w 4856205"/>
              <a:gd name="connsiteY2-26" fmla="*/ 3941806 h 3941806"/>
              <a:gd name="connsiteX3-27" fmla="*/ 0 w 4856205"/>
              <a:gd name="connsiteY3-28" fmla="*/ 3941806 h 3941806"/>
              <a:gd name="connsiteX4-29" fmla="*/ 0 w 4856205"/>
              <a:gd name="connsiteY4-30" fmla="*/ 1235676 h 3941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56205" h="3941806">
                <a:moveTo>
                  <a:pt x="0" y="1235676"/>
                </a:moveTo>
                <a:lnTo>
                  <a:pt x="914398" y="0"/>
                </a:lnTo>
                <a:lnTo>
                  <a:pt x="4856205" y="3941806"/>
                </a:lnTo>
                <a:lnTo>
                  <a:pt x="0" y="3941806"/>
                </a:lnTo>
                <a:lnTo>
                  <a:pt x="0" y="1235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9564" y="2766219"/>
            <a:ext cx="6994236" cy="1325563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7065" y="1167765"/>
            <a:ext cx="83585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个人陈述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/>
              <a:t>“ 开源软件杯”创新作品大赛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r"/>
            <a:r>
              <a:rPr lang="zh-CN" altLang="en-US"/>
              <a:t>陈述人：陈洁</a:t>
            </a:r>
            <a:endParaRPr lang="zh-CN" altLang="en-US"/>
          </a:p>
          <a:p>
            <a:pPr algn="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32400" y="805180"/>
            <a:ext cx="1727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Works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075940" y="1558925"/>
            <a:ext cx="421703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需求阶段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共同讨论编写愿景分析文档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参与涉众分析，通过讨论对用户分类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绘制下载文件的通信图与顺序图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参与共同讨论类图的分析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共同参与分析用况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99375" y="1558925"/>
            <a:ext cx="42170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+mn-ea"/>
                <a:cs typeface="+mn-ea"/>
              </a:rPr>
              <a:t>实现阶段</a:t>
            </a:r>
            <a:endParaRPr lang="zh-CN" altLang="en-US">
              <a:latin typeface="+mn-ea"/>
              <a:cs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  <a:sym typeface="+mn-ea"/>
              </a:rPr>
              <a:t>共同参与服务器的安装配置</a:t>
            </a:r>
            <a:endParaRPr lang="zh-CN" altLang="en-US">
              <a:latin typeface="+mn-ea"/>
              <a:cs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  <a:sym typeface="+mn-ea"/>
              </a:rPr>
              <a:t>负责连接服务器进行登录、注册、服务器设置界面设计及逻辑的实现</a:t>
            </a:r>
            <a:endParaRPr lang="zh-CN" altLang="en-US">
              <a:latin typeface="+mn-ea"/>
              <a:cs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本地</a:t>
            </a:r>
            <a:r>
              <a:rPr lang="en-US" altLang="zh-CN">
                <a:latin typeface="+mn-ea"/>
                <a:cs typeface="+mn-ea"/>
              </a:rPr>
              <a:t>Json</a:t>
            </a:r>
            <a:r>
              <a:rPr lang="zh-CN" altLang="en-US">
                <a:latin typeface="+mn-ea"/>
                <a:cs typeface="+mn-ea"/>
              </a:rPr>
              <a:t>配置存档的读写</a:t>
            </a:r>
            <a:endParaRPr lang="zh-CN" altLang="en-US">
              <a:latin typeface="+mn-ea"/>
              <a:cs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ea"/>
              </a:rPr>
              <a:t>负责文件下载界面和文件下载逻辑的实现</a:t>
            </a:r>
            <a:endParaRPr lang="zh-CN" altLang="en-US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8455" y="723265"/>
            <a:ext cx="204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Questions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759200" y="1277620"/>
            <a:ext cx="7600950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在使用</a:t>
            </a:r>
            <a:r>
              <a:rPr lang="en-US" altLang="zh-CN"/>
              <a:t>QJson</a:t>
            </a:r>
            <a:r>
              <a:rPr lang="zh-CN" altLang="en-US"/>
              <a:t>对象向服务器传输</a:t>
            </a:r>
            <a:r>
              <a:rPr lang="en-US" altLang="zh-CN"/>
              <a:t>J</a:t>
            </a:r>
            <a:r>
              <a:rPr lang="en-US" altLang="zh-CN"/>
              <a:t>son</a:t>
            </a:r>
            <a:r>
              <a:rPr lang="zh-CN" altLang="en-US"/>
              <a:t>包时出现问题，以及认识到传输数据时应该使用加密算法加密来增加系统的安全性。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解决办法：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发送</a:t>
            </a:r>
            <a:r>
              <a:rPr lang="en-US" altLang="zh-CN"/>
              <a:t>json</a:t>
            </a:r>
            <a:r>
              <a:rPr lang="zh-CN" altLang="en-US"/>
              <a:t>数据包时逐步打印输出数据信息来查看，通过</a:t>
            </a:r>
            <a:r>
              <a:rPr lang="en-US" altLang="zh-CN"/>
              <a:t>Qt</a:t>
            </a:r>
            <a:r>
              <a:rPr lang="zh-CN" altLang="en-US"/>
              <a:t>的  QCryptographicHash的</a:t>
            </a:r>
            <a:r>
              <a:rPr lang="en-US" altLang="zh-CN"/>
              <a:t>md5</a:t>
            </a:r>
            <a:r>
              <a:rPr lang="zh-CN" altLang="en-US"/>
              <a:t>算法先对</a:t>
            </a:r>
            <a:r>
              <a:rPr lang="en-US" altLang="zh-CN"/>
              <a:t>json</a:t>
            </a:r>
            <a:r>
              <a:rPr lang="zh-CN" altLang="en-US"/>
              <a:t>包加密过后再发送到客户端。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21760" y="3941445"/>
            <a:ext cx="6924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未解决：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下载任务列表模块是通过调用</a:t>
            </a:r>
            <a:r>
              <a:rPr lang="en-US" altLang="zh-CN"/>
              <a:t>QT</a:t>
            </a:r>
            <a:r>
              <a:rPr lang="en-US" altLang="zh-CN"/>
              <a:t>imer</a:t>
            </a:r>
            <a:r>
              <a:rPr lang="zh-CN" altLang="en-US"/>
              <a:t>来每隔一段时间检测下载列表任务，实则应该运用生产者、消费者模型来实现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0614"/>
          <a:stretch>
            <a:fillRect/>
          </a:stretch>
        </p:blipFill>
        <p:spPr>
          <a:xfrm>
            <a:off x="2367915" y="679450"/>
            <a:ext cx="9753600" cy="5920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1490" y="311150"/>
            <a:ext cx="2846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2"/>
                </a:solidFill>
              </a:rPr>
              <a:t>用户注册账号代码实现</a:t>
            </a:r>
            <a:endParaRPr lang="zh-CN" altLang="en-US" sz="200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826135"/>
            <a:ext cx="6226810" cy="5658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425" y="295275"/>
            <a:ext cx="510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下载文件顺序图</a:t>
            </a:r>
            <a:endParaRPr lang="zh-CN" altLang="en-US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615" y="690245"/>
            <a:ext cx="5869940" cy="5478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1970" y="22923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下载文件关键代码</a:t>
            </a:r>
            <a:endParaRPr lang="zh-CN" altLang="en-US" sz="24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350" y="2272665"/>
            <a:ext cx="9639300" cy="3648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4235" y="1519555"/>
            <a:ext cx="526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设置请求头，向服务器</a:t>
            </a:r>
            <a:r>
              <a:rPr lang="en-US" altLang="zh-CN"/>
              <a:t>post</a:t>
            </a:r>
            <a:r>
              <a:rPr lang="zh-CN" altLang="en-US"/>
              <a:t>打包的</a:t>
            </a:r>
            <a:r>
              <a:rPr lang="en-US" altLang="zh-CN"/>
              <a:t>J</a:t>
            </a:r>
            <a:r>
              <a:rPr lang="en-US" altLang="zh-CN"/>
              <a:t>son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5025" y="748030"/>
            <a:ext cx="2783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注册账号代码实现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03825" y="911860"/>
            <a:ext cx="178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个人小结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147570" y="2136775"/>
            <a:ext cx="82257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● 学会使用 StackView 等 Qt 控件，使用 Json</a:t>
            </a:r>
            <a:r>
              <a:rPr lang="en-US" altLang="zh-CN"/>
              <a:t>Document</a:t>
            </a:r>
            <a:r>
              <a:rPr lang="zh-CN" altLang="en-US"/>
              <a:t>、</a:t>
            </a:r>
            <a:r>
              <a:rPr lang="en-US" altLang="zh-CN"/>
              <a:t>QJsonArray</a:t>
            </a:r>
            <a:r>
              <a:rPr lang="zh-CN" altLang="en-US"/>
              <a:t>、</a:t>
            </a:r>
            <a:r>
              <a:rPr lang="en-US" altLang="zh-CN"/>
              <a:t>QJsonObject</a:t>
            </a:r>
            <a:r>
              <a:rPr lang="zh-CN" altLang="en-US"/>
              <a:t>之间的转换和向服务器发送</a:t>
            </a:r>
            <a:r>
              <a:rPr lang="en-US" altLang="zh-CN"/>
              <a:t>Json</a:t>
            </a:r>
            <a:r>
              <a:rPr lang="zh-CN" altLang="en-US"/>
              <a:t>数据</a:t>
            </a:r>
            <a:r>
              <a:rPr lang="zh-CN" altLang="en-US"/>
              <a:t>包</a:t>
            </a:r>
            <a:r>
              <a:rPr lang="zh-CN" altLang="en-US"/>
              <a:t>，使用</a:t>
            </a:r>
            <a:r>
              <a:rPr lang="en-US" altLang="zh-CN"/>
              <a:t>http</a:t>
            </a:r>
            <a:r>
              <a:rPr lang="zh-CN" altLang="en-US"/>
              <a:t>协议。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● </a:t>
            </a:r>
            <a:r>
              <a:rPr lang="zh-CN" altLang="en-US"/>
              <a:t>熟悉了单例模式的使用。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● 学会如何与小组成员合作开发项目，积极与小组成员讨论。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● 自主解决开发过程中的问题，在自己的任务范围内遇到困难，能够通过查找相关文档、博文等方式解决，并反思错误原因。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707"/>
</p:tagLst>
</file>

<file path=ppt/tags/tag10.xml><?xml version="1.0" encoding="utf-8"?>
<p:tagLst xmlns:p="http://schemas.openxmlformats.org/presentationml/2006/main">
  <p:tag name="KSO_WM_UNIT_PLACING_PICTURE_USER_VIEWPORT" val="{&quot;height&quot;:5745,&quot;width&quot;:15180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70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880_1"/>
  <p:tag name="KSO_WM_TEMPLATE_CATEGORY" val="custom"/>
  <p:tag name="KSO_WM_TEMPLATE_INDEX" val="20184707"/>
  <p:tag name="KSO_WM_TEMPLATE_SUBCATEGORY" val="combine"/>
  <p:tag name="KSO_WM_TEMPLATE_THUMBS_INDEX" val="1、5、6、11、12、18、24、26、27、32"/>
</p:tagLst>
</file>

<file path=ppt/tags/tag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1_Office 主题​​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415060"/>
      </a:accent1>
      <a:accent2>
        <a:srgbClr val="2CA891"/>
      </a:accent2>
      <a:accent3>
        <a:srgbClr val="EDF0F1"/>
      </a:accent3>
      <a:accent4>
        <a:srgbClr val="FFC000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WPS 演示</Application>
  <PresentationFormat>宽屏</PresentationFormat>
  <Paragraphs>64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Agency FB</vt:lpstr>
      <vt:lpstr>Trebuchet MS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WPS_1509264443</cp:lastModifiedBy>
  <cp:revision>180</cp:revision>
  <dcterms:created xsi:type="dcterms:W3CDTF">2019-06-19T02:08:00Z</dcterms:created>
  <dcterms:modified xsi:type="dcterms:W3CDTF">2020-07-01T17:16:47Z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