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258" r:id="rId5"/>
    <p:sldId id="260" r:id="rId6"/>
    <p:sldId id="259" r:id="rId7"/>
    <p:sldId id="265" r:id="rId8"/>
    <p:sldId id="261" r:id="rId9"/>
    <p:sldId id="262" r:id="rId10"/>
    <p:sldId id="263" r:id="rId11"/>
    <p:sldId id="26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2" name="矩形 4"/>
          <p:cNvSpPr/>
          <p:nvPr/>
        </p:nvSpPr>
        <p:spPr>
          <a:xfrm rot="16200000">
            <a:off x="10538688" y="5204687"/>
            <a:ext cx="1841075" cy="1465550"/>
          </a:xfrm>
          <a:custGeom>
            <a:avLst/>
            <a:gdLst>
              <a:gd name="connsiteX0" fmla="*/ 0 w 4856205"/>
              <a:gd name="connsiteY0" fmla="*/ 0 h 2681416"/>
              <a:gd name="connsiteX1" fmla="*/ 4856205 w 4856205"/>
              <a:gd name="connsiteY1" fmla="*/ 0 h 2681416"/>
              <a:gd name="connsiteX2" fmla="*/ 4856205 w 4856205"/>
              <a:gd name="connsiteY2" fmla="*/ 2681416 h 2681416"/>
              <a:gd name="connsiteX3" fmla="*/ 0 w 4856205"/>
              <a:gd name="connsiteY3" fmla="*/ 2681416 h 2681416"/>
              <a:gd name="connsiteX4" fmla="*/ 0 w 4856205"/>
              <a:gd name="connsiteY4" fmla="*/ 0 h 2681416"/>
              <a:gd name="connsiteX0-1" fmla="*/ 0 w 4856205"/>
              <a:gd name="connsiteY0-2" fmla="*/ 1334530 h 4015946"/>
              <a:gd name="connsiteX1-3" fmla="*/ 852615 w 4856205"/>
              <a:gd name="connsiteY1-4" fmla="*/ 0 h 4015946"/>
              <a:gd name="connsiteX2-5" fmla="*/ 4856205 w 4856205"/>
              <a:gd name="connsiteY2-6" fmla="*/ 4015946 h 4015946"/>
              <a:gd name="connsiteX3-7" fmla="*/ 0 w 4856205"/>
              <a:gd name="connsiteY3-8" fmla="*/ 4015946 h 4015946"/>
              <a:gd name="connsiteX4-9" fmla="*/ 0 w 4856205"/>
              <a:gd name="connsiteY4-10" fmla="*/ 1334530 h 4015946"/>
              <a:gd name="connsiteX0-11" fmla="*/ 0 w 4856205"/>
              <a:gd name="connsiteY0-12" fmla="*/ 1260390 h 3941806"/>
              <a:gd name="connsiteX1-13" fmla="*/ 914398 w 4856205"/>
              <a:gd name="connsiteY1-14" fmla="*/ 0 h 3941806"/>
              <a:gd name="connsiteX2-15" fmla="*/ 4856205 w 4856205"/>
              <a:gd name="connsiteY2-16" fmla="*/ 3941806 h 3941806"/>
              <a:gd name="connsiteX3-17" fmla="*/ 0 w 4856205"/>
              <a:gd name="connsiteY3-18" fmla="*/ 3941806 h 3941806"/>
              <a:gd name="connsiteX4-19" fmla="*/ 0 w 4856205"/>
              <a:gd name="connsiteY4-20" fmla="*/ 1260390 h 3941806"/>
              <a:gd name="connsiteX0-21" fmla="*/ 0 w 4856205"/>
              <a:gd name="connsiteY0-22" fmla="*/ 1235676 h 3941806"/>
              <a:gd name="connsiteX1-23" fmla="*/ 914398 w 4856205"/>
              <a:gd name="connsiteY1-24" fmla="*/ 0 h 3941806"/>
              <a:gd name="connsiteX2-25" fmla="*/ 4856205 w 4856205"/>
              <a:gd name="connsiteY2-26" fmla="*/ 3941806 h 3941806"/>
              <a:gd name="connsiteX3-27" fmla="*/ 0 w 4856205"/>
              <a:gd name="connsiteY3-28" fmla="*/ 3941806 h 3941806"/>
              <a:gd name="connsiteX4-29" fmla="*/ 0 w 4856205"/>
              <a:gd name="connsiteY4-30" fmla="*/ 1235676 h 3941806"/>
              <a:gd name="connsiteX0-31" fmla="*/ 0 w 4856205"/>
              <a:gd name="connsiteY0-32" fmla="*/ 1159552 h 3865682"/>
              <a:gd name="connsiteX1-33" fmla="*/ 1345770 w 4856205"/>
              <a:gd name="connsiteY1-34" fmla="*/ 0 h 3865682"/>
              <a:gd name="connsiteX2-35" fmla="*/ 4856205 w 4856205"/>
              <a:gd name="connsiteY2-36" fmla="*/ 3865682 h 3865682"/>
              <a:gd name="connsiteX3-37" fmla="*/ 0 w 4856205"/>
              <a:gd name="connsiteY3-38" fmla="*/ 3865682 h 3865682"/>
              <a:gd name="connsiteX4-39" fmla="*/ 0 w 4856205"/>
              <a:gd name="connsiteY4-40" fmla="*/ 1159552 h 386568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56205" h="3865682">
                <a:moveTo>
                  <a:pt x="0" y="1159552"/>
                </a:moveTo>
                <a:lnTo>
                  <a:pt x="1345770" y="0"/>
                </a:lnTo>
                <a:lnTo>
                  <a:pt x="4856205" y="3865682"/>
                </a:lnTo>
                <a:lnTo>
                  <a:pt x="0" y="3865682"/>
                </a:lnTo>
                <a:lnTo>
                  <a:pt x="0" y="115955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rot="10800000" flipH="1">
            <a:off x="0" y="-5"/>
            <a:ext cx="4139515" cy="682635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4"/>
          <p:cNvSpPr/>
          <p:nvPr/>
        </p:nvSpPr>
        <p:spPr>
          <a:xfrm>
            <a:off x="1" y="3925332"/>
            <a:ext cx="3781168" cy="2932668"/>
          </a:xfrm>
          <a:custGeom>
            <a:avLst/>
            <a:gdLst>
              <a:gd name="connsiteX0" fmla="*/ 0 w 4856205"/>
              <a:gd name="connsiteY0" fmla="*/ 0 h 2681416"/>
              <a:gd name="connsiteX1" fmla="*/ 4856205 w 4856205"/>
              <a:gd name="connsiteY1" fmla="*/ 0 h 2681416"/>
              <a:gd name="connsiteX2" fmla="*/ 4856205 w 4856205"/>
              <a:gd name="connsiteY2" fmla="*/ 2681416 h 2681416"/>
              <a:gd name="connsiteX3" fmla="*/ 0 w 4856205"/>
              <a:gd name="connsiteY3" fmla="*/ 2681416 h 2681416"/>
              <a:gd name="connsiteX4" fmla="*/ 0 w 4856205"/>
              <a:gd name="connsiteY4" fmla="*/ 0 h 2681416"/>
              <a:gd name="connsiteX0-1" fmla="*/ 0 w 4856205"/>
              <a:gd name="connsiteY0-2" fmla="*/ 1334530 h 4015946"/>
              <a:gd name="connsiteX1-3" fmla="*/ 852615 w 4856205"/>
              <a:gd name="connsiteY1-4" fmla="*/ 0 h 4015946"/>
              <a:gd name="connsiteX2-5" fmla="*/ 4856205 w 4856205"/>
              <a:gd name="connsiteY2-6" fmla="*/ 4015946 h 4015946"/>
              <a:gd name="connsiteX3-7" fmla="*/ 0 w 4856205"/>
              <a:gd name="connsiteY3-8" fmla="*/ 4015946 h 4015946"/>
              <a:gd name="connsiteX4-9" fmla="*/ 0 w 4856205"/>
              <a:gd name="connsiteY4-10" fmla="*/ 1334530 h 4015946"/>
              <a:gd name="connsiteX0-11" fmla="*/ 0 w 4856205"/>
              <a:gd name="connsiteY0-12" fmla="*/ 1260390 h 3941806"/>
              <a:gd name="connsiteX1-13" fmla="*/ 914398 w 4856205"/>
              <a:gd name="connsiteY1-14" fmla="*/ 0 h 3941806"/>
              <a:gd name="connsiteX2-15" fmla="*/ 4856205 w 4856205"/>
              <a:gd name="connsiteY2-16" fmla="*/ 3941806 h 3941806"/>
              <a:gd name="connsiteX3-17" fmla="*/ 0 w 4856205"/>
              <a:gd name="connsiteY3-18" fmla="*/ 3941806 h 3941806"/>
              <a:gd name="connsiteX4-19" fmla="*/ 0 w 4856205"/>
              <a:gd name="connsiteY4-20" fmla="*/ 1260390 h 3941806"/>
              <a:gd name="connsiteX0-21" fmla="*/ 0 w 4856205"/>
              <a:gd name="connsiteY0-22" fmla="*/ 1235676 h 3941806"/>
              <a:gd name="connsiteX1-23" fmla="*/ 914398 w 4856205"/>
              <a:gd name="connsiteY1-24" fmla="*/ 0 h 3941806"/>
              <a:gd name="connsiteX2-25" fmla="*/ 4856205 w 4856205"/>
              <a:gd name="connsiteY2-26" fmla="*/ 3941806 h 3941806"/>
              <a:gd name="connsiteX3-27" fmla="*/ 0 w 4856205"/>
              <a:gd name="connsiteY3-28" fmla="*/ 3941806 h 3941806"/>
              <a:gd name="connsiteX4-29" fmla="*/ 0 w 4856205"/>
              <a:gd name="connsiteY4-30" fmla="*/ 1235676 h 39418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56205" h="3941806">
                <a:moveTo>
                  <a:pt x="0" y="1235676"/>
                </a:moveTo>
                <a:lnTo>
                  <a:pt x="914398" y="0"/>
                </a:lnTo>
                <a:lnTo>
                  <a:pt x="4856205" y="3941806"/>
                </a:lnTo>
                <a:lnTo>
                  <a:pt x="0" y="3941806"/>
                </a:lnTo>
                <a:lnTo>
                  <a:pt x="0" y="123567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a:spLocks noGrp="1"/>
          </p:cNvSpPr>
          <p:nvPr>
            <p:ph type="ctrTitle" hasCustomPrompt="1"/>
          </p:nvPr>
        </p:nvSpPr>
        <p:spPr>
          <a:xfrm>
            <a:off x="3581400" y="2040467"/>
            <a:ext cx="7230533" cy="1123740"/>
          </a:xfrm>
        </p:spPr>
        <p:txBody>
          <a:bodyPr anchor="b">
            <a:normAutofit/>
          </a:bodyPr>
          <a:lstStyle>
            <a:lvl1pPr algn="l">
              <a:defRPr sz="5400" b="1"/>
            </a:lvl1pPr>
          </a:lstStyle>
          <a:p>
            <a:r>
              <a:rPr lang="zh-CN" altLang="en-US" dirty="0"/>
              <a:t>单击此处</a:t>
            </a:r>
            <a:r>
              <a:rPr lang="zh-CN" altLang="en-US" dirty="0" smtClean="0"/>
              <a:t>编辑标题</a:t>
            </a:r>
            <a:endParaRPr lang="zh-CN" altLang="en-US" dirty="0"/>
          </a:p>
        </p:txBody>
      </p:sp>
      <p:sp>
        <p:nvSpPr>
          <p:cNvPr id="8" name="副标题 2"/>
          <p:cNvSpPr>
            <a:spLocks noGrp="1"/>
          </p:cNvSpPr>
          <p:nvPr>
            <p:ph type="subTitle" idx="1"/>
          </p:nvPr>
        </p:nvSpPr>
        <p:spPr>
          <a:xfrm>
            <a:off x="3581400" y="3256282"/>
            <a:ext cx="7230533"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9"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10" name="页脚占位符 4"/>
          <p:cNvSpPr>
            <a:spLocks noGrp="1"/>
          </p:cNvSpPr>
          <p:nvPr>
            <p:ph type="ftr" sz="quarter" idx="11"/>
          </p:nvPr>
        </p:nvSpPr>
        <p:spPr>
          <a:xfrm>
            <a:off x="4038600" y="6356350"/>
            <a:ext cx="4114800" cy="365125"/>
          </a:xfrm>
        </p:spPr>
        <p:txBody>
          <a:bodyPr/>
          <a:lstStyle/>
          <a:p>
            <a:endParaRPr lang="zh-CN" altLang="en-US"/>
          </a:p>
        </p:txBody>
      </p:sp>
      <p:sp>
        <p:nvSpPr>
          <p:cNvPr id="11"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圆角矩形 9"/>
          <p:cNvSpPr/>
          <p:nvPr/>
        </p:nvSpPr>
        <p:spPr>
          <a:xfrm>
            <a:off x="4298137" y="3382833"/>
            <a:ext cx="3590116" cy="738665"/>
          </a:xfrm>
          <a:prstGeom prst="roundRect">
            <a:avLst>
              <a:gd name="adj" fmla="val 6088"/>
            </a:avLst>
          </a:prstGeom>
          <a:noFill/>
          <a:ln w="127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683375" y="2321005"/>
            <a:ext cx="1614762" cy="2215991"/>
          </a:xfrm>
          <a:prstGeom prst="rect">
            <a:avLst/>
          </a:prstGeom>
          <a:noFill/>
        </p:spPr>
        <p:txBody>
          <a:bodyPr wrap="square" rtlCol="0">
            <a:spAutoFit/>
          </a:bodyPr>
          <a:lstStyle/>
          <a:p>
            <a:pPr algn="dist"/>
            <a:r>
              <a:rPr lang="en-US" altLang="zh-CN" sz="13800" dirty="0">
                <a:solidFill>
                  <a:schemeClr val="tx1">
                    <a:lumMod val="85000"/>
                    <a:lumOff val="15000"/>
                  </a:schemeClr>
                </a:solidFill>
                <a:latin typeface="Agency FB" panose="020B0503020202020204" pitchFamily="34" charset="0"/>
                <a:ea typeface="微软雅黑" panose="020B0503020204020204" charset="-122"/>
              </a:rPr>
              <a:t>01</a:t>
            </a:r>
            <a:endParaRPr lang="zh-CN" altLang="en-US" sz="13800" dirty="0">
              <a:solidFill>
                <a:schemeClr val="tx1">
                  <a:lumMod val="85000"/>
                  <a:lumOff val="15000"/>
                </a:schemeClr>
              </a:solidFill>
              <a:latin typeface="Agency FB" panose="020B0503020202020204" pitchFamily="34" charset="0"/>
              <a:ea typeface="微软雅黑" panose="020B0503020204020204" charset="-122"/>
            </a:endParaRPr>
          </a:p>
        </p:txBody>
      </p:sp>
      <p:sp>
        <p:nvSpPr>
          <p:cNvPr id="7" name="等腰三角形 6"/>
          <p:cNvSpPr/>
          <p:nvPr/>
        </p:nvSpPr>
        <p:spPr>
          <a:xfrm rot="10800000">
            <a:off x="394907" y="-2"/>
            <a:ext cx="3091494" cy="1281066"/>
          </a:xfrm>
          <a:prstGeom prst="triangle">
            <a:avLst/>
          </a:prstGeom>
          <a:solidFill>
            <a:schemeClr val="accent5">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4"/>
          <p:cNvSpPr/>
          <p:nvPr/>
        </p:nvSpPr>
        <p:spPr>
          <a:xfrm rot="16200000">
            <a:off x="9176582" y="3836736"/>
            <a:ext cx="3364381" cy="2678147"/>
          </a:xfrm>
          <a:custGeom>
            <a:avLst/>
            <a:gdLst>
              <a:gd name="connsiteX0" fmla="*/ 0 w 4856205"/>
              <a:gd name="connsiteY0" fmla="*/ 0 h 2681416"/>
              <a:gd name="connsiteX1" fmla="*/ 4856205 w 4856205"/>
              <a:gd name="connsiteY1" fmla="*/ 0 h 2681416"/>
              <a:gd name="connsiteX2" fmla="*/ 4856205 w 4856205"/>
              <a:gd name="connsiteY2" fmla="*/ 2681416 h 2681416"/>
              <a:gd name="connsiteX3" fmla="*/ 0 w 4856205"/>
              <a:gd name="connsiteY3" fmla="*/ 2681416 h 2681416"/>
              <a:gd name="connsiteX4" fmla="*/ 0 w 4856205"/>
              <a:gd name="connsiteY4" fmla="*/ 0 h 2681416"/>
              <a:gd name="connsiteX0-1" fmla="*/ 0 w 4856205"/>
              <a:gd name="connsiteY0-2" fmla="*/ 1334530 h 4015946"/>
              <a:gd name="connsiteX1-3" fmla="*/ 852615 w 4856205"/>
              <a:gd name="connsiteY1-4" fmla="*/ 0 h 4015946"/>
              <a:gd name="connsiteX2-5" fmla="*/ 4856205 w 4856205"/>
              <a:gd name="connsiteY2-6" fmla="*/ 4015946 h 4015946"/>
              <a:gd name="connsiteX3-7" fmla="*/ 0 w 4856205"/>
              <a:gd name="connsiteY3-8" fmla="*/ 4015946 h 4015946"/>
              <a:gd name="connsiteX4-9" fmla="*/ 0 w 4856205"/>
              <a:gd name="connsiteY4-10" fmla="*/ 1334530 h 4015946"/>
              <a:gd name="connsiteX0-11" fmla="*/ 0 w 4856205"/>
              <a:gd name="connsiteY0-12" fmla="*/ 1260390 h 3941806"/>
              <a:gd name="connsiteX1-13" fmla="*/ 914398 w 4856205"/>
              <a:gd name="connsiteY1-14" fmla="*/ 0 h 3941806"/>
              <a:gd name="connsiteX2-15" fmla="*/ 4856205 w 4856205"/>
              <a:gd name="connsiteY2-16" fmla="*/ 3941806 h 3941806"/>
              <a:gd name="connsiteX3-17" fmla="*/ 0 w 4856205"/>
              <a:gd name="connsiteY3-18" fmla="*/ 3941806 h 3941806"/>
              <a:gd name="connsiteX4-19" fmla="*/ 0 w 4856205"/>
              <a:gd name="connsiteY4-20" fmla="*/ 1260390 h 3941806"/>
              <a:gd name="connsiteX0-21" fmla="*/ 0 w 4856205"/>
              <a:gd name="connsiteY0-22" fmla="*/ 1235676 h 3941806"/>
              <a:gd name="connsiteX1-23" fmla="*/ 914398 w 4856205"/>
              <a:gd name="connsiteY1-24" fmla="*/ 0 h 3941806"/>
              <a:gd name="connsiteX2-25" fmla="*/ 4856205 w 4856205"/>
              <a:gd name="connsiteY2-26" fmla="*/ 3941806 h 3941806"/>
              <a:gd name="connsiteX3-27" fmla="*/ 0 w 4856205"/>
              <a:gd name="connsiteY3-28" fmla="*/ 3941806 h 3941806"/>
              <a:gd name="connsiteX4-29" fmla="*/ 0 w 4856205"/>
              <a:gd name="connsiteY4-30" fmla="*/ 1235676 h 3941806"/>
              <a:gd name="connsiteX0-31" fmla="*/ 0 w 4856205"/>
              <a:gd name="connsiteY0-32" fmla="*/ 1159552 h 3865682"/>
              <a:gd name="connsiteX1-33" fmla="*/ 1345770 w 4856205"/>
              <a:gd name="connsiteY1-34" fmla="*/ 0 h 3865682"/>
              <a:gd name="connsiteX2-35" fmla="*/ 4856205 w 4856205"/>
              <a:gd name="connsiteY2-36" fmla="*/ 3865682 h 3865682"/>
              <a:gd name="connsiteX3-37" fmla="*/ 0 w 4856205"/>
              <a:gd name="connsiteY3-38" fmla="*/ 3865682 h 3865682"/>
              <a:gd name="connsiteX4-39" fmla="*/ 0 w 4856205"/>
              <a:gd name="connsiteY4-40" fmla="*/ 1159552 h 386568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56205" h="3865682">
                <a:moveTo>
                  <a:pt x="0" y="1159552"/>
                </a:moveTo>
                <a:lnTo>
                  <a:pt x="1345770" y="0"/>
                </a:lnTo>
                <a:lnTo>
                  <a:pt x="4856205" y="3865682"/>
                </a:lnTo>
                <a:lnTo>
                  <a:pt x="0" y="3865682"/>
                </a:lnTo>
                <a:lnTo>
                  <a:pt x="0" y="115955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0800000">
            <a:off x="0" y="0"/>
            <a:ext cx="3204174" cy="1327759"/>
          </a:xfrm>
          <a:prstGeom prst="triangle">
            <a:avLst/>
          </a:prstGeom>
          <a:solidFill>
            <a:schemeClr val="accent6">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4298138" y="2456873"/>
            <a:ext cx="3590116" cy="858693"/>
          </a:xfrm>
        </p:spPr>
        <p:txBody>
          <a:bodyPr anchor="b">
            <a:normAutofit/>
          </a:bodyPr>
          <a:lstStyle>
            <a:lvl1pPr algn="l">
              <a:defRPr sz="3600"/>
            </a:lvl1pPr>
          </a:lstStyle>
          <a:p>
            <a:r>
              <a:rPr lang="zh-CN" altLang="en-US" dirty="0" smtClean="0"/>
              <a:t>编辑标题</a:t>
            </a:r>
            <a:endParaRPr lang="zh-CN" altLang="en-US" dirty="0"/>
          </a:p>
        </p:txBody>
      </p:sp>
      <p:sp>
        <p:nvSpPr>
          <p:cNvPr id="3" name="文本占位符 2"/>
          <p:cNvSpPr>
            <a:spLocks noGrp="1"/>
          </p:cNvSpPr>
          <p:nvPr>
            <p:ph type="body" idx="1"/>
          </p:nvPr>
        </p:nvSpPr>
        <p:spPr>
          <a:xfrm>
            <a:off x="4298138" y="3369375"/>
            <a:ext cx="3590116" cy="761360"/>
          </a:xfrm>
        </p:spPr>
        <p:txBody>
          <a:bodyPr>
            <a:normAutofit/>
          </a:bodyPr>
          <a:lstStyle>
            <a:lvl1pPr marL="0" indent="0" algn="l">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839788" y="2615609"/>
            <a:ext cx="5157787" cy="3574054"/>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4"/>
          <p:cNvSpPr/>
          <p:nvPr/>
        </p:nvSpPr>
        <p:spPr>
          <a:xfrm rot="16200000">
            <a:off x="10538688" y="5204687"/>
            <a:ext cx="1841075" cy="1465550"/>
          </a:xfrm>
          <a:custGeom>
            <a:avLst/>
            <a:gdLst>
              <a:gd name="connsiteX0" fmla="*/ 0 w 4856205"/>
              <a:gd name="connsiteY0" fmla="*/ 0 h 2681416"/>
              <a:gd name="connsiteX1" fmla="*/ 4856205 w 4856205"/>
              <a:gd name="connsiteY1" fmla="*/ 0 h 2681416"/>
              <a:gd name="connsiteX2" fmla="*/ 4856205 w 4856205"/>
              <a:gd name="connsiteY2" fmla="*/ 2681416 h 2681416"/>
              <a:gd name="connsiteX3" fmla="*/ 0 w 4856205"/>
              <a:gd name="connsiteY3" fmla="*/ 2681416 h 2681416"/>
              <a:gd name="connsiteX4" fmla="*/ 0 w 4856205"/>
              <a:gd name="connsiteY4" fmla="*/ 0 h 2681416"/>
              <a:gd name="connsiteX0-1" fmla="*/ 0 w 4856205"/>
              <a:gd name="connsiteY0-2" fmla="*/ 1334530 h 4015946"/>
              <a:gd name="connsiteX1-3" fmla="*/ 852615 w 4856205"/>
              <a:gd name="connsiteY1-4" fmla="*/ 0 h 4015946"/>
              <a:gd name="connsiteX2-5" fmla="*/ 4856205 w 4856205"/>
              <a:gd name="connsiteY2-6" fmla="*/ 4015946 h 4015946"/>
              <a:gd name="connsiteX3-7" fmla="*/ 0 w 4856205"/>
              <a:gd name="connsiteY3-8" fmla="*/ 4015946 h 4015946"/>
              <a:gd name="connsiteX4-9" fmla="*/ 0 w 4856205"/>
              <a:gd name="connsiteY4-10" fmla="*/ 1334530 h 4015946"/>
              <a:gd name="connsiteX0-11" fmla="*/ 0 w 4856205"/>
              <a:gd name="connsiteY0-12" fmla="*/ 1260390 h 3941806"/>
              <a:gd name="connsiteX1-13" fmla="*/ 914398 w 4856205"/>
              <a:gd name="connsiteY1-14" fmla="*/ 0 h 3941806"/>
              <a:gd name="connsiteX2-15" fmla="*/ 4856205 w 4856205"/>
              <a:gd name="connsiteY2-16" fmla="*/ 3941806 h 3941806"/>
              <a:gd name="connsiteX3-17" fmla="*/ 0 w 4856205"/>
              <a:gd name="connsiteY3-18" fmla="*/ 3941806 h 3941806"/>
              <a:gd name="connsiteX4-19" fmla="*/ 0 w 4856205"/>
              <a:gd name="connsiteY4-20" fmla="*/ 1260390 h 3941806"/>
              <a:gd name="connsiteX0-21" fmla="*/ 0 w 4856205"/>
              <a:gd name="connsiteY0-22" fmla="*/ 1235676 h 3941806"/>
              <a:gd name="connsiteX1-23" fmla="*/ 914398 w 4856205"/>
              <a:gd name="connsiteY1-24" fmla="*/ 0 h 3941806"/>
              <a:gd name="connsiteX2-25" fmla="*/ 4856205 w 4856205"/>
              <a:gd name="connsiteY2-26" fmla="*/ 3941806 h 3941806"/>
              <a:gd name="connsiteX3-27" fmla="*/ 0 w 4856205"/>
              <a:gd name="connsiteY3-28" fmla="*/ 3941806 h 3941806"/>
              <a:gd name="connsiteX4-29" fmla="*/ 0 w 4856205"/>
              <a:gd name="connsiteY4-30" fmla="*/ 1235676 h 3941806"/>
              <a:gd name="connsiteX0-31" fmla="*/ 0 w 4856205"/>
              <a:gd name="connsiteY0-32" fmla="*/ 1159552 h 3865682"/>
              <a:gd name="connsiteX1-33" fmla="*/ 1345770 w 4856205"/>
              <a:gd name="connsiteY1-34" fmla="*/ 0 h 3865682"/>
              <a:gd name="connsiteX2-35" fmla="*/ 4856205 w 4856205"/>
              <a:gd name="connsiteY2-36" fmla="*/ 3865682 h 3865682"/>
              <a:gd name="connsiteX3-37" fmla="*/ 0 w 4856205"/>
              <a:gd name="connsiteY3-38" fmla="*/ 3865682 h 3865682"/>
              <a:gd name="connsiteX4-39" fmla="*/ 0 w 4856205"/>
              <a:gd name="connsiteY4-40" fmla="*/ 1159552 h 386568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56205" h="3865682">
                <a:moveTo>
                  <a:pt x="0" y="1159552"/>
                </a:moveTo>
                <a:lnTo>
                  <a:pt x="1345770" y="0"/>
                </a:lnTo>
                <a:lnTo>
                  <a:pt x="4856205" y="3865682"/>
                </a:lnTo>
                <a:lnTo>
                  <a:pt x="0" y="3865682"/>
                </a:lnTo>
                <a:lnTo>
                  <a:pt x="0" y="115955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0800000" flipH="1">
            <a:off x="0" y="-5"/>
            <a:ext cx="4139515" cy="682635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4"/>
          <p:cNvSpPr/>
          <p:nvPr/>
        </p:nvSpPr>
        <p:spPr>
          <a:xfrm>
            <a:off x="1" y="3925332"/>
            <a:ext cx="3781168" cy="2932668"/>
          </a:xfrm>
          <a:custGeom>
            <a:avLst/>
            <a:gdLst>
              <a:gd name="connsiteX0" fmla="*/ 0 w 4856205"/>
              <a:gd name="connsiteY0" fmla="*/ 0 h 2681416"/>
              <a:gd name="connsiteX1" fmla="*/ 4856205 w 4856205"/>
              <a:gd name="connsiteY1" fmla="*/ 0 h 2681416"/>
              <a:gd name="connsiteX2" fmla="*/ 4856205 w 4856205"/>
              <a:gd name="connsiteY2" fmla="*/ 2681416 h 2681416"/>
              <a:gd name="connsiteX3" fmla="*/ 0 w 4856205"/>
              <a:gd name="connsiteY3" fmla="*/ 2681416 h 2681416"/>
              <a:gd name="connsiteX4" fmla="*/ 0 w 4856205"/>
              <a:gd name="connsiteY4" fmla="*/ 0 h 2681416"/>
              <a:gd name="connsiteX0-1" fmla="*/ 0 w 4856205"/>
              <a:gd name="connsiteY0-2" fmla="*/ 1334530 h 4015946"/>
              <a:gd name="connsiteX1-3" fmla="*/ 852615 w 4856205"/>
              <a:gd name="connsiteY1-4" fmla="*/ 0 h 4015946"/>
              <a:gd name="connsiteX2-5" fmla="*/ 4856205 w 4856205"/>
              <a:gd name="connsiteY2-6" fmla="*/ 4015946 h 4015946"/>
              <a:gd name="connsiteX3-7" fmla="*/ 0 w 4856205"/>
              <a:gd name="connsiteY3-8" fmla="*/ 4015946 h 4015946"/>
              <a:gd name="connsiteX4-9" fmla="*/ 0 w 4856205"/>
              <a:gd name="connsiteY4-10" fmla="*/ 1334530 h 4015946"/>
              <a:gd name="connsiteX0-11" fmla="*/ 0 w 4856205"/>
              <a:gd name="connsiteY0-12" fmla="*/ 1260390 h 3941806"/>
              <a:gd name="connsiteX1-13" fmla="*/ 914398 w 4856205"/>
              <a:gd name="connsiteY1-14" fmla="*/ 0 h 3941806"/>
              <a:gd name="connsiteX2-15" fmla="*/ 4856205 w 4856205"/>
              <a:gd name="connsiteY2-16" fmla="*/ 3941806 h 3941806"/>
              <a:gd name="connsiteX3-17" fmla="*/ 0 w 4856205"/>
              <a:gd name="connsiteY3-18" fmla="*/ 3941806 h 3941806"/>
              <a:gd name="connsiteX4-19" fmla="*/ 0 w 4856205"/>
              <a:gd name="connsiteY4-20" fmla="*/ 1260390 h 3941806"/>
              <a:gd name="connsiteX0-21" fmla="*/ 0 w 4856205"/>
              <a:gd name="connsiteY0-22" fmla="*/ 1235676 h 3941806"/>
              <a:gd name="connsiteX1-23" fmla="*/ 914398 w 4856205"/>
              <a:gd name="connsiteY1-24" fmla="*/ 0 h 3941806"/>
              <a:gd name="connsiteX2-25" fmla="*/ 4856205 w 4856205"/>
              <a:gd name="connsiteY2-26" fmla="*/ 3941806 h 3941806"/>
              <a:gd name="connsiteX3-27" fmla="*/ 0 w 4856205"/>
              <a:gd name="connsiteY3-28" fmla="*/ 3941806 h 3941806"/>
              <a:gd name="connsiteX4-29" fmla="*/ 0 w 4856205"/>
              <a:gd name="connsiteY4-30" fmla="*/ 1235676 h 39418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56205" h="3941806">
                <a:moveTo>
                  <a:pt x="0" y="1235676"/>
                </a:moveTo>
                <a:lnTo>
                  <a:pt x="914398" y="0"/>
                </a:lnTo>
                <a:lnTo>
                  <a:pt x="4856205" y="3941806"/>
                </a:lnTo>
                <a:lnTo>
                  <a:pt x="0" y="3941806"/>
                </a:lnTo>
                <a:lnTo>
                  <a:pt x="0" y="123567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4359564" y="2766219"/>
            <a:ext cx="6994236" cy="1325563"/>
          </a:xfrm>
        </p:spPr>
        <p:txBody>
          <a:bodyPr>
            <a:normAutofit/>
          </a:bodyPr>
          <a:lstStyle>
            <a:lvl1pPr algn="ctr">
              <a:defRPr sz="5400" b="1"/>
            </a:lvl1pPr>
          </a:lstStyle>
          <a:p>
            <a:r>
              <a:rPr lang="zh-CN" altLang="en-US" dirty="0" smtClean="0"/>
              <a:t>单击此处编辑标题</a:t>
            </a:r>
            <a:endParaRPr lang="zh-CN" altLang="en-US" dirty="0"/>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smtClean="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smtClean="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charset="-122"/>
                <a:ea typeface="黑体" panose="02010609060101010101" charset="-122"/>
              </a:defRPr>
            </a:lvl1pPr>
          </a:lstStyle>
          <a:p>
            <a:fld id="{D997B5FA-0921-464F-AAE1-844C04324D75}" type="datetimeFigureOut">
              <a:rPr lang="zh-CN" altLang="en-US" smtClean="0"/>
            </a:fld>
            <a:endParaRPr lang="zh-CN" altLang="en-US"/>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charset="-122"/>
                <a:ea typeface="黑体" panose="02010609060101010101"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charset="-122"/>
                <a:ea typeface="黑体" panose="02010609060101010101" charset="-122"/>
              </a:defRPr>
            </a:lvl1pPr>
          </a:lstStyle>
          <a:p>
            <a:fld id="{565CE74E-AB26-4998-AD42-012C4C1AD076}" type="slidenum">
              <a:rPr lang="zh-CN" altLang="en-US" smtClean="0"/>
            </a:fld>
            <a:endParaRPr lang="zh-CN" altLang="en-US"/>
          </a:p>
        </p:txBody>
      </p:sp>
      <p:sp>
        <p:nvSpPr>
          <p:cNvPr id="2"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894330" y="2040255"/>
            <a:ext cx="7917815" cy="1123950"/>
          </a:xfrm>
        </p:spPr>
        <p:txBody>
          <a:bodyPr/>
          <a:p>
            <a:r>
              <a:rPr lang="en-US" altLang="zh-CN"/>
              <a:t>Ramaxel</a:t>
            </a:r>
            <a:r>
              <a:rPr lang="zh-CN" altLang="en-US"/>
              <a:t>项目个人汇报</a:t>
            </a:r>
            <a:endParaRPr lang="zh-CN" altLang="en-US"/>
          </a:p>
        </p:txBody>
      </p:sp>
      <p:sp>
        <p:nvSpPr>
          <p:cNvPr id="3" name="副标题 2"/>
          <p:cNvSpPr>
            <a:spLocks noGrp="1"/>
          </p:cNvSpPr>
          <p:nvPr>
            <p:ph type="subTitle" idx="1"/>
          </p:nvPr>
        </p:nvSpPr>
        <p:spPr/>
        <p:txBody>
          <a:bodyPr/>
          <a:p>
            <a:r>
              <a:rPr lang="zh-CN" altLang="en-US"/>
              <a:t>汇报人：颜钰萍</a:t>
            </a:r>
            <a:endParaRPr lang="zh-CN" altLang="en-US"/>
          </a:p>
          <a:p>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353089" y="282734"/>
            <a:ext cx="6994236" cy="1325563"/>
          </a:xfrm>
        </p:spPr>
        <p:txBody>
          <a:bodyPr/>
          <a:p>
            <a:r>
              <a:rPr lang="zh-CN" altLang="en-US"/>
              <a:t>个人心得</a:t>
            </a:r>
            <a:endParaRPr lang="zh-CN" altLang="en-US"/>
          </a:p>
        </p:txBody>
      </p:sp>
      <p:sp>
        <p:nvSpPr>
          <p:cNvPr id="3" name="内容占位符 2"/>
          <p:cNvSpPr>
            <a:spLocks noGrp="1"/>
          </p:cNvSpPr>
          <p:nvPr>
            <p:ph idx="4294967295"/>
          </p:nvPr>
        </p:nvSpPr>
        <p:spPr>
          <a:xfrm>
            <a:off x="2740660" y="2157095"/>
            <a:ext cx="8439150" cy="3677285"/>
          </a:xfrm>
        </p:spPr>
        <p:txBody>
          <a:bodyPr>
            <a:normAutofit/>
          </a:bodyPr>
          <a:p>
            <a:r>
              <a:rPr lang="zh-CN" altLang="en-US"/>
              <a:t>通过这个项目：</a:t>
            </a:r>
            <a:endParaRPr lang="zh-CN" altLang="en-US"/>
          </a:p>
          <a:p>
            <a:r>
              <a:rPr lang="zh-CN" altLang="en-US"/>
              <a:t>学会了如何利用</a:t>
            </a:r>
            <a:r>
              <a:rPr lang="en-US" altLang="zh-CN"/>
              <a:t>json</a:t>
            </a:r>
            <a:r>
              <a:rPr lang="zh-CN" altLang="en-US"/>
              <a:t>对象传输信息</a:t>
            </a:r>
            <a:endParaRPr lang="zh-CN" altLang="en-US"/>
          </a:p>
          <a:p>
            <a:r>
              <a:rPr lang="zh-CN" altLang="en-US"/>
              <a:t>学会了如何利用</a:t>
            </a:r>
            <a:r>
              <a:rPr lang="en-US" altLang="zh-CN"/>
              <a:t>QMenu</a:t>
            </a:r>
            <a:r>
              <a:rPr lang="zh-CN" altLang="en-US"/>
              <a:t>实现好看的右键菜单，以及进度条控件的使用</a:t>
            </a:r>
            <a:endParaRPr lang="zh-CN" altLang="en-US"/>
          </a:p>
          <a:p>
            <a:r>
              <a:rPr lang="zh-CN" altLang="en-US"/>
              <a:t>学会了使用</a:t>
            </a:r>
            <a:r>
              <a:rPr lang="en-US" altLang="zh-CN"/>
              <a:t>git</a:t>
            </a:r>
            <a:r>
              <a:rPr lang="zh-CN" altLang="en-US"/>
              <a:t>，更有效的进行项目版本管理</a:t>
            </a:r>
            <a:endParaRPr lang="zh-CN" altLang="en-US"/>
          </a:p>
          <a:p>
            <a:r>
              <a:rPr lang="zh-CN" altLang="en-US"/>
              <a:t>在遇到困难时，自己在官方文档和各种学习网站上查找资料，得到解决方案，在这个过程中不断地积累经验和知识，明白了实践的重要性。</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40724" y="642144"/>
            <a:ext cx="6994236" cy="1325563"/>
          </a:xfrm>
        </p:spPr>
        <p:txBody>
          <a:bodyPr/>
          <a:p>
            <a:r>
              <a:rPr lang="zh-CN" altLang="en-US"/>
              <a:t>个人任务分工</a:t>
            </a:r>
            <a:endParaRPr lang="zh-CN" altLang="en-US"/>
          </a:p>
        </p:txBody>
      </p:sp>
      <p:sp>
        <p:nvSpPr>
          <p:cNvPr id="3" name="内容占位符 2"/>
          <p:cNvSpPr>
            <a:spLocks noGrp="1"/>
          </p:cNvSpPr>
          <p:nvPr>
            <p:ph idx="4294967295"/>
          </p:nvPr>
        </p:nvSpPr>
        <p:spPr>
          <a:xfrm>
            <a:off x="495300" y="2352040"/>
            <a:ext cx="10515600" cy="4351655"/>
          </a:xfrm>
        </p:spPr>
        <p:txBody>
          <a:bodyPr>
            <a:normAutofit/>
          </a:bodyPr>
          <a:p>
            <a:r>
              <a:rPr lang="zh-CN" altLang="en-US" sz="1600"/>
              <a:t>需求阶段：</a:t>
            </a:r>
            <a:endParaRPr lang="zh-CN" altLang="en-US" sz="1600"/>
          </a:p>
          <a:p>
            <a:pPr lvl="1"/>
            <a:r>
              <a:rPr lang="zh-CN" altLang="en-US" sz="1370"/>
              <a:t>参与编写愿景分析，涉众分析和需求分析</a:t>
            </a:r>
            <a:endParaRPr lang="zh-CN" altLang="en-US" sz="1370"/>
          </a:p>
          <a:p>
            <a:pPr lvl="1"/>
            <a:r>
              <a:rPr lang="zh-CN" altLang="en-US" sz="1370"/>
              <a:t>撰写自己理解的涉众需求，并与组员共同讨论各自需求合并，得到最终版本</a:t>
            </a:r>
            <a:endParaRPr lang="zh-CN" altLang="en-US" sz="1370"/>
          </a:p>
          <a:p>
            <a:pPr lvl="1"/>
            <a:r>
              <a:rPr lang="zh-CN" altLang="en-US" sz="1370"/>
              <a:t>共同讨论编写愿景文档</a:t>
            </a:r>
            <a:endParaRPr lang="zh-CN" altLang="en-US" sz="1370"/>
          </a:p>
          <a:p>
            <a:r>
              <a:rPr lang="zh-CN" altLang="en-US" sz="1600"/>
              <a:t>分析阶段：</a:t>
            </a:r>
            <a:endParaRPr lang="zh-CN" altLang="en-US" sz="1600"/>
          </a:p>
          <a:p>
            <a:pPr lvl="1"/>
            <a:r>
              <a:rPr lang="zh-CN" altLang="en-US" sz="1370"/>
              <a:t>画上传下载文件的通信图和顺序图</a:t>
            </a:r>
            <a:endParaRPr lang="zh-CN" altLang="en-US" sz="1370"/>
          </a:p>
          <a:p>
            <a:pPr lvl="1"/>
            <a:r>
              <a:rPr lang="zh-CN" altLang="en-US" sz="1370"/>
              <a:t>与组员讨论并评审各自的通信图和顺序图</a:t>
            </a:r>
            <a:endParaRPr lang="zh-CN" altLang="en-US" sz="1370"/>
          </a:p>
          <a:p>
            <a:r>
              <a:rPr lang="zh-CN" altLang="en-US" sz="1600"/>
              <a:t>用况建模阶段：</a:t>
            </a:r>
            <a:endParaRPr lang="zh-CN" altLang="en-US" sz="1600"/>
          </a:p>
          <a:p>
            <a:pPr lvl="1"/>
            <a:r>
              <a:rPr lang="zh-CN" altLang="en-US" sz="1370"/>
              <a:t>共同讨论并分析用况</a:t>
            </a:r>
            <a:endParaRPr lang="zh-CN" altLang="en-US" sz="1370"/>
          </a:p>
          <a:p>
            <a:pPr lvl="1"/>
            <a:r>
              <a:rPr lang="zh-CN" altLang="en-US" sz="1370"/>
              <a:t>负责编写用况</a:t>
            </a:r>
            <a:r>
              <a:rPr lang="en-US" altLang="zh-CN" sz="1370"/>
              <a:t>--</a:t>
            </a:r>
            <a:r>
              <a:rPr lang="zh-CN" altLang="en-US" sz="1370"/>
              <a:t>上传，下载，并画图</a:t>
            </a:r>
            <a:endParaRPr lang="zh-CN" altLang="en-US" sz="1370"/>
          </a:p>
          <a:p>
            <a:endParaRPr lang="zh-CN" altLang="en-US" sz="1600"/>
          </a:p>
          <a:p>
            <a:endParaRPr lang="en-US" altLang="zh-CN" sz="1600"/>
          </a:p>
          <a:p>
            <a:endParaRPr lang="zh-CN" altLang="en-US" sz="1600"/>
          </a:p>
          <a:p>
            <a:endParaRPr lang="zh-CN" altLang="en-US"/>
          </a:p>
          <a:p>
            <a:endParaRPr lang="zh-CN" altLang="en-US"/>
          </a:p>
          <a:p>
            <a:endParaRPr lang="zh-CN" altLang="en-US"/>
          </a:p>
          <a:p>
            <a:endParaRPr lang="zh-CN" altLang="en-US"/>
          </a:p>
        </p:txBody>
      </p:sp>
      <p:sp>
        <p:nvSpPr>
          <p:cNvPr id="5" name="文本框 4"/>
          <p:cNvSpPr txBox="1"/>
          <p:nvPr/>
        </p:nvSpPr>
        <p:spPr>
          <a:xfrm>
            <a:off x="5407025" y="4020185"/>
            <a:ext cx="6412230" cy="2584450"/>
          </a:xfrm>
          <a:prstGeom prst="rect">
            <a:avLst/>
          </a:prstGeom>
          <a:noFill/>
        </p:spPr>
        <p:txBody>
          <a:bodyPr wrap="square" rtlCol="0">
            <a:spAutoFit/>
          </a:bodyPr>
          <a:p>
            <a:r>
              <a:rPr lang="zh-CN" altLang="en-US">
                <a:sym typeface="+mn-ea"/>
              </a:rPr>
              <a:t>实现阶段：</a:t>
            </a:r>
            <a:endParaRPr lang="zh-CN" altLang="en-US"/>
          </a:p>
          <a:p>
            <a:r>
              <a:rPr lang="en-US" altLang="zh-CN">
                <a:sym typeface="+mn-ea"/>
              </a:rPr>
              <a:t>   </a:t>
            </a:r>
            <a:r>
              <a:rPr lang="zh-CN" altLang="en-US">
                <a:sym typeface="+mn-ea"/>
              </a:rPr>
              <a:t>共同参与服务器的安装配置；</a:t>
            </a:r>
            <a:endParaRPr lang="zh-CN" altLang="en-US"/>
          </a:p>
          <a:p>
            <a:r>
              <a:rPr lang="en-US" altLang="zh-CN">
                <a:sym typeface="+mn-ea"/>
              </a:rPr>
              <a:t>   </a:t>
            </a:r>
            <a:r>
              <a:rPr lang="zh-CN" altLang="en-US">
                <a:sym typeface="+mn-ea"/>
              </a:rPr>
              <a:t>负责上传文件，文件按下载量进行排序的客户端实现以及上传文件界面；</a:t>
            </a:r>
            <a:endParaRPr lang="zh-CN" altLang="en-US">
              <a:sym typeface="+mn-ea"/>
            </a:endParaRPr>
          </a:p>
          <a:p>
            <a:r>
              <a:rPr lang="zh-CN" altLang="en-US">
                <a:sym typeface="+mn-ea"/>
              </a:rPr>
              <a:t>   添加右键菜单，可以选择对文件进行下载，分享，排序，查看属性以及刷新文件列表操作；</a:t>
            </a:r>
            <a:endParaRPr lang="zh-CN" altLang="en-US"/>
          </a:p>
          <a:p>
            <a:r>
              <a:rPr lang="zh-CN" altLang="en-US">
                <a:sym typeface="+mn-ea"/>
              </a:rPr>
              <a:t>   删除文件，读取用户文件列表并进行刷新的客户端实现；</a:t>
            </a:r>
            <a:endParaRPr lang="zh-CN" altLang="en-US"/>
          </a:p>
          <a:p>
            <a:r>
              <a:rPr lang="zh-CN" altLang="en-US">
                <a:sym typeface="+mn-ea"/>
              </a:rPr>
              <a:t>   解析文件列表json信息，存放在文件列表中</a:t>
            </a:r>
            <a:endParaRPr lang="zh-CN" altLang="en-US">
              <a:sym typeface="+mn-ea"/>
            </a:endParaRPr>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177954" y="96044"/>
            <a:ext cx="6994236" cy="1325563"/>
          </a:xfrm>
        </p:spPr>
        <p:txBody>
          <a:bodyPr/>
          <a:p>
            <a:r>
              <a:rPr lang="zh-CN" altLang="en-US"/>
              <a:t>问题及解决方式</a:t>
            </a:r>
            <a:endParaRPr lang="zh-CN" altLang="en-US"/>
          </a:p>
        </p:txBody>
      </p:sp>
      <p:sp>
        <p:nvSpPr>
          <p:cNvPr id="3" name="内容占位符 2"/>
          <p:cNvSpPr>
            <a:spLocks noGrp="1"/>
          </p:cNvSpPr>
          <p:nvPr>
            <p:ph idx="4294967295"/>
          </p:nvPr>
        </p:nvSpPr>
        <p:spPr>
          <a:xfrm>
            <a:off x="3580765" y="1421765"/>
            <a:ext cx="7924800" cy="5438140"/>
          </a:xfrm>
        </p:spPr>
        <p:txBody>
          <a:bodyPr>
            <a:normAutofit/>
          </a:bodyPr>
          <a:p>
            <a:r>
              <a:rPr lang="zh-CN" altLang="en-US">
                <a:solidFill>
                  <a:schemeClr val="tx1"/>
                </a:solidFill>
              </a:rPr>
              <a:t>实现阶段的问题：</a:t>
            </a:r>
            <a:endParaRPr lang="zh-CN" altLang="en-US">
              <a:solidFill>
                <a:schemeClr val="tx1"/>
              </a:solidFill>
            </a:endParaRPr>
          </a:p>
          <a:p>
            <a:pPr lvl="1"/>
            <a:r>
              <a:rPr lang="zh-CN" altLang="en-US">
                <a:solidFill>
                  <a:schemeClr val="tx1"/>
                </a:solidFill>
              </a:rPr>
              <a:t>用户对文件操作</a:t>
            </a:r>
            <a:r>
              <a:rPr lang="en-US" altLang="zh-CN">
                <a:solidFill>
                  <a:schemeClr val="tx1"/>
                </a:solidFill>
              </a:rPr>
              <a:t>(</a:t>
            </a:r>
            <a:r>
              <a:rPr lang="zh-CN" altLang="en-US">
                <a:solidFill>
                  <a:schemeClr val="tx1"/>
                </a:solidFill>
              </a:rPr>
              <a:t>上传，下载，删除，分享，排序</a:t>
            </a:r>
            <a:r>
              <a:rPr lang="en-US" altLang="zh-CN">
                <a:solidFill>
                  <a:schemeClr val="tx1"/>
                </a:solidFill>
              </a:rPr>
              <a:t>)</a:t>
            </a:r>
            <a:r>
              <a:rPr lang="zh-CN" altLang="en-US">
                <a:solidFill>
                  <a:schemeClr val="tx1"/>
                </a:solidFill>
              </a:rPr>
              <a:t>的代码重复性太高</a:t>
            </a:r>
            <a:endParaRPr lang="zh-CN" altLang="en-US">
              <a:solidFill>
                <a:schemeClr val="tx1"/>
              </a:solidFill>
            </a:endParaRPr>
          </a:p>
          <a:p>
            <a:pPr lvl="1"/>
            <a:r>
              <a:rPr lang="zh-CN" altLang="en-US">
                <a:solidFill>
                  <a:schemeClr val="tx1"/>
                </a:solidFill>
              </a:rPr>
              <a:t>上传文件时，进度条如何实时显示传输进度</a:t>
            </a:r>
            <a:endParaRPr lang="zh-CN" altLang="en-US">
              <a:solidFill>
                <a:schemeClr val="tx1"/>
              </a:solidFill>
            </a:endParaRPr>
          </a:p>
          <a:p>
            <a:pPr lvl="1"/>
            <a:r>
              <a:rPr lang="zh-CN" altLang="en-US">
                <a:solidFill>
                  <a:schemeClr val="tx1"/>
                </a:solidFill>
              </a:rPr>
              <a:t>怎么随时监听用户是否在上传文件</a:t>
            </a:r>
            <a:endParaRPr lang="zh-CN" altLang="en-US">
              <a:solidFill>
                <a:schemeClr val="tx1"/>
              </a:solidFill>
            </a:endParaRPr>
          </a:p>
          <a:p>
            <a:pPr lvl="1"/>
            <a:r>
              <a:rPr lang="zh-CN" altLang="en-US">
                <a:solidFill>
                  <a:schemeClr val="tx1"/>
                </a:solidFill>
              </a:rPr>
              <a:t>无法上传目录</a:t>
            </a:r>
            <a:r>
              <a:rPr lang="en-US" altLang="zh-CN">
                <a:solidFill>
                  <a:schemeClr val="tx1"/>
                </a:solidFill>
              </a:rPr>
              <a:t>(</a:t>
            </a:r>
            <a:r>
              <a:rPr lang="zh-CN" altLang="en-US">
                <a:solidFill>
                  <a:schemeClr val="tx1"/>
                </a:solidFill>
              </a:rPr>
              <a:t>未解决</a:t>
            </a:r>
            <a:r>
              <a:rPr lang="en-US" altLang="zh-CN">
                <a:solidFill>
                  <a:schemeClr val="tx1"/>
                </a:solidFill>
              </a:rPr>
              <a:t>)</a:t>
            </a:r>
            <a:endParaRPr lang="zh-CN" altLang="en-US">
              <a:solidFill>
                <a:schemeClr val="tx1"/>
              </a:solidFill>
            </a:endParaRPr>
          </a:p>
          <a:p>
            <a:r>
              <a:rPr lang="zh-CN" altLang="en-US">
                <a:solidFill>
                  <a:schemeClr val="tx1"/>
                </a:solidFill>
              </a:rPr>
              <a:t>解决方式</a:t>
            </a:r>
            <a:endParaRPr lang="zh-CN" altLang="en-US">
              <a:solidFill>
                <a:schemeClr val="tx1"/>
              </a:solidFill>
            </a:endParaRPr>
          </a:p>
          <a:p>
            <a:pPr lvl="1"/>
            <a:r>
              <a:rPr lang="zh-CN" altLang="en-US" sz="2400">
                <a:solidFill>
                  <a:schemeClr val="tx1"/>
                </a:solidFill>
              </a:rPr>
              <a:t>使用命令模式封装对文件的操作，提高可复用性</a:t>
            </a:r>
            <a:endParaRPr lang="zh-CN" altLang="en-US">
              <a:solidFill>
                <a:schemeClr val="tx1"/>
              </a:solidFill>
            </a:endParaRPr>
          </a:p>
          <a:p>
            <a:pPr lvl="1"/>
            <a:r>
              <a:rPr lang="zh-CN" altLang="en-US">
                <a:solidFill>
                  <a:schemeClr val="tx1"/>
                </a:solidFill>
              </a:rPr>
              <a:t>查看</a:t>
            </a:r>
            <a:r>
              <a:rPr lang="en-US" altLang="zh-CN">
                <a:solidFill>
                  <a:schemeClr val="tx1"/>
                </a:solidFill>
              </a:rPr>
              <a:t>QT</a:t>
            </a:r>
            <a:r>
              <a:rPr lang="zh-CN" altLang="en-US">
                <a:solidFill>
                  <a:schemeClr val="tx1"/>
                </a:solidFill>
              </a:rPr>
              <a:t>官方代码和</a:t>
            </a:r>
            <a:r>
              <a:rPr lang="en-US" altLang="zh-CN">
                <a:solidFill>
                  <a:schemeClr val="tx1"/>
                </a:solidFill>
              </a:rPr>
              <a:t>CSDN</a:t>
            </a:r>
            <a:r>
              <a:rPr lang="zh-CN" altLang="en-US">
                <a:solidFill>
                  <a:schemeClr val="tx1"/>
                </a:solidFill>
              </a:rPr>
              <a:t>等网站</a:t>
            </a:r>
            <a:endParaRPr lang="zh-CN" altLang="en-US">
              <a:solidFill>
                <a:schemeClr val="tx1"/>
              </a:solidFill>
            </a:endParaRPr>
          </a:p>
          <a:p>
            <a:pPr lvl="1"/>
            <a:r>
              <a:rPr lang="zh-CN" altLang="en-US">
                <a:solidFill>
                  <a:schemeClr val="tx1"/>
                </a:solidFill>
              </a:rPr>
              <a:t>将所有需要上传的文件放到上传任务队列中，再设置一个定时器，定时检查上传文件队列是否为空，若有任务存在，则取出上传任务列表的队首任务上传，上传完成之后将此任务删除，再取下一个任务</a:t>
            </a:r>
            <a:endParaRPr lang="zh-CN" altLang="en-US">
              <a:solidFill>
                <a:schemeClr val="tx1"/>
              </a:solidFill>
            </a:endParaRPr>
          </a:p>
          <a:p>
            <a:pPr lvl="1"/>
            <a:endParaRPr lang="zh-CN" altLang="en-US">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48105" y="89535"/>
            <a:ext cx="10644505" cy="1325880"/>
          </a:xfrm>
        </p:spPr>
        <p:txBody>
          <a:bodyPr>
            <a:normAutofit fontScale="90000"/>
          </a:bodyPr>
          <a:p>
            <a:r>
              <a:rPr lang="zh-CN" altLang="en-US">
                <a:solidFill>
                  <a:srgbClr val="0070C0"/>
                </a:solidFill>
              </a:rPr>
              <a:t>对选中文件的操作</a:t>
            </a:r>
            <a:br>
              <a:rPr lang="zh-CN" altLang="en-US">
                <a:solidFill>
                  <a:srgbClr val="0070C0"/>
                </a:solidFill>
              </a:rPr>
            </a:br>
            <a:r>
              <a:rPr lang="zh-CN" altLang="en-US">
                <a:solidFill>
                  <a:srgbClr val="0070C0"/>
                </a:solidFill>
              </a:rPr>
              <a:t>进行封装处理</a:t>
            </a:r>
            <a:endParaRPr lang="zh-CN" altLang="en-US">
              <a:solidFill>
                <a:srgbClr val="0070C0"/>
              </a:solidFill>
            </a:endParaRPr>
          </a:p>
        </p:txBody>
      </p:sp>
      <p:pic>
        <p:nvPicPr>
          <p:cNvPr id="4" name="图片 3" descr="10"/>
          <p:cNvPicPr>
            <a:picLocks noChangeAspect="1"/>
          </p:cNvPicPr>
          <p:nvPr/>
        </p:nvPicPr>
        <p:blipFill>
          <a:blip r:embed="rId1"/>
          <a:srcRect l="11542"/>
          <a:stretch>
            <a:fillRect/>
          </a:stretch>
        </p:blipFill>
        <p:spPr>
          <a:xfrm>
            <a:off x="6707505" y="871220"/>
            <a:ext cx="4749800" cy="5689600"/>
          </a:xfrm>
          <a:prstGeom prst="rect">
            <a:avLst/>
          </a:prstGeom>
        </p:spPr>
      </p:pic>
      <p:pic>
        <p:nvPicPr>
          <p:cNvPr id="6" name="图片 5"/>
          <p:cNvPicPr>
            <a:picLocks noChangeAspect="1"/>
          </p:cNvPicPr>
          <p:nvPr/>
        </p:nvPicPr>
        <p:blipFill>
          <a:blip r:embed="rId2"/>
          <a:stretch>
            <a:fillRect/>
          </a:stretch>
        </p:blipFill>
        <p:spPr>
          <a:xfrm>
            <a:off x="481330" y="1689100"/>
            <a:ext cx="5429250" cy="45243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473354" y="304324"/>
            <a:ext cx="6994236" cy="1325563"/>
          </a:xfrm>
        </p:spPr>
        <p:txBody>
          <a:bodyPr>
            <a:normAutofit/>
          </a:bodyPr>
          <a:p>
            <a:r>
              <a:rPr lang="zh-CN" altLang="en-US"/>
              <a:t>用况片段</a:t>
            </a:r>
            <a:r>
              <a:rPr lang="en-US" altLang="zh-CN"/>
              <a:t>--</a:t>
            </a:r>
            <a:r>
              <a:rPr lang="zh-CN" altLang="en-US"/>
              <a:t>上传文件</a:t>
            </a:r>
            <a:endParaRPr lang="zh-CN" altLang="en-US"/>
          </a:p>
        </p:txBody>
      </p:sp>
      <p:pic>
        <p:nvPicPr>
          <p:cNvPr id="4" name="图片 3" descr="8"/>
          <p:cNvPicPr>
            <a:picLocks noChangeAspect="1"/>
          </p:cNvPicPr>
          <p:nvPr/>
        </p:nvPicPr>
        <p:blipFill>
          <a:blip r:embed="rId1"/>
          <a:stretch>
            <a:fillRect/>
          </a:stretch>
        </p:blipFill>
        <p:spPr>
          <a:xfrm>
            <a:off x="271145" y="457835"/>
            <a:ext cx="5467350" cy="1019175"/>
          </a:xfrm>
          <a:prstGeom prst="rect">
            <a:avLst/>
          </a:prstGeom>
        </p:spPr>
      </p:pic>
      <p:sp>
        <p:nvSpPr>
          <p:cNvPr id="5" name="文本框 4"/>
          <p:cNvSpPr txBox="1"/>
          <p:nvPr/>
        </p:nvSpPr>
        <p:spPr>
          <a:xfrm>
            <a:off x="3020060" y="2014855"/>
            <a:ext cx="5212080" cy="645160"/>
          </a:xfrm>
          <a:prstGeom prst="rect">
            <a:avLst/>
          </a:prstGeom>
          <a:noFill/>
        </p:spPr>
        <p:txBody>
          <a:bodyPr wrap="square" rtlCol="0">
            <a:spAutoFit/>
          </a:bodyPr>
          <a:p>
            <a:r>
              <a:rPr lang="zh-CN" altLang="en-US"/>
              <a:t>该用况描述了文件备份者使用系统上传文件从而对文件进行大量备份</a:t>
            </a:r>
            <a:endParaRPr lang="zh-CN" altLang="en-US"/>
          </a:p>
        </p:txBody>
      </p:sp>
      <p:pic>
        <p:nvPicPr>
          <p:cNvPr id="7" name="图片 6" descr="9"/>
          <p:cNvPicPr>
            <a:picLocks noChangeAspect="1"/>
          </p:cNvPicPr>
          <p:nvPr/>
        </p:nvPicPr>
        <p:blipFill>
          <a:blip r:embed="rId2"/>
          <a:stretch>
            <a:fillRect/>
          </a:stretch>
        </p:blipFill>
        <p:spPr>
          <a:xfrm>
            <a:off x="2306955" y="2907030"/>
            <a:ext cx="4542155" cy="739775"/>
          </a:xfrm>
          <a:prstGeom prst="rect">
            <a:avLst/>
          </a:prstGeom>
        </p:spPr>
      </p:pic>
      <p:pic>
        <p:nvPicPr>
          <p:cNvPr id="8" name="图片 7"/>
          <p:cNvPicPr>
            <a:picLocks noChangeAspect="1"/>
          </p:cNvPicPr>
          <p:nvPr/>
        </p:nvPicPr>
        <p:blipFill>
          <a:blip r:embed="rId3"/>
          <a:stretch>
            <a:fillRect/>
          </a:stretch>
        </p:blipFill>
        <p:spPr>
          <a:xfrm>
            <a:off x="7723505" y="2660015"/>
            <a:ext cx="3676650" cy="466725"/>
          </a:xfrm>
          <a:prstGeom prst="rect">
            <a:avLst/>
          </a:prstGeom>
        </p:spPr>
      </p:pic>
      <p:pic>
        <p:nvPicPr>
          <p:cNvPr id="9" name="图片 8"/>
          <p:cNvPicPr>
            <a:picLocks noChangeAspect="1"/>
          </p:cNvPicPr>
          <p:nvPr/>
        </p:nvPicPr>
        <p:blipFill>
          <a:blip r:embed="rId4"/>
          <a:stretch>
            <a:fillRect/>
          </a:stretch>
        </p:blipFill>
        <p:spPr>
          <a:xfrm>
            <a:off x="2144395" y="4034790"/>
            <a:ext cx="4867275" cy="2333625"/>
          </a:xfrm>
          <a:prstGeom prst="rect">
            <a:avLst/>
          </a:prstGeom>
        </p:spPr>
      </p:pic>
      <p:pic>
        <p:nvPicPr>
          <p:cNvPr id="10" name="图片 9"/>
          <p:cNvPicPr>
            <a:picLocks noChangeAspect="1"/>
          </p:cNvPicPr>
          <p:nvPr/>
        </p:nvPicPr>
        <p:blipFill>
          <a:blip r:embed="rId5"/>
          <a:stretch>
            <a:fillRect/>
          </a:stretch>
        </p:blipFill>
        <p:spPr>
          <a:xfrm>
            <a:off x="7410450" y="3280410"/>
            <a:ext cx="4457700" cy="33147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049049" y="431959"/>
            <a:ext cx="6994236" cy="1325563"/>
          </a:xfrm>
        </p:spPr>
        <p:txBody>
          <a:bodyPr>
            <a:normAutofit/>
          </a:bodyPr>
          <a:p>
            <a:r>
              <a:rPr lang="zh-CN" altLang="en-US"/>
              <a:t>上传任务状态机图</a:t>
            </a:r>
            <a:endParaRPr lang="zh-CN" altLang="en-US"/>
          </a:p>
        </p:txBody>
      </p:sp>
      <p:pic>
        <p:nvPicPr>
          <p:cNvPr id="4" name="图片 3"/>
          <p:cNvPicPr>
            <a:picLocks noChangeAspect="1"/>
          </p:cNvPicPr>
          <p:nvPr/>
        </p:nvPicPr>
        <p:blipFill>
          <a:blip r:embed="rId1"/>
          <a:stretch>
            <a:fillRect/>
          </a:stretch>
        </p:blipFill>
        <p:spPr>
          <a:xfrm>
            <a:off x="3600450" y="1511300"/>
            <a:ext cx="7647940" cy="47923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152775" y="335915"/>
            <a:ext cx="9328150" cy="1325880"/>
          </a:xfrm>
        </p:spPr>
        <p:txBody>
          <a:bodyPr>
            <a:normAutofit/>
          </a:bodyPr>
          <a:p>
            <a:r>
              <a:rPr lang="zh-CN" altLang="en-US" sz="4890"/>
              <a:t>定时检查任务队列中的任务代码</a:t>
            </a:r>
            <a:endParaRPr lang="zh-CN" altLang="en-US" sz="4890"/>
          </a:p>
        </p:txBody>
      </p:sp>
      <p:pic>
        <p:nvPicPr>
          <p:cNvPr id="4" name="图片 3"/>
          <p:cNvPicPr>
            <a:picLocks noChangeAspect="1"/>
          </p:cNvPicPr>
          <p:nvPr/>
        </p:nvPicPr>
        <p:blipFill>
          <a:blip r:embed="rId1"/>
          <a:stretch>
            <a:fillRect/>
          </a:stretch>
        </p:blipFill>
        <p:spPr>
          <a:xfrm>
            <a:off x="3767455" y="1405255"/>
            <a:ext cx="6166485" cy="53505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445289" y="282734"/>
            <a:ext cx="6994236" cy="1325563"/>
          </a:xfrm>
        </p:spPr>
        <p:txBody>
          <a:bodyPr>
            <a:normAutofit fontScale="90000"/>
          </a:bodyPr>
          <a:p>
            <a:r>
              <a:rPr lang="zh-CN" altLang="en-US"/>
              <a:t>上传文件操作代码片段</a:t>
            </a:r>
            <a:endParaRPr lang="zh-CN" altLang="en-US"/>
          </a:p>
        </p:txBody>
      </p:sp>
      <p:pic>
        <p:nvPicPr>
          <p:cNvPr id="5" name="图片 4"/>
          <p:cNvPicPr>
            <a:picLocks noChangeAspect="1"/>
          </p:cNvPicPr>
          <p:nvPr/>
        </p:nvPicPr>
        <p:blipFill>
          <a:blip r:embed="rId1"/>
          <a:stretch>
            <a:fillRect/>
          </a:stretch>
        </p:blipFill>
        <p:spPr>
          <a:xfrm>
            <a:off x="6686550" y="1688465"/>
            <a:ext cx="5106670" cy="4669155"/>
          </a:xfrm>
          <a:prstGeom prst="rect">
            <a:avLst/>
          </a:prstGeom>
        </p:spPr>
      </p:pic>
      <p:pic>
        <p:nvPicPr>
          <p:cNvPr id="6" name="图片 5"/>
          <p:cNvPicPr>
            <a:picLocks noChangeAspect="1"/>
          </p:cNvPicPr>
          <p:nvPr/>
        </p:nvPicPr>
        <p:blipFill>
          <a:blip r:embed="rId2"/>
          <a:stretch>
            <a:fillRect/>
          </a:stretch>
        </p:blipFill>
        <p:spPr>
          <a:xfrm>
            <a:off x="691515" y="1761490"/>
            <a:ext cx="5610860" cy="45961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476404" y="132874"/>
            <a:ext cx="6994236" cy="1325563"/>
          </a:xfrm>
        </p:spPr>
        <p:txBody>
          <a:bodyPr>
            <a:normAutofit fontScale="90000"/>
          </a:bodyPr>
          <a:p>
            <a:r>
              <a:rPr lang="zh-CN" altLang="en-US"/>
              <a:t>上传真正文件代码片段</a:t>
            </a:r>
            <a:endParaRPr lang="zh-CN" altLang="en-US"/>
          </a:p>
        </p:txBody>
      </p:sp>
      <p:pic>
        <p:nvPicPr>
          <p:cNvPr id="4" name="图片 3"/>
          <p:cNvPicPr>
            <a:picLocks noChangeAspect="1"/>
          </p:cNvPicPr>
          <p:nvPr/>
        </p:nvPicPr>
        <p:blipFill>
          <a:blip r:embed="rId1"/>
          <a:stretch>
            <a:fillRect/>
          </a:stretch>
        </p:blipFill>
        <p:spPr>
          <a:xfrm>
            <a:off x="0" y="1715770"/>
            <a:ext cx="6243955" cy="4523740"/>
          </a:xfrm>
          <a:prstGeom prst="rect">
            <a:avLst/>
          </a:prstGeom>
        </p:spPr>
      </p:pic>
      <p:pic>
        <p:nvPicPr>
          <p:cNvPr id="5" name="图片 4"/>
          <p:cNvPicPr>
            <a:picLocks noChangeAspect="1"/>
          </p:cNvPicPr>
          <p:nvPr/>
        </p:nvPicPr>
        <p:blipFill>
          <a:blip r:embed="rId2"/>
          <a:stretch>
            <a:fillRect/>
          </a:stretch>
        </p:blipFill>
        <p:spPr>
          <a:xfrm>
            <a:off x="6243955" y="1828800"/>
            <a:ext cx="5876925" cy="4105275"/>
          </a:xfrm>
          <a:prstGeom prst="rect">
            <a:avLst/>
          </a:prstGeom>
        </p:spPr>
      </p:pic>
    </p:spTree>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707"/>
</p:tagLst>
</file>

<file path=ppt/tags/tag2.xml><?xml version="1.0" encoding="utf-8"?>
<p:tagLst xmlns:p="http://schemas.openxmlformats.org/presentationml/2006/main">
  <p:tag name="KSO_WM_TAG_VERSION" val="1.0"/>
  <p:tag name="KSO_WM_TEMPLATE_CATEGORY" val="custom"/>
  <p:tag name="KSO_WM_TEMPLATE_INDEX" val="20184707"/>
</p:tagLst>
</file>

<file path=ppt/tags/tag3.xml><?xml version="1.0" encoding="utf-8"?>
<p:tagLst xmlns:p="http://schemas.openxmlformats.org/presentationml/2006/main">
  <p:tag name="KSO_WM_TAG_VERSION" val="1.0"/>
  <p:tag name="KSO_WM_BEAUTIFY_FLAG" val="#wm#"/>
  <p:tag name="KSO_WM_COMBINE_RELATE_SLIDE_ID" val="background20182880_1"/>
  <p:tag name="KSO_WM_TEMPLATE_CATEGORY" val="custom"/>
  <p:tag name="KSO_WM_TEMPLATE_INDEX" val="20184707"/>
  <p:tag name="KSO_WM_TEMPLATE_SUBCATEGORY" val="combine"/>
  <p:tag name="KSO_WM_TEMPLATE_THUMBS_INDEX" val="1、5、6、11、12、18、24、26、27、32"/>
</p:tagLst>
</file>

<file path=ppt/theme/theme1.xml><?xml version="1.0" encoding="utf-8"?>
<a:theme xmlns:a="http://schemas.openxmlformats.org/drawingml/2006/main" name="1_Office 主题​​">
  <a:themeElements>
    <a:clrScheme name="Office 主题">
      <a:dk1>
        <a:srgbClr val="000000"/>
      </a:dk1>
      <a:lt1>
        <a:srgbClr val="FFFFFF"/>
      </a:lt1>
      <a:dk2>
        <a:srgbClr val="44546A"/>
      </a:dk2>
      <a:lt2>
        <a:srgbClr val="FFFFFF"/>
      </a:lt2>
      <a:accent1>
        <a:srgbClr val="415060"/>
      </a:accent1>
      <a:accent2>
        <a:srgbClr val="2CA891"/>
      </a:accent2>
      <a:accent3>
        <a:srgbClr val="EDF0F1"/>
      </a:accent3>
      <a:accent4>
        <a:srgbClr val="FFC000"/>
      </a:accent4>
      <a:accent5>
        <a:srgbClr val="FFFFFF"/>
      </a:accent5>
      <a:accent6>
        <a:srgbClr val="000000"/>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773</Words>
  <Application>WPS 演示</Application>
  <PresentationFormat>宽屏</PresentationFormat>
  <Paragraphs>68</Paragraphs>
  <Slides>10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Arial</vt:lpstr>
      <vt:lpstr>宋体</vt:lpstr>
      <vt:lpstr>Wingdings</vt:lpstr>
      <vt:lpstr>黑体</vt:lpstr>
      <vt:lpstr>Noto Sans CJK SC</vt:lpstr>
      <vt:lpstr>DejaVu Sans</vt:lpstr>
      <vt:lpstr>Agency FB</vt:lpstr>
      <vt:lpstr>FreeSans</vt:lpstr>
      <vt:lpstr>微软雅黑</vt:lpstr>
      <vt:lpstr>宋体</vt:lpstr>
      <vt:lpstr>Arial Unicode MS</vt:lpstr>
      <vt:lpstr>Calibri</vt:lpstr>
      <vt:lpstr>黑体</vt:lpstr>
      <vt:lpstr>1_Office 主题​​</vt:lpstr>
      <vt:lpstr>Ramaxel项目个人汇报</vt:lpstr>
      <vt:lpstr>个人任务分工</vt:lpstr>
      <vt:lpstr>问题及解决方式</vt:lpstr>
      <vt:lpstr>对选中文件的操作 进行封装处理</vt:lpstr>
      <vt:lpstr>用况片段--上传文件</vt:lpstr>
      <vt:lpstr>上传任务状态机图</vt:lpstr>
      <vt:lpstr>定时检查任务队列中的任务代码</vt:lpstr>
      <vt:lpstr>上传文件操作代码片段</vt:lpstr>
      <vt:lpstr>上传真正文件代码片段</vt:lpstr>
      <vt:lpstr>个人心得</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Eudora</cp:lastModifiedBy>
  <cp:revision>8</cp:revision>
  <dcterms:created xsi:type="dcterms:W3CDTF">2020-07-01T17:34:11Z</dcterms:created>
  <dcterms:modified xsi:type="dcterms:W3CDTF">2020-07-01T17:34:11Z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2052-11.1.0.8865</vt:lpwstr>
  </property>
</Properties>
</file>