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330" r:id="rId2"/>
    <p:sldId id="331" r:id="rId3"/>
    <p:sldId id="333" r:id="rId4"/>
    <p:sldId id="328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2" r:id="rId22"/>
    <p:sldId id="353" r:id="rId23"/>
    <p:sldId id="350" r:id="rId24"/>
    <p:sldId id="354" r:id="rId25"/>
    <p:sldId id="355" r:id="rId26"/>
    <p:sldId id="356" r:id="rId27"/>
    <p:sldId id="357" r:id="rId28"/>
    <p:sldId id="258" r:id="rId2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96" d="100"/>
          <a:sy n="96" d="100"/>
        </p:scale>
        <p:origin x="9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rcRect l="29259" t="-947" r="640" b="31833"/>
          <a:stretch/>
        </p:blipFill>
        <p:spPr>
          <a:xfrm>
            <a:off x="546220" y="2758940"/>
            <a:ext cx="2396712" cy="2916000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rcRect l="6301" t="78582" r="11914" b="11004"/>
          <a:stretch/>
        </p:blipFill>
        <p:spPr>
          <a:xfrm>
            <a:off x="386535" y="6042675"/>
            <a:ext cx="2556000" cy="401660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rcRect l="6061" t="70061" r="58888" b="21418"/>
          <a:stretch/>
        </p:blipFill>
        <p:spPr>
          <a:xfrm>
            <a:off x="400005" y="5560518"/>
            <a:ext cx="1350150" cy="4050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6535" y="3121146"/>
            <a:ext cx="900100" cy="1110762"/>
          </a:xfrm>
          <a:prstGeom prst="rect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7981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26795" y="638690"/>
            <a:ext cx="900100" cy="1110762"/>
          </a:xfrm>
          <a:prstGeom prst="rect">
            <a:avLst/>
          </a:prstGeom>
          <a:ln>
            <a:solidFill>
              <a:srgbClr val="415783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78" r:id="rId3"/>
    <p:sldLayoutId id="2147483695" r:id="rId4"/>
    <p:sldLayoutId id="2147483692" r:id="rId5"/>
    <p:sldLayoutId id="2147483681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소프트웨어 공학 </a:t>
            </a:r>
            <a:r>
              <a:rPr lang="ko-KR" altLang="en-US" sz="360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5400" b="1" spc="-30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공학과 소프트웨어 공학의 이해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소프트웨어 개발 단계의 소개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 개발의 느린 발전 속도</a:t>
            </a:r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의 발전</a:t>
            </a:r>
            <a:r>
              <a:rPr lang="en-US" altLang="ko-KR" dirty="0"/>
              <a:t>: PC </a:t>
            </a:r>
            <a:r>
              <a:rPr lang="ko-KR" altLang="en-US" dirty="0"/>
              <a:t>및 </a:t>
            </a:r>
            <a:r>
              <a:rPr lang="ko-KR" altLang="en-US" dirty="0" err="1"/>
              <a:t>스마트폰의</a:t>
            </a:r>
            <a:r>
              <a:rPr lang="ko-KR" altLang="en-US" dirty="0"/>
              <a:t> 발전 속도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발전 속도</a:t>
            </a:r>
            <a:r>
              <a:rPr lang="en-US" altLang="ko-KR" dirty="0"/>
              <a:t>: DOS ~ Windows 10</a:t>
            </a:r>
          </a:p>
          <a:p>
            <a:endParaRPr lang="en-US" altLang="ko-KR" dirty="0"/>
          </a:p>
          <a:p>
            <a:r>
              <a:rPr lang="ko-KR" altLang="en-US" dirty="0"/>
              <a:t>새로운 소프트웨어에 대한 사용자 요구의 증가</a:t>
            </a:r>
          </a:p>
          <a:p>
            <a:pPr lvl="1"/>
            <a:r>
              <a:rPr lang="en-US" altLang="ko-KR" dirty="0"/>
              <a:t>S/W</a:t>
            </a:r>
            <a:r>
              <a:rPr lang="ko-KR" altLang="en-US" dirty="0"/>
              <a:t>의 발전 속도가 미처 따라가지 </a:t>
            </a:r>
            <a:r>
              <a:rPr lang="ko-KR" altLang="en-US" dirty="0" smtClean="0"/>
              <a:t>못함</a:t>
            </a:r>
            <a:endParaRPr lang="ko-KR" altLang="en-US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와 </a:t>
            </a:r>
            <a:r>
              <a:rPr lang="en-US" altLang="ko-KR" dirty="0"/>
              <a:t>S/W</a:t>
            </a:r>
            <a:r>
              <a:rPr lang="ko-KR" altLang="en-US" dirty="0"/>
              <a:t>의 개발 방법의 근본적인 차이 때문</a:t>
            </a:r>
          </a:p>
          <a:p>
            <a:pPr lvl="2"/>
            <a:r>
              <a:rPr lang="en-US" altLang="ko-KR" dirty="0"/>
              <a:t>H/W: </a:t>
            </a:r>
            <a:r>
              <a:rPr lang="ko-KR" altLang="en-US" dirty="0"/>
              <a:t>검증 받은 부품을 조립하는 형태의 생산</a:t>
            </a:r>
          </a:p>
          <a:p>
            <a:pPr lvl="2"/>
            <a:r>
              <a:rPr lang="en-US" altLang="ko-KR" dirty="0"/>
              <a:t>S/W: </a:t>
            </a:r>
            <a:r>
              <a:rPr lang="ko-KR" altLang="en-US" dirty="0"/>
              <a:t>처음부터 만들어가는 개발 형태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해결 </a:t>
            </a:r>
            <a:r>
              <a:rPr lang="ko-KR" altLang="en-US" dirty="0"/>
              <a:t>방안</a:t>
            </a:r>
            <a:r>
              <a:rPr lang="en-US" altLang="ko-KR" dirty="0"/>
              <a:t>) CBD</a:t>
            </a:r>
            <a:r>
              <a:rPr lang="ko-KR" altLang="en-US" dirty="0"/>
              <a:t>개발 방법론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7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소프트웨어의 </a:t>
            </a:r>
            <a:r>
              <a:rPr lang="ko-KR" altLang="en-US" dirty="0"/>
              <a:t>당면 과제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관리 기술의 부분적 활용</a:t>
            </a:r>
          </a:p>
          <a:p>
            <a:pPr lvl="1"/>
            <a:r>
              <a:rPr lang="ko-KR" altLang="en-US" dirty="0"/>
              <a:t>기계</a:t>
            </a:r>
            <a:r>
              <a:rPr lang="en-US" altLang="ko-KR" dirty="0"/>
              <a:t>: </a:t>
            </a:r>
            <a:r>
              <a:rPr lang="ko-KR" altLang="en-US" dirty="0"/>
              <a:t>닦고</a:t>
            </a:r>
            <a:r>
              <a:rPr lang="en-US" altLang="ko-KR" dirty="0"/>
              <a:t>, </a:t>
            </a:r>
            <a:r>
              <a:rPr lang="ko-KR" altLang="en-US" dirty="0"/>
              <a:t>조이고</a:t>
            </a:r>
            <a:r>
              <a:rPr lang="en-US" altLang="ko-KR" dirty="0"/>
              <a:t>, </a:t>
            </a:r>
            <a:r>
              <a:rPr lang="ko-KR" altLang="en-US" dirty="0"/>
              <a:t>기름치고 </a:t>
            </a:r>
            <a:r>
              <a:rPr lang="en-US" altLang="ko-KR" dirty="0"/>
              <a:t>=&gt; </a:t>
            </a:r>
            <a:r>
              <a:rPr lang="ko-KR" altLang="en-US" dirty="0"/>
              <a:t>수명 연장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개발에도 관리가 필요</a:t>
            </a:r>
          </a:p>
          <a:p>
            <a:pPr lvl="2"/>
            <a:r>
              <a:rPr lang="ko-KR" altLang="en-US" dirty="0"/>
              <a:t>비용 관리</a:t>
            </a:r>
          </a:p>
          <a:p>
            <a:pPr lvl="2"/>
            <a:r>
              <a:rPr lang="ko-KR" altLang="en-US" dirty="0"/>
              <a:t>일정 관리</a:t>
            </a:r>
          </a:p>
          <a:p>
            <a:pPr lvl="2"/>
            <a:r>
              <a:rPr lang="ko-KR" altLang="en-US" dirty="0"/>
              <a:t>개발자 관리</a:t>
            </a:r>
          </a:p>
          <a:p>
            <a:pPr marL="627063" lvl="2" indent="0">
              <a:buNone/>
            </a:pPr>
            <a:r>
              <a:rPr lang="ko-KR" altLang="en-US" dirty="0" smtClean="0"/>
              <a:t>→ </a:t>
            </a:r>
            <a:r>
              <a:rPr lang="ko-KR" altLang="en-US" dirty="0" smtClean="0"/>
              <a:t>도구를 활용한 </a:t>
            </a:r>
            <a:r>
              <a:rPr lang="ko-KR" altLang="en-US" dirty="0"/>
              <a:t>적극적인 프로젝트 관리 필요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개집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망치</a:t>
            </a:r>
            <a:r>
              <a:rPr lang="en-US" altLang="ko-KR"/>
              <a:t>, </a:t>
            </a:r>
            <a:r>
              <a:rPr lang="ko-KR" altLang="en-US"/>
              <a:t>톱</a:t>
            </a:r>
            <a:r>
              <a:rPr lang="en-US" altLang="ko-KR"/>
              <a:t>, </a:t>
            </a:r>
            <a:r>
              <a:rPr lang="ko-KR" altLang="en-US"/>
              <a:t>줄자 등</a:t>
            </a:r>
          </a:p>
          <a:p>
            <a:pPr lvl="1"/>
            <a:r>
              <a:rPr lang="ko-KR" altLang="en-US"/>
              <a:t>설계 도면 필요 없음</a:t>
            </a:r>
            <a:r>
              <a:rPr lang="en-US" altLang="ko-KR"/>
              <a:t>, </a:t>
            </a:r>
            <a:r>
              <a:rPr lang="ko-KR" altLang="en-US"/>
              <a:t>머릿속 구상만으로도 충분</a:t>
            </a:r>
          </a:p>
          <a:p>
            <a:pPr lvl="1"/>
            <a:r>
              <a:rPr lang="ko-KR" altLang="en-US"/>
              <a:t>혼자 가능</a:t>
            </a:r>
            <a:r>
              <a:rPr lang="en-US" altLang="ko-KR"/>
              <a:t>, </a:t>
            </a:r>
            <a:r>
              <a:rPr lang="ko-KR" altLang="en-US"/>
              <a:t>만드는 과정 단순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2663915"/>
            <a:ext cx="5857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단독주택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레미콘과 같은 장비</a:t>
            </a:r>
            <a:r>
              <a:rPr lang="en-US" altLang="ko-KR"/>
              <a:t>, </a:t>
            </a:r>
            <a:r>
              <a:rPr lang="ko-KR" altLang="en-US"/>
              <a:t>시멘트 등의 수 많은 자재 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 필요</a:t>
            </a:r>
          </a:p>
          <a:p>
            <a:pPr lvl="1"/>
            <a:r>
              <a:rPr lang="ko-KR" altLang="en-US"/>
              <a:t>많은 사람 참여</a:t>
            </a:r>
            <a:r>
              <a:rPr lang="en-US" altLang="ko-KR"/>
              <a:t>, </a:t>
            </a:r>
            <a:r>
              <a:rPr lang="ko-KR" altLang="en-US"/>
              <a:t>만드는 공정 과정 필요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798930"/>
            <a:ext cx="6038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대형 빌딩 짓기</a:t>
            </a:r>
          </a:p>
          <a:p>
            <a:pPr lvl="1"/>
            <a:r>
              <a:rPr lang="ko-KR" altLang="en-US"/>
              <a:t>필요 도구</a:t>
            </a:r>
            <a:r>
              <a:rPr lang="en-US" altLang="ko-KR"/>
              <a:t>: </a:t>
            </a:r>
            <a:r>
              <a:rPr lang="ko-KR" altLang="en-US"/>
              <a:t>레미콘뿐만 아니라 크레인과 같은 대형 장비</a:t>
            </a:r>
          </a:p>
          <a:p>
            <a:pPr lvl="1"/>
            <a:r>
              <a:rPr lang="ko-KR" altLang="en-US"/>
              <a:t>설계 도면</a:t>
            </a:r>
            <a:r>
              <a:rPr lang="en-US" altLang="ko-KR"/>
              <a:t>, </a:t>
            </a:r>
            <a:r>
              <a:rPr lang="ko-KR" altLang="en-US"/>
              <a:t>건축 설계사뿐만 아니라 내진 설계 필요</a:t>
            </a:r>
          </a:p>
          <a:p>
            <a:pPr lvl="1"/>
            <a:r>
              <a:rPr lang="ko-KR" altLang="en-US"/>
              <a:t>많은 사람이 참여할 뿐만 아니라 통제와 조정할 수 있는 조직</a:t>
            </a:r>
            <a:r>
              <a:rPr lang="en-US" altLang="ko-KR"/>
              <a:t>(</a:t>
            </a:r>
            <a:r>
              <a:rPr lang="ko-KR" altLang="en-US"/>
              <a:t>부서</a:t>
            </a:r>
            <a:r>
              <a:rPr lang="en-US" altLang="ko-KR"/>
              <a:t>)</a:t>
            </a:r>
            <a:r>
              <a:rPr lang="ko-KR" altLang="en-US"/>
              <a:t>이 필요</a:t>
            </a:r>
          </a:p>
          <a:p>
            <a:pPr lvl="1"/>
            <a:r>
              <a:rPr lang="ko-KR" altLang="en-US"/>
              <a:t>하중 문제 등 고려 사항이 많음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3818856"/>
            <a:ext cx="2628590" cy="1860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61" y="3744035"/>
            <a:ext cx="5706114" cy="19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개발의 어려움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90648"/>
            <a:ext cx="8099215" cy="45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02 </a:t>
            </a:r>
            <a:br>
              <a:rPr lang="en-US" altLang="ko-KR" smtClean="0"/>
            </a:br>
            <a:r>
              <a:rPr lang="ko-KR" altLang="en-US" smtClean="0"/>
              <a:t>공학과 소프트웨어 공학의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공학의 사용 예</a:t>
            </a:r>
          </a:p>
          <a:p>
            <a:pPr lvl="1"/>
            <a:r>
              <a:rPr lang="ko-KR" altLang="en-US"/>
              <a:t>전기공학과</a:t>
            </a:r>
            <a:r>
              <a:rPr lang="en-US" altLang="ko-KR"/>
              <a:t>, </a:t>
            </a:r>
            <a:r>
              <a:rPr lang="ko-KR" altLang="en-US"/>
              <a:t>건축공학과</a:t>
            </a:r>
            <a:r>
              <a:rPr lang="en-US" altLang="ko-KR"/>
              <a:t>, </a:t>
            </a:r>
            <a:r>
              <a:rPr lang="ko-KR" altLang="en-US"/>
              <a:t>토목공학과 등의 대학교에서 학과 명으로 사용</a:t>
            </a:r>
          </a:p>
          <a:p>
            <a:endParaRPr lang="ko-KR" altLang="en-US"/>
          </a:p>
          <a:p>
            <a:r>
              <a:rPr lang="ko-KR" altLang="en-US"/>
              <a:t>공학의 특성</a:t>
            </a:r>
          </a:p>
          <a:p>
            <a:pPr lvl="1"/>
            <a:r>
              <a:rPr lang="ko-KR" altLang="en-US"/>
              <a:t>제약 사항</a:t>
            </a:r>
            <a:r>
              <a:rPr lang="en-US" altLang="ko-KR"/>
              <a:t>: </a:t>
            </a:r>
            <a:r>
              <a:rPr lang="ko-KR" altLang="en-US"/>
              <a:t>정해진 기간</a:t>
            </a:r>
            <a:r>
              <a:rPr lang="en-US" altLang="ko-KR"/>
              <a:t>, </a:t>
            </a:r>
            <a:r>
              <a:rPr lang="ko-KR" altLang="en-US"/>
              <a:t>주어진 비용</a:t>
            </a:r>
          </a:p>
          <a:p>
            <a:pPr marL="457200" lvl="1" indent="0">
              <a:buNone/>
            </a:pPr>
            <a:r>
              <a:rPr lang="ko-KR" altLang="en-US" smtClean="0"/>
              <a:t>  → 과학적 </a:t>
            </a:r>
            <a:r>
              <a:rPr lang="ko-KR" altLang="en-US"/>
              <a:t>지식을 활용하여 문제를 해결하는데 한정된 기간과 비용의 제약을 받음</a:t>
            </a:r>
          </a:p>
          <a:p>
            <a:endParaRPr lang="ko-KR" altLang="en-US"/>
          </a:p>
          <a:p>
            <a:r>
              <a:rPr lang="ko-KR" altLang="en-US"/>
              <a:t>소프트웨어 공학</a:t>
            </a:r>
          </a:p>
          <a:p>
            <a:pPr lvl="1"/>
            <a:r>
              <a:rPr lang="ko-KR" altLang="en-US"/>
              <a:t>소프트웨어 </a:t>
            </a:r>
            <a:r>
              <a:rPr lang="en-US" altLang="ko-KR"/>
              <a:t>+ </a:t>
            </a:r>
            <a:r>
              <a:rPr lang="ko-KR" altLang="en-US"/>
              <a:t>공학</a:t>
            </a:r>
          </a:p>
          <a:p>
            <a:pPr lvl="1"/>
            <a:r>
              <a:rPr lang="ko-KR" altLang="en-US"/>
              <a:t>취지</a:t>
            </a:r>
            <a:r>
              <a:rPr lang="en-US" altLang="ko-KR"/>
              <a:t>: ‘</a:t>
            </a:r>
            <a:r>
              <a:rPr lang="ko-KR" altLang="en-US"/>
              <a:t>소프트웨어 개발 과정에 공학적인 원리를 적용하여 소프트웨어를 개발’</a:t>
            </a:r>
          </a:p>
          <a:p>
            <a:pPr lvl="1"/>
            <a:r>
              <a:rPr lang="ko-KR" altLang="en-US"/>
              <a:t>목적</a:t>
            </a:r>
            <a:r>
              <a:rPr lang="en-US" altLang="ko-KR"/>
              <a:t>:  </a:t>
            </a:r>
            <a:endParaRPr lang="en-US" altLang="ko-KR" smtClean="0"/>
          </a:p>
          <a:p>
            <a:pPr lvl="2"/>
            <a:r>
              <a:rPr lang="en-US" altLang="ko-KR" smtClean="0"/>
              <a:t>S/W </a:t>
            </a:r>
            <a:r>
              <a:rPr lang="ko-KR" altLang="en-US"/>
              <a:t>개발의 어려움 해결</a:t>
            </a:r>
          </a:p>
          <a:p>
            <a:pPr lvl="2"/>
            <a:r>
              <a:rPr lang="ko-KR" altLang="en-US" smtClean="0"/>
              <a:t>효율적 </a:t>
            </a:r>
            <a:r>
              <a:rPr lang="ko-KR" altLang="en-US"/>
              <a:t>개발을 통한 생산성 향상</a:t>
            </a:r>
          </a:p>
          <a:p>
            <a:pPr lvl="2"/>
            <a:r>
              <a:rPr lang="ko-KR" altLang="en-US" smtClean="0"/>
              <a:t>고품질 </a:t>
            </a:r>
            <a:r>
              <a:rPr lang="ko-KR" altLang="en-US"/>
              <a:t>소프트웨어 제품 </a:t>
            </a:r>
          </a:p>
        </p:txBody>
      </p:sp>
    </p:spTree>
    <p:extLst>
      <p:ext uri="{BB962C8B-B14F-4D97-AF65-F5344CB8AC3E}">
        <p14:creationId xmlns:p14="http://schemas.microsoft.com/office/powerpoint/2010/main" val="388904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소프트웨어 개발 생명주기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SDLC 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S</a:t>
            </a:r>
            <a:r>
              <a:rPr lang="en-US" altLang="ko-KR" baseline="30000" dirty="0" smtClean="0"/>
              <a:t>oftware </a:t>
            </a:r>
            <a:r>
              <a:rPr lang="en-US" altLang="ko-KR" baseline="30000" dirty="0">
                <a:solidFill>
                  <a:srgbClr val="FF0000"/>
                </a:solidFill>
              </a:rPr>
              <a:t>D</a:t>
            </a:r>
            <a:r>
              <a:rPr lang="en-US" altLang="ko-KR" baseline="30000" dirty="0"/>
              <a:t>evelopment </a:t>
            </a:r>
            <a:r>
              <a:rPr lang="en-US" altLang="ko-KR" baseline="30000" dirty="0">
                <a:solidFill>
                  <a:srgbClr val="FF0000"/>
                </a:solidFill>
              </a:rPr>
              <a:t>L</a:t>
            </a:r>
            <a:r>
              <a:rPr lang="en-US" altLang="ko-KR" baseline="30000" dirty="0"/>
              <a:t>ife </a:t>
            </a:r>
            <a:r>
              <a:rPr lang="en-US" altLang="ko-KR" baseline="30000" dirty="0">
                <a:solidFill>
                  <a:srgbClr val="FF0000"/>
                </a:solidFill>
              </a:rPr>
              <a:t>C</a:t>
            </a:r>
            <a:r>
              <a:rPr lang="en-US" altLang="ko-KR" baseline="30000" dirty="0"/>
              <a:t>ycle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계획 단계에서 유지보수 단계에 이르기까지 일어나는 일련의 과정</a:t>
            </a:r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033845"/>
            <a:ext cx="6943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정의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 smtClean="0"/>
              <a:t>목표</a:t>
            </a:r>
          </a:p>
          <a:p>
            <a:pPr lvl="1"/>
            <a:r>
              <a:rPr lang="ko-KR" altLang="en-US" smtClean="0"/>
              <a:t>개발 과정에서의 생산성 향상</a:t>
            </a:r>
          </a:p>
          <a:p>
            <a:pPr lvl="1"/>
            <a:r>
              <a:rPr lang="ko-KR" altLang="en-US" smtClean="0"/>
              <a:t>고품질의 </a:t>
            </a:r>
            <a:r>
              <a:rPr lang="ko-KR" altLang="en-US"/>
              <a:t>소프트웨어 생산 </a:t>
            </a:r>
            <a:r>
              <a:rPr lang="ko-KR" altLang="en-US" smtClean="0"/>
              <a:t>→</a:t>
            </a:r>
            <a:r>
              <a:rPr lang="en-US" altLang="ko-KR" smtClean="0"/>
              <a:t> </a:t>
            </a:r>
            <a:r>
              <a:rPr lang="ko-KR" altLang="en-US"/>
              <a:t>사용자 만족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41630" y="1583795"/>
            <a:ext cx="6345705" cy="2790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품질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좋은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소프트웨어를 경제적으로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개발하기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위해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계획을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세우고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개발하며</a:t>
            </a:r>
            <a:r>
              <a:rPr lang="en-US" altLang="ko-KR" i="1" dirty="0" smtClean="0">
                <a:solidFill>
                  <a:schemeClr val="tx1"/>
                </a:solidFill>
                <a:latin typeface="YoonV YoonMyungjo100Std_OTF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유지 </a:t>
            </a:r>
            <a:r>
              <a:rPr lang="ko-KR" altLang="en-US" i="1">
                <a:solidFill>
                  <a:schemeClr val="tx1"/>
                </a:solidFill>
                <a:latin typeface="YoonV YoonMyungjo100Std_OTF"/>
              </a:rPr>
              <a:t>및 </a:t>
            </a:r>
            <a:r>
              <a:rPr lang="ko-KR" altLang="en-US" i="1" smtClean="0">
                <a:solidFill>
                  <a:schemeClr val="tx1"/>
                </a:solidFill>
                <a:latin typeface="YoonV YoonMyungjo100Std_OTF"/>
              </a:rPr>
              <a:t>관리하는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전 과정에서 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공학</a:t>
            </a:r>
            <a:r>
              <a:rPr lang="en-US" altLang="ko-KR" i="1" dirty="0">
                <a:solidFill>
                  <a:schemeClr val="tx1"/>
                </a:solidFill>
                <a:latin typeface="YoonV YoonMyungjo100Std_OTF"/>
              </a:rPr>
              <a:t>,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과학 및 수학적 원리와 방법을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적용하여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필요한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이론과 기술 및 </a:t>
            </a: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도구들에 관해</a:t>
            </a:r>
            <a:endParaRPr lang="en-US" altLang="ko-KR" i="1" dirty="0" smtClean="0">
              <a:solidFill>
                <a:schemeClr val="tx1"/>
              </a:solidFill>
              <a:latin typeface="YoonV YoonMyungjo100Std_OTF"/>
            </a:endParaRPr>
          </a:p>
          <a:p>
            <a:pPr algn="ctr">
              <a:lnSpc>
                <a:spcPct val="150000"/>
              </a:lnSpc>
            </a:pPr>
            <a:r>
              <a:rPr lang="ko-KR" altLang="en-US" i="1" dirty="0" smtClean="0">
                <a:solidFill>
                  <a:schemeClr val="tx1"/>
                </a:solidFill>
                <a:latin typeface="YoonV YoonMyungjo100Std_OTF"/>
              </a:rPr>
              <a:t>연구하는 </a:t>
            </a:r>
            <a:r>
              <a:rPr lang="ko-KR" altLang="en-US" i="1" dirty="0">
                <a:solidFill>
                  <a:schemeClr val="tx1"/>
                </a:solidFill>
                <a:latin typeface="YoonV YoonMyungjo100Std_OTF"/>
              </a:rPr>
              <a:t>학문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소프트웨어의 특징을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소프트웨어 공학의 뜻을 이해한다</a:t>
            </a:r>
            <a:r>
              <a:rPr lang="en-US" altLang="ko-KR"/>
              <a:t>. </a:t>
            </a:r>
          </a:p>
          <a:p>
            <a:r>
              <a:rPr lang="ko-KR" altLang="en-US"/>
              <a:t>소프트웨어 개발 단계를 알아본다</a:t>
            </a: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03 </a:t>
            </a:r>
            <a:br>
              <a:rPr lang="en-US" altLang="ko-KR" smtClean="0"/>
            </a:br>
            <a:r>
              <a:rPr lang="ko-KR" altLang="en-US" smtClean="0"/>
              <a:t>소프트웨어 개발 단계의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소프트웨어 개발 단계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 개발 프로세스</a:t>
            </a:r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계획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요구분석</a:t>
            </a:r>
          </a:p>
          <a:p>
            <a:pPr lvl="1"/>
            <a:r>
              <a:rPr lang="en-US" altLang="ko-KR" smtClean="0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설계</a:t>
            </a:r>
          </a:p>
          <a:p>
            <a:pPr lvl="1"/>
            <a:r>
              <a:rPr lang="en-US" altLang="ko-KR" smtClean="0"/>
              <a:t>4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구현</a:t>
            </a:r>
          </a:p>
          <a:p>
            <a:pPr lvl="1"/>
            <a:r>
              <a:rPr lang="en-US" altLang="ko-KR" smtClean="0"/>
              <a:t>5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테스트</a:t>
            </a:r>
          </a:p>
          <a:p>
            <a:pPr lvl="1"/>
            <a:r>
              <a:rPr lang="en-US" altLang="ko-KR" smtClean="0"/>
              <a:t>6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유지보수</a:t>
            </a:r>
          </a:p>
          <a:p>
            <a:r>
              <a:rPr lang="ko-KR" altLang="en-US"/>
              <a:t>소프트웨어 개발 프로세스</a:t>
            </a:r>
          </a:p>
          <a:p>
            <a:r>
              <a:rPr lang="ko-KR" altLang="en-US"/>
              <a:t>품질 관리</a:t>
            </a:r>
          </a:p>
          <a:p>
            <a:r>
              <a:rPr lang="ko-KR" altLang="en-US" smtClean="0"/>
              <a:t>프로젝트 </a:t>
            </a:r>
            <a:r>
              <a:rPr lang="ko-KR" altLang="en-US"/>
              <a:t>관리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</a:t>
            </a:r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.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계획</a:t>
            </a:r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/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요구분석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단계</a:t>
            </a:r>
            <a:endParaRPr lang="ko-KR" altLang="en-US" dirty="0">
              <a:solidFill>
                <a:srgbClr val="004A8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/>
              <a:t>계획</a:t>
            </a:r>
            <a:r>
              <a:rPr lang="en-US" altLang="ko-KR" dirty="0"/>
              <a:t>(3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개발 비용 산정</a:t>
            </a:r>
            <a:r>
              <a:rPr lang="en-US" altLang="ko-KR" dirty="0"/>
              <a:t>: COCOMO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기능점수</a:t>
            </a:r>
            <a:r>
              <a:rPr lang="en-US" altLang="ko-KR" dirty="0"/>
              <a:t>(FP)</a:t>
            </a:r>
            <a:r>
              <a:rPr lang="ko-KR" altLang="en-US" dirty="0"/>
              <a:t>모델 사용</a:t>
            </a:r>
          </a:p>
          <a:p>
            <a:pPr lvl="1"/>
            <a:r>
              <a:rPr lang="ko-KR" altLang="en-US" dirty="0"/>
              <a:t>일정 계획</a:t>
            </a:r>
            <a:r>
              <a:rPr lang="en-US" altLang="ko-KR" dirty="0"/>
              <a:t>: </a:t>
            </a:r>
            <a:r>
              <a:rPr lang="ko-KR" altLang="en-US" dirty="0" smtClean="0"/>
              <a:t>작업분할구조도</a:t>
            </a:r>
            <a:r>
              <a:rPr lang="en-US" altLang="ko-KR" baseline="30000" dirty="0" smtClean="0"/>
              <a:t>WBS</a:t>
            </a:r>
            <a:r>
              <a:rPr lang="en-US" altLang="ko-KR" dirty="0" smtClean="0"/>
              <a:t>, </a:t>
            </a:r>
            <a:r>
              <a:rPr lang="en-US" altLang="ko-KR" dirty="0"/>
              <a:t>CPM </a:t>
            </a:r>
            <a:r>
              <a:rPr lang="ko-KR" altLang="en-US" dirty="0"/>
              <a:t>사용</a:t>
            </a:r>
          </a:p>
          <a:p>
            <a:pPr lvl="1"/>
            <a:r>
              <a:rPr lang="ko-KR" altLang="en-US" dirty="0"/>
              <a:t>위험 관리</a:t>
            </a:r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/>
              <a:t>요구분석 </a:t>
            </a:r>
            <a:r>
              <a:rPr lang="en-US" altLang="ko-KR" dirty="0"/>
              <a:t>(4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기존 시스템의 문제점 </a:t>
            </a:r>
            <a:r>
              <a:rPr lang="ko-KR" altLang="en-US" dirty="0" smtClean="0"/>
              <a:t>파악 → 새로운 </a:t>
            </a:r>
            <a:r>
              <a:rPr lang="ko-KR" altLang="en-US" dirty="0"/>
              <a:t>요구사항 도출 → 다이어그램 작성</a:t>
            </a:r>
          </a:p>
          <a:p>
            <a:pPr lvl="1"/>
            <a:r>
              <a:rPr lang="ko-KR" altLang="en-US" dirty="0"/>
              <a:t>개발 방법론에 따른 표현 도구 </a:t>
            </a:r>
          </a:p>
          <a:p>
            <a:pPr lvl="2"/>
            <a:r>
              <a:rPr lang="ko-KR" altLang="en-US" dirty="0"/>
              <a:t>구조적 방법론</a:t>
            </a:r>
            <a:r>
              <a:rPr lang="en-US" altLang="ko-KR" dirty="0"/>
              <a:t>: DFD, DD, Mini Spec</a:t>
            </a:r>
          </a:p>
          <a:p>
            <a:pPr lvl="2"/>
            <a:r>
              <a:rPr lang="ko-KR" altLang="en-US" dirty="0"/>
              <a:t>정보공학 방법론</a:t>
            </a:r>
            <a:r>
              <a:rPr lang="en-US" altLang="ko-KR" dirty="0"/>
              <a:t>: E-R </a:t>
            </a:r>
            <a:r>
              <a:rPr lang="ko-KR" altLang="en-US" dirty="0" smtClean="0"/>
              <a:t>다이어그램</a:t>
            </a:r>
            <a:endParaRPr lang="en-US" altLang="ko-KR" dirty="0"/>
          </a:p>
          <a:p>
            <a:pPr lvl="2"/>
            <a:r>
              <a:rPr lang="ko-KR" altLang="en-US" dirty="0"/>
              <a:t>객체지향 방법론</a:t>
            </a:r>
            <a:r>
              <a:rPr lang="en-US" altLang="ko-KR" dirty="0"/>
              <a:t>: UML</a:t>
            </a:r>
            <a:r>
              <a:rPr lang="ko-KR" altLang="en-US" dirty="0"/>
              <a:t>의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pPr lvl="1"/>
            <a:r>
              <a:rPr lang="ko-KR" altLang="en-US" dirty="0" smtClean="0"/>
              <a:t>최종 </a:t>
            </a:r>
            <a:r>
              <a:rPr lang="ko-KR" altLang="en-US" dirty="0"/>
              <a:t>산출물</a:t>
            </a:r>
            <a:r>
              <a:rPr lang="en-US" altLang="ko-KR" dirty="0"/>
              <a:t>: </a:t>
            </a:r>
            <a:r>
              <a:rPr lang="ko-KR" altLang="en-US" dirty="0"/>
              <a:t>요구 분석 명세서 </a:t>
            </a:r>
          </a:p>
        </p:txBody>
      </p:sp>
    </p:spTree>
    <p:extLst>
      <p:ext uri="{BB962C8B-B14F-4D97-AF65-F5344CB8AC3E}">
        <p14:creationId xmlns:p14="http://schemas.microsoft.com/office/powerpoint/2010/main" val="60276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  <a:r>
              <a:rPr lang="en-US" altLang="ko-KR" dirty="0"/>
              <a:t>/</a:t>
            </a:r>
            <a:r>
              <a:rPr lang="ko-KR" altLang="en-US" dirty="0"/>
              <a:t>구현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설계 </a:t>
            </a:r>
            <a:r>
              <a:rPr lang="en-US" altLang="ko-KR"/>
              <a:t>(5-6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설계 원리</a:t>
            </a:r>
            <a:r>
              <a:rPr lang="en-US" altLang="ko-KR"/>
              <a:t>: </a:t>
            </a:r>
            <a:r>
              <a:rPr lang="ko-KR" altLang="en-US"/>
              <a:t>분할과 정복</a:t>
            </a:r>
            <a:r>
              <a:rPr lang="en-US" altLang="ko-KR"/>
              <a:t>, </a:t>
            </a:r>
            <a:r>
              <a:rPr lang="ko-KR" altLang="en-US"/>
              <a:t>추상화</a:t>
            </a:r>
            <a:r>
              <a:rPr lang="en-US" altLang="ko-KR"/>
              <a:t>, </a:t>
            </a:r>
            <a:r>
              <a:rPr lang="ko-KR" altLang="en-US"/>
              <a:t>단계적 분해</a:t>
            </a:r>
            <a:r>
              <a:rPr lang="en-US" altLang="ko-KR"/>
              <a:t>, </a:t>
            </a:r>
            <a:r>
              <a:rPr lang="ko-KR" altLang="en-US"/>
              <a:t>모듈화</a:t>
            </a:r>
            <a:r>
              <a:rPr lang="en-US" altLang="ko-KR"/>
              <a:t>, </a:t>
            </a:r>
            <a:r>
              <a:rPr lang="ko-KR" altLang="en-US"/>
              <a:t>정보은닉</a:t>
            </a:r>
          </a:p>
          <a:p>
            <a:pPr lvl="1"/>
            <a:r>
              <a:rPr lang="ko-KR" altLang="en-US"/>
              <a:t>소프트웨어 아키텍처</a:t>
            </a:r>
            <a:r>
              <a:rPr lang="en-US" altLang="ko-KR"/>
              <a:t>, </a:t>
            </a:r>
            <a:r>
              <a:rPr lang="ko-KR" altLang="en-US"/>
              <a:t>객체지향 설계</a:t>
            </a:r>
          </a:p>
          <a:p>
            <a:pPr lvl="1"/>
            <a:r>
              <a:rPr lang="ko-KR" altLang="en-US"/>
              <a:t>아키텍처 스타일</a:t>
            </a:r>
          </a:p>
          <a:p>
            <a:pPr lvl="1"/>
            <a:r>
              <a:rPr lang="en-US" altLang="ko-KR"/>
              <a:t>GoF</a:t>
            </a:r>
            <a:r>
              <a:rPr lang="ko-KR" altLang="en-US"/>
              <a:t>의 디자인 패턴</a:t>
            </a:r>
          </a:p>
          <a:p>
            <a:pPr lvl="1"/>
            <a:r>
              <a:rPr lang="ko-KR" altLang="en-US"/>
              <a:t>모듈 평가 기준</a:t>
            </a:r>
            <a:r>
              <a:rPr lang="en-US" altLang="ko-KR"/>
              <a:t>: </a:t>
            </a:r>
            <a:r>
              <a:rPr lang="ko-KR" altLang="en-US"/>
              <a:t>응집도와 결합도</a:t>
            </a:r>
          </a:p>
          <a:p>
            <a:endParaRPr lang="ko-KR" altLang="en-US"/>
          </a:p>
          <a:p>
            <a:r>
              <a:rPr lang="en-US" altLang="ko-KR" smtClean="0"/>
              <a:t>4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구현 </a:t>
            </a:r>
            <a:r>
              <a:rPr lang="en-US" altLang="ko-KR"/>
              <a:t>(7</a:t>
            </a:r>
            <a:r>
              <a:rPr lang="ko-KR" altLang="en-US"/>
              <a:t>장에서 구체적으로 설명</a:t>
            </a:r>
            <a:r>
              <a:rPr lang="en-US" altLang="ko-KR"/>
              <a:t>) 	</a:t>
            </a:r>
          </a:p>
          <a:p>
            <a:pPr lvl="1"/>
            <a:r>
              <a:rPr lang="ko-KR" altLang="en-US"/>
              <a:t>간략한 프로그래밍 언어의 역사</a:t>
            </a:r>
          </a:p>
          <a:p>
            <a:pPr lvl="1"/>
            <a:r>
              <a:rPr lang="ko-KR" altLang="en-US"/>
              <a:t>표준 코딩 규칙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유지보수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테스트 </a:t>
            </a:r>
            <a:r>
              <a:rPr lang="en-US" altLang="ko-KR"/>
              <a:t>(8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테스트의 절차</a:t>
            </a:r>
          </a:p>
          <a:p>
            <a:pPr lvl="1"/>
            <a:r>
              <a:rPr lang="ko-KR" altLang="en-US"/>
              <a:t>개발자 또는 사용자 시각에 따른 분류</a:t>
            </a:r>
          </a:p>
          <a:p>
            <a:pPr lvl="1"/>
            <a:r>
              <a:rPr lang="ko-KR" altLang="en-US"/>
              <a:t>사용되는 목적에 따른 분류</a:t>
            </a:r>
          </a:p>
          <a:p>
            <a:pPr lvl="1"/>
            <a:r>
              <a:rPr lang="ko-KR" altLang="en-US"/>
              <a:t>품질 특성에 따른 분류</a:t>
            </a:r>
          </a:p>
          <a:p>
            <a:pPr lvl="1"/>
            <a:r>
              <a:rPr lang="ko-KR" altLang="en-US"/>
              <a:t>소프트웨어 개발 단계에 따른 분류</a:t>
            </a:r>
          </a:p>
          <a:p>
            <a:endParaRPr lang="ko-KR" altLang="en-US"/>
          </a:p>
          <a:p>
            <a:r>
              <a:rPr lang="en-US" altLang="ko-KR" smtClean="0"/>
              <a:t>6</a:t>
            </a:r>
            <a:r>
              <a:rPr lang="ko-KR" altLang="en-US" smtClean="0"/>
              <a:t>단계 </a:t>
            </a:r>
            <a:r>
              <a:rPr lang="en-US" altLang="ko-KR" smtClean="0"/>
              <a:t>: </a:t>
            </a:r>
            <a:r>
              <a:rPr lang="ko-KR" altLang="en-US"/>
              <a:t>유지보수 </a:t>
            </a:r>
            <a:r>
              <a:rPr lang="en-US" altLang="ko-KR"/>
              <a:t>(10</a:t>
            </a:r>
            <a:r>
              <a:rPr lang="ko-KR" altLang="en-US"/>
              <a:t>장에서 구체적으로 설명</a:t>
            </a:r>
            <a:r>
              <a:rPr lang="en-US" altLang="ko-KR"/>
              <a:t>) 	</a:t>
            </a:r>
          </a:p>
          <a:p>
            <a:pPr lvl="1"/>
            <a:r>
              <a:rPr lang="ko-KR" altLang="en-US"/>
              <a:t>수정 유지보수</a:t>
            </a:r>
          </a:p>
          <a:p>
            <a:pPr lvl="1"/>
            <a:r>
              <a:rPr lang="ko-KR" altLang="en-US"/>
              <a:t>적응 유지보수</a:t>
            </a:r>
          </a:p>
          <a:p>
            <a:pPr lvl="1"/>
            <a:r>
              <a:rPr lang="ko-KR" altLang="en-US"/>
              <a:t>기능보강 유지보수</a:t>
            </a:r>
          </a:p>
          <a:p>
            <a:pPr lvl="1"/>
            <a:r>
              <a:rPr lang="ko-KR" altLang="en-US"/>
              <a:t>예방 유지보수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0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개발 프로세스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소프트웨어 개발 프로세스</a:t>
            </a:r>
            <a:r>
              <a:rPr lang="en-US" altLang="ko-KR"/>
              <a:t>(2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주먹구구식 개발 모델</a:t>
            </a:r>
          </a:p>
          <a:p>
            <a:pPr lvl="1"/>
            <a:r>
              <a:rPr lang="ko-KR" altLang="en-US"/>
              <a:t>선형순차적 모델</a:t>
            </a:r>
            <a:r>
              <a:rPr lang="en-US" altLang="ko-KR"/>
              <a:t>(</a:t>
            </a:r>
            <a:r>
              <a:rPr lang="ko-KR" altLang="en-US"/>
              <a:t>폭포수 모델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V </a:t>
            </a:r>
            <a:r>
              <a:rPr lang="ko-KR" altLang="en-US"/>
              <a:t>모델</a:t>
            </a:r>
          </a:p>
          <a:p>
            <a:pPr lvl="1"/>
            <a:r>
              <a:rPr lang="ko-KR" altLang="en-US"/>
              <a:t>진화적 프로세스 모델</a:t>
            </a:r>
            <a:r>
              <a:rPr lang="en-US" altLang="ko-KR"/>
              <a:t>(</a:t>
            </a:r>
            <a:r>
              <a:rPr lang="ko-KR" altLang="en-US"/>
              <a:t>프로토타입 모델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나선형 모델</a:t>
            </a:r>
          </a:p>
          <a:p>
            <a:pPr lvl="1"/>
            <a:r>
              <a:rPr lang="ko-KR" altLang="en-US"/>
              <a:t>단계적 개발 모델</a:t>
            </a:r>
          </a:p>
          <a:p>
            <a:pPr lvl="1"/>
            <a:r>
              <a:rPr lang="ko-KR" altLang="en-US"/>
              <a:t>통합 프로세스 모델</a:t>
            </a:r>
            <a:r>
              <a:rPr lang="en-US" altLang="ko-KR"/>
              <a:t>(UP)</a:t>
            </a:r>
          </a:p>
          <a:p>
            <a:pPr lvl="1"/>
            <a:r>
              <a:rPr lang="ko-KR" altLang="en-US"/>
              <a:t>애자일 프로세스 모델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6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품질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품질 관리</a:t>
            </a:r>
            <a:r>
              <a:rPr lang="en-US" altLang="ko-KR"/>
              <a:t>(8</a:t>
            </a:r>
            <a:r>
              <a:rPr lang="ko-KR" altLang="en-US"/>
              <a:t>장에서 구체적으로 설명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제품 품질 특성 평가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pPr lvl="2"/>
            <a:r>
              <a:rPr lang="en-US" altLang="ko-KR"/>
              <a:t>ISO/IEC 9126 </a:t>
            </a:r>
            <a:r>
              <a:rPr lang="ko-KR" altLang="en-US"/>
              <a:t>모델</a:t>
            </a:r>
          </a:p>
          <a:p>
            <a:endParaRPr lang="ko-KR" altLang="en-US"/>
          </a:p>
          <a:p>
            <a:r>
              <a:rPr lang="ko-KR" altLang="en-US"/>
              <a:t>프로세스 품질 특성 평가</a:t>
            </a:r>
          </a:p>
          <a:p>
            <a:pPr lvl="1"/>
            <a:r>
              <a:rPr lang="en-US" altLang="ko-KR"/>
              <a:t>ISO/IEC 9000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ISO/IEC 12207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CMMI </a:t>
            </a:r>
            <a:r>
              <a:rPr lang="ko-KR" altLang="en-US"/>
              <a:t>모델</a:t>
            </a:r>
          </a:p>
          <a:p>
            <a:pPr lvl="1"/>
            <a:r>
              <a:rPr lang="en-US" altLang="ko-KR"/>
              <a:t>SPICE </a:t>
            </a:r>
            <a:r>
              <a:rPr lang="ko-KR" altLang="en-US"/>
              <a:t>모델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프로젝트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프로젝트 관리 </a:t>
            </a:r>
            <a:r>
              <a:rPr lang="en-US" altLang="ko-KR" dirty="0"/>
              <a:t>(10</a:t>
            </a:r>
            <a:r>
              <a:rPr lang="ko-KR" altLang="en-US" dirty="0"/>
              <a:t>장에서 구체적으로 설명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형상 관리</a:t>
            </a:r>
          </a:p>
          <a:p>
            <a:endParaRPr lang="ko-KR" altLang="en-US" dirty="0"/>
          </a:p>
          <a:p>
            <a:r>
              <a:rPr lang="en-US" altLang="ko-KR" dirty="0" smtClean="0"/>
              <a:t>PMBOK</a:t>
            </a:r>
            <a:r>
              <a:rPr lang="ko-KR" altLang="en-US" baseline="30000" dirty="0" smtClean="0"/>
              <a:t>프로젝트관리지식체계</a:t>
            </a:r>
            <a:r>
              <a:rPr lang="ko-KR" altLang="en-US" dirty="0" smtClean="0"/>
              <a:t>의 </a:t>
            </a:r>
            <a:r>
              <a:rPr lang="en-US" altLang="ko-KR" dirty="0"/>
              <a:t>9</a:t>
            </a:r>
            <a:r>
              <a:rPr lang="ko-KR" altLang="en-US" dirty="0"/>
              <a:t>가지 관점 </a:t>
            </a:r>
          </a:p>
          <a:p>
            <a:pPr marL="457200" lvl="1" indent="0">
              <a:buNone/>
            </a:pPr>
            <a:r>
              <a:rPr lang="ko-KR" altLang="en-US" dirty="0" smtClean="0"/>
              <a:t>① 프로젝트 </a:t>
            </a:r>
            <a:r>
              <a:rPr lang="ko-KR" altLang="en-US" dirty="0"/>
              <a:t>통합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② 프로젝트 </a:t>
            </a:r>
            <a:r>
              <a:rPr lang="ko-KR" altLang="en-US" dirty="0"/>
              <a:t>범위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③ 프로젝트 </a:t>
            </a:r>
            <a:r>
              <a:rPr lang="ko-KR" altLang="en-US" dirty="0"/>
              <a:t>일정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④ 프로젝트 </a:t>
            </a:r>
            <a:r>
              <a:rPr lang="ko-KR" altLang="en-US" dirty="0"/>
              <a:t>비용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⑤ 프로젝트 </a:t>
            </a:r>
            <a:r>
              <a:rPr lang="ko-KR" altLang="en-US" dirty="0"/>
              <a:t>품질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⑥ 프로젝트 </a:t>
            </a:r>
            <a:r>
              <a:rPr lang="ko-KR" altLang="en-US" dirty="0"/>
              <a:t>인적자원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⑦ 프로젝트 </a:t>
            </a:r>
            <a:r>
              <a:rPr lang="ko-KR" altLang="en-US" dirty="0"/>
              <a:t>의사소통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⑧ 프로젝트 </a:t>
            </a:r>
            <a:r>
              <a:rPr lang="ko-KR" altLang="en-US" dirty="0"/>
              <a:t>위험 관리</a:t>
            </a:r>
          </a:p>
          <a:p>
            <a:pPr marL="457200" lvl="1" indent="0">
              <a:buNone/>
            </a:pPr>
            <a:r>
              <a:rPr lang="ko-KR" altLang="en-US" dirty="0" smtClean="0"/>
              <a:t>⑨ 프로젝트 </a:t>
            </a:r>
            <a:r>
              <a:rPr lang="ko-KR" altLang="en-US" dirty="0"/>
              <a:t>조달 관리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91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-150" smtClean="0"/>
              <a:t>Section</a:t>
            </a:r>
            <a:r>
              <a:rPr lang="en-US" altLang="ko-KR" smtClean="0"/>
              <a:t> 01 </a:t>
            </a:r>
            <a:r>
              <a:rPr lang="ko-KR" altLang="en-US" smtClean="0"/>
              <a:t>소프트웨어의 이해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소프트웨어가 사용되는 곳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814387"/>
            <a:ext cx="74485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2.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프로그램과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</a:t>
            </a:r>
          </a:p>
          <a:p>
            <a:pPr lvl="1"/>
            <a:r>
              <a:rPr lang="ko-KR" altLang="en-US" dirty="0" smtClean="0"/>
              <a:t>원시코드</a:t>
            </a:r>
            <a:r>
              <a:rPr lang="en-US" altLang="ko-KR" baseline="30000" dirty="0" smtClean="0"/>
              <a:t>source code</a:t>
            </a:r>
            <a:endParaRPr lang="en-US" altLang="ko-KR" dirty="0"/>
          </a:p>
          <a:p>
            <a:pPr lvl="1"/>
            <a:r>
              <a:rPr lang="ko-KR" altLang="en-US" dirty="0"/>
              <a:t>모든 산출물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DB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테스트 결과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단계마다 생산되는 문서</a:t>
            </a:r>
          </a:p>
          <a:p>
            <a:pPr lvl="1"/>
            <a:r>
              <a:rPr lang="ko-KR" altLang="en-US" dirty="0"/>
              <a:t>사용자 </a:t>
            </a:r>
            <a:r>
              <a:rPr lang="ko-KR" altLang="en-US" dirty="0" smtClean="0"/>
              <a:t>매뉴얼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→ 프로그램 </a:t>
            </a:r>
            <a:r>
              <a:rPr lang="ko-KR" altLang="en-US" dirty="0">
                <a:solidFill>
                  <a:srgbClr val="C00000"/>
                </a:solidFill>
              </a:rPr>
              <a:t>뿐만 아니라 그 이상의 것도 포함하는 매우 포괄적인 개념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6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소프트웨어의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제조가 아닌 개발</a:t>
            </a:r>
          </a:p>
          <a:p>
            <a:pPr lvl="1"/>
            <a:r>
              <a:rPr lang="ko-KR" altLang="en-US"/>
              <a:t>제조</a:t>
            </a:r>
            <a:r>
              <a:rPr lang="en-US" altLang="ko-KR"/>
              <a:t>: </a:t>
            </a:r>
            <a:r>
              <a:rPr lang="ko-KR" altLang="en-US"/>
              <a:t>정해진 틀에 맞춰 일정하게 생산하는 </a:t>
            </a:r>
            <a:r>
              <a:rPr lang="ko-KR" altLang="en-US" smtClean="0"/>
              <a:t>것으로</a:t>
            </a:r>
            <a:r>
              <a:rPr lang="en-US" altLang="ko-KR" smtClean="0"/>
              <a:t>, </a:t>
            </a:r>
            <a:r>
              <a:rPr lang="ko-KR" altLang="en-US" smtClean="0"/>
              <a:t>많은 인력이 필요하고</a:t>
            </a:r>
            <a:r>
              <a:rPr lang="en-US" altLang="ko-KR" smtClean="0"/>
              <a:t> </a:t>
            </a:r>
            <a:br>
              <a:rPr lang="en-US" altLang="ko-KR" smtClean="0"/>
            </a:br>
            <a:r>
              <a:rPr lang="ko-KR" altLang="en-US" smtClean="0"/>
              <a:t>능력별 </a:t>
            </a:r>
            <a:r>
              <a:rPr lang="ko-KR" altLang="en-US"/>
              <a:t>결과물 차이가 근소함</a:t>
            </a:r>
          </a:p>
          <a:p>
            <a:pPr lvl="1"/>
            <a:r>
              <a:rPr lang="ko-KR" altLang="en-US"/>
              <a:t>개발</a:t>
            </a:r>
            <a:r>
              <a:rPr lang="en-US" altLang="ko-KR" smtClean="0"/>
              <a:t>: </a:t>
            </a:r>
            <a:r>
              <a:rPr lang="ko-KR" altLang="en-US" smtClean="0"/>
              <a:t>개인 </a:t>
            </a:r>
            <a:r>
              <a:rPr lang="ko-KR" altLang="en-US"/>
              <a:t>능력 별 결과물 차이가 매우 큼</a:t>
            </a:r>
          </a:p>
          <a:p>
            <a:endParaRPr lang="ko-KR" altLang="en-US"/>
          </a:p>
          <a:p>
            <a:r>
              <a:rPr lang="ko-KR" altLang="en-US"/>
              <a:t>소모가 아닌 품질 저하</a:t>
            </a:r>
          </a:p>
          <a:p>
            <a:pPr lvl="1"/>
            <a:r>
              <a:rPr lang="en-US" altLang="ko-KR" smtClean="0"/>
              <a:t>H/W : </a:t>
            </a:r>
            <a:r>
              <a:rPr lang="ko-KR" altLang="en-US" smtClean="0"/>
              <a:t>오래 </a:t>
            </a:r>
            <a:r>
              <a:rPr lang="ko-KR" altLang="en-US"/>
              <a:t>사용하면 부품이 닳고</a:t>
            </a:r>
            <a:r>
              <a:rPr lang="en-US" altLang="ko-KR"/>
              <a:t>, </a:t>
            </a:r>
            <a:r>
              <a:rPr lang="ko-KR" altLang="en-US"/>
              <a:t>고장 발생 빈도 높고</a:t>
            </a:r>
            <a:r>
              <a:rPr lang="en-US" altLang="ko-KR"/>
              <a:t>, </a:t>
            </a:r>
            <a:r>
              <a:rPr lang="ko-KR" altLang="en-US"/>
              <a:t>기능도 떨어짐</a:t>
            </a:r>
          </a:p>
          <a:p>
            <a:pPr lvl="1"/>
            <a:r>
              <a:rPr lang="en-US" altLang="ko-KR" smtClean="0"/>
              <a:t>S/W : </a:t>
            </a:r>
            <a:r>
              <a:rPr lang="ko-KR" altLang="en-US" smtClean="0"/>
              <a:t>오래 </a:t>
            </a:r>
            <a:r>
              <a:rPr lang="ko-KR" altLang="en-US"/>
              <a:t>사용해도 닳지 않고</a:t>
            </a:r>
            <a:r>
              <a:rPr lang="en-US" altLang="ko-KR"/>
              <a:t>, </a:t>
            </a:r>
            <a:r>
              <a:rPr lang="ko-KR" altLang="en-US"/>
              <a:t>고장 발생 빈도 낮고</a:t>
            </a:r>
            <a:r>
              <a:rPr lang="en-US" altLang="ko-KR"/>
              <a:t>, </a:t>
            </a:r>
            <a:r>
              <a:rPr lang="ko-KR" altLang="en-US"/>
              <a:t>기능도 동일 함</a:t>
            </a:r>
          </a:p>
        </p:txBody>
      </p:sp>
    </p:spTree>
    <p:extLst>
      <p:ext uri="{BB962C8B-B14F-4D97-AF65-F5344CB8AC3E}">
        <p14:creationId xmlns:p14="http://schemas.microsoft.com/office/powerpoint/2010/main" val="2338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H/W </a:t>
            </a:r>
            <a:r>
              <a:rPr lang="ko-KR" altLang="en-US" dirty="0"/>
              <a:t>실패 곡선</a:t>
            </a:r>
            <a:r>
              <a:rPr lang="en-US" altLang="ko-KR" dirty="0"/>
              <a:t>(</a:t>
            </a:r>
            <a:r>
              <a:rPr lang="ko-KR" altLang="en-US" dirty="0"/>
              <a:t>욕조 곡선</a:t>
            </a:r>
            <a:r>
              <a:rPr lang="en-US" altLang="ko-KR" dirty="0"/>
              <a:t>)</a:t>
            </a:r>
            <a:r>
              <a:rPr lang="ko-KR" altLang="en-US" dirty="0"/>
              <a:t>의 특징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72326" y="3220762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41330" y="4058343"/>
            <a:ext cx="2604519" cy="7650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주변 환경 문제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먼지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41330" y="5296597"/>
            <a:ext cx="2514509" cy="4995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실패율 증가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326" y="1528138"/>
            <a:ext cx="251450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2326" y="2348879"/>
            <a:ext cx="1395155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791580" y="188817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91580" y="2760061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91580" y="35809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91580" y="482342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45" y="1985364"/>
            <a:ext cx="4076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이상적인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특징 </a:t>
            </a:r>
            <a:r>
              <a:rPr lang="en-US" altLang="ko-KR" smtClean="0"/>
              <a:t>: </a:t>
            </a:r>
            <a:r>
              <a:rPr lang="ko-KR" altLang="en-US" smtClean="0"/>
              <a:t>이상적인 상황</a:t>
            </a:r>
            <a:endParaRPr lang="en-US" altLang="ko-KR" smtClean="0"/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변경 사항 없어야 함</a:t>
            </a:r>
            <a:endParaRPr lang="en-US" altLang="ko-KR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ko-KR" altLang="en-US">
                <a:solidFill>
                  <a:prstClr val="black"/>
                </a:solidFill>
              </a:rPr>
              <a:t>개발 완료 후 환경 변화 없어야 함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9412" y="4377397"/>
            <a:ext cx="295134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오랜 기간 동안 사용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411" y="2684773"/>
            <a:ext cx="469452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발견되지 않은 오류로 초기 실패율 높음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12" y="3505514"/>
            <a:ext cx="1637532" cy="405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해결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568666" y="3044813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68666" y="3916696"/>
            <a:ext cx="316942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580678"/>
            <a:ext cx="38671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실제 </a:t>
            </a:r>
            <a:r>
              <a:rPr lang="ko-KR" altLang="en-US" dirty="0"/>
              <a:t>소프트웨어 실패 곡선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6455" y="2466329"/>
            <a:ext cx="152439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낮음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458" y="3303910"/>
            <a:ext cx="2604519" cy="765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 발생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기능 추가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및 수정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458" y="4542164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변경으로 인한 부작용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454" y="773705"/>
            <a:ext cx="251450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초기 실패율 높음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454" y="1594446"/>
            <a:ext cx="1524399" cy="405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5708" y="113374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85708" y="2005628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85708" y="2826495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85708" y="4068996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5182"/>
            <a:ext cx="37052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35457" y="5502400"/>
            <a:ext cx="2514509" cy="499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실패율 급격히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655328" y="5041699"/>
            <a:ext cx="270030" cy="4607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4" idx="3"/>
            <a:endCxn id="5" idx="3"/>
          </p:cNvCxnSpPr>
          <p:nvPr/>
        </p:nvCxnSpPr>
        <p:spPr>
          <a:xfrm flipV="1">
            <a:off x="2949966" y="3686453"/>
            <a:ext cx="90011" cy="2065715"/>
          </a:xfrm>
          <a:prstGeom prst="bentConnector3">
            <a:avLst>
              <a:gd name="adj1" fmla="val 67267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965</Words>
  <Application>Microsoft Office PowerPoint</Application>
  <PresentationFormat>화면 슬라이드 쇼(4:3)</PresentationFormat>
  <Paragraphs>214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HY견명조</vt:lpstr>
      <vt:lpstr>HY헤드라인M</vt:lpstr>
      <vt:lpstr>YoonV YoonMyungjo100Std_OTF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소프트웨어의 이해</vt:lpstr>
      <vt:lpstr>1. 소프트웨어가 사용되는 곳</vt:lpstr>
      <vt:lpstr>2. 프로그램과 소프트웨어</vt:lpstr>
      <vt:lpstr>4. 소프트웨어의 특징</vt:lpstr>
      <vt:lpstr>5. H/W 실패 곡선(욕조 곡선)의 특징</vt:lpstr>
      <vt:lpstr>6. 이상적인 소프트웨어 실패 곡선</vt:lpstr>
      <vt:lpstr>7. 실제 소프트웨어 실패 곡선</vt:lpstr>
      <vt:lpstr>8. 소프트웨어의 당면 과제(1)</vt:lpstr>
      <vt:lpstr>8. 소프트웨어의 당면 과제(2)</vt:lpstr>
      <vt:lpstr>9. 소프트웨어 개발의 어려움(1)</vt:lpstr>
      <vt:lpstr>9. 소프트웨어 개발의 어려움(2)</vt:lpstr>
      <vt:lpstr>9. 소프트웨어 개발의 어려움(3)</vt:lpstr>
      <vt:lpstr>9. 소프트웨어 개발의 어려움(4)</vt:lpstr>
      <vt:lpstr>Section 02  공학과 소프트웨어 공학의 이해</vt:lpstr>
      <vt:lpstr>1. 공학</vt:lpstr>
      <vt:lpstr>2. 소프트웨어 개발 과정</vt:lpstr>
      <vt:lpstr>3. 소프트웨어 공학</vt:lpstr>
      <vt:lpstr>Section 03  소프트웨어 개발 단계의 소개</vt:lpstr>
      <vt:lpstr>1. 소프트웨어 개발 단계</vt:lpstr>
      <vt:lpstr>2. 계획/요구분석 단계</vt:lpstr>
      <vt:lpstr>3. 설계/구현 단계</vt:lpstr>
      <vt:lpstr>4. 테스트/유지보수 단계</vt:lpstr>
      <vt:lpstr>5. 소프트웨어 개발 프로세스 </vt:lpstr>
      <vt:lpstr>6. 품질 관리</vt:lpstr>
      <vt:lpstr>7. 프로젝트 관리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admin</cp:lastModifiedBy>
  <cp:revision>127</cp:revision>
  <cp:lastPrinted>2016-03-11T09:28:10Z</cp:lastPrinted>
  <dcterms:created xsi:type="dcterms:W3CDTF">2012-07-23T02:34:37Z</dcterms:created>
  <dcterms:modified xsi:type="dcterms:W3CDTF">2016-03-11T09:28:17Z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