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  <p:sldId id="262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BAA0D-1214-4099-848D-BC758FA175BB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EF92-29FE-4477-BED9-4F812C758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proof</a:t>
            </a:r>
            <a:r>
              <a:rPr lang="en-US" altLang="zh-TW" baseline="0" dirty="0" smtClean="0"/>
              <a:t> of max operator would makes Q-learning overestimate: http://papers.nips.cc/paper/3964-double-q-learning.pdf</a:t>
            </a:r>
          </a:p>
          <a:p>
            <a:endParaRPr lang="en-US" altLang="zh-TW" baseline="0" dirty="0" smtClean="0"/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original Double Q-learning algorithm, two value functions are learned by assigning each experience randomly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update one of the two value functions, such that there are two sets of weights.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24F75-D4EA-413D-9D48-7299C17325C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6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這邊想要確認 </a:t>
            </a:r>
            <a:r>
              <a:rPr lang="en-US" altLang="zh-TW" dirty="0" smtClean="0"/>
              <a:t>function approximation </a:t>
            </a:r>
            <a:r>
              <a:rPr lang="zh-TW" altLang="en-US" dirty="0" smtClean="0"/>
              <a:t>的維度 和 </a:t>
            </a:r>
            <a:r>
              <a:rPr lang="en-US" altLang="zh-TW" dirty="0" err="1" smtClean="0"/>
              <a:t>overoptimism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之間的關係。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24F75-D4EA-413D-9D48-7299C17325C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42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5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1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3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0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0743-97AC-4124-ADC3-4F4B7AEE7CEF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E45A-B4BD-4207-8854-E9F51AD22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4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17-fall-DL-training-program/Reinforcement_Learning/blob/master/Q-learning/q_learning_demo.cpp" TargetMode="External"/><Relationship Id="rId2" Type="http://schemas.openxmlformats.org/officeDocument/2006/relationships/hyperlink" Target="https://github.com/MorvanZhou/Reinforcement-learning-with-tensorflow/blob/master/contents/1_command_line_reinforcement_learning/treasure_on_right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Learning Demo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1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operator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standard Q-learning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DQN,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same values both to select and to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 action.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select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overestimated values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overoptimistic value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we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decouple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from the evaluation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66840" y="4171224"/>
                <a:ext cx="4690707" cy="636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40" y="4171224"/>
                <a:ext cx="4690707" cy="636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666840" y="4954966"/>
                <a:ext cx="6787371" cy="716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40" y="4954966"/>
                <a:ext cx="6787371" cy="716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663764" y="5791518"/>
                <a:ext cx="7562262" cy="71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𝐷𝑜𝑢𝑏𝑙𝑒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764" y="5791518"/>
                <a:ext cx="7562262" cy="715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819073" y="417122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0859" y="5791518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Q-learning: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17790" y="4322148"/>
            <a:ext cx="116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弧形接點 14"/>
          <p:cNvCxnSpPr>
            <a:stCxn id="4" idx="3"/>
            <a:endCxn id="5" idx="3"/>
          </p:cNvCxnSpPr>
          <p:nvPr/>
        </p:nvCxnSpPr>
        <p:spPr>
          <a:xfrm>
            <a:off x="8357547" y="4489549"/>
            <a:ext cx="2096664" cy="823785"/>
          </a:xfrm>
          <a:prstGeom prst="curvedConnector3">
            <a:avLst>
              <a:gd name="adj1" fmla="val 11090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Overestimation of Q-Learning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real-valued continuous state space with 10 discrete actions in each state.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the true optimal action values in this example depend only on state so that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each state all actions have the same true value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7506" y="2013958"/>
            <a:ext cx="10976987" cy="3252314"/>
            <a:chOff x="121381" y="1415442"/>
            <a:chExt cx="10976987" cy="3252314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" y="1415442"/>
              <a:ext cx="10682086" cy="3252314"/>
              <a:chOff x="228600" y="1415442"/>
              <a:chExt cx="10682086" cy="325231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r="14193" b="39547"/>
              <a:stretch/>
            </p:blipFill>
            <p:spPr>
              <a:xfrm>
                <a:off x="228600" y="1415442"/>
                <a:ext cx="10574867" cy="3139933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3783363" y="1505120"/>
                <a:ext cx="7127323" cy="31626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737976" y="1718703"/>
                  <a:ext cx="24663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76" y="1718703"/>
                  <a:ext cx="246638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3737976" y="3320362"/>
                  <a:ext cx="31682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76" y="3320362"/>
                  <a:ext cx="316824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字方塊 12"/>
            <p:cNvSpPr txBox="1"/>
            <p:nvPr/>
          </p:nvSpPr>
          <p:spPr>
            <a:xfrm>
              <a:off x="3737976" y="2397449"/>
              <a:ext cx="317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of polynomial: 6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737976" y="4012442"/>
              <a:ext cx="3175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of polynomial: 6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121381" y="3204446"/>
              <a:ext cx="697533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45657" y="4667755"/>
              <a:ext cx="697533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/>
            <p:cNvSpPr txBox="1"/>
            <p:nvPr/>
          </p:nvSpPr>
          <p:spPr>
            <a:xfrm>
              <a:off x="7209931" y="2973613"/>
              <a:ext cx="3888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True Value Function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9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805" r="14193" b="-943"/>
          <a:stretch/>
        </p:blipFill>
        <p:spPr>
          <a:xfrm>
            <a:off x="710738" y="2144684"/>
            <a:ext cx="10574867" cy="3383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3363" y="1505119"/>
            <a:ext cx="8108894" cy="5243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20114" y="2189831"/>
                <a:ext cx="3168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14" y="2189831"/>
                <a:ext cx="3168240" cy="461665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220114" y="3688939"/>
                <a:ext cx="3168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114" y="3688939"/>
                <a:ext cx="3168240" cy="461665"/>
              </a:xfrm>
              <a:prstGeom prst="rect">
                <a:avLst/>
              </a:prstGeom>
              <a:blipFill>
                <a:blip r:embed="rId4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4220114" y="2881911"/>
            <a:ext cx="317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polynomial: 6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20114" y="4376228"/>
            <a:ext cx="317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polynomial: 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27795" y="3537224"/>
            <a:ext cx="6975334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688671" y="3227274"/>
            <a:ext cx="4098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Degree of Polynomial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878676"/>
            <a:ext cx="10515600" cy="43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Double Q-learning is to reduce overestimations by decomposing the max operation in the target into action selection and action evaluation.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greedy policy according to the online network.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network to estimate its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76672" y="5479940"/>
                <a:ext cx="7979492" cy="716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𝐷𝑜𝑢𝑏𝑙𝑒𝐷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sSubSup>
                                <m:sSub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72" y="5479940"/>
                <a:ext cx="7979492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06254" y="4402850"/>
                <a:ext cx="7218643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𝐷𝑄𝑁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argmax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Sup>
                                <m:sSub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54" y="4402850"/>
                <a:ext cx="7218643" cy="1077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06254" y="4089014"/>
                <a:ext cx="5102166" cy="627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𝐷𝑄𝑁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 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54" y="4089014"/>
                <a:ext cx="5102166" cy="627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8146473" y="5239788"/>
            <a:ext cx="24938" cy="37508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DQN(cont.)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9" y="1690688"/>
            <a:ext cx="9762320" cy="4584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9418" y="4538750"/>
            <a:ext cx="3507971" cy="26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2709950" y="4979324"/>
            <a:ext cx="1645920" cy="26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38008" y="4538750"/>
            <a:ext cx="914399" cy="12469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4431" y="4979323"/>
            <a:ext cx="1911925" cy="19534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14494" y="4111548"/>
                <a:ext cx="723724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/>
                      <m:sup/>
                    </m:sSubSup>
                  </m:oMath>
                </a14:m>
                <a:r>
                  <a:rPr lang="en-US" altLang="zh-TW" dirty="0" smtClean="0">
                    <a:latin typeface="AdvOT1ef757c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494" y="4111548"/>
                <a:ext cx="723724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79737" y="4716842"/>
                <a:ext cx="723724" cy="532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/>
                      <m:sup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TW" dirty="0" smtClean="0">
                    <a:latin typeface="AdvOT1ef757c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37" y="4716842"/>
                <a:ext cx="723724" cy="532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6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 Gym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 Gym is a toolkit for developing and comparing reinforcement learning algorithms.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use command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gym[all]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9" y="3111125"/>
            <a:ext cx="740952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 Gym(cont.)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an environment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6459"/>
          <a:stretch/>
        </p:blipFill>
        <p:spPr>
          <a:xfrm>
            <a:off x="1006987" y="3099072"/>
            <a:ext cx="4526548" cy="1580952"/>
          </a:xfrm>
          <a:prstGeom prst="rect">
            <a:avLst/>
          </a:prstGeom>
        </p:spPr>
      </p:pic>
      <p:pic>
        <p:nvPicPr>
          <p:cNvPr id="5" name="cartpole-no-res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64113" y="224737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 Gym(cont.)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78" y="1442300"/>
            <a:ext cx="5552381" cy="22761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7408" y="2851224"/>
            <a:ext cx="4147794" cy="254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0" y="3874032"/>
            <a:ext cx="7066667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Deep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Network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(DDQN)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 Gym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demo(treasure hunt)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 in position 0, and treasure in position 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 can only go left or right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6x2 table to store Q(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宝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990" y="4057214"/>
            <a:ext cx="1284989" cy="11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999572" y="4867239"/>
            <a:ext cx="1162016" cy="173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527" y="3692847"/>
            <a:ext cx="835195" cy="131183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348105" y="4875669"/>
            <a:ext cx="1162016" cy="173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6638" y="4880148"/>
            <a:ext cx="1162016" cy="173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45171" y="4875669"/>
            <a:ext cx="1162016" cy="173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93704" y="4850361"/>
            <a:ext cx="1162016" cy="173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905" y="5139620"/>
            <a:ext cx="13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Position    0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0218" y="5139620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8750" y="5139620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1279" y="5139620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7485" y="5139620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0494" y="5139620"/>
            <a:ext cx="79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Video_20170929075245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1094" y="1956421"/>
            <a:ext cx="5748337" cy="4351338"/>
          </a:xfrm>
        </p:spPr>
      </p:pic>
      <p:sp>
        <p:nvSpPr>
          <p:cNvPr id="11" name="TextBox 10"/>
          <p:cNvSpPr txBox="1"/>
          <p:nvPr/>
        </p:nvSpPr>
        <p:spPr>
          <a:xfrm>
            <a:off x="8873468" y="1986488"/>
            <a:ext cx="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472" y="4132090"/>
            <a:ext cx="1800000" cy="147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534" y="2355820"/>
            <a:ext cx="1963876" cy="17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demo(See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treasure hunt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Demo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q_learning_demo.cpp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(DQN)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665496"/>
              </p:ext>
            </p:extLst>
          </p:nvPr>
        </p:nvGraphicFramePr>
        <p:xfrm>
          <a:off x="1322187" y="3864989"/>
          <a:ext cx="27267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4450">
                  <a:extLst>
                    <a:ext uri="{9D8B030D-6E8A-4147-A177-3AD203B41FA5}">
                      <a16:colId xmlns:a16="http://schemas.microsoft.com/office/drawing/2014/main" val="31604393"/>
                    </a:ext>
                  </a:extLst>
                </a:gridCol>
                <a:gridCol w="454450">
                  <a:extLst>
                    <a:ext uri="{9D8B030D-6E8A-4147-A177-3AD203B41FA5}">
                      <a16:colId xmlns:a16="http://schemas.microsoft.com/office/drawing/2014/main" val="3710603250"/>
                    </a:ext>
                  </a:extLst>
                </a:gridCol>
                <a:gridCol w="454450">
                  <a:extLst>
                    <a:ext uri="{9D8B030D-6E8A-4147-A177-3AD203B41FA5}">
                      <a16:colId xmlns:a16="http://schemas.microsoft.com/office/drawing/2014/main" val="864873364"/>
                    </a:ext>
                  </a:extLst>
                </a:gridCol>
                <a:gridCol w="454450">
                  <a:extLst>
                    <a:ext uri="{9D8B030D-6E8A-4147-A177-3AD203B41FA5}">
                      <a16:colId xmlns:a16="http://schemas.microsoft.com/office/drawing/2014/main" val="3631112651"/>
                    </a:ext>
                  </a:extLst>
                </a:gridCol>
                <a:gridCol w="454450">
                  <a:extLst>
                    <a:ext uri="{9D8B030D-6E8A-4147-A177-3AD203B41FA5}">
                      <a16:colId xmlns:a16="http://schemas.microsoft.com/office/drawing/2014/main" val="1343694032"/>
                    </a:ext>
                  </a:extLst>
                </a:gridCol>
                <a:gridCol w="454450">
                  <a:extLst>
                    <a:ext uri="{9D8B030D-6E8A-4147-A177-3AD203B41FA5}">
                      <a16:colId xmlns:a16="http://schemas.microsoft.com/office/drawing/2014/main" val="1173229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9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9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2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3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28156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062194" y="3958950"/>
            <a:ext cx="1432874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Image result for 加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48" y="3440784"/>
            <a:ext cx="1055189" cy="105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55" y="1611984"/>
            <a:ext cx="4185035" cy="2036823"/>
          </a:xfrm>
          <a:prstGeom prst="rect">
            <a:avLst/>
          </a:prstGeom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78" y="1690688"/>
            <a:ext cx="3109118" cy="20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781552" y="4599825"/>
            <a:ext cx="2243580" cy="4147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value: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value: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action value by a neural network parameterized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𝐷𝑄𝑁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i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DQN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𝐷𝑄𝑁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4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Target-Q Network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updates to Q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Significantly change the policy</a:t>
                </a: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Changing correlations between the action-values and the target values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eural networks is to use a separate network for generating the targets y</a:t>
                </a: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C step, clone weights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behavior Q network to target Q network</a:t>
                </a:r>
                <a:r>
                  <a:rPr lang="en-US" altLang="zh-TW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weights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7" y="4227022"/>
            <a:ext cx="6303264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Q Network(cont.)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replay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experiences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fixed size buffer 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Trained by randomly sampling mini-batch of experiences from buffer uniformly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Decreasing the correlations present in the sequence of observations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Updating at iteration i uses the following loss function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965"/>
          <a:stretch/>
        </p:blipFill>
        <p:spPr>
          <a:xfrm>
            <a:off x="2017991" y="4922521"/>
            <a:ext cx="8156018" cy="10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456</Words>
  <Application>Microsoft Office PowerPoint</Application>
  <PresentationFormat>Widescreen</PresentationFormat>
  <Paragraphs>115</Paragraphs>
  <Slides>19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AdvOT1ef757c0</vt:lpstr>
      <vt:lpstr>等线</vt:lpstr>
      <vt:lpstr>等线 Light</vt:lpstr>
      <vt:lpstr>新細明體</vt:lpstr>
      <vt:lpstr>Arial</vt:lpstr>
      <vt:lpstr>Cambria Math</vt:lpstr>
      <vt:lpstr>Times New Roman</vt:lpstr>
      <vt:lpstr>Office Theme</vt:lpstr>
      <vt:lpstr>Deep Reinforcement Learning Demo</vt:lpstr>
      <vt:lpstr>Outline </vt:lpstr>
      <vt:lpstr>Q learning</vt:lpstr>
      <vt:lpstr>Q learning</vt:lpstr>
      <vt:lpstr>Q learning</vt:lpstr>
      <vt:lpstr>Deep Q Network (DQN)</vt:lpstr>
      <vt:lpstr>Deep Q Network</vt:lpstr>
      <vt:lpstr>Deep Q Network(cont.)</vt:lpstr>
      <vt:lpstr>Deep Q Network(cont.)</vt:lpstr>
      <vt:lpstr>Double DQN</vt:lpstr>
      <vt:lpstr>Double DQN</vt:lpstr>
      <vt:lpstr>Double DQN(cont.)</vt:lpstr>
      <vt:lpstr>Double DQN(cont.)</vt:lpstr>
      <vt:lpstr>Double DQN(cont.)</vt:lpstr>
      <vt:lpstr>Double DQN(cont.)</vt:lpstr>
      <vt:lpstr>Double DQN(cont.)</vt:lpstr>
      <vt:lpstr>OpenAI Gym</vt:lpstr>
      <vt:lpstr>OpenAI Gym(cont.)</vt:lpstr>
      <vt:lpstr>OpenAI Gym(cont.)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Demo</dc:title>
  <dc:creator>李韡</dc:creator>
  <cp:lastModifiedBy>CGI_BG</cp:lastModifiedBy>
  <cp:revision>17</cp:revision>
  <dcterms:created xsi:type="dcterms:W3CDTF">2017-09-28T23:02:33Z</dcterms:created>
  <dcterms:modified xsi:type="dcterms:W3CDTF">2017-12-12T22:12:48Z</dcterms:modified>
</cp:coreProperties>
</file>