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62" r:id="rId7"/>
    <p:sldId id="271"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10/15/2019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0683-A09A-4231-AF98-0D1FB1D89B5C}"/>
              </a:ext>
            </a:extLst>
          </p:cNvPr>
          <p:cNvSpPr>
            <a:spLocks noGrp="1"/>
          </p:cNvSpPr>
          <p:nvPr>
            <p:ph type="ctrTitle"/>
          </p:nvPr>
        </p:nvSpPr>
        <p:spPr/>
        <p:txBody>
          <a:bodyPr>
            <a:normAutofit/>
          </a:bodyPr>
          <a:lstStyle/>
          <a:p>
            <a:r>
              <a:rPr lang="en-IN" sz="3600" dirty="0">
                <a:latin typeface="Agency FB" panose="020B0503020202020204" pitchFamily="34" charset="0"/>
              </a:rPr>
              <a:t>Optimization of </a:t>
            </a:r>
            <a:r>
              <a:rPr lang="en-IN" sz="3600" b="1" dirty="0">
                <a:latin typeface="Agency FB" panose="020B0503020202020204" pitchFamily="34" charset="0"/>
              </a:rPr>
              <a:t>Travelling salesman problem</a:t>
            </a:r>
            <a:br>
              <a:rPr lang="en-IN" sz="3600" b="1" dirty="0">
                <a:latin typeface="Agency FB" panose="020B0503020202020204" pitchFamily="34" charset="0"/>
              </a:rPr>
            </a:br>
            <a:r>
              <a:rPr lang="en-IN" sz="3600" b="1" dirty="0">
                <a:latin typeface="Agency FB" panose="020B0503020202020204" pitchFamily="34" charset="0"/>
              </a:rPr>
              <a:t>Group : 6</a:t>
            </a:r>
            <a:br>
              <a:rPr lang="en-IN" b="1" dirty="0"/>
            </a:br>
            <a:endParaRPr lang="en-IN" dirty="0"/>
          </a:p>
        </p:txBody>
      </p:sp>
      <p:sp>
        <p:nvSpPr>
          <p:cNvPr id="3" name="Subtitle 2">
            <a:extLst>
              <a:ext uri="{FF2B5EF4-FFF2-40B4-BE49-F238E27FC236}">
                <a16:creationId xmlns:a16="http://schemas.microsoft.com/office/drawing/2014/main" id="{053C8C07-9D5C-4C07-B76E-B76A09347B32}"/>
              </a:ext>
            </a:extLst>
          </p:cNvPr>
          <p:cNvSpPr>
            <a:spLocks noGrp="1"/>
          </p:cNvSpPr>
          <p:nvPr>
            <p:ph type="subTitle" idx="1"/>
          </p:nvPr>
        </p:nvSpPr>
        <p:spPr/>
        <p:txBody>
          <a:bodyPr>
            <a:normAutofit/>
          </a:bodyPr>
          <a:lstStyle/>
          <a:p>
            <a:r>
              <a:rPr lang="en-IN" sz="2800" dirty="0">
                <a:solidFill>
                  <a:schemeClr val="tx1">
                    <a:lumMod val="95000"/>
                  </a:schemeClr>
                </a:solidFill>
                <a:latin typeface="Arial Narrow" panose="020B0606020202030204" pitchFamily="34" charset="0"/>
              </a:rPr>
              <a:t>Assigned By : Prof. </a:t>
            </a:r>
            <a:r>
              <a:rPr lang="en-IN" sz="2800" dirty="0" err="1">
                <a:solidFill>
                  <a:schemeClr val="tx1">
                    <a:lumMod val="95000"/>
                  </a:schemeClr>
                </a:solidFill>
                <a:latin typeface="Arial Narrow" panose="020B0606020202030204" pitchFamily="34" charset="0"/>
              </a:rPr>
              <a:t>Nabinkumar</a:t>
            </a:r>
            <a:r>
              <a:rPr lang="en-IN" sz="2800" dirty="0">
                <a:solidFill>
                  <a:schemeClr val="tx1">
                    <a:lumMod val="95000"/>
                  </a:schemeClr>
                </a:solidFill>
                <a:latin typeface="Arial Narrow" panose="020B0606020202030204" pitchFamily="34" charset="0"/>
              </a:rPr>
              <a:t> </a:t>
            </a:r>
            <a:r>
              <a:rPr lang="en-IN" sz="2800" dirty="0" err="1">
                <a:solidFill>
                  <a:schemeClr val="tx1">
                    <a:lumMod val="95000"/>
                  </a:schemeClr>
                </a:solidFill>
                <a:latin typeface="Arial Narrow" panose="020B0606020202030204" pitchFamily="34" charset="0"/>
              </a:rPr>
              <a:t>Sahu</a:t>
            </a:r>
            <a:endParaRPr lang="en-IN" sz="2800" dirty="0">
              <a:solidFill>
                <a:schemeClr val="tx1">
                  <a:lumMod val="95000"/>
                </a:schemeClr>
              </a:solidFill>
              <a:latin typeface="Arial Narrow" panose="020B0606020202030204" pitchFamily="34" charset="0"/>
            </a:endParaRPr>
          </a:p>
        </p:txBody>
      </p:sp>
    </p:spTree>
    <p:extLst>
      <p:ext uri="{BB962C8B-B14F-4D97-AF65-F5344CB8AC3E}">
        <p14:creationId xmlns:p14="http://schemas.microsoft.com/office/powerpoint/2010/main" val="145523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C275-046B-4509-A412-935E31F27A61}"/>
              </a:ext>
            </a:extLst>
          </p:cNvPr>
          <p:cNvSpPr>
            <a:spLocks noGrp="1"/>
          </p:cNvSpPr>
          <p:nvPr>
            <p:ph type="title"/>
          </p:nvPr>
        </p:nvSpPr>
        <p:spPr>
          <a:xfrm>
            <a:off x="0" y="0"/>
            <a:ext cx="8534400" cy="1507067"/>
          </a:xfrm>
        </p:spPr>
        <p:txBody>
          <a:bodyPr/>
          <a:lstStyle/>
          <a:p>
            <a:r>
              <a:rPr lang="en-IN" dirty="0"/>
              <a:t>Initial solutions :</a:t>
            </a:r>
          </a:p>
        </p:txBody>
      </p:sp>
      <p:sp>
        <p:nvSpPr>
          <p:cNvPr id="4" name="TextBox 3">
            <a:extLst>
              <a:ext uri="{FF2B5EF4-FFF2-40B4-BE49-F238E27FC236}">
                <a16:creationId xmlns:a16="http://schemas.microsoft.com/office/drawing/2014/main" id="{7C1B508A-02AA-4A5A-993B-E84E565DC90C}"/>
              </a:ext>
            </a:extLst>
          </p:cNvPr>
          <p:cNvSpPr txBox="1"/>
          <p:nvPr/>
        </p:nvSpPr>
        <p:spPr>
          <a:xfrm>
            <a:off x="7265210" y="1591733"/>
            <a:ext cx="4047065" cy="2585323"/>
          </a:xfrm>
          <a:prstGeom prst="rect">
            <a:avLst/>
          </a:prstGeom>
          <a:noFill/>
        </p:spPr>
        <p:txBody>
          <a:bodyPr wrap="square" rtlCol="0">
            <a:spAutoFit/>
          </a:bodyPr>
          <a:lstStyle/>
          <a:p>
            <a:r>
              <a:rPr lang="en-US" dirty="0"/>
              <a:t>	The aim of </a:t>
            </a:r>
            <a:r>
              <a:rPr lang="en-US" i="1" dirty="0"/>
              <a:t>4Perm</a:t>
            </a:r>
            <a:r>
              <a:rPr lang="en-US" dirty="0"/>
              <a:t> heuristic is to improve the solutions generated by </a:t>
            </a:r>
            <a:r>
              <a:rPr lang="en-US" i="1" dirty="0"/>
              <a:t>ANN</a:t>
            </a:r>
            <a:r>
              <a:rPr lang="en-US" dirty="0"/>
              <a:t>. The idea is to iteratively apply the four permutation rules to every solution. At every iteration, the best tour obtained is kept for the next iteration. This step generates </a:t>
            </a:r>
            <a:r>
              <a:rPr lang="en-US" i="1" dirty="0"/>
              <a:t>n</a:t>
            </a:r>
            <a:r>
              <a:rPr lang="en-US" dirty="0"/>
              <a:t> new tours with lower costs.</a:t>
            </a:r>
            <a:endParaRPr lang="en-IN" dirty="0"/>
          </a:p>
        </p:txBody>
      </p:sp>
      <p:pic>
        <p:nvPicPr>
          <p:cNvPr id="6" name="Picture 5">
            <a:extLst>
              <a:ext uri="{FF2B5EF4-FFF2-40B4-BE49-F238E27FC236}">
                <a16:creationId xmlns:a16="http://schemas.microsoft.com/office/drawing/2014/main" id="{975231F0-848D-47A9-A65D-5E15E1C9FE56}"/>
              </a:ext>
            </a:extLst>
          </p:cNvPr>
          <p:cNvPicPr>
            <a:picLocks noChangeAspect="1"/>
          </p:cNvPicPr>
          <p:nvPr/>
        </p:nvPicPr>
        <p:blipFill>
          <a:blip r:embed="rId2"/>
          <a:stretch>
            <a:fillRect/>
          </a:stretch>
        </p:blipFill>
        <p:spPr>
          <a:xfrm>
            <a:off x="303783" y="1591733"/>
            <a:ext cx="6643526" cy="3798571"/>
          </a:xfrm>
          <a:prstGeom prst="rect">
            <a:avLst/>
          </a:prstGeom>
        </p:spPr>
      </p:pic>
      <p:sp>
        <p:nvSpPr>
          <p:cNvPr id="3" name="Rectangle 2">
            <a:extLst>
              <a:ext uri="{FF2B5EF4-FFF2-40B4-BE49-F238E27FC236}">
                <a16:creationId xmlns:a16="http://schemas.microsoft.com/office/drawing/2014/main" id="{12BCDAB6-C334-4626-A2F3-FC9B558344C8}"/>
              </a:ext>
            </a:extLst>
          </p:cNvPr>
          <p:cNvSpPr/>
          <p:nvPr/>
        </p:nvSpPr>
        <p:spPr>
          <a:xfrm>
            <a:off x="5513148" y="3244334"/>
            <a:ext cx="1165704" cy="369332"/>
          </a:xfrm>
          <a:prstGeom prst="rect">
            <a:avLst/>
          </a:prstGeom>
        </p:spPr>
        <p:txBody>
          <a:bodyPr wrap="none">
            <a:spAutoFit/>
          </a:bodyPr>
          <a:lstStyle/>
          <a:p>
            <a:r>
              <a:rPr lang="en-IN" dirty="0">
                <a:latin typeface="Times-Roman"/>
              </a:rPr>
              <a:t>congested.</a:t>
            </a:r>
            <a:endParaRPr lang="en-IN" dirty="0"/>
          </a:p>
        </p:txBody>
      </p:sp>
    </p:spTree>
    <p:extLst>
      <p:ext uri="{BB962C8B-B14F-4D97-AF65-F5344CB8AC3E}">
        <p14:creationId xmlns:p14="http://schemas.microsoft.com/office/powerpoint/2010/main" val="341706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C275-046B-4509-A412-935E31F27A61}"/>
              </a:ext>
            </a:extLst>
          </p:cNvPr>
          <p:cNvSpPr>
            <a:spLocks noGrp="1"/>
          </p:cNvSpPr>
          <p:nvPr>
            <p:ph type="title"/>
          </p:nvPr>
        </p:nvSpPr>
        <p:spPr>
          <a:xfrm>
            <a:off x="0" y="0"/>
            <a:ext cx="8534400" cy="1507067"/>
          </a:xfrm>
        </p:spPr>
        <p:txBody>
          <a:bodyPr/>
          <a:lstStyle/>
          <a:p>
            <a:r>
              <a:rPr lang="en-IN" dirty="0"/>
              <a:t>Evaluation:</a:t>
            </a:r>
          </a:p>
        </p:txBody>
      </p:sp>
      <p:sp>
        <p:nvSpPr>
          <p:cNvPr id="4" name="Rectangle 1">
            <a:extLst>
              <a:ext uri="{FF2B5EF4-FFF2-40B4-BE49-F238E27FC236}">
                <a16:creationId xmlns:a16="http://schemas.microsoft.com/office/drawing/2014/main" id="{3781591E-6129-447B-AE07-99EBF632DBA3}"/>
              </a:ext>
            </a:extLst>
          </p:cNvPr>
          <p:cNvSpPr>
            <a:spLocks noChangeArrowheads="1"/>
          </p:cNvSpPr>
          <p:nvPr/>
        </p:nvSpPr>
        <p:spPr bwMode="auto">
          <a:xfrm>
            <a:off x="1323142" y="1381638"/>
            <a:ext cx="6675747"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	The evaluation function is used to assign to each chromosome in the population a fitness value. For the TSP problem, the fitness value is the inverse of the resulting tour’s length. Therefore, the higher the fitness, the better the chromosome. The fitness function </a:t>
            </a:r>
            <a:r>
              <a:rPr kumimoji="0" lang="en-US" altLang="en-US" sz="1800" b="0" i="1" u="none" strike="noStrike" cap="none" normalizeH="0" baseline="0" dirty="0">
                <a:ln>
                  <a:noFill/>
                </a:ln>
                <a:solidFill>
                  <a:schemeClr val="tx1"/>
                </a:solidFill>
                <a:effectLst/>
                <a:latin typeface="Arial" panose="020B0604020202020204" pitchFamily="34" charset="0"/>
              </a:rPr>
              <a:t>f</a:t>
            </a:r>
            <a:r>
              <a:rPr kumimoji="0" lang="en-US" altLang="en-US" sz="1800" b="0" i="0" u="none" strike="noStrike" cap="none" normalizeH="0" baseline="0" dirty="0">
                <a:ln>
                  <a:noFill/>
                </a:ln>
                <a:solidFill>
                  <a:schemeClr val="tx1"/>
                </a:solidFill>
                <a:effectLst/>
                <a:latin typeface="Arial" panose="020B0604020202020204" pitchFamily="34" charset="0"/>
              </a:rPr>
              <a:t> of a chromosome </a:t>
            </a:r>
            <a:r>
              <a:rPr lang="en-US" altLang="en-US" sz="2400" i="1" dirty="0">
                <a:solidFill>
                  <a:schemeClr val="bg1">
                    <a:lumMod val="95000"/>
                    <a:lumOff val="5000"/>
                  </a:schemeClr>
                </a:solidFill>
                <a:latin typeface="MathJax_Math"/>
              </a:rPr>
              <a:t>Cr</a:t>
            </a:r>
            <a:r>
              <a:rPr lang="en-US" altLang="en-US" sz="2400" dirty="0">
                <a:solidFill>
                  <a:schemeClr val="bg1">
                    <a:lumMod val="95000"/>
                    <a:lumOff val="5000"/>
                  </a:schemeClr>
                </a:solidFill>
                <a:latin typeface="MathJax_Main"/>
              </a:rPr>
              <a:t>=(</a:t>
            </a:r>
            <a:r>
              <a:rPr lang="en-US" altLang="en-US" sz="2400" i="1" dirty="0">
                <a:solidFill>
                  <a:schemeClr val="bg1">
                    <a:lumMod val="95000"/>
                    <a:lumOff val="5000"/>
                  </a:schemeClr>
                </a:solidFill>
                <a:latin typeface="MathJax_Math"/>
              </a:rPr>
              <a:t>g</a:t>
            </a:r>
            <a:r>
              <a:rPr lang="en-US" altLang="en-US" sz="2400" dirty="0">
                <a:solidFill>
                  <a:schemeClr val="bg1">
                    <a:lumMod val="95000"/>
                    <a:lumOff val="5000"/>
                  </a:schemeClr>
                </a:solidFill>
                <a:latin typeface="MathJax_Main"/>
              </a:rPr>
              <a:t>1,</a:t>
            </a:r>
            <a:r>
              <a:rPr lang="en-US" altLang="en-US" sz="2400" i="1" dirty="0">
                <a:solidFill>
                  <a:schemeClr val="bg1">
                    <a:lumMod val="95000"/>
                    <a:lumOff val="5000"/>
                  </a:schemeClr>
                </a:solidFill>
                <a:latin typeface="MathJax_Math"/>
              </a:rPr>
              <a:t>g</a:t>
            </a:r>
            <a:r>
              <a:rPr lang="en-US" altLang="en-US" sz="2400" dirty="0">
                <a:solidFill>
                  <a:schemeClr val="bg1">
                    <a:lumMod val="95000"/>
                    <a:lumOff val="5000"/>
                  </a:schemeClr>
                </a:solidFill>
                <a:latin typeface="MathJax_Main"/>
              </a:rPr>
              <a:t>2,…,</a:t>
            </a:r>
            <a:r>
              <a:rPr lang="en-US" altLang="en-US" sz="2400" i="1" dirty="0" err="1">
                <a:solidFill>
                  <a:schemeClr val="bg1">
                    <a:lumMod val="95000"/>
                    <a:lumOff val="5000"/>
                  </a:schemeClr>
                </a:solidFill>
                <a:latin typeface="MathJax_Math"/>
              </a:rPr>
              <a:t>gn</a:t>
            </a:r>
            <a:r>
              <a:rPr lang="en-US" altLang="en-US" sz="2400" dirty="0">
                <a:solidFill>
                  <a:schemeClr val="bg1">
                    <a:lumMod val="95000"/>
                    <a:lumOff val="5000"/>
                  </a:schemeClr>
                </a:solidFill>
                <a:latin typeface="MathJax_Main"/>
              </a:rPr>
              <a:t>)</a:t>
            </a:r>
            <a:r>
              <a:rPr lang="en-US" altLang="en-US" dirty="0"/>
              <a:t> is given by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E5FE003-9008-41CD-94BE-DA92674C32BB}"/>
              </a:ext>
            </a:extLst>
          </p:cNvPr>
          <p:cNvPicPr>
            <a:picLocks noChangeAspect="1"/>
          </p:cNvPicPr>
          <p:nvPr/>
        </p:nvPicPr>
        <p:blipFill>
          <a:blip r:embed="rId2"/>
          <a:stretch>
            <a:fillRect/>
          </a:stretch>
        </p:blipFill>
        <p:spPr>
          <a:xfrm>
            <a:off x="3411110" y="3853082"/>
            <a:ext cx="3933577" cy="1513706"/>
          </a:xfrm>
          <a:prstGeom prst="rect">
            <a:avLst/>
          </a:prstGeom>
        </p:spPr>
      </p:pic>
    </p:spTree>
    <p:extLst>
      <p:ext uri="{BB962C8B-B14F-4D97-AF65-F5344CB8AC3E}">
        <p14:creationId xmlns:p14="http://schemas.microsoft.com/office/powerpoint/2010/main" val="303345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DCFB-8F25-4FCA-9658-61D7174DECD1}"/>
              </a:ext>
            </a:extLst>
          </p:cNvPr>
          <p:cNvSpPr>
            <a:spLocks noGrp="1"/>
          </p:cNvSpPr>
          <p:nvPr>
            <p:ph type="title"/>
          </p:nvPr>
        </p:nvSpPr>
        <p:spPr>
          <a:xfrm>
            <a:off x="0" y="0"/>
            <a:ext cx="8534400" cy="1507067"/>
          </a:xfrm>
        </p:spPr>
        <p:txBody>
          <a:bodyPr/>
          <a:lstStyle/>
          <a:p>
            <a:r>
              <a:rPr lang="en-IN" dirty="0"/>
              <a:t>Problem Statement</a:t>
            </a:r>
          </a:p>
        </p:txBody>
      </p:sp>
      <p:sp>
        <p:nvSpPr>
          <p:cNvPr id="3" name="Content Placeholder 2">
            <a:extLst>
              <a:ext uri="{FF2B5EF4-FFF2-40B4-BE49-F238E27FC236}">
                <a16:creationId xmlns:a16="http://schemas.microsoft.com/office/drawing/2014/main" id="{41D1F3E7-2EE1-4279-B288-CE457D77764B}"/>
              </a:ext>
            </a:extLst>
          </p:cNvPr>
          <p:cNvSpPr>
            <a:spLocks noGrp="1"/>
          </p:cNvSpPr>
          <p:nvPr>
            <p:ph idx="1"/>
          </p:nvPr>
        </p:nvSpPr>
        <p:spPr>
          <a:xfrm>
            <a:off x="564943" y="1438302"/>
            <a:ext cx="8534400" cy="4358199"/>
          </a:xfrm>
        </p:spPr>
        <p:txBody>
          <a:bodyPr>
            <a:normAutofit/>
          </a:bodyPr>
          <a:lstStyle/>
          <a:p>
            <a:pPr marL="0" indent="0">
              <a:buNone/>
            </a:pPr>
            <a:r>
              <a:rPr lang="en-US" dirty="0"/>
              <a:t>	</a:t>
            </a:r>
            <a:r>
              <a:rPr lang="en-US" dirty="0">
                <a:solidFill>
                  <a:schemeClr val="tx2">
                    <a:lumMod val="20000"/>
                    <a:lumOff val="80000"/>
                  </a:schemeClr>
                </a:solidFill>
              </a:rPr>
              <a:t>The </a:t>
            </a:r>
            <a:r>
              <a:rPr lang="en-US" b="1" dirty="0">
                <a:solidFill>
                  <a:schemeClr val="accent1">
                    <a:lumMod val="50000"/>
                  </a:schemeClr>
                </a:solidFill>
              </a:rPr>
              <a:t>travelling salesman problem </a:t>
            </a:r>
            <a:r>
              <a:rPr lang="en-US" dirty="0">
                <a:solidFill>
                  <a:schemeClr val="accent1">
                    <a:lumMod val="50000"/>
                  </a:schemeClr>
                </a:solidFill>
              </a:rPr>
              <a:t>(</a:t>
            </a:r>
            <a:r>
              <a:rPr lang="en-US" b="1" dirty="0">
                <a:solidFill>
                  <a:schemeClr val="accent1">
                    <a:lumMod val="50000"/>
                  </a:schemeClr>
                </a:solidFill>
              </a:rPr>
              <a:t>TSP</a:t>
            </a:r>
            <a:r>
              <a:rPr lang="en-US" dirty="0">
                <a:solidFill>
                  <a:schemeClr val="accent1">
                    <a:lumMod val="50000"/>
                  </a:schemeClr>
                </a:solidFill>
              </a:rPr>
              <a:t>) </a:t>
            </a:r>
            <a:r>
              <a:rPr lang="en-US" dirty="0">
                <a:solidFill>
                  <a:schemeClr val="tx2">
                    <a:lumMod val="20000"/>
                    <a:lumOff val="80000"/>
                  </a:schemeClr>
                </a:solidFill>
              </a:rPr>
              <a:t>asks the following question: "Given a list of cities and the distances between each pair of cities, what is the shortest possible route that visits each city once and returns to the origin city?“. Being Popular problem, TSP can be solved by try every permutation and find which of them has shortest path. This trial method need optimization. Optimization of TSP can be done by many Optimization methods. We are doing Genetic algorithm as optimization method.</a:t>
            </a:r>
            <a:endParaRPr lang="en-IN" dirty="0">
              <a:solidFill>
                <a:schemeClr val="tx2">
                  <a:lumMod val="20000"/>
                  <a:lumOff val="80000"/>
                </a:schemeClr>
              </a:solidFill>
            </a:endParaRPr>
          </a:p>
        </p:txBody>
      </p:sp>
    </p:spTree>
    <p:extLst>
      <p:ext uri="{BB962C8B-B14F-4D97-AF65-F5344CB8AC3E}">
        <p14:creationId xmlns:p14="http://schemas.microsoft.com/office/powerpoint/2010/main" val="180466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DCFB-8F25-4FCA-9658-61D7174DECD1}"/>
              </a:ext>
            </a:extLst>
          </p:cNvPr>
          <p:cNvSpPr>
            <a:spLocks noGrp="1"/>
          </p:cNvSpPr>
          <p:nvPr>
            <p:ph type="title"/>
          </p:nvPr>
        </p:nvSpPr>
        <p:spPr>
          <a:xfrm>
            <a:off x="0" y="0"/>
            <a:ext cx="8534400" cy="1507067"/>
          </a:xfrm>
        </p:spPr>
        <p:txBody>
          <a:bodyPr/>
          <a:lstStyle/>
          <a:p>
            <a:r>
              <a:rPr lang="en-IN" dirty="0"/>
              <a:t>Problem Definition</a:t>
            </a:r>
          </a:p>
        </p:txBody>
      </p:sp>
      <p:sp>
        <p:nvSpPr>
          <p:cNvPr id="3" name="Content Placeholder 2">
            <a:extLst>
              <a:ext uri="{FF2B5EF4-FFF2-40B4-BE49-F238E27FC236}">
                <a16:creationId xmlns:a16="http://schemas.microsoft.com/office/drawing/2014/main" id="{41D1F3E7-2EE1-4279-B288-CE457D77764B}"/>
              </a:ext>
            </a:extLst>
          </p:cNvPr>
          <p:cNvSpPr>
            <a:spLocks noGrp="1"/>
          </p:cNvSpPr>
          <p:nvPr>
            <p:ph idx="1"/>
          </p:nvPr>
        </p:nvSpPr>
        <p:spPr>
          <a:xfrm>
            <a:off x="564943" y="1438302"/>
            <a:ext cx="8534400" cy="4358199"/>
          </a:xfrm>
        </p:spPr>
        <p:txBody>
          <a:bodyPr>
            <a:normAutofit/>
          </a:bodyPr>
          <a:lstStyle/>
          <a:p>
            <a:pPr marL="0" indent="0">
              <a:buNone/>
            </a:pPr>
            <a:r>
              <a:rPr lang="en-US" dirty="0">
                <a:solidFill>
                  <a:schemeClr val="tx1"/>
                </a:solidFill>
              </a:rPr>
              <a:t>The TSP can be defined on a complete undirected graph </a:t>
            </a:r>
            <a:r>
              <a:rPr lang="en-US" dirty="0">
                <a:solidFill>
                  <a:schemeClr val="accent1">
                    <a:lumMod val="50000"/>
                  </a:schemeClr>
                </a:solidFill>
              </a:rPr>
              <a:t>G=(V,E)</a:t>
            </a:r>
            <a:r>
              <a:rPr lang="en-US" dirty="0">
                <a:solidFill>
                  <a:schemeClr val="tx1"/>
                </a:solidFill>
              </a:rPr>
              <a:t>, where </a:t>
            </a:r>
            <a:r>
              <a:rPr lang="en-US" dirty="0">
                <a:solidFill>
                  <a:schemeClr val="accent1">
                    <a:lumMod val="50000"/>
                  </a:schemeClr>
                </a:solidFill>
              </a:rPr>
              <a:t>V={1,2,…,n} </a:t>
            </a:r>
            <a:r>
              <a:rPr lang="en-US" dirty="0">
                <a:solidFill>
                  <a:schemeClr val="tx1"/>
                </a:solidFill>
              </a:rPr>
              <a:t>is the set of n vertices (Cities) </a:t>
            </a:r>
            <a:r>
              <a:rPr lang="en-US" dirty="0">
                <a:solidFill>
                  <a:schemeClr val="accent1">
                    <a:lumMod val="50000"/>
                  </a:schemeClr>
                </a:solidFill>
              </a:rPr>
              <a:t>and E={ ( </a:t>
            </a:r>
            <a:r>
              <a:rPr lang="en-US" dirty="0" err="1">
                <a:solidFill>
                  <a:schemeClr val="accent1">
                    <a:lumMod val="50000"/>
                  </a:schemeClr>
                </a:solidFill>
              </a:rPr>
              <a:t>i</a:t>
            </a:r>
            <a:r>
              <a:rPr lang="en-US" dirty="0">
                <a:solidFill>
                  <a:schemeClr val="accent1">
                    <a:lumMod val="50000"/>
                  </a:schemeClr>
                </a:solidFill>
              </a:rPr>
              <a:t>, j) ; </a:t>
            </a:r>
            <a:r>
              <a:rPr lang="en-US" dirty="0" err="1">
                <a:solidFill>
                  <a:schemeClr val="accent1">
                    <a:lumMod val="50000"/>
                  </a:schemeClr>
                </a:solidFill>
              </a:rPr>
              <a:t>i</a:t>
            </a:r>
            <a:r>
              <a:rPr lang="en-US" dirty="0">
                <a:solidFill>
                  <a:schemeClr val="accent1">
                    <a:lumMod val="50000"/>
                  </a:schemeClr>
                </a:solidFill>
              </a:rPr>
              <a:t> , j ∈ V and I ≠j }</a:t>
            </a:r>
            <a:r>
              <a:rPr lang="en-US" dirty="0">
                <a:solidFill>
                  <a:schemeClr val="tx1"/>
                </a:solidFill>
              </a:rPr>
              <a:t> the set of edges (connections between cities). A cost </a:t>
            </a:r>
            <a:r>
              <a:rPr lang="en-US" dirty="0">
                <a:solidFill>
                  <a:schemeClr val="accent1">
                    <a:lumMod val="50000"/>
                  </a:schemeClr>
                </a:solidFill>
              </a:rPr>
              <a:t>cij</a:t>
            </a:r>
            <a:r>
              <a:rPr lang="en-US" dirty="0">
                <a:solidFill>
                  <a:schemeClr val="tx1"/>
                </a:solidFill>
              </a:rPr>
              <a:t> (can be distance, time, etc.) is assigned to each edge </a:t>
            </a:r>
            <a:r>
              <a:rPr lang="en-US" dirty="0">
                <a:solidFill>
                  <a:schemeClr val="accent1">
                    <a:lumMod val="50000"/>
                  </a:schemeClr>
                </a:solidFill>
              </a:rPr>
              <a:t>(</a:t>
            </a:r>
            <a:r>
              <a:rPr lang="en-US" dirty="0" err="1">
                <a:solidFill>
                  <a:schemeClr val="accent1">
                    <a:lumMod val="50000"/>
                  </a:schemeClr>
                </a:solidFill>
              </a:rPr>
              <a:t>i</a:t>
            </a:r>
            <a:r>
              <a:rPr lang="en-US" dirty="0">
                <a:solidFill>
                  <a:schemeClr val="accent1">
                    <a:lumMod val="50000"/>
                  </a:schemeClr>
                </a:solidFill>
              </a:rPr>
              <a:t>, j)</a:t>
            </a:r>
            <a:r>
              <a:rPr lang="en-US" dirty="0">
                <a:solidFill>
                  <a:schemeClr val="tx1"/>
                </a:solidFill>
              </a:rPr>
              <a:t>, where all the costs satisfy the constraint </a:t>
            </a:r>
            <a:r>
              <a:rPr lang="en-US" dirty="0">
                <a:solidFill>
                  <a:schemeClr val="accent1">
                    <a:lumMod val="50000"/>
                  </a:schemeClr>
                </a:solidFill>
              </a:rPr>
              <a:t>cij ≤ cik +ckj </a:t>
            </a:r>
            <a:r>
              <a:rPr lang="en-US" dirty="0">
                <a:solidFill>
                  <a:schemeClr val="tx1"/>
                </a:solidFill>
              </a:rPr>
              <a:t>for all </a:t>
            </a:r>
            <a:r>
              <a:rPr lang="en-US" dirty="0">
                <a:solidFill>
                  <a:schemeClr val="accent1">
                    <a:lumMod val="50000"/>
                  </a:schemeClr>
                </a:solidFill>
              </a:rPr>
              <a:t>i,j,k∈V</a:t>
            </a:r>
            <a:r>
              <a:rPr lang="en-US" dirty="0">
                <a:solidFill>
                  <a:schemeClr val="tx1"/>
                </a:solidFill>
              </a:rPr>
              <a:t>. In the current study, the vertices are assumed to be points </a:t>
            </a:r>
            <a:r>
              <a:rPr lang="en-US" dirty="0">
                <a:solidFill>
                  <a:schemeClr val="accent1">
                    <a:lumMod val="50000"/>
                  </a:schemeClr>
                </a:solidFill>
              </a:rPr>
              <a:t>Pi=(Xi,Yi) </a:t>
            </a:r>
            <a:r>
              <a:rPr lang="en-US" dirty="0">
                <a:solidFill>
                  <a:schemeClr val="tx1"/>
                </a:solidFill>
              </a:rPr>
              <a:t>in the plane and </a:t>
            </a:r>
            <a:r>
              <a:rPr lang="en-US" dirty="0">
                <a:solidFill>
                  <a:schemeClr val="accent1">
                    <a:lumMod val="50000"/>
                  </a:schemeClr>
                </a:solidFill>
              </a:rPr>
              <a:t>cij=sqrt((Xi−Xj)^2+(Yi−Yj)^2) </a:t>
            </a:r>
            <a:r>
              <a:rPr lang="en-US" dirty="0">
                <a:solidFill>
                  <a:schemeClr val="tx1"/>
                </a:solidFill>
              </a:rPr>
              <a:t>the Euclidean distance between </a:t>
            </a:r>
            <a:r>
              <a:rPr lang="en-US" dirty="0">
                <a:solidFill>
                  <a:schemeClr val="accent1">
                    <a:lumMod val="50000"/>
                  </a:schemeClr>
                </a:solidFill>
              </a:rPr>
              <a:t>Pi </a:t>
            </a:r>
            <a:r>
              <a:rPr lang="en-US" dirty="0">
                <a:solidFill>
                  <a:schemeClr val="tx1"/>
                </a:solidFill>
              </a:rPr>
              <a:t>and </a:t>
            </a:r>
            <a:r>
              <a:rPr lang="en-US" dirty="0">
                <a:solidFill>
                  <a:schemeClr val="accent1">
                    <a:lumMod val="50000"/>
                  </a:schemeClr>
                </a:solidFill>
              </a:rPr>
              <a:t>Pj</a:t>
            </a:r>
            <a:r>
              <a:rPr lang="en-US" dirty="0">
                <a:solidFill>
                  <a:schemeClr val="tx1"/>
                </a:solidFill>
              </a:rPr>
              <a:t>. </a:t>
            </a:r>
            <a:r>
              <a:rPr lang="en-US" dirty="0"/>
              <a:t>	</a:t>
            </a:r>
            <a:endParaRPr lang="en-IN" dirty="0">
              <a:solidFill>
                <a:schemeClr val="tx2">
                  <a:lumMod val="20000"/>
                  <a:lumOff val="80000"/>
                </a:schemeClr>
              </a:solidFill>
            </a:endParaRPr>
          </a:p>
        </p:txBody>
      </p:sp>
    </p:spTree>
    <p:extLst>
      <p:ext uri="{BB962C8B-B14F-4D97-AF65-F5344CB8AC3E}">
        <p14:creationId xmlns:p14="http://schemas.microsoft.com/office/powerpoint/2010/main" val="388935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DCFB-8F25-4FCA-9658-61D7174DECD1}"/>
              </a:ext>
            </a:extLst>
          </p:cNvPr>
          <p:cNvSpPr>
            <a:spLocks noGrp="1"/>
          </p:cNvSpPr>
          <p:nvPr>
            <p:ph type="title"/>
          </p:nvPr>
        </p:nvSpPr>
        <p:spPr>
          <a:xfrm>
            <a:off x="0" y="0"/>
            <a:ext cx="8534400" cy="1507067"/>
          </a:xfrm>
        </p:spPr>
        <p:txBody>
          <a:bodyPr/>
          <a:lstStyle/>
          <a:p>
            <a:r>
              <a:rPr lang="en-IN" dirty="0"/>
              <a:t>Objective</a:t>
            </a:r>
            <a:r>
              <a:rPr lang="en-IN" b="1" dirty="0"/>
              <a:t> </a:t>
            </a:r>
            <a:r>
              <a:rPr lang="en-IN" dirty="0"/>
              <a:t>function</a:t>
            </a:r>
          </a:p>
        </p:txBody>
      </p:sp>
      <p:pic>
        <p:nvPicPr>
          <p:cNvPr id="7" name="Content Placeholder 6">
            <a:extLst>
              <a:ext uri="{FF2B5EF4-FFF2-40B4-BE49-F238E27FC236}">
                <a16:creationId xmlns:a16="http://schemas.microsoft.com/office/drawing/2014/main" id="{C20A64C4-7A12-4463-AA1D-E488EC3E5F90}"/>
              </a:ext>
            </a:extLst>
          </p:cNvPr>
          <p:cNvPicPr>
            <a:picLocks noGrp="1" noChangeAspect="1"/>
          </p:cNvPicPr>
          <p:nvPr>
            <p:ph idx="1"/>
          </p:nvPr>
        </p:nvPicPr>
        <p:blipFill>
          <a:blip r:embed="rId2"/>
          <a:stretch>
            <a:fillRect/>
          </a:stretch>
        </p:blipFill>
        <p:spPr>
          <a:xfrm>
            <a:off x="3060562" y="1869848"/>
            <a:ext cx="3543300" cy="1485900"/>
          </a:xfrm>
        </p:spPr>
      </p:pic>
      <p:sp>
        <p:nvSpPr>
          <p:cNvPr id="8" name="TextBox 7">
            <a:extLst>
              <a:ext uri="{FF2B5EF4-FFF2-40B4-BE49-F238E27FC236}">
                <a16:creationId xmlns:a16="http://schemas.microsoft.com/office/drawing/2014/main" id="{441748E1-B123-4ECC-AEEB-07C57A05A322}"/>
              </a:ext>
            </a:extLst>
          </p:cNvPr>
          <p:cNvSpPr txBox="1"/>
          <p:nvPr/>
        </p:nvSpPr>
        <p:spPr>
          <a:xfrm>
            <a:off x="596347" y="4209919"/>
            <a:ext cx="9708544" cy="1200329"/>
          </a:xfrm>
          <a:prstGeom prst="rect">
            <a:avLst/>
          </a:prstGeom>
          <a:noFill/>
        </p:spPr>
        <p:txBody>
          <a:bodyPr wrap="square" rtlCol="0">
            <a:spAutoFit/>
          </a:bodyPr>
          <a:lstStyle/>
          <a:p>
            <a:r>
              <a:rPr lang="en-US" sz="2400" dirty="0">
                <a:solidFill>
                  <a:schemeClr val="accent1">
                    <a:lumMod val="50000"/>
                  </a:schemeClr>
                </a:solidFill>
              </a:rPr>
              <a:t>WHERE,</a:t>
            </a:r>
            <a:r>
              <a:rPr lang="en-US" sz="2400" dirty="0"/>
              <a:t> binary variable </a:t>
            </a:r>
            <a:r>
              <a:rPr lang="en-US" sz="2400" i="1" dirty="0" err="1">
                <a:solidFill>
                  <a:schemeClr val="accent1">
                    <a:lumMod val="50000"/>
                  </a:schemeClr>
                </a:solidFill>
              </a:rPr>
              <a:t>x</a:t>
            </a:r>
            <a:r>
              <a:rPr lang="en-US" sz="2400" i="1" baseline="-25000" dirty="0" err="1">
                <a:solidFill>
                  <a:schemeClr val="accent1">
                    <a:lumMod val="50000"/>
                  </a:schemeClr>
                </a:solidFill>
              </a:rPr>
              <a:t>ij</a:t>
            </a:r>
            <a:r>
              <a:rPr lang="en-US" sz="2400" dirty="0"/>
              <a:t> associated with each edge </a:t>
            </a:r>
            <a:r>
              <a:rPr lang="en-US" sz="2400" dirty="0">
                <a:solidFill>
                  <a:schemeClr val="accent1">
                    <a:lumMod val="50000"/>
                  </a:schemeClr>
                </a:solidFill>
              </a:rPr>
              <a:t>(</a:t>
            </a:r>
            <a:r>
              <a:rPr lang="en-US" sz="2400" i="1" dirty="0" err="1">
                <a:solidFill>
                  <a:schemeClr val="accent1">
                    <a:lumMod val="50000"/>
                  </a:schemeClr>
                </a:solidFill>
              </a:rPr>
              <a:t>i</a:t>
            </a:r>
            <a:r>
              <a:rPr lang="en-US" sz="2400" dirty="0">
                <a:solidFill>
                  <a:schemeClr val="accent1">
                    <a:lumMod val="50000"/>
                  </a:schemeClr>
                </a:solidFill>
              </a:rPr>
              <a:t>, </a:t>
            </a:r>
            <a:r>
              <a:rPr lang="en-US" sz="2400" i="1" dirty="0">
                <a:solidFill>
                  <a:schemeClr val="accent1">
                    <a:lumMod val="50000"/>
                  </a:schemeClr>
                </a:solidFill>
              </a:rPr>
              <a:t>j</a:t>
            </a:r>
            <a:r>
              <a:rPr lang="en-US" sz="2400" dirty="0">
                <a:solidFill>
                  <a:schemeClr val="accent1">
                    <a:lumMod val="50000"/>
                  </a:schemeClr>
                </a:solidFill>
              </a:rPr>
              <a:t>) </a:t>
            </a:r>
            <a:r>
              <a:rPr lang="en-US" sz="2400" dirty="0"/>
              <a:t>in the graph </a:t>
            </a:r>
            <a:r>
              <a:rPr lang="en-US" sz="2400" i="1" dirty="0">
                <a:solidFill>
                  <a:schemeClr val="accent1">
                    <a:lumMod val="50000"/>
                  </a:schemeClr>
                </a:solidFill>
              </a:rPr>
              <a:t>G</a:t>
            </a:r>
            <a:r>
              <a:rPr lang="en-US" sz="2400" dirty="0"/>
              <a:t>. The values </a:t>
            </a:r>
            <a:r>
              <a:rPr lang="en-US" sz="2400" dirty="0">
                <a:solidFill>
                  <a:schemeClr val="accent1">
                    <a:lumMod val="50000"/>
                  </a:schemeClr>
                </a:solidFill>
              </a:rPr>
              <a:t>1 </a:t>
            </a:r>
            <a:r>
              <a:rPr lang="en-US" sz="2400" dirty="0"/>
              <a:t>and </a:t>
            </a:r>
            <a:r>
              <a:rPr lang="en-US" sz="2400" dirty="0">
                <a:solidFill>
                  <a:schemeClr val="accent1">
                    <a:lumMod val="50000"/>
                  </a:schemeClr>
                </a:solidFill>
              </a:rPr>
              <a:t>0</a:t>
            </a:r>
            <a:r>
              <a:rPr lang="en-US" sz="2400" dirty="0"/>
              <a:t> of </a:t>
            </a:r>
            <a:r>
              <a:rPr lang="en-US" sz="2400" i="1" dirty="0" err="1">
                <a:solidFill>
                  <a:schemeClr val="accent1">
                    <a:lumMod val="50000"/>
                  </a:schemeClr>
                </a:solidFill>
              </a:rPr>
              <a:t>x</a:t>
            </a:r>
            <a:r>
              <a:rPr lang="en-US" sz="2400" i="1" baseline="-25000" dirty="0" err="1">
                <a:solidFill>
                  <a:schemeClr val="accent1">
                    <a:lumMod val="50000"/>
                  </a:schemeClr>
                </a:solidFill>
              </a:rPr>
              <a:t>ij</a:t>
            </a:r>
            <a:r>
              <a:rPr lang="en-US" sz="2400" dirty="0"/>
              <a:t> indicate respectively the inclusion or exclusion of edge </a:t>
            </a:r>
            <a:r>
              <a:rPr lang="en-US" sz="2400" dirty="0">
                <a:solidFill>
                  <a:schemeClr val="accent1">
                    <a:lumMod val="50000"/>
                  </a:schemeClr>
                </a:solidFill>
              </a:rPr>
              <a:t>(</a:t>
            </a:r>
            <a:r>
              <a:rPr lang="en-US" sz="2400" i="1" dirty="0" err="1">
                <a:solidFill>
                  <a:schemeClr val="accent1">
                    <a:lumMod val="50000"/>
                  </a:schemeClr>
                </a:solidFill>
              </a:rPr>
              <a:t>i</a:t>
            </a:r>
            <a:r>
              <a:rPr lang="en-US" sz="2400" dirty="0">
                <a:solidFill>
                  <a:schemeClr val="accent1">
                    <a:lumMod val="50000"/>
                  </a:schemeClr>
                </a:solidFill>
              </a:rPr>
              <a:t>, </a:t>
            </a:r>
            <a:r>
              <a:rPr lang="en-US" sz="2400" i="1" dirty="0">
                <a:solidFill>
                  <a:schemeClr val="accent1">
                    <a:lumMod val="50000"/>
                  </a:schemeClr>
                </a:solidFill>
              </a:rPr>
              <a:t>j</a:t>
            </a:r>
            <a:r>
              <a:rPr lang="en-US" sz="2400" dirty="0">
                <a:solidFill>
                  <a:schemeClr val="accent1">
                    <a:lumMod val="50000"/>
                  </a:schemeClr>
                </a:solidFill>
              </a:rPr>
              <a:t>) </a:t>
            </a:r>
            <a:r>
              <a:rPr lang="en-US" sz="2400" dirty="0"/>
              <a:t>in the optimal tour. </a:t>
            </a:r>
            <a:endParaRPr lang="en-IN" sz="2400" dirty="0"/>
          </a:p>
        </p:txBody>
      </p:sp>
    </p:spTree>
    <p:extLst>
      <p:ext uri="{BB962C8B-B14F-4D97-AF65-F5344CB8AC3E}">
        <p14:creationId xmlns:p14="http://schemas.microsoft.com/office/powerpoint/2010/main" val="42952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DCFB-8F25-4FCA-9658-61D7174DECD1}"/>
              </a:ext>
            </a:extLst>
          </p:cNvPr>
          <p:cNvSpPr>
            <a:spLocks noGrp="1"/>
          </p:cNvSpPr>
          <p:nvPr>
            <p:ph type="title"/>
          </p:nvPr>
        </p:nvSpPr>
        <p:spPr>
          <a:xfrm>
            <a:off x="0" y="440414"/>
            <a:ext cx="8534400" cy="1248355"/>
          </a:xfrm>
        </p:spPr>
        <p:txBody>
          <a:bodyPr/>
          <a:lstStyle/>
          <a:p>
            <a:r>
              <a:rPr lang="en-IN" dirty="0"/>
              <a:t>Constraints</a:t>
            </a:r>
            <a:br>
              <a:rPr lang="en-IN" b="1" dirty="0"/>
            </a:br>
            <a:endParaRPr lang="en-IN"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D1F3E7-2EE1-4279-B288-CE457D77764B}"/>
                  </a:ext>
                </a:extLst>
              </p:cNvPr>
              <p:cNvSpPr>
                <a:spLocks noGrp="1"/>
              </p:cNvSpPr>
              <p:nvPr>
                <p:ph idx="1"/>
              </p:nvPr>
            </p:nvSpPr>
            <p:spPr>
              <a:xfrm>
                <a:off x="779627" y="1064592"/>
                <a:ext cx="8534400" cy="4358199"/>
              </a:xfrm>
            </p:spPr>
            <p:txBody>
              <a:bodyPr>
                <a:normAutofit/>
              </a:bodyPr>
              <a:lstStyle/>
              <a:p>
                <a:pPr marL="457200" indent="-457200">
                  <a:buAutoNum type="arabicPeriod"/>
                </a:pPr>
                <a:r>
                  <a:rPr lang="en-US" dirty="0">
                    <a:solidFill>
                      <a:schemeClr val="tx1"/>
                    </a:solidFill>
                  </a:rPr>
                  <a:t>Any feasible tour, including the optimal tour, must contain exactly </a:t>
                </a:r>
                <a:r>
                  <a:rPr lang="en-US" i="1" dirty="0">
                    <a:solidFill>
                      <a:schemeClr val="tx1"/>
                    </a:solidFill>
                  </a:rPr>
                  <a:t>n</a:t>
                </a:r>
                <a:r>
                  <a:rPr lang="en-US" dirty="0">
                    <a:solidFill>
                      <a:schemeClr val="tx1"/>
                    </a:solidFill>
                  </a:rPr>
                  <a:t> edges. </a:t>
                </a:r>
              </a:p>
              <a:p>
                <a:pPr marL="457200" lvl="1" indent="0">
                  <a:buNone/>
                </a:pPr>
                <a:r>
                  <a:rPr lang="en-US" dirty="0">
                    <a:solidFill>
                      <a:schemeClr val="tx1"/>
                    </a:solidFill>
                  </a:rPr>
                  <a:t>				</a:t>
                </a:r>
                <a14:m>
                  <m:oMath xmlns:m="http://schemas.openxmlformats.org/officeDocument/2006/math">
                    <m:nary>
                      <m:naryPr>
                        <m:chr m:val="∑"/>
                        <m:supHide m:val="on"/>
                        <m:ctrlPr>
                          <a:rPr lang="en-US" i="1" smtClean="0">
                            <a:solidFill>
                              <a:schemeClr val="bg1">
                                <a:lumMod val="95000"/>
                                <a:lumOff val="5000"/>
                              </a:schemeClr>
                            </a:solidFill>
                            <a:latin typeface="Cambria Math" panose="02040503050406030204" pitchFamily="18" charset="0"/>
                          </a:rPr>
                        </m:ctrlPr>
                      </m:naryPr>
                      <m:sub>
                        <m:r>
                          <m:rPr>
                            <m:brk m:alnAt="7"/>
                          </m:rPr>
                          <a:rPr lang="en-IN" b="0" i="1" smtClean="0">
                            <a:solidFill>
                              <a:schemeClr val="bg1">
                                <a:lumMod val="95000"/>
                                <a:lumOff val="5000"/>
                              </a:schemeClr>
                            </a:solidFill>
                            <a:latin typeface="Cambria Math" panose="02040503050406030204" pitchFamily="18" charset="0"/>
                          </a:rPr>
                          <m:t>𝑖</m:t>
                        </m:r>
                        <m:r>
                          <a:rPr lang="en-IN" b="0" i="1" smtClean="0">
                            <a:solidFill>
                              <a:schemeClr val="bg1">
                                <a:lumMod val="95000"/>
                                <a:lumOff val="5000"/>
                              </a:schemeClr>
                            </a:solidFill>
                            <a:latin typeface="Cambria Math" panose="02040503050406030204" pitchFamily="18" charset="0"/>
                          </a:rPr>
                          <m:t>,</m:t>
                        </m:r>
                        <m:r>
                          <a:rPr lang="en-IN" b="0" i="1" smtClean="0">
                            <a:solidFill>
                              <a:schemeClr val="bg1">
                                <a:lumMod val="95000"/>
                                <a:lumOff val="5000"/>
                              </a:schemeClr>
                            </a:solidFill>
                            <a:latin typeface="Cambria Math" panose="02040503050406030204" pitchFamily="18" charset="0"/>
                          </a:rPr>
                          <m:t>𝑗</m:t>
                        </m:r>
                        <m:r>
                          <a:rPr lang="en-IN" b="0" i="1" smtClean="0">
                            <a:solidFill>
                              <a:schemeClr val="bg1">
                                <a:lumMod val="95000"/>
                                <a:lumOff val="5000"/>
                              </a:schemeClr>
                            </a:solidFill>
                            <a:latin typeface="Cambria Math" panose="02040503050406030204" pitchFamily="18" charset="0"/>
                          </a:rPr>
                          <m:t> ∈ </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𝑉</m:t>
                        </m:r>
                      </m:sub>
                      <m:sup/>
                      <m:e>
                        <m:r>
                          <a:rPr lang="en-IN" b="0" i="1" smtClean="0">
                            <a:solidFill>
                              <a:schemeClr val="bg1">
                                <a:lumMod val="95000"/>
                                <a:lumOff val="5000"/>
                              </a:schemeClr>
                            </a:solidFill>
                            <a:latin typeface="Cambria Math" panose="02040503050406030204" pitchFamily="18" charset="0"/>
                          </a:rPr>
                          <m:t>(</m:t>
                        </m:r>
                        <m:r>
                          <a:rPr lang="en-IN" b="0" i="1" smtClean="0">
                            <a:solidFill>
                              <a:schemeClr val="bg1">
                                <a:lumMod val="95000"/>
                                <a:lumOff val="5000"/>
                              </a:schemeClr>
                            </a:solidFill>
                            <a:latin typeface="Cambria Math" panose="02040503050406030204" pitchFamily="18" charset="0"/>
                          </a:rPr>
                          <m:t>𝑥𝑖𝑗</m:t>
                        </m:r>
                        <m:r>
                          <a:rPr lang="en-IN" b="0" i="1" smtClean="0">
                            <a:solidFill>
                              <a:schemeClr val="bg1">
                                <a:lumMod val="95000"/>
                                <a:lumOff val="5000"/>
                              </a:schemeClr>
                            </a:solidFill>
                            <a:latin typeface="Cambria Math" panose="02040503050406030204" pitchFamily="18" charset="0"/>
                          </a:rPr>
                          <m:t>)=</m:t>
                        </m:r>
                        <m:r>
                          <a:rPr lang="en-IN" b="0" i="1" smtClean="0">
                            <a:solidFill>
                              <a:schemeClr val="bg1">
                                <a:lumMod val="95000"/>
                                <a:lumOff val="5000"/>
                              </a:schemeClr>
                            </a:solidFill>
                            <a:latin typeface="Cambria Math" panose="02040503050406030204" pitchFamily="18" charset="0"/>
                          </a:rPr>
                          <m:t>𝑛</m:t>
                        </m:r>
                      </m:e>
                    </m:nary>
                  </m:oMath>
                </a14:m>
                <a:endParaRPr lang="en-US" dirty="0">
                  <a:solidFill>
                    <a:schemeClr val="tx1"/>
                  </a:solidFill>
                </a:endParaRPr>
              </a:p>
              <a:p>
                <a:pPr marL="457200" indent="-457200">
                  <a:buAutoNum type="arabicPeriod"/>
                </a:pPr>
                <a:r>
                  <a:rPr lang="en-US" dirty="0">
                    <a:solidFill>
                      <a:schemeClr val="tx1"/>
                    </a:solidFill>
                  </a:rPr>
                  <a:t>only two edges must be selected for each vertex. This constraint allows to produce tours where every city is visited only once and the salesman returns back to the start city. </a:t>
                </a:r>
              </a:p>
              <a:p>
                <a:pPr marL="914400" lvl="2" indent="0">
                  <a:buNone/>
                </a:pPr>
                <a:r>
                  <a:rPr lang="en-US" dirty="0">
                    <a:solidFill>
                      <a:schemeClr val="tx1"/>
                    </a:solidFill>
                  </a:rPr>
                  <a:t>			</a:t>
                </a:r>
                <a:r>
                  <a:rPr lang="en-US" dirty="0">
                    <a:solidFill>
                      <a:schemeClr val="bg1">
                        <a:lumMod val="95000"/>
                        <a:lumOff val="5000"/>
                      </a:schemeClr>
                    </a:solidFill>
                  </a:rPr>
                  <a:t> </a:t>
                </a:r>
                <a14:m>
                  <m:oMath xmlns:m="http://schemas.openxmlformats.org/officeDocument/2006/math">
                    <m:nary>
                      <m:naryPr>
                        <m:chr m:val="∑"/>
                        <m:supHide m:val="on"/>
                        <m:ctrlPr>
                          <a:rPr lang="en-US" i="1">
                            <a:solidFill>
                              <a:schemeClr val="bg1">
                                <a:lumMod val="95000"/>
                                <a:lumOff val="5000"/>
                              </a:schemeClr>
                            </a:solidFill>
                            <a:latin typeface="Cambria Math" panose="02040503050406030204" pitchFamily="18" charset="0"/>
                          </a:rPr>
                        </m:ctrlPr>
                      </m:naryPr>
                      <m:sub>
                        <m:r>
                          <m:rPr>
                            <m:brk m:alnAt="7"/>
                          </m:rPr>
                          <a:rPr lang="en-IN" i="1">
                            <a:solidFill>
                              <a:schemeClr val="bg1">
                                <a:lumMod val="95000"/>
                                <a:lumOff val="5000"/>
                              </a:schemeClr>
                            </a:solidFill>
                            <a:latin typeface="Cambria Math" panose="02040503050406030204" pitchFamily="18" charset="0"/>
                          </a:rPr>
                          <m:t>𝑖</m:t>
                        </m:r>
                        <m:r>
                          <a:rPr lang="en-IN" b="0" i="1" smtClean="0">
                            <a:solidFill>
                              <a:schemeClr val="bg1">
                                <a:lumMod val="95000"/>
                                <a:lumOff val="5000"/>
                              </a:schemeClr>
                            </a:solidFill>
                            <a:latin typeface="Cambria Math" panose="02040503050406030204" pitchFamily="18" charset="0"/>
                          </a:rPr>
                          <m:t>&lt; </m:t>
                        </m:r>
                        <m:r>
                          <a:rPr lang="en-IN" b="0" i="1" smtClean="0">
                            <a:solidFill>
                              <a:schemeClr val="bg1">
                                <a:lumMod val="95000"/>
                                <a:lumOff val="5000"/>
                              </a:schemeClr>
                            </a:solidFill>
                            <a:latin typeface="Cambria Math" panose="02040503050406030204" pitchFamily="18" charset="0"/>
                          </a:rPr>
                          <m:t>𝑘</m:t>
                        </m:r>
                        <m:r>
                          <a:rPr lang="en-IN" i="1">
                            <a:solidFill>
                              <a:schemeClr val="bg1">
                                <a:lumMod val="95000"/>
                                <a:lumOff val="5000"/>
                              </a:schemeClr>
                            </a:solidFill>
                            <a:latin typeface="Cambria Math" panose="02040503050406030204" pitchFamily="18" charset="0"/>
                          </a:rPr>
                          <m:t> </m:t>
                        </m:r>
                      </m:sub>
                      <m:sup/>
                      <m:e>
                        <m:d>
                          <m:dPr>
                            <m:ctrlPr>
                              <a:rPr lang="en-IN" i="1">
                                <a:solidFill>
                                  <a:schemeClr val="bg1">
                                    <a:lumMod val="95000"/>
                                    <a:lumOff val="5000"/>
                                  </a:schemeClr>
                                </a:solidFill>
                                <a:latin typeface="Cambria Math" panose="02040503050406030204" pitchFamily="18" charset="0"/>
                              </a:rPr>
                            </m:ctrlPr>
                          </m:dPr>
                          <m:e>
                            <m:r>
                              <a:rPr lang="en-IN" i="1">
                                <a:solidFill>
                                  <a:schemeClr val="bg1">
                                    <a:lumMod val="95000"/>
                                    <a:lumOff val="5000"/>
                                  </a:schemeClr>
                                </a:solidFill>
                                <a:latin typeface="Cambria Math" panose="02040503050406030204" pitchFamily="18" charset="0"/>
                              </a:rPr>
                              <m:t>𝑥𝑖</m:t>
                            </m:r>
                            <m:r>
                              <a:rPr lang="en-IN" b="0" i="1" smtClean="0">
                                <a:solidFill>
                                  <a:schemeClr val="bg1">
                                    <a:lumMod val="95000"/>
                                    <a:lumOff val="5000"/>
                                  </a:schemeClr>
                                </a:solidFill>
                                <a:latin typeface="Cambria Math" panose="02040503050406030204" pitchFamily="18" charset="0"/>
                              </a:rPr>
                              <m:t>𝑘</m:t>
                            </m:r>
                          </m:e>
                        </m:d>
                        <m:r>
                          <a:rPr lang="en-IN" b="0" i="1" smtClean="0">
                            <a:solidFill>
                              <a:schemeClr val="bg1">
                                <a:lumMod val="95000"/>
                                <a:lumOff val="5000"/>
                              </a:schemeClr>
                            </a:solidFill>
                            <a:latin typeface="Cambria Math" panose="02040503050406030204" pitchFamily="18" charset="0"/>
                          </a:rPr>
                          <m:t>+</m:t>
                        </m:r>
                        <m:nary>
                          <m:naryPr>
                            <m:chr m:val="∑"/>
                            <m:supHide m:val="on"/>
                            <m:ctrlPr>
                              <a:rPr lang="en-US" i="1">
                                <a:solidFill>
                                  <a:schemeClr val="bg1">
                                    <a:lumMod val="95000"/>
                                    <a:lumOff val="5000"/>
                                  </a:schemeClr>
                                </a:solidFill>
                                <a:latin typeface="Cambria Math" panose="02040503050406030204" pitchFamily="18" charset="0"/>
                              </a:rPr>
                            </m:ctrlPr>
                          </m:naryPr>
                          <m:sub>
                            <m:r>
                              <a:rPr lang="en-IN" b="0" i="1" smtClean="0">
                                <a:solidFill>
                                  <a:schemeClr val="bg1">
                                    <a:lumMod val="95000"/>
                                    <a:lumOff val="5000"/>
                                  </a:schemeClr>
                                </a:solidFill>
                                <a:latin typeface="Cambria Math" panose="02040503050406030204" pitchFamily="18" charset="0"/>
                              </a:rPr>
                              <m:t>𝑘</m:t>
                            </m:r>
                            <m:r>
                              <a:rPr lang="en-IN" b="0" i="1" smtClean="0">
                                <a:solidFill>
                                  <a:schemeClr val="bg1">
                                    <a:lumMod val="95000"/>
                                    <a:lumOff val="5000"/>
                                  </a:schemeClr>
                                </a:solidFill>
                                <a:latin typeface="Cambria Math" panose="02040503050406030204" pitchFamily="18" charset="0"/>
                              </a:rPr>
                              <m:t>&lt;</m:t>
                            </m:r>
                            <m:r>
                              <a:rPr lang="en-IN" i="1">
                                <a:solidFill>
                                  <a:schemeClr val="bg1">
                                    <a:lumMod val="95000"/>
                                    <a:lumOff val="5000"/>
                                  </a:schemeClr>
                                </a:solidFill>
                                <a:latin typeface="Cambria Math" panose="02040503050406030204" pitchFamily="18" charset="0"/>
                              </a:rPr>
                              <m:t>𝑗</m:t>
                            </m:r>
                            <m:r>
                              <a:rPr lang="en-IN" i="1">
                                <a:solidFill>
                                  <a:schemeClr val="bg1">
                                    <a:lumMod val="95000"/>
                                    <a:lumOff val="5000"/>
                                  </a:schemeClr>
                                </a:solidFill>
                                <a:latin typeface="Cambria Math" panose="02040503050406030204" pitchFamily="18" charset="0"/>
                              </a:rPr>
                              <m:t> </m:t>
                            </m:r>
                          </m:sub>
                          <m:sup/>
                          <m:e>
                            <m:r>
                              <a:rPr lang="en-IN" i="1">
                                <a:solidFill>
                                  <a:schemeClr val="bg1">
                                    <a:lumMod val="95000"/>
                                    <a:lumOff val="5000"/>
                                  </a:schemeClr>
                                </a:solidFill>
                                <a:latin typeface="Cambria Math" panose="02040503050406030204" pitchFamily="18" charset="0"/>
                              </a:rPr>
                              <m:t>(</m:t>
                            </m:r>
                            <m:r>
                              <a:rPr lang="en-IN" i="1">
                                <a:solidFill>
                                  <a:schemeClr val="bg1">
                                    <a:lumMod val="95000"/>
                                    <a:lumOff val="5000"/>
                                  </a:schemeClr>
                                </a:solidFill>
                                <a:latin typeface="Cambria Math" panose="02040503050406030204" pitchFamily="18" charset="0"/>
                              </a:rPr>
                              <m:t>𝑥𝑘𝑗</m:t>
                            </m:r>
                            <m:r>
                              <a:rPr lang="en-IN" i="1" smtClean="0">
                                <a:solidFill>
                                  <a:schemeClr val="bg1">
                                    <a:lumMod val="95000"/>
                                    <a:lumOff val="5000"/>
                                  </a:schemeClr>
                                </a:solidFill>
                                <a:latin typeface="Cambria Math" panose="02040503050406030204" pitchFamily="18" charset="0"/>
                              </a:rPr>
                              <m:t>)</m:t>
                            </m:r>
                          </m:e>
                        </m:nary>
                        <m:r>
                          <a:rPr lang="en-IN" i="1">
                            <a:solidFill>
                              <a:schemeClr val="bg1">
                                <a:lumMod val="95000"/>
                                <a:lumOff val="5000"/>
                              </a:schemeClr>
                            </a:solidFill>
                            <a:latin typeface="Cambria Math" panose="02040503050406030204" pitchFamily="18" charset="0"/>
                          </a:rPr>
                          <m:t>=</m:t>
                        </m:r>
                        <m:r>
                          <a:rPr lang="en-IN" b="0" i="1" smtClean="0">
                            <a:solidFill>
                              <a:schemeClr val="bg1">
                                <a:lumMod val="95000"/>
                                <a:lumOff val="5000"/>
                              </a:schemeClr>
                            </a:solidFill>
                            <a:latin typeface="Cambria Math" panose="02040503050406030204" pitchFamily="18" charset="0"/>
                          </a:rPr>
                          <m:t>2</m:t>
                        </m:r>
                      </m:e>
                    </m:nary>
                  </m:oMath>
                </a14:m>
                <a:endParaRPr lang="en-US" dirty="0">
                  <a:solidFill>
                    <a:schemeClr val="tx1"/>
                  </a:solidFill>
                </a:endParaRPr>
              </a:p>
              <a:p>
                <a:pPr marL="457200" indent="-457200">
                  <a:buAutoNum type="arabicPeriod"/>
                </a:pPr>
                <a:r>
                  <a:rPr lang="en-US" dirty="0">
                    <a:solidFill>
                      <a:schemeClr val="tx1"/>
                    </a:solidFill>
                  </a:rPr>
                  <a:t>the formation of sub tours containing a number of vertices smaller than </a:t>
                </a:r>
                <a:r>
                  <a:rPr lang="en-US" i="1" dirty="0">
                    <a:solidFill>
                      <a:schemeClr val="tx1"/>
                    </a:solidFill>
                  </a:rPr>
                  <a:t>n</a:t>
                </a:r>
                <a:r>
                  <a:rPr lang="en-US" dirty="0">
                    <a:solidFill>
                      <a:schemeClr val="tx1"/>
                    </a:solidFill>
                  </a:rPr>
                  <a:t>. This constraint guarantees the visit of all cities. </a:t>
                </a:r>
              </a:p>
              <a:p>
                <a:pPr marL="457200" lvl="1" indent="0">
                  <a:buNone/>
                </a:pPr>
                <a:r>
                  <a:rPr lang="en-US" dirty="0">
                    <a:solidFill>
                      <a:schemeClr val="tx1"/>
                    </a:solidFill>
                  </a:rPr>
                  <a:t>			</a:t>
                </a:r>
                <a:r>
                  <a:rPr lang="en-US" dirty="0">
                    <a:solidFill>
                      <a:schemeClr val="bg1">
                        <a:lumMod val="95000"/>
                        <a:lumOff val="5000"/>
                      </a:schemeClr>
                    </a:solidFill>
                  </a:rPr>
                  <a:t> </a:t>
                </a:r>
                <a14:m>
                  <m:oMath xmlns:m="http://schemas.openxmlformats.org/officeDocument/2006/math">
                    <m:nary>
                      <m:naryPr>
                        <m:chr m:val="∑"/>
                        <m:supHide m:val="on"/>
                        <m:ctrlPr>
                          <a:rPr lang="en-US" i="1">
                            <a:solidFill>
                              <a:schemeClr val="bg1">
                                <a:lumMod val="95000"/>
                                <a:lumOff val="5000"/>
                              </a:schemeClr>
                            </a:solidFill>
                            <a:latin typeface="Cambria Math" panose="02040503050406030204" pitchFamily="18" charset="0"/>
                          </a:rPr>
                        </m:ctrlPr>
                      </m:naryPr>
                      <m:sub>
                        <m:r>
                          <m:rPr>
                            <m:brk m:alnAt="7"/>
                          </m:rPr>
                          <a:rPr lang="en-IN" i="1">
                            <a:solidFill>
                              <a:schemeClr val="bg1">
                                <a:lumMod val="95000"/>
                                <a:lumOff val="5000"/>
                              </a:schemeClr>
                            </a:solidFill>
                            <a:latin typeface="Cambria Math" panose="02040503050406030204" pitchFamily="18" charset="0"/>
                          </a:rPr>
                          <m:t>𝑖</m:t>
                        </m:r>
                        <m:r>
                          <a:rPr lang="en-IN" i="1">
                            <a:solidFill>
                              <a:schemeClr val="bg1">
                                <a:lumMod val="95000"/>
                                <a:lumOff val="5000"/>
                              </a:schemeClr>
                            </a:solidFill>
                            <a:latin typeface="Cambria Math" panose="02040503050406030204" pitchFamily="18" charset="0"/>
                          </a:rPr>
                          <m:t>&lt;</m:t>
                        </m:r>
                        <m:r>
                          <a:rPr lang="en-IN" b="0" i="1" smtClean="0">
                            <a:solidFill>
                              <a:schemeClr val="bg1">
                                <a:lumMod val="95000"/>
                                <a:lumOff val="5000"/>
                              </a:schemeClr>
                            </a:solidFill>
                            <a:latin typeface="Cambria Math" panose="02040503050406030204" pitchFamily="18" charset="0"/>
                          </a:rPr>
                          <m:t>𝑗</m:t>
                        </m:r>
                      </m:sub>
                      <m:sup/>
                      <m:e>
                        <m:d>
                          <m:dPr>
                            <m:ctrlPr>
                              <a:rPr lang="en-IN" i="1">
                                <a:solidFill>
                                  <a:schemeClr val="bg1">
                                    <a:lumMod val="95000"/>
                                    <a:lumOff val="5000"/>
                                  </a:schemeClr>
                                </a:solidFill>
                                <a:latin typeface="Cambria Math" panose="02040503050406030204" pitchFamily="18" charset="0"/>
                              </a:rPr>
                            </m:ctrlPr>
                          </m:dPr>
                          <m:e>
                            <m:r>
                              <a:rPr lang="en-IN" i="1">
                                <a:solidFill>
                                  <a:schemeClr val="bg1">
                                    <a:lumMod val="95000"/>
                                    <a:lumOff val="5000"/>
                                  </a:schemeClr>
                                </a:solidFill>
                                <a:latin typeface="Cambria Math" panose="02040503050406030204" pitchFamily="18" charset="0"/>
                              </a:rPr>
                              <m:t>𝑥𝑖</m:t>
                            </m:r>
                            <m:r>
                              <a:rPr lang="en-IN" b="0" i="1" smtClean="0">
                                <a:solidFill>
                                  <a:schemeClr val="bg1">
                                    <a:lumMod val="95000"/>
                                    <a:lumOff val="5000"/>
                                  </a:schemeClr>
                                </a:solidFill>
                                <a:latin typeface="Cambria Math" panose="02040503050406030204" pitchFamily="18" charset="0"/>
                              </a:rPr>
                              <m:t>𝑗</m:t>
                            </m:r>
                          </m:e>
                        </m:d>
                        <m:r>
                          <a:rPr lang="en-IN" b="0" i="1" smtClean="0">
                            <a:solidFill>
                              <a:schemeClr val="bg1">
                                <a:lumMod val="95000"/>
                                <a:lumOff val="5000"/>
                              </a:schemeClr>
                            </a:solidFill>
                            <a:latin typeface="Cambria Math" panose="02040503050406030204" pitchFamily="18" charset="0"/>
                          </a:rPr>
                          <m:t> </m:t>
                        </m:r>
                      </m:e>
                    </m:nary>
                    <m:r>
                      <a:rPr lang="en-IN" b="0" i="1" smtClean="0">
                        <a:solidFill>
                          <a:schemeClr val="bg1">
                            <a:lumMod val="95000"/>
                            <a:lumOff val="5000"/>
                          </a:schemeClr>
                        </a:solidFill>
                        <a:latin typeface="Cambria Math" panose="02040503050406030204" pitchFamily="18" charset="0"/>
                      </a:rPr>
                      <m:t> </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  </m:t>
                    </m:r>
                    <m:d>
                      <m:dPr>
                        <m:begChr m:val="|"/>
                        <m:endChr m:val="|"/>
                        <m:ctrlPr>
                          <a:rPr lang="en-IN" b="0" i="1" smtClean="0">
                            <a:solidFill>
                              <a:schemeClr val="bg1">
                                <a:lumMod val="95000"/>
                                <a:lumOff val="5000"/>
                              </a:schemeClr>
                            </a:solidFill>
                            <a:latin typeface="Cambria Math" panose="02040503050406030204" pitchFamily="18" charset="0"/>
                            <a:ea typeface="Cambria Math" panose="02040503050406030204" pitchFamily="18" charset="0"/>
                          </a:rPr>
                        </m:ctrlPr>
                      </m:dPr>
                      <m:e>
                        <m:r>
                          <a:rPr lang="en-IN" b="0" i="1" smtClean="0">
                            <a:solidFill>
                              <a:schemeClr val="bg1">
                                <a:lumMod val="95000"/>
                                <a:lumOff val="5000"/>
                              </a:schemeClr>
                            </a:solidFill>
                            <a:latin typeface="Cambria Math" panose="02040503050406030204" pitchFamily="18" charset="0"/>
                            <a:ea typeface="Cambria Math" panose="02040503050406030204" pitchFamily="18" charset="0"/>
                          </a:rPr>
                          <m:t>𝑇</m:t>
                        </m:r>
                      </m:e>
                    </m:d>
                    <m:r>
                      <a:rPr lang="en-IN" b="0" i="1" smtClean="0">
                        <a:solidFill>
                          <a:schemeClr val="bg1">
                            <a:lumMod val="95000"/>
                            <a:lumOff val="5000"/>
                          </a:schemeClr>
                        </a:solidFill>
                        <a:latin typeface="Cambria Math" panose="02040503050406030204" pitchFamily="18" charset="0"/>
                        <a:ea typeface="Cambria Math" panose="02040503050406030204" pitchFamily="18" charset="0"/>
                      </a:rPr>
                      <m:t>−1      ( </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𝑇</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 </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𝑖𝑠</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 </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𝑆𝑢𝑏𝑠𝑒𝑡</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 </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𝑜𝑓</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 </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𝑉</m:t>
                    </m:r>
                    <m:r>
                      <a:rPr lang="en-IN" b="0" i="1" smtClean="0">
                        <a:solidFill>
                          <a:schemeClr val="bg1">
                            <a:lumMod val="95000"/>
                            <a:lumOff val="5000"/>
                          </a:schemeClr>
                        </a:solidFill>
                        <a:latin typeface="Cambria Math" panose="02040503050406030204" pitchFamily="18" charset="0"/>
                        <a:ea typeface="Cambria Math" panose="02040503050406030204" pitchFamily="18" charset="0"/>
                      </a:rPr>
                      <m:t>)</m:t>
                    </m:r>
                  </m:oMath>
                </a14:m>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41D1F3E7-2EE1-4279-B288-CE457D77764B}"/>
                  </a:ext>
                </a:extLst>
              </p:cNvPr>
              <p:cNvSpPr>
                <a:spLocks noGrp="1" noRot="1" noChangeAspect="1" noMove="1" noResize="1" noEditPoints="1" noAdjustHandles="1" noChangeArrowheads="1" noChangeShapeType="1" noTextEdit="1"/>
              </p:cNvSpPr>
              <p:nvPr>
                <p:ph idx="1"/>
              </p:nvPr>
            </p:nvSpPr>
            <p:spPr>
              <a:xfrm>
                <a:off x="779627" y="1064592"/>
                <a:ext cx="8534400" cy="4358199"/>
              </a:xfrm>
              <a:blipFill>
                <a:blip r:embed="rId2"/>
                <a:stretch>
                  <a:fillRect l="-357" r="-1143" b="-8531"/>
                </a:stretch>
              </a:blipFill>
            </p:spPr>
            <p:txBody>
              <a:bodyPr/>
              <a:lstStyle/>
              <a:p>
                <a:r>
                  <a:rPr lang="en-IN">
                    <a:noFill/>
                  </a:rPr>
                  <a:t> </a:t>
                </a:r>
              </a:p>
            </p:txBody>
          </p:sp>
        </mc:Fallback>
      </mc:AlternateContent>
    </p:spTree>
    <p:extLst>
      <p:ext uri="{BB962C8B-B14F-4D97-AF65-F5344CB8AC3E}">
        <p14:creationId xmlns:p14="http://schemas.microsoft.com/office/powerpoint/2010/main" val="18139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C6BC-4A6E-4E40-93E9-B46B0917C3A8}"/>
              </a:ext>
            </a:extLst>
          </p:cNvPr>
          <p:cNvSpPr>
            <a:spLocks noGrp="1"/>
          </p:cNvSpPr>
          <p:nvPr>
            <p:ph type="title"/>
          </p:nvPr>
        </p:nvSpPr>
        <p:spPr>
          <a:xfrm>
            <a:off x="0" y="0"/>
            <a:ext cx="8534400" cy="1507067"/>
          </a:xfrm>
        </p:spPr>
        <p:txBody>
          <a:bodyPr/>
          <a:lstStyle/>
          <a:p>
            <a:r>
              <a:rPr lang="en-IN" dirty="0"/>
              <a:t>Genetic algorithm</a:t>
            </a:r>
          </a:p>
        </p:txBody>
      </p:sp>
      <p:sp>
        <p:nvSpPr>
          <p:cNvPr id="4" name="TextBox 3">
            <a:extLst>
              <a:ext uri="{FF2B5EF4-FFF2-40B4-BE49-F238E27FC236}">
                <a16:creationId xmlns:a16="http://schemas.microsoft.com/office/drawing/2014/main" id="{999B83C2-FCFA-41DB-BA49-29C444472A42}"/>
              </a:ext>
            </a:extLst>
          </p:cNvPr>
          <p:cNvSpPr txBox="1"/>
          <p:nvPr/>
        </p:nvSpPr>
        <p:spPr>
          <a:xfrm>
            <a:off x="222637" y="1677725"/>
            <a:ext cx="10797998" cy="2677656"/>
          </a:xfrm>
          <a:prstGeom prst="rect">
            <a:avLst/>
          </a:prstGeom>
          <a:noFill/>
        </p:spPr>
        <p:txBody>
          <a:bodyPr wrap="square" rtlCol="0">
            <a:spAutoFit/>
          </a:bodyPr>
          <a:lstStyle/>
          <a:p>
            <a:pPr marL="342900" indent="-342900">
              <a:buAutoNum type="arabicPeriod"/>
            </a:pPr>
            <a:r>
              <a:rPr lang="en-IN" sz="2400" dirty="0"/>
              <a:t>Generate Initial Solution</a:t>
            </a:r>
          </a:p>
          <a:p>
            <a:pPr marL="342900" indent="-342900">
              <a:buAutoNum type="arabicPeriod"/>
            </a:pPr>
            <a:r>
              <a:rPr lang="en-IN" sz="2400" dirty="0"/>
              <a:t>Evaluation : Find fitness value for all of them</a:t>
            </a:r>
          </a:p>
          <a:p>
            <a:pPr marL="342900" indent="-342900">
              <a:buAutoNum type="arabicPeriod"/>
            </a:pPr>
            <a:r>
              <a:rPr lang="en-IN" sz="2400" dirty="0"/>
              <a:t>Selection : Select candidate for reproduction</a:t>
            </a:r>
          </a:p>
          <a:p>
            <a:pPr marL="342900" indent="-342900">
              <a:buAutoNum type="arabicPeriod"/>
            </a:pPr>
            <a:r>
              <a:rPr lang="en-IN" sz="2400" dirty="0"/>
              <a:t>Crossover and mutation</a:t>
            </a:r>
          </a:p>
          <a:p>
            <a:pPr marL="342900" indent="-342900">
              <a:buAutoNum type="arabicPeriod"/>
            </a:pPr>
            <a:r>
              <a:rPr lang="en-IN" sz="2400" dirty="0"/>
              <a:t>Select best individuals to form new Population</a:t>
            </a:r>
          </a:p>
          <a:p>
            <a:pPr marL="342900" indent="-342900">
              <a:buAutoNum type="arabicPeriod"/>
            </a:pPr>
            <a:r>
              <a:rPr lang="en-IN" sz="2400" dirty="0"/>
              <a:t>If Stopping condition reached then go to step 7 else go to step 2</a:t>
            </a:r>
          </a:p>
          <a:p>
            <a:pPr marL="342900" indent="-342900">
              <a:buAutoNum type="arabicPeriod"/>
            </a:pPr>
            <a:r>
              <a:rPr lang="en-IN" sz="2400" dirty="0"/>
              <a:t>The fittest solution maybe the optimal or near to optimal solution.</a:t>
            </a:r>
          </a:p>
        </p:txBody>
      </p:sp>
    </p:spTree>
    <p:extLst>
      <p:ext uri="{BB962C8B-B14F-4D97-AF65-F5344CB8AC3E}">
        <p14:creationId xmlns:p14="http://schemas.microsoft.com/office/powerpoint/2010/main" val="350059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C275-046B-4509-A412-935E31F27A61}"/>
              </a:ext>
            </a:extLst>
          </p:cNvPr>
          <p:cNvSpPr>
            <a:spLocks noGrp="1"/>
          </p:cNvSpPr>
          <p:nvPr>
            <p:ph type="title"/>
          </p:nvPr>
        </p:nvSpPr>
        <p:spPr>
          <a:xfrm>
            <a:off x="0" y="0"/>
            <a:ext cx="8534400" cy="1507067"/>
          </a:xfrm>
        </p:spPr>
        <p:txBody>
          <a:bodyPr/>
          <a:lstStyle/>
          <a:p>
            <a:r>
              <a:rPr lang="en-IN" dirty="0"/>
              <a:t>Create initial solution :</a:t>
            </a:r>
          </a:p>
        </p:txBody>
      </p:sp>
      <p:sp>
        <p:nvSpPr>
          <p:cNvPr id="3" name="Title 1">
            <a:extLst>
              <a:ext uri="{FF2B5EF4-FFF2-40B4-BE49-F238E27FC236}">
                <a16:creationId xmlns:a16="http://schemas.microsoft.com/office/drawing/2014/main" id="{A7FE727E-ECF7-45AC-B857-C11D443B0C1A}"/>
              </a:ext>
            </a:extLst>
          </p:cNvPr>
          <p:cNvSpPr txBox="1">
            <a:spLocks/>
          </p:cNvSpPr>
          <p:nvPr/>
        </p:nvSpPr>
        <p:spPr>
          <a:xfrm>
            <a:off x="2315156" y="1921933"/>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2950" indent="-742950">
              <a:buAutoNum type="arabicPeriod"/>
            </a:pPr>
            <a:r>
              <a:rPr lang="en-IN" sz="2400" b="1" dirty="0">
                <a:solidFill>
                  <a:schemeClr val="tx1">
                    <a:lumMod val="85000"/>
                  </a:schemeClr>
                </a:solidFill>
              </a:rPr>
              <a:t>All nearest neighbours (ANN)</a:t>
            </a:r>
          </a:p>
          <a:p>
            <a:pPr marL="742950" indent="-742950">
              <a:buAutoNum type="arabicPeriod"/>
            </a:pPr>
            <a:r>
              <a:rPr lang="en-US" sz="2400" b="1" dirty="0">
                <a:solidFill>
                  <a:schemeClr val="tx1">
                    <a:lumMod val="85000"/>
                  </a:schemeClr>
                </a:solidFill>
              </a:rPr>
              <a:t>Four permutation rules-based heuristic (4Perm)</a:t>
            </a:r>
            <a:endParaRPr lang="en-IN" sz="2400" dirty="0">
              <a:solidFill>
                <a:schemeClr val="tx1">
                  <a:lumMod val="85000"/>
                </a:schemeClr>
              </a:solidFill>
            </a:endParaRPr>
          </a:p>
        </p:txBody>
      </p:sp>
    </p:spTree>
    <p:extLst>
      <p:ext uri="{BB962C8B-B14F-4D97-AF65-F5344CB8AC3E}">
        <p14:creationId xmlns:p14="http://schemas.microsoft.com/office/powerpoint/2010/main" val="345969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1BC2-F1D2-4E54-BCCA-3C990556FB40}"/>
              </a:ext>
            </a:extLst>
          </p:cNvPr>
          <p:cNvSpPr>
            <a:spLocks noGrp="1"/>
          </p:cNvSpPr>
          <p:nvPr>
            <p:ph type="title"/>
          </p:nvPr>
        </p:nvSpPr>
        <p:spPr>
          <a:xfrm>
            <a:off x="0" y="0"/>
            <a:ext cx="8534400" cy="1507067"/>
          </a:xfrm>
        </p:spPr>
        <p:txBody>
          <a:bodyPr/>
          <a:lstStyle/>
          <a:p>
            <a:r>
              <a:rPr lang="en-IN" dirty="0"/>
              <a:t>All nearest neighbours (ANN)</a:t>
            </a:r>
          </a:p>
        </p:txBody>
      </p:sp>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8EED11C7-7918-46EE-A7A2-04F0E36420C9}"/>
                  </a:ext>
                </a:extLst>
              </p:cNvPr>
              <p:cNvSpPr>
                <a:spLocks noChangeArrowheads="1"/>
              </p:cNvSpPr>
              <p:nvPr/>
            </p:nvSpPr>
            <p:spPr bwMode="auto">
              <a:xfrm>
                <a:off x="6065209" y="1410434"/>
                <a:ext cx="4882102" cy="40371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	ANN </a:t>
                </a:r>
                <a:r>
                  <a:rPr kumimoji="0" lang="en-US" altLang="en-US" sz="1800" b="0" i="0" u="none" strike="noStrike" cap="none" normalizeH="0" baseline="0" dirty="0">
                    <a:ln>
                      <a:noFill/>
                    </a:ln>
                    <a:solidFill>
                      <a:schemeClr val="tx1"/>
                    </a:solidFill>
                    <a:effectLst/>
                    <a:latin typeface="Arial" panose="020B0604020202020204" pitchFamily="34" charset="0"/>
                  </a:rPr>
                  <a:t>is a generalization of the classical Nearest Neighbor heuristic (</a:t>
                </a:r>
                <a:r>
                  <a:rPr kumimoji="0" lang="en-US" altLang="en-US" sz="1800" b="0" i="1" u="none" strike="noStrike" cap="none" normalizeH="0" baseline="0" dirty="0">
                    <a:ln>
                      <a:noFill/>
                    </a:ln>
                    <a:solidFill>
                      <a:schemeClr val="tx1"/>
                    </a:solidFill>
                    <a:effectLst/>
                    <a:latin typeface="Arial" panose="020B0604020202020204" pitchFamily="34" charset="0"/>
                  </a:rPr>
                  <a:t>NN</a:t>
                </a:r>
                <a:r>
                  <a:rPr kumimoji="0" lang="en-US" altLang="en-US" sz="1800" b="0" i="0" u="none" strike="noStrike" cap="none" normalizeH="0" baseline="0" dirty="0">
                    <a:ln>
                      <a:noFill/>
                    </a:ln>
                    <a:solidFill>
                      <a:schemeClr val="tx1"/>
                    </a:solidFill>
                    <a:effectLst/>
                    <a:latin typeface="Arial" panose="020B0604020202020204" pitchFamily="34" charset="0"/>
                  </a:rPr>
                  <a:t>) that consists of constructing a solution to the TSP starting always from city 1 (initial city). In every step, the salesman has to visit the non-visited city next nearest to his current location. We generalized this rule to generate </a:t>
                </a:r>
                <a:r>
                  <a:rPr kumimoji="0" lang="en-US" altLang="en-US" sz="1800" b="0" i="1" u="none" strike="noStrike" cap="none" normalizeH="0" baseline="0" dirty="0">
                    <a:ln>
                      <a:noFill/>
                    </a:ln>
                    <a:solidFill>
                      <a:schemeClr val="tx1"/>
                    </a:solidFill>
                    <a:effectLst/>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 tours </a:t>
                </a:r>
                <a:r>
                  <a:rPr kumimoji="0" lang="en-US" altLang="en-US" sz="1800" b="0" i="1" u="none" strike="noStrike" cap="none" normalizeH="0" baseline="0" dirty="0" err="1">
                    <a:ln>
                      <a:noFill/>
                    </a:ln>
                    <a:solidFill>
                      <a:schemeClr val="tx1"/>
                    </a:solidFill>
                    <a:effectLst/>
                    <a:latin typeface="Arial" panose="020B0604020202020204" pitchFamily="34" charset="0"/>
                  </a:rPr>
                  <a:t>T</a:t>
                </a:r>
                <a:r>
                  <a:rPr kumimoji="0" lang="en-US" altLang="en-US" sz="1800" b="0" i="1" u="none" strike="noStrike" cap="none" normalizeH="0" baseline="-3000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kumimoji="0" lang="en-IN" altLang="en-US" sz="1800" b="0" i="1" u="none" strike="noStrike" cap="none" normalizeH="0" baseline="0" smtClean="0">
                        <a:ln>
                          <a:noFill/>
                        </a:ln>
                        <a:solidFill>
                          <a:schemeClr val="tx1"/>
                        </a:solidFill>
                        <a:effectLst/>
                        <a:latin typeface="Cambria Math" panose="02040503050406030204" pitchFamily="18" charset="0"/>
                      </a:rPr>
                      <m:t>1</m:t>
                    </m:r>
                    <m:r>
                      <a:rPr kumimoji="0" lang="en-IN" altLang="en-US"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r>
                      <a:rPr kumimoji="0" lang="en-IN" altLang="en-US"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𝑖</m:t>
                    </m:r>
                    <m:r>
                      <a:rPr kumimoji="0" lang="en-IN" altLang="en-US"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 ≤</m:t>
                    </m:r>
                    <m:r>
                      <a:rPr kumimoji="0" lang="en-IN" altLang="en-US" sz="1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𝑛</m:t>
                    </m:r>
                  </m:oMath>
                </a14:m>
                <a:r>
                  <a:rPr kumimoji="0" lang="en-US" altLang="en-US" sz="1800" b="0" i="0" u="none" strike="noStrike" cap="none" normalizeH="0" baseline="0" dirty="0">
                    <a:ln>
                      <a:noFill/>
                    </a:ln>
                    <a:solidFill>
                      <a:schemeClr val="tx1"/>
                    </a:solidFill>
                    <a:effectLst/>
                    <a:latin typeface="Arial" panose="020B0604020202020204" pitchFamily="34" charset="0"/>
                  </a:rPr>
                  <a:t>), where each tour  </a:t>
                </a:r>
                <a:r>
                  <a:rPr kumimoji="0" lang="en-US" altLang="en-US" sz="800" b="0" i="0" u="none" strike="noStrike" cap="none" normalizeH="0" baseline="0" dirty="0">
                    <a:ln>
                      <a:noFill/>
                    </a:ln>
                    <a:solidFill>
                      <a:schemeClr val="tx1"/>
                    </a:solidFill>
                    <a:effectLst/>
                  </a:rPr>
                  <a:t> </a:t>
                </a:r>
                <a:r>
                  <a:rPr kumimoji="0" lang="en-US" altLang="en-US" sz="1800" b="0" i="1" u="none" strike="noStrike" cap="none" normalizeH="0" baseline="0" dirty="0" err="1">
                    <a:ln>
                      <a:noFill/>
                    </a:ln>
                    <a:solidFill>
                      <a:schemeClr val="tx1"/>
                    </a:solidFill>
                    <a:effectLst/>
                    <a:latin typeface="Arial" panose="020B0604020202020204" pitchFamily="34" charset="0"/>
                  </a:rPr>
                  <a:t>T</a:t>
                </a:r>
                <a:r>
                  <a:rPr kumimoji="0" lang="en-US" altLang="en-US" sz="1800" b="0" i="1" u="none" strike="noStrike" cap="none" normalizeH="0" baseline="-3000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 starts from city </a:t>
                </a:r>
                <a:r>
                  <a:rPr kumimoji="0" lang="en-US" altLang="en-US" sz="1800" b="0" i="1"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 The reason behind this is simply because all the generated tours via some rotations will all start from the initial city 1. But, the intermediate cities will have different orders of visits.</a:t>
                </a:r>
              </a:p>
              <a:p>
                <a:pPr defTabSz="914400" eaLnBrk="0" fontAlgn="base" hangingPunct="0">
                  <a:spcBef>
                    <a:spcPct val="0"/>
                  </a:spcBef>
                  <a:spcAft>
                    <a:spcPct val="0"/>
                  </a:spcAft>
                </a:pPr>
                <a:r>
                  <a:rPr lang="en-IN" b="1" dirty="0"/>
                  <a:t>Computational complexity : O(</a:t>
                </a:r>
                <a14:m>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𝒏</m:t>
                        </m:r>
                      </m:e>
                      <m:sup>
                        <m:r>
                          <a:rPr lang="en-IN" b="1" i="1" smtClean="0">
                            <a:latin typeface="Cambria Math" panose="02040503050406030204" pitchFamily="18" charset="0"/>
                          </a:rPr>
                          <m:t>𝟑</m:t>
                        </m:r>
                      </m:sup>
                    </m:sSup>
                  </m:oMath>
                </a14:m>
                <a:r>
                  <a:rPr lang="en-IN" b="1"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8" name="Rectangle 3">
                <a:extLst>
                  <a:ext uri="{FF2B5EF4-FFF2-40B4-BE49-F238E27FC236}">
                    <a16:creationId xmlns:a16="http://schemas.microsoft.com/office/drawing/2014/main" id="{8EED11C7-7918-46EE-A7A2-04F0E36420C9}"/>
                  </a:ext>
                </a:extLst>
              </p:cNvPr>
              <p:cNvSpPr>
                <a:spLocks noRot="1" noChangeAspect="1" noMove="1" noResize="1" noEditPoints="1" noAdjustHandles="1" noChangeArrowheads="1" noChangeShapeType="1" noTextEdit="1"/>
              </p:cNvSpPr>
              <p:nvPr/>
            </p:nvSpPr>
            <p:spPr bwMode="auto">
              <a:xfrm>
                <a:off x="6065209" y="1410434"/>
                <a:ext cx="4882102" cy="4037131"/>
              </a:xfrm>
              <a:prstGeom prst="rect">
                <a:avLst/>
              </a:prstGeom>
              <a:blipFill>
                <a:blip r:embed="rId2"/>
                <a:stretch>
                  <a:fillRect l="-1124" r="-1873" b="-10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0" name="Picture 9">
            <a:extLst>
              <a:ext uri="{FF2B5EF4-FFF2-40B4-BE49-F238E27FC236}">
                <a16:creationId xmlns:a16="http://schemas.microsoft.com/office/drawing/2014/main" id="{B2DE3689-A9C6-4A55-945F-C7A06B1DFF13}"/>
              </a:ext>
            </a:extLst>
          </p:cNvPr>
          <p:cNvPicPr>
            <a:picLocks noChangeAspect="1"/>
          </p:cNvPicPr>
          <p:nvPr/>
        </p:nvPicPr>
        <p:blipFill>
          <a:blip r:embed="rId3"/>
          <a:stretch>
            <a:fillRect/>
          </a:stretch>
        </p:blipFill>
        <p:spPr>
          <a:xfrm>
            <a:off x="302646" y="1507067"/>
            <a:ext cx="5459917" cy="4245997"/>
          </a:xfrm>
          <a:prstGeom prst="rect">
            <a:avLst/>
          </a:prstGeom>
        </p:spPr>
      </p:pic>
    </p:spTree>
    <p:extLst>
      <p:ext uri="{BB962C8B-B14F-4D97-AF65-F5344CB8AC3E}">
        <p14:creationId xmlns:p14="http://schemas.microsoft.com/office/powerpoint/2010/main" val="88985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1BC2-F1D2-4E54-BCCA-3C990556FB40}"/>
              </a:ext>
            </a:extLst>
          </p:cNvPr>
          <p:cNvSpPr>
            <a:spLocks noGrp="1"/>
          </p:cNvSpPr>
          <p:nvPr>
            <p:ph type="title"/>
          </p:nvPr>
        </p:nvSpPr>
        <p:spPr>
          <a:xfrm>
            <a:off x="0" y="0"/>
            <a:ext cx="8534400" cy="1507067"/>
          </a:xfrm>
        </p:spPr>
        <p:txBody>
          <a:bodyPr>
            <a:normAutofit/>
          </a:bodyPr>
          <a:lstStyle/>
          <a:p>
            <a:r>
              <a:rPr lang="en-US" sz="2400" b="1" dirty="0"/>
              <a:t>Four permutation rules-based heuristic (4Perm)</a:t>
            </a:r>
          </a:p>
        </p:txBody>
      </p:sp>
      <p:sp>
        <p:nvSpPr>
          <p:cNvPr id="3" name="Rectangle 1">
            <a:extLst>
              <a:ext uri="{FF2B5EF4-FFF2-40B4-BE49-F238E27FC236}">
                <a16:creationId xmlns:a16="http://schemas.microsoft.com/office/drawing/2014/main" id="{CC3F65BD-3621-496A-AC10-8F00CFDEA6DE}"/>
              </a:ext>
            </a:extLst>
          </p:cNvPr>
          <p:cNvSpPr>
            <a:spLocks noChangeArrowheads="1"/>
          </p:cNvSpPr>
          <p:nvPr/>
        </p:nvSpPr>
        <p:spPr bwMode="auto">
          <a:xfrm>
            <a:off x="493275" y="1379553"/>
            <a:ext cx="1023511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The idea of the second heuristic is to check whether or not successive local and slight changes of a tour can lead to a better one. Since graphically a tour can be represented as a Hamiltonian cycle, replacing two carefully-selected edges (</a:t>
            </a:r>
            <a:r>
              <a:rPr kumimoji="0" lang="en-US" altLang="en-US" b="0" i="1"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j</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0" i="1"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a:ln>
                  <a:noFill/>
                </a:ln>
                <a:solidFill>
                  <a:schemeClr val="tx1"/>
                </a:solidFill>
                <a:effectLst/>
                <a:latin typeface="Arial" panose="020B0604020202020204" pitchFamily="34" charset="0"/>
              </a:rPr>
              <a:t>l</a:t>
            </a:r>
            <a:r>
              <a:rPr kumimoji="0" lang="en-US" altLang="en-US" b="0" i="0" u="none" strike="noStrike" cap="none" normalizeH="0" baseline="0" dirty="0">
                <a:ln>
                  <a:noFill/>
                </a:ln>
                <a:solidFill>
                  <a:schemeClr val="tx1"/>
                </a:solidFill>
                <a:effectLst/>
                <a:latin typeface="Arial" panose="020B0604020202020204" pitchFamily="34" charset="0"/>
              </a:rPr>
              <a:t>) from the tour having no common city with two other edges that are not in the tour, can lead to a new and more feasible tour. Following are four proposed rules to perform the edge permutations in a feasible tour </a:t>
            </a:r>
            <a:r>
              <a:rPr kumimoji="0" lang="en-US" altLang="en-US" b="0" i="1" u="none" strike="noStrike" cap="none" normalizeH="0" baseline="0" dirty="0">
                <a:ln>
                  <a:noFill/>
                </a:ln>
                <a:solidFill>
                  <a:schemeClr val="tx1"/>
                </a:solidFill>
                <a:effectLst/>
                <a:latin typeface="Arial" panose="020B0604020202020204" pitchFamily="34" charset="0"/>
              </a:rPr>
              <a:t>T</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0" i="1" u="none" strike="noStrike" cap="none" normalizeH="0" baseline="0" dirty="0">
                <a:ln>
                  <a:noFill/>
                </a:ln>
                <a:solidFill>
                  <a:schemeClr val="tx1"/>
                </a:solidFill>
                <a:effectLst/>
                <a:latin typeface="Arial" panose="020B0604020202020204" pitchFamily="34" charset="0"/>
              </a:rPr>
              <a:t>n</a:t>
            </a:r>
            <a:r>
              <a:rPr kumimoji="0" lang="en-US" altLang="en-US" b="0" i="0" u="none" strike="noStrike" cap="none" normalizeH="0" baseline="0" dirty="0">
                <a:ln>
                  <a:noFill/>
                </a:ln>
                <a:solidFill>
                  <a:schemeClr val="tx1"/>
                </a:solidFill>
                <a:effectLst/>
                <a:latin typeface="Arial" panose="020B0604020202020204" pitchFamily="34" charset="0"/>
              </a:rPr>
              <a:t> edges. The digit 1 in the rule’s name indicates the addition of an edge</a:t>
            </a:r>
            <a:r>
              <a:rPr kumimoji="0" lang="en-US" altLang="en-US" b="0" i="0" u="none" strike="noStrike" cap="none" normalizeH="0" dirty="0">
                <a:ln>
                  <a:noFill/>
                </a:ln>
                <a:solidFill>
                  <a:schemeClr val="tx1"/>
                </a:solidFill>
                <a:effectLst/>
                <a:latin typeface="Arial" panose="020B0604020202020204" pitchFamily="34" charset="0"/>
              </a:rPr>
              <a:t> </a:t>
            </a:r>
            <a:r>
              <a:rPr lang="en-US" altLang="en-US" dirty="0">
                <a:latin typeface="MathJax_Main"/>
              </a:rPr>
              <a:t>(</a:t>
            </a:r>
            <a:r>
              <a:rPr lang="en-US" altLang="en-US" i="1" dirty="0" err="1">
                <a:latin typeface="MathJax_Math"/>
              </a:rPr>
              <a:t>i</a:t>
            </a:r>
            <a:r>
              <a:rPr lang="en-US" altLang="en-US" dirty="0" err="1">
                <a:latin typeface="MathJax_Main"/>
              </a:rPr>
              <a:t>,</a:t>
            </a:r>
            <a:r>
              <a:rPr lang="en-US" altLang="en-US" i="1" dirty="0" err="1">
                <a:latin typeface="MathJax_Math"/>
              </a:rPr>
              <a:t>j</a:t>
            </a:r>
            <a:r>
              <a:rPr lang="en-US" altLang="en-US" dirty="0">
                <a:latin typeface="MathJax_Main"/>
              </a:rPr>
              <a:t>)∈</a:t>
            </a:r>
            <a:r>
              <a:rPr lang="en-US" altLang="en-US" i="1" dirty="0">
                <a:latin typeface="MathJax_Math"/>
              </a:rPr>
              <a:t>E</a:t>
            </a:r>
            <a:r>
              <a:rPr lang="en-US" altLang="en-US" dirty="0">
                <a:latin typeface="MathJax_Main"/>
              </a:rPr>
              <a:t>, </a:t>
            </a:r>
            <a:r>
              <a:rPr lang="en-US" altLang="en-US" dirty="0"/>
              <a:t>which is currently not in the tour, to the tour. However, the digit 0 indicates the removal of an edge from the tour. </a:t>
            </a:r>
            <a:endParaRPr lang="en-US" dirty="0"/>
          </a:p>
          <a:p>
            <a:pPr defTabSz="914400" eaLnBrk="0" fontAlgn="base" hangingPunct="0">
              <a:spcBef>
                <a:spcPct val="0"/>
              </a:spcBef>
              <a:spcAft>
                <a:spcPct val="0"/>
              </a:spcAft>
            </a:pPr>
            <a:endParaRPr lang="en-US" altLang="en-US" dirty="0">
              <a:latin typeface="Arial" panose="020B0604020202020204" pitchFamily="34" charset="0"/>
            </a:endParaRPr>
          </a:p>
          <a:p>
            <a:pPr marL="342900" indent="-342900" defTabSz="914400" eaLnBrk="0" fontAlgn="base" hangingPunct="0">
              <a:spcBef>
                <a:spcPct val="0"/>
              </a:spcBef>
              <a:spcAft>
                <a:spcPct val="0"/>
              </a:spcAft>
              <a:buAutoNum type="arabicPeriod"/>
            </a:pPr>
            <a:r>
              <a:rPr lang="en-IN" i="1" dirty="0"/>
              <a:t>Rule 1 (Perm</a:t>
            </a:r>
            <a:r>
              <a:rPr lang="en-IN" i="1" baseline="-25000" dirty="0"/>
              <a:t>0011</a:t>
            </a:r>
            <a:r>
              <a:rPr lang="en-IN" i="1" dirty="0"/>
              <a:t>)</a:t>
            </a:r>
          </a:p>
          <a:p>
            <a:pPr marL="342900" indent="-342900" defTabSz="914400" eaLnBrk="0" fontAlgn="base" hangingPunct="0">
              <a:spcBef>
                <a:spcPct val="0"/>
              </a:spcBef>
              <a:spcAft>
                <a:spcPct val="0"/>
              </a:spcAft>
              <a:buAutoNum type="arabicPeriod"/>
            </a:pPr>
            <a:r>
              <a:rPr lang="en-IN" i="1" dirty="0"/>
              <a:t>Rule 2 (Perm</a:t>
            </a:r>
            <a:r>
              <a:rPr lang="en-IN" i="1" baseline="-25000" dirty="0"/>
              <a:t>1100</a:t>
            </a:r>
            <a:r>
              <a:rPr lang="en-IN" i="1" dirty="0"/>
              <a:t>)</a:t>
            </a:r>
          </a:p>
          <a:p>
            <a:pPr marL="342900" indent="-342900" defTabSz="914400" eaLnBrk="0" fontAlgn="base" hangingPunct="0">
              <a:spcBef>
                <a:spcPct val="0"/>
              </a:spcBef>
              <a:spcAft>
                <a:spcPct val="0"/>
              </a:spcAft>
              <a:buAutoNum type="arabicPeriod"/>
            </a:pPr>
            <a:r>
              <a:rPr lang="en-IN" i="1" dirty="0"/>
              <a:t>Rule 3 (Perm</a:t>
            </a:r>
            <a:r>
              <a:rPr lang="en-IN" i="1" baseline="-25000" dirty="0"/>
              <a:t>1010</a:t>
            </a:r>
            <a:r>
              <a:rPr lang="en-IN" i="1" dirty="0"/>
              <a:t>)</a:t>
            </a:r>
          </a:p>
          <a:p>
            <a:pPr marL="342900" indent="-342900" defTabSz="914400" eaLnBrk="0" fontAlgn="base" hangingPunct="0">
              <a:spcBef>
                <a:spcPct val="0"/>
              </a:spcBef>
              <a:spcAft>
                <a:spcPct val="0"/>
              </a:spcAft>
              <a:buAutoNum type="arabicPeriod"/>
            </a:pPr>
            <a:r>
              <a:rPr lang="en-IN" i="1" dirty="0"/>
              <a:t>Rule 4 (Perm</a:t>
            </a:r>
            <a:r>
              <a:rPr lang="en-IN" i="1" baseline="-25000" dirty="0"/>
              <a:t>0101</a:t>
            </a:r>
            <a:r>
              <a:rPr lang="en-IN" i="1" dirty="0"/>
              <a:t>)</a:t>
            </a:r>
          </a:p>
          <a:p>
            <a:pPr marL="342900" indent="-342900" defTabSz="914400" eaLnBrk="0" fontAlgn="base" hangingPunct="0">
              <a:spcBef>
                <a:spcPct val="0"/>
              </a:spcBef>
              <a:spcAft>
                <a:spcPct val="0"/>
              </a:spcAft>
              <a:buAutoNum type="arabicPeriod"/>
            </a:pPr>
            <a:endParaRPr lang="en-IN" i="1" dirty="0"/>
          </a:p>
          <a:p>
            <a:pPr defTabSz="914400" eaLnBrk="0" fontAlgn="base" hangingPunct="0">
              <a:spcBef>
                <a:spcPct val="0"/>
              </a:spcBef>
              <a:spcAft>
                <a:spcPct val="0"/>
              </a:spcAft>
            </a:pPr>
            <a:r>
              <a:rPr lang="en-IN" b="1" dirty="0"/>
              <a:t>Computational complexity : </a:t>
            </a:r>
            <a:r>
              <a:rPr lang="en-IN" dirty="0"/>
              <a:t>polynomial</a:t>
            </a:r>
            <a:endParaRPr lang="en-IN" b="1" dirty="0"/>
          </a:p>
        </p:txBody>
      </p:sp>
    </p:spTree>
    <p:extLst>
      <p:ext uri="{BB962C8B-B14F-4D97-AF65-F5344CB8AC3E}">
        <p14:creationId xmlns:p14="http://schemas.microsoft.com/office/powerpoint/2010/main" val="233149281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233</TotalTime>
  <Words>321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Agency FB</vt:lpstr>
      <vt:lpstr>Arial</vt:lpstr>
      <vt:lpstr>Arial Narrow</vt:lpstr>
      <vt:lpstr>Cambria Math</vt:lpstr>
      <vt:lpstr>Century Gothic</vt:lpstr>
      <vt:lpstr>MathJax_Main</vt:lpstr>
      <vt:lpstr>MathJax_Math</vt:lpstr>
      <vt:lpstr>Times-Roman</vt:lpstr>
      <vt:lpstr>Wingdings 3</vt:lpstr>
      <vt:lpstr>Slice</vt:lpstr>
      <vt:lpstr>Optimization of Travelling salesman problem Group : 6 </vt:lpstr>
      <vt:lpstr>Problem Statement</vt:lpstr>
      <vt:lpstr>Problem Definition</vt:lpstr>
      <vt:lpstr>Objective function</vt:lpstr>
      <vt:lpstr>Constraints </vt:lpstr>
      <vt:lpstr>Genetic algorithm</vt:lpstr>
      <vt:lpstr>Create initial solution :</vt:lpstr>
      <vt:lpstr>All nearest neighbours (ANN)</vt:lpstr>
      <vt:lpstr>Four permutation rules-based heuristic (4Perm)</vt:lpstr>
      <vt:lpstr>Initial solutions :</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Travelling salesman problem Group : 6 </dc:title>
  <dc:creator>Jaymin Parmar</dc:creator>
  <cp:lastModifiedBy>Jaymin Parmar</cp:lastModifiedBy>
  <cp:revision>23</cp:revision>
  <dcterms:created xsi:type="dcterms:W3CDTF">2019-10-09T17:24:40Z</dcterms:created>
  <dcterms:modified xsi:type="dcterms:W3CDTF">2019-10-15T08:24:59Z</dcterms:modified>
</cp:coreProperties>
</file>