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76" r:id="rId2"/>
    <p:sldId id="25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90" r:id="rId16"/>
    <p:sldId id="289" r:id="rId17"/>
    <p:sldId id="292" r:id="rId18"/>
    <p:sldId id="291" r:id="rId19"/>
  </p:sldIdLst>
  <p:sldSz cx="12192000" cy="6858000"/>
  <p:notesSz cx="6858000" cy="9144000"/>
  <p:embeddedFontLst>
    <p:embeddedFont>
      <p:font typeface="나눔고딕 ExtraBold" panose="020B0600000101010101" charset="-127"/>
      <p:bold r:id="rId21"/>
    </p:embeddedFont>
    <p:embeddedFont>
      <p:font typeface="Ravie" panose="04040805050809020602" pitchFamily="82" charset="0"/>
      <p:regular r:id="rId22"/>
    </p:embeddedFont>
    <p:embeddedFont>
      <p:font typeface="경기천년제목 Bold" panose="02020803020101020101" pitchFamily="18" charset="-127"/>
      <p:bold r:id="rId23"/>
    </p:embeddedFont>
    <p:embeddedFont>
      <p:font typeface="나눔스퀘어 Bold" panose="020B0600000101010101" pitchFamily="50" charset="-127"/>
      <p:bold r:id="rId24"/>
    </p:embeddedFont>
    <p:embeddedFont>
      <p:font typeface="나눔스퀘어 ExtraBold" panose="020B0600000101010101" pitchFamily="50" charset="-127"/>
      <p:bold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배달의민족 한나는 열한살" panose="020B0600000101010101" pitchFamily="50" charset="-127"/>
      <p:regular r:id="rId28"/>
    </p:embeddedFont>
    <p:embeddedFont>
      <p:font typeface="휴먼둥근헤드라인" panose="02030504000101010101" pitchFamily="18" charset="-127"/>
      <p:regular r:id="rId29"/>
    </p:embeddedFont>
    <p:embeddedFont>
      <p:font typeface="휴먼매직체" panose="02030504000101010101" pitchFamily="18" charset="-127"/>
      <p:regular r:id="rId30"/>
    </p:embeddedFont>
    <p:embeddedFont>
      <p:font typeface="휴먼명조" panose="02010504000101010101" pitchFamily="2" charset="-127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BA77"/>
    <a:srgbClr val="FFF2CC"/>
    <a:srgbClr val="ED7D31"/>
    <a:srgbClr val="C9D8E6"/>
    <a:srgbClr val="FF00FF"/>
    <a:srgbClr val="CEE2C1"/>
    <a:srgbClr val="B8B7B7"/>
    <a:srgbClr val="DBDBDB"/>
    <a:srgbClr val="F1E1B2"/>
    <a:srgbClr val="D9E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7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313B4-F3C2-47BC-B859-38BA8433B8E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C4E03-7E67-4A87-B8CF-854C34CD2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620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B4C28-7459-4DE7-943E-D75973C2B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0D8FC4-8B32-4AA3-BF72-296A70CF8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35E7BC-45F0-4F3D-98E8-B01B3ADA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9D1B-0256-41EB-8C77-7009FC65B0B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9EF15-00B5-4DA8-AFFB-CAEA65B9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06B3D-BB41-412C-8CF6-67218326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8BEB-199E-4F01-9054-304BCA41E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1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210D0-BB17-4C87-A2D8-BA266835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19E2D2-7B9B-473B-839E-0B81ECF90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5C2B95-6034-4A07-83D0-BD7488B7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9D1B-0256-41EB-8C77-7009FC65B0B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40CC4B-C835-4CBC-8B63-AC1C6BB35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27E986-0ECB-42C9-81CD-8F5AD930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8BEB-199E-4F01-9054-304BCA41E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565D35-A921-40E1-A0FE-A59C7E333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E1079E-9179-4048-A6E3-EEA5EFE32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15F43-94E4-4745-940D-BE91A574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9D1B-0256-41EB-8C77-7009FC65B0B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483AB-D3EF-480A-B878-22CCFD1F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A7171-E201-4F02-8A95-807F89E4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8BEB-199E-4F01-9054-304BCA41E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34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B363-FEDA-4480-9CCB-9F73C918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766FB-AE9E-4BCB-952E-5FB37D15F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9B771-F921-4986-A5D6-58CFDAB9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9D1B-0256-41EB-8C77-7009FC65B0B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AC11EC-62DC-4F2E-8C27-633511D9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4B6A54-68D5-4503-9255-24392B44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8BEB-199E-4F01-9054-304BCA41E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62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41001-74E1-41A6-BC4F-8462DA313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434243-FD8D-4507-AE67-F82BBA00F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3A449F-9806-4CD9-BFD2-BA42D9B8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9D1B-0256-41EB-8C77-7009FC65B0B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635BD2-F93A-4B70-BAA2-9A9766D9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DE8B4-E712-4F3A-A742-3F657929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8BEB-199E-4F01-9054-304BCA41E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76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A366B-AADA-4337-BF77-F01BE153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7FF16C-6242-41C7-9874-66973F5C1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8D1582-95B8-49A0-956B-E9D33D1D2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C51C07-5DFF-49C8-B7D8-42F007E4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9D1B-0256-41EB-8C77-7009FC65B0B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86455D-71C6-4AB9-8589-3EBB6F9B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E0781D-5654-4EB9-841F-1D46CA44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8BEB-199E-4F01-9054-304BCA41E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82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8C36A-B97A-4714-BEEC-0B1F44F3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4B5E64-2653-448A-BC34-1DD0139D5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23391A-6549-4C75-9DF8-E0D654407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6D08C5-5F32-4D82-83CB-E609EB579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AFB620-1C3D-41A0-AE62-301E948C9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17EC50-3B07-407C-863F-2531B707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9D1B-0256-41EB-8C77-7009FC65B0B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21D2AA-7FD3-4B1F-A797-B98AD0A9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DB7D40-2BE4-4D06-875F-89E1520E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8BEB-199E-4F01-9054-304BCA41E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92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33B92-DA56-488F-BC6F-FC65F305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0D91FF-DA39-42F8-AAD0-50DFC119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9D1B-0256-41EB-8C77-7009FC65B0B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073A2E-6B1B-4192-8F82-6827DE3B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47791D-A198-4125-AD28-80312F98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8BEB-199E-4F01-9054-304BCA41E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15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FB6A7B-B149-4A8A-8A86-58877C22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9D1B-0256-41EB-8C77-7009FC65B0B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B672B-6BDD-46B4-8C29-D5F4A9F5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53F190-F1EE-401D-84F1-2A6CB656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8BEB-199E-4F01-9054-304BCA41E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5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CC561-F820-4D09-B770-BCC646AC9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D36DC-646C-4D96-9945-BFB0953C7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654D54-3D64-40DE-9293-8C5C3A346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D6472-06B4-45C2-8008-948E22E9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9D1B-0256-41EB-8C77-7009FC65B0B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222F12-F6A5-44E7-93C7-AF7B5A29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CC56C4-094C-4DC3-B9F5-431DDFBF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8BEB-199E-4F01-9054-304BCA41E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52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9B78E-EF45-44D8-AD53-B75BDB6D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1633A8-2020-4D8B-84C3-945CFBAAB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4D5A9C-F544-4401-A62C-FC5E5317B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497A2E-8A68-43C4-9E40-57D208F2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9D1B-0256-41EB-8C77-7009FC65B0B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696058-1635-48FA-8978-85C47F58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F5E435-4DEF-4EC1-ACB3-7300760E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8BEB-199E-4F01-9054-304BCA41E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69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7EA665-D045-447D-9E42-7863CB4A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8F120D-CB23-4938-B7CE-D794A2771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384AB4-B565-4D56-9012-C94193C12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69D1B-0256-41EB-8C77-7009FC65B0B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0F5CD-279A-46EC-8DF4-95C43526F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E66BD3-C6DE-47F2-B932-8DF1E8B74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68BEB-199E-4F01-9054-304BCA41E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2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microsoft.com/office/2007/relationships/hdphoto" Target="../media/hdphoto1.wdp"/><Relationship Id="rId10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2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7.svg"/><Relationship Id="rId7" Type="http://schemas.microsoft.com/office/2007/relationships/hdphoto" Target="../media/hdphoto10.wdp"/><Relationship Id="rId12" Type="http://schemas.microsoft.com/office/2007/relationships/hdphoto" Target="../media/hdphoto11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1.png"/><Relationship Id="rId5" Type="http://schemas.microsoft.com/office/2007/relationships/hdphoto" Target="../media/hdphoto9.wdp"/><Relationship Id="rId10" Type="http://schemas.openxmlformats.org/officeDocument/2006/relationships/image" Target="../media/image40.png"/><Relationship Id="rId4" Type="http://schemas.openxmlformats.org/officeDocument/2006/relationships/image" Target="../media/image38.png"/><Relationship Id="rId9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3.svg"/><Relationship Id="rId7" Type="http://schemas.microsoft.com/office/2007/relationships/hdphoto" Target="../media/hdphoto13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microsoft.com/office/2007/relationships/hdphoto" Target="../media/hdphoto12.wdp"/><Relationship Id="rId4" Type="http://schemas.openxmlformats.org/officeDocument/2006/relationships/image" Target="../media/image46.png"/><Relationship Id="rId9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3.wdp"/><Relationship Id="rId7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10" Type="http://schemas.openxmlformats.org/officeDocument/2006/relationships/image" Target="../media/image10.svg"/><Relationship Id="rId4" Type="http://schemas.openxmlformats.org/officeDocument/2006/relationships/image" Target="../media/image12.jp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openxmlformats.org/officeDocument/2006/relationships/image" Target="../media/image17.png"/><Relationship Id="rId12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11" Type="http://schemas.openxmlformats.org/officeDocument/2006/relationships/image" Target="../media/image9.png"/><Relationship Id="rId5" Type="http://schemas.microsoft.com/office/2007/relationships/hdphoto" Target="../media/hdphoto4.wdp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0.svg"/><Relationship Id="rId3" Type="http://schemas.microsoft.com/office/2007/relationships/hdphoto" Target="../media/hdphoto5.wdp"/><Relationship Id="rId7" Type="http://schemas.microsoft.com/office/2007/relationships/hdphoto" Target="../media/hdphoto6.wdp"/><Relationship Id="rId12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microsoft.com/office/2007/relationships/hdphoto" Target="../media/hdphoto8.wdp"/><Relationship Id="rId5" Type="http://schemas.microsoft.com/office/2007/relationships/hdphoto" Target="../media/hdphoto1.wdp"/><Relationship Id="rId10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microsoft.com/office/2007/relationships/hdphoto" Target="../media/hdphoto7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microsoft.com/office/2007/relationships/hdphoto" Target="../media/hdphoto4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36AEA3-F28C-4BC4-BE59-88504FB309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E1704-BFE9-41C7-9F6A-9EB84C0F204C}"/>
              </a:ext>
            </a:extLst>
          </p:cNvPr>
          <p:cNvSpPr txBox="1"/>
          <p:nvPr/>
        </p:nvSpPr>
        <p:spPr>
          <a:xfrm>
            <a:off x="2270781" y="1799605"/>
            <a:ext cx="6773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배민 요기요 이것만 있어도 돼</a:t>
            </a:r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?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7" name="그림 6" descr="선화이(가) 표시된 사진&#10;&#10;자동 생성된 설명">
            <a:extLst>
              <a:ext uri="{FF2B5EF4-FFF2-40B4-BE49-F238E27FC236}">
                <a16:creationId xmlns:a16="http://schemas.microsoft.com/office/drawing/2014/main" id="{66832B69-DCA1-493D-8BF8-F1BDA99D67A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04" y="2051586"/>
            <a:ext cx="3810000" cy="502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5F2A0B-B69A-4119-AFF0-D3D2F38CE945}"/>
              </a:ext>
            </a:extLst>
          </p:cNvPr>
          <p:cNvSpPr txBox="1"/>
          <p:nvPr/>
        </p:nvSpPr>
        <p:spPr>
          <a:xfrm>
            <a:off x="3070355" y="2438106"/>
            <a:ext cx="6538847" cy="92333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손쉽게 </a:t>
            </a:r>
            <a:r>
              <a:rPr lang="ko-KR" altLang="en-US" sz="4000" dirty="0">
                <a:ln>
                  <a:solidFill>
                    <a:schemeClr val="tx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주문해보자</a:t>
            </a:r>
            <a:r>
              <a:rPr lang="en-US" altLang="ko-KR" sz="4000" dirty="0">
                <a:ln>
                  <a:solidFill>
                    <a:schemeClr val="tx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  <a:endParaRPr lang="ko-KR" altLang="en-US" sz="4000" dirty="0">
              <a:ln>
                <a:solidFill>
                  <a:schemeClr val="tx1"/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FF9A6A7-DAF6-4685-B504-A47DAEC14F0B}"/>
              </a:ext>
            </a:extLst>
          </p:cNvPr>
          <p:cNvGrpSpPr/>
          <p:nvPr/>
        </p:nvGrpSpPr>
        <p:grpSpPr>
          <a:xfrm>
            <a:off x="6861151" y="718192"/>
            <a:ext cx="5742302" cy="5421616"/>
            <a:chOff x="6867526" y="504825"/>
            <a:chExt cx="5268234" cy="5421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DC29BF2-A2BB-41DC-85AE-0332CE037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7526" y="504825"/>
              <a:ext cx="5268234" cy="5421616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6A7F063-85AA-4628-8D8E-CA13547B0BBE}"/>
                </a:ext>
              </a:extLst>
            </p:cNvPr>
            <p:cNvSpPr/>
            <p:nvPr/>
          </p:nvSpPr>
          <p:spPr>
            <a:xfrm>
              <a:off x="8511725" y="1394729"/>
              <a:ext cx="1986563" cy="36341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5AA374B-F44F-4B14-94B8-2827DABB2504}"/>
                </a:ext>
              </a:extLst>
            </p:cNvPr>
            <p:cNvGrpSpPr/>
            <p:nvPr/>
          </p:nvGrpSpPr>
          <p:grpSpPr>
            <a:xfrm>
              <a:off x="8814254" y="2236483"/>
              <a:ext cx="1381503" cy="1607808"/>
              <a:chOff x="9017525" y="2077215"/>
              <a:chExt cx="1381503" cy="1607808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97240218-70B2-4CC3-8C78-A23D38E19A3F}"/>
                  </a:ext>
                </a:extLst>
              </p:cNvPr>
              <p:cNvSpPr/>
              <p:nvPr/>
            </p:nvSpPr>
            <p:spPr>
              <a:xfrm>
                <a:off x="9017525" y="2077215"/>
                <a:ext cx="1381503" cy="1519365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E1E900-24BE-419D-88E6-A2202B4BF1BB}"/>
                  </a:ext>
                </a:extLst>
              </p:cNvPr>
              <p:cNvSpPr txBox="1"/>
              <p:nvPr/>
            </p:nvSpPr>
            <p:spPr>
              <a:xfrm>
                <a:off x="9158893" y="2246735"/>
                <a:ext cx="1093276" cy="581672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 err="1">
                    <a:latin typeface="휴먼매직체" panose="02030504000101010101" pitchFamily="18" charset="-127"/>
                    <a:ea typeface="휴먼매직체" panose="02030504000101010101" pitchFamily="18" charset="-127"/>
                  </a:rPr>
                  <a:t>찍콩</a:t>
                </a:r>
                <a:endParaRPr lang="ko-KR" altLang="en-US" sz="2800" dirty="0">
                  <a:latin typeface="휴먼매직체" panose="02030504000101010101" pitchFamily="18" charset="-127"/>
                  <a:ea typeface="휴먼매직체" panose="02030504000101010101" pitchFamily="18" charset="-127"/>
                </a:endParaRPr>
              </a:p>
            </p:txBody>
          </p: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36E18309-316C-4BA6-AD2C-BF0D28A670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7063" b="89963" l="10000" r="90000">
                            <a14:foregroundMark x1="30000" y1="18216" x2="31579" y2="55390"/>
                            <a14:foregroundMark x1="30000" y1="21190" x2="41579" y2="49442"/>
                            <a14:foregroundMark x1="44211" y1="36431" x2="55789" y2="46097"/>
                            <a14:foregroundMark x1="57368" y1="38290" x2="68947" y2="51301"/>
                            <a14:foregroundMark x1="69474" y1="40520" x2="78947" y2="63197"/>
                            <a14:foregroundMark x1="78947" y1="63197" x2="71053" y2="84758"/>
                            <a14:foregroundMark x1="71053" y1="84758" x2="40526" y2="86989"/>
                            <a14:foregroundMark x1="40526" y1="86989" x2="15789" y2="52788"/>
                            <a14:foregroundMark x1="15789" y1="52788" x2="29474" y2="57621"/>
                            <a14:foregroundMark x1="47368" y1="46097" x2="43684" y2="65428"/>
                            <a14:foregroundMark x1="52632" y1="49442" x2="54737" y2="69517"/>
                            <a14:foregroundMark x1="65789" y1="49814" x2="67368" y2="68030"/>
                            <a14:foregroundMark x1="61053" y1="52416" x2="56316" y2="71747"/>
                            <a14:foregroundMark x1="48421" y1="73978" x2="54211" y2="76208"/>
                            <a14:foregroundMark x1="44211" y1="30112" x2="46842" y2="10037"/>
                            <a14:foregroundMark x1="46842" y1="10037" x2="19474" y2="13755"/>
                            <a14:foregroundMark x1="19474" y1="13755" x2="32105" y2="31227"/>
                            <a14:foregroundMark x1="32105" y1="31227" x2="32105" y2="30112"/>
                            <a14:foregroundMark x1="27368" y1="15985" x2="36842" y2="15613"/>
                            <a14:foregroundMark x1="31579" y1="7063" x2="37895" y2="8178"/>
                            <a14:foregroundMark x1="24737" y1="29740" x2="28421" y2="31227"/>
                            <a14:foregroundMark x1="25789" y1="31227" x2="28947" y2="3420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66969" y="2630397"/>
                <a:ext cx="806853" cy="1054626"/>
              </a:xfrm>
              <a:prstGeom prst="rect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</p:pic>
        </p:grpSp>
      </p:grpSp>
    </p:spTree>
    <p:extLst>
      <p:ext uri="{BB962C8B-B14F-4D97-AF65-F5344CB8AC3E}">
        <p14:creationId xmlns:p14="http://schemas.microsoft.com/office/powerpoint/2010/main" val="3616601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추출 1">
            <a:extLst>
              <a:ext uri="{FF2B5EF4-FFF2-40B4-BE49-F238E27FC236}">
                <a16:creationId xmlns:a16="http://schemas.microsoft.com/office/drawing/2014/main" id="{8E634C05-5292-45E3-ACD7-D1FC1E666444}"/>
              </a:ext>
            </a:extLst>
          </p:cNvPr>
          <p:cNvSpPr/>
          <p:nvPr/>
        </p:nvSpPr>
        <p:spPr>
          <a:xfrm>
            <a:off x="-83679" y="745607"/>
            <a:ext cx="12244313" cy="5715470"/>
          </a:xfrm>
          <a:prstGeom prst="flowChartExtract">
            <a:avLst/>
          </a:prstGeom>
          <a:solidFill>
            <a:srgbClr val="FFF2CC">
              <a:alpha val="73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D239000-3019-41E5-B565-6C8ED3AEDB99}"/>
              </a:ext>
            </a:extLst>
          </p:cNvPr>
          <p:cNvSpPr txBox="1"/>
          <p:nvPr/>
        </p:nvSpPr>
        <p:spPr>
          <a:xfrm>
            <a:off x="345638" y="267318"/>
            <a:ext cx="893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4. </a:t>
            </a:r>
            <a:r>
              <a:rPr lang="ko-KR" altLang="en-US" sz="2800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찍콩의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비즈니스 모델 </a:t>
            </a:r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(BM) 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81593F8-D75A-4B39-A787-EE0E755DF344}"/>
              </a:ext>
            </a:extLst>
          </p:cNvPr>
          <p:cNvSpPr/>
          <p:nvPr/>
        </p:nvSpPr>
        <p:spPr>
          <a:xfrm flipV="1">
            <a:off x="0" y="853120"/>
            <a:ext cx="5425487" cy="47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4" name="그래픽 33" descr="피자 한 판 윤곽선">
            <a:extLst>
              <a:ext uri="{FF2B5EF4-FFF2-40B4-BE49-F238E27FC236}">
                <a16:creationId xmlns:a16="http://schemas.microsoft.com/office/drawing/2014/main" id="{5388CC1F-B900-4A64-B4F6-9F3BCFF51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557" y="288195"/>
            <a:ext cx="491758" cy="491758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840DF654-8FBC-4CB7-B5EF-B22E63887103}"/>
              </a:ext>
            </a:extLst>
          </p:cNvPr>
          <p:cNvGrpSpPr/>
          <p:nvPr/>
        </p:nvGrpSpPr>
        <p:grpSpPr>
          <a:xfrm>
            <a:off x="5354649" y="3829441"/>
            <a:ext cx="1366684" cy="1433699"/>
            <a:chOff x="4935794" y="2062316"/>
            <a:chExt cx="1366684" cy="1433699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83A0CA3-C17F-4AA8-B294-8B54A8B922F9}"/>
                </a:ext>
              </a:extLst>
            </p:cNvPr>
            <p:cNvSpPr/>
            <p:nvPr/>
          </p:nvSpPr>
          <p:spPr>
            <a:xfrm>
              <a:off x="4935794" y="2062316"/>
              <a:ext cx="1366684" cy="13666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23E3AD-E500-4E12-BF7F-00CF4185D85E}"/>
                </a:ext>
              </a:extLst>
            </p:cNvPr>
            <p:cNvSpPr txBox="1"/>
            <p:nvPr/>
          </p:nvSpPr>
          <p:spPr>
            <a:xfrm>
              <a:off x="5078361" y="2140190"/>
              <a:ext cx="10815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찍콩</a:t>
              </a: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6957863-F606-4FEF-BEA8-09919B97A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063" b="89963" l="10000" r="90000">
                          <a14:foregroundMark x1="30000" y1="18216" x2="31579" y2="55390"/>
                          <a14:foregroundMark x1="30000" y1="21190" x2="41579" y2="49442"/>
                          <a14:foregroundMark x1="44211" y1="36431" x2="55789" y2="46097"/>
                          <a14:foregroundMark x1="57368" y1="38290" x2="68947" y2="51301"/>
                          <a14:foregroundMark x1="69474" y1="40520" x2="78947" y2="63197"/>
                          <a14:foregroundMark x1="78947" y1="63197" x2="71053" y2="84758"/>
                          <a14:foregroundMark x1="71053" y1="84758" x2="40526" y2="86989"/>
                          <a14:foregroundMark x1="40526" y1="86989" x2="15789" y2="52788"/>
                          <a14:foregroundMark x1="15789" y1="52788" x2="29474" y2="57621"/>
                          <a14:foregroundMark x1="47368" y1="46097" x2="43684" y2="65428"/>
                          <a14:foregroundMark x1="52632" y1="49442" x2="54737" y2="69517"/>
                          <a14:foregroundMark x1="65789" y1="49814" x2="67368" y2="68030"/>
                          <a14:foregroundMark x1="61053" y1="52416" x2="56316" y2="71747"/>
                          <a14:foregroundMark x1="48421" y1="73978" x2="54211" y2="76208"/>
                          <a14:foregroundMark x1="44211" y1="30112" x2="46842" y2="10037"/>
                          <a14:foregroundMark x1="46842" y1="10037" x2="19474" y2="13755"/>
                          <a14:foregroundMark x1="19474" y1="13755" x2="32105" y2="31227"/>
                          <a14:foregroundMark x1="32105" y1="31227" x2="32105" y2="30112"/>
                          <a14:foregroundMark x1="27368" y1="15985" x2="36842" y2="15613"/>
                          <a14:foregroundMark x1="31579" y1="7063" x2="37895" y2="8178"/>
                          <a14:foregroundMark x1="24737" y1="29740" x2="28421" y2="31227"/>
                          <a14:foregroundMark x1="25789" y1="31227" x2="28947" y2="3420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7594" y="2547368"/>
              <a:ext cx="798198" cy="948647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46B8F6A-98B5-448F-98C4-8738EF879D02}"/>
              </a:ext>
            </a:extLst>
          </p:cNvPr>
          <p:cNvGrpSpPr/>
          <p:nvPr/>
        </p:nvGrpSpPr>
        <p:grpSpPr>
          <a:xfrm>
            <a:off x="5568054" y="1391028"/>
            <a:ext cx="939874" cy="1340149"/>
            <a:chOff x="5498593" y="416797"/>
            <a:chExt cx="939874" cy="1340149"/>
          </a:xfrm>
        </p:grpSpPr>
        <p:pic>
          <p:nvPicPr>
            <p:cNvPr id="15" name="그래픽 14" descr="건물 단색으로 채워진">
              <a:extLst>
                <a:ext uri="{FF2B5EF4-FFF2-40B4-BE49-F238E27FC236}">
                  <a16:creationId xmlns:a16="http://schemas.microsoft.com/office/drawing/2014/main" id="{A251469F-BB1F-40C1-88AE-5D9616897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43627" y="416797"/>
              <a:ext cx="850722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FBEA8E-D2C0-40EA-AE02-C1E9B41C6CE9}"/>
                </a:ext>
              </a:extLst>
            </p:cNvPr>
            <p:cNvSpPr txBox="1"/>
            <p:nvPr/>
          </p:nvSpPr>
          <p:spPr>
            <a:xfrm>
              <a:off x="5498593" y="1356836"/>
              <a:ext cx="939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기업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105393E-AA58-4878-A320-8B91D96E0834}"/>
              </a:ext>
            </a:extLst>
          </p:cNvPr>
          <p:cNvGrpSpPr/>
          <p:nvPr/>
        </p:nvGrpSpPr>
        <p:grpSpPr>
          <a:xfrm>
            <a:off x="8021929" y="4548825"/>
            <a:ext cx="1850151" cy="1589278"/>
            <a:chOff x="7811668" y="1430865"/>
            <a:chExt cx="1666620" cy="1307369"/>
          </a:xfrm>
        </p:grpSpPr>
        <p:pic>
          <p:nvPicPr>
            <p:cNvPr id="18" name="그래픽 17" descr="키오스크 단색으로 채워진">
              <a:extLst>
                <a:ext uri="{FF2B5EF4-FFF2-40B4-BE49-F238E27FC236}">
                  <a16:creationId xmlns:a16="http://schemas.microsoft.com/office/drawing/2014/main" id="{B64BC957-56E2-4338-99BC-65BAC7FBE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11668" y="1430865"/>
              <a:ext cx="914400" cy="914400"/>
            </a:xfrm>
            <a:prstGeom prst="rect">
              <a:avLst/>
            </a:prstGeom>
          </p:spPr>
        </p:pic>
        <p:pic>
          <p:nvPicPr>
            <p:cNvPr id="19" name="그래픽 18" descr="탁자와 의자 단색으로 채워진">
              <a:extLst>
                <a:ext uri="{FF2B5EF4-FFF2-40B4-BE49-F238E27FC236}">
                  <a16:creationId xmlns:a16="http://schemas.microsoft.com/office/drawing/2014/main" id="{56FB8223-1EF0-4AD2-A304-6FF90346E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563888" y="1514516"/>
              <a:ext cx="914400" cy="914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A68F4F-0D04-44FD-8F94-60789D378F02}"/>
                </a:ext>
              </a:extLst>
            </p:cNvPr>
            <p:cNvSpPr txBox="1"/>
            <p:nvPr/>
          </p:nvSpPr>
          <p:spPr>
            <a:xfrm>
              <a:off x="8096803" y="2338124"/>
              <a:ext cx="12585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점주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8930328-6751-445C-B5A2-A1E5D4946AD2}"/>
              </a:ext>
            </a:extLst>
          </p:cNvPr>
          <p:cNvGrpSpPr/>
          <p:nvPr/>
        </p:nvGrpSpPr>
        <p:grpSpPr>
          <a:xfrm>
            <a:off x="2604919" y="4433708"/>
            <a:ext cx="1440425" cy="1679415"/>
            <a:chOff x="2020529" y="2952136"/>
            <a:chExt cx="1440425" cy="1679415"/>
          </a:xfrm>
        </p:grpSpPr>
        <p:pic>
          <p:nvPicPr>
            <p:cNvPr id="22" name="그래픽 21" descr="먹고 있는 사람 단색으로 채워진">
              <a:extLst>
                <a:ext uri="{FF2B5EF4-FFF2-40B4-BE49-F238E27FC236}">
                  <a16:creationId xmlns:a16="http://schemas.microsoft.com/office/drawing/2014/main" id="{AF1276EC-EFBE-4455-8AAB-7BE5E358F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020529" y="2952136"/>
              <a:ext cx="1440425" cy="144042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3DE978-2E99-416D-9D59-845961E954D3}"/>
                </a:ext>
              </a:extLst>
            </p:cNvPr>
            <p:cNvSpPr txBox="1"/>
            <p:nvPr/>
          </p:nvSpPr>
          <p:spPr>
            <a:xfrm>
              <a:off x="2024702" y="4231441"/>
              <a:ext cx="11503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손님</a:t>
              </a:r>
            </a:p>
          </p:txBody>
        </p:sp>
      </p:grp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6DB1A7D2-FDDE-49CF-8C60-8EF0CD4F9284}"/>
              </a:ext>
            </a:extLst>
          </p:cNvPr>
          <p:cNvSpPr/>
          <p:nvPr/>
        </p:nvSpPr>
        <p:spPr>
          <a:xfrm rot="17706035">
            <a:off x="7288317" y="4499181"/>
            <a:ext cx="353450" cy="787828"/>
          </a:xfrm>
          <a:prstGeom prst="downArrow">
            <a:avLst/>
          </a:prstGeom>
          <a:solidFill>
            <a:srgbClr val="FFC000"/>
          </a:solidFill>
          <a:ln>
            <a:solidFill>
              <a:srgbClr val="EDBA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47738E-D46D-467A-A6A8-F990908C6FB0}"/>
              </a:ext>
            </a:extLst>
          </p:cNvPr>
          <p:cNvSpPr txBox="1"/>
          <p:nvPr/>
        </p:nvSpPr>
        <p:spPr>
          <a:xfrm>
            <a:off x="6596360" y="2902708"/>
            <a:ext cx="1220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빅 데이터 이용료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06972F-EAB4-4C61-8E79-BDACF2E0776F}"/>
              </a:ext>
            </a:extLst>
          </p:cNvPr>
          <p:cNvSpPr txBox="1"/>
          <p:nvPr/>
        </p:nvSpPr>
        <p:spPr>
          <a:xfrm>
            <a:off x="4103671" y="2957011"/>
            <a:ext cx="1440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빅 데이터 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제공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F2604D-6EC3-4291-84EC-DBE768279D4E}"/>
              </a:ext>
            </a:extLst>
          </p:cNvPr>
          <p:cNvSpPr txBox="1"/>
          <p:nvPr/>
        </p:nvSpPr>
        <p:spPr>
          <a:xfrm>
            <a:off x="7549559" y="3415767"/>
            <a:ext cx="27345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이윤절감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기반 컨설팅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홍보 효과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회전율 개선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BE2B62-8B09-4422-B2D1-01BB21DF6A6B}"/>
              </a:ext>
            </a:extLst>
          </p:cNvPr>
          <p:cNvSpPr txBox="1"/>
          <p:nvPr/>
        </p:nvSpPr>
        <p:spPr>
          <a:xfrm>
            <a:off x="5690234" y="5615617"/>
            <a:ext cx="2849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수수료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판매 데이터 제공</a:t>
            </a:r>
          </a:p>
          <a:p>
            <a:endParaRPr lang="ko-KR" altLang="en-US" dirty="0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6D094F73-4B72-4834-BCEB-A1745B366448}"/>
              </a:ext>
            </a:extLst>
          </p:cNvPr>
          <p:cNvSpPr/>
          <p:nvPr/>
        </p:nvSpPr>
        <p:spPr>
          <a:xfrm rot="6952024">
            <a:off x="7135536" y="4869225"/>
            <a:ext cx="353450" cy="787828"/>
          </a:xfrm>
          <a:prstGeom prst="downArrow">
            <a:avLst/>
          </a:prstGeom>
          <a:solidFill>
            <a:srgbClr val="FFC000"/>
          </a:solidFill>
          <a:ln>
            <a:solidFill>
              <a:srgbClr val="EDBA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324E73F5-7CC4-4A63-8C59-0E71A575DEF7}"/>
              </a:ext>
            </a:extLst>
          </p:cNvPr>
          <p:cNvSpPr/>
          <p:nvPr/>
        </p:nvSpPr>
        <p:spPr>
          <a:xfrm rot="3815102">
            <a:off x="4546245" y="4942494"/>
            <a:ext cx="353450" cy="787828"/>
          </a:xfrm>
          <a:prstGeom prst="downArrow">
            <a:avLst/>
          </a:prstGeom>
          <a:solidFill>
            <a:srgbClr val="FFC000"/>
          </a:solidFill>
          <a:ln>
            <a:solidFill>
              <a:srgbClr val="EDBA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A207C40D-E2E2-4878-A4F3-04AA3650A4D4}"/>
              </a:ext>
            </a:extLst>
          </p:cNvPr>
          <p:cNvSpPr/>
          <p:nvPr/>
        </p:nvSpPr>
        <p:spPr>
          <a:xfrm rot="14616665">
            <a:off x="4439093" y="4585523"/>
            <a:ext cx="353450" cy="787828"/>
          </a:xfrm>
          <a:prstGeom prst="downArrow">
            <a:avLst/>
          </a:prstGeom>
          <a:solidFill>
            <a:srgbClr val="FFC000"/>
          </a:solidFill>
          <a:ln>
            <a:solidFill>
              <a:srgbClr val="EDBA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93590F45-7584-4CD2-90C5-D2E69CE15256}"/>
              </a:ext>
            </a:extLst>
          </p:cNvPr>
          <p:cNvSpPr/>
          <p:nvPr/>
        </p:nvSpPr>
        <p:spPr>
          <a:xfrm rot="10800000">
            <a:off x="5662888" y="2845010"/>
            <a:ext cx="353450" cy="787828"/>
          </a:xfrm>
          <a:prstGeom prst="downArrow">
            <a:avLst/>
          </a:prstGeom>
          <a:solidFill>
            <a:srgbClr val="FFC000"/>
          </a:solidFill>
          <a:ln>
            <a:solidFill>
              <a:srgbClr val="EDBA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19D78F5D-D293-4D21-AF84-7D2DFEEF5020}"/>
              </a:ext>
            </a:extLst>
          </p:cNvPr>
          <p:cNvSpPr/>
          <p:nvPr/>
        </p:nvSpPr>
        <p:spPr>
          <a:xfrm>
            <a:off x="6037990" y="2888905"/>
            <a:ext cx="353450" cy="787828"/>
          </a:xfrm>
          <a:prstGeom prst="downArrow">
            <a:avLst/>
          </a:prstGeom>
          <a:solidFill>
            <a:srgbClr val="FFC000"/>
          </a:solidFill>
          <a:ln>
            <a:solidFill>
              <a:srgbClr val="EDBA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D7E0E4-4416-4F0A-845E-3B0B72C6F677}"/>
              </a:ext>
            </a:extLst>
          </p:cNvPr>
          <p:cNvSpPr txBox="1"/>
          <p:nvPr/>
        </p:nvSpPr>
        <p:spPr>
          <a:xfrm>
            <a:off x="3350562" y="4244375"/>
            <a:ext cx="155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소비 데이터 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제공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DFC564-9C50-4280-A8AA-C0E9A9840CC8}"/>
              </a:ext>
            </a:extLst>
          </p:cNvPr>
          <p:cNvSpPr txBox="1"/>
          <p:nvPr/>
        </p:nvSpPr>
        <p:spPr>
          <a:xfrm>
            <a:off x="4451591" y="5803664"/>
            <a:ext cx="121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편리성</a:t>
            </a:r>
          </a:p>
        </p:txBody>
      </p:sp>
    </p:spTree>
    <p:extLst>
      <p:ext uri="{BB962C8B-B14F-4D97-AF65-F5344CB8AC3E}">
        <p14:creationId xmlns:p14="http://schemas.microsoft.com/office/powerpoint/2010/main" val="3299633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4C32047-6582-4171-84D4-F8070BA7CB3B}"/>
              </a:ext>
            </a:extLst>
          </p:cNvPr>
          <p:cNvSpPr/>
          <p:nvPr/>
        </p:nvSpPr>
        <p:spPr>
          <a:xfrm>
            <a:off x="0" y="1314450"/>
            <a:ext cx="12192000" cy="5543550"/>
          </a:xfrm>
          <a:prstGeom prst="rect">
            <a:avLst/>
          </a:prstGeom>
          <a:solidFill>
            <a:srgbClr val="FFF2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D239000-3019-41E5-B565-6C8ED3AEDB99}"/>
              </a:ext>
            </a:extLst>
          </p:cNvPr>
          <p:cNvSpPr txBox="1"/>
          <p:nvPr/>
        </p:nvSpPr>
        <p:spPr>
          <a:xfrm>
            <a:off x="345638" y="267318"/>
            <a:ext cx="893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5. 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동종 업종과의 차별성</a:t>
            </a:r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– 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사이렌 오더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81593F8-D75A-4B39-A787-EE0E755DF344}"/>
              </a:ext>
            </a:extLst>
          </p:cNvPr>
          <p:cNvSpPr/>
          <p:nvPr/>
        </p:nvSpPr>
        <p:spPr>
          <a:xfrm flipV="1">
            <a:off x="0" y="854778"/>
            <a:ext cx="6391440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3" name="그래픽 32" descr="피자 윤곽선">
            <a:extLst>
              <a:ext uri="{FF2B5EF4-FFF2-40B4-BE49-F238E27FC236}">
                <a16:creationId xmlns:a16="http://schemas.microsoft.com/office/drawing/2014/main" id="{18397087-81F0-474A-9E98-A0C02F8DF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525283">
            <a:off x="5827699" y="269732"/>
            <a:ext cx="433390" cy="433390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FEE1239-41C7-491B-A3C5-EF653FFFD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275266"/>
              </p:ext>
            </p:extLst>
          </p:nvPr>
        </p:nvGraphicFramePr>
        <p:xfrm>
          <a:off x="1888472" y="2028825"/>
          <a:ext cx="8920068" cy="411956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73356">
                  <a:extLst>
                    <a:ext uri="{9D8B030D-6E8A-4147-A177-3AD203B41FA5}">
                      <a16:colId xmlns:a16="http://schemas.microsoft.com/office/drawing/2014/main" val="2367845743"/>
                    </a:ext>
                  </a:extLst>
                </a:gridCol>
                <a:gridCol w="2973356">
                  <a:extLst>
                    <a:ext uri="{9D8B030D-6E8A-4147-A177-3AD203B41FA5}">
                      <a16:colId xmlns:a16="http://schemas.microsoft.com/office/drawing/2014/main" val="1581781297"/>
                    </a:ext>
                  </a:extLst>
                </a:gridCol>
                <a:gridCol w="2973356">
                  <a:extLst>
                    <a:ext uri="{9D8B030D-6E8A-4147-A177-3AD203B41FA5}">
                      <a16:colId xmlns:a16="http://schemas.microsoft.com/office/drawing/2014/main" val="1519549405"/>
                    </a:ext>
                  </a:extLst>
                </a:gridCol>
              </a:tblGrid>
              <a:tr h="5885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스마트 오더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/>
                        <a:t>사이렌 오더</a:t>
                      </a:r>
                      <a:endParaRPr lang="ko-KR" altLang="en-US" sz="2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/>
                        <a:t>찍 콩</a:t>
                      </a:r>
                      <a:endParaRPr lang="ko-KR" altLang="en-US" sz="2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184844"/>
                  </a:ext>
                </a:extLst>
              </a:tr>
              <a:tr h="5885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solidFill>
                            <a:schemeClr val="accent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매장 위치 파악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/>
                        <a:t>O</a:t>
                      </a:r>
                      <a:endParaRPr lang="ko-KR" altLang="en-US" sz="2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/>
                        <a:t>O</a:t>
                      </a:r>
                      <a:endParaRPr lang="ko-KR" altLang="en-US" sz="2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99745"/>
                  </a:ext>
                </a:extLst>
              </a:tr>
              <a:tr h="5885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solidFill>
                            <a:schemeClr val="accent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메뉴</a:t>
                      </a:r>
                      <a:r>
                        <a:rPr lang="en-US" altLang="ko-KR" sz="2000" dirty="0">
                          <a:solidFill>
                            <a:schemeClr val="accent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accent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가격 확인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/>
                        <a:t>O</a:t>
                      </a:r>
                      <a:endParaRPr lang="ko-KR" altLang="en-US" sz="2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/>
                        <a:t>O</a:t>
                      </a:r>
                      <a:endParaRPr lang="ko-KR" altLang="en-US" sz="2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135165"/>
                  </a:ext>
                </a:extLst>
              </a:tr>
              <a:tr h="5885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solidFill>
                            <a:schemeClr val="accent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주문 및 결제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/>
                        <a:t>O</a:t>
                      </a:r>
                      <a:endParaRPr lang="ko-KR" altLang="en-US" sz="2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/>
                        <a:t>O</a:t>
                      </a:r>
                      <a:endParaRPr lang="ko-KR" altLang="en-US" sz="2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229384"/>
                  </a:ext>
                </a:extLst>
              </a:tr>
              <a:tr h="5885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solidFill>
                            <a:schemeClr val="accent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매장 내 인원 파악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/>
                        <a:t>X</a:t>
                      </a:r>
                      <a:endParaRPr lang="ko-KR" altLang="en-US" sz="2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/>
                        <a:t>O</a:t>
                      </a:r>
                      <a:endParaRPr lang="ko-KR" altLang="en-US" sz="2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153161"/>
                  </a:ext>
                </a:extLst>
              </a:tr>
              <a:tr h="5885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solidFill>
                            <a:schemeClr val="accent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자리 예약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/>
                        <a:t>X</a:t>
                      </a:r>
                      <a:endParaRPr lang="ko-KR" altLang="en-US" sz="2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/>
                        <a:t>O</a:t>
                      </a:r>
                      <a:endParaRPr lang="ko-KR" altLang="en-US" sz="2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82280"/>
                  </a:ext>
                </a:extLst>
              </a:tr>
              <a:tr h="5885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solidFill>
                            <a:schemeClr val="accent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모든 요식업계에서 호환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/>
                        <a:t>X</a:t>
                      </a:r>
                      <a:endParaRPr lang="ko-KR" altLang="en-US" sz="2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/>
                        <a:t>O</a:t>
                      </a:r>
                      <a:endParaRPr lang="ko-KR" altLang="en-US" sz="2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70916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C4B1B44-26AB-4545-B0D3-749C963E9335}"/>
              </a:ext>
            </a:extLst>
          </p:cNvPr>
          <p:cNvSpPr/>
          <p:nvPr/>
        </p:nvSpPr>
        <p:spPr>
          <a:xfrm>
            <a:off x="0" y="3190875"/>
            <a:ext cx="7829550" cy="1790700"/>
          </a:xfrm>
          <a:prstGeom prst="rect">
            <a:avLst/>
          </a:prstGeom>
          <a:solidFill>
            <a:schemeClr val="dk1">
              <a:alpha val="59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88844B-AC37-410A-99D9-1E996D8628ED}"/>
              </a:ext>
            </a:extLst>
          </p:cNvPr>
          <p:cNvSpPr txBox="1"/>
          <p:nvPr/>
        </p:nvSpPr>
        <p:spPr>
          <a:xfrm>
            <a:off x="0" y="3810684"/>
            <a:ext cx="7829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err="1">
                <a:solidFill>
                  <a:schemeClr val="bg1"/>
                </a:solidFill>
              </a:rPr>
              <a:t>찍콩은</a:t>
            </a:r>
            <a:r>
              <a:rPr lang="ko-KR" altLang="en-US" sz="2200" b="1" dirty="0">
                <a:solidFill>
                  <a:schemeClr val="bg1"/>
                </a:solidFill>
              </a:rPr>
              <a:t> 모든 요식업계에서 사용 가능한 통합 플랫폼</a:t>
            </a:r>
            <a:r>
              <a:rPr lang="en-US" altLang="ko-KR" sz="2200" b="1" dirty="0">
                <a:solidFill>
                  <a:schemeClr val="bg1"/>
                </a:solidFill>
              </a:rPr>
              <a:t>!</a:t>
            </a:r>
            <a:endParaRPr lang="ko-KR" altLang="en-US" sz="2200" b="1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5C5E18-CB10-448A-8C2D-8641A9441BC0}"/>
              </a:ext>
            </a:extLst>
          </p:cNvPr>
          <p:cNvSpPr/>
          <p:nvPr/>
        </p:nvSpPr>
        <p:spPr>
          <a:xfrm>
            <a:off x="7829550" y="2024062"/>
            <a:ext cx="2978990" cy="4119563"/>
          </a:xfrm>
          <a:prstGeom prst="rect">
            <a:avLst/>
          </a:prstGeom>
          <a:noFill/>
          <a:ln w="698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09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ED239000-3019-41E5-B565-6C8ED3AEDB99}"/>
              </a:ext>
            </a:extLst>
          </p:cNvPr>
          <p:cNvSpPr txBox="1"/>
          <p:nvPr/>
        </p:nvSpPr>
        <p:spPr>
          <a:xfrm>
            <a:off x="423449" y="266081"/>
            <a:ext cx="893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6. 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판매 계획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81593F8-D75A-4B39-A787-EE0E755DF344}"/>
              </a:ext>
            </a:extLst>
          </p:cNvPr>
          <p:cNvSpPr/>
          <p:nvPr/>
        </p:nvSpPr>
        <p:spPr>
          <a:xfrm flipV="1">
            <a:off x="0" y="853120"/>
            <a:ext cx="5425487" cy="47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0" name="그래픽 49" descr="파인애플 윤곽선">
            <a:extLst>
              <a:ext uri="{FF2B5EF4-FFF2-40B4-BE49-F238E27FC236}">
                <a16:creationId xmlns:a16="http://schemas.microsoft.com/office/drawing/2014/main" id="{7C58B24B-B274-44D6-AE29-13FC30167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5415" y="218456"/>
            <a:ext cx="517955" cy="517955"/>
          </a:xfrm>
          <a:prstGeom prst="rect">
            <a:avLst/>
          </a:prstGeom>
        </p:spPr>
      </p:pic>
      <p:sp>
        <p:nvSpPr>
          <p:cNvPr id="53" name="사각형: 잘린 한쪽 모서리 52">
            <a:extLst>
              <a:ext uri="{FF2B5EF4-FFF2-40B4-BE49-F238E27FC236}">
                <a16:creationId xmlns:a16="http://schemas.microsoft.com/office/drawing/2014/main" id="{A663F319-7A35-4059-8240-93C85A3BB610}"/>
              </a:ext>
            </a:extLst>
          </p:cNvPr>
          <p:cNvSpPr/>
          <p:nvPr/>
        </p:nvSpPr>
        <p:spPr>
          <a:xfrm>
            <a:off x="897124" y="3102728"/>
            <a:ext cx="10397750" cy="3755272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B641B5-D872-4EEB-A1DD-90E9C934A99C}"/>
              </a:ext>
            </a:extLst>
          </p:cNvPr>
          <p:cNvGrpSpPr/>
          <p:nvPr/>
        </p:nvGrpSpPr>
        <p:grpSpPr>
          <a:xfrm>
            <a:off x="897124" y="1063667"/>
            <a:ext cx="10615901" cy="2097254"/>
            <a:chOff x="897124" y="1235954"/>
            <a:chExt cx="10615901" cy="2097254"/>
          </a:xfrm>
        </p:grpSpPr>
        <p:sp>
          <p:nvSpPr>
            <p:cNvPr id="3" name="사각형: 잘린 한쪽 모서리 2">
              <a:extLst>
                <a:ext uri="{FF2B5EF4-FFF2-40B4-BE49-F238E27FC236}">
                  <a16:creationId xmlns:a16="http://schemas.microsoft.com/office/drawing/2014/main" id="{EBF41276-E22F-47D7-B17C-9761F9F44DC4}"/>
                </a:ext>
              </a:extLst>
            </p:cNvPr>
            <p:cNvSpPr/>
            <p:nvPr/>
          </p:nvSpPr>
          <p:spPr>
            <a:xfrm>
              <a:off x="897124" y="1235954"/>
              <a:ext cx="10361426" cy="1875892"/>
            </a:xfrm>
            <a:prstGeom prst="snip1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2173FB7-5067-4711-B2FC-49F1B327D5E7}"/>
                </a:ext>
              </a:extLst>
            </p:cNvPr>
            <p:cNvSpPr txBox="1"/>
            <p:nvPr/>
          </p:nvSpPr>
          <p:spPr>
            <a:xfrm>
              <a:off x="933449" y="1243232"/>
              <a:ext cx="90392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accent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01. </a:t>
              </a:r>
              <a:r>
                <a:rPr lang="en-US" altLang="ko-KR" sz="2000" dirty="0">
                  <a:solidFill>
                    <a:schemeClr val="accent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“ </a:t>
              </a:r>
              <a:r>
                <a:rPr lang="ko-KR" altLang="en-US" sz="2000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찍콩</a:t>
              </a:r>
              <a:r>
                <a:rPr lang="ko-KR" altLang="en-US" sz="2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en-US" altLang="ko-KR" sz="2000" dirty="0">
                  <a:solidFill>
                    <a:schemeClr val="accent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”</a:t>
              </a:r>
              <a:r>
                <a:rPr lang="ko-KR" altLang="en-US" sz="2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과 </a:t>
              </a:r>
              <a:r>
                <a:rPr lang="en-US" altLang="ko-KR" sz="2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r>
                <a:rPr lang="ko-KR" altLang="en-US" sz="2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인 창업자 </a:t>
              </a:r>
              <a:r>
                <a:rPr lang="en-US" altLang="ko-KR" sz="2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&amp; </a:t>
              </a:r>
              <a:r>
                <a:rPr lang="ko-KR" altLang="en-US" sz="2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소상공인과의 제휴</a:t>
              </a:r>
              <a:endPara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endParaRPr lang="ko-KR" altLang="en-US" sz="36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78234E3B-2D4D-4D00-89AE-2C85FE1C11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99609" l="9961" r="92383">
                          <a14:foregroundMark x1="91622" y1="63994" x2="92383" y2="67188"/>
                          <a14:foregroundMark x1="89453" y1="54883" x2="91061" y2="61636"/>
                          <a14:foregroundMark x1="92383" y1="67188" x2="87305" y2="74219"/>
                          <a14:foregroundMark x1="84961" y1="89258" x2="87109" y2="99609"/>
                          <a14:foregroundMark x1="71289" y1="90039" x2="71484" y2="98633"/>
                          <a14:backgroundMark x1="26953" y1="58984" x2="25977" y2="78125"/>
                          <a14:backgroundMark x1="29297" y1="70313" x2="55469" y2="78906"/>
                          <a14:backgroundMark x1="55469" y1="78906" x2="63672" y2="94141"/>
                          <a14:backgroundMark x1="63672" y1="94141" x2="13477" y2="97461"/>
                          <a14:backgroundMark x1="13477" y1="97461" x2="19141" y2="87109"/>
                          <a14:backgroundMark x1="19141" y1="87109" x2="52734" y2="84375"/>
                          <a14:backgroundMark x1="52734" y1="84375" x2="56250" y2="85156"/>
                          <a14:backgroundMark x1="90430" y1="83789" x2="92383" y2="99609"/>
                          <a14:backgroundMark x1="92383" y1="99609" x2="92383" y2="99609"/>
                          <a14:backgroundMark x1="87305" y1="61914" x2="87695" y2="67188"/>
                          <a14:backgroundMark x1="66797" y1="52734" x2="63672" y2="58203"/>
                          <a14:backgroundMark x1="69141" y1="67773" x2="68359" y2="75781"/>
                          <a14:backgroundMark x1="50586" y1="64648" x2="62305" y2="6464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79" t="25837" r="-2627"/>
            <a:stretch/>
          </p:blipFill>
          <p:spPr>
            <a:xfrm>
              <a:off x="3421066" y="1820422"/>
              <a:ext cx="1288354" cy="1228936"/>
            </a:xfrm>
            <a:prstGeom prst="rect">
              <a:avLst/>
            </a:prstGeom>
          </p:spPr>
        </p:pic>
        <p:pic>
          <p:nvPicPr>
            <p:cNvPr id="57" name="그림 56" descr="화살이(가) 표시된 사진&#10;&#10;자동 생성된 설명">
              <a:extLst>
                <a:ext uri="{FF2B5EF4-FFF2-40B4-BE49-F238E27FC236}">
                  <a16:creationId xmlns:a16="http://schemas.microsoft.com/office/drawing/2014/main" id="{BC940EF7-1208-4719-AB1D-0FB6DAB9B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665" y="2111152"/>
              <a:ext cx="1055755" cy="897918"/>
            </a:xfrm>
            <a:prstGeom prst="rect">
              <a:avLst/>
            </a:prstGeom>
          </p:spPr>
        </p:pic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918DD22A-D045-4D08-AED2-643BA405092C}"/>
                </a:ext>
              </a:extLst>
            </p:cNvPr>
            <p:cNvGrpSpPr/>
            <p:nvPr/>
          </p:nvGrpSpPr>
          <p:grpSpPr>
            <a:xfrm>
              <a:off x="1312814" y="2029556"/>
              <a:ext cx="1019802" cy="1056606"/>
              <a:chOff x="1386381" y="1102868"/>
              <a:chExt cx="1366684" cy="1416007"/>
            </a:xfrm>
          </p:grpSpPr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99DFA924-F378-4A5F-A39A-49ED152491DA}"/>
                  </a:ext>
                </a:extLst>
              </p:cNvPr>
              <p:cNvSpPr/>
              <p:nvPr/>
            </p:nvSpPr>
            <p:spPr>
              <a:xfrm>
                <a:off x="1386381" y="1102868"/>
                <a:ext cx="1366684" cy="136668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F9D4C8A-0B6D-454A-898E-551153389C0A}"/>
                  </a:ext>
                </a:extLst>
              </p:cNvPr>
              <p:cNvSpPr txBox="1"/>
              <p:nvPr/>
            </p:nvSpPr>
            <p:spPr>
              <a:xfrm>
                <a:off x="1528948" y="1180742"/>
                <a:ext cx="10815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 err="1">
                    <a:latin typeface="휴먼매직체" panose="02030504000101010101" pitchFamily="18" charset="-127"/>
                    <a:ea typeface="휴먼매직체" panose="02030504000101010101" pitchFamily="18" charset="-127"/>
                  </a:rPr>
                  <a:t>찍콩</a:t>
                </a:r>
                <a:endParaRPr lang="ko-KR" altLang="en-US" sz="2800" dirty="0">
                  <a:latin typeface="휴먼매직체" panose="02030504000101010101" pitchFamily="18" charset="-127"/>
                  <a:ea typeface="휴먼매직체" panose="02030504000101010101" pitchFamily="18" charset="-127"/>
                </a:endParaRPr>
              </a:p>
            </p:txBody>
          </p:sp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331EB4DC-6C1D-431B-9C79-C8B293D4E4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7063" b="89963" l="10000" r="90000">
                            <a14:foregroundMark x1="30000" y1="18216" x2="31579" y2="55390"/>
                            <a14:foregroundMark x1="30000" y1="21190" x2="41579" y2="49442"/>
                            <a14:foregroundMark x1="44211" y1="36431" x2="55789" y2="46097"/>
                            <a14:foregroundMark x1="57368" y1="38290" x2="68947" y2="51301"/>
                            <a14:foregroundMark x1="69474" y1="40520" x2="78947" y2="63197"/>
                            <a14:foregroundMark x1="78947" y1="63197" x2="71053" y2="84758"/>
                            <a14:foregroundMark x1="71053" y1="84758" x2="40526" y2="86989"/>
                            <a14:foregroundMark x1="40526" y1="86989" x2="15789" y2="52788"/>
                            <a14:foregroundMark x1="15789" y1="52788" x2="29474" y2="57621"/>
                            <a14:foregroundMark x1="47368" y1="46097" x2="43684" y2="65428"/>
                            <a14:foregroundMark x1="52632" y1="49442" x2="54737" y2="69517"/>
                            <a14:foregroundMark x1="65789" y1="49814" x2="67368" y2="68030"/>
                            <a14:foregroundMark x1="61053" y1="52416" x2="56316" y2="71747"/>
                            <a14:foregroundMark x1="48421" y1="73978" x2="54211" y2="76208"/>
                            <a14:foregroundMark x1="44211" y1="30112" x2="46842" y2="10037"/>
                            <a14:foregroundMark x1="46842" y1="10037" x2="19474" y2="13755"/>
                            <a14:foregroundMark x1="19474" y1="13755" x2="32105" y2="31227"/>
                            <a14:foregroundMark x1="32105" y1="31227" x2="32105" y2="30112"/>
                            <a14:foregroundMark x1="27368" y1="15985" x2="36842" y2="15613"/>
                            <a14:foregroundMark x1="31579" y1="7063" x2="37895" y2="8178"/>
                            <a14:foregroundMark x1="24737" y1="29740" x2="28421" y2="31227"/>
                            <a14:foregroundMark x1="25789" y1="31227" x2="28947" y2="3420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2551" y="1570228"/>
                <a:ext cx="798198" cy="948647"/>
              </a:xfrm>
              <a:prstGeom prst="rect">
                <a:avLst/>
              </a:prstGeom>
            </p:spPr>
          </p:pic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8851EF2-B96C-4E0F-AA15-479AFCC2113A}"/>
                </a:ext>
              </a:extLst>
            </p:cNvPr>
            <p:cNvSpPr txBox="1"/>
            <p:nvPr/>
          </p:nvSpPr>
          <p:spPr>
            <a:xfrm>
              <a:off x="4794606" y="1874347"/>
              <a:ext cx="6718419" cy="1458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</a:endParaRPr>
            </a:p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해당 매장의 정보를 어플리케이션에 노출함으로써 홍보효과 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marR="0" algn="just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할인쿠폰 및 다양한 혜택 제공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endParaRPr lang="ko-KR" altLang="en-US" dirty="0"/>
            </a:p>
          </p:txBody>
        </p:sp>
      </p:grpSp>
      <p:pic>
        <p:nvPicPr>
          <p:cNvPr id="72" name="그림 71" descr="화살이(가) 표시된 사진&#10;&#10;자동 생성된 설명">
            <a:extLst>
              <a:ext uri="{FF2B5EF4-FFF2-40B4-BE49-F238E27FC236}">
                <a16:creationId xmlns:a16="http://schemas.microsoft.com/office/drawing/2014/main" id="{D9C76BE8-6EE2-4C85-9277-B613900F5B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664" y="4780380"/>
            <a:ext cx="1055755" cy="897918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797609A0-CDDC-4854-A94E-6C4B50C74FC8}"/>
              </a:ext>
            </a:extLst>
          </p:cNvPr>
          <p:cNvSpPr txBox="1"/>
          <p:nvPr/>
        </p:nvSpPr>
        <p:spPr>
          <a:xfrm>
            <a:off x="933448" y="3648075"/>
            <a:ext cx="10248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02. </a:t>
            </a:r>
            <a:r>
              <a:rPr lang="en-US" altLang="ko-KR" sz="20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찍콩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빅데이터 수요자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스타트업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&amp;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기업과의 제휴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3600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842A903A-ABDA-46D7-95A8-3885A61F3730}"/>
              </a:ext>
            </a:extLst>
          </p:cNvPr>
          <p:cNvGrpSpPr/>
          <p:nvPr/>
        </p:nvGrpSpPr>
        <p:grpSpPr>
          <a:xfrm>
            <a:off x="1312814" y="4662835"/>
            <a:ext cx="1019802" cy="1056606"/>
            <a:chOff x="1386381" y="1102868"/>
            <a:chExt cx="1366684" cy="1416007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6FD2B1F6-7882-43E0-8228-52E2BD542C33}"/>
                </a:ext>
              </a:extLst>
            </p:cNvPr>
            <p:cNvSpPr/>
            <p:nvPr/>
          </p:nvSpPr>
          <p:spPr>
            <a:xfrm>
              <a:off x="1386381" y="1102868"/>
              <a:ext cx="1366684" cy="13666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854625A-38E8-4EE6-B68B-90B4BBD7E745}"/>
                </a:ext>
              </a:extLst>
            </p:cNvPr>
            <p:cNvSpPr txBox="1"/>
            <p:nvPr/>
          </p:nvSpPr>
          <p:spPr>
            <a:xfrm>
              <a:off x="1528948" y="1180742"/>
              <a:ext cx="10815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err="1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찍콩</a:t>
              </a:r>
              <a:endParaRPr lang="ko-KR" altLang="en-US" sz="2800" dirty="0">
                <a:latin typeface="휴먼매직체" panose="02030504000101010101" pitchFamily="18" charset="-127"/>
                <a:ea typeface="휴먼매직체" panose="02030504000101010101" pitchFamily="18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7C4D7CCC-1D21-4EE5-BEB8-FBA07FBEC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7063" b="89963" l="10000" r="90000">
                          <a14:foregroundMark x1="30000" y1="18216" x2="31579" y2="55390"/>
                          <a14:foregroundMark x1="30000" y1="21190" x2="41579" y2="49442"/>
                          <a14:foregroundMark x1="44211" y1="36431" x2="55789" y2="46097"/>
                          <a14:foregroundMark x1="57368" y1="38290" x2="68947" y2="51301"/>
                          <a14:foregroundMark x1="69474" y1="40520" x2="78947" y2="63197"/>
                          <a14:foregroundMark x1="78947" y1="63197" x2="71053" y2="84758"/>
                          <a14:foregroundMark x1="71053" y1="84758" x2="40526" y2="86989"/>
                          <a14:foregroundMark x1="40526" y1="86989" x2="15789" y2="52788"/>
                          <a14:foregroundMark x1="15789" y1="52788" x2="29474" y2="57621"/>
                          <a14:foregroundMark x1="47368" y1="46097" x2="43684" y2="65428"/>
                          <a14:foregroundMark x1="52632" y1="49442" x2="54737" y2="69517"/>
                          <a14:foregroundMark x1="65789" y1="49814" x2="67368" y2="68030"/>
                          <a14:foregroundMark x1="61053" y1="52416" x2="56316" y2="71747"/>
                          <a14:foregroundMark x1="48421" y1="73978" x2="54211" y2="76208"/>
                          <a14:foregroundMark x1="44211" y1="30112" x2="46842" y2="10037"/>
                          <a14:foregroundMark x1="46842" y1="10037" x2="19474" y2="13755"/>
                          <a14:foregroundMark x1="19474" y1="13755" x2="32105" y2="31227"/>
                          <a14:foregroundMark x1="32105" y1="31227" x2="32105" y2="30112"/>
                          <a14:foregroundMark x1="27368" y1="15985" x2="36842" y2="15613"/>
                          <a14:foregroundMark x1="31579" y1="7063" x2="37895" y2="8178"/>
                          <a14:foregroundMark x1="24737" y1="29740" x2="28421" y2="31227"/>
                          <a14:foregroundMark x1="25789" y1="31227" x2="28947" y2="3420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551" y="1570228"/>
              <a:ext cx="798198" cy="948647"/>
            </a:xfrm>
            <a:prstGeom prst="rect">
              <a:avLst/>
            </a:prstGeom>
          </p:spPr>
        </p:pic>
      </p:grpSp>
      <p:pic>
        <p:nvPicPr>
          <p:cNvPr id="78" name="그림 77" descr="레고, 장난감이(가) 표시된 사진&#10;&#10;자동 생성된 설명">
            <a:extLst>
              <a:ext uri="{FF2B5EF4-FFF2-40B4-BE49-F238E27FC236}">
                <a16:creationId xmlns:a16="http://schemas.microsoft.com/office/drawing/2014/main" id="{5FA9F9FC-A509-4A4B-AC23-060E00CDA1E0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099" y="5379955"/>
            <a:ext cx="1201507" cy="1201507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BD31B7CC-A9E6-4BCA-BBAE-43045EA6582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000" b="90000" l="9398" r="89850">
                        <a14:foregroundMark x1="35338" y1="5500" x2="37615" y2="5500"/>
                        <a14:foregroundMark x1="48250" y1="2719" x2="48496" y2="2750"/>
                        <a14:foregroundMark x1="43609" y1="14750" x2="43609" y2="18750"/>
                        <a14:backgroundMark x1="23684" y1="66250" x2="29323" y2="84000"/>
                        <a14:backgroundMark x1="29323" y1="84000" x2="48496" y2="79250"/>
                        <a14:backgroundMark x1="48496" y1="79250" x2="57895" y2="69000"/>
                        <a14:backgroundMark x1="42105" y1="1500" x2="48496" y2="2500"/>
                        <a14:backgroundMark x1="36466" y1="62750" x2="37218" y2="6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92" b="27827"/>
          <a:stretch/>
        </p:blipFill>
        <p:spPr>
          <a:xfrm>
            <a:off x="3810000" y="4307497"/>
            <a:ext cx="881849" cy="10783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100921-F3C8-4672-9D8C-EED865AF8DAB}"/>
              </a:ext>
            </a:extLst>
          </p:cNvPr>
          <p:cNvSpPr txBox="1"/>
          <p:nvPr/>
        </p:nvSpPr>
        <p:spPr>
          <a:xfrm>
            <a:off x="4867275" y="4307497"/>
            <a:ext cx="6351398" cy="222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업종에 따른 상품의 유행 및 수요를 지역별로 분석 및 판매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경쟁업종의 판매 현황 및 트렌드 파악에 용이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소비자들이 선호하는 음식 조합에 대한 정보 제공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프랜차이즈 본사에도 이익창출을 위한 유용한 정보 판매 가능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구축된 빅데이터를 기반으로 컨설팅을 제공하며 서비스에 대한            이용료를 점포에 부과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228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ED239000-3019-41E5-B565-6C8ED3AEDB99}"/>
              </a:ext>
            </a:extLst>
          </p:cNvPr>
          <p:cNvSpPr txBox="1"/>
          <p:nvPr/>
        </p:nvSpPr>
        <p:spPr>
          <a:xfrm>
            <a:off x="423449" y="266081"/>
            <a:ext cx="893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7. 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홍보 계획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81593F8-D75A-4B39-A787-EE0E755DF344}"/>
              </a:ext>
            </a:extLst>
          </p:cNvPr>
          <p:cNvSpPr/>
          <p:nvPr/>
        </p:nvSpPr>
        <p:spPr>
          <a:xfrm flipV="1">
            <a:off x="0" y="853120"/>
            <a:ext cx="5425487" cy="47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0" name="그래픽 49" descr="파인애플 윤곽선">
            <a:extLst>
              <a:ext uri="{FF2B5EF4-FFF2-40B4-BE49-F238E27FC236}">
                <a16:creationId xmlns:a16="http://schemas.microsoft.com/office/drawing/2014/main" id="{7C58B24B-B274-44D6-AE29-13FC30167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5415" y="218456"/>
            <a:ext cx="517955" cy="51795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794EC26-41B5-41D7-BA4C-73D0664E014A}"/>
              </a:ext>
            </a:extLst>
          </p:cNvPr>
          <p:cNvSpPr/>
          <p:nvPr/>
        </p:nvSpPr>
        <p:spPr>
          <a:xfrm>
            <a:off x="0" y="1266825"/>
            <a:ext cx="12192000" cy="5629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C9170-16FA-4D0B-A81C-37884DBF7D7E}"/>
              </a:ext>
            </a:extLst>
          </p:cNvPr>
          <p:cNvSpPr txBox="1"/>
          <p:nvPr/>
        </p:nvSpPr>
        <p:spPr>
          <a:xfrm>
            <a:off x="198635" y="1423467"/>
            <a:ext cx="2877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01. </a:t>
            </a:r>
            <a:r>
              <a:rPr lang="ko-KR" altLang="en-US" sz="28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소상공인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4B982B-457A-47DC-AF3D-6AE56316320E}"/>
              </a:ext>
            </a:extLst>
          </p:cNvPr>
          <p:cNvSpPr txBox="1"/>
          <p:nvPr/>
        </p:nvSpPr>
        <p:spPr>
          <a:xfrm>
            <a:off x="964357" y="2136473"/>
            <a:ext cx="10094167" cy="4644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영상 및 사진 촬영 서비스 제공</a:t>
            </a:r>
          </a:p>
          <a:p>
            <a:pPr marL="0" marR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직접 자신의 매장을 설명하고 홍보함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0" marR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marR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2. 1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방문당 방문서비스 할인 프로모션 제공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marR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-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소비자들의 방문을 유도함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 algn="just">
              <a:lnSpc>
                <a:spcPct val="160000"/>
              </a:lnSpc>
              <a:buFontTx/>
              <a:buChar char="-"/>
            </a:pPr>
            <a:endParaRPr lang="ko-KR" altLang="en-US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방문률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판매량 고려하여 상위 배너 및 인기 음식점으로 이동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자연스러운 홍보 효과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r>
              <a:rPr lang="en-US" altLang="ko-KR" sz="36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en-US" altLang="ko-KR" sz="11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찍콩</a:t>
            </a:r>
            <a:r>
              <a:rPr lang="en-US" altLang="ko-KR" sz="11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6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r>
              <a:rPr lang="ko-KR" altLang="en-US" sz="3600" b="1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어플리케이션을 이용하는 비율에 따라 수수료 감면의 혜택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주변 매장에 홍보하여 추천 소상공인 코드 입력 시 어플리케이션 상단 에 일정 기간 광고 효과 부여 등 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0ED5F-D743-4AF7-8BF0-7F9782037821}"/>
              </a:ext>
            </a:extLst>
          </p:cNvPr>
          <p:cNvSpPr txBox="1"/>
          <p:nvPr/>
        </p:nvSpPr>
        <p:spPr>
          <a:xfrm>
            <a:off x="2447925" y="22645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2804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ED239000-3019-41E5-B565-6C8ED3AEDB99}"/>
              </a:ext>
            </a:extLst>
          </p:cNvPr>
          <p:cNvSpPr txBox="1"/>
          <p:nvPr/>
        </p:nvSpPr>
        <p:spPr>
          <a:xfrm>
            <a:off x="423449" y="266081"/>
            <a:ext cx="893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7. 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홍보 계획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81593F8-D75A-4B39-A787-EE0E755DF344}"/>
              </a:ext>
            </a:extLst>
          </p:cNvPr>
          <p:cNvSpPr/>
          <p:nvPr/>
        </p:nvSpPr>
        <p:spPr>
          <a:xfrm flipV="1">
            <a:off x="0" y="853120"/>
            <a:ext cx="5425487" cy="47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0" name="그래픽 49" descr="파인애플 윤곽선">
            <a:extLst>
              <a:ext uri="{FF2B5EF4-FFF2-40B4-BE49-F238E27FC236}">
                <a16:creationId xmlns:a16="http://schemas.microsoft.com/office/drawing/2014/main" id="{7C58B24B-B274-44D6-AE29-13FC30167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5415" y="218456"/>
            <a:ext cx="517955" cy="51795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794EC26-41B5-41D7-BA4C-73D0664E014A}"/>
              </a:ext>
            </a:extLst>
          </p:cNvPr>
          <p:cNvSpPr/>
          <p:nvPr/>
        </p:nvSpPr>
        <p:spPr>
          <a:xfrm>
            <a:off x="0" y="1266825"/>
            <a:ext cx="12192000" cy="5629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C9170-16FA-4D0B-A81C-37884DBF7D7E}"/>
              </a:ext>
            </a:extLst>
          </p:cNvPr>
          <p:cNvSpPr txBox="1"/>
          <p:nvPr/>
        </p:nvSpPr>
        <p:spPr>
          <a:xfrm>
            <a:off x="198635" y="1423467"/>
            <a:ext cx="2877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02. </a:t>
            </a:r>
            <a:r>
              <a:rPr lang="ko-KR" altLang="en-US" sz="28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소비자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4B982B-457A-47DC-AF3D-6AE56316320E}"/>
              </a:ext>
            </a:extLst>
          </p:cNvPr>
          <p:cNvSpPr txBox="1"/>
          <p:nvPr/>
        </p:nvSpPr>
        <p:spPr>
          <a:xfrm>
            <a:off x="964357" y="2136473"/>
            <a:ext cx="10094167" cy="3865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대학 총학생회와 함께하는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SNS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이벤트를 통한 대학생 유입량 확보를 추구</a:t>
            </a:r>
          </a:p>
          <a:p>
            <a:pPr algn="just">
              <a:lnSpc>
                <a:spcPct val="1600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-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창업지원단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총학생회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찍콩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인스타그램 게시글을 통한 대학생 유입량 최대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en-US" altLang="ko-KR" sz="36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찍콩</a:t>
            </a:r>
            <a:r>
              <a:rPr lang="en-US" altLang="ko-KR" sz="36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어플리케이션을 이용한 후 후기 작성 시 매장에서 특정 서비스 제공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(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추가적인 음식 및 할인 등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이달의 </a:t>
            </a:r>
            <a:r>
              <a:rPr lang="en-US" altLang="ko-KR" sz="36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찍콩러</a:t>
            </a:r>
            <a:r>
              <a:rPr lang="en-US" altLang="ko-KR" sz="18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6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프로모션 진행</a:t>
            </a:r>
          </a:p>
          <a:p>
            <a:pPr marL="0" marR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“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찍콩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 어플리케이션을 많이 사용한 “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찍콩러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 에게 다양한 할인 쿠폰 및 무료 서비스를 제공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0ED5F-D743-4AF7-8BF0-7F9782037821}"/>
              </a:ext>
            </a:extLst>
          </p:cNvPr>
          <p:cNvSpPr txBox="1"/>
          <p:nvPr/>
        </p:nvSpPr>
        <p:spPr>
          <a:xfrm>
            <a:off x="2447925" y="22645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778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ED239000-3019-41E5-B565-6C8ED3AEDB99}"/>
              </a:ext>
            </a:extLst>
          </p:cNvPr>
          <p:cNvSpPr txBox="1"/>
          <p:nvPr/>
        </p:nvSpPr>
        <p:spPr>
          <a:xfrm>
            <a:off x="423449" y="266081"/>
            <a:ext cx="893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8. 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역할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81593F8-D75A-4B39-A787-EE0E755DF344}"/>
              </a:ext>
            </a:extLst>
          </p:cNvPr>
          <p:cNvSpPr/>
          <p:nvPr/>
        </p:nvSpPr>
        <p:spPr>
          <a:xfrm flipV="1">
            <a:off x="0" y="853120"/>
            <a:ext cx="5425487" cy="47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94EC26-41B5-41D7-BA4C-73D0664E014A}"/>
              </a:ext>
            </a:extLst>
          </p:cNvPr>
          <p:cNvSpPr/>
          <p:nvPr/>
        </p:nvSpPr>
        <p:spPr>
          <a:xfrm>
            <a:off x="0" y="1205541"/>
            <a:ext cx="12192000" cy="5629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0ED5F-D743-4AF7-8BF0-7F9782037821}"/>
              </a:ext>
            </a:extLst>
          </p:cNvPr>
          <p:cNvSpPr txBox="1"/>
          <p:nvPr/>
        </p:nvSpPr>
        <p:spPr>
          <a:xfrm>
            <a:off x="2447925" y="22645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9" name="그래픽 8" descr="딸기 윤곽선">
            <a:extLst>
              <a:ext uri="{FF2B5EF4-FFF2-40B4-BE49-F238E27FC236}">
                <a16:creationId xmlns:a16="http://schemas.microsoft.com/office/drawing/2014/main" id="{CDAE416F-353D-48B3-ABC6-689FFB5F0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3858" y="290758"/>
            <a:ext cx="510078" cy="510078"/>
          </a:xfrm>
          <a:prstGeom prst="rect">
            <a:avLst/>
          </a:prstGeom>
        </p:spPr>
      </p:pic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A742841F-857E-4617-85E0-F23D047BCCE7}"/>
              </a:ext>
            </a:extLst>
          </p:cNvPr>
          <p:cNvSpPr/>
          <p:nvPr/>
        </p:nvSpPr>
        <p:spPr>
          <a:xfrm>
            <a:off x="1096784" y="2268374"/>
            <a:ext cx="1362909" cy="515501"/>
          </a:xfrm>
          <a:custGeom>
            <a:avLst/>
            <a:gdLst>
              <a:gd name="connsiteX0" fmla="*/ 201988 w 1211901"/>
              <a:gd name="connsiteY0" fmla="*/ 0 h 498532"/>
              <a:gd name="connsiteX1" fmla="*/ 1009913 w 1211901"/>
              <a:gd name="connsiteY1" fmla="*/ 0 h 498532"/>
              <a:gd name="connsiteX2" fmla="*/ 1211901 w 1211901"/>
              <a:gd name="connsiteY2" fmla="*/ 201988 h 498532"/>
              <a:gd name="connsiteX3" fmla="*/ 1211901 w 1211901"/>
              <a:gd name="connsiteY3" fmla="*/ 498532 h 498532"/>
              <a:gd name="connsiteX4" fmla="*/ 0 w 1211901"/>
              <a:gd name="connsiteY4" fmla="*/ 498532 h 498532"/>
              <a:gd name="connsiteX5" fmla="*/ 0 w 1211901"/>
              <a:gd name="connsiteY5" fmla="*/ 201988 h 498532"/>
              <a:gd name="connsiteX6" fmla="*/ 201988 w 1211901"/>
              <a:gd name="connsiteY6" fmla="*/ 0 h 49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1901" h="498532">
                <a:moveTo>
                  <a:pt x="201988" y="0"/>
                </a:moveTo>
                <a:lnTo>
                  <a:pt x="1009913" y="0"/>
                </a:lnTo>
                <a:cubicBezTo>
                  <a:pt x="1121468" y="0"/>
                  <a:pt x="1211901" y="90433"/>
                  <a:pt x="1211901" y="201988"/>
                </a:cubicBezTo>
                <a:lnTo>
                  <a:pt x="1211901" y="498532"/>
                </a:lnTo>
                <a:lnTo>
                  <a:pt x="0" y="498532"/>
                </a:lnTo>
                <a:lnTo>
                  <a:pt x="0" y="201988"/>
                </a:lnTo>
                <a:cubicBezTo>
                  <a:pt x="0" y="90433"/>
                  <a:pt x="90433" y="0"/>
                  <a:pt x="201988" y="0"/>
                </a:cubicBezTo>
                <a:close/>
              </a:path>
            </a:pathLst>
          </a:custGeom>
          <a:solidFill>
            <a:srgbClr val="D9E4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523EBEF-DE20-4AFC-8AAA-227B0C985B61}"/>
              </a:ext>
            </a:extLst>
          </p:cNvPr>
          <p:cNvSpPr/>
          <p:nvPr/>
        </p:nvSpPr>
        <p:spPr>
          <a:xfrm>
            <a:off x="1096784" y="2831149"/>
            <a:ext cx="1362909" cy="831319"/>
          </a:xfrm>
          <a:custGeom>
            <a:avLst/>
            <a:gdLst>
              <a:gd name="connsiteX0" fmla="*/ 0 w 1211901"/>
              <a:gd name="connsiteY0" fmla="*/ 0 h 889142"/>
              <a:gd name="connsiteX1" fmla="*/ 1211901 w 1211901"/>
              <a:gd name="connsiteY1" fmla="*/ 0 h 889142"/>
              <a:gd name="connsiteX2" fmla="*/ 1211901 w 1211901"/>
              <a:gd name="connsiteY2" fmla="*/ 889142 h 889142"/>
              <a:gd name="connsiteX3" fmla="*/ 0 w 1211901"/>
              <a:gd name="connsiteY3" fmla="*/ 889142 h 889142"/>
              <a:gd name="connsiteX4" fmla="*/ 0 w 1211901"/>
              <a:gd name="connsiteY4" fmla="*/ 0 h 88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1901" h="889142">
                <a:moveTo>
                  <a:pt x="0" y="0"/>
                </a:moveTo>
                <a:lnTo>
                  <a:pt x="1211901" y="0"/>
                </a:lnTo>
                <a:lnTo>
                  <a:pt x="1211901" y="889142"/>
                </a:lnTo>
                <a:lnTo>
                  <a:pt x="0" y="889142"/>
                </a:lnTo>
                <a:lnTo>
                  <a:pt x="0" y="0"/>
                </a:lnTo>
                <a:close/>
              </a:path>
            </a:pathLst>
          </a:custGeom>
          <a:solidFill>
            <a:srgbClr val="F1E1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EF39B2B0-5B73-4B9E-AE13-5300962A0582}"/>
              </a:ext>
            </a:extLst>
          </p:cNvPr>
          <p:cNvSpPr/>
          <p:nvPr/>
        </p:nvSpPr>
        <p:spPr>
          <a:xfrm>
            <a:off x="1096784" y="3709743"/>
            <a:ext cx="1362909" cy="919408"/>
          </a:xfrm>
          <a:custGeom>
            <a:avLst/>
            <a:gdLst>
              <a:gd name="connsiteX0" fmla="*/ 0 w 1211901"/>
              <a:gd name="connsiteY0" fmla="*/ 0 h 889142"/>
              <a:gd name="connsiteX1" fmla="*/ 1211901 w 1211901"/>
              <a:gd name="connsiteY1" fmla="*/ 0 h 889142"/>
              <a:gd name="connsiteX2" fmla="*/ 1211901 w 1211901"/>
              <a:gd name="connsiteY2" fmla="*/ 889142 h 889142"/>
              <a:gd name="connsiteX3" fmla="*/ 0 w 1211901"/>
              <a:gd name="connsiteY3" fmla="*/ 889142 h 889142"/>
              <a:gd name="connsiteX4" fmla="*/ 0 w 1211901"/>
              <a:gd name="connsiteY4" fmla="*/ 0 h 88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1901" h="889142">
                <a:moveTo>
                  <a:pt x="0" y="0"/>
                </a:moveTo>
                <a:lnTo>
                  <a:pt x="1211901" y="0"/>
                </a:lnTo>
                <a:lnTo>
                  <a:pt x="1211901" y="889142"/>
                </a:lnTo>
                <a:lnTo>
                  <a:pt x="0" y="889142"/>
                </a:lnTo>
                <a:lnTo>
                  <a:pt x="0" y="0"/>
                </a:lnTo>
                <a:close/>
              </a:path>
            </a:pathLst>
          </a:custGeom>
          <a:solidFill>
            <a:srgbClr val="C9D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53FDA61F-5AA7-4DEB-8F71-CA8CEB656C02}"/>
              </a:ext>
            </a:extLst>
          </p:cNvPr>
          <p:cNvSpPr/>
          <p:nvPr/>
        </p:nvSpPr>
        <p:spPr>
          <a:xfrm>
            <a:off x="1087164" y="4676426"/>
            <a:ext cx="1360761" cy="1013137"/>
          </a:xfrm>
          <a:custGeom>
            <a:avLst/>
            <a:gdLst>
              <a:gd name="connsiteX0" fmla="*/ 0 w 1211901"/>
              <a:gd name="connsiteY0" fmla="*/ 0 h 889143"/>
              <a:gd name="connsiteX1" fmla="*/ 1211901 w 1211901"/>
              <a:gd name="connsiteY1" fmla="*/ 0 h 889143"/>
              <a:gd name="connsiteX2" fmla="*/ 1211901 w 1211901"/>
              <a:gd name="connsiteY2" fmla="*/ 889143 h 889143"/>
              <a:gd name="connsiteX3" fmla="*/ 0 w 1211901"/>
              <a:gd name="connsiteY3" fmla="*/ 889143 h 889143"/>
              <a:gd name="connsiteX4" fmla="*/ 0 w 1211901"/>
              <a:gd name="connsiteY4" fmla="*/ 0 h 88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1901" h="889143">
                <a:moveTo>
                  <a:pt x="0" y="0"/>
                </a:moveTo>
                <a:lnTo>
                  <a:pt x="1211901" y="0"/>
                </a:lnTo>
                <a:lnTo>
                  <a:pt x="1211901" y="889143"/>
                </a:lnTo>
                <a:lnTo>
                  <a:pt x="0" y="889143"/>
                </a:lnTo>
                <a:lnTo>
                  <a:pt x="0" y="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FE8913-51D6-45D1-8535-CAA2A7253D51}"/>
              </a:ext>
            </a:extLst>
          </p:cNvPr>
          <p:cNvSpPr txBox="1"/>
          <p:nvPr/>
        </p:nvSpPr>
        <p:spPr>
          <a:xfrm>
            <a:off x="1096784" y="2400589"/>
            <a:ext cx="1324430" cy="381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DD8281-3261-498E-AB74-0E2F3F10B521}"/>
              </a:ext>
            </a:extLst>
          </p:cNvPr>
          <p:cNvSpPr txBox="1"/>
          <p:nvPr/>
        </p:nvSpPr>
        <p:spPr>
          <a:xfrm>
            <a:off x="1116023" y="3099901"/>
            <a:ext cx="1324430" cy="381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학번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DCA544-7A4B-46A9-9F0B-1E96FD00B05C}"/>
              </a:ext>
            </a:extLst>
          </p:cNvPr>
          <p:cNvSpPr txBox="1"/>
          <p:nvPr/>
        </p:nvSpPr>
        <p:spPr>
          <a:xfrm>
            <a:off x="1103443" y="4020179"/>
            <a:ext cx="1324430" cy="381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A8E432-AC28-442B-A41F-E8EC281B236B}"/>
              </a:ext>
            </a:extLst>
          </p:cNvPr>
          <p:cNvSpPr txBox="1"/>
          <p:nvPr/>
        </p:nvSpPr>
        <p:spPr>
          <a:xfrm>
            <a:off x="1196682" y="4934194"/>
            <a:ext cx="1324430" cy="381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 내 역할</a:t>
            </a:r>
          </a:p>
        </p:txBody>
      </p:sp>
      <p:pic>
        <p:nvPicPr>
          <p:cNvPr id="32" name="그래픽 31" descr="왕관 단색으로 채워진">
            <a:extLst>
              <a:ext uri="{FF2B5EF4-FFF2-40B4-BE49-F238E27FC236}">
                <a16:creationId xmlns:a16="http://schemas.microsoft.com/office/drawing/2014/main" id="{3427876B-2E33-4569-A442-FA07C562E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56202">
            <a:off x="3910545" y="1749279"/>
            <a:ext cx="514169" cy="472762"/>
          </a:xfrm>
          <a:prstGeom prst="rect">
            <a:avLst/>
          </a:prstGeom>
        </p:spPr>
      </p:pic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F9B6EE8F-BF6E-48C2-91D7-2FE13AB8E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513816"/>
              </p:ext>
            </p:extLst>
          </p:nvPr>
        </p:nvGraphicFramePr>
        <p:xfrm>
          <a:off x="2790408" y="2290705"/>
          <a:ext cx="8420518" cy="339885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90902">
                  <a:extLst>
                    <a:ext uri="{9D8B030D-6E8A-4147-A177-3AD203B41FA5}">
                      <a16:colId xmlns:a16="http://schemas.microsoft.com/office/drawing/2014/main" val="1039672129"/>
                    </a:ext>
                  </a:extLst>
                </a:gridCol>
                <a:gridCol w="2090902">
                  <a:extLst>
                    <a:ext uri="{9D8B030D-6E8A-4147-A177-3AD203B41FA5}">
                      <a16:colId xmlns:a16="http://schemas.microsoft.com/office/drawing/2014/main" val="3935486999"/>
                    </a:ext>
                  </a:extLst>
                </a:gridCol>
                <a:gridCol w="2090902">
                  <a:extLst>
                    <a:ext uri="{9D8B030D-6E8A-4147-A177-3AD203B41FA5}">
                      <a16:colId xmlns:a16="http://schemas.microsoft.com/office/drawing/2014/main" val="3409597486"/>
                    </a:ext>
                  </a:extLst>
                </a:gridCol>
                <a:gridCol w="2147812">
                  <a:extLst>
                    <a:ext uri="{9D8B030D-6E8A-4147-A177-3AD203B41FA5}">
                      <a16:colId xmlns:a16="http://schemas.microsoft.com/office/drawing/2014/main" val="2872647038"/>
                    </a:ext>
                  </a:extLst>
                </a:gridCol>
              </a:tblGrid>
              <a:tr h="4894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주현서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김동현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err="1"/>
                        <a:t>장봉준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김진형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325524"/>
                  </a:ext>
                </a:extLst>
              </a:tr>
              <a:tr h="8873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201819029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201818990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201819024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201812504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09730"/>
                  </a:ext>
                </a:extLst>
              </a:tr>
              <a:tr h="917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전자공학부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기계공학과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항공우주공학과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항공우주공학과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216789"/>
                  </a:ext>
                </a:extLst>
              </a:tr>
              <a:tr h="11043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팀장 및 경영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서버관리 및 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베타 버전 툴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앱 상세기능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마케팅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(promotion)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118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468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ED239000-3019-41E5-B565-6C8ED3AEDB99}"/>
              </a:ext>
            </a:extLst>
          </p:cNvPr>
          <p:cNvSpPr txBox="1"/>
          <p:nvPr/>
        </p:nvSpPr>
        <p:spPr>
          <a:xfrm>
            <a:off x="423449" y="266081"/>
            <a:ext cx="893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8. 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일정계획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81593F8-D75A-4B39-A787-EE0E755DF344}"/>
              </a:ext>
            </a:extLst>
          </p:cNvPr>
          <p:cNvSpPr/>
          <p:nvPr/>
        </p:nvSpPr>
        <p:spPr>
          <a:xfrm flipV="1">
            <a:off x="0" y="853120"/>
            <a:ext cx="5425487" cy="47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94EC26-41B5-41D7-BA4C-73D0664E014A}"/>
              </a:ext>
            </a:extLst>
          </p:cNvPr>
          <p:cNvSpPr/>
          <p:nvPr/>
        </p:nvSpPr>
        <p:spPr>
          <a:xfrm>
            <a:off x="0" y="1199104"/>
            <a:ext cx="12192000" cy="5629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0ED5F-D743-4AF7-8BF0-7F9782037821}"/>
              </a:ext>
            </a:extLst>
          </p:cNvPr>
          <p:cNvSpPr txBox="1"/>
          <p:nvPr/>
        </p:nvSpPr>
        <p:spPr>
          <a:xfrm>
            <a:off x="2447925" y="22645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9" name="그래픽 8" descr="딸기 윤곽선">
            <a:extLst>
              <a:ext uri="{FF2B5EF4-FFF2-40B4-BE49-F238E27FC236}">
                <a16:creationId xmlns:a16="http://schemas.microsoft.com/office/drawing/2014/main" id="{CDAE416F-353D-48B3-ABC6-689FFB5F0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2578" y="272652"/>
            <a:ext cx="510078" cy="510078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8F0E2B6B-BDEE-4285-A85E-2BA0F2C6C8BF}"/>
              </a:ext>
            </a:extLst>
          </p:cNvPr>
          <p:cNvGrpSpPr/>
          <p:nvPr/>
        </p:nvGrpSpPr>
        <p:grpSpPr>
          <a:xfrm>
            <a:off x="1038225" y="2954743"/>
            <a:ext cx="10482031" cy="1269386"/>
            <a:chOff x="1866928" y="1463045"/>
            <a:chExt cx="9675052" cy="885042"/>
          </a:xfrm>
        </p:grpSpPr>
        <p:sp>
          <p:nvSpPr>
            <p:cNvPr id="46" name="화살표: 톱니 모양의 오른쪽 45">
              <a:extLst>
                <a:ext uri="{FF2B5EF4-FFF2-40B4-BE49-F238E27FC236}">
                  <a16:creationId xmlns:a16="http://schemas.microsoft.com/office/drawing/2014/main" id="{098701C9-3427-4FCC-9C5D-DA204845B3EE}"/>
                </a:ext>
              </a:extLst>
            </p:cNvPr>
            <p:cNvSpPr/>
            <p:nvPr/>
          </p:nvSpPr>
          <p:spPr>
            <a:xfrm>
              <a:off x="1866928" y="1463045"/>
              <a:ext cx="9653286" cy="885042"/>
            </a:xfrm>
            <a:prstGeom prst="notchedRightArrow">
              <a:avLst/>
            </a:prstGeom>
            <a:solidFill>
              <a:srgbClr val="CEE2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EAC2317-B361-4280-86C8-E514A0983B63}"/>
                </a:ext>
              </a:extLst>
            </p:cNvPr>
            <p:cNvSpPr txBox="1"/>
            <p:nvPr/>
          </p:nvSpPr>
          <p:spPr>
            <a:xfrm>
              <a:off x="2389015" y="1765170"/>
              <a:ext cx="9152965" cy="278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2021</a:t>
              </a:r>
              <a:r>
                <a:rPr lang="ko-KR" altLang="en-US" sz="2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년     </a:t>
              </a:r>
              <a:r>
                <a:rPr lang="en-US" altLang="ko-KR" sz="2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</a:t>
              </a:r>
              <a:r>
                <a:rPr lang="ko-KR" altLang="en-US" sz="2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월       </a:t>
              </a:r>
              <a:r>
                <a:rPr lang="en-US" altLang="ko-KR" sz="2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7</a:t>
              </a:r>
              <a:r>
                <a:rPr lang="ko-KR" altLang="en-US" sz="2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월       </a:t>
              </a:r>
              <a:r>
                <a:rPr lang="en-US" altLang="ko-KR" sz="2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8</a:t>
              </a:r>
              <a:r>
                <a:rPr lang="ko-KR" altLang="en-US" sz="2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월       </a:t>
              </a:r>
              <a:r>
                <a:rPr lang="en-US" altLang="ko-KR" sz="2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9</a:t>
              </a:r>
              <a:r>
                <a:rPr lang="ko-KR" altLang="en-US" sz="2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월       </a:t>
              </a:r>
              <a:r>
                <a:rPr lang="en-US" altLang="ko-KR" sz="2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10</a:t>
              </a:r>
              <a:r>
                <a:rPr lang="ko-KR" altLang="en-US" sz="2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월       </a:t>
              </a:r>
              <a:r>
                <a:rPr lang="en-US" altLang="ko-KR" sz="2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11</a:t>
              </a:r>
              <a:r>
                <a:rPr lang="ko-KR" altLang="en-US" sz="2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월       </a:t>
              </a:r>
              <a:r>
                <a:rPr lang="en-US" altLang="ko-KR" sz="2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12</a:t>
              </a:r>
              <a:r>
                <a:rPr lang="ko-KR" altLang="en-US" sz="2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월       </a:t>
              </a:r>
              <a:r>
                <a:rPr lang="en-US" altLang="ko-KR" sz="2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2022</a:t>
              </a:r>
              <a:r>
                <a:rPr lang="ko-KR" altLang="en-US" sz="2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년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69430D0-2E98-4C4A-9CC9-91494BB57F9E}"/>
              </a:ext>
            </a:extLst>
          </p:cNvPr>
          <p:cNvGrpSpPr/>
          <p:nvPr/>
        </p:nvGrpSpPr>
        <p:grpSpPr>
          <a:xfrm>
            <a:off x="1513737" y="3812764"/>
            <a:ext cx="2445248" cy="570310"/>
            <a:chOff x="1951887" y="3546789"/>
            <a:chExt cx="2445248" cy="570310"/>
          </a:xfrm>
        </p:grpSpPr>
        <p:cxnSp>
          <p:nvCxnSpPr>
            <p:cNvPr id="49" name="연결선: 구부러짐 48">
              <a:extLst>
                <a:ext uri="{FF2B5EF4-FFF2-40B4-BE49-F238E27FC236}">
                  <a16:creationId xmlns:a16="http://schemas.microsoft.com/office/drawing/2014/main" id="{94CB0D44-5225-4B87-9F95-5373DB31861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901691" y="3596985"/>
              <a:ext cx="314648" cy="214255"/>
            </a:xfrm>
            <a:prstGeom prst="curvedConnector3">
              <a:avLst>
                <a:gd name="adj1" fmla="val 104247"/>
              </a:avLst>
            </a:prstGeom>
            <a:ln w="349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1FB0A3D-8958-462D-A7CC-2D9E6D80BCAC}"/>
                </a:ext>
              </a:extLst>
            </p:cNvPr>
            <p:cNvSpPr txBox="1"/>
            <p:nvPr/>
          </p:nvSpPr>
          <p:spPr>
            <a:xfrm>
              <a:off x="2166143" y="3747767"/>
              <a:ext cx="2230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앱 구현 전 현장 조사 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1FDF351-656C-4D1E-8EB8-FD1DAD424E3E}"/>
              </a:ext>
            </a:extLst>
          </p:cNvPr>
          <p:cNvGrpSpPr/>
          <p:nvPr/>
        </p:nvGrpSpPr>
        <p:grpSpPr>
          <a:xfrm>
            <a:off x="2899357" y="1807108"/>
            <a:ext cx="2181224" cy="1420527"/>
            <a:chOff x="2644887" y="1794968"/>
            <a:chExt cx="2181224" cy="1420527"/>
          </a:xfrm>
        </p:grpSpPr>
        <p:cxnSp>
          <p:nvCxnSpPr>
            <p:cNvPr id="56" name="연결선: 구부러짐 55">
              <a:extLst>
                <a:ext uri="{FF2B5EF4-FFF2-40B4-BE49-F238E27FC236}">
                  <a16:creationId xmlns:a16="http://schemas.microsoft.com/office/drawing/2014/main" id="{3C3631C7-A6AB-49D0-B73C-490D894557B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180281" y="2707115"/>
              <a:ext cx="502841" cy="474158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48F5174-EF64-44E9-B092-4E4BDC5B1619}"/>
                </a:ext>
              </a:extLst>
            </p:cNvPr>
            <p:cNvSpPr txBox="1"/>
            <p:nvPr/>
          </p:nvSpPr>
          <p:spPr>
            <a:xfrm>
              <a:off x="2644887" y="1794968"/>
              <a:ext cx="21812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Beta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버전 앱 개발 및 소상공인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4~5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곳 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시범 적용</a:t>
              </a:r>
            </a:p>
          </p:txBody>
        </p:sp>
        <p:cxnSp>
          <p:nvCxnSpPr>
            <p:cNvPr id="58" name="연결선: 구부러짐 57">
              <a:extLst>
                <a:ext uri="{FF2B5EF4-FFF2-40B4-BE49-F238E27FC236}">
                  <a16:creationId xmlns:a16="http://schemas.microsoft.com/office/drawing/2014/main" id="{5D383E0E-652A-46E4-9EAD-4D18D9FABC1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143790" y="2726996"/>
              <a:ext cx="502841" cy="474158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A991174-4730-4502-B488-716E18854093}"/>
              </a:ext>
            </a:extLst>
          </p:cNvPr>
          <p:cNvGrpSpPr/>
          <p:nvPr/>
        </p:nvGrpSpPr>
        <p:grpSpPr>
          <a:xfrm>
            <a:off x="5210794" y="3917776"/>
            <a:ext cx="2702526" cy="1948596"/>
            <a:chOff x="5161891" y="3586598"/>
            <a:chExt cx="2702526" cy="1948596"/>
          </a:xfrm>
        </p:grpSpPr>
        <p:cxnSp>
          <p:nvCxnSpPr>
            <p:cNvPr id="60" name="연결선: 구부러짐 59">
              <a:extLst>
                <a:ext uri="{FF2B5EF4-FFF2-40B4-BE49-F238E27FC236}">
                  <a16:creationId xmlns:a16="http://schemas.microsoft.com/office/drawing/2014/main" id="{7D5350F8-0118-427B-B718-82CC6924318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317828" y="3986003"/>
              <a:ext cx="1163626" cy="392722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4EDAF1F-389F-4336-B622-4BB2ED488658}"/>
                </a:ext>
              </a:extLst>
            </p:cNvPr>
            <p:cNvSpPr txBox="1"/>
            <p:nvPr/>
          </p:nvSpPr>
          <p:spPr>
            <a:xfrm>
              <a:off x="5161891" y="4888863"/>
              <a:ext cx="27025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Beta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버전 앱을 통한 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피드백 수집 및 앱 업데이트 </a:t>
              </a:r>
            </a:p>
          </p:txBody>
        </p:sp>
        <p:cxnSp>
          <p:nvCxnSpPr>
            <p:cNvPr id="62" name="연결선: 구부러짐 61">
              <a:extLst>
                <a:ext uri="{FF2B5EF4-FFF2-40B4-BE49-F238E27FC236}">
                  <a16:creationId xmlns:a16="http://schemas.microsoft.com/office/drawing/2014/main" id="{9C62E8DD-CF2D-4E82-A4E1-3F5997897E7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62222" y="4076696"/>
              <a:ext cx="1177578" cy="197381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EEE7F095-05D8-4026-867D-7236CE6C8B4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87401" y="2650670"/>
            <a:ext cx="557519" cy="389952"/>
          </a:xfrm>
          <a:prstGeom prst="curvedConnector3">
            <a:avLst>
              <a:gd name="adj1" fmla="val 50000"/>
            </a:avLst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AFFDCF28-8CDE-4B7B-B0BD-7E4BC6CBF568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74910" y="2704430"/>
            <a:ext cx="650674" cy="331694"/>
          </a:xfrm>
          <a:prstGeom prst="curvedConnector3">
            <a:avLst>
              <a:gd name="adj1" fmla="val 50000"/>
            </a:avLst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3FD2AA4-40D9-4771-9B82-1A7DBD9544EF}"/>
              </a:ext>
            </a:extLst>
          </p:cNvPr>
          <p:cNvSpPr txBox="1"/>
          <p:nvPr/>
        </p:nvSpPr>
        <p:spPr>
          <a:xfrm>
            <a:off x="7178368" y="1835944"/>
            <a:ext cx="291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Beta2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버전 앱 개발 및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소상공인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15~20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곳 시범적용</a:t>
            </a:r>
          </a:p>
        </p:txBody>
      </p: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677B5CF2-9E46-4DE5-B735-CBE9D0DDC02B}"/>
              </a:ext>
            </a:extLst>
          </p:cNvPr>
          <p:cNvCxnSpPr>
            <a:cxnSpLocks/>
          </p:cNvCxnSpPr>
          <p:nvPr/>
        </p:nvCxnSpPr>
        <p:spPr>
          <a:xfrm rot="5400000">
            <a:off x="9555825" y="4002164"/>
            <a:ext cx="497153" cy="390058"/>
          </a:xfrm>
          <a:prstGeom prst="curvedConnector3">
            <a:avLst>
              <a:gd name="adj1" fmla="val 50000"/>
            </a:avLst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D71B9F5-D4E2-4804-99D8-F6904055F999}"/>
              </a:ext>
            </a:extLst>
          </p:cNvPr>
          <p:cNvSpPr txBox="1"/>
          <p:nvPr/>
        </p:nvSpPr>
        <p:spPr>
          <a:xfrm>
            <a:off x="9091913" y="4445770"/>
            <a:ext cx="295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구글 플레이 스토어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앱스토어에 정식 출시 및 서버 구축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F166495-0A66-4C10-819C-4975B189B32B}"/>
              </a:ext>
            </a:extLst>
          </p:cNvPr>
          <p:cNvGrpSpPr/>
          <p:nvPr/>
        </p:nvGrpSpPr>
        <p:grpSpPr>
          <a:xfrm>
            <a:off x="8296808" y="4325259"/>
            <a:ext cx="880815" cy="2087837"/>
            <a:chOff x="8288964" y="4179613"/>
            <a:chExt cx="1003933" cy="2213973"/>
          </a:xfrm>
        </p:grpSpPr>
        <p:pic>
          <p:nvPicPr>
            <p:cNvPr id="70" name="그림 69" descr="텍스트, 전자기기, 주차장이(가) 표시된 사진&#10;&#10;자동 생성된 설명">
              <a:extLst>
                <a:ext uri="{FF2B5EF4-FFF2-40B4-BE49-F238E27FC236}">
                  <a16:creationId xmlns:a16="http://schemas.microsoft.com/office/drawing/2014/main" id="{B5CD0652-8807-4374-9A0F-2932BE420D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55432" y1="19167" x2="61605" y2="25903"/>
                          <a14:foregroundMark x1="61605" y1="25903" x2="65556" y2="18750"/>
                          <a14:foregroundMark x1="65556" y1="18750" x2="56420" y2="18611"/>
                          <a14:backgroundMark x1="49506" y1="62639" x2="36296" y2="63889"/>
                          <a14:backgroundMark x1="36296" y1="63889" x2="25062" y2="6708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19" t="16106" r="25056" b="70989"/>
            <a:stretch/>
          </p:blipFill>
          <p:spPr>
            <a:xfrm>
              <a:off x="8288964" y="4179613"/>
              <a:ext cx="1003933" cy="885042"/>
            </a:xfrm>
            <a:prstGeom prst="rect">
              <a:avLst/>
            </a:prstGeom>
          </p:spPr>
        </p:pic>
        <p:pic>
          <p:nvPicPr>
            <p:cNvPr id="71" name="그림 70" descr="텍스트이(가) 표시된 사진&#10;&#10;자동 생성된 설명">
              <a:extLst>
                <a:ext uri="{FF2B5EF4-FFF2-40B4-BE49-F238E27FC236}">
                  <a16:creationId xmlns:a16="http://schemas.microsoft.com/office/drawing/2014/main" id="{F1BCD5A5-3EBF-48FA-A9A0-F2F8948A66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8958" b="94514" l="62373" r="75424">
                          <a14:foregroundMark x1="65254" y1="89514" x2="72542" y2="90278"/>
                          <a14:foregroundMark x1="73559" y1="90625" x2="63390" y2="93125"/>
                          <a14:foregroundMark x1="68644" y1="90139" x2="65763" y2="93542"/>
                          <a14:foregroundMark x1="63729" y1="89931" x2="62373" y2="93403"/>
                          <a14:foregroundMark x1="64576" y1="89375" x2="73220" y2="93542"/>
                          <a14:foregroundMark x1="73729" y1="93403" x2="68475" y2="94167"/>
                          <a14:foregroundMark x1="67458" y1="94514" x2="71186" y2="94306"/>
                          <a14:foregroundMark x1="75424" y1="90764" x2="75254" y2="92500"/>
                          <a14:foregroundMark x1="66102" y1="88958" x2="71017" y2="890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28" t="88549" r="23514" b="5312"/>
            <a:stretch/>
          </p:blipFill>
          <p:spPr>
            <a:xfrm>
              <a:off x="8383721" y="4934655"/>
              <a:ext cx="730068" cy="685379"/>
            </a:xfrm>
            <a:prstGeom prst="rect">
              <a:avLst/>
            </a:prstGeom>
          </p:spPr>
        </p:pic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60134F5E-0252-4187-8D34-E02A5240E30E}"/>
                </a:ext>
              </a:extLst>
            </p:cNvPr>
            <p:cNvGrpSpPr/>
            <p:nvPr/>
          </p:nvGrpSpPr>
          <p:grpSpPr>
            <a:xfrm>
              <a:off x="8446986" y="5712138"/>
              <a:ext cx="666803" cy="681448"/>
              <a:chOff x="1293198" y="1180743"/>
              <a:chExt cx="1366684" cy="1396700"/>
            </a:xfrm>
          </p:grpSpPr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09754E68-0068-408C-8BC8-E8891E669B0C}"/>
                  </a:ext>
                </a:extLst>
              </p:cNvPr>
              <p:cNvSpPr/>
              <p:nvPr/>
            </p:nvSpPr>
            <p:spPr>
              <a:xfrm>
                <a:off x="1293198" y="1180743"/>
                <a:ext cx="1366684" cy="1366683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6FB35CD-4B88-412E-AD90-B40DED38E763}"/>
                  </a:ext>
                </a:extLst>
              </p:cNvPr>
              <p:cNvSpPr txBox="1"/>
              <p:nvPr/>
            </p:nvSpPr>
            <p:spPr>
              <a:xfrm>
                <a:off x="1413795" y="1217681"/>
                <a:ext cx="1081549" cy="561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err="1">
                    <a:latin typeface="휴먼매직체" panose="02030504000101010101" pitchFamily="18" charset="-127"/>
                    <a:ea typeface="휴먼매직체" panose="02030504000101010101" pitchFamily="18" charset="-127"/>
                  </a:rPr>
                  <a:t>찍콩</a:t>
                </a:r>
                <a:endParaRPr lang="ko-KR" altLang="en-US" sz="1400" dirty="0">
                  <a:latin typeface="휴먼매직체" panose="02030504000101010101" pitchFamily="18" charset="-127"/>
                  <a:ea typeface="휴먼매직체" panose="02030504000101010101" pitchFamily="18" charset="-127"/>
                </a:endParaRPr>
              </a:p>
            </p:txBody>
          </p:sp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C1441892-1241-4308-971C-DC3CA5B335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7063" b="89963" l="10000" r="90000">
                            <a14:foregroundMark x1="30000" y1="18216" x2="31579" y2="55390"/>
                            <a14:foregroundMark x1="30000" y1="21190" x2="41579" y2="49442"/>
                            <a14:foregroundMark x1="44211" y1="36431" x2="55789" y2="46097"/>
                            <a14:foregroundMark x1="57368" y1="38290" x2="68947" y2="51301"/>
                            <a14:foregroundMark x1="69474" y1="40520" x2="78947" y2="63197"/>
                            <a14:foregroundMark x1="78947" y1="63197" x2="71053" y2="84758"/>
                            <a14:foregroundMark x1="71053" y1="84758" x2="40526" y2="86989"/>
                            <a14:foregroundMark x1="40526" y1="86989" x2="15789" y2="52788"/>
                            <a14:foregroundMark x1="15789" y1="52788" x2="29474" y2="57621"/>
                            <a14:foregroundMark x1="47368" y1="46097" x2="43684" y2="65428"/>
                            <a14:foregroundMark x1="52632" y1="49442" x2="54737" y2="69517"/>
                            <a14:foregroundMark x1="65789" y1="49814" x2="67368" y2="68030"/>
                            <a14:foregroundMark x1="61053" y1="52416" x2="56316" y2="71747"/>
                            <a14:foregroundMark x1="48421" y1="73978" x2="54211" y2="76208"/>
                            <a14:foregroundMark x1="44211" y1="30112" x2="46842" y2="10037"/>
                            <a14:foregroundMark x1="46842" y1="10037" x2="19474" y2="13755"/>
                            <a14:foregroundMark x1="19474" y1="13755" x2="32105" y2="31227"/>
                            <a14:foregroundMark x1="32105" y1="31227" x2="32105" y2="30112"/>
                            <a14:foregroundMark x1="27368" y1="15985" x2="36842" y2="15613"/>
                            <a14:foregroundMark x1="31579" y1="7063" x2="37895" y2="8178"/>
                            <a14:foregroundMark x1="24737" y1="29740" x2="28421" y2="31227"/>
                            <a14:foregroundMark x1="25789" y1="31227" x2="28947" y2="3420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3984" y="1628795"/>
                <a:ext cx="798199" cy="94864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79649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794EC26-41B5-41D7-BA4C-73D0664E014A}"/>
              </a:ext>
            </a:extLst>
          </p:cNvPr>
          <p:cNvSpPr/>
          <p:nvPr/>
        </p:nvSpPr>
        <p:spPr>
          <a:xfrm>
            <a:off x="0" y="1"/>
            <a:ext cx="12192000" cy="68348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0ED5F-D743-4AF7-8BF0-7F9782037821}"/>
              </a:ext>
            </a:extLst>
          </p:cNvPr>
          <p:cNvSpPr txBox="1"/>
          <p:nvPr/>
        </p:nvSpPr>
        <p:spPr>
          <a:xfrm>
            <a:off x="2447925" y="22645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690217-E854-4F81-A53E-886F4D785774}"/>
              </a:ext>
            </a:extLst>
          </p:cNvPr>
          <p:cNvSpPr txBox="1"/>
          <p:nvPr/>
        </p:nvSpPr>
        <p:spPr>
          <a:xfrm>
            <a:off x="3438901" y="2123767"/>
            <a:ext cx="76715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 &amp; A </a:t>
            </a:r>
            <a:endParaRPr lang="ko-KR" altLang="en-US" sz="1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4720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36AEA3-F28C-4BC4-BE59-88504FB309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 descr="선화이(가) 표시된 사진&#10;&#10;자동 생성된 설명">
            <a:extLst>
              <a:ext uri="{FF2B5EF4-FFF2-40B4-BE49-F238E27FC236}">
                <a16:creationId xmlns:a16="http://schemas.microsoft.com/office/drawing/2014/main" id="{66832B69-DCA1-493D-8BF8-F1BDA99D67A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04" y="2051586"/>
            <a:ext cx="3810000" cy="502920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8FF9A6A7-DAF6-4685-B504-A47DAEC14F0B}"/>
              </a:ext>
            </a:extLst>
          </p:cNvPr>
          <p:cNvGrpSpPr/>
          <p:nvPr/>
        </p:nvGrpSpPr>
        <p:grpSpPr>
          <a:xfrm>
            <a:off x="6861151" y="718192"/>
            <a:ext cx="5742302" cy="5421616"/>
            <a:chOff x="6867526" y="504825"/>
            <a:chExt cx="5268234" cy="5421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DC29BF2-A2BB-41DC-85AE-0332CE037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7526" y="504825"/>
              <a:ext cx="5268234" cy="5421616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6A7F063-85AA-4628-8D8E-CA13547B0BBE}"/>
                </a:ext>
              </a:extLst>
            </p:cNvPr>
            <p:cNvSpPr/>
            <p:nvPr/>
          </p:nvSpPr>
          <p:spPr>
            <a:xfrm>
              <a:off x="8511725" y="1394729"/>
              <a:ext cx="1986563" cy="36341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5AA374B-F44F-4B14-94B8-2827DABB2504}"/>
                </a:ext>
              </a:extLst>
            </p:cNvPr>
            <p:cNvGrpSpPr/>
            <p:nvPr/>
          </p:nvGrpSpPr>
          <p:grpSpPr>
            <a:xfrm>
              <a:off x="8814254" y="2236483"/>
              <a:ext cx="1381503" cy="1607808"/>
              <a:chOff x="9017525" y="2077215"/>
              <a:chExt cx="1381503" cy="1607808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97240218-70B2-4CC3-8C78-A23D38E19A3F}"/>
                  </a:ext>
                </a:extLst>
              </p:cNvPr>
              <p:cNvSpPr/>
              <p:nvPr/>
            </p:nvSpPr>
            <p:spPr>
              <a:xfrm>
                <a:off x="9017525" y="2077215"/>
                <a:ext cx="1381503" cy="1519365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E1E900-24BE-419D-88E6-A2202B4BF1BB}"/>
                  </a:ext>
                </a:extLst>
              </p:cNvPr>
              <p:cNvSpPr txBox="1"/>
              <p:nvPr/>
            </p:nvSpPr>
            <p:spPr>
              <a:xfrm>
                <a:off x="9158893" y="2246735"/>
                <a:ext cx="1093276" cy="581672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 err="1">
                    <a:latin typeface="휴먼매직체" panose="02030504000101010101" pitchFamily="18" charset="-127"/>
                    <a:ea typeface="휴먼매직체" panose="02030504000101010101" pitchFamily="18" charset="-127"/>
                  </a:rPr>
                  <a:t>찍콩</a:t>
                </a:r>
                <a:endParaRPr lang="ko-KR" altLang="en-US" sz="2800" dirty="0">
                  <a:latin typeface="휴먼매직체" panose="02030504000101010101" pitchFamily="18" charset="-127"/>
                  <a:ea typeface="휴먼매직체" panose="02030504000101010101" pitchFamily="18" charset="-127"/>
                </a:endParaRPr>
              </a:p>
            </p:txBody>
          </p: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36E18309-316C-4BA6-AD2C-BF0D28A670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7063" b="89963" l="10000" r="90000">
                            <a14:foregroundMark x1="30000" y1="18216" x2="31579" y2="55390"/>
                            <a14:foregroundMark x1="30000" y1="21190" x2="41579" y2="49442"/>
                            <a14:foregroundMark x1="44211" y1="36431" x2="55789" y2="46097"/>
                            <a14:foregroundMark x1="57368" y1="38290" x2="68947" y2="51301"/>
                            <a14:foregroundMark x1="69474" y1="40520" x2="78947" y2="63197"/>
                            <a14:foregroundMark x1="78947" y1="63197" x2="71053" y2="84758"/>
                            <a14:foregroundMark x1="71053" y1="84758" x2="40526" y2="86989"/>
                            <a14:foregroundMark x1="40526" y1="86989" x2="15789" y2="52788"/>
                            <a14:foregroundMark x1="15789" y1="52788" x2="29474" y2="57621"/>
                            <a14:foregroundMark x1="47368" y1="46097" x2="43684" y2="65428"/>
                            <a14:foregroundMark x1="52632" y1="49442" x2="54737" y2="69517"/>
                            <a14:foregroundMark x1="65789" y1="49814" x2="67368" y2="68030"/>
                            <a14:foregroundMark x1="61053" y1="52416" x2="56316" y2="71747"/>
                            <a14:foregroundMark x1="48421" y1="73978" x2="54211" y2="76208"/>
                            <a14:foregroundMark x1="44211" y1="30112" x2="46842" y2="10037"/>
                            <a14:foregroundMark x1="46842" y1="10037" x2="19474" y2="13755"/>
                            <a14:foregroundMark x1="19474" y1="13755" x2="32105" y2="31227"/>
                            <a14:foregroundMark x1="32105" y1="31227" x2="32105" y2="30112"/>
                            <a14:foregroundMark x1="27368" y1="15985" x2="36842" y2="15613"/>
                            <a14:foregroundMark x1="31579" y1="7063" x2="37895" y2="8178"/>
                            <a14:foregroundMark x1="24737" y1="29740" x2="28421" y2="31227"/>
                            <a14:foregroundMark x1="25789" y1="31227" x2="28947" y2="3420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66969" y="2630397"/>
                <a:ext cx="806853" cy="1054626"/>
              </a:xfrm>
              <a:prstGeom prst="rect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2FA47B5-C3AA-4FCB-ACC7-3D2614217C50}"/>
              </a:ext>
            </a:extLst>
          </p:cNvPr>
          <p:cNvSpPr txBox="1"/>
          <p:nvPr/>
        </p:nvSpPr>
        <p:spPr>
          <a:xfrm>
            <a:off x="2843312" y="2157705"/>
            <a:ext cx="6180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감사합니다</a:t>
            </a:r>
            <a:r>
              <a:rPr lang="en-US" altLang="ko-KR" sz="5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5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99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D174214-F446-47E4-B3A5-55480904B66E}"/>
              </a:ext>
            </a:extLst>
          </p:cNvPr>
          <p:cNvSpPr/>
          <p:nvPr/>
        </p:nvSpPr>
        <p:spPr>
          <a:xfrm>
            <a:off x="420981" y="1556709"/>
            <a:ext cx="11350037" cy="48106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D239000-3019-41E5-B565-6C8ED3AEDB99}"/>
              </a:ext>
            </a:extLst>
          </p:cNvPr>
          <p:cNvSpPr txBox="1"/>
          <p:nvPr/>
        </p:nvSpPr>
        <p:spPr>
          <a:xfrm>
            <a:off x="438150" y="268345"/>
            <a:ext cx="893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1. 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프로젝트 배경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49F7BF-5AB6-420F-801E-7A8A808B18A9}"/>
              </a:ext>
            </a:extLst>
          </p:cNvPr>
          <p:cNvSpPr txBox="1"/>
          <p:nvPr/>
        </p:nvSpPr>
        <p:spPr>
          <a:xfrm>
            <a:off x="1137225" y="3572740"/>
            <a:ext cx="10577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매장에 </a:t>
            </a:r>
            <a:r>
              <a:rPr lang="ko-KR" altLang="en-US" sz="2400" b="1" dirty="0">
                <a:solidFill>
                  <a:srgbClr val="ED7D3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직접 방문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해야만 매장에 대한 정보를 알 수 있을까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CC4BC4-1C56-4FFC-BB88-1FD1B2FF625C}"/>
              </a:ext>
            </a:extLst>
          </p:cNvPr>
          <p:cNvSpPr txBox="1"/>
          <p:nvPr/>
        </p:nvSpPr>
        <p:spPr>
          <a:xfrm>
            <a:off x="1137225" y="2720440"/>
            <a:ext cx="9352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 dirty="0">
                <a:solidFill>
                  <a:srgbClr val="ED7D3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온라인</a:t>
            </a:r>
            <a:r>
              <a:rPr lang="en-US" altLang="ko-KR" sz="2400" dirty="0">
                <a:solidFill>
                  <a:srgbClr val="ED7D3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>
                <a:solidFill>
                  <a:srgbClr val="ED7D3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중심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주문 앱 밖에 없을까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68A849-51A3-4BB5-9235-4951E2E37AA0}"/>
              </a:ext>
            </a:extLst>
          </p:cNvPr>
          <p:cNvSpPr txBox="1"/>
          <p:nvPr/>
        </p:nvSpPr>
        <p:spPr>
          <a:xfrm>
            <a:off x="1137225" y="4345836"/>
            <a:ext cx="10013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늘어나는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대기업 프랜차이즈의 스마트 오더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2400" b="1" dirty="0">
                <a:solidFill>
                  <a:srgbClr val="ED7D3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소상공인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들은  도입하지 않았을까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81593F8-D75A-4B39-A787-EE0E755DF344}"/>
              </a:ext>
            </a:extLst>
          </p:cNvPr>
          <p:cNvSpPr/>
          <p:nvPr/>
        </p:nvSpPr>
        <p:spPr>
          <a:xfrm flipV="1">
            <a:off x="0" y="853120"/>
            <a:ext cx="5425487" cy="47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F94B04-0E51-40C5-90DF-671763A661D8}"/>
              </a:ext>
            </a:extLst>
          </p:cNvPr>
          <p:cNvSpPr txBox="1"/>
          <p:nvPr/>
        </p:nvSpPr>
        <p:spPr>
          <a:xfrm>
            <a:off x="872670" y="1807328"/>
            <a:ext cx="180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WHY? </a:t>
            </a:r>
            <a:endParaRPr lang="ko-KR" altLang="en-US" sz="3600" dirty="0">
              <a:solidFill>
                <a:srgbClr val="FF0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30" name="그래픽 29" descr="타코 윤곽선">
            <a:extLst>
              <a:ext uri="{FF2B5EF4-FFF2-40B4-BE49-F238E27FC236}">
                <a16:creationId xmlns:a16="http://schemas.microsoft.com/office/drawing/2014/main" id="{D9FF9590-012F-4F39-A07E-85FB4C970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1720" y="345015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9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ED239000-3019-41E5-B565-6C8ED3AEDB99}"/>
              </a:ext>
            </a:extLst>
          </p:cNvPr>
          <p:cNvSpPr txBox="1"/>
          <p:nvPr/>
        </p:nvSpPr>
        <p:spPr>
          <a:xfrm>
            <a:off x="423449" y="266081"/>
            <a:ext cx="893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2. 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프로젝트 필요성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81593F8-D75A-4B39-A787-EE0E755DF344}"/>
              </a:ext>
            </a:extLst>
          </p:cNvPr>
          <p:cNvSpPr/>
          <p:nvPr/>
        </p:nvSpPr>
        <p:spPr>
          <a:xfrm flipV="1">
            <a:off x="0" y="853120"/>
            <a:ext cx="5425487" cy="47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7B08AC-C7DC-42ED-8794-AA494EB5661E}"/>
              </a:ext>
            </a:extLst>
          </p:cNvPr>
          <p:cNvGrpSpPr/>
          <p:nvPr/>
        </p:nvGrpSpPr>
        <p:grpSpPr>
          <a:xfrm>
            <a:off x="1407140" y="1863428"/>
            <a:ext cx="4222329" cy="4514506"/>
            <a:chOff x="1302007" y="916469"/>
            <a:chExt cx="4053840" cy="490748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4533911-7492-4F04-B13C-B7921C023EA7}"/>
                </a:ext>
              </a:extLst>
            </p:cNvPr>
            <p:cNvGrpSpPr/>
            <p:nvPr/>
          </p:nvGrpSpPr>
          <p:grpSpPr>
            <a:xfrm>
              <a:off x="1476139" y="1141791"/>
              <a:ext cx="3405081" cy="4563959"/>
              <a:chOff x="2789499" y="700484"/>
              <a:chExt cx="3405081" cy="4563959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082FD1D9-4C18-4438-AD34-891C9CF4D11D}"/>
                  </a:ext>
                </a:extLst>
              </p:cNvPr>
              <p:cNvGrpSpPr/>
              <p:nvPr/>
            </p:nvGrpSpPr>
            <p:grpSpPr>
              <a:xfrm>
                <a:off x="2789499" y="700484"/>
                <a:ext cx="3405081" cy="3527094"/>
                <a:chOff x="2789499" y="700484"/>
                <a:chExt cx="3405081" cy="3527094"/>
              </a:xfrm>
            </p:grpSpPr>
            <p:sp>
              <p:nvSpPr>
                <p:cNvPr id="36" name="이등변 삼각형 35">
                  <a:extLst>
                    <a:ext uri="{FF2B5EF4-FFF2-40B4-BE49-F238E27FC236}">
                      <a16:creationId xmlns:a16="http://schemas.microsoft.com/office/drawing/2014/main" id="{A05D795A-5C5D-4254-BF23-02FBFFA19C95}"/>
                    </a:ext>
                  </a:extLst>
                </p:cNvPr>
                <p:cNvSpPr/>
                <p:nvPr/>
              </p:nvSpPr>
              <p:spPr>
                <a:xfrm>
                  <a:off x="2789499" y="2921246"/>
                  <a:ext cx="729205" cy="1306332"/>
                </a:xfrm>
                <a:prstGeom prst="triangle">
                  <a:avLst/>
                </a:prstGeom>
                <a:solidFill>
                  <a:srgbClr val="CEE2C1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이등변 삼각형 36">
                  <a:extLst>
                    <a:ext uri="{FF2B5EF4-FFF2-40B4-BE49-F238E27FC236}">
                      <a16:creationId xmlns:a16="http://schemas.microsoft.com/office/drawing/2014/main" id="{2A721EE3-5005-4E35-BD95-8CADCDAA6DB3}"/>
                    </a:ext>
                  </a:extLst>
                </p:cNvPr>
                <p:cNvSpPr/>
                <p:nvPr/>
              </p:nvSpPr>
              <p:spPr>
                <a:xfrm>
                  <a:off x="3303970" y="2529348"/>
                  <a:ext cx="729205" cy="1698230"/>
                </a:xfrm>
                <a:prstGeom prst="triangle">
                  <a:avLst/>
                </a:prstGeom>
                <a:solidFill>
                  <a:srgbClr val="F9DD86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>
                  <a:extLst>
                    <a:ext uri="{FF2B5EF4-FFF2-40B4-BE49-F238E27FC236}">
                      <a16:creationId xmlns:a16="http://schemas.microsoft.com/office/drawing/2014/main" id="{CEFD9444-1F33-418C-9711-B231C6E3D2E9}"/>
                    </a:ext>
                  </a:extLst>
                </p:cNvPr>
                <p:cNvSpPr/>
                <p:nvPr/>
              </p:nvSpPr>
              <p:spPr>
                <a:xfrm>
                  <a:off x="3829696" y="2268082"/>
                  <a:ext cx="729205" cy="1959496"/>
                </a:xfrm>
                <a:prstGeom prst="triangle">
                  <a:avLst/>
                </a:prstGeom>
                <a:solidFill>
                  <a:srgbClr val="B0CCE6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>
                  <a:extLst>
                    <a:ext uri="{FF2B5EF4-FFF2-40B4-BE49-F238E27FC236}">
                      <a16:creationId xmlns:a16="http://schemas.microsoft.com/office/drawing/2014/main" id="{1BE059B4-2D6D-4B06-AB0B-443B7E2D4360}"/>
                    </a:ext>
                  </a:extLst>
                </p:cNvPr>
                <p:cNvSpPr/>
                <p:nvPr/>
              </p:nvSpPr>
              <p:spPr>
                <a:xfrm>
                  <a:off x="4427319" y="1876182"/>
                  <a:ext cx="729205" cy="2351396"/>
                </a:xfrm>
                <a:prstGeom prst="triangle">
                  <a:avLst/>
                </a:prstGeom>
                <a:solidFill>
                  <a:srgbClr val="D1D1D1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>
                  <a:extLst>
                    <a:ext uri="{FF2B5EF4-FFF2-40B4-BE49-F238E27FC236}">
                      <a16:creationId xmlns:a16="http://schemas.microsoft.com/office/drawing/2014/main" id="{6E45A99A-9480-470B-9721-045EA8118D83}"/>
                    </a:ext>
                  </a:extLst>
                </p:cNvPr>
                <p:cNvSpPr/>
                <p:nvPr/>
              </p:nvSpPr>
              <p:spPr>
                <a:xfrm>
                  <a:off x="4973259" y="1353650"/>
                  <a:ext cx="729205" cy="2873928"/>
                </a:xfrm>
                <a:prstGeom prst="triangle">
                  <a:avLst/>
                </a:prstGeom>
                <a:solidFill>
                  <a:srgbClr val="928F8F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이등변 삼각형 40">
                  <a:extLst>
                    <a:ext uri="{FF2B5EF4-FFF2-40B4-BE49-F238E27FC236}">
                      <a16:creationId xmlns:a16="http://schemas.microsoft.com/office/drawing/2014/main" id="{EC229371-6242-4881-8AA1-2072D0E8D9EC}"/>
                    </a:ext>
                  </a:extLst>
                </p:cNvPr>
                <p:cNvSpPr/>
                <p:nvPr/>
              </p:nvSpPr>
              <p:spPr>
                <a:xfrm>
                  <a:off x="5465375" y="700484"/>
                  <a:ext cx="729205" cy="3527094"/>
                </a:xfrm>
                <a:prstGeom prst="triangle">
                  <a:avLst/>
                </a:prstGeom>
                <a:solidFill>
                  <a:srgbClr val="CEE2C1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C24B067A-FCD8-4AD2-B510-6FDB6560D43E}"/>
                  </a:ext>
                </a:extLst>
              </p:cNvPr>
              <p:cNvGrpSpPr/>
              <p:nvPr/>
            </p:nvGrpSpPr>
            <p:grpSpPr>
              <a:xfrm flipV="1">
                <a:off x="2789499" y="4214859"/>
                <a:ext cx="3405081" cy="1049584"/>
                <a:chOff x="2789499" y="735631"/>
                <a:chExt cx="3405081" cy="3527094"/>
              </a:xfrm>
            </p:grpSpPr>
            <p:sp>
              <p:nvSpPr>
                <p:cNvPr id="30" name="이등변 삼각형 29">
                  <a:extLst>
                    <a:ext uri="{FF2B5EF4-FFF2-40B4-BE49-F238E27FC236}">
                      <a16:creationId xmlns:a16="http://schemas.microsoft.com/office/drawing/2014/main" id="{D5A61E0E-417D-495F-85ED-6099508CB864}"/>
                    </a:ext>
                  </a:extLst>
                </p:cNvPr>
                <p:cNvSpPr/>
                <p:nvPr/>
              </p:nvSpPr>
              <p:spPr>
                <a:xfrm>
                  <a:off x="2789499" y="2956393"/>
                  <a:ext cx="729205" cy="1306332"/>
                </a:xfrm>
                <a:prstGeom prst="triangle">
                  <a:avLst/>
                </a:prstGeom>
                <a:solidFill>
                  <a:srgbClr val="CEE2C1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이등변 삼각형 30">
                  <a:extLst>
                    <a:ext uri="{FF2B5EF4-FFF2-40B4-BE49-F238E27FC236}">
                      <a16:creationId xmlns:a16="http://schemas.microsoft.com/office/drawing/2014/main" id="{8DE35387-651B-4C5A-9A35-B6DC4DEFEA51}"/>
                    </a:ext>
                  </a:extLst>
                </p:cNvPr>
                <p:cNvSpPr/>
                <p:nvPr/>
              </p:nvSpPr>
              <p:spPr>
                <a:xfrm>
                  <a:off x="3303970" y="2564495"/>
                  <a:ext cx="729205" cy="1698230"/>
                </a:xfrm>
                <a:prstGeom prst="triangle">
                  <a:avLst/>
                </a:prstGeom>
                <a:solidFill>
                  <a:srgbClr val="F9DD86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이등변 삼각형 31">
                  <a:extLst>
                    <a:ext uri="{FF2B5EF4-FFF2-40B4-BE49-F238E27FC236}">
                      <a16:creationId xmlns:a16="http://schemas.microsoft.com/office/drawing/2014/main" id="{B6E326F3-F9E1-4B4D-9C73-E12E0E163EBC}"/>
                    </a:ext>
                  </a:extLst>
                </p:cNvPr>
                <p:cNvSpPr/>
                <p:nvPr/>
              </p:nvSpPr>
              <p:spPr>
                <a:xfrm>
                  <a:off x="3829696" y="2303229"/>
                  <a:ext cx="729205" cy="1959496"/>
                </a:xfrm>
                <a:prstGeom prst="triangle">
                  <a:avLst/>
                </a:prstGeom>
                <a:solidFill>
                  <a:srgbClr val="B0CCE6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이등변 삼각형 32">
                  <a:extLst>
                    <a:ext uri="{FF2B5EF4-FFF2-40B4-BE49-F238E27FC236}">
                      <a16:creationId xmlns:a16="http://schemas.microsoft.com/office/drawing/2014/main" id="{4EEB9943-AC6C-477E-A578-B3F61C42AD4D}"/>
                    </a:ext>
                  </a:extLst>
                </p:cNvPr>
                <p:cNvSpPr/>
                <p:nvPr/>
              </p:nvSpPr>
              <p:spPr>
                <a:xfrm>
                  <a:off x="4427319" y="1911328"/>
                  <a:ext cx="729205" cy="2351397"/>
                </a:xfrm>
                <a:prstGeom prst="triangle">
                  <a:avLst/>
                </a:prstGeom>
                <a:solidFill>
                  <a:srgbClr val="D1D1D1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9C7F0586-3D2C-416A-B75F-B6DE83C2D808}"/>
                    </a:ext>
                  </a:extLst>
                </p:cNvPr>
                <p:cNvSpPr/>
                <p:nvPr/>
              </p:nvSpPr>
              <p:spPr>
                <a:xfrm>
                  <a:off x="4973259" y="1388799"/>
                  <a:ext cx="729205" cy="2873926"/>
                </a:xfrm>
                <a:prstGeom prst="triangle">
                  <a:avLst/>
                </a:prstGeom>
                <a:solidFill>
                  <a:srgbClr val="928F8F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A6A1CE99-6778-4F30-A4B0-91070524CCB9}"/>
                    </a:ext>
                  </a:extLst>
                </p:cNvPr>
                <p:cNvSpPr/>
                <p:nvPr/>
              </p:nvSpPr>
              <p:spPr>
                <a:xfrm>
                  <a:off x="5465375" y="735631"/>
                  <a:ext cx="729205" cy="3527094"/>
                </a:xfrm>
                <a:prstGeom prst="triangle">
                  <a:avLst/>
                </a:prstGeom>
                <a:solidFill>
                  <a:srgbClr val="CEE2C1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E98C897-79B5-4E1E-B859-475EC8BC5F82}"/>
                </a:ext>
              </a:extLst>
            </p:cNvPr>
            <p:cNvSpPr/>
            <p:nvPr/>
          </p:nvSpPr>
          <p:spPr>
            <a:xfrm>
              <a:off x="1302007" y="5778231"/>
              <a:ext cx="4053840" cy="45719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6933F74-4C76-426C-AEE5-FDAE52EAB2D4}"/>
                </a:ext>
              </a:extLst>
            </p:cNvPr>
            <p:cNvSpPr/>
            <p:nvPr/>
          </p:nvSpPr>
          <p:spPr>
            <a:xfrm>
              <a:off x="1302007" y="916469"/>
              <a:ext cx="4053840" cy="45719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D18D2A20-3EC7-42D8-B588-9443CF46F17A}"/>
                </a:ext>
              </a:extLst>
            </p:cNvPr>
            <p:cNvSpPr/>
            <p:nvPr/>
          </p:nvSpPr>
          <p:spPr>
            <a:xfrm>
              <a:off x="1838325" y="1209675"/>
              <a:ext cx="2667000" cy="2162175"/>
            </a:xfrm>
            <a:custGeom>
              <a:avLst/>
              <a:gdLst>
                <a:gd name="connsiteX0" fmla="*/ 0 w 2667000"/>
                <a:gd name="connsiteY0" fmla="*/ 2162175 h 2162175"/>
                <a:gd name="connsiteX1" fmla="*/ 514350 w 2667000"/>
                <a:gd name="connsiteY1" fmla="*/ 1800225 h 2162175"/>
                <a:gd name="connsiteX2" fmla="*/ 1028700 w 2667000"/>
                <a:gd name="connsiteY2" fmla="*/ 1514475 h 2162175"/>
                <a:gd name="connsiteX3" fmla="*/ 1657350 w 2667000"/>
                <a:gd name="connsiteY3" fmla="*/ 1143000 h 2162175"/>
                <a:gd name="connsiteX4" fmla="*/ 2190750 w 2667000"/>
                <a:gd name="connsiteY4" fmla="*/ 619125 h 2162175"/>
                <a:gd name="connsiteX5" fmla="*/ 2667000 w 2667000"/>
                <a:gd name="connsiteY5" fmla="*/ 0 h 216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000" h="2162175">
                  <a:moveTo>
                    <a:pt x="0" y="2162175"/>
                  </a:moveTo>
                  <a:cubicBezTo>
                    <a:pt x="171450" y="2035175"/>
                    <a:pt x="342900" y="1908175"/>
                    <a:pt x="514350" y="1800225"/>
                  </a:cubicBezTo>
                  <a:cubicBezTo>
                    <a:pt x="685800" y="1692275"/>
                    <a:pt x="1028700" y="1514475"/>
                    <a:pt x="1028700" y="1514475"/>
                  </a:cubicBezTo>
                  <a:cubicBezTo>
                    <a:pt x="1219200" y="1404938"/>
                    <a:pt x="1463675" y="1292225"/>
                    <a:pt x="1657350" y="1143000"/>
                  </a:cubicBezTo>
                  <a:cubicBezTo>
                    <a:pt x="1851025" y="993775"/>
                    <a:pt x="2022475" y="809625"/>
                    <a:pt x="2190750" y="619125"/>
                  </a:cubicBezTo>
                  <a:cubicBezTo>
                    <a:pt x="2359025" y="428625"/>
                    <a:pt x="2595563" y="90487"/>
                    <a:pt x="2667000" y="0"/>
                  </a:cubicBezTo>
                </a:path>
              </a:pathLst>
            </a:cu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56E3ABE-835B-473A-BC0F-EFE9B16E8015}"/>
                </a:ext>
              </a:extLst>
            </p:cNvPr>
            <p:cNvSpPr txBox="1"/>
            <p:nvPr/>
          </p:nvSpPr>
          <p:spPr>
            <a:xfrm>
              <a:off x="2084913" y="2693656"/>
              <a:ext cx="5219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13%</a:t>
              </a:r>
              <a:endParaRPr lang="ko-KR" altLang="en-US" sz="12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E0155C-7D8B-4C4C-887E-F2F74517E076}"/>
                </a:ext>
              </a:extLst>
            </p:cNvPr>
            <p:cNvSpPr txBox="1"/>
            <p:nvPr/>
          </p:nvSpPr>
          <p:spPr>
            <a:xfrm>
              <a:off x="1581573" y="2987867"/>
              <a:ext cx="5219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10%</a:t>
              </a:r>
              <a:endParaRPr lang="ko-KR" altLang="en-US" sz="12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762CD5-7E8D-40D4-B73D-481973E6E176}"/>
                </a:ext>
              </a:extLst>
            </p:cNvPr>
            <p:cNvSpPr txBox="1"/>
            <p:nvPr/>
          </p:nvSpPr>
          <p:spPr>
            <a:xfrm>
              <a:off x="2645791" y="2449399"/>
              <a:ext cx="5219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15%</a:t>
              </a:r>
              <a:endParaRPr lang="ko-KR" altLang="en-US" sz="12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4042C2-4562-4846-8D8B-D497F4D440B8}"/>
                </a:ext>
              </a:extLst>
            </p:cNvPr>
            <p:cNvSpPr txBox="1"/>
            <p:nvPr/>
          </p:nvSpPr>
          <p:spPr>
            <a:xfrm>
              <a:off x="3231126" y="2059223"/>
              <a:ext cx="5219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18%</a:t>
              </a:r>
              <a:endParaRPr lang="ko-KR" altLang="en-US" sz="12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5FB380-EB4D-4E11-B1DF-2BAEB733CB32}"/>
                </a:ext>
              </a:extLst>
            </p:cNvPr>
            <p:cNvSpPr txBox="1"/>
            <p:nvPr/>
          </p:nvSpPr>
          <p:spPr>
            <a:xfrm>
              <a:off x="4255621" y="993087"/>
              <a:ext cx="5219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27%</a:t>
              </a:r>
              <a:endParaRPr lang="ko-KR" altLang="en-US" sz="12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C8EF52-D466-4A1F-9172-0430DB960A1F}"/>
                </a:ext>
              </a:extLst>
            </p:cNvPr>
            <p:cNvSpPr txBox="1"/>
            <p:nvPr/>
          </p:nvSpPr>
          <p:spPr>
            <a:xfrm>
              <a:off x="3764142" y="1526991"/>
              <a:ext cx="5219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22%</a:t>
              </a:r>
              <a:endParaRPr lang="ko-KR" altLang="en-US" sz="12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5C9C370-759D-46FB-99BA-AD67CE70A1A6}"/>
                </a:ext>
              </a:extLst>
            </p:cNvPr>
            <p:cNvSpPr txBox="1"/>
            <p:nvPr/>
          </p:nvSpPr>
          <p:spPr>
            <a:xfrm>
              <a:off x="1400175" y="1131586"/>
              <a:ext cx="2479551" cy="401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스마트 오더 사용률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5A7EFC-3147-4851-951E-B3D11C04DBCC}"/>
                </a:ext>
              </a:extLst>
            </p:cNvPr>
            <p:cNvSpPr txBox="1"/>
            <p:nvPr/>
          </p:nvSpPr>
          <p:spPr>
            <a:xfrm>
              <a:off x="1322087" y="5501232"/>
              <a:ext cx="729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2016.1</a:t>
              </a:r>
              <a:endParaRPr lang="ko-KR" altLang="en-US" sz="12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23A8C0-18E6-4366-B830-B40584DD7FD1}"/>
                </a:ext>
              </a:extLst>
            </p:cNvPr>
            <p:cNvSpPr txBox="1"/>
            <p:nvPr/>
          </p:nvSpPr>
          <p:spPr>
            <a:xfrm>
              <a:off x="1949074" y="5509825"/>
              <a:ext cx="729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2017.1</a:t>
              </a:r>
              <a:endParaRPr lang="ko-KR" altLang="en-US" sz="1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86E19C-02D3-462C-A8E8-AAFC54841F9D}"/>
                </a:ext>
              </a:extLst>
            </p:cNvPr>
            <p:cNvSpPr txBox="1"/>
            <p:nvPr/>
          </p:nvSpPr>
          <p:spPr>
            <a:xfrm>
              <a:off x="2589164" y="5509825"/>
              <a:ext cx="729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2018.7</a:t>
              </a:r>
              <a:endParaRPr lang="ko-KR" altLang="en-US" sz="1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866D805-5E31-4BD3-BDD5-B364B9FF476E}"/>
                </a:ext>
              </a:extLst>
            </p:cNvPr>
            <p:cNvSpPr txBox="1"/>
            <p:nvPr/>
          </p:nvSpPr>
          <p:spPr>
            <a:xfrm>
              <a:off x="3168433" y="5509825"/>
              <a:ext cx="729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2019.9</a:t>
              </a:r>
              <a:endParaRPr lang="ko-KR" altLang="en-US" sz="12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4592750-E020-41D6-AED3-EE5FB1DFE178}"/>
                </a:ext>
              </a:extLst>
            </p:cNvPr>
            <p:cNvSpPr txBox="1"/>
            <p:nvPr/>
          </p:nvSpPr>
          <p:spPr>
            <a:xfrm>
              <a:off x="3806651" y="5509825"/>
              <a:ext cx="729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2020</a:t>
              </a:r>
              <a:endParaRPr lang="ko-KR" altLang="en-US" sz="12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D62CE8-2BC8-4031-BB9D-FAB97BAFDFD9}"/>
                </a:ext>
              </a:extLst>
            </p:cNvPr>
            <p:cNvSpPr txBox="1"/>
            <p:nvPr/>
          </p:nvSpPr>
          <p:spPr>
            <a:xfrm>
              <a:off x="4306314" y="5509825"/>
              <a:ext cx="729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2021.5</a:t>
              </a:r>
              <a:endParaRPr lang="ko-KR" altLang="en-US" sz="12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392118F-F221-403E-A51F-7E405B4A7086}"/>
              </a:ext>
            </a:extLst>
          </p:cNvPr>
          <p:cNvGrpSpPr/>
          <p:nvPr/>
        </p:nvGrpSpPr>
        <p:grpSpPr>
          <a:xfrm>
            <a:off x="6489638" y="1863428"/>
            <a:ext cx="4468759" cy="4492412"/>
            <a:chOff x="5830415" y="939844"/>
            <a:chExt cx="4449546" cy="4533698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0516CF5B-B683-47AC-9F33-C24F625BB821}"/>
                </a:ext>
              </a:extLst>
            </p:cNvPr>
            <p:cNvSpPr/>
            <p:nvPr/>
          </p:nvSpPr>
          <p:spPr>
            <a:xfrm>
              <a:off x="5923279" y="939844"/>
              <a:ext cx="4053840" cy="45719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F92556B2-D149-45A5-A12B-31BC4B3B025A}"/>
                </a:ext>
              </a:extLst>
            </p:cNvPr>
            <p:cNvGrpSpPr/>
            <p:nvPr/>
          </p:nvGrpSpPr>
          <p:grpSpPr>
            <a:xfrm>
              <a:off x="6385164" y="1334987"/>
              <a:ext cx="3512730" cy="4081138"/>
              <a:chOff x="5918857" y="1502196"/>
              <a:chExt cx="3512730" cy="4081138"/>
            </a:xfrm>
          </p:grpSpPr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011A3C51-EAED-4889-BA61-DBDFBD8E02CC}"/>
                  </a:ext>
                </a:extLst>
              </p:cNvPr>
              <p:cNvGrpSpPr/>
              <p:nvPr/>
            </p:nvGrpSpPr>
            <p:grpSpPr>
              <a:xfrm>
                <a:off x="5918857" y="1502196"/>
                <a:ext cx="3512730" cy="3273612"/>
                <a:chOff x="6244042" y="6868023"/>
                <a:chExt cx="3512730" cy="3273612"/>
              </a:xfrm>
            </p:grpSpPr>
            <p:sp>
              <p:nvSpPr>
                <p:cNvPr id="74" name="이등변 삼각형 73">
                  <a:extLst>
                    <a:ext uri="{FF2B5EF4-FFF2-40B4-BE49-F238E27FC236}">
                      <a16:creationId xmlns:a16="http://schemas.microsoft.com/office/drawing/2014/main" id="{0A5C6615-6EB4-451D-B06D-2F7D03A2D012}"/>
                    </a:ext>
                  </a:extLst>
                </p:cNvPr>
                <p:cNvSpPr/>
                <p:nvPr/>
              </p:nvSpPr>
              <p:spPr>
                <a:xfrm>
                  <a:off x="6244042" y="10095915"/>
                  <a:ext cx="836854" cy="45720"/>
                </a:xfrm>
                <a:prstGeom prst="triangle">
                  <a:avLst/>
                </a:prstGeom>
                <a:solidFill>
                  <a:srgbClr val="CEE2C1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이등변 삼각형 74">
                  <a:extLst>
                    <a:ext uri="{FF2B5EF4-FFF2-40B4-BE49-F238E27FC236}">
                      <a16:creationId xmlns:a16="http://schemas.microsoft.com/office/drawing/2014/main" id="{4AA37F06-657D-48E5-8C90-AF628303C8FB}"/>
                    </a:ext>
                  </a:extLst>
                </p:cNvPr>
                <p:cNvSpPr/>
                <p:nvPr/>
              </p:nvSpPr>
              <p:spPr>
                <a:xfrm>
                  <a:off x="6758513" y="9977955"/>
                  <a:ext cx="836854" cy="163680"/>
                </a:xfrm>
                <a:prstGeom prst="triangle">
                  <a:avLst/>
                </a:prstGeom>
                <a:solidFill>
                  <a:srgbClr val="F9DD86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이등변 삼각형 75">
                  <a:extLst>
                    <a:ext uri="{FF2B5EF4-FFF2-40B4-BE49-F238E27FC236}">
                      <a16:creationId xmlns:a16="http://schemas.microsoft.com/office/drawing/2014/main" id="{91734334-4E6A-449F-ADF2-5415F19A1B55}"/>
                    </a:ext>
                  </a:extLst>
                </p:cNvPr>
                <p:cNvSpPr/>
                <p:nvPr/>
              </p:nvSpPr>
              <p:spPr>
                <a:xfrm>
                  <a:off x="7284239" y="9650593"/>
                  <a:ext cx="836854" cy="491042"/>
                </a:xfrm>
                <a:prstGeom prst="triangle">
                  <a:avLst/>
                </a:prstGeom>
                <a:solidFill>
                  <a:srgbClr val="B0CCE6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이등변 삼각형 76">
                  <a:extLst>
                    <a:ext uri="{FF2B5EF4-FFF2-40B4-BE49-F238E27FC236}">
                      <a16:creationId xmlns:a16="http://schemas.microsoft.com/office/drawing/2014/main" id="{D21E650B-C81E-4EE2-8E4C-40855D152DDE}"/>
                    </a:ext>
                  </a:extLst>
                </p:cNvPr>
                <p:cNvSpPr/>
                <p:nvPr/>
              </p:nvSpPr>
              <p:spPr>
                <a:xfrm>
                  <a:off x="7881862" y="9323231"/>
                  <a:ext cx="836854" cy="818404"/>
                </a:xfrm>
                <a:prstGeom prst="triangle">
                  <a:avLst/>
                </a:prstGeom>
                <a:solidFill>
                  <a:srgbClr val="D1D1D1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이등변 삼각형 77">
                  <a:extLst>
                    <a:ext uri="{FF2B5EF4-FFF2-40B4-BE49-F238E27FC236}">
                      <a16:creationId xmlns:a16="http://schemas.microsoft.com/office/drawing/2014/main" id="{6EBED95D-8AB8-4988-9800-006A3C75E26E}"/>
                    </a:ext>
                  </a:extLst>
                </p:cNvPr>
                <p:cNvSpPr/>
                <p:nvPr/>
              </p:nvSpPr>
              <p:spPr>
                <a:xfrm>
                  <a:off x="8427802" y="8504829"/>
                  <a:ext cx="836854" cy="1636806"/>
                </a:xfrm>
                <a:prstGeom prst="triangle">
                  <a:avLst/>
                </a:prstGeom>
                <a:solidFill>
                  <a:srgbClr val="928F8F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이등변 삼각형 79">
                  <a:extLst>
                    <a:ext uri="{FF2B5EF4-FFF2-40B4-BE49-F238E27FC236}">
                      <a16:creationId xmlns:a16="http://schemas.microsoft.com/office/drawing/2014/main" id="{2A7BA4CC-467B-4C75-97B4-4F5313B5BB8F}"/>
                    </a:ext>
                  </a:extLst>
                </p:cNvPr>
                <p:cNvSpPr/>
                <p:nvPr/>
              </p:nvSpPr>
              <p:spPr>
                <a:xfrm>
                  <a:off x="8919918" y="6868023"/>
                  <a:ext cx="836854" cy="3273612"/>
                </a:xfrm>
                <a:prstGeom prst="triangle">
                  <a:avLst/>
                </a:prstGeom>
                <a:solidFill>
                  <a:srgbClr val="CEE2C1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2554F182-0F12-4234-B6FC-151E38D4DA64}"/>
                  </a:ext>
                </a:extLst>
              </p:cNvPr>
              <p:cNvGrpSpPr/>
              <p:nvPr/>
            </p:nvGrpSpPr>
            <p:grpSpPr>
              <a:xfrm flipV="1">
                <a:off x="5918857" y="4775808"/>
                <a:ext cx="3512730" cy="807526"/>
                <a:chOff x="6244042" y="6868023"/>
                <a:chExt cx="3512730" cy="3273612"/>
              </a:xfrm>
            </p:grpSpPr>
            <p:sp>
              <p:nvSpPr>
                <p:cNvPr id="65" name="이등변 삼각형 64">
                  <a:extLst>
                    <a:ext uri="{FF2B5EF4-FFF2-40B4-BE49-F238E27FC236}">
                      <a16:creationId xmlns:a16="http://schemas.microsoft.com/office/drawing/2014/main" id="{17A38FF6-D960-4878-98FB-A5844C45B534}"/>
                    </a:ext>
                  </a:extLst>
                </p:cNvPr>
                <p:cNvSpPr/>
                <p:nvPr/>
              </p:nvSpPr>
              <p:spPr>
                <a:xfrm>
                  <a:off x="6244042" y="10095915"/>
                  <a:ext cx="836854" cy="45720"/>
                </a:xfrm>
                <a:prstGeom prst="triangle">
                  <a:avLst/>
                </a:prstGeom>
                <a:solidFill>
                  <a:srgbClr val="CEE2C1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이등변 삼각형 65">
                  <a:extLst>
                    <a:ext uri="{FF2B5EF4-FFF2-40B4-BE49-F238E27FC236}">
                      <a16:creationId xmlns:a16="http://schemas.microsoft.com/office/drawing/2014/main" id="{203A7011-8797-4ED9-B787-B4C39F423324}"/>
                    </a:ext>
                  </a:extLst>
                </p:cNvPr>
                <p:cNvSpPr/>
                <p:nvPr/>
              </p:nvSpPr>
              <p:spPr>
                <a:xfrm>
                  <a:off x="6758513" y="9977955"/>
                  <a:ext cx="836854" cy="163680"/>
                </a:xfrm>
                <a:prstGeom prst="triangle">
                  <a:avLst/>
                </a:prstGeom>
                <a:solidFill>
                  <a:srgbClr val="F9DD86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이등변 삼각형 66">
                  <a:extLst>
                    <a:ext uri="{FF2B5EF4-FFF2-40B4-BE49-F238E27FC236}">
                      <a16:creationId xmlns:a16="http://schemas.microsoft.com/office/drawing/2014/main" id="{691F9817-33DC-415B-A9C5-6CEE1B1815C1}"/>
                    </a:ext>
                  </a:extLst>
                </p:cNvPr>
                <p:cNvSpPr/>
                <p:nvPr/>
              </p:nvSpPr>
              <p:spPr>
                <a:xfrm>
                  <a:off x="7284239" y="9650593"/>
                  <a:ext cx="836854" cy="491042"/>
                </a:xfrm>
                <a:prstGeom prst="triangle">
                  <a:avLst/>
                </a:prstGeom>
                <a:solidFill>
                  <a:srgbClr val="B0CCE6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이등변 삼각형 67">
                  <a:extLst>
                    <a:ext uri="{FF2B5EF4-FFF2-40B4-BE49-F238E27FC236}">
                      <a16:creationId xmlns:a16="http://schemas.microsoft.com/office/drawing/2014/main" id="{0AA01304-5762-44BB-BDE0-784CF78BA91E}"/>
                    </a:ext>
                  </a:extLst>
                </p:cNvPr>
                <p:cNvSpPr/>
                <p:nvPr/>
              </p:nvSpPr>
              <p:spPr>
                <a:xfrm>
                  <a:off x="7881862" y="9323231"/>
                  <a:ext cx="836854" cy="818404"/>
                </a:xfrm>
                <a:prstGeom prst="triangle">
                  <a:avLst/>
                </a:prstGeom>
                <a:solidFill>
                  <a:srgbClr val="D1D1D1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이등변 삼각형 71">
                  <a:extLst>
                    <a:ext uri="{FF2B5EF4-FFF2-40B4-BE49-F238E27FC236}">
                      <a16:creationId xmlns:a16="http://schemas.microsoft.com/office/drawing/2014/main" id="{07A53C61-D12C-4C38-A3DF-C0307DF8001D}"/>
                    </a:ext>
                  </a:extLst>
                </p:cNvPr>
                <p:cNvSpPr/>
                <p:nvPr/>
              </p:nvSpPr>
              <p:spPr>
                <a:xfrm>
                  <a:off x="8427802" y="8504829"/>
                  <a:ext cx="836854" cy="1636806"/>
                </a:xfrm>
                <a:prstGeom prst="triangle">
                  <a:avLst/>
                </a:prstGeom>
                <a:solidFill>
                  <a:srgbClr val="928F8F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이등변 삼각형 72">
                  <a:extLst>
                    <a:ext uri="{FF2B5EF4-FFF2-40B4-BE49-F238E27FC236}">
                      <a16:creationId xmlns:a16="http://schemas.microsoft.com/office/drawing/2014/main" id="{9983CEC2-B804-410C-92B7-AF2D1A405C1A}"/>
                    </a:ext>
                  </a:extLst>
                </p:cNvPr>
                <p:cNvSpPr/>
                <p:nvPr/>
              </p:nvSpPr>
              <p:spPr>
                <a:xfrm>
                  <a:off x="8919918" y="6868023"/>
                  <a:ext cx="836854" cy="3273612"/>
                </a:xfrm>
                <a:prstGeom prst="triangle">
                  <a:avLst/>
                </a:prstGeom>
                <a:solidFill>
                  <a:srgbClr val="CEE2C1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6A8663E-404B-4EEA-A665-F94419E0B134}"/>
                </a:ext>
              </a:extLst>
            </p:cNvPr>
            <p:cNvSpPr txBox="1"/>
            <p:nvPr/>
          </p:nvSpPr>
          <p:spPr>
            <a:xfrm>
              <a:off x="6042666" y="1134565"/>
              <a:ext cx="2184779" cy="372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누적 주문 건수</a:t>
              </a: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52269196-E8F4-4ECD-8444-DA2F6665ECB3}"/>
                </a:ext>
              </a:extLst>
            </p:cNvPr>
            <p:cNvSpPr/>
            <p:nvPr/>
          </p:nvSpPr>
          <p:spPr>
            <a:xfrm>
              <a:off x="6110693" y="1345254"/>
              <a:ext cx="3352800" cy="3223260"/>
            </a:xfrm>
            <a:custGeom>
              <a:avLst/>
              <a:gdLst>
                <a:gd name="connsiteX0" fmla="*/ 0 w 3352800"/>
                <a:gd name="connsiteY0" fmla="*/ 3223260 h 3223260"/>
                <a:gd name="connsiteX1" fmla="*/ 678180 w 3352800"/>
                <a:gd name="connsiteY1" fmla="*/ 3200400 h 3223260"/>
                <a:gd name="connsiteX2" fmla="*/ 1219200 w 3352800"/>
                <a:gd name="connsiteY2" fmla="*/ 3086100 h 3223260"/>
                <a:gd name="connsiteX3" fmla="*/ 1729740 w 3352800"/>
                <a:gd name="connsiteY3" fmla="*/ 2758440 h 3223260"/>
                <a:gd name="connsiteX4" fmla="*/ 2339340 w 3352800"/>
                <a:gd name="connsiteY4" fmla="*/ 2468880 h 3223260"/>
                <a:gd name="connsiteX5" fmla="*/ 2887980 w 3352800"/>
                <a:gd name="connsiteY5" fmla="*/ 1638300 h 3223260"/>
                <a:gd name="connsiteX6" fmla="*/ 3352800 w 3352800"/>
                <a:gd name="connsiteY6" fmla="*/ 0 h 3223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2800" h="3223260">
                  <a:moveTo>
                    <a:pt x="0" y="3223260"/>
                  </a:moveTo>
                  <a:cubicBezTo>
                    <a:pt x="237490" y="3223260"/>
                    <a:pt x="474980" y="3223260"/>
                    <a:pt x="678180" y="3200400"/>
                  </a:cubicBezTo>
                  <a:cubicBezTo>
                    <a:pt x="881380" y="3177540"/>
                    <a:pt x="1043940" y="3159760"/>
                    <a:pt x="1219200" y="3086100"/>
                  </a:cubicBezTo>
                  <a:cubicBezTo>
                    <a:pt x="1394460" y="3012440"/>
                    <a:pt x="1543050" y="2861310"/>
                    <a:pt x="1729740" y="2758440"/>
                  </a:cubicBezTo>
                  <a:cubicBezTo>
                    <a:pt x="1916430" y="2655570"/>
                    <a:pt x="2146300" y="2655570"/>
                    <a:pt x="2339340" y="2468880"/>
                  </a:cubicBezTo>
                  <a:cubicBezTo>
                    <a:pt x="2532380" y="2282190"/>
                    <a:pt x="2719070" y="2049780"/>
                    <a:pt x="2887980" y="1638300"/>
                  </a:cubicBezTo>
                  <a:cubicBezTo>
                    <a:pt x="3056890" y="1226820"/>
                    <a:pt x="3266440" y="266700"/>
                    <a:pt x="3352800" y="0"/>
                  </a:cubicBezTo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21081CF-D351-414B-B3A2-E80F78492B74}"/>
                </a:ext>
              </a:extLst>
            </p:cNvPr>
            <p:cNvSpPr txBox="1"/>
            <p:nvPr/>
          </p:nvSpPr>
          <p:spPr>
            <a:xfrm>
              <a:off x="5983037" y="4391803"/>
              <a:ext cx="4036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0</a:t>
              </a:r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43DC3A6-DE6F-41C0-B8B6-C447FA356E98}"/>
                </a:ext>
              </a:extLst>
            </p:cNvPr>
            <p:cNvSpPr txBox="1"/>
            <p:nvPr/>
          </p:nvSpPr>
          <p:spPr>
            <a:xfrm>
              <a:off x="6676679" y="4363078"/>
              <a:ext cx="4036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1</a:t>
              </a:r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F1E348F-DB6D-4DAD-BC6C-DCF1BDF5000A}"/>
                </a:ext>
              </a:extLst>
            </p:cNvPr>
            <p:cNvSpPr txBox="1"/>
            <p:nvPr/>
          </p:nvSpPr>
          <p:spPr>
            <a:xfrm>
              <a:off x="7158374" y="4224430"/>
              <a:ext cx="4036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10</a:t>
              </a:r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DC60FE3-141D-4CED-AEA6-EC4DBEFD716D}"/>
                </a:ext>
              </a:extLst>
            </p:cNvPr>
            <p:cNvSpPr txBox="1"/>
            <p:nvPr/>
          </p:nvSpPr>
          <p:spPr>
            <a:xfrm>
              <a:off x="7619970" y="3905999"/>
              <a:ext cx="4036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30</a:t>
              </a:r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F6226DF-89D9-4F6B-BB95-DC7957B7ED46}"/>
                </a:ext>
              </a:extLst>
            </p:cNvPr>
            <p:cNvSpPr txBox="1"/>
            <p:nvPr/>
          </p:nvSpPr>
          <p:spPr>
            <a:xfrm>
              <a:off x="8239599" y="3570412"/>
              <a:ext cx="4036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50</a:t>
              </a: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9D00ABC-188E-405F-BF28-FB5D00ACAABC}"/>
                </a:ext>
              </a:extLst>
            </p:cNvPr>
            <p:cNvSpPr txBox="1"/>
            <p:nvPr/>
          </p:nvSpPr>
          <p:spPr>
            <a:xfrm>
              <a:off x="8706148" y="2740150"/>
              <a:ext cx="4036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100</a:t>
              </a:r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6AAAE9C-AAB2-4C91-B588-8EB3FDBB6733}"/>
                </a:ext>
              </a:extLst>
            </p:cNvPr>
            <p:cNvSpPr txBox="1"/>
            <p:nvPr/>
          </p:nvSpPr>
          <p:spPr>
            <a:xfrm>
              <a:off x="9277343" y="1180265"/>
              <a:ext cx="4036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200</a:t>
              </a:r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B8E6595-65A3-4125-84F0-AD5CD8994696}"/>
                </a:ext>
              </a:extLst>
            </p:cNvPr>
            <p:cNvSpPr txBox="1"/>
            <p:nvPr/>
          </p:nvSpPr>
          <p:spPr>
            <a:xfrm rot="5400000">
              <a:off x="5016605" y="3057591"/>
              <a:ext cx="20745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/>
                <a:t>단위</a:t>
              </a:r>
              <a:r>
                <a:rPr lang="en-US" altLang="ko-KR" sz="800">
                  <a:sym typeface="Wingdings" panose="05000000000000000000" pitchFamily="2" charset="2"/>
                </a:rPr>
                <a:t>: 1</a:t>
              </a:r>
              <a:r>
                <a:rPr lang="ko-KR" altLang="en-US" sz="800" err="1">
                  <a:sym typeface="Wingdings" panose="05000000000000000000" pitchFamily="2" charset="2"/>
                </a:rPr>
                <a:t>백만건</a:t>
              </a:r>
              <a:endParaRPr lang="ko-KR" altLang="en-US" sz="800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E43A1A4-1CBE-4C27-87D7-2D3CA9CD6F0C}"/>
                </a:ext>
              </a:extLst>
            </p:cNvPr>
            <p:cNvSpPr/>
            <p:nvPr/>
          </p:nvSpPr>
          <p:spPr>
            <a:xfrm flipV="1">
              <a:off x="5926498" y="5427002"/>
              <a:ext cx="4050621" cy="4654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C30984A-0939-450B-B2BD-F5246629C637}"/>
                </a:ext>
              </a:extLst>
            </p:cNvPr>
            <p:cNvSpPr txBox="1"/>
            <p:nvPr/>
          </p:nvSpPr>
          <p:spPr>
            <a:xfrm>
              <a:off x="5830415" y="5175819"/>
              <a:ext cx="11094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2014.5</a:t>
              </a:r>
              <a:endParaRPr lang="ko-KR" altLang="en-US" sz="105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DC15381-1309-4119-AD3C-6A5BF96A48D9}"/>
                </a:ext>
              </a:extLst>
            </p:cNvPr>
            <p:cNvSpPr txBox="1"/>
            <p:nvPr/>
          </p:nvSpPr>
          <p:spPr>
            <a:xfrm>
              <a:off x="6515132" y="5175819"/>
              <a:ext cx="11094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2015.4</a:t>
              </a:r>
              <a:endParaRPr lang="ko-KR" altLang="en-US" sz="105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1F766B0-2EC0-460C-88BA-3B0A18FFDF67}"/>
                </a:ext>
              </a:extLst>
            </p:cNvPr>
            <p:cNvSpPr txBox="1"/>
            <p:nvPr/>
          </p:nvSpPr>
          <p:spPr>
            <a:xfrm>
              <a:off x="7052112" y="5175819"/>
              <a:ext cx="11094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2016.1</a:t>
              </a:r>
              <a:endParaRPr lang="ko-KR" altLang="en-US" sz="105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E410C3A-6F06-4700-8F03-CBD703A31036}"/>
                </a:ext>
              </a:extLst>
            </p:cNvPr>
            <p:cNvSpPr txBox="1"/>
            <p:nvPr/>
          </p:nvSpPr>
          <p:spPr>
            <a:xfrm>
              <a:off x="7578047" y="5175819"/>
              <a:ext cx="11094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2017.1</a:t>
              </a:r>
              <a:endParaRPr lang="ko-KR" altLang="en-US" sz="105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F23B9FF-7139-4831-9A98-91BD9B046680}"/>
                </a:ext>
              </a:extLst>
            </p:cNvPr>
            <p:cNvSpPr txBox="1"/>
            <p:nvPr/>
          </p:nvSpPr>
          <p:spPr>
            <a:xfrm>
              <a:off x="8115027" y="5175819"/>
              <a:ext cx="11094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2018.7</a:t>
              </a:r>
              <a:endParaRPr lang="ko-KR" altLang="en-US" sz="105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067B6B6-CA2F-4119-8CA8-4430E1D3832E}"/>
                </a:ext>
              </a:extLst>
            </p:cNvPr>
            <p:cNvSpPr txBox="1"/>
            <p:nvPr/>
          </p:nvSpPr>
          <p:spPr>
            <a:xfrm>
              <a:off x="8616769" y="5175819"/>
              <a:ext cx="11094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2019.9</a:t>
              </a:r>
              <a:endParaRPr lang="ko-KR" altLang="en-US" sz="105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012EB48-10E9-41ED-A883-D393D84F6D32}"/>
                </a:ext>
              </a:extLst>
            </p:cNvPr>
            <p:cNvSpPr txBox="1"/>
            <p:nvPr/>
          </p:nvSpPr>
          <p:spPr>
            <a:xfrm>
              <a:off x="9170463" y="5108108"/>
              <a:ext cx="11094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2021.5</a:t>
              </a:r>
              <a:endParaRPr lang="ko-KR" altLang="en-US" sz="105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8B6F02E-9100-4D57-8A1C-41A4427CE47E}"/>
              </a:ext>
            </a:extLst>
          </p:cNvPr>
          <p:cNvSpPr txBox="1"/>
          <p:nvPr/>
        </p:nvSpPr>
        <p:spPr>
          <a:xfrm>
            <a:off x="6096000" y="959140"/>
            <a:ext cx="6096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대기업 프랜차이즈 스마트 오더 사용률은 매년 꾸준히 늘고 있고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실제로 실적 개선에 상당히 큰 영향을 끼치고 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화살표: 오른쪽 81">
            <a:extLst>
              <a:ext uri="{FF2B5EF4-FFF2-40B4-BE49-F238E27FC236}">
                <a16:creationId xmlns:a16="http://schemas.microsoft.com/office/drawing/2014/main" id="{463746C8-F662-483F-8E96-5E1A998655FF}"/>
              </a:ext>
            </a:extLst>
          </p:cNvPr>
          <p:cNvSpPr/>
          <p:nvPr/>
        </p:nvSpPr>
        <p:spPr>
          <a:xfrm>
            <a:off x="5495925" y="1004552"/>
            <a:ext cx="465434" cy="24879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3" name="그래픽 82" descr="커피 윤곽선">
            <a:extLst>
              <a:ext uri="{FF2B5EF4-FFF2-40B4-BE49-F238E27FC236}">
                <a16:creationId xmlns:a16="http://schemas.microsoft.com/office/drawing/2014/main" id="{1E9C0427-8713-48FE-8119-49938A5CC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9473" y="248043"/>
            <a:ext cx="453772" cy="453772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82B6FD59-9B1E-4B02-9985-CB3A28D78453}"/>
              </a:ext>
            </a:extLst>
          </p:cNvPr>
          <p:cNvSpPr txBox="1"/>
          <p:nvPr/>
        </p:nvSpPr>
        <p:spPr>
          <a:xfrm>
            <a:off x="6473701" y="6407306"/>
            <a:ext cx="5069840" cy="262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80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(</a:t>
            </a:r>
            <a:r>
              <a:rPr lang="ko-KR" altLang="en-US" sz="80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출처</a:t>
            </a:r>
            <a:r>
              <a:rPr lang="en-US" altLang="ko-KR" sz="80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: </a:t>
            </a:r>
            <a:r>
              <a:rPr lang="ko-KR" altLang="en-US" sz="80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스타벅스 사이렌 오더</a:t>
            </a:r>
            <a:r>
              <a:rPr lang="en-US" altLang="ko-KR" sz="80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80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누적 주문 </a:t>
            </a:r>
            <a:r>
              <a:rPr lang="en-US" altLang="ko-KR" sz="80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2</a:t>
            </a:r>
            <a:r>
              <a:rPr lang="ko-KR" altLang="en-US" sz="80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억 건 돌파 外</a:t>
            </a:r>
            <a:r>
              <a:rPr lang="en-US" altLang="ko-KR" sz="80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/</a:t>
            </a:r>
            <a:r>
              <a:rPr lang="ko-KR" altLang="en-US" sz="80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시장경제</a:t>
            </a:r>
            <a:r>
              <a:rPr lang="en-US" altLang="ko-KR" sz="80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/2021.05.03.)</a:t>
            </a:r>
            <a:endParaRPr lang="ko-KR" altLang="en-US" sz="800" dirty="0">
              <a:solidFill>
                <a:srgbClr val="000000"/>
              </a:solidFill>
              <a:effectLst/>
              <a:latin typeface="휴먼명조"/>
            </a:endParaRPr>
          </a:p>
        </p:txBody>
      </p:sp>
    </p:spTree>
    <p:extLst>
      <p:ext uri="{BB962C8B-B14F-4D97-AF65-F5344CB8AC3E}">
        <p14:creationId xmlns:p14="http://schemas.microsoft.com/office/powerpoint/2010/main" val="249218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ED239000-3019-41E5-B565-6C8ED3AEDB99}"/>
              </a:ext>
            </a:extLst>
          </p:cNvPr>
          <p:cNvSpPr txBox="1"/>
          <p:nvPr/>
        </p:nvSpPr>
        <p:spPr>
          <a:xfrm>
            <a:off x="423449" y="266081"/>
            <a:ext cx="893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2. 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프로젝트 필요성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81593F8-D75A-4B39-A787-EE0E755DF344}"/>
              </a:ext>
            </a:extLst>
          </p:cNvPr>
          <p:cNvSpPr/>
          <p:nvPr/>
        </p:nvSpPr>
        <p:spPr>
          <a:xfrm flipV="1">
            <a:off x="0" y="853120"/>
            <a:ext cx="5425487" cy="47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8B6F02E-9100-4D57-8A1C-41A4427CE47E}"/>
              </a:ext>
            </a:extLst>
          </p:cNvPr>
          <p:cNvSpPr txBox="1"/>
          <p:nvPr/>
        </p:nvSpPr>
        <p:spPr>
          <a:xfrm>
            <a:off x="6506520" y="1010257"/>
            <a:ext cx="533309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시장변화에 </a:t>
            </a:r>
            <a:r>
              <a:rPr lang="ko-KR" altLang="en-US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빠르게 대응할 수 있는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대기업 프랜차이즈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소상공인은 시장변화에 </a:t>
            </a:r>
            <a:r>
              <a:rPr lang="ko-KR" altLang="en-US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일일이 대응할 수 없다</a:t>
            </a:r>
            <a:r>
              <a:rPr lang="en-US" altLang="ko-KR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=&gt;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소상공인이 스마트 오더를 개발 못 하는 이유</a:t>
            </a:r>
          </a:p>
        </p:txBody>
      </p:sp>
      <p:sp>
        <p:nvSpPr>
          <p:cNvPr id="82" name="화살표: 오른쪽 81">
            <a:extLst>
              <a:ext uri="{FF2B5EF4-FFF2-40B4-BE49-F238E27FC236}">
                <a16:creationId xmlns:a16="http://schemas.microsoft.com/office/drawing/2014/main" id="{463746C8-F662-483F-8E96-5E1A998655FF}"/>
              </a:ext>
            </a:extLst>
          </p:cNvPr>
          <p:cNvSpPr/>
          <p:nvPr/>
        </p:nvSpPr>
        <p:spPr>
          <a:xfrm>
            <a:off x="5992352" y="1062803"/>
            <a:ext cx="465434" cy="24879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3" name="그래픽 82" descr="커피 윤곽선">
            <a:extLst>
              <a:ext uri="{FF2B5EF4-FFF2-40B4-BE49-F238E27FC236}">
                <a16:creationId xmlns:a16="http://schemas.microsoft.com/office/drawing/2014/main" id="{1E9C0427-8713-48FE-8119-49938A5CC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9473" y="248043"/>
            <a:ext cx="453772" cy="453772"/>
          </a:xfrm>
          <a:prstGeom prst="rect">
            <a:avLst/>
          </a:prstGeom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id="{A70E0946-5335-4008-AE75-43CF24D8DF2C}"/>
              </a:ext>
            </a:extLst>
          </p:cNvPr>
          <p:cNvGrpSpPr/>
          <p:nvPr/>
        </p:nvGrpSpPr>
        <p:grpSpPr>
          <a:xfrm>
            <a:off x="433729" y="1450929"/>
            <a:ext cx="5711624" cy="4322480"/>
            <a:chOff x="1060167" y="827130"/>
            <a:chExt cx="5912801" cy="4408449"/>
          </a:xfrm>
        </p:grpSpPr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B7165376-BA22-4F27-A4BD-BEC0D7458451}"/>
                </a:ext>
              </a:extLst>
            </p:cNvPr>
            <p:cNvSpPr/>
            <p:nvPr/>
          </p:nvSpPr>
          <p:spPr>
            <a:xfrm>
              <a:off x="1222286" y="827130"/>
              <a:ext cx="5520937" cy="4282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FD458CF-94D6-4FD6-BA4D-4CA3D855FB3E}"/>
                </a:ext>
              </a:extLst>
            </p:cNvPr>
            <p:cNvSpPr txBox="1"/>
            <p:nvPr/>
          </p:nvSpPr>
          <p:spPr>
            <a:xfrm>
              <a:off x="2576683" y="931418"/>
              <a:ext cx="3051315" cy="376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2020</a:t>
              </a:r>
              <a:r>
                <a:rPr lang="ko-KR" altLang="en-US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 외식 업체 </a:t>
              </a:r>
              <a:r>
                <a:rPr lang="ko-KR" altLang="en-US" b="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폐업률</a:t>
              </a:r>
              <a:endPara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A5F75EF3-8608-4687-96B7-74F5CB5E5641}"/>
                </a:ext>
              </a:extLst>
            </p:cNvPr>
            <p:cNvSpPr/>
            <p:nvPr/>
          </p:nvSpPr>
          <p:spPr>
            <a:xfrm>
              <a:off x="1216353" y="5192758"/>
              <a:ext cx="5520937" cy="4282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EE83A7B-BC09-46E8-A82E-534A5718B869}"/>
                </a:ext>
              </a:extLst>
            </p:cNvPr>
            <p:cNvSpPr txBox="1"/>
            <p:nvPr/>
          </p:nvSpPr>
          <p:spPr>
            <a:xfrm>
              <a:off x="1151251" y="1114722"/>
              <a:ext cx="5582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/>
                <a:t>104.7%</a:t>
              </a:r>
              <a:endParaRPr lang="ko-KR" altLang="en-US" sz="8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646EE3D-4A78-4BBD-8F58-7B5ADA19DC39}"/>
                </a:ext>
              </a:extLst>
            </p:cNvPr>
            <p:cNvSpPr txBox="1"/>
            <p:nvPr/>
          </p:nvSpPr>
          <p:spPr>
            <a:xfrm>
              <a:off x="1743388" y="1369823"/>
              <a:ext cx="503174" cy="201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/>
                <a:t>96.8%</a:t>
              </a:r>
              <a:endParaRPr lang="ko-KR" altLang="en-US" sz="80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4F1BCFC-9FF4-466A-9C5C-88F6660107B6}"/>
                </a:ext>
              </a:extLst>
            </p:cNvPr>
            <p:cNvSpPr txBox="1"/>
            <p:nvPr/>
          </p:nvSpPr>
          <p:spPr>
            <a:xfrm>
              <a:off x="2179837" y="1340861"/>
              <a:ext cx="503174" cy="201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/>
                <a:t>97.4%</a:t>
              </a:r>
              <a:endParaRPr lang="ko-KR" altLang="en-US" sz="8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A685206-1F5A-4531-B518-A2E28E96321A}"/>
                </a:ext>
              </a:extLst>
            </p:cNvPr>
            <p:cNvSpPr txBox="1"/>
            <p:nvPr/>
          </p:nvSpPr>
          <p:spPr>
            <a:xfrm>
              <a:off x="2773047" y="1564784"/>
              <a:ext cx="503174" cy="201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/>
                <a:t>88.7%</a:t>
              </a:r>
              <a:endParaRPr lang="ko-KR" altLang="en-US" sz="80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2F77FAA-44EB-43E2-BCC9-BB3FD6FAF1A5}"/>
                </a:ext>
              </a:extLst>
            </p:cNvPr>
            <p:cNvSpPr txBox="1"/>
            <p:nvPr/>
          </p:nvSpPr>
          <p:spPr>
            <a:xfrm>
              <a:off x="3299390" y="1837545"/>
              <a:ext cx="503174" cy="201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/>
                <a:t>75.3%</a:t>
              </a:r>
              <a:endParaRPr lang="ko-KR" altLang="en-US" sz="8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4A5384A-2BA8-450C-8852-DDD0F5632F85}"/>
                </a:ext>
              </a:extLst>
            </p:cNvPr>
            <p:cNvSpPr txBox="1"/>
            <p:nvPr/>
          </p:nvSpPr>
          <p:spPr>
            <a:xfrm>
              <a:off x="3733276" y="2074326"/>
              <a:ext cx="503174" cy="201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/>
                <a:t>74.6%</a:t>
              </a:r>
              <a:endParaRPr lang="ko-KR" altLang="en-US" sz="80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0252CB7-9179-4577-8AEE-50D943B346B7}"/>
                </a:ext>
              </a:extLst>
            </p:cNvPr>
            <p:cNvSpPr txBox="1"/>
            <p:nvPr/>
          </p:nvSpPr>
          <p:spPr>
            <a:xfrm>
              <a:off x="4163495" y="2175360"/>
              <a:ext cx="503174" cy="201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/>
                <a:t>70.5%</a:t>
              </a:r>
              <a:endParaRPr lang="ko-KR" altLang="en-US" sz="80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8F1BE28-A011-415F-9404-3CA1B410EFED}"/>
                </a:ext>
              </a:extLst>
            </p:cNvPr>
            <p:cNvSpPr txBox="1"/>
            <p:nvPr/>
          </p:nvSpPr>
          <p:spPr>
            <a:xfrm>
              <a:off x="4647689" y="1956433"/>
              <a:ext cx="503174" cy="201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/>
                <a:t>79.1%</a:t>
              </a:r>
              <a:endParaRPr lang="ko-KR" altLang="en-US" sz="80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F042D6F-B00E-4E0E-9709-5736D0C2805D}"/>
                </a:ext>
              </a:extLst>
            </p:cNvPr>
            <p:cNvSpPr txBox="1"/>
            <p:nvPr/>
          </p:nvSpPr>
          <p:spPr>
            <a:xfrm>
              <a:off x="5109228" y="2359285"/>
              <a:ext cx="503174" cy="201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/>
                <a:t>64%</a:t>
              </a:r>
              <a:endParaRPr lang="ko-KR" altLang="en-US" sz="80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E79DC04-E426-4D11-8944-9A4741DCF16A}"/>
                </a:ext>
              </a:extLst>
            </p:cNvPr>
            <p:cNvSpPr txBox="1"/>
            <p:nvPr/>
          </p:nvSpPr>
          <p:spPr>
            <a:xfrm>
              <a:off x="5468495" y="1725733"/>
              <a:ext cx="503174" cy="201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/>
                <a:t>84.7%</a:t>
              </a:r>
              <a:endParaRPr lang="ko-KR" altLang="en-US" sz="80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6566021-7368-4989-BE70-853094C350AF}"/>
                </a:ext>
              </a:extLst>
            </p:cNvPr>
            <p:cNvSpPr txBox="1"/>
            <p:nvPr/>
          </p:nvSpPr>
          <p:spPr>
            <a:xfrm>
              <a:off x="5913744" y="1634468"/>
              <a:ext cx="503174" cy="201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/>
                <a:t>88%</a:t>
              </a:r>
              <a:endParaRPr lang="ko-KR" altLang="en-US" sz="80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1FD84DF-006E-48E4-9F38-4F7E0F4176B1}"/>
                </a:ext>
              </a:extLst>
            </p:cNvPr>
            <p:cNvSpPr txBox="1"/>
            <p:nvPr/>
          </p:nvSpPr>
          <p:spPr>
            <a:xfrm>
              <a:off x="6289986" y="890049"/>
              <a:ext cx="6829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/>
                <a:t>116.2%</a:t>
              </a:r>
              <a:endParaRPr lang="ko-KR" altLang="en-US" sz="80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D7DB685-ED3F-4C25-934C-20603DFA6F2E}"/>
                </a:ext>
              </a:extLst>
            </p:cNvPr>
            <p:cNvSpPr txBox="1"/>
            <p:nvPr/>
          </p:nvSpPr>
          <p:spPr>
            <a:xfrm>
              <a:off x="1149064" y="4897212"/>
              <a:ext cx="414525" cy="245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1</a:t>
              </a:r>
              <a:r>
                <a:rPr lang="ko-KR" altLang="en-US" sz="1050"/>
                <a:t>월</a:t>
              </a:r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960D6A3-6597-4676-AB4C-3E59AE2C8537}"/>
                </a:ext>
              </a:extLst>
            </p:cNvPr>
            <p:cNvSpPr txBox="1"/>
            <p:nvPr/>
          </p:nvSpPr>
          <p:spPr>
            <a:xfrm>
              <a:off x="1633477" y="4904419"/>
              <a:ext cx="414525" cy="237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2</a:t>
              </a:r>
              <a:r>
                <a:rPr lang="ko-KR" altLang="en-US" sz="1050"/>
                <a:t>월</a:t>
              </a:r>
              <a:endParaRPr lang="en-US" altLang="ko-KR" sz="105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2722213-76F5-41CC-AC77-4B657DAE8F06}"/>
                </a:ext>
              </a:extLst>
            </p:cNvPr>
            <p:cNvSpPr txBox="1"/>
            <p:nvPr/>
          </p:nvSpPr>
          <p:spPr>
            <a:xfrm>
              <a:off x="2222884" y="4897212"/>
              <a:ext cx="414525" cy="245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3</a:t>
              </a:r>
              <a:r>
                <a:rPr lang="ko-KR" altLang="en-US" sz="1050"/>
                <a:t>월</a:t>
              </a:r>
              <a:endParaRPr lang="ko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0340FAA-75A4-414E-90E0-BCF5ED047947}"/>
                </a:ext>
              </a:extLst>
            </p:cNvPr>
            <p:cNvSpPr txBox="1"/>
            <p:nvPr/>
          </p:nvSpPr>
          <p:spPr>
            <a:xfrm>
              <a:off x="2759793" y="4897212"/>
              <a:ext cx="414525" cy="245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4</a:t>
              </a:r>
              <a:r>
                <a:rPr lang="ko-KR" altLang="en-US" sz="1050"/>
                <a:t>월</a:t>
              </a:r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78E3D5C-0511-4383-87A0-FACBD9868962}"/>
                </a:ext>
              </a:extLst>
            </p:cNvPr>
            <p:cNvSpPr txBox="1"/>
            <p:nvPr/>
          </p:nvSpPr>
          <p:spPr>
            <a:xfrm>
              <a:off x="3248239" y="4897212"/>
              <a:ext cx="414525" cy="245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5</a:t>
              </a:r>
              <a:r>
                <a:rPr lang="ko-KR" altLang="en-US" sz="1050"/>
                <a:t>월</a:t>
              </a:r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F287DC5-4619-4CBD-98FA-2CA96847FC21}"/>
                </a:ext>
              </a:extLst>
            </p:cNvPr>
            <p:cNvSpPr txBox="1"/>
            <p:nvPr/>
          </p:nvSpPr>
          <p:spPr>
            <a:xfrm>
              <a:off x="3735250" y="4890593"/>
              <a:ext cx="414525" cy="245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6</a:t>
              </a:r>
              <a:r>
                <a:rPr lang="ko-KR" altLang="en-US" sz="1050"/>
                <a:t>월</a:t>
              </a:r>
              <a:endParaRPr lang="ko-KR" alt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984EE0E-058D-4C29-B38E-6046A833C379}"/>
                </a:ext>
              </a:extLst>
            </p:cNvPr>
            <p:cNvSpPr txBox="1"/>
            <p:nvPr/>
          </p:nvSpPr>
          <p:spPr>
            <a:xfrm>
              <a:off x="4208771" y="4897212"/>
              <a:ext cx="414525" cy="245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7</a:t>
              </a:r>
              <a:r>
                <a:rPr lang="ko-KR" altLang="en-US" sz="1050"/>
                <a:t>월</a:t>
              </a:r>
              <a:endParaRPr lang="ko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B99B84F-3DD0-4B94-A1EB-BC24AE7A1DE7}"/>
                </a:ext>
              </a:extLst>
            </p:cNvPr>
            <p:cNvSpPr txBox="1"/>
            <p:nvPr/>
          </p:nvSpPr>
          <p:spPr>
            <a:xfrm>
              <a:off x="4635530" y="4897212"/>
              <a:ext cx="414525" cy="245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8</a:t>
              </a:r>
              <a:r>
                <a:rPr lang="ko-KR" altLang="en-US" sz="1050"/>
                <a:t>월</a:t>
              </a:r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B5C5BBD-11E0-4B2C-AB0D-1B715FF86256}"/>
                </a:ext>
              </a:extLst>
            </p:cNvPr>
            <p:cNvSpPr txBox="1"/>
            <p:nvPr/>
          </p:nvSpPr>
          <p:spPr>
            <a:xfrm>
              <a:off x="5082435" y="4897212"/>
              <a:ext cx="414525" cy="245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9</a:t>
              </a:r>
              <a:r>
                <a:rPr lang="ko-KR" altLang="en-US" sz="1050"/>
                <a:t>월</a:t>
              </a:r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E7FDBD4-1D41-4DC8-9C6D-F7567295177F}"/>
                </a:ext>
              </a:extLst>
            </p:cNvPr>
            <p:cNvSpPr txBox="1"/>
            <p:nvPr/>
          </p:nvSpPr>
          <p:spPr>
            <a:xfrm>
              <a:off x="5443393" y="4904419"/>
              <a:ext cx="480326" cy="237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10</a:t>
              </a:r>
              <a:r>
                <a:rPr lang="ko-KR" altLang="en-US" sz="1050"/>
                <a:t>월</a:t>
              </a:r>
              <a:endParaRPr lang="ko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36DA529-3DBE-4036-A8A2-089DA952D76F}"/>
                </a:ext>
              </a:extLst>
            </p:cNvPr>
            <p:cNvSpPr txBox="1"/>
            <p:nvPr/>
          </p:nvSpPr>
          <p:spPr>
            <a:xfrm>
              <a:off x="6406369" y="4904419"/>
              <a:ext cx="566599" cy="237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12</a:t>
              </a:r>
              <a:r>
                <a:rPr lang="ko-KR" altLang="en-US" sz="1050"/>
                <a:t>월</a:t>
              </a:r>
              <a:endParaRPr lang="ko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DCD72DC-4101-42A6-B285-44B198213DE6}"/>
                </a:ext>
              </a:extLst>
            </p:cNvPr>
            <p:cNvSpPr txBox="1"/>
            <p:nvPr/>
          </p:nvSpPr>
          <p:spPr>
            <a:xfrm>
              <a:off x="5916469" y="4904419"/>
              <a:ext cx="479707" cy="237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11</a:t>
              </a:r>
              <a:r>
                <a:rPr lang="ko-KR" altLang="en-US" sz="1050"/>
                <a:t>월</a:t>
              </a:r>
              <a:endParaRPr lang="ko-KR" altLang="en-US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E1614B11-A37C-4348-A0B5-2E822BF91864}"/>
                </a:ext>
              </a:extLst>
            </p:cNvPr>
            <p:cNvGrpSpPr/>
            <p:nvPr/>
          </p:nvGrpSpPr>
          <p:grpSpPr>
            <a:xfrm>
              <a:off x="1060167" y="1061952"/>
              <a:ext cx="5856579" cy="3929741"/>
              <a:chOff x="1060167" y="848541"/>
              <a:chExt cx="5856579" cy="4536234"/>
            </a:xfrm>
          </p:grpSpPr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B123E664-85AF-4564-A0A4-A44B1E67F779}"/>
                  </a:ext>
                </a:extLst>
              </p:cNvPr>
              <p:cNvGrpSpPr/>
              <p:nvPr/>
            </p:nvGrpSpPr>
            <p:grpSpPr>
              <a:xfrm>
                <a:off x="1060167" y="848541"/>
                <a:ext cx="5854444" cy="3918032"/>
                <a:chOff x="1060167" y="848541"/>
                <a:chExt cx="5854444" cy="3918032"/>
              </a:xfrm>
            </p:grpSpPr>
            <p:sp>
              <p:nvSpPr>
                <p:cNvPr id="128" name="이등변 삼각형 127">
                  <a:extLst>
                    <a:ext uri="{FF2B5EF4-FFF2-40B4-BE49-F238E27FC236}">
                      <a16:creationId xmlns:a16="http://schemas.microsoft.com/office/drawing/2014/main" id="{DB36AEF8-764B-4E1E-AA2F-FC461A289B65}"/>
                    </a:ext>
                  </a:extLst>
                </p:cNvPr>
                <p:cNvSpPr/>
                <p:nvPr/>
              </p:nvSpPr>
              <p:spPr>
                <a:xfrm>
                  <a:off x="1060167" y="1227084"/>
                  <a:ext cx="682982" cy="3530275"/>
                </a:xfrm>
                <a:prstGeom prst="triangle">
                  <a:avLst/>
                </a:prstGeom>
                <a:solidFill>
                  <a:srgbClr val="CEE2C1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이등변 삼각형 128">
                  <a:extLst>
                    <a:ext uri="{FF2B5EF4-FFF2-40B4-BE49-F238E27FC236}">
                      <a16:creationId xmlns:a16="http://schemas.microsoft.com/office/drawing/2014/main" id="{B60C6803-57C8-46BA-8ED5-FF847C201557}"/>
                    </a:ext>
                  </a:extLst>
                </p:cNvPr>
                <p:cNvSpPr/>
                <p:nvPr/>
              </p:nvSpPr>
              <p:spPr>
                <a:xfrm>
                  <a:off x="1565663" y="1493456"/>
                  <a:ext cx="682982" cy="3263903"/>
                </a:xfrm>
                <a:prstGeom prst="triangle">
                  <a:avLst/>
                </a:prstGeom>
                <a:solidFill>
                  <a:srgbClr val="F9DD86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이등변 삼각형 129">
                  <a:extLst>
                    <a:ext uri="{FF2B5EF4-FFF2-40B4-BE49-F238E27FC236}">
                      <a16:creationId xmlns:a16="http://schemas.microsoft.com/office/drawing/2014/main" id="{08AADD48-3C6C-421D-ACEE-94F8DCA272B1}"/>
                    </a:ext>
                  </a:extLst>
                </p:cNvPr>
                <p:cNvSpPr/>
                <p:nvPr/>
              </p:nvSpPr>
              <p:spPr>
                <a:xfrm>
                  <a:off x="2058063" y="1473225"/>
                  <a:ext cx="682982" cy="3284134"/>
                </a:xfrm>
                <a:prstGeom prst="triangle">
                  <a:avLst/>
                </a:prstGeom>
                <a:solidFill>
                  <a:srgbClr val="B0CCE6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이등변 삼각형 130">
                  <a:extLst>
                    <a:ext uri="{FF2B5EF4-FFF2-40B4-BE49-F238E27FC236}">
                      <a16:creationId xmlns:a16="http://schemas.microsoft.com/office/drawing/2014/main" id="{B852FF67-2284-4060-8A0E-023CAD3D345A}"/>
                    </a:ext>
                  </a:extLst>
                </p:cNvPr>
                <p:cNvSpPr/>
                <p:nvPr/>
              </p:nvSpPr>
              <p:spPr>
                <a:xfrm>
                  <a:off x="2617804" y="1766572"/>
                  <a:ext cx="682982" cy="2990787"/>
                </a:xfrm>
                <a:prstGeom prst="triangle">
                  <a:avLst/>
                </a:prstGeom>
                <a:solidFill>
                  <a:srgbClr val="D1D1D1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이등변 삼각형 131">
                  <a:extLst>
                    <a:ext uri="{FF2B5EF4-FFF2-40B4-BE49-F238E27FC236}">
                      <a16:creationId xmlns:a16="http://schemas.microsoft.com/office/drawing/2014/main" id="{78CC833D-3EF7-4921-B28F-7F43E0DA3D30}"/>
                    </a:ext>
                  </a:extLst>
                </p:cNvPr>
                <p:cNvSpPr/>
                <p:nvPr/>
              </p:nvSpPr>
              <p:spPr>
                <a:xfrm>
                  <a:off x="3129137" y="2218393"/>
                  <a:ext cx="682982" cy="2538966"/>
                </a:xfrm>
                <a:prstGeom prst="triangle">
                  <a:avLst/>
                </a:prstGeom>
                <a:solidFill>
                  <a:srgbClr val="928F8F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이등변 삼각형 132">
                  <a:extLst>
                    <a:ext uri="{FF2B5EF4-FFF2-40B4-BE49-F238E27FC236}">
                      <a16:creationId xmlns:a16="http://schemas.microsoft.com/office/drawing/2014/main" id="{C37015CE-729A-4958-882F-7156FC55BAB7}"/>
                    </a:ext>
                  </a:extLst>
                </p:cNvPr>
                <p:cNvSpPr/>
                <p:nvPr/>
              </p:nvSpPr>
              <p:spPr>
                <a:xfrm>
                  <a:off x="3590059" y="2241996"/>
                  <a:ext cx="682982" cy="2515363"/>
                </a:xfrm>
                <a:prstGeom prst="triangle">
                  <a:avLst/>
                </a:prstGeom>
                <a:solidFill>
                  <a:srgbClr val="CEE2C1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이등변 삼각형 133">
                  <a:extLst>
                    <a:ext uri="{FF2B5EF4-FFF2-40B4-BE49-F238E27FC236}">
                      <a16:creationId xmlns:a16="http://schemas.microsoft.com/office/drawing/2014/main" id="{779EC6EB-B220-4225-8EA0-5F429F9F13BD}"/>
                    </a:ext>
                  </a:extLst>
                </p:cNvPr>
                <p:cNvSpPr/>
                <p:nvPr/>
              </p:nvSpPr>
              <p:spPr>
                <a:xfrm>
                  <a:off x="4049805" y="2380239"/>
                  <a:ext cx="682982" cy="2377119"/>
                </a:xfrm>
                <a:prstGeom prst="triangle">
                  <a:avLst/>
                </a:prstGeom>
                <a:solidFill>
                  <a:srgbClr val="C8DBEC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134">
                  <a:extLst>
                    <a:ext uri="{FF2B5EF4-FFF2-40B4-BE49-F238E27FC236}">
                      <a16:creationId xmlns:a16="http://schemas.microsoft.com/office/drawing/2014/main" id="{A904AE88-5B31-4644-AE5A-322FE44B2FE4}"/>
                    </a:ext>
                  </a:extLst>
                </p:cNvPr>
                <p:cNvSpPr/>
                <p:nvPr/>
              </p:nvSpPr>
              <p:spPr>
                <a:xfrm>
                  <a:off x="4496259" y="2090264"/>
                  <a:ext cx="682982" cy="2667094"/>
                </a:xfrm>
                <a:prstGeom prst="triangle">
                  <a:avLst/>
                </a:prstGeom>
                <a:solidFill>
                  <a:srgbClr val="F9DD86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이등변 삼각형 135">
                  <a:extLst>
                    <a:ext uri="{FF2B5EF4-FFF2-40B4-BE49-F238E27FC236}">
                      <a16:creationId xmlns:a16="http://schemas.microsoft.com/office/drawing/2014/main" id="{84B47AE9-2E13-4DC4-91AD-71B7E3DD99C5}"/>
                    </a:ext>
                  </a:extLst>
                </p:cNvPr>
                <p:cNvSpPr/>
                <p:nvPr/>
              </p:nvSpPr>
              <p:spPr>
                <a:xfrm>
                  <a:off x="4942713" y="2599406"/>
                  <a:ext cx="682982" cy="2157952"/>
                </a:xfrm>
                <a:prstGeom prst="triangle">
                  <a:avLst/>
                </a:prstGeom>
                <a:solidFill>
                  <a:srgbClr val="D1D1D1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이등변 삼각형 136">
                  <a:extLst>
                    <a:ext uri="{FF2B5EF4-FFF2-40B4-BE49-F238E27FC236}">
                      <a16:creationId xmlns:a16="http://schemas.microsoft.com/office/drawing/2014/main" id="{5A1A26C9-9C0C-4848-AA05-B23175F52457}"/>
                    </a:ext>
                  </a:extLst>
                </p:cNvPr>
                <p:cNvSpPr/>
                <p:nvPr/>
              </p:nvSpPr>
              <p:spPr>
                <a:xfrm>
                  <a:off x="5391677" y="1910658"/>
                  <a:ext cx="682982" cy="2855915"/>
                </a:xfrm>
                <a:prstGeom prst="triangle">
                  <a:avLst/>
                </a:prstGeom>
                <a:solidFill>
                  <a:srgbClr val="928F8F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이등변 삼각형 137">
                  <a:extLst>
                    <a:ext uri="{FF2B5EF4-FFF2-40B4-BE49-F238E27FC236}">
                      <a16:creationId xmlns:a16="http://schemas.microsoft.com/office/drawing/2014/main" id="{DC8588DF-249B-4209-805B-03382C62060C}"/>
                    </a:ext>
                  </a:extLst>
                </p:cNvPr>
                <p:cNvSpPr/>
                <p:nvPr/>
              </p:nvSpPr>
              <p:spPr>
                <a:xfrm>
                  <a:off x="5759171" y="1799389"/>
                  <a:ext cx="682982" cy="2967184"/>
                </a:xfrm>
                <a:prstGeom prst="triangle">
                  <a:avLst/>
                </a:prstGeom>
                <a:solidFill>
                  <a:srgbClr val="928F8F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이등변 삼각형 138">
                  <a:extLst>
                    <a:ext uri="{FF2B5EF4-FFF2-40B4-BE49-F238E27FC236}">
                      <a16:creationId xmlns:a16="http://schemas.microsoft.com/office/drawing/2014/main" id="{D4AFD4B3-AC66-4ABA-93A6-2E58EC9BD987}"/>
                    </a:ext>
                  </a:extLst>
                </p:cNvPr>
                <p:cNvSpPr/>
                <p:nvPr/>
              </p:nvSpPr>
              <p:spPr>
                <a:xfrm>
                  <a:off x="6231629" y="848541"/>
                  <a:ext cx="682982" cy="3918032"/>
                </a:xfrm>
                <a:prstGeom prst="triangle">
                  <a:avLst/>
                </a:prstGeom>
                <a:solidFill>
                  <a:srgbClr val="CEE2C1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8DE05F2A-A420-41FF-93AC-E67B65279F63}"/>
                  </a:ext>
                </a:extLst>
              </p:cNvPr>
              <p:cNvGrpSpPr/>
              <p:nvPr/>
            </p:nvGrpSpPr>
            <p:grpSpPr>
              <a:xfrm flipV="1">
                <a:off x="1062302" y="4750195"/>
                <a:ext cx="5854444" cy="634580"/>
                <a:chOff x="1060167" y="848541"/>
                <a:chExt cx="5854444" cy="3918032"/>
              </a:xfrm>
            </p:grpSpPr>
            <p:sp>
              <p:nvSpPr>
                <p:cNvPr id="116" name="이등변 삼각형 115">
                  <a:extLst>
                    <a:ext uri="{FF2B5EF4-FFF2-40B4-BE49-F238E27FC236}">
                      <a16:creationId xmlns:a16="http://schemas.microsoft.com/office/drawing/2014/main" id="{4E3F970E-A567-4EAC-BEAE-3F7933F66DB0}"/>
                    </a:ext>
                  </a:extLst>
                </p:cNvPr>
                <p:cNvSpPr/>
                <p:nvPr/>
              </p:nvSpPr>
              <p:spPr>
                <a:xfrm>
                  <a:off x="1060167" y="1227084"/>
                  <a:ext cx="682982" cy="3530275"/>
                </a:xfrm>
                <a:prstGeom prst="triangle">
                  <a:avLst/>
                </a:prstGeom>
                <a:solidFill>
                  <a:srgbClr val="CEE2C1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이등변 삼각형 116">
                  <a:extLst>
                    <a:ext uri="{FF2B5EF4-FFF2-40B4-BE49-F238E27FC236}">
                      <a16:creationId xmlns:a16="http://schemas.microsoft.com/office/drawing/2014/main" id="{39B4D273-B565-4C9C-B7C4-0BB6585BF947}"/>
                    </a:ext>
                  </a:extLst>
                </p:cNvPr>
                <p:cNvSpPr/>
                <p:nvPr/>
              </p:nvSpPr>
              <p:spPr>
                <a:xfrm>
                  <a:off x="1565663" y="1493456"/>
                  <a:ext cx="682982" cy="3263903"/>
                </a:xfrm>
                <a:prstGeom prst="triangle">
                  <a:avLst/>
                </a:prstGeom>
                <a:solidFill>
                  <a:srgbClr val="F9DD86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이등변 삼각형 117">
                  <a:extLst>
                    <a:ext uri="{FF2B5EF4-FFF2-40B4-BE49-F238E27FC236}">
                      <a16:creationId xmlns:a16="http://schemas.microsoft.com/office/drawing/2014/main" id="{6AC2E296-68FB-43E5-BF34-AF9BF2FF3CFB}"/>
                    </a:ext>
                  </a:extLst>
                </p:cNvPr>
                <p:cNvSpPr/>
                <p:nvPr/>
              </p:nvSpPr>
              <p:spPr>
                <a:xfrm>
                  <a:off x="2058063" y="1473225"/>
                  <a:ext cx="682982" cy="3284134"/>
                </a:xfrm>
                <a:prstGeom prst="triangle">
                  <a:avLst/>
                </a:prstGeom>
                <a:solidFill>
                  <a:srgbClr val="B0CCE6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이등변 삼각형 118">
                  <a:extLst>
                    <a:ext uri="{FF2B5EF4-FFF2-40B4-BE49-F238E27FC236}">
                      <a16:creationId xmlns:a16="http://schemas.microsoft.com/office/drawing/2014/main" id="{A986617C-64F3-4310-92B7-F0FF53149A0B}"/>
                    </a:ext>
                  </a:extLst>
                </p:cNvPr>
                <p:cNvSpPr/>
                <p:nvPr/>
              </p:nvSpPr>
              <p:spPr>
                <a:xfrm>
                  <a:off x="2617804" y="1766572"/>
                  <a:ext cx="682982" cy="2990787"/>
                </a:xfrm>
                <a:prstGeom prst="triangle">
                  <a:avLst/>
                </a:prstGeom>
                <a:solidFill>
                  <a:srgbClr val="D1D1D1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이등변 삼각형 119">
                  <a:extLst>
                    <a:ext uri="{FF2B5EF4-FFF2-40B4-BE49-F238E27FC236}">
                      <a16:creationId xmlns:a16="http://schemas.microsoft.com/office/drawing/2014/main" id="{800ED431-E960-45A4-89E3-8F54F1D887D4}"/>
                    </a:ext>
                  </a:extLst>
                </p:cNvPr>
                <p:cNvSpPr/>
                <p:nvPr/>
              </p:nvSpPr>
              <p:spPr>
                <a:xfrm>
                  <a:off x="3129137" y="2218393"/>
                  <a:ext cx="682982" cy="2538966"/>
                </a:xfrm>
                <a:prstGeom prst="triangle">
                  <a:avLst/>
                </a:prstGeom>
                <a:solidFill>
                  <a:srgbClr val="928F8F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이등변 삼각형 120">
                  <a:extLst>
                    <a:ext uri="{FF2B5EF4-FFF2-40B4-BE49-F238E27FC236}">
                      <a16:creationId xmlns:a16="http://schemas.microsoft.com/office/drawing/2014/main" id="{79700267-8E6B-4FB9-BD01-8B62CE3CC871}"/>
                    </a:ext>
                  </a:extLst>
                </p:cNvPr>
                <p:cNvSpPr/>
                <p:nvPr/>
              </p:nvSpPr>
              <p:spPr>
                <a:xfrm>
                  <a:off x="3590059" y="2241996"/>
                  <a:ext cx="682982" cy="2515363"/>
                </a:xfrm>
                <a:prstGeom prst="triangle">
                  <a:avLst/>
                </a:prstGeom>
                <a:solidFill>
                  <a:srgbClr val="CEE2C1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이등변 삼각형 121">
                  <a:extLst>
                    <a:ext uri="{FF2B5EF4-FFF2-40B4-BE49-F238E27FC236}">
                      <a16:creationId xmlns:a16="http://schemas.microsoft.com/office/drawing/2014/main" id="{B469D792-C7B0-4403-9BD2-777F62176499}"/>
                    </a:ext>
                  </a:extLst>
                </p:cNvPr>
                <p:cNvSpPr/>
                <p:nvPr/>
              </p:nvSpPr>
              <p:spPr>
                <a:xfrm>
                  <a:off x="4049805" y="2380239"/>
                  <a:ext cx="682982" cy="2377119"/>
                </a:xfrm>
                <a:prstGeom prst="triangle">
                  <a:avLst/>
                </a:prstGeom>
                <a:solidFill>
                  <a:srgbClr val="C8DBEC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이등변 삼각형 122">
                  <a:extLst>
                    <a:ext uri="{FF2B5EF4-FFF2-40B4-BE49-F238E27FC236}">
                      <a16:creationId xmlns:a16="http://schemas.microsoft.com/office/drawing/2014/main" id="{34B0BB20-07C5-488A-B402-1C91F9ECE6A6}"/>
                    </a:ext>
                  </a:extLst>
                </p:cNvPr>
                <p:cNvSpPr/>
                <p:nvPr/>
              </p:nvSpPr>
              <p:spPr>
                <a:xfrm>
                  <a:off x="4496259" y="2090264"/>
                  <a:ext cx="682982" cy="2667094"/>
                </a:xfrm>
                <a:prstGeom prst="triangle">
                  <a:avLst/>
                </a:prstGeom>
                <a:solidFill>
                  <a:srgbClr val="F9DD86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이등변 삼각형 123">
                  <a:extLst>
                    <a:ext uri="{FF2B5EF4-FFF2-40B4-BE49-F238E27FC236}">
                      <a16:creationId xmlns:a16="http://schemas.microsoft.com/office/drawing/2014/main" id="{636C9725-1F39-48CE-9619-515666B7CCC4}"/>
                    </a:ext>
                  </a:extLst>
                </p:cNvPr>
                <p:cNvSpPr/>
                <p:nvPr/>
              </p:nvSpPr>
              <p:spPr>
                <a:xfrm>
                  <a:off x="4942713" y="2599406"/>
                  <a:ext cx="682982" cy="2157952"/>
                </a:xfrm>
                <a:prstGeom prst="triangle">
                  <a:avLst/>
                </a:prstGeom>
                <a:solidFill>
                  <a:srgbClr val="D1D1D1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이등변 삼각형 124">
                  <a:extLst>
                    <a:ext uri="{FF2B5EF4-FFF2-40B4-BE49-F238E27FC236}">
                      <a16:creationId xmlns:a16="http://schemas.microsoft.com/office/drawing/2014/main" id="{337BDE05-1C44-42C7-9102-9DA159ABDC13}"/>
                    </a:ext>
                  </a:extLst>
                </p:cNvPr>
                <p:cNvSpPr/>
                <p:nvPr/>
              </p:nvSpPr>
              <p:spPr>
                <a:xfrm>
                  <a:off x="5391677" y="1910658"/>
                  <a:ext cx="682982" cy="2855915"/>
                </a:xfrm>
                <a:prstGeom prst="triangle">
                  <a:avLst/>
                </a:prstGeom>
                <a:solidFill>
                  <a:srgbClr val="928F8F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이등변 삼각형 125">
                  <a:extLst>
                    <a:ext uri="{FF2B5EF4-FFF2-40B4-BE49-F238E27FC236}">
                      <a16:creationId xmlns:a16="http://schemas.microsoft.com/office/drawing/2014/main" id="{4CE0915A-53C3-4DE1-BEE9-8963A9536043}"/>
                    </a:ext>
                  </a:extLst>
                </p:cNvPr>
                <p:cNvSpPr/>
                <p:nvPr/>
              </p:nvSpPr>
              <p:spPr>
                <a:xfrm>
                  <a:off x="5759171" y="1799389"/>
                  <a:ext cx="682982" cy="2967184"/>
                </a:xfrm>
                <a:prstGeom prst="triangle">
                  <a:avLst/>
                </a:prstGeom>
                <a:solidFill>
                  <a:srgbClr val="928F8F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이등변 삼각형 126">
                  <a:extLst>
                    <a:ext uri="{FF2B5EF4-FFF2-40B4-BE49-F238E27FC236}">
                      <a16:creationId xmlns:a16="http://schemas.microsoft.com/office/drawing/2014/main" id="{7F9357FD-4BD1-46E1-834B-CA3603BF370E}"/>
                    </a:ext>
                  </a:extLst>
                </p:cNvPr>
                <p:cNvSpPr/>
                <p:nvPr/>
              </p:nvSpPr>
              <p:spPr>
                <a:xfrm>
                  <a:off x="6231629" y="848541"/>
                  <a:ext cx="682982" cy="3918032"/>
                </a:xfrm>
                <a:prstGeom prst="triangle">
                  <a:avLst/>
                </a:prstGeom>
                <a:solidFill>
                  <a:srgbClr val="CEE2C1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0FBFC09D-4BCE-45C0-B789-8804584E9F2D}"/>
                </a:ext>
              </a:extLst>
            </p:cNvPr>
            <p:cNvSpPr/>
            <p:nvPr/>
          </p:nvSpPr>
          <p:spPr>
            <a:xfrm>
              <a:off x="1394460" y="1097280"/>
              <a:ext cx="5189220" cy="1503002"/>
            </a:xfrm>
            <a:custGeom>
              <a:avLst/>
              <a:gdLst>
                <a:gd name="connsiteX0" fmla="*/ 0 w 5189220"/>
                <a:gd name="connsiteY0" fmla="*/ 304800 h 1503002"/>
                <a:gd name="connsiteX1" fmla="*/ 518160 w 5189220"/>
                <a:gd name="connsiteY1" fmla="*/ 548640 h 1503002"/>
                <a:gd name="connsiteX2" fmla="*/ 1005840 w 5189220"/>
                <a:gd name="connsiteY2" fmla="*/ 495300 h 1503002"/>
                <a:gd name="connsiteX3" fmla="*/ 1562100 w 5189220"/>
                <a:gd name="connsiteY3" fmla="*/ 800100 h 1503002"/>
                <a:gd name="connsiteX4" fmla="*/ 2065020 w 5189220"/>
                <a:gd name="connsiteY4" fmla="*/ 1181100 h 1503002"/>
                <a:gd name="connsiteX5" fmla="*/ 2537460 w 5189220"/>
                <a:gd name="connsiteY5" fmla="*/ 1188720 h 1503002"/>
                <a:gd name="connsiteX6" fmla="*/ 2987040 w 5189220"/>
                <a:gd name="connsiteY6" fmla="*/ 1333500 h 1503002"/>
                <a:gd name="connsiteX7" fmla="*/ 3436620 w 5189220"/>
                <a:gd name="connsiteY7" fmla="*/ 1089660 h 1503002"/>
                <a:gd name="connsiteX8" fmla="*/ 3870960 w 5189220"/>
                <a:gd name="connsiteY8" fmla="*/ 1501140 h 1503002"/>
                <a:gd name="connsiteX9" fmla="*/ 4343400 w 5189220"/>
                <a:gd name="connsiteY9" fmla="*/ 891540 h 1503002"/>
                <a:gd name="connsiteX10" fmla="*/ 4701540 w 5189220"/>
                <a:gd name="connsiteY10" fmla="*/ 822960 h 1503002"/>
                <a:gd name="connsiteX11" fmla="*/ 5189220 w 5189220"/>
                <a:gd name="connsiteY11" fmla="*/ 0 h 1503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89220" h="1503002">
                  <a:moveTo>
                    <a:pt x="0" y="304800"/>
                  </a:moveTo>
                  <a:cubicBezTo>
                    <a:pt x="175260" y="410845"/>
                    <a:pt x="350520" y="516890"/>
                    <a:pt x="518160" y="548640"/>
                  </a:cubicBezTo>
                  <a:cubicBezTo>
                    <a:pt x="685800" y="580390"/>
                    <a:pt x="831850" y="453390"/>
                    <a:pt x="1005840" y="495300"/>
                  </a:cubicBezTo>
                  <a:cubicBezTo>
                    <a:pt x="1179830" y="537210"/>
                    <a:pt x="1385570" y="685800"/>
                    <a:pt x="1562100" y="800100"/>
                  </a:cubicBezTo>
                  <a:cubicBezTo>
                    <a:pt x="1738630" y="914400"/>
                    <a:pt x="1902460" y="1116330"/>
                    <a:pt x="2065020" y="1181100"/>
                  </a:cubicBezTo>
                  <a:cubicBezTo>
                    <a:pt x="2227580" y="1245870"/>
                    <a:pt x="2383790" y="1163320"/>
                    <a:pt x="2537460" y="1188720"/>
                  </a:cubicBezTo>
                  <a:cubicBezTo>
                    <a:pt x="2691130" y="1214120"/>
                    <a:pt x="2837180" y="1350010"/>
                    <a:pt x="2987040" y="1333500"/>
                  </a:cubicBezTo>
                  <a:cubicBezTo>
                    <a:pt x="3136900" y="1316990"/>
                    <a:pt x="3289300" y="1061720"/>
                    <a:pt x="3436620" y="1089660"/>
                  </a:cubicBezTo>
                  <a:cubicBezTo>
                    <a:pt x="3583940" y="1117600"/>
                    <a:pt x="3719830" y="1534160"/>
                    <a:pt x="3870960" y="1501140"/>
                  </a:cubicBezTo>
                  <a:cubicBezTo>
                    <a:pt x="4022090" y="1468120"/>
                    <a:pt x="4204970" y="1004570"/>
                    <a:pt x="4343400" y="891540"/>
                  </a:cubicBezTo>
                  <a:cubicBezTo>
                    <a:pt x="4481830" y="778510"/>
                    <a:pt x="4560570" y="971550"/>
                    <a:pt x="4701540" y="822960"/>
                  </a:cubicBezTo>
                  <a:cubicBezTo>
                    <a:pt x="4842510" y="674370"/>
                    <a:pt x="5015865" y="337185"/>
                    <a:pt x="5189220" y="0"/>
                  </a:cubicBezTo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8540897-DDCE-49E3-AC0B-249610B7E6C4}"/>
              </a:ext>
            </a:extLst>
          </p:cNvPr>
          <p:cNvGrpSpPr/>
          <p:nvPr/>
        </p:nvGrpSpPr>
        <p:grpSpPr>
          <a:xfrm>
            <a:off x="6294466" y="2149299"/>
            <a:ext cx="5358381" cy="4361248"/>
            <a:chOff x="6892221" y="2200867"/>
            <a:chExt cx="5358381" cy="3576588"/>
          </a:xfrm>
        </p:grpSpPr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2C0FC251-72F0-4F0A-AB30-698F47FB2722}"/>
                </a:ext>
              </a:extLst>
            </p:cNvPr>
            <p:cNvGrpSpPr/>
            <p:nvPr/>
          </p:nvGrpSpPr>
          <p:grpSpPr>
            <a:xfrm>
              <a:off x="7063722" y="2288546"/>
              <a:ext cx="5072714" cy="3394192"/>
              <a:chOff x="6029778" y="1230713"/>
              <a:chExt cx="6132807" cy="4103508"/>
            </a:xfrm>
          </p:grpSpPr>
          <p:grpSp>
            <p:nvGrpSpPr>
              <p:cNvPr id="161" name="그룹 160">
                <a:extLst>
                  <a:ext uri="{FF2B5EF4-FFF2-40B4-BE49-F238E27FC236}">
                    <a16:creationId xmlns:a16="http://schemas.microsoft.com/office/drawing/2014/main" id="{752F4EAD-102B-46B5-ACF6-6570C4F8988F}"/>
                  </a:ext>
                </a:extLst>
              </p:cNvPr>
              <p:cNvGrpSpPr/>
              <p:nvPr/>
            </p:nvGrpSpPr>
            <p:grpSpPr>
              <a:xfrm>
                <a:off x="6029778" y="1230713"/>
                <a:ext cx="6132807" cy="3546000"/>
                <a:chOff x="7073958" y="1928643"/>
                <a:chExt cx="6132807" cy="3546000"/>
              </a:xfrm>
            </p:grpSpPr>
            <p:sp>
              <p:nvSpPr>
                <p:cNvPr id="176" name="이등변 삼각형 175">
                  <a:extLst>
                    <a:ext uri="{FF2B5EF4-FFF2-40B4-BE49-F238E27FC236}">
                      <a16:creationId xmlns:a16="http://schemas.microsoft.com/office/drawing/2014/main" id="{830A8F86-10AE-4AD8-94B8-8D32745E5674}"/>
                    </a:ext>
                  </a:extLst>
                </p:cNvPr>
                <p:cNvSpPr/>
                <p:nvPr/>
              </p:nvSpPr>
              <p:spPr>
                <a:xfrm>
                  <a:off x="7073958" y="3077043"/>
                  <a:ext cx="626889" cy="2397600"/>
                </a:xfrm>
                <a:prstGeom prst="triangle">
                  <a:avLst/>
                </a:prstGeom>
                <a:solidFill>
                  <a:srgbClr val="F9DD86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이등변 삼각형 176">
                  <a:extLst>
                    <a:ext uri="{FF2B5EF4-FFF2-40B4-BE49-F238E27FC236}">
                      <a16:creationId xmlns:a16="http://schemas.microsoft.com/office/drawing/2014/main" id="{2E14634A-25DB-4C95-98EF-0648056E3C48}"/>
                    </a:ext>
                  </a:extLst>
                </p:cNvPr>
                <p:cNvSpPr/>
                <p:nvPr/>
              </p:nvSpPr>
              <p:spPr>
                <a:xfrm>
                  <a:off x="7566358" y="3390243"/>
                  <a:ext cx="626889" cy="2084400"/>
                </a:xfrm>
                <a:prstGeom prst="triangle">
                  <a:avLst/>
                </a:prstGeom>
                <a:solidFill>
                  <a:srgbClr val="B0CCE6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이등변 삼각형 177">
                  <a:extLst>
                    <a:ext uri="{FF2B5EF4-FFF2-40B4-BE49-F238E27FC236}">
                      <a16:creationId xmlns:a16="http://schemas.microsoft.com/office/drawing/2014/main" id="{C8CE7C57-6043-451E-B8DF-BEB1B7043C63}"/>
                    </a:ext>
                  </a:extLst>
                </p:cNvPr>
                <p:cNvSpPr/>
                <p:nvPr/>
              </p:nvSpPr>
              <p:spPr>
                <a:xfrm>
                  <a:off x="8126099" y="3033843"/>
                  <a:ext cx="626889" cy="2440800"/>
                </a:xfrm>
                <a:prstGeom prst="triangle">
                  <a:avLst/>
                </a:prstGeom>
                <a:solidFill>
                  <a:srgbClr val="D1D1D1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이등변 삼각형 178">
                  <a:extLst>
                    <a:ext uri="{FF2B5EF4-FFF2-40B4-BE49-F238E27FC236}">
                      <a16:creationId xmlns:a16="http://schemas.microsoft.com/office/drawing/2014/main" id="{0902DCB2-898D-48FC-9B7F-D11E17D072A4}"/>
                    </a:ext>
                  </a:extLst>
                </p:cNvPr>
                <p:cNvSpPr/>
                <p:nvPr/>
              </p:nvSpPr>
              <p:spPr>
                <a:xfrm>
                  <a:off x="8637432" y="3109443"/>
                  <a:ext cx="626889" cy="2365200"/>
                </a:xfrm>
                <a:prstGeom prst="triangle">
                  <a:avLst/>
                </a:prstGeom>
                <a:solidFill>
                  <a:srgbClr val="928F8F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이등변 삼각형 179">
                  <a:extLst>
                    <a:ext uri="{FF2B5EF4-FFF2-40B4-BE49-F238E27FC236}">
                      <a16:creationId xmlns:a16="http://schemas.microsoft.com/office/drawing/2014/main" id="{910BB17E-E811-4769-B70D-98AA052D71C1}"/>
                    </a:ext>
                  </a:extLst>
                </p:cNvPr>
                <p:cNvSpPr/>
                <p:nvPr/>
              </p:nvSpPr>
              <p:spPr>
                <a:xfrm>
                  <a:off x="9098354" y="3282243"/>
                  <a:ext cx="626889" cy="2192400"/>
                </a:xfrm>
                <a:prstGeom prst="triangle">
                  <a:avLst/>
                </a:prstGeom>
                <a:solidFill>
                  <a:srgbClr val="CEE2C1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이등변 삼각형 180">
                  <a:extLst>
                    <a:ext uri="{FF2B5EF4-FFF2-40B4-BE49-F238E27FC236}">
                      <a16:creationId xmlns:a16="http://schemas.microsoft.com/office/drawing/2014/main" id="{91A770E4-6DD2-48DD-888A-F6F6914161C4}"/>
                    </a:ext>
                  </a:extLst>
                </p:cNvPr>
                <p:cNvSpPr/>
                <p:nvPr/>
              </p:nvSpPr>
              <p:spPr>
                <a:xfrm>
                  <a:off x="9558100" y="4603443"/>
                  <a:ext cx="626889" cy="871200"/>
                </a:xfrm>
                <a:prstGeom prst="triangle">
                  <a:avLst/>
                </a:prstGeom>
                <a:solidFill>
                  <a:srgbClr val="C8DBEC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이등변 삼각형 181">
                  <a:extLst>
                    <a:ext uri="{FF2B5EF4-FFF2-40B4-BE49-F238E27FC236}">
                      <a16:creationId xmlns:a16="http://schemas.microsoft.com/office/drawing/2014/main" id="{09E81EDF-8455-47DA-B1C5-27A2A5FD46EB}"/>
                    </a:ext>
                  </a:extLst>
                </p:cNvPr>
                <p:cNvSpPr/>
                <p:nvPr/>
              </p:nvSpPr>
              <p:spPr>
                <a:xfrm>
                  <a:off x="10004554" y="1928643"/>
                  <a:ext cx="626889" cy="3546000"/>
                </a:xfrm>
                <a:prstGeom prst="triangle">
                  <a:avLst/>
                </a:prstGeom>
                <a:solidFill>
                  <a:srgbClr val="F9DD86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이등변 삼각형 182">
                  <a:extLst>
                    <a:ext uri="{FF2B5EF4-FFF2-40B4-BE49-F238E27FC236}">
                      <a16:creationId xmlns:a16="http://schemas.microsoft.com/office/drawing/2014/main" id="{0AC128EF-8230-4208-9A02-AEDAEF96E017}"/>
                    </a:ext>
                  </a:extLst>
                </p:cNvPr>
                <p:cNvSpPr/>
                <p:nvPr/>
              </p:nvSpPr>
              <p:spPr>
                <a:xfrm>
                  <a:off x="10451008" y="3012243"/>
                  <a:ext cx="626889" cy="2462400"/>
                </a:xfrm>
                <a:prstGeom prst="triangle">
                  <a:avLst/>
                </a:prstGeom>
                <a:solidFill>
                  <a:srgbClr val="D1D1D1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이등변 삼각형 183">
                  <a:extLst>
                    <a:ext uri="{FF2B5EF4-FFF2-40B4-BE49-F238E27FC236}">
                      <a16:creationId xmlns:a16="http://schemas.microsoft.com/office/drawing/2014/main" id="{0B83389E-ABDD-40D5-A0BE-8AEF2D4A75B3}"/>
                    </a:ext>
                  </a:extLst>
                </p:cNvPr>
                <p:cNvSpPr/>
                <p:nvPr/>
              </p:nvSpPr>
              <p:spPr>
                <a:xfrm>
                  <a:off x="10899972" y="3865443"/>
                  <a:ext cx="626889" cy="1609200"/>
                </a:xfrm>
                <a:prstGeom prst="triangle">
                  <a:avLst/>
                </a:prstGeom>
                <a:solidFill>
                  <a:srgbClr val="928F8F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이등변 삼각형 184">
                  <a:extLst>
                    <a:ext uri="{FF2B5EF4-FFF2-40B4-BE49-F238E27FC236}">
                      <a16:creationId xmlns:a16="http://schemas.microsoft.com/office/drawing/2014/main" id="{A652C270-AAAD-4F33-973A-39EA0286E727}"/>
                    </a:ext>
                  </a:extLst>
                </p:cNvPr>
                <p:cNvSpPr/>
                <p:nvPr/>
              </p:nvSpPr>
              <p:spPr>
                <a:xfrm>
                  <a:off x="11267466" y="2745843"/>
                  <a:ext cx="626889" cy="2728800"/>
                </a:xfrm>
                <a:prstGeom prst="triangle">
                  <a:avLst/>
                </a:prstGeom>
                <a:solidFill>
                  <a:srgbClr val="928F8F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이등변 삼각형 185">
                  <a:extLst>
                    <a:ext uri="{FF2B5EF4-FFF2-40B4-BE49-F238E27FC236}">
                      <a16:creationId xmlns:a16="http://schemas.microsoft.com/office/drawing/2014/main" id="{0FFEC774-238B-4359-8D4E-0858776A27C2}"/>
                    </a:ext>
                  </a:extLst>
                </p:cNvPr>
                <p:cNvSpPr/>
                <p:nvPr/>
              </p:nvSpPr>
              <p:spPr>
                <a:xfrm>
                  <a:off x="11739924" y="4405443"/>
                  <a:ext cx="626889" cy="1069200"/>
                </a:xfrm>
                <a:prstGeom prst="triangle">
                  <a:avLst/>
                </a:prstGeom>
                <a:solidFill>
                  <a:srgbClr val="CEE2C1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이등변 삼각형 186">
                  <a:extLst>
                    <a:ext uri="{FF2B5EF4-FFF2-40B4-BE49-F238E27FC236}">
                      <a16:creationId xmlns:a16="http://schemas.microsoft.com/office/drawing/2014/main" id="{3053EE32-9588-4714-AAEE-15EF8E8830EB}"/>
                    </a:ext>
                  </a:extLst>
                </p:cNvPr>
                <p:cNvSpPr/>
                <p:nvPr/>
              </p:nvSpPr>
              <p:spPr>
                <a:xfrm>
                  <a:off x="12222980" y="3476643"/>
                  <a:ext cx="626889" cy="1998000"/>
                </a:xfrm>
                <a:prstGeom prst="triangle">
                  <a:avLst/>
                </a:prstGeom>
                <a:solidFill>
                  <a:srgbClr val="C8DBEC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이등변 삼각형 187">
                  <a:extLst>
                    <a:ext uri="{FF2B5EF4-FFF2-40B4-BE49-F238E27FC236}">
                      <a16:creationId xmlns:a16="http://schemas.microsoft.com/office/drawing/2014/main" id="{C1B5D9ED-EA65-458B-8030-4E0D7F9E45ED}"/>
                    </a:ext>
                  </a:extLst>
                </p:cNvPr>
                <p:cNvSpPr/>
                <p:nvPr/>
              </p:nvSpPr>
              <p:spPr>
                <a:xfrm>
                  <a:off x="12579876" y="3602643"/>
                  <a:ext cx="626889" cy="1872000"/>
                </a:xfrm>
                <a:prstGeom prst="triangle">
                  <a:avLst/>
                </a:prstGeom>
                <a:solidFill>
                  <a:srgbClr val="D1D1D1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2" name="그룹 161">
                <a:extLst>
                  <a:ext uri="{FF2B5EF4-FFF2-40B4-BE49-F238E27FC236}">
                    <a16:creationId xmlns:a16="http://schemas.microsoft.com/office/drawing/2014/main" id="{0EB5B6BE-7E25-4500-9F74-E99B163F1C8F}"/>
                  </a:ext>
                </a:extLst>
              </p:cNvPr>
              <p:cNvGrpSpPr/>
              <p:nvPr/>
            </p:nvGrpSpPr>
            <p:grpSpPr>
              <a:xfrm flipV="1">
                <a:off x="6029778" y="4765639"/>
                <a:ext cx="6132807" cy="568582"/>
                <a:chOff x="7073958" y="1928643"/>
                <a:chExt cx="6132807" cy="3546000"/>
              </a:xfrm>
            </p:grpSpPr>
            <p:sp>
              <p:nvSpPr>
                <p:cNvPr id="163" name="이등변 삼각형 162">
                  <a:extLst>
                    <a:ext uri="{FF2B5EF4-FFF2-40B4-BE49-F238E27FC236}">
                      <a16:creationId xmlns:a16="http://schemas.microsoft.com/office/drawing/2014/main" id="{4C8C5A25-3799-4F4D-9578-E2B0F7022DDD}"/>
                    </a:ext>
                  </a:extLst>
                </p:cNvPr>
                <p:cNvSpPr/>
                <p:nvPr/>
              </p:nvSpPr>
              <p:spPr>
                <a:xfrm>
                  <a:off x="7073958" y="3077043"/>
                  <a:ext cx="626889" cy="2397600"/>
                </a:xfrm>
                <a:prstGeom prst="triangle">
                  <a:avLst/>
                </a:prstGeom>
                <a:solidFill>
                  <a:srgbClr val="F9DD86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이등변 삼각형 163">
                  <a:extLst>
                    <a:ext uri="{FF2B5EF4-FFF2-40B4-BE49-F238E27FC236}">
                      <a16:creationId xmlns:a16="http://schemas.microsoft.com/office/drawing/2014/main" id="{DE1D8691-B208-4511-AAA8-8B74767FF017}"/>
                    </a:ext>
                  </a:extLst>
                </p:cNvPr>
                <p:cNvSpPr/>
                <p:nvPr/>
              </p:nvSpPr>
              <p:spPr>
                <a:xfrm>
                  <a:off x="7566358" y="3390243"/>
                  <a:ext cx="626889" cy="2084400"/>
                </a:xfrm>
                <a:prstGeom prst="triangle">
                  <a:avLst/>
                </a:prstGeom>
                <a:solidFill>
                  <a:srgbClr val="B0CCE6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이등변 삼각형 164">
                  <a:extLst>
                    <a:ext uri="{FF2B5EF4-FFF2-40B4-BE49-F238E27FC236}">
                      <a16:creationId xmlns:a16="http://schemas.microsoft.com/office/drawing/2014/main" id="{E1C88D10-4492-4EF0-B595-5BD89B6AB26F}"/>
                    </a:ext>
                  </a:extLst>
                </p:cNvPr>
                <p:cNvSpPr/>
                <p:nvPr/>
              </p:nvSpPr>
              <p:spPr>
                <a:xfrm>
                  <a:off x="8126099" y="3033843"/>
                  <a:ext cx="626889" cy="2440800"/>
                </a:xfrm>
                <a:prstGeom prst="triangle">
                  <a:avLst/>
                </a:prstGeom>
                <a:solidFill>
                  <a:srgbClr val="D1D1D1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이등변 삼각형 165">
                  <a:extLst>
                    <a:ext uri="{FF2B5EF4-FFF2-40B4-BE49-F238E27FC236}">
                      <a16:creationId xmlns:a16="http://schemas.microsoft.com/office/drawing/2014/main" id="{AD249FC7-62E8-439D-A732-FA39334AF151}"/>
                    </a:ext>
                  </a:extLst>
                </p:cNvPr>
                <p:cNvSpPr/>
                <p:nvPr/>
              </p:nvSpPr>
              <p:spPr>
                <a:xfrm>
                  <a:off x="8637432" y="3109443"/>
                  <a:ext cx="626889" cy="2365200"/>
                </a:xfrm>
                <a:prstGeom prst="triangle">
                  <a:avLst/>
                </a:prstGeom>
                <a:solidFill>
                  <a:srgbClr val="928F8F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이등변 삼각형 166">
                  <a:extLst>
                    <a:ext uri="{FF2B5EF4-FFF2-40B4-BE49-F238E27FC236}">
                      <a16:creationId xmlns:a16="http://schemas.microsoft.com/office/drawing/2014/main" id="{4305F65B-38F7-481E-A393-C386497C7402}"/>
                    </a:ext>
                  </a:extLst>
                </p:cNvPr>
                <p:cNvSpPr/>
                <p:nvPr/>
              </p:nvSpPr>
              <p:spPr>
                <a:xfrm>
                  <a:off x="9098354" y="3282243"/>
                  <a:ext cx="626889" cy="2192400"/>
                </a:xfrm>
                <a:prstGeom prst="triangle">
                  <a:avLst/>
                </a:prstGeom>
                <a:solidFill>
                  <a:srgbClr val="CEE2C1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이등변 삼각형 167">
                  <a:extLst>
                    <a:ext uri="{FF2B5EF4-FFF2-40B4-BE49-F238E27FC236}">
                      <a16:creationId xmlns:a16="http://schemas.microsoft.com/office/drawing/2014/main" id="{BC638388-E0E0-4DB6-9F1C-872302809B8D}"/>
                    </a:ext>
                  </a:extLst>
                </p:cNvPr>
                <p:cNvSpPr/>
                <p:nvPr/>
              </p:nvSpPr>
              <p:spPr>
                <a:xfrm>
                  <a:off x="9558100" y="4603443"/>
                  <a:ext cx="626889" cy="871200"/>
                </a:xfrm>
                <a:prstGeom prst="triangle">
                  <a:avLst/>
                </a:prstGeom>
                <a:solidFill>
                  <a:srgbClr val="C8DBEC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이등변 삼각형 168">
                  <a:extLst>
                    <a:ext uri="{FF2B5EF4-FFF2-40B4-BE49-F238E27FC236}">
                      <a16:creationId xmlns:a16="http://schemas.microsoft.com/office/drawing/2014/main" id="{A66B6C90-B0F5-4517-ABF3-5312A0D8BE7C}"/>
                    </a:ext>
                  </a:extLst>
                </p:cNvPr>
                <p:cNvSpPr/>
                <p:nvPr/>
              </p:nvSpPr>
              <p:spPr>
                <a:xfrm>
                  <a:off x="10004554" y="1928643"/>
                  <a:ext cx="626889" cy="3546000"/>
                </a:xfrm>
                <a:prstGeom prst="triangle">
                  <a:avLst/>
                </a:prstGeom>
                <a:solidFill>
                  <a:srgbClr val="F9DD86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이등변 삼각형 169">
                  <a:extLst>
                    <a:ext uri="{FF2B5EF4-FFF2-40B4-BE49-F238E27FC236}">
                      <a16:creationId xmlns:a16="http://schemas.microsoft.com/office/drawing/2014/main" id="{A7096D1A-1CC1-4BB5-8CEB-6EFA5C4B4F76}"/>
                    </a:ext>
                  </a:extLst>
                </p:cNvPr>
                <p:cNvSpPr/>
                <p:nvPr/>
              </p:nvSpPr>
              <p:spPr>
                <a:xfrm>
                  <a:off x="10451008" y="3012243"/>
                  <a:ext cx="626889" cy="2462400"/>
                </a:xfrm>
                <a:prstGeom prst="triangle">
                  <a:avLst/>
                </a:prstGeom>
                <a:solidFill>
                  <a:srgbClr val="D1D1D1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이등변 삼각형 170">
                  <a:extLst>
                    <a:ext uri="{FF2B5EF4-FFF2-40B4-BE49-F238E27FC236}">
                      <a16:creationId xmlns:a16="http://schemas.microsoft.com/office/drawing/2014/main" id="{354C5EBD-947E-4B2B-8CEB-4E70B87650B0}"/>
                    </a:ext>
                  </a:extLst>
                </p:cNvPr>
                <p:cNvSpPr/>
                <p:nvPr/>
              </p:nvSpPr>
              <p:spPr>
                <a:xfrm>
                  <a:off x="10899972" y="3865443"/>
                  <a:ext cx="626889" cy="1609200"/>
                </a:xfrm>
                <a:prstGeom prst="triangle">
                  <a:avLst/>
                </a:prstGeom>
                <a:solidFill>
                  <a:srgbClr val="928F8F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이등변 삼각형 171">
                  <a:extLst>
                    <a:ext uri="{FF2B5EF4-FFF2-40B4-BE49-F238E27FC236}">
                      <a16:creationId xmlns:a16="http://schemas.microsoft.com/office/drawing/2014/main" id="{B6AA3537-00C7-4384-9A6E-6FE5DB7A3CD8}"/>
                    </a:ext>
                  </a:extLst>
                </p:cNvPr>
                <p:cNvSpPr/>
                <p:nvPr/>
              </p:nvSpPr>
              <p:spPr>
                <a:xfrm>
                  <a:off x="11267466" y="2745843"/>
                  <a:ext cx="626889" cy="2728800"/>
                </a:xfrm>
                <a:prstGeom prst="triangle">
                  <a:avLst/>
                </a:prstGeom>
                <a:solidFill>
                  <a:srgbClr val="928F8F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이등변 삼각형 172">
                  <a:extLst>
                    <a:ext uri="{FF2B5EF4-FFF2-40B4-BE49-F238E27FC236}">
                      <a16:creationId xmlns:a16="http://schemas.microsoft.com/office/drawing/2014/main" id="{B3712C58-7E1F-4E57-ACD0-55AC1A88E4D4}"/>
                    </a:ext>
                  </a:extLst>
                </p:cNvPr>
                <p:cNvSpPr/>
                <p:nvPr/>
              </p:nvSpPr>
              <p:spPr>
                <a:xfrm>
                  <a:off x="11739924" y="4405443"/>
                  <a:ext cx="626889" cy="1069200"/>
                </a:xfrm>
                <a:prstGeom prst="triangle">
                  <a:avLst/>
                </a:prstGeom>
                <a:solidFill>
                  <a:srgbClr val="CEE2C1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이등변 삼각형 173">
                  <a:extLst>
                    <a:ext uri="{FF2B5EF4-FFF2-40B4-BE49-F238E27FC236}">
                      <a16:creationId xmlns:a16="http://schemas.microsoft.com/office/drawing/2014/main" id="{7EC2BAF6-AC52-453F-B028-1B728CB59477}"/>
                    </a:ext>
                  </a:extLst>
                </p:cNvPr>
                <p:cNvSpPr/>
                <p:nvPr/>
              </p:nvSpPr>
              <p:spPr>
                <a:xfrm>
                  <a:off x="12222980" y="3476643"/>
                  <a:ext cx="626889" cy="1998000"/>
                </a:xfrm>
                <a:prstGeom prst="triangle">
                  <a:avLst/>
                </a:prstGeom>
                <a:solidFill>
                  <a:srgbClr val="C8DBEC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이등변 삼각형 174">
                  <a:extLst>
                    <a:ext uri="{FF2B5EF4-FFF2-40B4-BE49-F238E27FC236}">
                      <a16:creationId xmlns:a16="http://schemas.microsoft.com/office/drawing/2014/main" id="{72F1F2A1-54A9-4491-992D-030EA944D977}"/>
                    </a:ext>
                  </a:extLst>
                </p:cNvPr>
                <p:cNvSpPr/>
                <p:nvPr/>
              </p:nvSpPr>
              <p:spPr>
                <a:xfrm>
                  <a:off x="12579876" y="3602643"/>
                  <a:ext cx="626889" cy="1872000"/>
                </a:xfrm>
                <a:prstGeom prst="triangle">
                  <a:avLst/>
                </a:prstGeom>
                <a:solidFill>
                  <a:srgbClr val="D1D1D1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A77CB6F3-7DC9-4EA1-848A-E59D43561DB9}"/>
                </a:ext>
              </a:extLst>
            </p:cNvPr>
            <p:cNvSpPr/>
            <p:nvPr/>
          </p:nvSpPr>
          <p:spPr>
            <a:xfrm flipV="1">
              <a:off x="7055541" y="2200867"/>
              <a:ext cx="5176524" cy="45719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365CE7D9-6928-4B31-BA79-422ACB1D5432}"/>
                </a:ext>
              </a:extLst>
            </p:cNvPr>
            <p:cNvSpPr/>
            <p:nvPr/>
          </p:nvSpPr>
          <p:spPr>
            <a:xfrm flipV="1">
              <a:off x="7006754" y="5731736"/>
              <a:ext cx="5176524" cy="45719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D520C93-9906-4603-BA3C-7C1972E3672A}"/>
                </a:ext>
              </a:extLst>
            </p:cNvPr>
            <p:cNvSpPr txBox="1"/>
            <p:nvPr/>
          </p:nvSpPr>
          <p:spPr>
            <a:xfrm>
              <a:off x="7249633" y="2361104"/>
              <a:ext cx="2424025" cy="39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소상공인 실적 체감</a:t>
              </a:r>
              <a:endPara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700" dirty="0"/>
                <a:t>(BSI&gt;100:</a:t>
              </a:r>
              <a:r>
                <a:rPr lang="ko-KR" altLang="en-US" sz="700" dirty="0"/>
                <a:t>경기호전 </a:t>
              </a:r>
              <a:r>
                <a:rPr lang="en-US" altLang="ko-KR" sz="700" dirty="0"/>
                <a:t>, BSI&lt;100:</a:t>
              </a:r>
              <a:r>
                <a:rPr lang="ko-KR" altLang="en-US" sz="700" dirty="0"/>
                <a:t>경기 악화</a:t>
              </a:r>
              <a:r>
                <a:rPr lang="en-US" altLang="ko-KR" sz="700" dirty="0"/>
                <a:t>)</a:t>
              </a:r>
              <a:endParaRPr lang="ko-KR" altLang="en-US" sz="700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B4A4C2C-D7E6-4799-8A7E-20FF9924A840}"/>
                </a:ext>
              </a:extLst>
            </p:cNvPr>
            <p:cNvSpPr txBox="1"/>
            <p:nvPr/>
          </p:nvSpPr>
          <p:spPr>
            <a:xfrm>
              <a:off x="6892221" y="5192075"/>
              <a:ext cx="50727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/>
                <a:t>   19.5       19.7       19.9     19.11   20.1    20.3    20.5   </a:t>
              </a:r>
              <a:endParaRPr lang="ko-KR" altLang="en-US" sz="80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D66CCBC-2E11-4408-BBA2-47B398F4C2E3}"/>
                </a:ext>
              </a:extLst>
            </p:cNvPr>
            <p:cNvSpPr txBox="1"/>
            <p:nvPr/>
          </p:nvSpPr>
          <p:spPr>
            <a:xfrm>
              <a:off x="9972293" y="5195728"/>
              <a:ext cx="22783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/>
                <a:t>20.7  20.9   20.11   21.1   21.3   21.4</a:t>
              </a:r>
              <a:endParaRPr lang="ko-KR" alt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0EB3EBA4-F9AC-4C63-B85B-F34CAEE665E5}"/>
                </a:ext>
              </a:extLst>
            </p:cNvPr>
            <p:cNvSpPr txBox="1"/>
            <p:nvPr/>
          </p:nvSpPr>
          <p:spPr>
            <a:xfrm>
              <a:off x="7168528" y="3101444"/>
              <a:ext cx="55265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66</a:t>
              </a:r>
              <a:endParaRPr lang="ko-KR" altLang="en-US" sz="70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318604BB-B425-4FE1-8FCC-47D8E6BC0F54}"/>
                </a:ext>
              </a:extLst>
            </p:cNvPr>
            <p:cNvSpPr txBox="1"/>
            <p:nvPr/>
          </p:nvSpPr>
          <p:spPr>
            <a:xfrm>
              <a:off x="7575783" y="3360500"/>
              <a:ext cx="3999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57.9</a:t>
              </a:r>
              <a:endParaRPr lang="ko-KR" altLang="en-US" sz="7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5D58F1B-9646-4443-B9D9-808402267D5D}"/>
                </a:ext>
              </a:extLst>
            </p:cNvPr>
            <p:cNvSpPr txBox="1"/>
            <p:nvPr/>
          </p:nvSpPr>
          <p:spPr>
            <a:xfrm>
              <a:off x="8046776" y="3052400"/>
              <a:ext cx="38014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67.8</a:t>
              </a:r>
              <a:endParaRPr lang="ko-KR" altLang="en-US" sz="70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7AABCF4-3926-45EB-949E-189814484300}"/>
                </a:ext>
              </a:extLst>
            </p:cNvPr>
            <p:cNvSpPr txBox="1"/>
            <p:nvPr/>
          </p:nvSpPr>
          <p:spPr>
            <a:xfrm>
              <a:off x="8434222" y="3133945"/>
              <a:ext cx="38014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65.7</a:t>
              </a:r>
              <a:endParaRPr lang="ko-KR" altLang="en-US" sz="70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788F22B-3982-411B-9320-CAD5B4D7FBFA}"/>
                </a:ext>
              </a:extLst>
            </p:cNvPr>
            <p:cNvSpPr txBox="1"/>
            <p:nvPr/>
          </p:nvSpPr>
          <p:spPr>
            <a:xfrm>
              <a:off x="8818777" y="3245432"/>
              <a:ext cx="38014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60.9</a:t>
              </a:r>
              <a:endParaRPr lang="ko-KR" altLang="en-US" sz="70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D38F9E9C-20A8-4337-8E98-6850B0DE47BB}"/>
                </a:ext>
              </a:extLst>
            </p:cNvPr>
            <p:cNvSpPr txBox="1"/>
            <p:nvPr/>
          </p:nvSpPr>
          <p:spPr>
            <a:xfrm>
              <a:off x="9193580" y="4301850"/>
              <a:ext cx="38014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24.2</a:t>
              </a:r>
              <a:endParaRPr lang="ko-KR" altLang="en-US" sz="700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FD78027-7357-4D47-B354-68DF2C7D4B09}"/>
                </a:ext>
              </a:extLst>
            </p:cNvPr>
            <p:cNvSpPr txBox="1"/>
            <p:nvPr/>
          </p:nvSpPr>
          <p:spPr>
            <a:xfrm>
              <a:off x="9578912" y="2319144"/>
              <a:ext cx="38014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98.5</a:t>
              </a:r>
              <a:endParaRPr lang="ko-KR" altLang="en-US" sz="70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76FFCDD-0EAF-407B-9343-6060B4C246EF}"/>
                </a:ext>
              </a:extLst>
            </p:cNvPr>
            <p:cNvSpPr txBox="1"/>
            <p:nvPr/>
          </p:nvSpPr>
          <p:spPr>
            <a:xfrm>
              <a:off x="9947841" y="3042012"/>
              <a:ext cx="38014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68.4</a:t>
              </a:r>
              <a:endParaRPr lang="ko-KR" altLang="en-US" sz="70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26FF35-34DC-4757-A9E6-3F322B0F2440}"/>
                </a:ext>
              </a:extLst>
            </p:cNvPr>
            <p:cNvSpPr txBox="1"/>
            <p:nvPr/>
          </p:nvSpPr>
          <p:spPr>
            <a:xfrm>
              <a:off x="10301479" y="3694175"/>
              <a:ext cx="38014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44.7</a:t>
              </a:r>
              <a:endParaRPr lang="ko-KR" altLang="en-US" sz="70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DF10F28-C5B3-4A5E-ACE1-F37BD294A8C4}"/>
                </a:ext>
              </a:extLst>
            </p:cNvPr>
            <p:cNvSpPr txBox="1"/>
            <p:nvPr/>
          </p:nvSpPr>
          <p:spPr>
            <a:xfrm>
              <a:off x="10616571" y="2870353"/>
              <a:ext cx="38014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75.8</a:t>
              </a:r>
              <a:endParaRPr lang="ko-KR" altLang="en-US" sz="70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EF0E2BEC-D1D9-4D26-91D5-A39B65FF39CB}"/>
                </a:ext>
              </a:extLst>
            </p:cNvPr>
            <p:cNvSpPr txBox="1"/>
            <p:nvPr/>
          </p:nvSpPr>
          <p:spPr>
            <a:xfrm>
              <a:off x="10990160" y="4152467"/>
              <a:ext cx="38014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29.7</a:t>
              </a:r>
              <a:endParaRPr lang="ko-KR" altLang="en-US" sz="70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9ECADD6-69FC-426F-A1E9-43FA7C286F1F}"/>
                </a:ext>
              </a:extLst>
            </p:cNvPr>
            <p:cNvSpPr txBox="1"/>
            <p:nvPr/>
          </p:nvSpPr>
          <p:spPr>
            <a:xfrm>
              <a:off x="11384717" y="3389902"/>
              <a:ext cx="38014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55.5</a:t>
              </a:r>
              <a:endParaRPr lang="ko-KR" altLang="en-US" sz="70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38C9B8B-3DD6-454C-997B-45B927CDA6A7}"/>
                </a:ext>
              </a:extLst>
            </p:cNvPr>
            <p:cNvSpPr txBox="1"/>
            <p:nvPr/>
          </p:nvSpPr>
          <p:spPr>
            <a:xfrm>
              <a:off x="11710197" y="3530083"/>
              <a:ext cx="38014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52</a:t>
              </a:r>
              <a:endParaRPr lang="ko-KR" altLang="en-US" sz="700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407CD3F8-A2A9-43FA-9D76-94FA94289013}"/>
                </a:ext>
              </a:extLst>
            </p:cNvPr>
            <p:cNvSpPr/>
            <p:nvPr/>
          </p:nvSpPr>
          <p:spPr>
            <a:xfrm>
              <a:off x="7322820" y="2283861"/>
              <a:ext cx="4564380" cy="2265307"/>
            </a:xfrm>
            <a:custGeom>
              <a:avLst/>
              <a:gdLst>
                <a:gd name="connsiteX0" fmla="*/ 0 w 4564380"/>
                <a:gd name="connsiteY0" fmla="*/ 939399 h 2265307"/>
                <a:gd name="connsiteX1" fmla="*/ 419100 w 4564380"/>
                <a:gd name="connsiteY1" fmla="*/ 1244199 h 2265307"/>
                <a:gd name="connsiteX2" fmla="*/ 853440 w 4564380"/>
                <a:gd name="connsiteY2" fmla="*/ 962259 h 2265307"/>
                <a:gd name="connsiteX3" fmla="*/ 1303020 w 4564380"/>
                <a:gd name="connsiteY3" fmla="*/ 1030839 h 2265307"/>
                <a:gd name="connsiteX4" fmla="*/ 1668780 w 4564380"/>
                <a:gd name="connsiteY4" fmla="*/ 1175619 h 2265307"/>
                <a:gd name="connsiteX5" fmla="*/ 2065020 w 4564380"/>
                <a:gd name="connsiteY5" fmla="*/ 2242419 h 2265307"/>
                <a:gd name="connsiteX6" fmla="*/ 2400300 w 4564380"/>
                <a:gd name="connsiteY6" fmla="*/ 32619 h 2265307"/>
                <a:gd name="connsiteX7" fmla="*/ 2804160 w 4564380"/>
                <a:gd name="connsiteY7" fmla="*/ 969879 h 2265307"/>
                <a:gd name="connsiteX8" fmla="*/ 3154680 w 4564380"/>
                <a:gd name="connsiteY8" fmla="*/ 1640439 h 2265307"/>
                <a:gd name="connsiteX9" fmla="*/ 3444240 w 4564380"/>
                <a:gd name="connsiteY9" fmla="*/ 687939 h 2265307"/>
                <a:gd name="connsiteX10" fmla="*/ 3855720 w 4564380"/>
                <a:gd name="connsiteY10" fmla="*/ 2059539 h 2265307"/>
                <a:gd name="connsiteX11" fmla="*/ 4251960 w 4564380"/>
                <a:gd name="connsiteY11" fmla="*/ 1305159 h 2265307"/>
                <a:gd name="connsiteX12" fmla="*/ 4564380 w 4564380"/>
                <a:gd name="connsiteY12" fmla="*/ 1411839 h 226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64380" h="2265307">
                  <a:moveTo>
                    <a:pt x="0" y="939399"/>
                  </a:moveTo>
                  <a:cubicBezTo>
                    <a:pt x="138430" y="1089894"/>
                    <a:pt x="276860" y="1240389"/>
                    <a:pt x="419100" y="1244199"/>
                  </a:cubicBezTo>
                  <a:cubicBezTo>
                    <a:pt x="561340" y="1248009"/>
                    <a:pt x="706120" y="997819"/>
                    <a:pt x="853440" y="962259"/>
                  </a:cubicBezTo>
                  <a:cubicBezTo>
                    <a:pt x="1000760" y="926699"/>
                    <a:pt x="1167130" y="995279"/>
                    <a:pt x="1303020" y="1030839"/>
                  </a:cubicBezTo>
                  <a:cubicBezTo>
                    <a:pt x="1438910" y="1066399"/>
                    <a:pt x="1541780" y="973689"/>
                    <a:pt x="1668780" y="1175619"/>
                  </a:cubicBezTo>
                  <a:cubicBezTo>
                    <a:pt x="1795780" y="1377549"/>
                    <a:pt x="1943100" y="2432919"/>
                    <a:pt x="2065020" y="2242419"/>
                  </a:cubicBezTo>
                  <a:cubicBezTo>
                    <a:pt x="2186940" y="2051919"/>
                    <a:pt x="2277110" y="244709"/>
                    <a:pt x="2400300" y="32619"/>
                  </a:cubicBezTo>
                  <a:cubicBezTo>
                    <a:pt x="2523490" y="-179471"/>
                    <a:pt x="2678430" y="701909"/>
                    <a:pt x="2804160" y="969879"/>
                  </a:cubicBezTo>
                  <a:cubicBezTo>
                    <a:pt x="2929890" y="1237849"/>
                    <a:pt x="3048000" y="1687429"/>
                    <a:pt x="3154680" y="1640439"/>
                  </a:cubicBezTo>
                  <a:cubicBezTo>
                    <a:pt x="3261360" y="1593449"/>
                    <a:pt x="3327400" y="618089"/>
                    <a:pt x="3444240" y="687939"/>
                  </a:cubicBezTo>
                  <a:cubicBezTo>
                    <a:pt x="3561080" y="757789"/>
                    <a:pt x="3721100" y="1956669"/>
                    <a:pt x="3855720" y="2059539"/>
                  </a:cubicBezTo>
                  <a:cubicBezTo>
                    <a:pt x="3990340" y="2162409"/>
                    <a:pt x="4133850" y="1413109"/>
                    <a:pt x="4251960" y="1305159"/>
                  </a:cubicBezTo>
                  <a:cubicBezTo>
                    <a:pt x="4370070" y="1197209"/>
                    <a:pt x="4513580" y="1410569"/>
                    <a:pt x="4564380" y="1411839"/>
                  </a:cubicBezTo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AF01B646-0E16-4B13-B484-F95256762E4A}"/>
              </a:ext>
            </a:extLst>
          </p:cNvPr>
          <p:cNvSpPr txBox="1"/>
          <p:nvPr/>
        </p:nvSpPr>
        <p:spPr>
          <a:xfrm>
            <a:off x="3014456" y="5926676"/>
            <a:ext cx="30745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휴먼명조" panose="02010504000101010101" pitchFamily="2" charset="-127"/>
                <a:ea typeface="휴먼명조" panose="02010504000101010101" pitchFamily="2" charset="-127"/>
              </a:rPr>
              <a:t>출처</a:t>
            </a:r>
            <a:r>
              <a:rPr lang="en-US" altLang="ko-KR" sz="1050" dirty="0">
                <a:latin typeface="휴먼명조" panose="02010504000101010101" pitchFamily="2" charset="-127"/>
                <a:ea typeface="휴먼명조" panose="02010504000101010101" pitchFamily="2" charset="-127"/>
              </a:rPr>
              <a:t>:</a:t>
            </a:r>
            <a:r>
              <a:rPr lang="ko-KR" altLang="en-US" sz="1050" dirty="0">
                <a:latin typeface="휴먼명조" panose="02010504000101010101" pitchFamily="2" charset="-127"/>
                <a:ea typeface="휴먼명조" panose="02010504000101010101" pitchFamily="2" charset="-127"/>
              </a:rPr>
              <a:t>농림축산식품부</a:t>
            </a:r>
            <a:r>
              <a:rPr lang="en-US" altLang="ko-KR" sz="1050" dirty="0">
                <a:latin typeface="휴먼명조" panose="02010504000101010101" pitchFamily="2" charset="-127"/>
                <a:ea typeface="휴먼명조" panose="02010504000101010101" pitchFamily="2" charset="-127"/>
              </a:rPr>
              <a:t>,</a:t>
            </a:r>
            <a:r>
              <a:rPr lang="ko-KR" altLang="en-US" sz="1050" dirty="0">
                <a:latin typeface="휴먼명조" panose="02010504000101010101" pitchFamily="2" charset="-127"/>
                <a:ea typeface="휴먼명조" panose="02010504000101010101" pitchFamily="2" charset="-127"/>
              </a:rPr>
              <a:t>「외식업체경영실태조사</a:t>
            </a:r>
          </a:p>
        </p:txBody>
      </p:sp>
    </p:spTree>
    <p:extLst>
      <p:ext uri="{BB962C8B-B14F-4D97-AF65-F5344CB8AC3E}">
        <p14:creationId xmlns:p14="http://schemas.microsoft.com/office/powerpoint/2010/main" val="146171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ED239000-3019-41E5-B565-6C8ED3AEDB99}"/>
              </a:ext>
            </a:extLst>
          </p:cNvPr>
          <p:cNvSpPr txBox="1"/>
          <p:nvPr/>
        </p:nvSpPr>
        <p:spPr>
          <a:xfrm>
            <a:off x="423449" y="266081"/>
            <a:ext cx="893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3. </a:t>
            </a:r>
            <a:r>
              <a:rPr lang="ko-KR" altLang="en-US" sz="2800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찍콩</a:t>
            </a:r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 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81593F8-D75A-4B39-A787-EE0E755DF344}"/>
              </a:ext>
            </a:extLst>
          </p:cNvPr>
          <p:cNvSpPr/>
          <p:nvPr/>
        </p:nvSpPr>
        <p:spPr>
          <a:xfrm flipV="1">
            <a:off x="0" y="853120"/>
            <a:ext cx="5425487" cy="47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91" name="그림 190" descr="텍스트이(가) 표시된 사진&#10;&#10;자동 생성된 설명">
            <a:extLst>
              <a:ext uri="{FF2B5EF4-FFF2-40B4-BE49-F238E27FC236}">
                <a16:creationId xmlns:a16="http://schemas.microsoft.com/office/drawing/2014/main" id="{E3B735B0-3F41-4A3D-A33E-54CE35DEC2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96" t="32354" r="22396" b="16010"/>
          <a:stretch/>
        </p:blipFill>
        <p:spPr>
          <a:xfrm>
            <a:off x="954494" y="1999664"/>
            <a:ext cx="3086101" cy="3959240"/>
          </a:xfrm>
          <a:prstGeom prst="rect">
            <a:avLst/>
          </a:prstGeom>
        </p:spPr>
      </p:pic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E1688ECA-DDAC-4DE5-9D1C-9E63724E2217}"/>
              </a:ext>
            </a:extLst>
          </p:cNvPr>
          <p:cNvSpPr/>
          <p:nvPr/>
        </p:nvSpPr>
        <p:spPr>
          <a:xfrm>
            <a:off x="3742130" y="1250892"/>
            <a:ext cx="3760380" cy="1980868"/>
          </a:xfrm>
          <a:prstGeom prst="wedgeEllipseCallo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A205CDE-0192-4994-AFA1-BECA75CFF398}"/>
              </a:ext>
            </a:extLst>
          </p:cNvPr>
          <p:cNvSpPr txBox="1"/>
          <p:nvPr/>
        </p:nvSpPr>
        <p:spPr>
          <a:xfrm>
            <a:off x="4403741" y="1856605"/>
            <a:ext cx="4014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기업과 소상공인은 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상생할 수 없을까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??</a:t>
            </a:r>
            <a:r>
              <a:rPr lang="en-US" altLang="ko-KR" sz="22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endParaRPr lang="ko-KR" altLang="en-US" sz="22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3" name="말풍선: 타원형 192">
            <a:extLst>
              <a:ext uri="{FF2B5EF4-FFF2-40B4-BE49-F238E27FC236}">
                <a16:creationId xmlns:a16="http://schemas.microsoft.com/office/drawing/2014/main" id="{9CFB5B95-97CB-4291-A6D3-CFA27069E7E5}"/>
              </a:ext>
            </a:extLst>
          </p:cNvPr>
          <p:cNvSpPr/>
          <p:nvPr/>
        </p:nvSpPr>
        <p:spPr>
          <a:xfrm>
            <a:off x="4395875" y="4057757"/>
            <a:ext cx="5381355" cy="2161337"/>
          </a:xfrm>
          <a:prstGeom prst="wedgeEllipseCallout">
            <a:avLst>
              <a:gd name="adj1" fmla="val -46923"/>
              <a:gd name="adj2" fmla="val -4376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94" name="말풍선: 타원형 193">
            <a:extLst>
              <a:ext uri="{FF2B5EF4-FFF2-40B4-BE49-F238E27FC236}">
                <a16:creationId xmlns:a16="http://schemas.microsoft.com/office/drawing/2014/main" id="{D21498AA-5A7A-44DF-A1E6-A0DD6C5D745B}"/>
              </a:ext>
            </a:extLst>
          </p:cNvPr>
          <p:cNvSpPr/>
          <p:nvPr/>
        </p:nvSpPr>
        <p:spPr>
          <a:xfrm>
            <a:off x="7788260" y="2037764"/>
            <a:ext cx="3760380" cy="1980868"/>
          </a:xfrm>
          <a:prstGeom prst="wedgeEllipseCallout">
            <a:avLst>
              <a:gd name="adj1" fmla="val -59081"/>
              <a:gd name="adj2" fmla="val 3316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1C71719-7738-4E78-847F-F846D23B5A6C}"/>
              </a:ext>
            </a:extLst>
          </p:cNvPr>
          <p:cNvSpPr txBox="1"/>
          <p:nvPr/>
        </p:nvSpPr>
        <p:spPr>
          <a:xfrm>
            <a:off x="8350280" y="2489589"/>
            <a:ext cx="2853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여기도 맛있을 것 같고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저기도 괜찮아 보이는데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뭐가 다르지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..?</a:t>
            </a:r>
            <a:r>
              <a:rPr lang="en-US" altLang="ko-KR" sz="20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endParaRPr lang="ko-KR" altLang="en-US" sz="20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556F070-5968-4A9B-B38D-48BC67FD75F1}"/>
              </a:ext>
            </a:extLst>
          </p:cNvPr>
          <p:cNvSpPr txBox="1"/>
          <p:nvPr/>
        </p:nvSpPr>
        <p:spPr>
          <a:xfrm>
            <a:off x="5046481" y="4569040"/>
            <a:ext cx="462196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온라인 주문 서비스는 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요식업을 다 담았던데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….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스마트 오더는 왜 카페밖에 없지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r>
              <a:rPr lang="en-US" altLang="ko-KR" sz="22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endParaRPr lang="ko-KR" altLang="en-US" sz="22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97" name="그래픽 196" descr="컵케이크 윤곽선">
            <a:extLst>
              <a:ext uri="{FF2B5EF4-FFF2-40B4-BE49-F238E27FC236}">
                <a16:creationId xmlns:a16="http://schemas.microsoft.com/office/drawing/2014/main" id="{8BEE2D2C-3B03-4E39-9462-92EA17006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2667" y="329089"/>
            <a:ext cx="447607" cy="44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2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ED239000-3019-41E5-B565-6C8ED3AEDB99}"/>
              </a:ext>
            </a:extLst>
          </p:cNvPr>
          <p:cNvSpPr txBox="1"/>
          <p:nvPr/>
        </p:nvSpPr>
        <p:spPr>
          <a:xfrm>
            <a:off x="423449" y="266081"/>
            <a:ext cx="893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3. </a:t>
            </a:r>
            <a:r>
              <a:rPr lang="ko-KR" altLang="en-US" sz="2800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찍콩</a:t>
            </a:r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81593F8-D75A-4B39-A787-EE0E755DF344}"/>
              </a:ext>
            </a:extLst>
          </p:cNvPr>
          <p:cNvSpPr/>
          <p:nvPr/>
        </p:nvSpPr>
        <p:spPr>
          <a:xfrm flipV="1">
            <a:off x="0" y="853120"/>
            <a:ext cx="5425487" cy="47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A4D119C-CE58-41CD-B8CF-E5322FCB9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71" b="90000" l="10000" r="90000">
                        <a14:foregroundMark x1="26774" y1="8571" x2="31129" y2="8889"/>
                        <a14:foregroundMark x1="50806" y1="25873" x2="53065" y2="25079"/>
                        <a14:foregroundMark x1="57419" y1="30794" x2="57419" y2="307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104" y="1092919"/>
            <a:ext cx="3315791" cy="2879006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868DEF04-3B43-4CFF-B827-59201C7CE3CD}"/>
              </a:ext>
            </a:extLst>
          </p:cNvPr>
          <p:cNvGrpSpPr/>
          <p:nvPr/>
        </p:nvGrpSpPr>
        <p:grpSpPr>
          <a:xfrm>
            <a:off x="0" y="2989495"/>
            <a:ext cx="12192000" cy="672097"/>
            <a:chOff x="-1" y="3167715"/>
            <a:chExt cx="12192000" cy="6720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FFC4C9E-64E3-4292-9BCA-2CAF53F600A7}"/>
                </a:ext>
              </a:extLst>
            </p:cNvPr>
            <p:cNvSpPr/>
            <p:nvPr/>
          </p:nvSpPr>
          <p:spPr>
            <a:xfrm>
              <a:off x="-1" y="3167715"/>
              <a:ext cx="12192000" cy="647700"/>
            </a:xfrm>
            <a:prstGeom prst="rect">
              <a:avLst/>
            </a:prstGeom>
            <a:solidFill>
              <a:srgbClr val="FFF2CC"/>
            </a:solidFill>
            <a:ln>
              <a:solidFill>
                <a:srgbClr val="FFF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                              </a:t>
              </a:r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시장변화에 일일이 대응하기 힘든 </a:t>
              </a:r>
              <a:r>
                <a:rPr lang="ko-KR" altLang="en-US" u="sng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소상공인</a:t>
              </a:r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 우리 앱을 통해 경쟁력을 높이면 되지 </a:t>
              </a:r>
              <a:r>
                <a:rPr lang="en-US" altLang="ko-KR" sz="3600" dirty="0">
                  <a:solidFill>
                    <a:srgbClr val="ED7D3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!</a:t>
              </a:r>
              <a:endParaRPr lang="ko-KR" altLang="en-US" sz="3600" dirty="0">
                <a:solidFill>
                  <a:srgbClr val="ED7D3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C7CB50-D935-483B-842D-92E98A972EDC}"/>
                </a:ext>
              </a:extLst>
            </p:cNvPr>
            <p:cNvSpPr txBox="1"/>
            <p:nvPr/>
          </p:nvSpPr>
          <p:spPr>
            <a:xfrm>
              <a:off x="1684162" y="3193481"/>
              <a:ext cx="11806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accent2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01.</a:t>
              </a:r>
              <a:endParaRPr lang="ko-KR" altLang="en-US" sz="3600" dirty="0">
                <a:solidFill>
                  <a:schemeClr val="accent2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381B031-2434-497B-97F6-310732AB2CA7}"/>
              </a:ext>
            </a:extLst>
          </p:cNvPr>
          <p:cNvGrpSpPr/>
          <p:nvPr/>
        </p:nvGrpSpPr>
        <p:grpSpPr>
          <a:xfrm>
            <a:off x="982769" y="3997589"/>
            <a:ext cx="3611605" cy="2370929"/>
            <a:chOff x="724365" y="3971925"/>
            <a:chExt cx="3611605" cy="237092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2070436-AA39-49BF-B331-9C57A6F68C39}"/>
                </a:ext>
              </a:extLst>
            </p:cNvPr>
            <p:cNvSpPr/>
            <p:nvPr/>
          </p:nvSpPr>
          <p:spPr>
            <a:xfrm>
              <a:off x="724365" y="3971925"/>
              <a:ext cx="3611605" cy="237092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BF063C1-9156-42CD-8682-37C502647E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1" t="29042" r="78023" b="64794"/>
            <a:stretch/>
          </p:blipFill>
          <p:spPr>
            <a:xfrm>
              <a:off x="2122435" y="4132582"/>
              <a:ext cx="826794" cy="842337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EC3340D4-57E8-403A-92B9-713ABEF980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35" t="12407" r="78745" b="82037"/>
            <a:stretch/>
          </p:blipFill>
          <p:spPr>
            <a:xfrm>
              <a:off x="1447678" y="5067587"/>
              <a:ext cx="826794" cy="805319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DB3C3B6-A4FA-46F4-A192-5B76F86A2F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6" t="12028" r="78623" b="82202"/>
            <a:stretch/>
          </p:blipFill>
          <p:spPr>
            <a:xfrm>
              <a:off x="2712743" y="4981946"/>
              <a:ext cx="826794" cy="836411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171C392-0A22-4EB8-B2B5-22CE745B2679}"/>
              </a:ext>
            </a:extLst>
          </p:cNvPr>
          <p:cNvSpPr txBox="1"/>
          <p:nvPr/>
        </p:nvSpPr>
        <p:spPr>
          <a:xfrm>
            <a:off x="4763183" y="4797908"/>
            <a:ext cx="4795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2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+</a:t>
            </a:r>
            <a:r>
              <a:rPr lang="en-US" altLang="ko-KR" sz="4000" dirty="0">
                <a:solidFill>
                  <a:schemeClr val="accent2"/>
                </a:solidFill>
                <a:latin typeface="Ravie" panose="04040805050809020602" pitchFamily="82" charset="0"/>
              </a:rPr>
              <a:t>a</a:t>
            </a:r>
            <a:r>
              <a:rPr lang="en-US" altLang="ko-KR" sz="4000" dirty="0">
                <a:solidFill>
                  <a:schemeClr val="accent2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</a:t>
            </a:r>
            <a:r>
              <a:rPr lang="ko-KR" altLang="en-US" sz="4000" dirty="0">
                <a:solidFill>
                  <a:schemeClr val="accent2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개인 가게</a:t>
            </a:r>
            <a:r>
              <a:rPr lang="en-US" altLang="ko-KR" sz="4000" dirty="0">
                <a:solidFill>
                  <a:schemeClr val="accent2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  =</a:t>
            </a:r>
            <a:r>
              <a:rPr lang="en-US" altLang="ko-KR" sz="4000" dirty="0">
                <a:solidFill>
                  <a:srgbClr val="ED7D3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endParaRPr lang="ko-KR" altLang="en-US" sz="4000" dirty="0">
              <a:solidFill>
                <a:srgbClr val="ED7D3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52726DF-4BE6-4908-87C6-B465A14B8715}"/>
              </a:ext>
            </a:extLst>
          </p:cNvPr>
          <p:cNvGrpSpPr/>
          <p:nvPr/>
        </p:nvGrpSpPr>
        <p:grpSpPr>
          <a:xfrm>
            <a:off x="8984656" y="4234744"/>
            <a:ext cx="1653010" cy="1834213"/>
            <a:chOff x="1386381" y="1102868"/>
            <a:chExt cx="1366684" cy="1416007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C84F82F-C765-4ED5-A6C5-6A31024CC508}"/>
                </a:ext>
              </a:extLst>
            </p:cNvPr>
            <p:cNvSpPr/>
            <p:nvPr/>
          </p:nvSpPr>
          <p:spPr>
            <a:xfrm>
              <a:off x="1386381" y="1102868"/>
              <a:ext cx="1366684" cy="13666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0454DCD-19A8-4C0F-AA52-7971D817ADAA}"/>
                </a:ext>
              </a:extLst>
            </p:cNvPr>
            <p:cNvSpPr txBox="1"/>
            <p:nvPr/>
          </p:nvSpPr>
          <p:spPr>
            <a:xfrm>
              <a:off x="1528948" y="1180742"/>
              <a:ext cx="10815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찍콩</a:t>
              </a: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371FAC82-229A-48F9-8801-F5D7BD7E9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7063" b="89963" l="10000" r="90000">
                          <a14:foregroundMark x1="30000" y1="18216" x2="31579" y2="55390"/>
                          <a14:foregroundMark x1="30000" y1="21190" x2="41579" y2="49442"/>
                          <a14:foregroundMark x1="44211" y1="36431" x2="55789" y2="46097"/>
                          <a14:foregroundMark x1="57368" y1="38290" x2="68947" y2="51301"/>
                          <a14:foregroundMark x1="69474" y1="40520" x2="78947" y2="63197"/>
                          <a14:foregroundMark x1="78947" y1="63197" x2="71053" y2="84758"/>
                          <a14:foregroundMark x1="71053" y1="84758" x2="40526" y2="86989"/>
                          <a14:foregroundMark x1="40526" y1="86989" x2="15789" y2="52788"/>
                          <a14:foregroundMark x1="15789" y1="52788" x2="29474" y2="57621"/>
                          <a14:foregroundMark x1="47368" y1="46097" x2="43684" y2="65428"/>
                          <a14:foregroundMark x1="52632" y1="49442" x2="54737" y2="69517"/>
                          <a14:foregroundMark x1="65789" y1="49814" x2="67368" y2="68030"/>
                          <a14:foregroundMark x1="61053" y1="52416" x2="56316" y2="71747"/>
                          <a14:foregroundMark x1="48421" y1="73978" x2="54211" y2="76208"/>
                          <a14:foregroundMark x1="44211" y1="30112" x2="46842" y2="10037"/>
                          <a14:foregroundMark x1="46842" y1="10037" x2="19474" y2="13755"/>
                          <a14:foregroundMark x1="19474" y1="13755" x2="32105" y2="31227"/>
                          <a14:foregroundMark x1="32105" y1="31227" x2="32105" y2="30112"/>
                          <a14:foregroundMark x1="27368" y1="15985" x2="36842" y2="15613"/>
                          <a14:foregroundMark x1="31579" y1="7063" x2="37895" y2="8178"/>
                          <a14:foregroundMark x1="24737" y1="29740" x2="28421" y2="31227"/>
                          <a14:foregroundMark x1="25789" y1="31227" x2="28947" y2="3420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551" y="1570228"/>
              <a:ext cx="798198" cy="948647"/>
            </a:xfrm>
            <a:prstGeom prst="rect">
              <a:avLst/>
            </a:prstGeom>
          </p:spPr>
        </p:pic>
      </p:grpSp>
      <p:pic>
        <p:nvPicPr>
          <p:cNvPr id="28" name="그래픽 27" descr="컵케이크 윤곽선">
            <a:extLst>
              <a:ext uri="{FF2B5EF4-FFF2-40B4-BE49-F238E27FC236}">
                <a16:creationId xmlns:a16="http://schemas.microsoft.com/office/drawing/2014/main" id="{A93884C9-0507-49E9-8B78-6F690DEE4A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52667" y="329089"/>
            <a:ext cx="447607" cy="44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7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ED239000-3019-41E5-B565-6C8ED3AEDB99}"/>
              </a:ext>
            </a:extLst>
          </p:cNvPr>
          <p:cNvSpPr txBox="1"/>
          <p:nvPr/>
        </p:nvSpPr>
        <p:spPr>
          <a:xfrm>
            <a:off x="423449" y="266081"/>
            <a:ext cx="893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3. </a:t>
            </a:r>
            <a:r>
              <a:rPr lang="ko-KR" altLang="en-US" sz="2800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찍콩</a:t>
            </a:r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81593F8-D75A-4B39-A787-EE0E755DF344}"/>
              </a:ext>
            </a:extLst>
          </p:cNvPr>
          <p:cNvSpPr/>
          <p:nvPr/>
        </p:nvSpPr>
        <p:spPr>
          <a:xfrm flipV="1">
            <a:off x="0" y="853120"/>
            <a:ext cx="5425487" cy="47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48FF858-0171-45E1-82CE-690C7B876A3F}"/>
              </a:ext>
            </a:extLst>
          </p:cNvPr>
          <p:cNvGrpSpPr/>
          <p:nvPr/>
        </p:nvGrpSpPr>
        <p:grpSpPr>
          <a:xfrm>
            <a:off x="0" y="1328910"/>
            <a:ext cx="12265047" cy="667734"/>
            <a:chOff x="0" y="2117872"/>
            <a:chExt cx="12265047" cy="66773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68DEF04-3B43-4CFF-B827-59201C7CE3CD}"/>
                </a:ext>
              </a:extLst>
            </p:cNvPr>
            <p:cNvGrpSpPr/>
            <p:nvPr/>
          </p:nvGrpSpPr>
          <p:grpSpPr>
            <a:xfrm>
              <a:off x="0" y="2137906"/>
              <a:ext cx="12192000" cy="647700"/>
              <a:chOff x="-1" y="3167715"/>
              <a:chExt cx="12192000" cy="647700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FFC4C9E-64E3-4292-9BCA-2CAF53F600A7}"/>
                  </a:ext>
                </a:extLst>
              </p:cNvPr>
              <p:cNvSpPr/>
              <p:nvPr/>
            </p:nvSpPr>
            <p:spPr>
              <a:xfrm>
                <a:off x="-1" y="3167715"/>
                <a:ext cx="12192000" cy="647700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rgbClr val="FFF2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>
                    <a:solidFill>
                      <a:schemeClr val="tx1"/>
                    </a:solidFill>
                  </a:rPr>
                  <a:t>                              </a:t>
                </a:r>
                <a:r>
                  <a:rPr lang="ko-KR" altLang="en-US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endParaRPr lang="ko-KR" altLang="en-US" sz="3600" dirty="0">
                  <a:solidFill>
                    <a:srgbClr val="ED7D3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C7CB50-D935-483B-842D-92E98A972EDC}"/>
                  </a:ext>
                </a:extLst>
              </p:cNvPr>
              <p:cNvSpPr txBox="1"/>
              <p:nvPr/>
            </p:nvSpPr>
            <p:spPr>
              <a:xfrm>
                <a:off x="1917937" y="3167715"/>
                <a:ext cx="11806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solidFill>
                      <a:schemeClr val="accent2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</a:rPr>
                  <a:t>02.</a:t>
                </a:r>
                <a:endParaRPr lang="ko-KR" altLang="en-US" sz="3600" dirty="0">
                  <a:solidFill>
                    <a:schemeClr val="accent2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674F7D3-8A2A-43E5-ABCB-85EC5C124BD8}"/>
                </a:ext>
              </a:extLst>
            </p:cNvPr>
            <p:cNvSpPr txBox="1"/>
            <p:nvPr/>
          </p:nvSpPr>
          <p:spPr>
            <a:xfrm>
              <a:off x="2669392" y="2117872"/>
              <a:ext cx="95956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</a:t>
              </a:r>
              <a:r>
                <a:rPr lang="ko-KR" altLang="en-US" u="sng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소비자들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은 미리 앱으로 좌석확인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매장 정보확인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메뉴주문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메뉴결제까지 </a:t>
              </a:r>
              <a:r>
                <a:rPr lang="en-US" altLang="ko-KR" sz="3600" dirty="0">
                  <a:solidFill>
                    <a:schemeClr val="accent2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?!</a:t>
              </a:r>
              <a:r>
                <a:rPr lang="ko-KR" altLang="en-US" dirty="0"/>
                <a:t> 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B2F4163-B88D-4025-AF3A-41016B47AE18}"/>
              </a:ext>
            </a:extLst>
          </p:cNvPr>
          <p:cNvGrpSpPr/>
          <p:nvPr/>
        </p:nvGrpSpPr>
        <p:grpSpPr>
          <a:xfrm>
            <a:off x="1765718" y="2266950"/>
            <a:ext cx="1268196" cy="1277403"/>
            <a:chOff x="1460985" y="972553"/>
            <a:chExt cx="1703402" cy="1680572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EAA12841-AAB2-44F5-9485-94F37BE5D4FB}"/>
                </a:ext>
              </a:extLst>
            </p:cNvPr>
            <p:cNvSpPr/>
            <p:nvPr/>
          </p:nvSpPr>
          <p:spPr>
            <a:xfrm>
              <a:off x="1460985" y="972553"/>
              <a:ext cx="1703402" cy="168057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05423B-EC09-407C-961B-CE8EE5951361}"/>
                </a:ext>
              </a:extLst>
            </p:cNvPr>
            <p:cNvSpPr txBox="1"/>
            <p:nvPr/>
          </p:nvSpPr>
          <p:spPr>
            <a:xfrm>
              <a:off x="1790303" y="1077637"/>
              <a:ext cx="1044765" cy="688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err="1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찍콩</a:t>
              </a:r>
              <a:endParaRPr lang="ko-KR" altLang="en-US" sz="2800" dirty="0">
                <a:latin typeface="휴먼매직체" panose="02030504000101010101" pitchFamily="18" charset="-127"/>
                <a:ea typeface="휴먼매직체" panose="02030504000101010101" pitchFamily="18" charset="-127"/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666E0CA6-CE7C-432D-A398-6E168FB0E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063" b="89963" l="10000" r="90000">
                          <a14:foregroundMark x1="30000" y1="18216" x2="31579" y2="55390"/>
                          <a14:foregroundMark x1="30000" y1="21190" x2="41579" y2="49442"/>
                          <a14:foregroundMark x1="44211" y1="36431" x2="55789" y2="46097"/>
                          <a14:foregroundMark x1="57368" y1="38290" x2="68947" y2="51301"/>
                          <a14:foregroundMark x1="69474" y1="40520" x2="78947" y2="63197"/>
                          <a14:foregroundMark x1="78947" y1="63197" x2="71053" y2="84758"/>
                          <a14:foregroundMark x1="71053" y1="84758" x2="40526" y2="86989"/>
                          <a14:foregroundMark x1="40526" y1="86989" x2="15789" y2="52788"/>
                          <a14:foregroundMark x1="15789" y1="52788" x2="29474" y2="57621"/>
                          <a14:foregroundMark x1="47368" y1="46097" x2="43684" y2="65428"/>
                          <a14:foregroundMark x1="52632" y1="49442" x2="54737" y2="69517"/>
                          <a14:foregroundMark x1="65789" y1="49814" x2="67368" y2="68030"/>
                          <a14:foregroundMark x1="61053" y1="52416" x2="56316" y2="71747"/>
                          <a14:foregroundMark x1="48421" y1="73978" x2="54211" y2="76208"/>
                          <a14:foregroundMark x1="44211" y1="30112" x2="46842" y2="10037"/>
                          <a14:foregroundMark x1="46842" y1="10037" x2="19474" y2="13755"/>
                          <a14:foregroundMark x1="19474" y1="13755" x2="32105" y2="31227"/>
                          <a14:foregroundMark x1="32105" y1="31227" x2="32105" y2="30112"/>
                          <a14:foregroundMark x1="27368" y1="15985" x2="36842" y2="15613"/>
                          <a14:foregroundMark x1="31579" y1="7063" x2="37895" y2="8178"/>
                          <a14:foregroundMark x1="24737" y1="29740" x2="28421" y2="31227"/>
                          <a14:foregroundMark x1="25789" y1="31227" x2="28947" y2="3420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4929" y="1640869"/>
              <a:ext cx="851720" cy="1012256"/>
            </a:xfrm>
            <a:prstGeom prst="rect">
              <a:avLst/>
            </a:prstGeom>
          </p:spPr>
        </p:pic>
      </p:grpSp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46260E21-43C4-4F4A-871E-EA7F67141F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6613" y1="43248" x2="56613" y2="43248"/>
                        <a14:foregroundMark x1="52742" y1="41318" x2="55323" y2="430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730" t="12489" r="37041" b="30038"/>
          <a:stretch/>
        </p:blipFill>
        <p:spPr>
          <a:xfrm>
            <a:off x="0" y="2034359"/>
            <a:ext cx="1268196" cy="1810657"/>
          </a:xfrm>
          <a:prstGeom prst="rect">
            <a:avLst/>
          </a:prstGeom>
        </p:spPr>
      </p:pic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8A0C8542-7FDE-4BBF-B0EA-8F5DDC4120E4}"/>
              </a:ext>
            </a:extLst>
          </p:cNvPr>
          <p:cNvSpPr/>
          <p:nvPr/>
        </p:nvSpPr>
        <p:spPr>
          <a:xfrm rot="16200000">
            <a:off x="1043528" y="2569069"/>
            <a:ext cx="763089" cy="570204"/>
          </a:xfrm>
          <a:prstGeom prst="triangle">
            <a:avLst/>
          </a:prstGeom>
          <a:solidFill>
            <a:srgbClr val="FFFF00">
              <a:alpha val="23000"/>
            </a:srgbClr>
          </a:solidFill>
          <a:ln>
            <a:solidFill>
              <a:srgbClr val="FF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03932"/>
                      <a:gd name="connsiteY0" fmla="*/ 765881 h 765881"/>
                      <a:gd name="connsiteX1" fmla="*/ 501966 w 1003932"/>
                      <a:gd name="connsiteY1" fmla="*/ 0 h 765881"/>
                      <a:gd name="connsiteX2" fmla="*/ 1003932 w 1003932"/>
                      <a:gd name="connsiteY2" fmla="*/ 765881 h 765881"/>
                      <a:gd name="connsiteX3" fmla="*/ 0 w 1003932"/>
                      <a:gd name="connsiteY3" fmla="*/ 765881 h 7658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03932" h="765881" fill="none" extrusionOk="0">
                        <a:moveTo>
                          <a:pt x="0" y="765881"/>
                        </a:moveTo>
                        <a:cubicBezTo>
                          <a:pt x="206410" y="557304"/>
                          <a:pt x="298515" y="329806"/>
                          <a:pt x="501966" y="0"/>
                        </a:cubicBezTo>
                        <a:cubicBezTo>
                          <a:pt x="676934" y="132744"/>
                          <a:pt x="983582" y="613445"/>
                          <a:pt x="1003932" y="765881"/>
                        </a:cubicBezTo>
                        <a:cubicBezTo>
                          <a:pt x="511010" y="757915"/>
                          <a:pt x="440735" y="701893"/>
                          <a:pt x="0" y="765881"/>
                        </a:cubicBezTo>
                        <a:close/>
                      </a:path>
                      <a:path w="1003932" h="765881" stroke="0" extrusionOk="0">
                        <a:moveTo>
                          <a:pt x="0" y="765881"/>
                        </a:moveTo>
                        <a:cubicBezTo>
                          <a:pt x="259314" y="499115"/>
                          <a:pt x="310428" y="230485"/>
                          <a:pt x="501966" y="0"/>
                        </a:cubicBezTo>
                        <a:cubicBezTo>
                          <a:pt x="744586" y="295853"/>
                          <a:pt x="848586" y="594536"/>
                          <a:pt x="1003932" y="765881"/>
                        </a:cubicBezTo>
                        <a:cubicBezTo>
                          <a:pt x="564716" y="735562"/>
                          <a:pt x="446450" y="770395"/>
                          <a:pt x="0" y="76588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A510409-8801-4C5F-B101-1EF365E9B678}"/>
              </a:ext>
            </a:extLst>
          </p:cNvPr>
          <p:cNvGrpSpPr/>
          <p:nvPr/>
        </p:nvGrpSpPr>
        <p:grpSpPr>
          <a:xfrm>
            <a:off x="3033915" y="2514850"/>
            <a:ext cx="2804776" cy="4070481"/>
            <a:chOff x="822404" y="166489"/>
            <a:chExt cx="3020672" cy="4687934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1362B9D-69C5-43EA-8B7A-FBA6988F5636}"/>
                </a:ext>
              </a:extLst>
            </p:cNvPr>
            <p:cNvGrpSpPr/>
            <p:nvPr/>
          </p:nvGrpSpPr>
          <p:grpSpPr>
            <a:xfrm>
              <a:off x="822404" y="166489"/>
              <a:ext cx="3020672" cy="4687934"/>
              <a:chOff x="8556153" y="-2000825"/>
              <a:chExt cx="3020672" cy="4687934"/>
            </a:xfrm>
          </p:grpSpPr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0F7A56D7-AB3D-453B-B846-6FC592108A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12" t="3230" r="18748" b="642"/>
              <a:stretch/>
            </p:blipFill>
            <p:spPr>
              <a:xfrm>
                <a:off x="8556153" y="-2000825"/>
                <a:ext cx="3020672" cy="4687934"/>
              </a:xfrm>
              <a:prstGeom prst="rect">
                <a:avLst/>
              </a:prstGeom>
            </p:spPr>
          </p:pic>
          <p:pic>
            <p:nvPicPr>
              <p:cNvPr id="37" name="그림 36" descr="지도이(가) 표시된 사진&#10;&#10;자동 생성된 설명">
                <a:extLst>
                  <a:ext uri="{FF2B5EF4-FFF2-40B4-BE49-F238E27FC236}">
                    <a16:creationId xmlns:a16="http://schemas.microsoft.com/office/drawing/2014/main" id="{063638CA-87AB-4FB2-8060-E2FEE4B36F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92" t="4641" r="5473" b="9174"/>
              <a:stretch/>
            </p:blipFill>
            <p:spPr>
              <a:xfrm>
                <a:off x="9128555" y="-1390987"/>
                <a:ext cx="1848404" cy="3311977"/>
              </a:xfrm>
              <a:prstGeom prst="rect">
                <a:avLst/>
              </a:prstGeom>
            </p:spPr>
          </p:pic>
        </p:grp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164BC0EC-4672-44FC-B30B-A0750E130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063" b="89963" l="10000" r="90000">
                          <a14:foregroundMark x1="30000" y1="18216" x2="31579" y2="55390"/>
                          <a14:foregroundMark x1="30000" y1="21190" x2="41579" y2="49442"/>
                          <a14:foregroundMark x1="44211" y1="36431" x2="55789" y2="46097"/>
                          <a14:foregroundMark x1="57368" y1="38290" x2="68947" y2="51301"/>
                          <a14:foregroundMark x1="69474" y1="40520" x2="78947" y2="63197"/>
                          <a14:foregroundMark x1="78947" y1="63197" x2="71053" y2="84758"/>
                          <a14:foregroundMark x1="71053" y1="84758" x2="40526" y2="86989"/>
                          <a14:foregroundMark x1="40526" y1="86989" x2="15789" y2="52788"/>
                          <a14:foregroundMark x1="15789" y1="52788" x2="29474" y2="57621"/>
                          <a14:foregroundMark x1="47368" y1="46097" x2="43684" y2="65428"/>
                          <a14:foregroundMark x1="52632" y1="49442" x2="54737" y2="69517"/>
                          <a14:foregroundMark x1="65789" y1="49814" x2="67368" y2="68030"/>
                          <a14:foregroundMark x1="61053" y1="52416" x2="56316" y2="71747"/>
                          <a14:foregroundMark x1="48421" y1="73978" x2="54211" y2="76208"/>
                          <a14:foregroundMark x1="44211" y1="30112" x2="46842" y2="10037"/>
                          <a14:foregroundMark x1="46842" y1="10037" x2="19474" y2="13755"/>
                          <a14:foregroundMark x1="19474" y1="13755" x2="32105" y2="31227"/>
                          <a14:foregroundMark x1="32105" y1="31227" x2="32105" y2="30112"/>
                          <a14:foregroundMark x1="27368" y1="15985" x2="36842" y2="15613"/>
                          <a14:foregroundMark x1="31579" y1="7063" x2="37895" y2="8178"/>
                          <a14:foregroundMark x1="24737" y1="29740" x2="28421" y2="31227"/>
                          <a14:foregroundMark x1="25789" y1="31227" x2="28947" y2="3420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47208">
              <a:off x="1805675" y="1923080"/>
              <a:ext cx="558007" cy="1170823"/>
            </a:xfrm>
            <a:prstGeom prst="rect">
              <a:avLst/>
            </a:prstGeom>
          </p:spPr>
        </p:pic>
      </p:grp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43369021-FC50-4903-82B2-D67DC4E81F66}"/>
              </a:ext>
            </a:extLst>
          </p:cNvPr>
          <p:cNvSpPr/>
          <p:nvPr/>
        </p:nvSpPr>
        <p:spPr>
          <a:xfrm>
            <a:off x="5615403" y="4473521"/>
            <a:ext cx="711627" cy="3179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6FE69092-2E9D-4622-AAD0-62EB3765EF8D}"/>
              </a:ext>
            </a:extLst>
          </p:cNvPr>
          <p:cNvSpPr/>
          <p:nvPr/>
        </p:nvSpPr>
        <p:spPr>
          <a:xfrm>
            <a:off x="8621002" y="4496244"/>
            <a:ext cx="711627" cy="3179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F8A33B1-B580-4DFD-8C96-A01DB914046E}"/>
              </a:ext>
            </a:extLst>
          </p:cNvPr>
          <p:cNvGrpSpPr/>
          <p:nvPr/>
        </p:nvGrpSpPr>
        <p:grpSpPr>
          <a:xfrm>
            <a:off x="6043159" y="2390775"/>
            <a:ext cx="2835992" cy="4049376"/>
            <a:chOff x="3567811" y="65329"/>
            <a:chExt cx="3085476" cy="4617060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413FC103-25C7-4763-8F69-6DA68490E4FB}"/>
                </a:ext>
              </a:extLst>
            </p:cNvPr>
            <p:cNvGrpSpPr/>
            <p:nvPr/>
          </p:nvGrpSpPr>
          <p:grpSpPr>
            <a:xfrm>
              <a:off x="3567811" y="65329"/>
              <a:ext cx="3085476" cy="4617060"/>
              <a:chOff x="4645910" y="-92961"/>
              <a:chExt cx="3085476" cy="4617060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AFAC4913-7110-4201-986E-53EF095CA546}"/>
                  </a:ext>
                </a:extLst>
              </p:cNvPr>
              <p:cNvGrpSpPr/>
              <p:nvPr/>
            </p:nvGrpSpPr>
            <p:grpSpPr>
              <a:xfrm>
                <a:off x="4645910" y="-92961"/>
                <a:ext cx="3085476" cy="4617060"/>
                <a:chOff x="6065297" y="-1684299"/>
                <a:chExt cx="3085476" cy="4617060"/>
              </a:xfrm>
            </p:grpSpPr>
            <p:pic>
              <p:nvPicPr>
                <p:cNvPr id="43" name="그림 42">
                  <a:extLst>
                    <a:ext uri="{FF2B5EF4-FFF2-40B4-BE49-F238E27FC236}">
                      <a16:creationId xmlns:a16="http://schemas.microsoft.com/office/drawing/2014/main" id="{6C18812B-D5AF-4AA5-8CD7-5F99551FC7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11" t="8655" r="5921" b="12740"/>
                <a:stretch/>
              </p:blipFill>
              <p:spPr>
                <a:xfrm>
                  <a:off x="6700484" y="-943245"/>
                  <a:ext cx="1848404" cy="3281921"/>
                </a:xfrm>
                <a:prstGeom prst="rect">
                  <a:avLst/>
                </a:prstGeom>
              </p:spPr>
            </p:pic>
            <p:pic>
              <p:nvPicPr>
                <p:cNvPr id="44" name="그림 43">
                  <a:extLst>
                    <a:ext uri="{FF2B5EF4-FFF2-40B4-BE49-F238E27FC236}">
                      <a16:creationId xmlns:a16="http://schemas.microsoft.com/office/drawing/2014/main" id="{F16A59F5-8B73-46C2-845C-043E9FC8EE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287" t="1465" r="18445" b="3862"/>
                <a:stretch/>
              </p:blipFill>
              <p:spPr>
                <a:xfrm>
                  <a:off x="6065297" y="-1684299"/>
                  <a:ext cx="3085476" cy="4617060"/>
                </a:xfrm>
                <a:prstGeom prst="rect">
                  <a:avLst/>
                </a:prstGeom>
              </p:spPr>
            </p:pic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0EFC3D7-CB7A-4962-8EE4-4233A31AE2C9}"/>
                  </a:ext>
                </a:extLst>
              </p:cNvPr>
              <p:cNvSpPr txBox="1"/>
              <p:nvPr/>
            </p:nvSpPr>
            <p:spPr>
              <a:xfrm>
                <a:off x="5851042" y="1403009"/>
                <a:ext cx="1058469" cy="382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12/53</a:t>
                </a:r>
                <a:endParaRPr lang="ko-KR" altLang="en-US" sz="10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3A794831-D983-4BD8-AF4E-9A834F0E1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063" b="89963" l="10000" r="90000">
                          <a14:foregroundMark x1="30000" y1="18216" x2="31579" y2="55390"/>
                          <a14:foregroundMark x1="30000" y1="21190" x2="41579" y2="49442"/>
                          <a14:foregroundMark x1="44211" y1="36431" x2="55789" y2="46097"/>
                          <a14:foregroundMark x1="57368" y1="38290" x2="68947" y2="51301"/>
                          <a14:foregroundMark x1="69474" y1="40520" x2="78947" y2="63197"/>
                          <a14:foregroundMark x1="78947" y1="63197" x2="71053" y2="84758"/>
                          <a14:foregroundMark x1="71053" y1="84758" x2="40526" y2="86989"/>
                          <a14:foregroundMark x1="40526" y1="86989" x2="15789" y2="52788"/>
                          <a14:foregroundMark x1="15789" y1="52788" x2="29474" y2="57621"/>
                          <a14:foregroundMark x1="47368" y1="46097" x2="43684" y2="65428"/>
                          <a14:foregroundMark x1="52632" y1="49442" x2="54737" y2="69517"/>
                          <a14:foregroundMark x1="65789" y1="49814" x2="67368" y2="68030"/>
                          <a14:foregroundMark x1="61053" y1="52416" x2="56316" y2="71747"/>
                          <a14:foregroundMark x1="48421" y1="73978" x2="54211" y2="76208"/>
                          <a14:foregroundMark x1="44211" y1="30112" x2="46842" y2="10037"/>
                          <a14:foregroundMark x1="46842" y1="10037" x2="19474" y2="13755"/>
                          <a14:foregroundMark x1="19474" y1="13755" x2="32105" y2="31227"/>
                          <a14:foregroundMark x1="32105" y1="31227" x2="32105" y2="30112"/>
                          <a14:foregroundMark x1="27368" y1="15985" x2="36842" y2="15613"/>
                          <a14:foregroundMark x1="31579" y1="7063" x2="37895" y2="8178"/>
                          <a14:foregroundMark x1="24737" y1="29740" x2="28421" y2="31227"/>
                          <a14:foregroundMark x1="25789" y1="31227" x2="28947" y2="3420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47208">
              <a:off x="4449073" y="1836164"/>
              <a:ext cx="558007" cy="1170823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F348113-5004-4FBF-BF38-DB7D33475599}"/>
              </a:ext>
            </a:extLst>
          </p:cNvPr>
          <p:cNvGrpSpPr/>
          <p:nvPr/>
        </p:nvGrpSpPr>
        <p:grpSpPr>
          <a:xfrm>
            <a:off x="9403012" y="2341462"/>
            <a:ext cx="2306833" cy="4276900"/>
            <a:chOff x="6679670" y="8944"/>
            <a:chExt cx="2474743" cy="4876800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3683FF5A-18AB-4E94-866E-72B5C073371F}"/>
                </a:ext>
              </a:extLst>
            </p:cNvPr>
            <p:cNvGrpSpPr/>
            <p:nvPr/>
          </p:nvGrpSpPr>
          <p:grpSpPr>
            <a:xfrm>
              <a:off x="6679670" y="8944"/>
              <a:ext cx="2474743" cy="4876800"/>
              <a:chOff x="6824883" y="-15030"/>
              <a:chExt cx="2474743" cy="4876800"/>
            </a:xfrm>
          </p:grpSpPr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AC2C9A2D-F71C-43FA-9B40-CFF71BC928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12" r="24743"/>
              <a:stretch/>
            </p:blipFill>
            <p:spPr>
              <a:xfrm>
                <a:off x="6824883" y="-15030"/>
                <a:ext cx="2474743" cy="4876800"/>
              </a:xfrm>
              <a:prstGeom prst="rect">
                <a:avLst/>
              </a:prstGeom>
            </p:spPr>
          </p:pic>
          <p:pic>
            <p:nvPicPr>
              <p:cNvPr id="49" name="그림 48" descr="텍스트, 음식, 그릇, 스크린샷이(가) 표시된 사진&#10;&#10;자동 생성된 설명">
                <a:extLst>
                  <a:ext uri="{FF2B5EF4-FFF2-40B4-BE49-F238E27FC236}">
                    <a16:creationId xmlns:a16="http://schemas.microsoft.com/office/drawing/2014/main" id="{D831429E-05E0-4291-A61B-6A5061E809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13" t="8622" r="6379" b="9962"/>
              <a:stretch/>
            </p:blipFill>
            <p:spPr>
              <a:xfrm>
                <a:off x="7153531" y="767381"/>
                <a:ext cx="1838541" cy="3311977"/>
              </a:xfrm>
              <a:prstGeom prst="rect">
                <a:avLst/>
              </a:prstGeom>
            </p:spPr>
          </p:pic>
        </p:grp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DABFFA72-BA01-4263-8441-5459290AE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063" b="89963" l="10000" r="90000">
                          <a14:foregroundMark x1="30000" y1="18216" x2="31579" y2="55390"/>
                          <a14:foregroundMark x1="30000" y1="21190" x2="41579" y2="49442"/>
                          <a14:foregroundMark x1="44211" y1="36431" x2="55789" y2="46097"/>
                          <a14:foregroundMark x1="57368" y1="38290" x2="68947" y2="51301"/>
                          <a14:foregroundMark x1="69474" y1="40520" x2="78947" y2="63197"/>
                          <a14:foregroundMark x1="78947" y1="63197" x2="71053" y2="84758"/>
                          <a14:foregroundMark x1="71053" y1="84758" x2="40526" y2="86989"/>
                          <a14:foregroundMark x1="40526" y1="86989" x2="15789" y2="52788"/>
                          <a14:foregroundMark x1="15789" y1="52788" x2="29474" y2="57621"/>
                          <a14:foregroundMark x1="47368" y1="46097" x2="43684" y2="65428"/>
                          <a14:foregroundMark x1="52632" y1="49442" x2="54737" y2="69517"/>
                          <a14:foregroundMark x1="65789" y1="49814" x2="67368" y2="68030"/>
                          <a14:foregroundMark x1="61053" y1="52416" x2="56316" y2="71747"/>
                          <a14:foregroundMark x1="48421" y1="73978" x2="54211" y2="76208"/>
                          <a14:foregroundMark x1="44211" y1="30112" x2="46842" y2="10037"/>
                          <a14:foregroundMark x1="46842" y1="10037" x2="19474" y2="13755"/>
                          <a14:foregroundMark x1="19474" y1="13755" x2="32105" y2="31227"/>
                          <a14:foregroundMark x1="32105" y1="31227" x2="32105" y2="30112"/>
                          <a14:foregroundMark x1="27368" y1="15985" x2="36842" y2="15613"/>
                          <a14:foregroundMark x1="31579" y1="7063" x2="37895" y2="8178"/>
                          <a14:foregroundMark x1="24737" y1="29740" x2="28421" y2="31227"/>
                          <a14:foregroundMark x1="25789" y1="31227" x2="28947" y2="3420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47208">
              <a:off x="7079086" y="2721990"/>
              <a:ext cx="558007" cy="1170823"/>
            </a:xfrm>
            <a:prstGeom prst="rect">
              <a:avLst/>
            </a:prstGeom>
          </p:spPr>
        </p:pic>
      </p:grpSp>
      <p:pic>
        <p:nvPicPr>
          <p:cNvPr id="61" name="그래픽 60" descr="컵케이크 윤곽선">
            <a:extLst>
              <a:ext uri="{FF2B5EF4-FFF2-40B4-BE49-F238E27FC236}">
                <a16:creationId xmlns:a16="http://schemas.microsoft.com/office/drawing/2014/main" id="{A4418F16-3650-4020-B8AF-349BEBCA46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52667" y="329089"/>
            <a:ext cx="447607" cy="44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92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ED239000-3019-41E5-B565-6C8ED3AEDB99}"/>
              </a:ext>
            </a:extLst>
          </p:cNvPr>
          <p:cNvSpPr txBox="1"/>
          <p:nvPr/>
        </p:nvSpPr>
        <p:spPr>
          <a:xfrm>
            <a:off x="423449" y="266081"/>
            <a:ext cx="893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3. </a:t>
            </a:r>
            <a:r>
              <a:rPr lang="ko-KR" altLang="en-US" sz="2800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찍콩</a:t>
            </a:r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81593F8-D75A-4B39-A787-EE0E755DF344}"/>
              </a:ext>
            </a:extLst>
          </p:cNvPr>
          <p:cNvSpPr/>
          <p:nvPr/>
        </p:nvSpPr>
        <p:spPr>
          <a:xfrm flipV="1">
            <a:off x="0" y="853120"/>
            <a:ext cx="5425487" cy="47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48FF858-0171-45E1-82CE-690C7B876A3F}"/>
              </a:ext>
            </a:extLst>
          </p:cNvPr>
          <p:cNvGrpSpPr/>
          <p:nvPr/>
        </p:nvGrpSpPr>
        <p:grpSpPr>
          <a:xfrm>
            <a:off x="0" y="1355910"/>
            <a:ext cx="13517724" cy="923330"/>
            <a:chOff x="0" y="2144872"/>
            <a:chExt cx="13517724" cy="92333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68DEF04-3B43-4CFF-B827-59201C7CE3CD}"/>
                </a:ext>
              </a:extLst>
            </p:cNvPr>
            <p:cNvGrpSpPr/>
            <p:nvPr/>
          </p:nvGrpSpPr>
          <p:grpSpPr>
            <a:xfrm>
              <a:off x="0" y="2147436"/>
              <a:ext cx="12192000" cy="688458"/>
              <a:chOff x="-1" y="3177245"/>
              <a:chExt cx="12192000" cy="688458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FFC4C9E-64E3-4292-9BCA-2CAF53F600A7}"/>
                  </a:ext>
                </a:extLst>
              </p:cNvPr>
              <p:cNvSpPr/>
              <p:nvPr/>
            </p:nvSpPr>
            <p:spPr>
              <a:xfrm>
                <a:off x="-1" y="3177245"/>
                <a:ext cx="12192000" cy="647700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rgbClr val="FFF2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>
                    <a:solidFill>
                      <a:schemeClr val="tx1"/>
                    </a:solidFill>
                  </a:rPr>
                  <a:t>                              </a:t>
                </a:r>
                <a:r>
                  <a:rPr lang="ko-KR" altLang="en-US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endParaRPr lang="ko-KR" altLang="en-US" sz="3600" dirty="0">
                  <a:solidFill>
                    <a:srgbClr val="ED7D3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C7CB50-D935-483B-842D-92E98A972EDC}"/>
                  </a:ext>
                </a:extLst>
              </p:cNvPr>
              <p:cNvSpPr txBox="1"/>
              <p:nvPr/>
            </p:nvSpPr>
            <p:spPr>
              <a:xfrm>
                <a:off x="1961143" y="3219372"/>
                <a:ext cx="11806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solidFill>
                      <a:schemeClr val="accent2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</a:rPr>
                  <a:t>03.</a:t>
                </a:r>
                <a:endParaRPr lang="ko-KR" altLang="en-US" sz="3600" dirty="0">
                  <a:solidFill>
                    <a:schemeClr val="accent2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674F7D3-8A2A-43E5-ABCB-85EC5C124BD8}"/>
                </a:ext>
              </a:extLst>
            </p:cNvPr>
            <p:cNvSpPr txBox="1"/>
            <p:nvPr/>
          </p:nvSpPr>
          <p:spPr>
            <a:xfrm>
              <a:off x="2681427" y="2144872"/>
              <a:ext cx="108362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초기 창업비용과 인건비를 아낄 수 있는데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심지어 매장 관리까지 해준다고</a:t>
              </a:r>
              <a:r>
                <a:rPr lang="en-US" altLang="ko-KR" sz="3600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?!</a:t>
              </a:r>
              <a:endParaRPr lang="ko-KR" altLang="en-US" sz="3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endParaRPr lang="ko-KR" altLang="en-US" dirty="0"/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CA3778D-D464-4CD7-A70F-5E2851530104}"/>
              </a:ext>
            </a:extLst>
          </p:cNvPr>
          <p:cNvSpPr/>
          <p:nvPr/>
        </p:nvSpPr>
        <p:spPr>
          <a:xfrm>
            <a:off x="5847549" y="2560783"/>
            <a:ext cx="5496776" cy="35434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531A1A76-8FE8-4EF6-B509-809B0423531E}"/>
              </a:ext>
            </a:extLst>
          </p:cNvPr>
          <p:cNvSpPr/>
          <p:nvPr/>
        </p:nvSpPr>
        <p:spPr>
          <a:xfrm>
            <a:off x="977828" y="2544281"/>
            <a:ext cx="6436134" cy="3576498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5C16E14D-BFB2-4501-8075-A7A967FED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54" b="92188" l="9864" r="89966">
                        <a14:foregroundMark x1="22619" y1="10096" x2="26020" y2="21034"/>
                        <a14:foregroundMark x1="22619" y1="8774" x2="27211" y2="19591"/>
                        <a14:foregroundMark x1="27211" y1="19591" x2="27211" y2="21154"/>
                        <a14:foregroundMark x1="22279" y1="38822" x2="19728" y2="89543"/>
                        <a14:foregroundMark x1="19728" y1="89543" x2="53571" y2="92188"/>
                        <a14:foregroundMark x1="53571" y1="92188" x2="79932" y2="86779"/>
                        <a14:foregroundMark x1="79932" y1="86779" x2="75680" y2="28125"/>
                        <a14:foregroundMark x1="75680" y1="28125" x2="55612" y2="43029"/>
                        <a14:foregroundMark x1="43197" y1="18990" x2="57143" y2="22115"/>
                        <a14:foregroundMark x1="45408" y1="20433" x2="57483" y2="31250"/>
                        <a14:foregroundMark x1="57483" y1="31250" x2="63605" y2="41947"/>
                        <a14:foregroundMark x1="63605" y1="41947" x2="62245" y2="43510"/>
                        <a14:foregroundMark x1="60884" y1="32332" x2="39456" y2="56731"/>
                        <a14:foregroundMark x1="29252" y1="51082" x2="27381" y2="68750"/>
                        <a14:foregroundMark x1="20068" y1="50601" x2="17857" y2="84976"/>
                        <a14:foregroundMark x1="17857" y1="84976" x2="55782" y2="90625"/>
                        <a14:foregroundMark x1="55782" y1="90625" x2="70578" y2="89784"/>
                        <a14:foregroundMark x1="70578" y1="89784" x2="77721" y2="71995"/>
                        <a14:foregroundMark x1="77721" y1="71995" x2="51190" y2="69471"/>
                        <a14:foregroundMark x1="51190" y1="69471" x2="38265" y2="63221"/>
                        <a14:foregroundMark x1="38265" y1="63221" x2="28571" y2="79087"/>
                        <a14:foregroundMark x1="28571" y1="79087" x2="28741" y2="75240"/>
                        <a14:foregroundMark x1="36395" y1="57332" x2="41497" y2="67909"/>
                        <a14:foregroundMark x1="41497" y1="67909" x2="54082" y2="75601"/>
                        <a14:foregroundMark x1="55952" y1="57572" x2="46088" y2="78726"/>
                        <a14:foregroundMark x1="46259" y1="58173" x2="37415" y2="89784"/>
                        <a14:foregroundMark x1="29932" y1="58413" x2="26701" y2="79087"/>
                        <a14:foregroundMark x1="22279" y1="51082" x2="21769" y2="68389"/>
                        <a14:foregroundMark x1="20408" y1="40625" x2="28061" y2="71635"/>
                        <a14:foregroundMark x1="28912" y1="53365" x2="25000" y2="84736"/>
                        <a14:foregroundMark x1="21088" y1="66346" x2="23810" y2="80529"/>
                        <a14:foregroundMark x1="23810" y1="65024" x2="27381" y2="77644"/>
                        <a14:foregroundMark x1="27381" y1="65986" x2="25000" y2="84495"/>
                        <a14:foregroundMark x1="42687" y1="65625" x2="50340" y2="69231"/>
                        <a14:foregroundMark x1="58333" y1="59736" x2="67007" y2="81010"/>
                        <a14:foregroundMark x1="67687" y1="55409" x2="68878" y2="72115"/>
                        <a14:foregroundMark x1="68197" y1="49519" x2="71769" y2="71514"/>
                        <a14:foregroundMark x1="73639" y1="59135" x2="72789" y2="72596"/>
                        <a14:foregroundMark x1="78741" y1="61058" x2="77041" y2="74159"/>
                        <a14:foregroundMark x1="77211" y1="66226" x2="77211" y2="7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195" y="2464150"/>
            <a:ext cx="2019390" cy="3297350"/>
          </a:xfrm>
          <a:prstGeom prst="rect">
            <a:avLst/>
          </a:prstGeom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id="{28B42E5C-485D-4C9D-B7EB-229BB3CA023C}"/>
              </a:ext>
            </a:extLst>
          </p:cNvPr>
          <p:cNvGrpSpPr/>
          <p:nvPr/>
        </p:nvGrpSpPr>
        <p:grpSpPr>
          <a:xfrm>
            <a:off x="3985471" y="3351116"/>
            <a:ext cx="1952943" cy="1882156"/>
            <a:chOff x="2573550" y="4864554"/>
            <a:chExt cx="1466174" cy="1224483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F303E129-2AF8-4DD3-9F52-2CB7339332CB}"/>
                </a:ext>
              </a:extLst>
            </p:cNvPr>
            <p:cNvGrpSpPr/>
            <p:nvPr/>
          </p:nvGrpSpPr>
          <p:grpSpPr>
            <a:xfrm rot="19594682">
              <a:off x="2573550" y="4864554"/>
              <a:ext cx="1009639" cy="1056543"/>
              <a:chOff x="1361251" y="1076879"/>
              <a:chExt cx="1366684" cy="1441996"/>
            </a:xfrm>
          </p:grpSpPr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165FA978-7C43-412F-8B31-672EA0B0D84B}"/>
                  </a:ext>
                </a:extLst>
              </p:cNvPr>
              <p:cNvSpPr/>
              <p:nvPr/>
            </p:nvSpPr>
            <p:spPr>
              <a:xfrm>
                <a:off x="1361251" y="1076879"/>
                <a:ext cx="1366684" cy="136668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2393A0F-213A-4224-93A8-D3378EFE0ACF}"/>
                  </a:ext>
                </a:extLst>
              </p:cNvPr>
              <p:cNvSpPr txBox="1"/>
              <p:nvPr/>
            </p:nvSpPr>
            <p:spPr>
              <a:xfrm>
                <a:off x="1528946" y="1180741"/>
                <a:ext cx="10815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 err="1">
                    <a:latin typeface="휴먼매직체" panose="02030504000101010101" pitchFamily="18" charset="-127"/>
                    <a:ea typeface="휴먼매직체" panose="02030504000101010101" pitchFamily="18" charset="-127"/>
                  </a:rPr>
                  <a:t>찍콩</a:t>
                </a:r>
                <a:endParaRPr lang="ko-KR" altLang="en-US" sz="2800" dirty="0">
                  <a:latin typeface="휴먼매직체" panose="02030504000101010101" pitchFamily="18" charset="-127"/>
                  <a:ea typeface="휴먼매직체" panose="02030504000101010101" pitchFamily="18" charset="-127"/>
                </a:endParaRPr>
              </a:p>
            </p:txBody>
          </p:sp>
          <p:pic>
            <p:nvPicPr>
              <p:cNvPr id="76" name="그림 75">
                <a:extLst>
                  <a:ext uri="{FF2B5EF4-FFF2-40B4-BE49-F238E27FC236}">
                    <a16:creationId xmlns:a16="http://schemas.microsoft.com/office/drawing/2014/main" id="{5D612687-7B0E-4AC6-8345-6839FED3BE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7063" b="89963" l="10000" r="90000">
                            <a14:foregroundMark x1="30000" y1="18216" x2="31579" y2="55390"/>
                            <a14:foregroundMark x1="30000" y1="21190" x2="41579" y2="49442"/>
                            <a14:foregroundMark x1="44211" y1="36431" x2="55789" y2="46097"/>
                            <a14:foregroundMark x1="57368" y1="38290" x2="68947" y2="51301"/>
                            <a14:foregroundMark x1="69474" y1="40520" x2="78947" y2="63197"/>
                            <a14:foregroundMark x1="78947" y1="63197" x2="71053" y2="84758"/>
                            <a14:foregroundMark x1="71053" y1="84758" x2="40526" y2="86989"/>
                            <a14:foregroundMark x1="40526" y1="86989" x2="15789" y2="52788"/>
                            <a14:foregroundMark x1="15789" y1="52788" x2="29474" y2="57621"/>
                            <a14:foregroundMark x1="47368" y1="46097" x2="43684" y2="65428"/>
                            <a14:foregroundMark x1="52632" y1="49442" x2="54737" y2="69517"/>
                            <a14:foregroundMark x1="65789" y1="49814" x2="67368" y2="68030"/>
                            <a14:foregroundMark x1="61053" y1="52416" x2="56316" y2="71747"/>
                            <a14:foregroundMark x1="48421" y1="73978" x2="54211" y2="76208"/>
                            <a14:foregroundMark x1="44211" y1="30112" x2="46842" y2="10037"/>
                            <a14:foregroundMark x1="46842" y1="10037" x2="19474" y2="13755"/>
                            <a14:foregroundMark x1="19474" y1="13755" x2="32105" y2="31227"/>
                            <a14:foregroundMark x1="32105" y1="31227" x2="32105" y2="30112"/>
                            <a14:foregroundMark x1="27368" y1="15985" x2="36842" y2="15613"/>
                            <a14:foregroundMark x1="31579" y1="7063" x2="37895" y2="8178"/>
                            <a14:foregroundMark x1="24737" y1="29740" x2="28421" y2="31227"/>
                            <a14:foregroundMark x1="25789" y1="31227" x2="28947" y2="3420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2551" y="1570228"/>
                <a:ext cx="798198" cy="948647"/>
              </a:xfrm>
              <a:prstGeom prst="rect">
                <a:avLst/>
              </a:prstGeom>
            </p:spPr>
          </p:pic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201583B-7DDD-4DA5-9D33-B0D18F83D7C5}"/>
                </a:ext>
              </a:extLst>
            </p:cNvPr>
            <p:cNvSpPr txBox="1"/>
            <p:nvPr/>
          </p:nvSpPr>
          <p:spPr>
            <a:xfrm rot="19309474">
              <a:off x="3248217" y="5796313"/>
              <a:ext cx="791507" cy="292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rgbClr val="FF000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대체</a:t>
              </a:r>
              <a:r>
                <a:rPr lang="en-US" altLang="ko-KR" sz="2400" dirty="0">
                  <a:solidFill>
                    <a:srgbClr val="FF000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!</a:t>
              </a:r>
              <a:endParaRPr lang="ko-KR" altLang="en-US" sz="2400" dirty="0">
                <a:solidFill>
                  <a:srgbClr val="FF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1D8792C-B198-4C95-B828-28EF6045942A}"/>
              </a:ext>
            </a:extLst>
          </p:cNvPr>
          <p:cNvSpPr txBox="1"/>
          <p:nvPr/>
        </p:nvSpPr>
        <p:spPr>
          <a:xfrm>
            <a:off x="4342813" y="5607910"/>
            <a:ext cx="1152979" cy="37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포스기</a:t>
            </a:r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BBE744-4029-4577-9916-9BF64798C5F8}"/>
              </a:ext>
            </a:extLst>
          </p:cNvPr>
          <p:cNvSpPr txBox="1"/>
          <p:nvPr/>
        </p:nvSpPr>
        <p:spPr>
          <a:xfrm>
            <a:off x="1969882" y="5580530"/>
            <a:ext cx="1380877" cy="37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키오스크</a:t>
            </a:r>
            <a:r>
              <a:rPr lang="ko-KR" altLang="en-US" dirty="0"/>
              <a:t> 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68343F4D-3B1D-4770-B738-0EE3913B3C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397" r="42488" b="8"/>
          <a:stretch/>
        </p:blipFill>
        <p:spPr>
          <a:xfrm>
            <a:off x="1446288" y="2641458"/>
            <a:ext cx="2258484" cy="3136337"/>
          </a:xfrm>
          <a:prstGeom prst="rect">
            <a:avLst/>
          </a:prstGeom>
        </p:spPr>
      </p:pic>
      <p:grpSp>
        <p:nvGrpSpPr>
          <p:cNvPr id="81" name="그룹 80">
            <a:extLst>
              <a:ext uri="{FF2B5EF4-FFF2-40B4-BE49-F238E27FC236}">
                <a16:creationId xmlns:a16="http://schemas.microsoft.com/office/drawing/2014/main" id="{E5C5CBA9-82C9-498E-85B9-BF463B9E754F}"/>
              </a:ext>
            </a:extLst>
          </p:cNvPr>
          <p:cNvGrpSpPr/>
          <p:nvPr/>
        </p:nvGrpSpPr>
        <p:grpSpPr>
          <a:xfrm>
            <a:off x="1694481" y="3365684"/>
            <a:ext cx="1952943" cy="1882156"/>
            <a:chOff x="2573550" y="4864554"/>
            <a:chExt cx="1466174" cy="122448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0F3E87CD-3668-4D9C-A1F3-3A1A636D2827}"/>
                </a:ext>
              </a:extLst>
            </p:cNvPr>
            <p:cNvGrpSpPr/>
            <p:nvPr/>
          </p:nvGrpSpPr>
          <p:grpSpPr>
            <a:xfrm rot="19594682">
              <a:off x="2573550" y="4864554"/>
              <a:ext cx="1009639" cy="1056543"/>
              <a:chOff x="1361251" y="1076879"/>
              <a:chExt cx="1366684" cy="1441996"/>
            </a:xfrm>
          </p:grpSpPr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2980787D-8F8A-45E6-8D7C-186EE04EC0FD}"/>
                  </a:ext>
                </a:extLst>
              </p:cNvPr>
              <p:cNvSpPr/>
              <p:nvPr/>
            </p:nvSpPr>
            <p:spPr>
              <a:xfrm>
                <a:off x="1361251" y="1076879"/>
                <a:ext cx="1366684" cy="136668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6C69625-0EED-4A08-867D-A060DA6C924D}"/>
                  </a:ext>
                </a:extLst>
              </p:cNvPr>
              <p:cNvSpPr txBox="1"/>
              <p:nvPr/>
            </p:nvSpPr>
            <p:spPr>
              <a:xfrm>
                <a:off x="1528946" y="1180741"/>
                <a:ext cx="10815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 err="1">
                    <a:latin typeface="휴먼매직체" panose="02030504000101010101" pitchFamily="18" charset="-127"/>
                    <a:ea typeface="휴먼매직체" panose="02030504000101010101" pitchFamily="18" charset="-127"/>
                  </a:rPr>
                  <a:t>찍콩</a:t>
                </a:r>
                <a:endParaRPr lang="ko-KR" altLang="en-US" sz="2800" dirty="0">
                  <a:latin typeface="휴먼매직체" panose="02030504000101010101" pitchFamily="18" charset="-127"/>
                  <a:ea typeface="휴먼매직체" panose="02030504000101010101" pitchFamily="18" charset="-127"/>
                </a:endParaRPr>
              </a:p>
            </p:txBody>
          </p:sp>
          <p:pic>
            <p:nvPicPr>
              <p:cNvPr id="86" name="그림 85">
                <a:extLst>
                  <a:ext uri="{FF2B5EF4-FFF2-40B4-BE49-F238E27FC236}">
                    <a16:creationId xmlns:a16="http://schemas.microsoft.com/office/drawing/2014/main" id="{670E469B-AFFD-49E1-9644-28D44AED85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7063" b="89963" l="10000" r="90000">
                            <a14:foregroundMark x1="30000" y1="18216" x2="31579" y2="55390"/>
                            <a14:foregroundMark x1="30000" y1="21190" x2="41579" y2="49442"/>
                            <a14:foregroundMark x1="44211" y1="36431" x2="55789" y2="46097"/>
                            <a14:foregroundMark x1="57368" y1="38290" x2="68947" y2="51301"/>
                            <a14:foregroundMark x1="69474" y1="40520" x2="78947" y2="63197"/>
                            <a14:foregroundMark x1="78947" y1="63197" x2="71053" y2="84758"/>
                            <a14:foregroundMark x1="71053" y1="84758" x2="40526" y2="86989"/>
                            <a14:foregroundMark x1="40526" y1="86989" x2="15789" y2="52788"/>
                            <a14:foregroundMark x1="15789" y1="52788" x2="29474" y2="57621"/>
                            <a14:foregroundMark x1="47368" y1="46097" x2="43684" y2="65428"/>
                            <a14:foregroundMark x1="52632" y1="49442" x2="54737" y2="69517"/>
                            <a14:foregroundMark x1="65789" y1="49814" x2="67368" y2="68030"/>
                            <a14:foregroundMark x1="61053" y1="52416" x2="56316" y2="71747"/>
                            <a14:foregroundMark x1="48421" y1="73978" x2="54211" y2="76208"/>
                            <a14:foregroundMark x1="44211" y1="30112" x2="46842" y2="10037"/>
                            <a14:foregroundMark x1="46842" y1="10037" x2="19474" y2="13755"/>
                            <a14:foregroundMark x1="19474" y1="13755" x2="32105" y2="31227"/>
                            <a14:foregroundMark x1="32105" y1="31227" x2="32105" y2="30112"/>
                            <a14:foregroundMark x1="27368" y1="15985" x2="36842" y2="15613"/>
                            <a14:foregroundMark x1="31579" y1="7063" x2="37895" y2="8178"/>
                            <a14:foregroundMark x1="24737" y1="29740" x2="28421" y2="31227"/>
                            <a14:foregroundMark x1="25789" y1="31227" x2="28947" y2="3420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2551" y="1570228"/>
                <a:ext cx="798198" cy="948647"/>
              </a:xfrm>
              <a:prstGeom prst="rect">
                <a:avLst/>
              </a:prstGeom>
            </p:spPr>
          </p:pic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628DD48-6CD7-4920-8277-2B2984072212}"/>
                </a:ext>
              </a:extLst>
            </p:cNvPr>
            <p:cNvSpPr txBox="1"/>
            <p:nvPr/>
          </p:nvSpPr>
          <p:spPr>
            <a:xfrm rot="19309474">
              <a:off x="3248217" y="5796313"/>
              <a:ext cx="791507" cy="292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rgbClr val="FF000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대체</a:t>
              </a:r>
              <a:r>
                <a:rPr lang="en-US" altLang="ko-KR" sz="2400" dirty="0">
                  <a:solidFill>
                    <a:srgbClr val="FF000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!</a:t>
              </a:r>
              <a:endParaRPr lang="ko-KR" altLang="en-US" sz="2400" dirty="0">
                <a:solidFill>
                  <a:srgbClr val="FF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1E1F016-4EA9-4331-856B-D952F8B97D03}"/>
              </a:ext>
            </a:extLst>
          </p:cNvPr>
          <p:cNvSpPr txBox="1"/>
          <p:nvPr/>
        </p:nvSpPr>
        <p:spPr>
          <a:xfrm>
            <a:off x="6003018" y="3794127"/>
            <a:ext cx="1117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2"/>
                </a:solidFill>
                <a:latin typeface="Ravie" panose="04040805050809020602" pitchFamily="82" charset="0"/>
              </a:rPr>
              <a:t>+a</a:t>
            </a:r>
            <a:r>
              <a:rPr lang="en-US" altLang="ko-KR" sz="3600" dirty="0">
                <a:solidFill>
                  <a:schemeClr val="accent2"/>
                </a:solidFill>
                <a:latin typeface="Ravie" panose="04040805050809020602" pitchFamily="82" charset="0"/>
              </a:rPr>
              <a:t>         </a:t>
            </a:r>
            <a:endParaRPr lang="ko-KR" altLang="en-US" sz="3600" dirty="0">
              <a:solidFill>
                <a:schemeClr val="accent2"/>
              </a:solidFill>
              <a:latin typeface="Ravie" panose="04040805050809020602" pitchFamily="8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031B204-316E-48EE-A110-058C17B465EB}"/>
              </a:ext>
            </a:extLst>
          </p:cNvPr>
          <p:cNvSpPr txBox="1"/>
          <p:nvPr/>
        </p:nvSpPr>
        <p:spPr>
          <a:xfrm>
            <a:off x="7541546" y="2953654"/>
            <a:ext cx="3993229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인건비 데이터 축적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 데이터 축적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매장 컨설팅 제공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축적으로 원가절감 방안 제시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매장 유지비 분석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회전률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분석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트렌드 분석 후 제공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등등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28600" indent="-228600">
              <a:buFont typeface="+mj-lt"/>
              <a:buAutoNum type="arabicParenR"/>
            </a:pPr>
            <a:endParaRPr lang="ko-KR" altLang="en-US" sz="1200" dirty="0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7524F4DE-D69E-4345-A592-45011403AB62}"/>
              </a:ext>
            </a:extLst>
          </p:cNvPr>
          <p:cNvGrpSpPr/>
          <p:nvPr/>
        </p:nvGrpSpPr>
        <p:grpSpPr>
          <a:xfrm>
            <a:off x="-238415" y="4089149"/>
            <a:ext cx="2235779" cy="2982761"/>
            <a:chOff x="881595" y="951759"/>
            <a:chExt cx="2610600" cy="3331494"/>
          </a:xfrm>
        </p:grpSpPr>
        <p:pic>
          <p:nvPicPr>
            <p:cNvPr id="88" name="그림 87" descr="텍스트이(가) 표시된 사진&#10;&#10;자동 생성된 설명">
              <a:extLst>
                <a:ext uri="{FF2B5EF4-FFF2-40B4-BE49-F238E27FC236}">
                  <a16:creationId xmlns:a16="http://schemas.microsoft.com/office/drawing/2014/main" id="{E7F989AD-546D-4582-BACA-78945BD90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595" y="1672653"/>
              <a:ext cx="2610600" cy="2610600"/>
            </a:xfrm>
            <a:prstGeom prst="rect">
              <a:avLst/>
            </a:prstGeom>
          </p:spPr>
        </p:pic>
        <p:pic>
          <p:nvPicPr>
            <p:cNvPr id="89" name="그림 88" descr="텍스트이(가) 표시된 사진&#10;&#10;자동 생성된 설명">
              <a:extLst>
                <a:ext uri="{FF2B5EF4-FFF2-40B4-BE49-F238E27FC236}">
                  <a16:creationId xmlns:a16="http://schemas.microsoft.com/office/drawing/2014/main" id="{02C23F9E-97D6-4732-B026-C31418F1C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9437" b="89650" l="6935" r="90000">
                          <a14:foregroundMark x1="32097" y1="45967" x2="40000" y2="46880"/>
                          <a14:foregroundMark x1="55000" y1="52816" x2="68871" y2="54947"/>
                          <a14:foregroundMark x1="66774" y1="53881" x2="69032" y2="53881"/>
                          <a14:foregroundMark x1="10323" y1="63470" x2="10161" y2="66971"/>
                          <a14:foregroundMark x1="10645" y1="69254" x2="10968" y2="73973"/>
                          <a14:foregroundMark x1="10161" y1="70472" x2="8871" y2="73059"/>
                          <a14:foregroundMark x1="8065" y1="70472" x2="10645" y2="75495"/>
                          <a14:foregroundMark x1="9677" y1="74581" x2="10484" y2="82496"/>
                          <a14:foregroundMark x1="10484" y1="82496" x2="31129" y2="87671"/>
                          <a14:foregroundMark x1="22581" y1="85845" x2="18065" y2="85084"/>
                          <a14:foregroundMark x1="7097" y1="71081" x2="8871" y2="78539"/>
                          <a14:foregroundMark x1="8871" y1="78539" x2="11290" y2="83105"/>
                          <a14:foregroundMark x1="6935" y1="73212" x2="8065" y2="81431"/>
                          <a14:foregroundMark x1="8065" y1="81431" x2="11613" y2="82953"/>
                          <a14:foregroundMark x1="8226" y1="82953" x2="17419" y2="83866"/>
                          <a14:foregroundMark x1="9677" y1="84018" x2="18065" y2="83714"/>
                          <a14:foregroundMark x1="11129" y1="49011" x2="11774" y2="622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3562" y="951759"/>
              <a:ext cx="1553767" cy="1646492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1D05A87-FA0A-4D65-BF9C-E2767E0E4DFC}"/>
                </a:ext>
              </a:extLst>
            </p:cNvPr>
            <p:cNvSpPr txBox="1"/>
            <p:nvPr/>
          </p:nvSpPr>
          <p:spPr>
            <a:xfrm>
              <a:off x="1801599" y="2442850"/>
              <a:ext cx="12241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2"/>
                  </a:solidFill>
                  <a:latin typeface="Ravie" panose="04040805050809020602" pitchFamily="82" charset="0"/>
                </a:rPr>
                <a:t>SAVE!</a:t>
              </a:r>
              <a:endParaRPr lang="ko-KR" altLang="en-US" sz="1100" dirty="0">
                <a:solidFill>
                  <a:schemeClr val="accent2"/>
                </a:solidFill>
                <a:latin typeface="Ravie" panose="04040805050809020602" pitchFamily="82" charset="0"/>
              </a:endParaRPr>
            </a:p>
          </p:txBody>
        </p:sp>
      </p:grpSp>
      <p:pic>
        <p:nvPicPr>
          <p:cNvPr id="91" name="그래픽 90" descr="컵케이크 윤곽선">
            <a:extLst>
              <a:ext uri="{FF2B5EF4-FFF2-40B4-BE49-F238E27FC236}">
                <a16:creationId xmlns:a16="http://schemas.microsoft.com/office/drawing/2014/main" id="{8249DB38-D1A8-4383-871A-A5FB5E1B6F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52667" y="329089"/>
            <a:ext cx="447607" cy="44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2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DE6026-A5F0-4102-80F3-7D670AFF7174}"/>
              </a:ext>
            </a:extLst>
          </p:cNvPr>
          <p:cNvSpPr/>
          <p:nvPr/>
        </p:nvSpPr>
        <p:spPr>
          <a:xfrm>
            <a:off x="5664410" y="-6431"/>
            <a:ext cx="6550886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D239000-3019-41E5-B565-6C8ED3AEDB99}"/>
              </a:ext>
            </a:extLst>
          </p:cNvPr>
          <p:cNvSpPr txBox="1"/>
          <p:nvPr/>
        </p:nvSpPr>
        <p:spPr>
          <a:xfrm>
            <a:off x="345638" y="267318"/>
            <a:ext cx="893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4. </a:t>
            </a:r>
            <a:r>
              <a:rPr lang="ko-KR" altLang="en-US" sz="2800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찍콩의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비즈니스 모델 </a:t>
            </a:r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(BM) 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81593F8-D75A-4B39-A787-EE0E755DF344}"/>
              </a:ext>
            </a:extLst>
          </p:cNvPr>
          <p:cNvSpPr/>
          <p:nvPr/>
        </p:nvSpPr>
        <p:spPr>
          <a:xfrm flipV="1">
            <a:off x="0" y="853120"/>
            <a:ext cx="5425487" cy="47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FC4C9E-64E3-4292-9BCA-2CAF53F600A7}"/>
              </a:ext>
            </a:extLst>
          </p:cNvPr>
          <p:cNvSpPr/>
          <p:nvPr/>
        </p:nvSpPr>
        <p:spPr>
          <a:xfrm>
            <a:off x="-841" y="3171890"/>
            <a:ext cx="6650555" cy="389333"/>
          </a:xfrm>
          <a:prstGeom prst="rect">
            <a:avLst/>
          </a:prstGeom>
          <a:solidFill>
            <a:srgbClr val="FFF2CC"/>
          </a:solidFill>
          <a:ln>
            <a:solidFill>
              <a:srgbClr val="FFF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                       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3600" dirty="0">
              <a:solidFill>
                <a:srgbClr val="ED7D3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34" name="그래픽 33" descr="피자 한 판 윤곽선">
            <a:extLst>
              <a:ext uri="{FF2B5EF4-FFF2-40B4-BE49-F238E27FC236}">
                <a16:creationId xmlns:a16="http://schemas.microsoft.com/office/drawing/2014/main" id="{5388CC1F-B900-4A64-B4F6-9F3BCFF51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557" y="288195"/>
            <a:ext cx="491758" cy="491758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62867288-4AF7-45C9-A660-0F6EA98CC0DE}"/>
              </a:ext>
            </a:extLst>
          </p:cNvPr>
          <p:cNvGrpSpPr/>
          <p:nvPr/>
        </p:nvGrpSpPr>
        <p:grpSpPr>
          <a:xfrm>
            <a:off x="3037796" y="2608644"/>
            <a:ext cx="1441381" cy="1483936"/>
            <a:chOff x="1386381" y="1102868"/>
            <a:chExt cx="1366684" cy="1416007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51B965B1-50A1-4185-AE8D-3206E0A070A9}"/>
                </a:ext>
              </a:extLst>
            </p:cNvPr>
            <p:cNvSpPr/>
            <p:nvPr/>
          </p:nvSpPr>
          <p:spPr>
            <a:xfrm>
              <a:off x="1386381" y="1102868"/>
              <a:ext cx="1366684" cy="13666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42FE709-4577-43F6-869B-06FE634C968B}"/>
                </a:ext>
              </a:extLst>
            </p:cNvPr>
            <p:cNvSpPr txBox="1"/>
            <p:nvPr/>
          </p:nvSpPr>
          <p:spPr>
            <a:xfrm>
              <a:off x="1528948" y="1180742"/>
              <a:ext cx="10815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err="1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찍콩</a:t>
              </a:r>
              <a:endParaRPr lang="ko-KR" altLang="en-US" sz="2800" dirty="0">
                <a:latin typeface="휴먼매직체" panose="02030504000101010101" pitchFamily="18" charset="-127"/>
                <a:ea typeface="휴먼매직체" panose="02030504000101010101" pitchFamily="18" charset="-127"/>
              </a:endParaRP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A9ED713B-EFB8-4EB6-BE17-59FAFDCE0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063" b="89963" l="10000" r="90000">
                          <a14:foregroundMark x1="30000" y1="18216" x2="31579" y2="55390"/>
                          <a14:foregroundMark x1="30000" y1="21190" x2="41579" y2="49442"/>
                          <a14:foregroundMark x1="44211" y1="36431" x2="55789" y2="46097"/>
                          <a14:foregroundMark x1="57368" y1="38290" x2="68947" y2="51301"/>
                          <a14:foregroundMark x1="69474" y1="40520" x2="78947" y2="63197"/>
                          <a14:foregroundMark x1="78947" y1="63197" x2="71053" y2="84758"/>
                          <a14:foregroundMark x1="71053" y1="84758" x2="40526" y2="86989"/>
                          <a14:foregroundMark x1="40526" y1="86989" x2="15789" y2="52788"/>
                          <a14:foregroundMark x1="15789" y1="52788" x2="29474" y2="57621"/>
                          <a14:foregroundMark x1="47368" y1="46097" x2="43684" y2="65428"/>
                          <a14:foregroundMark x1="52632" y1="49442" x2="54737" y2="69517"/>
                          <a14:foregroundMark x1="65789" y1="49814" x2="67368" y2="68030"/>
                          <a14:foregroundMark x1="61053" y1="52416" x2="56316" y2="71747"/>
                          <a14:foregroundMark x1="48421" y1="73978" x2="54211" y2="76208"/>
                          <a14:foregroundMark x1="44211" y1="30112" x2="46842" y2="10037"/>
                          <a14:foregroundMark x1="46842" y1="10037" x2="19474" y2="13755"/>
                          <a14:foregroundMark x1="19474" y1="13755" x2="32105" y2="31227"/>
                          <a14:foregroundMark x1="32105" y1="31227" x2="32105" y2="30112"/>
                          <a14:foregroundMark x1="27368" y1="15985" x2="36842" y2="15613"/>
                          <a14:foregroundMark x1="31579" y1="7063" x2="37895" y2="8178"/>
                          <a14:foregroundMark x1="24737" y1="29740" x2="28421" y2="31227"/>
                          <a14:foregroundMark x1="25789" y1="31227" x2="28947" y2="3420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551" y="1570228"/>
              <a:ext cx="798198" cy="948647"/>
            </a:xfrm>
            <a:prstGeom prst="rect">
              <a:avLst/>
            </a:prstGeom>
          </p:spPr>
        </p:pic>
      </p:grpSp>
      <p:pic>
        <p:nvPicPr>
          <p:cNvPr id="41" name="그림 40" descr="텍스트이(가) 표시된 사진&#10;&#10;자동 생성된 설명">
            <a:extLst>
              <a:ext uri="{FF2B5EF4-FFF2-40B4-BE49-F238E27FC236}">
                <a16:creationId xmlns:a16="http://schemas.microsoft.com/office/drawing/2014/main" id="{ABDADBEE-9CD2-442D-90ED-EDD5F0D73DC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6613" y1="43248" x2="56613" y2="43248"/>
                        <a14:foregroundMark x1="52742" y1="41318" x2="55323" y2="430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730" t="12489" r="37041" b="30038"/>
          <a:stretch/>
        </p:blipFill>
        <p:spPr>
          <a:xfrm>
            <a:off x="34992" y="1817563"/>
            <a:ext cx="1732818" cy="2474018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C0E85E55-1724-4CEA-82D1-72A790463AF2}"/>
              </a:ext>
            </a:extLst>
          </p:cNvPr>
          <p:cNvGrpSpPr/>
          <p:nvPr/>
        </p:nvGrpSpPr>
        <p:grpSpPr>
          <a:xfrm>
            <a:off x="6205740" y="2538486"/>
            <a:ext cx="2032883" cy="1636466"/>
            <a:chOff x="5197033" y="2211045"/>
            <a:chExt cx="1585732" cy="1311441"/>
          </a:xfrm>
        </p:grpSpPr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03A7EFAA-6F49-485B-ACFE-7B292A1A9845}"/>
                </a:ext>
              </a:extLst>
            </p:cNvPr>
            <p:cNvSpPr/>
            <p:nvPr/>
          </p:nvSpPr>
          <p:spPr>
            <a:xfrm>
              <a:off x="5197033" y="2211045"/>
              <a:ext cx="1516284" cy="995562"/>
            </a:xfrm>
            <a:custGeom>
              <a:avLst/>
              <a:gdLst>
                <a:gd name="connsiteX0" fmla="*/ 152403 w 1516284"/>
                <a:gd name="connsiteY0" fmla="*/ 0 h 995562"/>
                <a:gd name="connsiteX1" fmla="*/ 1363881 w 1516284"/>
                <a:gd name="connsiteY1" fmla="*/ 0 h 995562"/>
                <a:gd name="connsiteX2" fmla="*/ 1516284 w 1516284"/>
                <a:gd name="connsiteY2" fmla="*/ 152403 h 995562"/>
                <a:gd name="connsiteX3" fmla="*/ 1516284 w 1516284"/>
                <a:gd name="connsiteY3" fmla="*/ 761997 h 995562"/>
                <a:gd name="connsiteX4" fmla="*/ 1363881 w 1516284"/>
                <a:gd name="connsiteY4" fmla="*/ 914400 h 995562"/>
                <a:gd name="connsiteX5" fmla="*/ 877559 w 1516284"/>
                <a:gd name="connsiteY5" fmla="*/ 914400 h 995562"/>
                <a:gd name="connsiteX6" fmla="*/ 995423 w 1516284"/>
                <a:gd name="connsiteY6" fmla="*/ 995562 h 995562"/>
                <a:gd name="connsiteX7" fmla="*/ 578734 w 1516284"/>
                <a:gd name="connsiteY7" fmla="*/ 995562 h 995562"/>
                <a:gd name="connsiteX8" fmla="*/ 696599 w 1516284"/>
                <a:gd name="connsiteY8" fmla="*/ 914400 h 995562"/>
                <a:gd name="connsiteX9" fmla="*/ 152403 w 1516284"/>
                <a:gd name="connsiteY9" fmla="*/ 914400 h 995562"/>
                <a:gd name="connsiteX10" fmla="*/ 0 w 1516284"/>
                <a:gd name="connsiteY10" fmla="*/ 761997 h 995562"/>
                <a:gd name="connsiteX11" fmla="*/ 0 w 1516284"/>
                <a:gd name="connsiteY11" fmla="*/ 152403 h 995562"/>
                <a:gd name="connsiteX12" fmla="*/ 152403 w 1516284"/>
                <a:gd name="connsiteY12" fmla="*/ 0 h 99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6284" h="995562">
                  <a:moveTo>
                    <a:pt x="152403" y="0"/>
                  </a:moveTo>
                  <a:lnTo>
                    <a:pt x="1363881" y="0"/>
                  </a:lnTo>
                  <a:cubicBezTo>
                    <a:pt x="1448051" y="0"/>
                    <a:pt x="1516284" y="68233"/>
                    <a:pt x="1516284" y="152403"/>
                  </a:cubicBezTo>
                  <a:lnTo>
                    <a:pt x="1516284" y="761997"/>
                  </a:lnTo>
                  <a:cubicBezTo>
                    <a:pt x="1516284" y="846167"/>
                    <a:pt x="1448051" y="914400"/>
                    <a:pt x="1363881" y="914400"/>
                  </a:cubicBezTo>
                  <a:lnTo>
                    <a:pt x="877559" y="914400"/>
                  </a:lnTo>
                  <a:lnTo>
                    <a:pt x="995423" y="995562"/>
                  </a:lnTo>
                  <a:lnTo>
                    <a:pt x="578734" y="995562"/>
                  </a:lnTo>
                  <a:lnTo>
                    <a:pt x="696599" y="914400"/>
                  </a:lnTo>
                  <a:lnTo>
                    <a:pt x="152403" y="914400"/>
                  </a:lnTo>
                  <a:cubicBezTo>
                    <a:pt x="68233" y="914400"/>
                    <a:pt x="0" y="846167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5BE2D23-9311-4F33-803B-D4A323AF0D86}"/>
                </a:ext>
              </a:extLst>
            </p:cNvPr>
            <p:cNvSpPr/>
            <p:nvPr/>
          </p:nvSpPr>
          <p:spPr>
            <a:xfrm>
              <a:off x="5297298" y="2332670"/>
              <a:ext cx="1331089" cy="67697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74D37E4-B883-49AB-9285-B98ACEBB79CE}"/>
                </a:ext>
              </a:extLst>
            </p:cNvPr>
            <p:cNvSpPr/>
            <p:nvPr/>
          </p:nvSpPr>
          <p:spPr>
            <a:xfrm>
              <a:off x="5254907" y="3265481"/>
              <a:ext cx="1331089" cy="2223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91922E5-827A-40CE-BCC2-3A70E770E9A2}"/>
                </a:ext>
              </a:extLst>
            </p:cNvPr>
            <p:cNvSpPr/>
            <p:nvPr/>
          </p:nvSpPr>
          <p:spPr>
            <a:xfrm>
              <a:off x="6643869" y="3196423"/>
              <a:ext cx="138896" cy="3260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B84D9AB-B66A-4C85-87CE-4A08AD2533A9}"/>
              </a:ext>
            </a:extLst>
          </p:cNvPr>
          <p:cNvGrpSpPr/>
          <p:nvPr/>
        </p:nvGrpSpPr>
        <p:grpSpPr>
          <a:xfrm>
            <a:off x="1956444" y="3202850"/>
            <a:ext cx="1276350" cy="732592"/>
            <a:chOff x="1908339" y="2860029"/>
            <a:chExt cx="1276350" cy="7325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E33E276-A276-4DF1-AFD3-0D6AD06FAE28}"/>
                </a:ext>
              </a:extLst>
            </p:cNvPr>
            <p:cNvSpPr txBox="1"/>
            <p:nvPr/>
          </p:nvSpPr>
          <p:spPr>
            <a:xfrm>
              <a:off x="1908339" y="2860029"/>
              <a:ext cx="12763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DATA</a:t>
              </a:r>
              <a:endPara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E75CE438-2D56-416D-A88A-CC66A870069E}"/>
                </a:ext>
              </a:extLst>
            </p:cNvPr>
            <p:cNvSpPr/>
            <p:nvPr/>
          </p:nvSpPr>
          <p:spPr>
            <a:xfrm>
              <a:off x="2051371" y="3350613"/>
              <a:ext cx="532065" cy="24200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D05DD60-2218-4A88-829A-A00097621739}"/>
              </a:ext>
            </a:extLst>
          </p:cNvPr>
          <p:cNvGrpSpPr/>
          <p:nvPr/>
        </p:nvGrpSpPr>
        <p:grpSpPr>
          <a:xfrm>
            <a:off x="4761584" y="3164903"/>
            <a:ext cx="1276350" cy="732592"/>
            <a:chOff x="1908339" y="2860029"/>
            <a:chExt cx="1276350" cy="73259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40CEE47-666B-4D92-A747-8C18721F7CF7}"/>
                </a:ext>
              </a:extLst>
            </p:cNvPr>
            <p:cNvSpPr txBox="1"/>
            <p:nvPr/>
          </p:nvSpPr>
          <p:spPr>
            <a:xfrm>
              <a:off x="1908339" y="2860029"/>
              <a:ext cx="12763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DATA</a:t>
              </a:r>
              <a:endPara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3" name="화살표: 오른쪽 52">
              <a:extLst>
                <a:ext uri="{FF2B5EF4-FFF2-40B4-BE49-F238E27FC236}">
                  <a16:creationId xmlns:a16="http://schemas.microsoft.com/office/drawing/2014/main" id="{4893D778-C3E0-4B3D-8868-8B015B725554}"/>
                </a:ext>
              </a:extLst>
            </p:cNvPr>
            <p:cNvSpPr/>
            <p:nvPr/>
          </p:nvSpPr>
          <p:spPr>
            <a:xfrm>
              <a:off x="2051371" y="3350613"/>
              <a:ext cx="532065" cy="24200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88F67A4-E1F0-4730-B06C-147E605BB847}"/>
              </a:ext>
            </a:extLst>
          </p:cNvPr>
          <p:cNvGrpSpPr/>
          <p:nvPr/>
        </p:nvGrpSpPr>
        <p:grpSpPr>
          <a:xfrm>
            <a:off x="6946763" y="288195"/>
            <a:ext cx="1983258" cy="1445174"/>
            <a:chOff x="7083845" y="338036"/>
            <a:chExt cx="1983258" cy="1445174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F73F9E22-EF16-4451-ACCD-074256713659}"/>
                </a:ext>
              </a:extLst>
            </p:cNvPr>
            <p:cNvSpPr/>
            <p:nvPr/>
          </p:nvSpPr>
          <p:spPr>
            <a:xfrm>
              <a:off x="7083845" y="338036"/>
              <a:ext cx="1943851" cy="1445174"/>
            </a:xfrm>
            <a:prstGeom prst="ellipse">
              <a:avLst/>
            </a:prstGeom>
            <a:solidFill>
              <a:srgbClr val="FFF2CC"/>
            </a:solidFill>
            <a:ln>
              <a:solidFill>
                <a:srgbClr val="FFF2CC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E289A0B-FEDC-4E24-AF24-D8F3684F3AC4}"/>
                </a:ext>
              </a:extLst>
            </p:cNvPr>
            <p:cNvSpPr txBox="1"/>
            <p:nvPr/>
          </p:nvSpPr>
          <p:spPr>
            <a:xfrm>
              <a:off x="7124674" y="692942"/>
              <a:ext cx="19424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01.</a:t>
              </a:r>
            </a:p>
            <a:p>
              <a:pPr algn="ctr"/>
              <a:r>
                <a:rPr lang="ko-KR" altLang="en-US" sz="1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빅 데이터 판매</a:t>
              </a:r>
            </a:p>
            <a:p>
              <a:endParaRPr lang="ko-KR" altLang="en-US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20FD180-EBEA-45EC-A5C3-C47DD5B6A489}"/>
              </a:ext>
            </a:extLst>
          </p:cNvPr>
          <p:cNvGrpSpPr/>
          <p:nvPr/>
        </p:nvGrpSpPr>
        <p:grpSpPr>
          <a:xfrm>
            <a:off x="9080625" y="900498"/>
            <a:ext cx="1943851" cy="1445174"/>
            <a:chOff x="9027697" y="910349"/>
            <a:chExt cx="1943851" cy="1445174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6F1614DE-BD64-41F2-9698-B64D3A35D0F7}"/>
                </a:ext>
              </a:extLst>
            </p:cNvPr>
            <p:cNvSpPr/>
            <p:nvPr/>
          </p:nvSpPr>
          <p:spPr>
            <a:xfrm>
              <a:off x="9027697" y="910349"/>
              <a:ext cx="1943851" cy="1445174"/>
            </a:xfrm>
            <a:prstGeom prst="ellipse">
              <a:avLst/>
            </a:prstGeom>
            <a:solidFill>
              <a:srgbClr val="FFF2CC"/>
            </a:solidFill>
            <a:ln>
              <a:solidFill>
                <a:srgbClr val="FFF2CC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469DB21-92B6-4DA3-A13E-C8CE1B623FFA}"/>
                </a:ext>
              </a:extLst>
            </p:cNvPr>
            <p:cNvSpPr txBox="1"/>
            <p:nvPr/>
          </p:nvSpPr>
          <p:spPr>
            <a:xfrm>
              <a:off x="9029118" y="1124417"/>
              <a:ext cx="1942429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02.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1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빅데이터 기반</a:t>
              </a:r>
              <a:endPara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1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가게 컨설팅 제공</a:t>
              </a:r>
            </a:p>
            <a:p>
              <a:endParaRPr lang="ko-KR" altLang="en-US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FA8B307-B5BE-44E5-9F89-1AF468FD52D2}"/>
              </a:ext>
            </a:extLst>
          </p:cNvPr>
          <p:cNvGrpSpPr/>
          <p:nvPr/>
        </p:nvGrpSpPr>
        <p:grpSpPr>
          <a:xfrm>
            <a:off x="9237514" y="4447286"/>
            <a:ext cx="2529808" cy="1817582"/>
            <a:chOff x="8944437" y="4347476"/>
            <a:chExt cx="2487490" cy="187112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E333F62F-2AFC-4038-B753-C9BDC586EFF9}"/>
                </a:ext>
              </a:extLst>
            </p:cNvPr>
            <p:cNvSpPr/>
            <p:nvPr/>
          </p:nvSpPr>
          <p:spPr>
            <a:xfrm>
              <a:off x="8944437" y="4347476"/>
              <a:ext cx="2487490" cy="1796417"/>
            </a:xfrm>
            <a:prstGeom prst="ellipse">
              <a:avLst/>
            </a:prstGeom>
            <a:solidFill>
              <a:srgbClr val="FFF2CC"/>
            </a:solidFill>
            <a:ln>
              <a:solidFill>
                <a:srgbClr val="FFF2CC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8132951-0C33-422F-8749-D72312637471}"/>
                </a:ext>
              </a:extLst>
            </p:cNvPr>
            <p:cNvSpPr txBox="1"/>
            <p:nvPr/>
          </p:nvSpPr>
          <p:spPr>
            <a:xfrm>
              <a:off x="9108042" y="4464275"/>
              <a:ext cx="221261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04.</a:t>
              </a:r>
            </a:p>
            <a:p>
              <a:pPr algn="ctr"/>
              <a:r>
                <a:rPr lang="ko-KR" altLang="en-US" sz="1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지역</a:t>
              </a:r>
              <a:r>
                <a:rPr lang="en-US" altLang="ko-KR" sz="1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/</a:t>
              </a:r>
              <a:r>
                <a:rPr lang="ko-KR" altLang="en-US" sz="1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상권</a:t>
              </a:r>
              <a:r>
                <a:rPr lang="en-US" altLang="ko-KR" sz="1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/</a:t>
              </a:r>
              <a:r>
                <a:rPr lang="ko-KR" altLang="en-US" sz="1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연령 별</a:t>
              </a:r>
              <a:endPara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1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데이터를 판매</a:t>
              </a:r>
              <a:endPara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1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초기창업자에게 </a:t>
              </a:r>
              <a:endPara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1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정보제공 </a:t>
              </a:r>
            </a:p>
            <a:p>
              <a:endParaRPr lang="ko-KR" altLang="en-US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6DE09A9-F234-4144-AC31-318895DFFDA4}"/>
              </a:ext>
            </a:extLst>
          </p:cNvPr>
          <p:cNvGrpSpPr/>
          <p:nvPr/>
        </p:nvGrpSpPr>
        <p:grpSpPr>
          <a:xfrm>
            <a:off x="9699362" y="2463354"/>
            <a:ext cx="2261381" cy="1697276"/>
            <a:chOff x="9498000" y="2538487"/>
            <a:chExt cx="2261381" cy="1697276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0D342AA2-18EB-4B98-B974-CE69D81220D9}"/>
                </a:ext>
              </a:extLst>
            </p:cNvPr>
            <p:cNvSpPr/>
            <p:nvPr/>
          </p:nvSpPr>
          <p:spPr>
            <a:xfrm>
              <a:off x="9498000" y="2538487"/>
              <a:ext cx="2261381" cy="1636466"/>
            </a:xfrm>
            <a:prstGeom prst="ellipse">
              <a:avLst/>
            </a:prstGeom>
            <a:solidFill>
              <a:srgbClr val="FFF2CC"/>
            </a:solidFill>
            <a:ln>
              <a:solidFill>
                <a:srgbClr val="FFF2CC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A03C2AC-C18E-47A6-8F40-EB76467A3599}"/>
                </a:ext>
              </a:extLst>
            </p:cNvPr>
            <p:cNvSpPr txBox="1"/>
            <p:nvPr/>
          </p:nvSpPr>
          <p:spPr>
            <a:xfrm>
              <a:off x="9711413" y="2758435"/>
              <a:ext cx="190578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ED7D3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03.</a:t>
              </a:r>
              <a:r>
                <a:rPr lang="ko-KR" altLang="en-US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endPara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1800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고객에게 더 좋은 </a:t>
              </a:r>
              <a:endParaRPr lang="en-US" altLang="ko-KR" sz="18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1800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서비스를 위한 </a:t>
              </a:r>
              <a:endParaRPr lang="en-US" altLang="ko-KR" sz="18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1800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품질 개선</a:t>
              </a:r>
            </a:p>
            <a:p>
              <a:endParaRPr lang="ko-KR" altLang="en-US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CA6F36C-150D-45E3-A97A-D995C27E9EEC}"/>
              </a:ext>
            </a:extLst>
          </p:cNvPr>
          <p:cNvGrpSpPr/>
          <p:nvPr/>
        </p:nvGrpSpPr>
        <p:grpSpPr>
          <a:xfrm>
            <a:off x="5754714" y="5124632"/>
            <a:ext cx="4572000" cy="1606385"/>
            <a:chOff x="5556540" y="5116421"/>
            <a:chExt cx="4572000" cy="1606385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B818B5DD-A089-4B95-A10E-8F8E5B6480F7}"/>
                </a:ext>
              </a:extLst>
            </p:cNvPr>
            <p:cNvSpPr/>
            <p:nvPr/>
          </p:nvSpPr>
          <p:spPr>
            <a:xfrm>
              <a:off x="6853805" y="5116421"/>
              <a:ext cx="1977469" cy="1606385"/>
            </a:xfrm>
            <a:prstGeom prst="ellipse">
              <a:avLst/>
            </a:prstGeom>
            <a:solidFill>
              <a:srgbClr val="FFF2CC"/>
            </a:solidFill>
            <a:ln>
              <a:solidFill>
                <a:srgbClr val="FFF2CC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4CA2317-EA4F-4729-8B86-8876594C125C}"/>
                </a:ext>
              </a:extLst>
            </p:cNvPr>
            <p:cNvSpPr txBox="1"/>
            <p:nvPr/>
          </p:nvSpPr>
          <p:spPr>
            <a:xfrm>
              <a:off x="5556540" y="5362491"/>
              <a:ext cx="457200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05.</a:t>
              </a:r>
            </a:p>
            <a:p>
              <a:pPr algn="ctr"/>
              <a:r>
                <a:rPr lang="ko-KR" altLang="en-US" sz="1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트렌드에 맞춰주는 </a:t>
              </a:r>
              <a:endPara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1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정보 제공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3176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927</Words>
  <Application>Microsoft Office PowerPoint</Application>
  <PresentationFormat>와이드스크린</PresentationFormat>
  <Paragraphs>261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0" baseType="lpstr">
      <vt:lpstr>경기천년제목 Bold</vt:lpstr>
      <vt:lpstr>나눔고딕 ExtraBold</vt:lpstr>
      <vt:lpstr>나눔스퀘어 Bold</vt:lpstr>
      <vt:lpstr>나눔스퀘어 ExtraBold</vt:lpstr>
      <vt:lpstr>배달의민족 한나는 열한살</vt:lpstr>
      <vt:lpstr>휴먼명조</vt:lpstr>
      <vt:lpstr>맑은 고딕</vt:lpstr>
      <vt:lpstr>Ravie</vt:lpstr>
      <vt:lpstr>Arial</vt:lpstr>
      <vt:lpstr>휴먼매직체</vt:lpstr>
      <vt:lpstr>휴먼둥근헤드라인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동현</dc:creator>
  <cp:lastModifiedBy>beautiful1997@nate.com</cp:lastModifiedBy>
  <cp:revision>114</cp:revision>
  <dcterms:created xsi:type="dcterms:W3CDTF">2021-05-23T12:20:32Z</dcterms:created>
  <dcterms:modified xsi:type="dcterms:W3CDTF">2021-05-24T05:03:15Z</dcterms:modified>
</cp:coreProperties>
</file>