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281" r:id="rId6"/>
    <p:sldId id="312" r:id="rId7"/>
    <p:sldId id="282" r:id="rId8"/>
    <p:sldId id="311" r:id="rId9"/>
    <p:sldId id="341" r:id="rId10"/>
    <p:sldId id="343" r:id="rId11"/>
    <p:sldId id="344" r:id="rId12"/>
    <p:sldId id="342" r:id="rId13"/>
    <p:sldId id="345" r:id="rId14"/>
    <p:sldId id="346" r:id="rId15"/>
    <p:sldId id="347" r:id="rId16"/>
    <p:sldId id="348" r:id="rId17"/>
    <p:sldId id="349" r:id="rId18"/>
    <p:sldId id="350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E23"/>
    <a:srgbClr val="FFE481"/>
    <a:srgbClr val="FFD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11CC-6003-49E6-BC11-363EF91156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1174" y="3501956"/>
            <a:ext cx="9656114" cy="1906621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430" y="2325826"/>
            <a:ext cx="8300244" cy="85049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/>
            </a:lvl1pPr>
            <a:lvl2pPr marL="335280" indent="0" algn="ctr">
              <a:buNone/>
              <a:defRPr sz="1470"/>
            </a:lvl2pPr>
            <a:lvl3pPr marL="671195" indent="0" algn="ctr">
              <a:buNone/>
              <a:defRPr sz="1320"/>
            </a:lvl3pPr>
            <a:lvl4pPr marL="1006475" indent="0" algn="ctr">
              <a:buNone/>
              <a:defRPr sz="1175"/>
            </a:lvl4pPr>
            <a:lvl5pPr marL="1341755" indent="0" algn="ctr">
              <a:buNone/>
              <a:defRPr sz="1175"/>
            </a:lvl5pPr>
            <a:lvl6pPr marL="1677670" indent="0" algn="ctr">
              <a:buNone/>
              <a:defRPr sz="1175"/>
            </a:lvl6pPr>
            <a:lvl7pPr marL="2012950" indent="0" algn="ctr">
              <a:buNone/>
              <a:defRPr sz="1175"/>
            </a:lvl7pPr>
            <a:lvl8pPr marL="2348230" indent="0" algn="ctr">
              <a:buNone/>
              <a:defRPr sz="1175"/>
            </a:lvl8pPr>
            <a:lvl9pPr marL="2684145" indent="0" algn="ctr">
              <a:buNone/>
              <a:defRPr sz="11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52245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844" y="1891495"/>
            <a:ext cx="10412882" cy="2879511"/>
          </a:xfrm>
          <a:ln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845" y="1070042"/>
            <a:ext cx="6947488" cy="86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7747" y="5305961"/>
            <a:ext cx="5456507" cy="81327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352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19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647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17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7767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295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4823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41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4636178" y="454179"/>
            <a:ext cx="2919645" cy="485178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85445">
              <a:defRPr/>
            </a:pPr>
            <a:endParaRPr lang="zh-CN" altLang="en-US" sz="760" kern="0">
              <a:solidFill>
                <a:prstClr val="white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4296000" y="6119240"/>
            <a:ext cx="3600000" cy="15840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85445">
              <a:defRPr/>
            </a:pPr>
            <a:endParaRPr lang="zh-CN" altLang="en-US" sz="760" kern="0">
              <a:solidFill>
                <a:prstClr val="white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453" y="3794616"/>
            <a:ext cx="7393095" cy="660651"/>
          </a:xfrm>
          <a:solidFill>
            <a:srgbClr val="FFFFFF"/>
          </a:solidFill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4802688" y="587352"/>
            <a:ext cx="2586625" cy="307409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4958" r="-3495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25145">
              <a:defRPr/>
            </a:pPr>
            <a:endParaRPr lang="zh-CN" altLang="en-US" sz="1035" kern="0">
              <a:solidFill>
                <a:prstClr val="white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248725"/>
            <a:ext cx="12192000" cy="8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570" baseline="0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59" y="248400"/>
            <a:ext cx="10512884" cy="864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558" y="1508441"/>
            <a:ext cx="5172136" cy="4230878"/>
          </a:xfrm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0306" y="1508441"/>
            <a:ext cx="5172136" cy="4230878"/>
          </a:xfrm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58" y="248400"/>
            <a:ext cx="10516566" cy="864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58" y="1381329"/>
            <a:ext cx="5152680" cy="78034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58" y="2268968"/>
            <a:ext cx="5152680" cy="39178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9762" y="1381329"/>
            <a:ext cx="5152680" cy="78034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9762" y="2268968"/>
            <a:ext cx="5152680" cy="39178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1" y="2680637"/>
            <a:ext cx="12192000" cy="432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25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7042"/>
            <a:ext cx="12191506" cy="1246944"/>
          </a:xfrm>
          <a:solidFill>
            <a:schemeClr val="accent1"/>
          </a:solidFill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248400"/>
            <a:ext cx="10515600" cy="8640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72263" y="1557649"/>
            <a:ext cx="4772384" cy="400657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335280" indent="0">
              <a:buNone/>
              <a:defRPr sz="2055"/>
            </a:lvl2pPr>
            <a:lvl3pPr marL="671195" indent="0">
              <a:buNone/>
              <a:defRPr sz="1760"/>
            </a:lvl3pPr>
            <a:lvl4pPr marL="1006475" indent="0">
              <a:buNone/>
              <a:defRPr sz="1470"/>
            </a:lvl4pPr>
            <a:lvl5pPr marL="1341755" indent="0">
              <a:buNone/>
              <a:defRPr sz="1470"/>
            </a:lvl5pPr>
            <a:lvl6pPr marL="1677670" indent="0">
              <a:buNone/>
              <a:defRPr sz="1470"/>
            </a:lvl6pPr>
            <a:lvl7pPr marL="2012950" indent="0">
              <a:buNone/>
              <a:defRPr sz="1470"/>
            </a:lvl7pPr>
            <a:lvl8pPr marL="2348230" indent="0">
              <a:buNone/>
              <a:defRPr sz="1470"/>
            </a:lvl8pPr>
            <a:lvl9pPr marL="2684145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44647" y="1557648"/>
            <a:ext cx="5303250" cy="4006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</a:defRPr>
            </a:lvl1pPr>
            <a:lvl2pPr marL="335280" indent="0">
              <a:buNone/>
              <a:defRPr sz="1025"/>
            </a:lvl2pPr>
            <a:lvl3pPr marL="671195" indent="0">
              <a:buNone/>
              <a:defRPr sz="880"/>
            </a:lvl3pPr>
            <a:lvl4pPr marL="1006475" indent="0">
              <a:buNone/>
              <a:defRPr sz="735"/>
            </a:lvl4pPr>
            <a:lvl5pPr marL="1341755" indent="0">
              <a:buNone/>
              <a:defRPr sz="735"/>
            </a:lvl5pPr>
            <a:lvl6pPr marL="1677670" indent="0">
              <a:buNone/>
              <a:defRPr sz="735"/>
            </a:lvl6pPr>
            <a:lvl7pPr marL="2012950" indent="0">
              <a:buNone/>
              <a:defRPr sz="735"/>
            </a:lvl7pPr>
            <a:lvl8pPr marL="2348230" indent="0">
              <a:buNone/>
              <a:defRPr sz="735"/>
            </a:lvl8pPr>
            <a:lvl9pPr marL="268414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Other_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72263" y="5564221"/>
            <a:ext cx="4772384" cy="1750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55000" lnSpcReduction="20000"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 sz="1175">
              <a:solidFill>
                <a:srgbClr val="FFFFFF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  <p:cxnSp>
        <p:nvCxnSpPr>
          <p:cNvPr id="9" name="MH_Other_2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auto">
          <a:xfrm>
            <a:off x="-42901" y="1112400"/>
            <a:ext cx="12234902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982" y="364627"/>
            <a:ext cx="2625460" cy="5811883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9559" y="364627"/>
            <a:ext cx="7533926" cy="5811883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248725"/>
            <a:ext cx="12192000" cy="8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570" baseline="0">
              <a:latin typeface="Arial" panose="02080604020202020204" pitchFamily="34" charset="0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" y="6423032"/>
            <a:ext cx="12192000" cy="346069"/>
            <a:chOff x="0" y="6219831"/>
            <a:chExt cx="12192000" cy="346069"/>
          </a:xfrm>
        </p:grpSpPr>
        <p:sp>
          <p:nvSpPr>
            <p:cNvPr id="7" name="矩形 6"/>
            <p:cNvSpPr/>
            <p:nvPr/>
          </p:nvSpPr>
          <p:spPr>
            <a:xfrm>
              <a:off x="0" y="6416783"/>
              <a:ext cx="12192000" cy="1491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5" baseline="0"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5852470" y="6219831"/>
              <a:ext cx="487061" cy="19695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5" baseline="0"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9559" y="248725"/>
            <a:ext cx="10512884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9559" y="1318276"/>
            <a:ext cx="10512884" cy="485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9558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4039454" y="6355911"/>
            <a:ext cx="4113095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09149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7119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7640" indent="-167640" algn="l" defTabSz="671195" rtl="0" eaLnBrk="1" latinLnBrk="0" hangingPunct="1">
        <a:lnSpc>
          <a:spcPct val="90000"/>
        </a:lnSpc>
        <a:spcBef>
          <a:spcPts val="735"/>
        </a:spcBef>
        <a:buFont typeface="Arial" panose="0208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3555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38835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74115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510030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845310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80590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6505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51785" indent="-167640" algn="l" defTabSz="671195" rtl="0" eaLnBrk="1" latinLnBrk="0" hangingPunct="1">
        <a:lnSpc>
          <a:spcPct val="90000"/>
        </a:lnSpc>
        <a:spcBef>
          <a:spcPts val="365"/>
        </a:spcBef>
        <a:buFont typeface="Arial" panose="0208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0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1195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6475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7670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2950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8230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4145" algn="l" defTabSz="67119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7.png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image" Target="../media/image8.png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slide" Target="slide1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2" Type="http://schemas.openxmlformats.org/officeDocument/2006/relationships/image" Target="../media/image5.png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51050" y="3433445"/>
            <a:ext cx="6639560" cy="139382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设计实验报告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42396" y="3560321"/>
            <a:ext cx="608191" cy="176297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82500"/>
          </a:bodyPr>
          <a:lstStyle/>
          <a:p>
            <a:pPr algn="ctr"/>
            <a:r>
              <a:rPr lang="en-US" altLang="zh-CN" sz="3200">
                <a:latin typeface="Arial" panose="02080604020202020204" pitchFamily="34" charset="0"/>
                <a:ea typeface="黑体" pitchFamily="49" charset="-122"/>
              </a:rPr>
              <a:t>2018</a:t>
            </a:r>
            <a:endParaRPr lang="zh-CN" altLang="en-US" sz="3200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1946130" y="4472761"/>
            <a:ext cx="8300244" cy="850498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201608010219	</a:t>
            </a:r>
            <a:r>
              <a:rPr lang="zh-CN" altLang="en-US">
                <a:solidFill>
                  <a:schemeClr val="tx1"/>
                </a:solidFill>
              </a:rPr>
              <a:t>罗枭鸿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智能</a:t>
            </a:r>
            <a:r>
              <a:rPr lang="en-US" altLang="zh-CN">
                <a:solidFill>
                  <a:schemeClr val="tx1"/>
                </a:solidFill>
              </a:rPr>
              <a:t>1601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代码解析（</a:t>
            </a:r>
            <a:r>
              <a:rPr lang="en-US" altLang="zh-CN" sz="3600" b="1" dirty="0"/>
              <a:t>comp</a:t>
            </a:r>
            <a:r>
              <a:rPr lang="en-US" altLang="zh-CN" sz="3600" b="1" dirty="0"/>
              <a:t>.vhd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27240" y="1473835"/>
            <a:ext cx="413575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左图是</a:t>
            </a:r>
            <a:r>
              <a:rPr lang="en-US" altLang="zh-CN"/>
              <a:t>comp.vhd</a:t>
            </a:r>
            <a:r>
              <a:rPr lang="zh-CN" altLang="en-US"/>
              <a:t>的部分代码，与给出的参考代码</a:t>
            </a:r>
            <a:r>
              <a:rPr lang="en-US" altLang="zh-CN"/>
              <a:t>rscomp.vhd</a:t>
            </a:r>
            <a:r>
              <a:rPr lang="zh-CN" altLang="en-US"/>
              <a:t>相同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需要在意的地方是：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时间周期为</a:t>
            </a:r>
            <a:r>
              <a:rPr lang="en-US" altLang="zh-CN"/>
              <a:t>100ns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前</a:t>
            </a:r>
            <a:r>
              <a:rPr lang="en-US" altLang="zh-CN"/>
              <a:t>300ns</a:t>
            </a:r>
            <a:r>
              <a:rPr lang="zh-CN" altLang="en-US"/>
              <a:t>重置信号（</a:t>
            </a:r>
            <a:r>
              <a:rPr lang="en-US" altLang="zh-CN"/>
              <a:t>reset</a:t>
            </a:r>
            <a:r>
              <a:rPr lang="zh-CN" altLang="en-US"/>
              <a:t>）有效</a:t>
            </a:r>
            <a:endParaRPr lang="zh-CN" altLang="en-US"/>
          </a:p>
        </p:txBody>
      </p:sp>
      <p:pic>
        <p:nvPicPr>
          <p:cNvPr id="2" name="图片 1" descr="2018-12-24 16-19-2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1198245"/>
            <a:ext cx="5934075" cy="4899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pic>
        <p:nvPicPr>
          <p:cNvPr id="5" name="图片 4" descr="2018-12-24 16-38-4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3260090"/>
            <a:ext cx="10058400" cy="3084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4595" y="1355725"/>
            <a:ext cx="8585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</a:t>
            </a:r>
            <a:r>
              <a:rPr lang="zh-CN" altLang="en-US"/>
              <a:t>：时钟信号（周期为</a:t>
            </a:r>
            <a:r>
              <a:rPr lang="en-US" altLang="zh-CN"/>
              <a:t>100ns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reset</a:t>
            </a:r>
            <a:r>
              <a:rPr lang="zh-CN" altLang="en-US"/>
              <a:t>：重置信号</a:t>
            </a:r>
            <a:endParaRPr lang="zh-CN" altLang="en-US"/>
          </a:p>
          <a:p>
            <a:r>
              <a:rPr lang="en-US" altLang="zh-CN"/>
              <a:t>state</a:t>
            </a:r>
            <a:r>
              <a:rPr lang="zh-CN" altLang="en-US"/>
              <a:t>：状态</a:t>
            </a:r>
            <a:endParaRPr lang="zh-CN" altLang="en-US"/>
          </a:p>
          <a:p>
            <a:r>
              <a:rPr lang="en-US" altLang="zh-CN"/>
              <a:t>res</a:t>
            </a:r>
            <a:r>
              <a:rPr lang="zh-CN" altLang="en-US"/>
              <a:t>：</a:t>
            </a:r>
            <a:r>
              <a:rPr lang="en-US" altLang="zh-CN"/>
              <a:t>total</a:t>
            </a:r>
            <a:r>
              <a:rPr lang="zh-CN" altLang="en-US"/>
              <a:t>的复制值，用来显示</a:t>
            </a:r>
            <a:r>
              <a:rPr lang="en-US" altLang="zh-CN"/>
              <a:t>total</a:t>
            </a:r>
            <a:r>
              <a:rPr lang="zh-CN" altLang="en-US"/>
              <a:t>的结果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可以看到，初始状态</a:t>
            </a:r>
            <a:r>
              <a:rPr lang="en-US" altLang="zh-CN"/>
              <a:t>res=0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835" y="1010285"/>
            <a:ext cx="858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以下截图展示了</a:t>
            </a:r>
            <a:r>
              <a:rPr lang="en-US" altLang="zh-CN"/>
              <a:t>res</a:t>
            </a:r>
            <a:r>
              <a:rPr lang="zh-CN" altLang="en-US"/>
              <a:t>的变化过程：</a:t>
            </a:r>
            <a:endParaRPr lang="zh-CN" altLang="en-US"/>
          </a:p>
        </p:txBody>
      </p:sp>
      <p:pic>
        <p:nvPicPr>
          <p:cNvPr id="2" name="图片 1" descr="2018-12-24 16-41-14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437005"/>
            <a:ext cx="8265160" cy="2534920"/>
          </a:xfrm>
          <a:prstGeom prst="rect">
            <a:avLst/>
          </a:prstGeom>
        </p:spPr>
      </p:pic>
      <p:pic>
        <p:nvPicPr>
          <p:cNvPr id="3" name="图片 2" descr="2018-12-24 16-42-12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4018280"/>
            <a:ext cx="8264525" cy="2534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pic>
        <p:nvPicPr>
          <p:cNvPr id="4" name="图片 3" descr="2018-12-24 16-43-05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969645"/>
            <a:ext cx="8843010" cy="2711450"/>
          </a:xfrm>
          <a:prstGeom prst="rect">
            <a:avLst/>
          </a:prstGeom>
        </p:spPr>
      </p:pic>
      <p:pic>
        <p:nvPicPr>
          <p:cNvPr id="5" name="图片 4" descr="2018-12-24 16-43-28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3293110"/>
            <a:ext cx="10058400" cy="3084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pic>
        <p:nvPicPr>
          <p:cNvPr id="4" name="图片 3" descr="2018-12-24 16-44-07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943610"/>
            <a:ext cx="9121775" cy="2797175"/>
          </a:xfrm>
          <a:prstGeom prst="rect">
            <a:avLst/>
          </a:prstGeom>
        </p:spPr>
      </p:pic>
      <p:pic>
        <p:nvPicPr>
          <p:cNvPr id="5" name="图片 4" descr="2018-12-24 16-44-09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65" y="3302000"/>
            <a:ext cx="9031605" cy="27692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pic>
        <p:nvPicPr>
          <p:cNvPr id="4" name="图片 3" descr="2018-12-24 16-45-2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1027430"/>
            <a:ext cx="8989060" cy="2756535"/>
          </a:xfrm>
          <a:prstGeom prst="rect">
            <a:avLst/>
          </a:prstGeom>
        </p:spPr>
      </p:pic>
      <p:pic>
        <p:nvPicPr>
          <p:cNvPr id="5" name="图片 4" descr="2018-12-24 16-45-25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25" y="3234690"/>
            <a:ext cx="9418955" cy="2887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仿真结果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8835" y="1203960"/>
            <a:ext cx="953770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当</a:t>
            </a:r>
            <a:r>
              <a:rPr lang="en-US" altLang="zh-CN"/>
              <a:t>res</a:t>
            </a:r>
            <a:r>
              <a:rPr lang="zh-CN" altLang="en-US"/>
              <a:t>变成</a:t>
            </a:r>
            <a:r>
              <a:rPr lang="en-US" altLang="zh-CN"/>
              <a:t>36</a:t>
            </a:r>
            <a:r>
              <a:rPr lang="zh-CN" altLang="en-US"/>
              <a:t>之后，它不在发生改变，而且</a:t>
            </a:r>
            <a:r>
              <a:rPr lang="en-US" altLang="zh-CN"/>
              <a:t>res</a:t>
            </a:r>
            <a:r>
              <a:rPr lang="zh-CN" altLang="en-US"/>
              <a:t>是按如下顺序变化：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0-&gt;1-&gt;3-&gt;6-&gt;10-&gt;15-&gt;21-&gt;28-&gt;36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可以知道，这正是我们设计时想要的结果。</a:t>
            </a:r>
            <a:r>
              <a:rPr lang="en-US" altLang="zh-CN"/>
              <a:t>cpu</a:t>
            </a:r>
            <a:r>
              <a:rPr lang="zh-CN" altLang="en-US"/>
              <a:t>运行正确。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6000" dirty="0"/>
              <a:t>谢谢！</a:t>
            </a:r>
            <a:endParaRPr lang="zh-CN" altLang="en-US" sz="6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816886" y="2100682"/>
            <a:ext cx="4562550" cy="770761"/>
            <a:chOff x="676476" y="4119766"/>
            <a:chExt cx="3381423" cy="531894"/>
          </a:xfrm>
        </p:grpSpPr>
        <p:sp>
          <p:nvSpPr>
            <p:cNvPr id="18" name="MH_Number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676476" y="4227251"/>
              <a:ext cx="799740" cy="31419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en-US" altLang="zh-CN" spc="63">
                  <a:solidFill>
                    <a:srgbClr val="FFFFFF"/>
                  </a:solidFill>
                </a:rPr>
                <a:t>001</a:t>
              </a:r>
              <a:endParaRPr lang="zh-CN" altLang="en-US" spc="63">
                <a:solidFill>
                  <a:srgbClr val="FFFFFF"/>
                </a:solidFill>
              </a:endParaRPr>
            </a:p>
          </p:txBody>
        </p:sp>
        <p:sp>
          <p:nvSpPr>
            <p:cNvPr id="19" name="MH_Entry_1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48786" y="4119766"/>
              <a:ext cx="2509113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latin typeface="+mn-lt"/>
                  <a:ea typeface="+mn-ea"/>
                </a:rPr>
                <a:t>实验内容</a:t>
              </a: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5379436" y="2100680"/>
            <a:ext cx="4554118" cy="770761"/>
            <a:chOff x="977375" y="4774394"/>
            <a:chExt cx="3375174" cy="531894"/>
          </a:xfrm>
        </p:grpSpPr>
        <p:sp>
          <p:nvSpPr>
            <p:cNvPr id="23" name="MH_Entry_2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43437" y="4774394"/>
              <a:ext cx="2509112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latin typeface="+mn-lt"/>
                  <a:ea typeface="+mn-ea"/>
                </a:rPr>
                <a:t>设计思路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4" name="MH_Number_2">
              <a:hlinkClick r:id="rId2" action="ppaction://hlinksldjump"/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977375" y="4882887"/>
              <a:ext cx="793492" cy="31357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en-US" altLang="zh-CN" spc="63" dirty="0">
                  <a:solidFill>
                    <a:srgbClr val="FFFFFF"/>
                  </a:solidFill>
                </a:rPr>
                <a:t>002</a:t>
              </a:r>
              <a:endParaRPr lang="zh-CN" altLang="en-US" spc="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8"/>
            </p:custDataLst>
          </p:nvPr>
        </p:nvGrpSpPr>
        <p:grpSpPr>
          <a:xfrm>
            <a:off x="816886" y="4712686"/>
            <a:ext cx="4562550" cy="770761"/>
            <a:chOff x="676476" y="5429022"/>
            <a:chExt cx="3381423" cy="531894"/>
          </a:xfrm>
        </p:grpSpPr>
        <p:sp>
          <p:nvSpPr>
            <p:cNvPr id="26" name="MH_Number_3">
              <a:hlinkClick r:id="rId2" action="ppaction://hlinksldjump"/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76476" y="5537908"/>
              <a:ext cx="799740" cy="31419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en-US" altLang="zh-CN" spc="63" dirty="0">
                  <a:solidFill>
                    <a:srgbClr val="FFFFFF"/>
                  </a:solidFill>
                </a:rPr>
                <a:t>003</a:t>
              </a:r>
              <a:endParaRPr lang="zh-CN" altLang="en-US" spc="63" dirty="0">
                <a:solidFill>
                  <a:srgbClr val="FFFFFF"/>
                </a:solidFill>
              </a:endParaRPr>
            </a:p>
          </p:txBody>
        </p:sp>
        <p:sp>
          <p:nvSpPr>
            <p:cNvPr id="28" name="MH_Entry_3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48786" y="5429022"/>
              <a:ext cx="2509113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latin typeface="+mn-lt"/>
                  <a:ea typeface="+mn-ea"/>
                </a:rPr>
                <a:t>代码解析</a:t>
              </a: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1"/>
            </p:custDataLst>
          </p:nvPr>
        </p:nvGrpSpPr>
        <p:grpSpPr>
          <a:xfrm>
            <a:off x="5379436" y="4712686"/>
            <a:ext cx="4554118" cy="770761"/>
            <a:chOff x="977375" y="6083650"/>
            <a:chExt cx="3375174" cy="531894"/>
          </a:xfrm>
        </p:grpSpPr>
        <p:sp>
          <p:nvSpPr>
            <p:cNvPr id="30" name="MH_Entry_4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43437" y="6083650"/>
              <a:ext cx="2509112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latin typeface="+mn-lt"/>
                  <a:ea typeface="+mn-ea"/>
                </a:rPr>
                <a:t>仿真结果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1" name="MH_Number_4">
              <a:hlinkClick r:id="rId2" action="ppaction://hlinksldjump"/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977375" y="6193544"/>
              <a:ext cx="793492" cy="31357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en-US" altLang="zh-CN" spc="63">
                  <a:solidFill>
                    <a:srgbClr val="FFFFFF"/>
                  </a:solidFill>
                </a:rPr>
                <a:t>004</a:t>
              </a:r>
              <a:endParaRPr lang="zh-CN" altLang="en-US" spc="63">
                <a:solidFill>
                  <a:srgbClr val="FFFFFF"/>
                </a:solidFill>
              </a:endParaRPr>
            </a:p>
          </p:txBody>
        </p:sp>
      </p:grpSp>
      <p:sp>
        <p:nvSpPr>
          <p:cNvPr id="38" name="MH_Others_1"/>
          <p:cNvSpPr/>
          <p:nvPr>
            <p:custDataLst>
              <p:tags r:id="rId14"/>
            </p:custDataLst>
          </p:nvPr>
        </p:nvSpPr>
        <p:spPr>
          <a:xfrm>
            <a:off x="9990592" y="449348"/>
            <a:ext cx="1368513" cy="13537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80604020202020204" pitchFamily="34" charset="0"/>
                <a:ea typeface="黑体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39" name="MH_Others_2"/>
          <p:cNvSpPr/>
          <p:nvPr>
            <p:custDataLst>
              <p:tags r:id="rId15"/>
            </p:custDataLst>
          </p:nvPr>
        </p:nvSpPr>
        <p:spPr>
          <a:xfrm>
            <a:off x="10726348" y="1690322"/>
            <a:ext cx="966299" cy="95648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1"/>
                </a:solidFill>
                <a:latin typeface="Arial" panose="02080604020202020204" pitchFamily="34" charset="0"/>
                <a:ea typeface="黑体" pitchFamily="49" charset="-122"/>
              </a:rPr>
              <a:t>录</a:t>
            </a:r>
            <a:endParaRPr lang="zh-CN" altLang="en-US" sz="4400" b="1" kern="0" dirty="0">
              <a:solidFill>
                <a:schemeClr val="accent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40" name="MH_Others_3"/>
          <p:cNvSpPr txBox="1"/>
          <p:nvPr>
            <p:custDataLst>
              <p:tags r:id="rId16"/>
            </p:custDataLst>
          </p:nvPr>
        </p:nvSpPr>
        <p:spPr>
          <a:xfrm>
            <a:off x="9933554" y="1902401"/>
            <a:ext cx="792794" cy="2612006"/>
          </a:xfrm>
          <a:prstGeom prst="rect">
            <a:avLst/>
          </a:prstGeom>
          <a:noFill/>
        </p:spPr>
        <p:txBody>
          <a:bodyPr vert="eaVert" wrap="square" anchor="ctr" anchorCtr="0">
            <a:normAutofit/>
          </a:bodyPr>
          <a:lstStyle/>
          <a:p>
            <a:pPr>
              <a:defRPr/>
            </a:pPr>
            <a:r>
              <a:rPr lang="en-US" altLang="zh-CN" sz="3200" kern="0" dirty="0">
                <a:solidFill>
                  <a:schemeClr val="accent2"/>
                </a:solidFill>
                <a:latin typeface="Arial" panose="02080604020202020204" pitchFamily="34" charset="0"/>
                <a:ea typeface="黑体" pitchFamily="49" charset="-122"/>
              </a:rPr>
              <a:t>CONTENTS</a:t>
            </a:r>
            <a:endParaRPr lang="zh-CN" altLang="en-US" sz="3200" kern="0" dirty="0">
              <a:solidFill>
                <a:schemeClr val="accent2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实验内容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220673"/>
            <a:ext cx="10515600" cy="479627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  <a:cs typeface="+mn-ea"/>
              </a:rPr>
              <a:t>设计相对简单的</a:t>
            </a:r>
            <a:r>
              <a:rPr lang="en-US" altLang="zh-CN" sz="2000" dirty="0">
                <a:latin typeface="+mn-ea"/>
                <a:cs typeface="+mn-ea"/>
              </a:rPr>
              <a:t>CPU</a:t>
            </a:r>
            <a:r>
              <a:rPr lang="zh-CN" altLang="en-US" sz="2000" dirty="0">
                <a:latin typeface="+mn-ea"/>
                <a:cs typeface="+mn-ea"/>
              </a:rPr>
              <a:t>，其数据通路如下所示。实现</a:t>
            </a:r>
            <a:r>
              <a:rPr lang="en-US" altLang="zh-CN" sz="2000" dirty="0">
                <a:latin typeface="+mn-ea"/>
                <a:cs typeface="+mn-ea"/>
              </a:rPr>
              <a:t>LDAC</a:t>
            </a:r>
            <a:r>
              <a:rPr lang="zh-CN" altLang="en-US" sz="2000" dirty="0">
                <a:latin typeface="+mn-ea"/>
                <a:cs typeface="+mn-ea"/>
              </a:rPr>
              <a:t>、</a:t>
            </a:r>
            <a:r>
              <a:rPr lang="en-US" altLang="zh-CN" sz="2000" dirty="0">
                <a:latin typeface="+mn-ea"/>
                <a:cs typeface="+mn-ea"/>
              </a:rPr>
              <a:t>STAC</a:t>
            </a:r>
            <a:r>
              <a:rPr lang="zh-CN" altLang="en-US" sz="2000" dirty="0">
                <a:latin typeface="+mn-ea"/>
                <a:cs typeface="+mn-ea"/>
              </a:rPr>
              <a:t>等</a:t>
            </a:r>
            <a:r>
              <a:rPr lang="en-US" altLang="zh-CN" sz="2000" dirty="0">
                <a:latin typeface="+mn-ea"/>
                <a:cs typeface="+mn-ea"/>
              </a:rPr>
              <a:t>16</a:t>
            </a:r>
            <a:r>
              <a:rPr lang="zh-CN" altLang="en-US" sz="2000" dirty="0">
                <a:latin typeface="+mn-ea"/>
                <a:cs typeface="+mn-ea"/>
              </a:rPr>
              <a:t>条指令，指令的具体内容在课件中。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2" name="图片 1" descr="2018-12-24 16-52-30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15" y="2209800"/>
            <a:ext cx="8145780" cy="4582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设计思路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838835" y="1374140"/>
            <a:ext cx="9973945" cy="4759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取址、译码、执行</a:t>
            </a:r>
            <a:r>
              <a:rPr lang="zh-CN" altLang="en-US" dirty="0"/>
              <a:t>三个阶段来设计</a:t>
            </a:r>
            <a:r>
              <a:rPr lang="en-US" altLang="zh-CN" dirty="0"/>
              <a:t>cpu</a:t>
            </a:r>
            <a:r>
              <a:rPr lang="zh-CN" altLang="en-US" dirty="0"/>
              <a:t>的动作。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/>
              <a:t>取址及译码阶段可以用</a:t>
            </a:r>
            <a:r>
              <a:rPr lang="en-US" altLang="zh-CN" dirty="0"/>
              <a:t>FETCH1</a:t>
            </a:r>
            <a:r>
              <a:rPr lang="zh-CN" altLang="en-US" dirty="0"/>
              <a:t>、</a:t>
            </a:r>
            <a:r>
              <a:rPr lang="en-US" altLang="zh-CN" dirty="0"/>
              <a:t>FETCH2</a:t>
            </a:r>
            <a:r>
              <a:rPr lang="zh-CN" altLang="en-US" dirty="0"/>
              <a:t>、</a:t>
            </a:r>
            <a:r>
              <a:rPr lang="en-US" altLang="zh-CN" dirty="0"/>
              <a:t>FETCH3</a:t>
            </a:r>
            <a:r>
              <a:rPr lang="zh-CN" altLang="en-US" dirty="0"/>
              <a:t>、</a:t>
            </a:r>
            <a:r>
              <a:rPr lang="en-US" altLang="zh-CN" dirty="0"/>
              <a:t>FETCH4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个状态来完成：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dirty="0"/>
              <a:t>FETCH1: AR&lt;=PC</a:t>
            </a:r>
            <a:endParaRPr lang="en-US" altLang="zh-CN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dirty="0"/>
              <a:t>FETCH2: DR&lt;=M   PC&lt;=PC+1</a:t>
            </a:r>
            <a:endParaRPr lang="en-US" altLang="zh-CN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dirty="0"/>
              <a:t>FETCH3: IR&lt;=DR</a:t>
            </a:r>
            <a:endParaRPr lang="en-US" altLang="zh-CN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dirty="0"/>
              <a:t>FETCH4: AR&lt;=PC </a:t>
            </a:r>
            <a:r>
              <a:rPr lang="zh-CN" altLang="en-US" dirty="0"/>
              <a:t>（这样设计是为了方便每条指令的执行）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buNone/>
            </a:pPr>
            <a:endParaRPr lang="zh-CN" altLang="en-US" dirty="0"/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/>
              <a:t>而指令的执行阶段可以用状态的转换来实现：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state&lt;=next_state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设计思路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838835" y="1399540"/>
            <a:ext cx="9973945" cy="4759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代码分成</a:t>
            </a:r>
            <a:r>
              <a:rPr lang="en-US" altLang="zh-CN" dirty="0"/>
              <a:t>4</a:t>
            </a:r>
            <a:r>
              <a:rPr lang="zh-CN" altLang="en-US" dirty="0"/>
              <a:t>部分进行编写：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rsisa.vhd</a:t>
            </a:r>
            <a:r>
              <a:rPr lang="zh-CN" altLang="en-US" dirty="0"/>
              <a:t>：声明每条指令对应的变量名。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mem.vhd</a:t>
            </a:r>
            <a:r>
              <a:rPr lang="zh-CN" altLang="en-US" dirty="0"/>
              <a:t>：内存的</a:t>
            </a:r>
            <a:r>
              <a:rPr lang="en-US" altLang="zh-CN" dirty="0"/>
              <a:t>vhdl</a:t>
            </a:r>
            <a:r>
              <a:rPr lang="zh-CN" altLang="en-US" dirty="0"/>
              <a:t>代码。在这里声明内存的大小、初始化内存，并规定读写信号（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）有效时内存的动作。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cpu.vhd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vhdl</a:t>
            </a:r>
            <a:r>
              <a:rPr lang="zh-CN" altLang="en-US" dirty="0"/>
              <a:t>代码。在这里声明</a:t>
            </a:r>
            <a:r>
              <a:rPr lang="en-US" altLang="zh-CN" dirty="0"/>
              <a:t>cpu</a:t>
            </a:r>
            <a:r>
              <a:rPr lang="zh-CN" altLang="en-US" dirty="0"/>
              <a:t>的内部组成、</a:t>
            </a:r>
            <a:r>
              <a:rPr lang="en-US" altLang="zh-CN" dirty="0"/>
              <a:t>cpu</a:t>
            </a:r>
            <a:r>
              <a:rPr lang="zh-CN" altLang="en-US" dirty="0"/>
              <a:t>可能达到的各个状态，和</a:t>
            </a:r>
            <a:r>
              <a:rPr lang="en-US" altLang="zh-CN" dirty="0"/>
              <a:t>cpu</a:t>
            </a:r>
            <a:r>
              <a:rPr lang="zh-CN" altLang="en-US" dirty="0"/>
              <a:t>处于各个状态下采取的动作。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代码解析（</a:t>
            </a:r>
            <a:r>
              <a:rPr lang="en-US" altLang="zh-CN" sz="3600" b="1" dirty="0"/>
              <a:t>rsisa.vhd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pic>
        <p:nvPicPr>
          <p:cNvPr id="2" name="图片 1" descr="2018-12-24 16-09-2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998855"/>
            <a:ext cx="6903085" cy="569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40725" y="1633855"/>
            <a:ext cx="363918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如左图所示，</a:t>
            </a:r>
            <a:r>
              <a:rPr lang="en-US" altLang="zh-CN"/>
              <a:t>rsia</a:t>
            </a:r>
            <a:r>
              <a:rPr lang="zh-CN" altLang="en-US"/>
              <a:t>主要是指定每条指令对应的变量名，如：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“0000 0000”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RSNOP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“0000 0001”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RSLADC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……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在另外的代码中包含</a:t>
            </a:r>
            <a:r>
              <a:rPr lang="en-US" altLang="zh-CN"/>
              <a:t>rsisa</a:t>
            </a:r>
            <a:r>
              <a:rPr lang="zh-CN" altLang="en-US"/>
              <a:t>这个包，就可以使用指令的变量名而不需要每次进行判断时都输入</a:t>
            </a:r>
            <a:r>
              <a:rPr lang="en-US" altLang="zh-CN"/>
              <a:t>“XXXX XXXX”</a:t>
            </a:r>
            <a:r>
              <a:rPr lang="zh-CN" altLang="en-US"/>
              <a:t>了。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代码解析（</a:t>
            </a:r>
            <a:r>
              <a:rPr lang="en-US" altLang="zh-CN" sz="3600" b="1" dirty="0"/>
              <a:t>mem</a:t>
            </a:r>
            <a:r>
              <a:rPr lang="en-US" altLang="zh-CN" sz="3600" b="1" dirty="0"/>
              <a:t>.vhd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27240" y="1473835"/>
            <a:ext cx="413575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左图是</a:t>
            </a:r>
            <a:r>
              <a:rPr lang="en-US" altLang="zh-CN"/>
              <a:t>mem.vhd</a:t>
            </a:r>
            <a:r>
              <a:rPr lang="zh-CN" altLang="en-US"/>
              <a:t>的部分代码，大体与给出的参考代码</a:t>
            </a:r>
            <a:r>
              <a:rPr lang="en-US" altLang="zh-CN"/>
              <a:t>rsmem.vhd</a:t>
            </a:r>
            <a:r>
              <a:rPr lang="zh-CN" altLang="en-US"/>
              <a:t>相似。改动的地方主要是：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n</a:t>
            </a:r>
            <a:r>
              <a:rPr lang="zh-CN" altLang="en-US"/>
              <a:t>设置成</a:t>
            </a: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时钟下降沿执行对</a:t>
            </a:r>
            <a:r>
              <a:rPr lang="en-US" altLang="zh-CN"/>
              <a:t>mem</a:t>
            </a:r>
            <a:r>
              <a:rPr lang="zh-CN" altLang="en-US"/>
              <a:t>的读写操作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3. </a:t>
            </a:r>
            <a:r>
              <a:rPr lang="zh-CN" altLang="en-US"/>
              <a:t>没有使用</a:t>
            </a:r>
            <a:r>
              <a:rPr lang="en-US" altLang="zh-CN"/>
              <a:t>rw</a:t>
            </a:r>
            <a:r>
              <a:rPr lang="zh-CN" altLang="en-US"/>
              <a:t>变量，而是直接对</a:t>
            </a:r>
            <a:r>
              <a:rPr lang="en-US" altLang="zh-CN"/>
              <a:t>write</a:t>
            </a:r>
            <a:r>
              <a:rPr lang="zh-CN" altLang="en-US"/>
              <a:t>的值进行判断</a:t>
            </a:r>
            <a:endParaRPr lang="zh-CN" altLang="en-US"/>
          </a:p>
        </p:txBody>
      </p:sp>
      <p:pic>
        <p:nvPicPr>
          <p:cNvPr id="4" name="图片 3" descr="2018-12-24 16-15-1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931545"/>
            <a:ext cx="6381750" cy="5268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代码解析（</a:t>
            </a:r>
            <a:r>
              <a:rPr lang="en-US" altLang="zh-CN" sz="3600" b="1" dirty="0"/>
              <a:t>cpu</a:t>
            </a:r>
            <a:r>
              <a:rPr lang="en-US" altLang="zh-CN" sz="3600" b="1" dirty="0"/>
              <a:t>.vhd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8835" y="1112520"/>
            <a:ext cx="63506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下面主要对</a:t>
            </a:r>
            <a:r>
              <a:rPr lang="en-US" altLang="zh-CN"/>
              <a:t>cpu.vhd</a:t>
            </a:r>
            <a:r>
              <a:rPr lang="zh-CN" altLang="en-US"/>
              <a:t>的</a:t>
            </a:r>
            <a:r>
              <a:rPr lang="en-US" altLang="zh-CN"/>
              <a:t>architecture</a:t>
            </a:r>
            <a:r>
              <a:rPr lang="zh-CN" altLang="en-US"/>
              <a:t>部分进行说明：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1865" y="1784985"/>
            <a:ext cx="49288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architecture</a:t>
            </a:r>
            <a:r>
              <a:rPr lang="zh-CN" altLang="en-US"/>
              <a:t>部分主要有一下内容组成：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architecture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/>
              <a:t>内部信号声明</a:t>
            </a:r>
            <a:endParaRPr lang="zh-CN" altLang="en-US"/>
          </a:p>
          <a:p>
            <a:r>
              <a:rPr lang="zh-CN" altLang="en-US"/>
              <a:t>——&gt;声明CPU的各个寄存器、声明内部总线、声明各个控制信号、声明每一个状态的编码……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/>
              <a:t>process外部的逻辑内容</a:t>
            </a:r>
            <a:endParaRPr lang="zh-CN" altLang="en-US"/>
          </a:p>
          <a:p>
            <a:r>
              <a:rPr lang="zh-CN" altLang="en-US"/>
              <a:t>——&gt;在这里写一些逻辑功能：总线上数据的传输、ALU的运算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0895" y="1844040"/>
            <a:ext cx="45415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process(clk)</a:t>
            </a:r>
            <a:endParaRPr lang="zh-CN" altLang="en-US"/>
          </a:p>
          <a:p>
            <a:r>
              <a:rPr lang="zh-CN" altLang="en-US"/>
              <a:t>——&gt;这里写时钟上升沿要做的事情：</a:t>
            </a:r>
            <a:endParaRPr lang="zh-CN" altLang="en-US"/>
          </a:p>
          <a:p>
            <a:r>
              <a:rPr lang="zh-CN" altLang="en-US"/>
              <a:t>①　状态的更替</a:t>
            </a:r>
            <a:endParaRPr lang="zh-CN" altLang="en-US"/>
          </a:p>
          <a:p>
            <a:r>
              <a:rPr lang="zh-CN" altLang="en-US"/>
              <a:t>②　根据控制信号的值来确定做什么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for_nextstate: process(state, ir, z)</a:t>
            </a:r>
            <a:endParaRPr lang="zh-CN" altLang="en-US"/>
          </a:p>
          <a:p>
            <a:r>
              <a:rPr lang="zh-CN" altLang="en-US"/>
              <a:t>——&gt;这个进程用于生成下一个状态</a:t>
            </a:r>
            <a:endParaRPr lang="zh-CN" altLang="en-US"/>
          </a:p>
          <a:p>
            <a:r>
              <a:rPr lang="zh-CN" altLang="en-US"/>
              <a:t>——&gt;在这里写好每个状态的下一个状态是什么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gen_controls: process(state)</a:t>
            </a:r>
            <a:endParaRPr lang="zh-CN" altLang="en-US"/>
          </a:p>
          <a:p>
            <a:r>
              <a:rPr lang="zh-CN" altLang="en-US"/>
              <a:t>——&gt;这个进程用于根据当前状态给每一个控制信号赋值</a:t>
            </a:r>
            <a:endParaRPr lang="zh-CN" altLang="en-US"/>
          </a:p>
          <a:p>
            <a:r>
              <a:rPr lang="zh-CN" altLang="en-US"/>
              <a:t>——&gt;在这里写好每个状态下每个控制信号的值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end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代码解析（</a:t>
            </a:r>
            <a:r>
              <a:rPr lang="en-US" altLang="zh-CN" sz="3600" b="1" dirty="0"/>
              <a:t>cpu.vhd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09955" y="1221105"/>
            <a:ext cx="992441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编写</a:t>
            </a:r>
            <a:r>
              <a:rPr lang="en-US" altLang="zh-CN"/>
              <a:t>cpu.vhd</a:t>
            </a:r>
            <a:r>
              <a:rPr lang="zh-CN" altLang="en-US"/>
              <a:t>的工作主要是在参考代码</a:t>
            </a:r>
            <a:r>
              <a:rPr lang="en-US" altLang="zh-CN"/>
              <a:t>rscpu.vhd</a:t>
            </a:r>
            <a:r>
              <a:rPr lang="zh-CN" altLang="en-US"/>
              <a:t>的基础上进行添加</a:t>
            </a:r>
            <a:r>
              <a:rPr lang="zh-CN" altLang="en-US"/>
              <a:t>添加：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添加内部信号、内部寄存、状态；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添加状态与下一状态的转移；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添加时钟上升沿的动作、当前状态的动作。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9955" y="3344545"/>
            <a:ext cx="1088453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但是，也有与</a:t>
            </a:r>
            <a:r>
              <a:rPr lang="en-US" altLang="zh-CN"/>
              <a:t>rscpu.vhd</a:t>
            </a:r>
            <a:r>
              <a:rPr lang="zh-CN" altLang="en-US"/>
              <a:t>不同的地方：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1. </a:t>
            </a:r>
            <a:r>
              <a:rPr lang="zh-CN" altLang="en-US"/>
              <a:t>没有产生下一个</a:t>
            </a:r>
            <a:r>
              <a:rPr lang="en-US" altLang="zh-CN"/>
              <a:t>pc</a:t>
            </a:r>
            <a:r>
              <a:rPr lang="zh-CN" altLang="en-US"/>
              <a:t>（</a:t>
            </a:r>
            <a:r>
              <a:rPr lang="en-US" altLang="zh-CN"/>
              <a:t>next_pc</a:t>
            </a:r>
            <a:r>
              <a:rPr lang="zh-CN" altLang="en-US"/>
              <a:t>）的进程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70C0"/>
                </a:solidFill>
              </a:rPr>
              <a:t>理由：因为每个状态都有确定的下一状态，每一状态又有确定的动作，所以没有必要使用改变</a:t>
            </a:r>
            <a:r>
              <a:rPr lang="en-US" altLang="zh-CN">
                <a:solidFill>
                  <a:srgbClr val="0070C0"/>
                </a:solidFill>
              </a:rPr>
              <a:t>pc</a:t>
            </a:r>
            <a:r>
              <a:rPr lang="zh-CN" altLang="en-US">
                <a:solidFill>
                  <a:srgbClr val="0070C0"/>
                </a:solidFill>
              </a:rPr>
              <a:t>的进程。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FETCH4</a:t>
            </a:r>
            <a:r>
              <a:rPr lang="zh-CN" altLang="en-US"/>
              <a:t>，其内容是：</a:t>
            </a:r>
            <a:r>
              <a:rPr lang="en-US" altLang="zh-CN"/>
              <a:t>AR&lt;=PC</a:t>
            </a:r>
            <a:r>
              <a:rPr lang="zh-CN" altLang="en-US"/>
              <a:t>，而</a:t>
            </a:r>
            <a:r>
              <a:rPr lang="en-US" altLang="zh-CN"/>
              <a:t>FETCH3</a:t>
            </a:r>
            <a:r>
              <a:rPr lang="zh-CN" altLang="en-US"/>
              <a:t>的内容改为：</a:t>
            </a:r>
            <a:r>
              <a:rPr lang="en-US" altLang="zh-CN"/>
              <a:t>IR</a:t>
            </a:r>
            <a:r>
              <a:rPr lang="en-US" altLang="zh-CN"/>
              <a:t>&lt;=DR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70C0"/>
                </a:solidFill>
              </a:rPr>
              <a:t>理由：</a:t>
            </a:r>
            <a:r>
              <a:rPr lang="en-US" altLang="zh-CN">
                <a:solidFill>
                  <a:srgbClr val="0070C0"/>
                </a:solidFill>
              </a:rPr>
              <a:t>IR</a:t>
            </a:r>
            <a:r>
              <a:rPr lang="zh-CN" altLang="en-US">
                <a:solidFill>
                  <a:srgbClr val="0070C0"/>
                </a:solidFill>
              </a:rPr>
              <a:t>没从</a:t>
            </a:r>
            <a:r>
              <a:rPr lang="en-US" altLang="zh-CN">
                <a:solidFill>
                  <a:srgbClr val="0070C0"/>
                </a:solidFill>
              </a:rPr>
              <a:t>DR</a:t>
            </a:r>
            <a:r>
              <a:rPr lang="zh-CN" altLang="en-US">
                <a:solidFill>
                  <a:srgbClr val="0070C0"/>
                </a:solidFill>
              </a:rPr>
              <a:t>得到正确的值的时候，</a:t>
            </a:r>
            <a:r>
              <a:rPr lang="en-US" altLang="zh-CN">
                <a:solidFill>
                  <a:srgbClr val="0070C0"/>
                </a:solidFill>
              </a:rPr>
              <a:t>state</a:t>
            </a:r>
            <a:r>
              <a:rPr lang="zh-CN" altLang="en-US">
                <a:solidFill>
                  <a:srgbClr val="0070C0"/>
                </a:solidFill>
              </a:rPr>
              <a:t>已经改变了，导致无法正确的译码。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62157"/>
  <p:tag name="MH_LIBRARY" val="GRAPHIC"/>
  <p:tag name="MH_ORDER" val="Rectangle 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2_1*i*2"/>
  <p:tag name="KSO_WM_TEMPLATE_CATEGORY" val="custom"/>
  <p:tag name="KSO_WM_TEMPLATE_INDEX" val="160562"/>
  <p:tag name="KSO_WM_UNIT_INDEX" val="2"/>
</p:tagLst>
</file>

<file path=ppt/tags/tag11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2"/>
  <p:tag name="KSO_WM_TAG_VERSION" val="1.0"/>
  <p:tag name="KSO_WM_SLIDE_ID" val="custom1605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2_9*i*0"/>
  <p:tag name="KSO_WM_TEMPLATE_CATEGORY" val="custom"/>
  <p:tag name="KSO_WM_TEMPLATE_INDEX" val="160562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NUMBER"/>
  <p:tag name="ID" val="545837"/>
  <p:tag name="MH_ORDER" val="1"/>
  <p:tag name="KSO_WM_UNIT_TYPE" val="l_i"/>
  <p:tag name="KSO_WM_UNIT_INDEX" val="1_1"/>
  <p:tag name="KSO_WM_UNIT_ID" val="custom160562_9*l_i*1_1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ENTRY"/>
  <p:tag name="ID" val="545837"/>
  <p:tag name="MH_ORDER" val="1"/>
  <p:tag name="KSO_WM_UNIT_TYPE" val="l_h_f"/>
  <p:tag name="KSO_WM_UNIT_INDEX" val="1_1_1"/>
  <p:tag name="KSO_WM_UNIT_ID" val="custom160562_9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2_9*i*5"/>
  <p:tag name="KSO_WM_TEMPLATE_CATEGORY" val="custom"/>
  <p:tag name="KSO_WM_TEMPLATE_INDEX" val="160562"/>
  <p:tag name="KSO_WM_UNIT_INDEX" val="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ENTRY"/>
  <p:tag name="ID" val="545837"/>
  <p:tag name="MH_ORDER" val="2"/>
  <p:tag name="KSO_WM_UNIT_TYPE" val="l_h_f"/>
  <p:tag name="KSO_WM_UNIT_INDEX" val="1_2_1"/>
  <p:tag name="KSO_WM_UNIT_ID" val="custom160562_9*l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NUMBER"/>
  <p:tag name="ID" val="545837"/>
  <p:tag name="MH_ORDER" val="2"/>
  <p:tag name="KSO_WM_UNIT_TYPE" val="l_i"/>
  <p:tag name="KSO_WM_UNIT_INDEX" val="1_2"/>
  <p:tag name="KSO_WM_UNIT_ID" val="custom160562_9*l_i*1_2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2_9*i*10"/>
  <p:tag name="KSO_WM_TEMPLATE_CATEGORY" val="custom"/>
  <p:tag name="KSO_WM_TEMPLATE_INDEX" val="160562"/>
  <p:tag name="KSO_WM_UNIT_INDEX" val="1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NUMBER"/>
  <p:tag name="ID" val="545837"/>
  <p:tag name="MH_ORDER" val="3"/>
  <p:tag name="KSO_WM_UNIT_TYPE" val="l_i"/>
  <p:tag name="KSO_WM_UNIT_INDEX" val="1_3"/>
  <p:tag name="KSO_WM_UNIT_ID" val="custom160562_9*l_i*1_3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MH" val="20150921162157"/>
  <p:tag name="MH_LIBRARY" val="GRAPHIC"/>
  <p:tag name="MH_ORDER" val="Rectangle 2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ENTRY"/>
  <p:tag name="ID" val="545837"/>
  <p:tag name="MH_ORDER" val="3"/>
  <p:tag name="KSO_WM_UNIT_TYPE" val="l_h_f"/>
  <p:tag name="KSO_WM_UNIT_INDEX" val="1_3_1"/>
  <p:tag name="KSO_WM_UNIT_ID" val="custom160562_9*l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2_9*i*15"/>
  <p:tag name="KSO_WM_TEMPLATE_CATEGORY" val="custom"/>
  <p:tag name="KSO_WM_TEMPLATE_INDEX" val="160562"/>
  <p:tag name="KSO_WM_UNIT_INDEX" val="1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ENTRY"/>
  <p:tag name="ID" val="545837"/>
  <p:tag name="MH_ORDER" val="4"/>
  <p:tag name="KSO_WM_UNIT_TYPE" val="l_h_f"/>
  <p:tag name="KSO_WM_UNIT_INDEX" val="1_4_1"/>
  <p:tag name="KSO_WM_UNIT_ID" val="custom160562_9*l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MH" val="20150921161619"/>
  <p:tag name="MH_LIBRARY" val="CONTENTS"/>
  <p:tag name="MH_TYPE" val="NUMBER"/>
  <p:tag name="ID" val="545837"/>
  <p:tag name="MH_ORDER" val="4"/>
  <p:tag name="KSO_WM_UNIT_TYPE" val="l_i"/>
  <p:tag name="KSO_WM_UNIT_INDEX" val="1_4"/>
  <p:tag name="KSO_WM_UNIT_ID" val="custom160562_9*l_i*1_4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MH" val="20150921161619"/>
  <p:tag name="MH_LIBRARY" val="CONTENTS"/>
  <p:tag name="MH_TYPE" val="OTHERS"/>
  <p:tag name="ID" val="545837"/>
  <p:tag name="KSO_WM_TAG_VERSION" val="1.0"/>
  <p:tag name="KSO_WM_BEAUTIFY_FLAG" val="#wm#"/>
  <p:tag name="KSO_WM_UNIT_TYPE" val="i"/>
  <p:tag name="KSO_WM_UNIT_ID" val="custom160562_9*i*20"/>
  <p:tag name="KSO_WM_TEMPLATE_CATEGORY" val="custom"/>
  <p:tag name="KSO_WM_TEMPLATE_INDEX" val="160562"/>
  <p:tag name="KSO_WM_UNIT_INDEX" val="20"/>
</p:tagLst>
</file>

<file path=ppt/tags/tag25.xml><?xml version="1.0" encoding="utf-8"?>
<p:tagLst xmlns:p="http://schemas.openxmlformats.org/presentationml/2006/main">
  <p:tag name="MH" val="20150921161619"/>
  <p:tag name="MH_LIBRARY" val="CONTENTS"/>
  <p:tag name="MH_TYPE" val="OTHERS"/>
  <p:tag name="ID" val="545837"/>
  <p:tag name="KSO_WM_TAG_VERSION" val="1.0"/>
  <p:tag name="KSO_WM_BEAUTIFY_FLAG" val="#wm#"/>
  <p:tag name="KSO_WM_UNIT_TYPE" val="i"/>
  <p:tag name="KSO_WM_UNIT_ID" val="custom160562_9*i*21"/>
  <p:tag name="KSO_WM_TEMPLATE_CATEGORY" val="custom"/>
  <p:tag name="KSO_WM_TEMPLATE_INDEX" val="160562"/>
  <p:tag name="KSO_WM_UNIT_INDEX" val="21"/>
</p:tagLst>
</file>

<file path=ppt/tags/tag26.xml><?xml version="1.0" encoding="utf-8"?>
<p:tagLst xmlns:p="http://schemas.openxmlformats.org/presentationml/2006/main">
  <p:tag name="MH" val="20150921161619"/>
  <p:tag name="MH_LIBRARY" val="CONTENTS"/>
  <p:tag name="MH_TYPE" val="OTHERS"/>
  <p:tag name="ID" val="545837"/>
  <p:tag name="KSO_WM_TAG_VERSION" val="1.0"/>
  <p:tag name="KSO_WM_BEAUTIFY_FLAG" val="#wm#"/>
  <p:tag name="KSO_WM_UNIT_TYPE" val="i"/>
  <p:tag name="KSO_WM_UNIT_ID" val="custom160562_9*i*22"/>
  <p:tag name="KSO_WM_TEMPLATE_CATEGORY" val="custom"/>
  <p:tag name="KSO_WM_TEMPLATE_INDEX" val="160562"/>
  <p:tag name="KSO_WM_UNIT_INDEX" val="22"/>
</p:tagLst>
</file>

<file path=ppt/tags/tag27.xml><?xml version="1.0" encoding="utf-8"?>
<p:tagLst xmlns:p="http://schemas.openxmlformats.org/presentationml/2006/main">
  <p:tag name="MH" val="20150921161619"/>
  <p:tag name="MH_LIBRARY" val="CONTENTS"/>
  <p:tag name="MH_AUTOCOLOR" val="TRUE"/>
  <p:tag name="MH_TYPE" val="CONTENTS"/>
  <p:tag name="ID" val="545837"/>
  <p:tag name="KSO_WM_TEMPLATE_CATEGORY" val="custom"/>
  <p:tag name="KSO_WM_TEMPLATE_INDEX" val="160562"/>
  <p:tag name="KSO_WM_TAG_VERSION" val="1.0"/>
  <p:tag name="KSO_WM_SLIDE_ID" val="custom160562_9"/>
  <p:tag name="KSO_WM_SLIDE_INDEX" val="9"/>
  <p:tag name="KSO_WM_SLIDE_ITEM_CNT" val="4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f"/>
  <p:tag name="KSO_WM_UNIT_INDEX" val="1"/>
  <p:tag name="KSO_WM_UNIT_ID" val="custom160562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MH" val="20150921162157"/>
  <p:tag name="MH_LIBRARY" val="GRAPHIC"/>
  <p:tag name="MH_ORDER" val="Rectangle 18"/>
</p:tagLst>
</file>

<file path=ppt/tags/tag3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09"/>
  <p:tag name="KSO_WM_SLIDE_SIZE" val="828*378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f"/>
  <p:tag name="KSO_WM_UNIT_INDEX" val="1"/>
  <p:tag name="KSO_WM_UNIT_ID" val="custom160562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f"/>
  <p:tag name="KSO_WM_UNIT_INDEX" val="1"/>
  <p:tag name="KSO_WM_UNIT_ID" val="custom160562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" val="20150923095613"/>
  <p:tag name="MH_LIBRARY" val="GRAPHIC"/>
  <p:tag name="MH_ORDER" val="Rectangle 5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2"/>
</p:tagLst>
</file>

<file path=ppt/tags/tag4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MH" val="2015092309491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9160242_27*i*0"/>
  <p:tag name="KSO_WM_TEMPLATE_CATEGORY" val="custom"/>
  <p:tag name="KSO_WM_TEMPLATE_INDEX" val="9160242"/>
</p:tagLst>
</file>

<file path=ppt/tags/tag5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2"/>
  <p:tag name="KSO_WM_SLIDE_ID" val="custom16056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9"/>
  <p:tag name="KSO_WM_SLIDE_SIZE" val="828*36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29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" val="Thank you"/>
</p:tagLst>
</file>

<file path=ppt/tags/tag6.xml><?xml version="1.0" encoding="utf-8"?>
<p:tagLst xmlns:p="http://schemas.openxmlformats.org/presentationml/2006/main">
  <p:tag name="MH" val="20150923094917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9160242_27*i*4"/>
  <p:tag name="KSO_WM_TEMPLATE_CATEGORY" val="custom"/>
  <p:tag name="KSO_WM_TEMPLATE_INDEX" val="9160242"/>
</p:tagLst>
</file>

<file path=ppt/tags/tag60.xml><?xml version="1.0" encoding="utf-8"?>
<p:tagLst xmlns:p="http://schemas.openxmlformats.org/presentationml/2006/main">
  <p:tag name="MH" val="20150923095613"/>
  <p:tag name="MH_LIBRARY" val="GRAPHIC"/>
  <p:tag name="KSO_WM_TEMPLATE_CATEGORY" val="custom"/>
  <p:tag name="KSO_WM_TEMPLATE_INDEX" val="160562"/>
  <p:tag name="KSO_WM_TAG_VERSION" val="1.0"/>
  <p:tag name="KSO_WM_SLIDE_ID" val="custom1605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62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6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2"/>
  <p:tag name="KSO_WM_UNIT_TYPE" val="a"/>
  <p:tag name="KSO_WM_UNIT_INDEX" val="1"/>
  <p:tag name="KSO_WM_UNIT_ID" val="custom160562_1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自定义设计方案">
  <a:themeElements>
    <a:clrScheme name="160562">
      <a:dk1>
        <a:srgbClr val="080808"/>
      </a:dk1>
      <a:lt1>
        <a:srgbClr val="FFFFFF"/>
      </a:lt1>
      <a:dk2>
        <a:srgbClr val="FFFFFF"/>
      </a:dk2>
      <a:lt2>
        <a:srgbClr val="5F5F5F"/>
      </a:lt2>
      <a:accent1>
        <a:srgbClr val="AC6C0D"/>
      </a:accent1>
      <a:accent2>
        <a:srgbClr val="68392A"/>
      </a:accent2>
      <a:accent3>
        <a:srgbClr val="B16C43"/>
      </a:accent3>
      <a:accent4>
        <a:srgbClr val="8F7253"/>
      </a:accent4>
      <a:accent5>
        <a:srgbClr val="FA8544"/>
      </a:accent5>
      <a:accent6>
        <a:srgbClr val="0DC0FF"/>
      </a:accent6>
      <a:hlink>
        <a:srgbClr val="BC6D1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演示</Application>
  <PresentationFormat>宽屏</PresentationFormat>
  <Paragraphs>148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黑体</vt:lpstr>
      <vt:lpstr>Arial Narrow</vt:lpstr>
      <vt:lpstr>微软雅黑</vt:lpstr>
      <vt:lpstr>Calibri</vt:lpstr>
      <vt:lpstr>DejaVu Sans</vt:lpstr>
      <vt:lpstr>Droid Sans Fallback</vt:lpstr>
      <vt:lpstr>Abyssinica SIL</vt:lpstr>
      <vt:lpstr>宋体</vt:lpstr>
      <vt:lpstr>Arial Unicode MS</vt:lpstr>
      <vt:lpstr>黑体</vt:lpstr>
      <vt:lpstr>OpenSymbol</vt:lpstr>
      <vt:lpstr>AR PL UKai CN</vt:lpstr>
      <vt:lpstr>自定义设计方案</vt:lpstr>
      <vt:lpstr>CPU设计实验报告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无限</cp:lastModifiedBy>
  <cp:revision>180</cp:revision>
  <dcterms:created xsi:type="dcterms:W3CDTF">2018-12-24T08:52:55Z</dcterms:created>
  <dcterms:modified xsi:type="dcterms:W3CDTF">2018-12-24T08:52:55Z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  <property fmtid="{D5CDD505-2E9C-101B-9397-08002B2CF9AE}" pid="3" name="name">
    <vt:lpwstr>黄色扁平风演讲汇报模板.pptx</vt:lpwstr>
  </property>
  <property fmtid="{D5CDD505-2E9C-101B-9397-08002B2CF9AE}" pid="4" name="fileid">
    <vt:lpwstr>861699</vt:lpwstr>
  </property>
  <property fmtid="{D5CDD505-2E9C-101B-9397-08002B2CF9AE}" pid="5" name="search_tags">
    <vt:lpwstr>PPT模板</vt:lpwstr>
  </property>
</Properties>
</file>