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  <p:sldMasterId id="2147483671" r:id="rId4"/>
  </p:sldMasterIdLst>
  <p:notesMasterIdLst>
    <p:notesMasterId r:id="rId6"/>
  </p:notesMasterIdLst>
  <p:sldIdLst>
    <p:sldId id="267" r:id="rId5"/>
    <p:sldId id="268" r:id="rId7"/>
    <p:sldId id="266" r:id="rId8"/>
    <p:sldId id="260" r:id="rId9"/>
    <p:sldId id="263" r:id="rId10"/>
    <p:sldId id="282" r:id="rId11"/>
    <p:sldId id="257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FFD"/>
    <a:srgbClr val="66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H="1"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821037" flipH="1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4465" y="2502321"/>
            <a:ext cx="6060163" cy="879508"/>
          </a:xfrm>
          <a:noFill/>
        </p:spPr>
        <p:txBody>
          <a:bodyPr anchor="b">
            <a:normAutofit/>
          </a:bodyPr>
          <a:lstStyle>
            <a:lvl1pPr algn="dist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54464" y="3483428"/>
            <a:ext cx="6060163" cy="760425"/>
          </a:xfrm>
          <a:noFill/>
        </p:spPr>
        <p:txBody>
          <a:bodyPr/>
          <a:lstStyle>
            <a:lvl1pPr marL="0" indent="0" algn="dist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/>
          </a:solidFill>
        </p:grpSpPr>
        <p:sp>
          <p:nvSpPr>
            <p:cNvPr id="8" name="矩形 7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accent2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24101" y="1924050"/>
            <a:ext cx="3200398" cy="30398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+mj-lt"/>
              </a:rPr>
              <a:t>PART</a:t>
            </a:r>
            <a:endParaRPr lang="en-US" altLang="zh-CN" sz="8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8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949950" y="3461261"/>
            <a:ext cx="3683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90746" y="2425700"/>
            <a:ext cx="4001407" cy="98924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90746" y="3507582"/>
            <a:ext cx="4001407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流程图: 手动输入 9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flipH="1"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821037" flipH="1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54464" y="2502321"/>
            <a:ext cx="6060162" cy="879508"/>
          </a:xfrm>
        </p:spPr>
        <p:txBody>
          <a:bodyPr anchor="b">
            <a:normAutofit/>
          </a:bodyPr>
          <a:lstStyle>
            <a:lvl1pPr algn="dist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5754463" y="3483426"/>
            <a:ext cx="6060163" cy="759961"/>
          </a:xfrm>
        </p:spPr>
        <p:txBody>
          <a:bodyPr/>
          <a:lstStyle>
            <a:lvl1pPr marL="0" indent="0" algn="dist">
              <a:buNone/>
              <a:defRPr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/>
          </a:solidFill>
        </p:grpSpPr>
        <p:sp>
          <p:nvSpPr>
            <p:cNvPr id="6" name="矩形 5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手动输入 6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流程图: 手动输入 9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流程图: 手动输入 9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99180" y="1136015"/>
            <a:ext cx="4018915" cy="879475"/>
          </a:xfrm>
        </p:spPr>
        <p:txBody>
          <a:bodyPr>
            <a:norm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25725" y="2923540"/>
            <a:ext cx="5896610" cy="760730"/>
          </a:xfrm>
        </p:spPr>
        <p:txBody>
          <a:bodyPr/>
          <a:lstStyle/>
          <a:p>
            <a:r>
              <a:rPr lang="zh-CN" altLang="en-US">
                <a:latin typeface="+mn-lt"/>
              </a:rPr>
              <a:t>湛林莉  智能</a:t>
            </a:r>
            <a:r>
              <a:rPr lang="en-US" altLang="zh-CN">
                <a:latin typeface="+mn-lt"/>
              </a:rPr>
              <a:t>1601  201608010324</a:t>
            </a:r>
            <a:endParaRPr lang="en-US" altLang="zh-CN">
              <a:latin typeface="+mn-lt"/>
            </a:endParaRPr>
          </a:p>
          <a:p>
            <a:endParaRPr lang="en-US" altLang="zh-CN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07365" y="1245235"/>
            <a:ext cx="471551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相对简单CPU的设计需求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1</a:t>
            </a:r>
            <a:r>
              <a:rPr lang="zh-CN" alt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地址总线16位，数据总线8位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2</a:t>
            </a:r>
            <a:r>
              <a:rPr lang="zh-CN" alt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有一个8位累加寄存器AC，一个8位通用寄存器R，一个1位的零标志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3</a:t>
            </a:r>
            <a:r>
              <a:rPr lang="zh-CN" alt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有一个16位AR寄存器，一个16位程序计数器PC，一个8位数据寄存器DR，一个8位指令寄存器IR，一个8位临时寄存器TR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4</a:t>
            </a:r>
            <a:r>
              <a:rPr lang="zh-CN" alt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有16条指令，每条指令1个或3个字节，其中操作码8位。3字节的指令有16位的地址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1510" y="1330960"/>
            <a:ext cx="58572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相对简单CPU的设计</a:t>
            </a:r>
            <a:r>
              <a:rPr lang="zh-CN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思路</a:t>
            </a:r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1.指令执行过程分为取指、译码、执行三个阶段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2.取指包括三个状态，FETCH1，FETCH2,FETCH3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3.译码体现为从FETCH3状态到各指令执行状态序列的第一个状态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4.执行根据指令的具体操作分为若干状态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5.执行的最后一个状态转移到FETCH1状态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 b="1">
                <a:solidFill>
                  <a:srgbClr val="4FFF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6.控制器根据每个状态需要完成的操作产生相应的控制信号</a:t>
            </a:r>
            <a:endParaRPr lang="en-US" sz="2000" b="1">
              <a:solidFill>
                <a:srgbClr val="4FFFF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55297" name="组合 49236"/>
          <p:cNvGrpSpPr/>
          <p:nvPr/>
        </p:nvGrpSpPr>
        <p:grpSpPr>
          <a:xfrm>
            <a:off x="2133600" y="228600"/>
            <a:ext cx="8305800" cy="6096000"/>
            <a:chOff x="-3" y="-3"/>
            <a:chExt cx="3532" cy="3462"/>
          </a:xfrm>
        </p:grpSpPr>
        <p:grpSp>
          <p:nvGrpSpPr>
            <p:cNvPr id="55298" name="组合 49234"/>
            <p:cNvGrpSpPr/>
            <p:nvPr/>
          </p:nvGrpSpPr>
          <p:grpSpPr>
            <a:xfrm>
              <a:off x="0" y="0"/>
              <a:ext cx="3526" cy="3456"/>
              <a:chOff x="0" y="0"/>
              <a:chExt cx="3526" cy="3456"/>
            </a:xfrm>
          </p:grpSpPr>
          <p:grpSp>
            <p:nvGrpSpPr>
              <p:cNvPr id="55299" name="组合 49181"/>
              <p:cNvGrpSpPr/>
              <p:nvPr/>
            </p:nvGrpSpPr>
            <p:grpSpPr>
              <a:xfrm>
                <a:off x="0" y="0"/>
                <a:ext cx="474" cy="384"/>
                <a:chOff x="0" y="0"/>
                <a:chExt cx="474" cy="384"/>
              </a:xfrm>
            </p:grpSpPr>
            <p:sp>
              <p:nvSpPr>
                <p:cNvPr id="55300" name="矩形 49153"/>
                <p:cNvSpPr/>
                <p:nvPr/>
              </p:nvSpPr>
              <p:spPr>
                <a:xfrm>
                  <a:off x="43" y="0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指令</a:t>
                  </a:r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" name="矩形 49180"/>
                <p:cNvSpPr/>
                <p:nvPr/>
              </p:nvSpPr>
              <p:spPr>
                <a:xfrm>
                  <a:off x="0" y="0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02" name="组合 49183"/>
              <p:cNvGrpSpPr/>
              <p:nvPr/>
            </p:nvGrpSpPr>
            <p:grpSpPr>
              <a:xfrm>
                <a:off x="474" y="0"/>
                <a:ext cx="734" cy="384"/>
                <a:chOff x="474" y="0"/>
                <a:chExt cx="734" cy="384"/>
              </a:xfrm>
            </p:grpSpPr>
            <p:sp>
              <p:nvSpPr>
                <p:cNvPr id="55303" name="矩形 49154"/>
                <p:cNvSpPr/>
                <p:nvPr/>
              </p:nvSpPr>
              <p:spPr>
                <a:xfrm>
                  <a:off x="517" y="0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指令码</a:t>
                  </a:r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4" name="矩形 49182"/>
                <p:cNvSpPr/>
                <p:nvPr/>
              </p:nvSpPr>
              <p:spPr>
                <a:xfrm>
                  <a:off x="474" y="0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05" name="组合 49185"/>
              <p:cNvGrpSpPr/>
              <p:nvPr/>
            </p:nvGrpSpPr>
            <p:grpSpPr>
              <a:xfrm>
                <a:off x="1208" y="0"/>
                <a:ext cx="2318" cy="384"/>
                <a:chOff x="1208" y="0"/>
                <a:chExt cx="2318" cy="384"/>
              </a:xfrm>
            </p:grpSpPr>
            <p:sp>
              <p:nvSpPr>
                <p:cNvPr id="55306" name="矩形 49155"/>
                <p:cNvSpPr/>
                <p:nvPr/>
              </p:nvSpPr>
              <p:spPr>
                <a:xfrm>
                  <a:off x="1251" y="0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</a:t>
                  </a:r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7" name="矩形 49184"/>
                <p:cNvSpPr/>
                <p:nvPr/>
              </p:nvSpPr>
              <p:spPr>
                <a:xfrm>
                  <a:off x="1208" y="0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08" name="组合 49187"/>
              <p:cNvGrpSpPr/>
              <p:nvPr/>
            </p:nvGrpSpPr>
            <p:grpSpPr>
              <a:xfrm>
                <a:off x="0" y="384"/>
                <a:ext cx="474" cy="384"/>
                <a:chOff x="0" y="384"/>
                <a:chExt cx="474" cy="384"/>
              </a:xfrm>
            </p:grpSpPr>
            <p:sp>
              <p:nvSpPr>
                <p:cNvPr id="55309" name="矩形 49156"/>
                <p:cNvSpPr/>
                <p:nvPr/>
              </p:nvSpPr>
              <p:spPr>
                <a:xfrm>
                  <a:off x="43" y="384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NOP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0" name="矩形 49186"/>
                <p:cNvSpPr/>
                <p:nvPr/>
              </p:nvSpPr>
              <p:spPr>
                <a:xfrm>
                  <a:off x="0" y="384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11" name="组合 49189"/>
              <p:cNvGrpSpPr/>
              <p:nvPr/>
            </p:nvGrpSpPr>
            <p:grpSpPr>
              <a:xfrm>
                <a:off x="474" y="384"/>
                <a:ext cx="734" cy="384"/>
                <a:chOff x="474" y="384"/>
                <a:chExt cx="734" cy="384"/>
              </a:xfrm>
            </p:grpSpPr>
            <p:sp>
              <p:nvSpPr>
                <p:cNvPr id="55312" name="矩形 49157"/>
                <p:cNvSpPr/>
                <p:nvPr/>
              </p:nvSpPr>
              <p:spPr>
                <a:xfrm>
                  <a:off x="517" y="384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0000 0000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3" name="矩形 49188"/>
                <p:cNvSpPr/>
                <p:nvPr/>
              </p:nvSpPr>
              <p:spPr>
                <a:xfrm>
                  <a:off x="474" y="384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14" name="组合 49191"/>
              <p:cNvGrpSpPr/>
              <p:nvPr/>
            </p:nvGrpSpPr>
            <p:grpSpPr>
              <a:xfrm>
                <a:off x="1208" y="384"/>
                <a:ext cx="2318" cy="384"/>
                <a:chOff x="1208" y="384"/>
                <a:chExt cx="2318" cy="384"/>
              </a:xfrm>
            </p:grpSpPr>
            <p:sp>
              <p:nvSpPr>
                <p:cNvPr id="55315" name="矩形 49158"/>
                <p:cNvSpPr/>
                <p:nvPr/>
              </p:nvSpPr>
              <p:spPr>
                <a:xfrm>
                  <a:off x="1251" y="384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无</a:t>
                  </a:r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zh-CN" altLang="en-US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6" name="矩形 49190"/>
                <p:cNvSpPr/>
                <p:nvPr/>
              </p:nvSpPr>
              <p:spPr>
                <a:xfrm>
                  <a:off x="1208" y="384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17" name="组合 49193"/>
              <p:cNvGrpSpPr/>
              <p:nvPr/>
            </p:nvGrpSpPr>
            <p:grpSpPr>
              <a:xfrm>
                <a:off x="0" y="768"/>
                <a:ext cx="474" cy="384"/>
                <a:chOff x="0" y="768"/>
                <a:chExt cx="474" cy="384"/>
              </a:xfrm>
            </p:grpSpPr>
            <p:sp>
              <p:nvSpPr>
                <p:cNvPr id="55318" name="矩形 49159"/>
                <p:cNvSpPr/>
                <p:nvPr/>
              </p:nvSpPr>
              <p:spPr>
                <a:xfrm>
                  <a:off x="43" y="768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LDAC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9" name="矩形 49192"/>
                <p:cNvSpPr/>
                <p:nvPr/>
              </p:nvSpPr>
              <p:spPr>
                <a:xfrm>
                  <a:off x="0" y="768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20" name="组合 49195"/>
              <p:cNvGrpSpPr/>
              <p:nvPr/>
            </p:nvGrpSpPr>
            <p:grpSpPr>
              <a:xfrm>
                <a:off x="474" y="768"/>
                <a:ext cx="734" cy="384"/>
                <a:chOff x="474" y="768"/>
                <a:chExt cx="734" cy="384"/>
              </a:xfrm>
            </p:grpSpPr>
            <p:sp>
              <p:nvSpPr>
                <p:cNvPr id="55321" name="矩形 49160"/>
                <p:cNvSpPr/>
                <p:nvPr/>
              </p:nvSpPr>
              <p:spPr>
                <a:xfrm>
                  <a:off x="517" y="768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0001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2" name="矩形 49194"/>
                <p:cNvSpPr/>
                <p:nvPr/>
              </p:nvSpPr>
              <p:spPr>
                <a:xfrm>
                  <a:off x="474" y="768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23" name="组合 49197"/>
              <p:cNvGrpSpPr/>
              <p:nvPr/>
            </p:nvGrpSpPr>
            <p:grpSpPr>
              <a:xfrm>
                <a:off x="1208" y="768"/>
                <a:ext cx="2318" cy="384"/>
                <a:chOff x="1208" y="768"/>
                <a:chExt cx="2318" cy="384"/>
              </a:xfrm>
            </p:grpSpPr>
            <p:sp>
              <p:nvSpPr>
                <p:cNvPr id="55324" name="矩形 49161"/>
                <p:cNvSpPr/>
                <p:nvPr/>
              </p:nvSpPr>
              <p:spPr>
                <a:xfrm>
                  <a:off x="1251" y="768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AC←M[Γ]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5" name="矩形 49196"/>
                <p:cNvSpPr/>
                <p:nvPr/>
              </p:nvSpPr>
              <p:spPr>
                <a:xfrm>
                  <a:off x="1208" y="768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26" name="组合 49199"/>
              <p:cNvGrpSpPr/>
              <p:nvPr/>
            </p:nvGrpSpPr>
            <p:grpSpPr>
              <a:xfrm>
                <a:off x="0" y="1152"/>
                <a:ext cx="474" cy="384"/>
                <a:chOff x="0" y="1152"/>
                <a:chExt cx="474" cy="384"/>
              </a:xfrm>
            </p:grpSpPr>
            <p:sp>
              <p:nvSpPr>
                <p:cNvPr id="55327" name="矩形 49162"/>
                <p:cNvSpPr/>
                <p:nvPr/>
              </p:nvSpPr>
              <p:spPr>
                <a:xfrm>
                  <a:off x="43" y="1152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STAC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8" name="矩形 49198"/>
                <p:cNvSpPr/>
                <p:nvPr/>
              </p:nvSpPr>
              <p:spPr>
                <a:xfrm>
                  <a:off x="0" y="1152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29" name="组合 49201"/>
              <p:cNvGrpSpPr/>
              <p:nvPr/>
            </p:nvGrpSpPr>
            <p:grpSpPr>
              <a:xfrm>
                <a:off x="474" y="1152"/>
                <a:ext cx="734" cy="384"/>
                <a:chOff x="474" y="1152"/>
                <a:chExt cx="734" cy="384"/>
              </a:xfrm>
            </p:grpSpPr>
            <p:sp>
              <p:nvSpPr>
                <p:cNvPr id="55330" name="矩形 49163"/>
                <p:cNvSpPr/>
                <p:nvPr/>
              </p:nvSpPr>
              <p:spPr>
                <a:xfrm>
                  <a:off x="517" y="1152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0010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31" name="矩形 49200"/>
                <p:cNvSpPr/>
                <p:nvPr/>
              </p:nvSpPr>
              <p:spPr>
                <a:xfrm>
                  <a:off x="474" y="1152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32" name="组合 49203"/>
              <p:cNvGrpSpPr/>
              <p:nvPr/>
            </p:nvGrpSpPr>
            <p:grpSpPr>
              <a:xfrm>
                <a:off x="1208" y="1152"/>
                <a:ext cx="2318" cy="384"/>
                <a:chOff x="1208" y="1152"/>
                <a:chExt cx="2318" cy="384"/>
              </a:xfrm>
            </p:grpSpPr>
            <p:sp>
              <p:nvSpPr>
                <p:cNvPr id="55333" name="矩形 49164"/>
                <p:cNvSpPr/>
                <p:nvPr/>
              </p:nvSpPr>
              <p:spPr>
                <a:xfrm>
                  <a:off x="1251" y="1152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M[Γ]←AC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34" name="矩形 49202"/>
                <p:cNvSpPr/>
                <p:nvPr/>
              </p:nvSpPr>
              <p:spPr>
                <a:xfrm>
                  <a:off x="1208" y="1152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35" name="组合 49205"/>
              <p:cNvGrpSpPr/>
              <p:nvPr/>
            </p:nvGrpSpPr>
            <p:grpSpPr>
              <a:xfrm>
                <a:off x="0" y="1536"/>
                <a:ext cx="474" cy="384"/>
                <a:chOff x="0" y="1536"/>
                <a:chExt cx="474" cy="384"/>
              </a:xfrm>
            </p:grpSpPr>
            <p:sp>
              <p:nvSpPr>
                <p:cNvPr id="55336" name="矩形 49165"/>
                <p:cNvSpPr/>
                <p:nvPr/>
              </p:nvSpPr>
              <p:spPr>
                <a:xfrm>
                  <a:off x="43" y="1536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MVAC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37" name="矩形 49204"/>
                <p:cNvSpPr/>
                <p:nvPr/>
              </p:nvSpPr>
              <p:spPr>
                <a:xfrm>
                  <a:off x="0" y="1536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38" name="组合 49207"/>
              <p:cNvGrpSpPr/>
              <p:nvPr/>
            </p:nvGrpSpPr>
            <p:grpSpPr>
              <a:xfrm>
                <a:off x="474" y="1536"/>
                <a:ext cx="734" cy="384"/>
                <a:chOff x="474" y="1536"/>
                <a:chExt cx="734" cy="384"/>
              </a:xfrm>
            </p:grpSpPr>
            <p:sp>
              <p:nvSpPr>
                <p:cNvPr id="55339" name="矩形 49166"/>
                <p:cNvSpPr/>
                <p:nvPr/>
              </p:nvSpPr>
              <p:spPr>
                <a:xfrm>
                  <a:off x="517" y="1536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0000 0011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0" name="矩形 49206"/>
                <p:cNvSpPr/>
                <p:nvPr/>
              </p:nvSpPr>
              <p:spPr>
                <a:xfrm>
                  <a:off x="474" y="1536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41" name="组合 49209"/>
              <p:cNvGrpSpPr/>
              <p:nvPr/>
            </p:nvGrpSpPr>
            <p:grpSpPr>
              <a:xfrm>
                <a:off x="1208" y="1536"/>
                <a:ext cx="2318" cy="384"/>
                <a:chOff x="1208" y="1536"/>
                <a:chExt cx="2318" cy="384"/>
              </a:xfrm>
            </p:grpSpPr>
            <p:sp>
              <p:nvSpPr>
                <p:cNvPr id="55342" name="矩形 49167"/>
                <p:cNvSpPr/>
                <p:nvPr/>
              </p:nvSpPr>
              <p:spPr>
                <a:xfrm>
                  <a:off x="1251" y="1536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R←AC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3" name="矩形 49208"/>
                <p:cNvSpPr/>
                <p:nvPr/>
              </p:nvSpPr>
              <p:spPr>
                <a:xfrm>
                  <a:off x="1208" y="1536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44" name="组合 49211"/>
              <p:cNvGrpSpPr/>
              <p:nvPr/>
            </p:nvGrpSpPr>
            <p:grpSpPr>
              <a:xfrm>
                <a:off x="0" y="1920"/>
                <a:ext cx="474" cy="384"/>
                <a:chOff x="0" y="1920"/>
                <a:chExt cx="474" cy="384"/>
              </a:xfrm>
            </p:grpSpPr>
            <p:sp>
              <p:nvSpPr>
                <p:cNvPr id="55345" name="矩形 49168"/>
                <p:cNvSpPr/>
                <p:nvPr/>
              </p:nvSpPr>
              <p:spPr>
                <a:xfrm>
                  <a:off x="43" y="1920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MOVR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6" name="矩形 49210"/>
                <p:cNvSpPr/>
                <p:nvPr/>
              </p:nvSpPr>
              <p:spPr>
                <a:xfrm>
                  <a:off x="0" y="1920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47" name="组合 49213"/>
              <p:cNvGrpSpPr/>
              <p:nvPr/>
            </p:nvGrpSpPr>
            <p:grpSpPr>
              <a:xfrm>
                <a:off x="474" y="1920"/>
                <a:ext cx="734" cy="384"/>
                <a:chOff x="474" y="1920"/>
                <a:chExt cx="734" cy="384"/>
              </a:xfrm>
            </p:grpSpPr>
            <p:sp>
              <p:nvSpPr>
                <p:cNvPr id="55348" name="矩形 49169"/>
                <p:cNvSpPr/>
                <p:nvPr/>
              </p:nvSpPr>
              <p:spPr>
                <a:xfrm>
                  <a:off x="517" y="1920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0000 0100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9" name="矩形 49212"/>
                <p:cNvSpPr/>
                <p:nvPr/>
              </p:nvSpPr>
              <p:spPr>
                <a:xfrm>
                  <a:off x="474" y="1920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50" name="组合 49215"/>
              <p:cNvGrpSpPr/>
              <p:nvPr/>
            </p:nvGrpSpPr>
            <p:grpSpPr>
              <a:xfrm>
                <a:off x="1208" y="1920"/>
                <a:ext cx="2318" cy="384"/>
                <a:chOff x="1208" y="1920"/>
                <a:chExt cx="2318" cy="384"/>
              </a:xfrm>
            </p:grpSpPr>
            <p:sp>
              <p:nvSpPr>
                <p:cNvPr id="55351" name="矩形 49170"/>
                <p:cNvSpPr/>
                <p:nvPr/>
              </p:nvSpPr>
              <p:spPr>
                <a:xfrm>
                  <a:off x="1251" y="1920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AC←R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2" name="矩形 49214"/>
                <p:cNvSpPr/>
                <p:nvPr/>
              </p:nvSpPr>
              <p:spPr>
                <a:xfrm>
                  <a:off x="1208" y="1920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53" name="组合 49217"/>
              <p:cNvGrpSpPr/>
              <p:nvPr/>
            </p:nvGrpSpPr>
            <p:grpSpPr>
              <a:xfrm>
                <a:off x="0" y="2304"/>
                <a:ext cx="474" cy="384"/>
                <a:chOff x="0" y="2304"/>
                <a:chExt cx="474" cy="384"/>
              </a:xfrm>
            </p:grpSpPr>
            <p:sp>
              <p:nvSpPr>
                <p:cNvPr id="55354" name="矩形 49171"/>
                <p:cNvSpPr/>
                <p:nvPr/>
              </p:nvSpPr>
              <p:spPr>
                <a:xfrm>
                  <a:off x="43" y="2304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JUMP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5" name="矩形 49216"/>
                <p:cNvSpPr/>
                <p:nvPr/>
              </p:nvSpPr>
              <p:spPr>
                <a:xfrm>
                  <a:off x="0" y="2304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56" name="组合 49219"/>
              <p:cNvGrpSpPr/>
              <p:nvPr/>
            </p:nvGrpSpPr>
            <p:grpSpPr>
              <a:xfrm>
                <a:off x="474" y="2304"/>
                <a:ext cx="734" cy="384"/>
                <a:chOff x="474" y="2304"/>
                <a:chExt cx="734" cy="384"/>
              </a:xfrm>
            </p:grpSpPr>
            <p:sp>
              <p:nvSpPr>
                <p:cNvPr id="55357" name="矩形 49172"/>
                <p:cNvSpPr/>
                <p:nvPr/>
              </p:nvSpPr>
              <p:spPr>
                <a:xfrm>
                  <a:off x="517" y="2304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0101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8" name="矩形 49218"/>
                <p:cNvSpPr/>
                <p:nvPr/>
              </p:nvSpPr>
              <p:spPr>
                <a:xfrm>
                  <a:off x="474" y="2304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59" name="组合 49221"/>
              <p:cNvGrpSpPr/>
              <p:nvPr/>
            </p:nvGrpSpPr>
            <p:grpSpPr>
              <a:xfrm>
                <a:off x="1208" y="2304"/>
                <a:ext cx="2318" cy="384"/>
                <a:chOff x="1208" y="2304"/>
                <a:chExt cx="2318" cy="384"/>
              </a:xfrm>
            </p:grpSpPr>
            <p:sp>
              <p:nvSpPr>
                <p:cNvPr id="55360" name="矩形 49173"/>
                <p:cNvSpPr/>
                <p:nvPr/>
              </p:nvSpPr>
              <p:spPr>
                <a:xfrm>
                  <a:off x="1251" y="2304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GOTO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61" name="矩形 49220"/>
                <p:cNvSpPr/>
                <p:nvPr/>
              </p:nvSpPr>
              <p:spPr>
                <a:xfrm>
                  <a:off x="1208" y="2304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62" name="组合 49223"/>
              <p:cNvGrpSpPr/>
              <p:nvPr/>
            </p:nvGrpSpPr>
            <p:grpSpPr>
              <a:xfrm>
                <a:off x="0" y="2688"/>
                <a:ext cx="474" cy="384"/>
                <a:chOff x="0" y="2688"/>
                <a:chExt cx="474" cy="384"/>
              </a:xfrm>
            </p:grpSpPr>
            <p:sp>
              <p:nvSpPr>
                <p:cNvPr id="55363" name="矩形 49174"/>
                <p:cNvSpPr/>
                <p:nvPr/>
              </p:nvSpPr>
              <p:spPr>
                <a:xfrm>
                  <a:off x="43" y="2688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JMPZ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64" name="矩形 49222"/>
                <p:cNvSpPr/>
                <p:nvPr/>
              </p:nvSpPr>
              <p:spPr>
                <a:xfrm>
                  <a:off x="0" y="2688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65" name="组合 49225"/>
              <p:cNvGrpSpPr/>
              <p:nvPr/>
            </p:nvGrpSpPr>
            <p:grpSpPr>
              <a:xfrm>
                <a:off x="474" y="2688"/>
                <a:ext cx="734" cy="384"/>
                <a:chOff x="474" y="2688"/>
                <a:chExt cx="734" cy="384"/>
              </a:xfrm>
            </p:grpSpPr>
            <p:sp>
              <p:nvSpPr>
                <p:cNvPr id="55366" name="矩形 49175"/>
                <p:cNvSpPr/>
                <p:nvPr/>
              </p:nvSpPr>
              <p:spPr>
                <a:xfrm>
                  <a:off x="517" y="2688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0110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67" name="矩形 49224"/>
                <p:cNvSpPr/>
                <p:nvPr/>
              </p:nvSpPr>
              <p:spPr>
                <a:xfrm>
                  <a:off x="474" y="2688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68" name="组合 49227"/>
              <p:cNvGrpSpPr/>
              <p:nvPr/>
            </p:nvGrpSpPr>
            <p:grpSpPr>
              <a:xfrm>
                <a:off x="1208" y="2688"/>
                <a:ext cx="2318" cy="384"/>
                <a:chOff x="1208" y="2688"/>
                <a:chExt cx="2318" cy="384"/>
              </a:xfrm>
            </p:grpSpPr>
            <p:sp>
              <p:nvSpPr>
                <p:cNvPr id="55369" name="矩形 49176"/>
                <p:cNvSpPr/>
                <p:nvPr/>
              </p:nvSpPr>
              <p:spPr>
                <a:xfrm>
                  <a:off x="1251" y="2688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GOTO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70" name="矩形 49226"/>
                <p:cNvSpPr/>
                <p:nvPr/>
              </p:nvSpPr>
              <p:spPr>
                <a:xfrm>
                  <a:off x="1208" y="2688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71" name="组合 49229"/>
              <p:cNvGrpSpPr/>
              <p:nvPr/>
            </p:nvGrpSpPr>
            <p:grpSpPr>
              <a:xfrm>
                <a:off x="0" y="3072"/>
                <a:ext cx="474" cy="384"/>
                <a:chOff x="0" y="3072"/>
                <a:chExt cx="474" cy="384"/>
              </a:xfrm>
            </p:grpSpPr>
            <p:sp>
              <p:nvSpPr>
                <p:cNvPr id="55372" name="矩形 49177"/>
                <p:cNvSpPr/>
                <p:nvPr/>
              </p:nvSpPr>
              <p:spPr>
                <a:xfrm>
                  <a:off x="43" y="3072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JPNZ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73" name="矩形 49228"/>
                <p:cNvSpPr/>
                <p:nvPr/>
              </p:nvSpPr>
              <p:spPr>
                <a:xfrm>
                  <a:off x="0" y="3072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74" name="组合 49231"/>
              <p:cNvGrpSpPr/>
              <p:nvPr/>
            </p:nvGrpSpPr>
            <p:grpSpPr>
              <a:xfrm>
                <a:off x="474" y="3072"/>
                <a:ext cx="734" cy="384"/>
                <a:chOff x="474" y="3072"/>
                <a:chExt cx="734" cy="384"/>
              </a:xfrm>
            </p:grpSpPr>
            <p:sp>
              <p:nvSpPr>
                <p:cNvPr id="55375" name="矩形 49178"/>
                <p:cNvSpPr/>
                <p:nvPr/>
              </p:nvSpPr>
              <p:spPr>
                <a:xfrm>
                  <a:off x="517" y="3072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0111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76" name="矩形 49230"/>
                <p:cNvSpPr/>
                <p:nvPr/>
              </p:nvSpPr>
              <p:spPr>
                <a:xfrm>
                  <a:off x="474" y="3072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377" name="组合 49233"/>
              <p:cNvGrpSpPr/>
              <p:nvPr/>
            </p:nvGrpSpPr>
            <p:grpSpPr>
              <a:xfrm>
                <a:off x="1208" y="3072"/>
                <a:ext cx="2318" cy="384"/>
                <a:chOff x="1208" y="3072"/>
                <a:chExt cx="2318" cy="384"/>
              </a:xfrm>
            </p:grpSpPr>
            <p:sp>
              <p:nvSpPr>
                <p:cNvPr id="55378" name="矩形 49179"/>
                <p:cNvSpPr/>
                <p:nvPr/>
              </p:nvSpPr>
              <p:spPr>
                <a:xfrm>
                  <a:off x="1251" y="3072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GOTO Γ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79" name="矩形 49232"/>
                <p:cNvSpPr/>
                <p:nvPr/>
              </p:nvSpPr>
              <p:spPr>
                <a:xfrm>
                  <a:off x="1208" y="3072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5380" name="矩形 49235"/>
            <p:cNvSpPr/>
            <p:nvPr/>
          </p:nvSpPr>
          <p:spPr>
            <a:xfrm>
              <a:off x="-3" y="-3"/>
              <a:ext cx="3532" cy="346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56321" name="组合 50251"/>
          <p:cNvGrpSpPr/>
          <p:nvPr/>
        </p:nvGrpSpPr>
        <p:grpSpPr>
          <a:xfrm>
            <a:off x="1981200" y="381000"/>
            <a:ext cx="8153400" cy="5791200"/>
            <a:chOff x="-3" y="-3"/>
            <a:chExt cx="3532" cy="3078"/>
          </a:xfrm>
        </p:grpSpPr>
        <p:grpSp>
          <p:nvGrpSpPr>
            <p:cNvPr id="56322" name="组合 50249"/>
            <p:cNvGrpSpPr/>
            <p:nvPr/>
          </p:nvGrpSpPr>
          <p:grpSpPr>
            <a:xfrm>
              <a:off x="0" y="0"/>
              <a:ext cx="3526" cy="3072"/>
              <a:chOff x="0" y="0"/>
              <a:chExt cx="3526" cy="3072"/>
            </a:xfrm>
          </p:grpSpPr>
          <p:grpSp>
            <p:nvGrpSpPr>
              <p:cNvPr id="56323" name="组合 50202"/>
              <p:cNvGrpSpPr/>
              <p:nvPr/>
            </p:nvGrpSpPr>
            <p:grpSpPr>
              <a:xfrm>
                <a:off x="0" y="0"/>
                <a:ext cx="474" cy="384"/>
                <a:chOff x="0" y="0"/>
                <a:chExt cx="474" cy="384"/>
              </a:xfrm>
            </p:grpSpPr>
            <p:sp>
              <p:nvSpPr>
                <p:cNvPr id="56324" name="矩形 50177"/>
                <p:cNvSpPr/>
                <p:nvPr/>
              </p:nvSpPr>
              <p:spPr>
                <a:xfrm>
                  <a:off x="43" y="0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ADD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25" name="矩形 50201"/>
                <p:cNvSpPr/>
                <p:nvPr/>
              </p:nvSpPr>
              <p:spPr>
                <a:xfrm>
                  <a:off x="0" y="0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26" name="组合 50204"/>
              <p:cNvGrpSpPr/>
              <p:nvPr/>
            </p:nvGrpSpPr>
            <p:grpSpPr>
              <a:xfrm>
                <a:off x="474" y="0"/>
                <a:ext cx="734" cy="384"/>
                <a:chOff x="474" y="0"/>
                <a:chExt cx="734" cy="384"/>
              </a:xfrm>
            </p:grpSpPr>
            <p:sp>
              <p:nvSpPr>
                <p:cNvPr id="56327" name="矩形 50178"/>
                <p:cNvSpPr/>
                <p:nvPr/>
              </p:nvSpPr>
              <p:spPr>
                <a:xfrm>
                  <a:off x="517" y="0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0000 1000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28" name="矩形 50203"/>
                <p:cNvSpPr/>
                <p:nvPr/>
              </p:nvSpPr>
              <p:spPr>
                <a:xfrm>
                  <a:off x="474" y="0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29" name="组合 50206"/>
              <p:cNvGrpSpPr/>
              <p:nvPr/>
            </p:nvGrpSpPr>
            <p:grpSpPr>
              <a:xfrm>
                <a:off x="1208" y="0"/>
                <a:ext cx="2318" cy="384"/>
                <a:chOff x="1208" y="0"/>
                <a:chExt cx="2318" cy="384"/>
              </a:xfrm>
            </p:grpSpPr>
            <p:sp>
              <p:nvSpPr>
                <p:cNvPr id="56330" name="矩形 50179"/>
                <p:cNvSpPr/>
                <p:nvPr/>
              </p:nvSpPr>
              <p:spPr>
                <a:xfrm>
                  <a:off x="1251" y="0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＋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＋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31" name="矩形 50205"/>
                <p:cNvSpPr/>
                <p:nvPr/>
              </p:nvSpPr>
              <p:spPr>
                <a:xfrm>
                  <a:off x="1208" y="0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32" name="组合 50208"/>
              <p:cNvGrpSpPr/>
              <p:nvPr/>
            </p:nvGrpSpPr>
            <p:grpSpPr>
              <a:xfrm>
                <a:off x="0" y="384"/>
                <a:ext cx="474" cy="384"/>
                <a:chOff x="0" y="384"/>
                <a:chExt cx="474" cy="384"/>
              </a:xfrm>
            </p:grpSpPr>
            <p:sp>
              <p:nvSpPr>
                <p:cNvPr id="56333" name="矩形 50180"/>
                <p:cNvSpPr/>
                <p:nvPr/>
              </p:nvSpPr>
              <p:spPr>
                <a:xfrm>
                  <a:off x="43" y="384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SUB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34" name="矩形 50207"/>
                <p:cNvSpPr/>
                <p:nvPr/>
              </p:nvSpPr>
              <p:spPr>
                <a:xfrm>
                  <a:off x="0" y="384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35" name="组合 50210"/>
              <p:cNvGrpSpPr/>
              <p:nvPr/>
            </p:nvGrpSpPr>
            <p:grpSpPr>
              <a:xfrm>
                <a:off x="474" y="384"/>
                <a:ext cx="734" cy="384"/>
                <a:chOff x="474" y="384"/>
                <a:chExt cx="734" cy="384"/>
              </a:xfrm>
            </p:grpSpPr>
            <p:sp>
              <p:nvSpPr>
                <p:cNvPr id="56336" name="矩形 50181"/>
                <p:cNvSpPr/>
                <p:nvPr/>
              </p:nvSpPr>
              <p:spPr>
                <a:xfrm>
                  <a:off x="517" y="384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0000 1001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37" name="矩形 50209"/>
                <p:cNvSpPr/>
                <p:nvPr/>
              </p:nvSpPr>
              <p:spPr>
                <a:xfrm>
                  <a:off x="474" y="384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38" name="组合 50212"/>
              <p:cNvGrpSpPr/>
              <p:nvPr/>
            </p:nvGrpSpPr>
            <p:grpSpPr>
              <a:xfrm>
                <a:off x="1208" y="384"/>
                <a:ext cx="2318" cy="384"/>
                <a:chOff x="1208" y="384"/>
                <a:chExt cx="2318" cy="384"/>
              </a:xfrm>
            </p:grpSpPr>
            <p:sp>
              <p:nvSpPr>
                <p:cNvPr id="56339" name="矩形 50182"/>
                <p:cNvSpPr/>
                <p:nvPr/>
              </p:nvSpPr>
              <p:spPr>
                <a:xfrm>
                  <a:off x="1251" y="384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－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－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0" name="矩形 50211"/>
                <p:cNvSpPr/>
                <p:nvPr/>
              </p:nvSpPr>
              <p:spPr>
                <a:xfrm>
                  <a:off x="1208" y="384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41" name="组合 50214"/>
              <p:cNvGrpSpPr/>
              <p:nvPr/>
            </p:nvGrpSpPr>
            <p:grpSpPr>
              <a:xfrm>
                <a:off x="0" y="768"/>
                <a:ext cx="474" cy="384"/>
                <a:chOff x="0" y="768"/>
                <a:chExt cx="474" cy="384"/>
              </a:xfrm>
            </p:grpSpPr>
            <p:sp>
              <p:nvSpPr>
                <p:cNvPr id="56342" name="矩形 50183"/>
                <p:cNvSpPr/>
                <p:nvPr/>
              </p:nvSpPr>
              <p:spPr>
                <a:xfrm>
                  <a:off x="43" y="768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3" name="矩形 50213"/>
                <p:cNvSpPr/>
                <p:nvPr/>
              </p:nvSpPr>
              <p:spPr>
                <a:xfrm>
                  <a:off x="0" y="768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44" name="组合 50216"/>
              <p:cNvGrpSpPr/>
              <p:nvPr/>
            </p:nvGrpSpPr>
            <p:grpSpPr>
              <a:xfrm>
                <a:off x="474" y="768"/>
                <a:ext cx="734" cy="384"/>
                <a:chOff x="474" y="768"/>
                <a:chExt cx="734" cy="384"/>
              </a:xfrm>
            </p:grpSpPr>
            <p:sp>
              <p:nvSpPr>
                <p:cNvPr id="56345" name="矩形 50184"/>
                <p:cNvSpPr/>
                <p:nvPr/>
              </p:nvSpPr>
              <p:spPr>
                <a:xfrm>
                  <a:off x="517" y="768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0000 1010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6" name="矩形 50215"/>
                <p:cNvSpPr/>
                <p:nvPr/>
              </p:nvSpPr>
              <p:spPr>
                <a:xfrm>
                  <a:off x="474" y="768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47" name="组合 50218"/>
              <p:cNvGrpSpPr/>
              <p:nvPr/>
            </p:nvGrpSpPr>
            <p:grpSpPr>
              <a:xfrm>
                <a:off x="1208" y="768"/>
                <a:ext cx="2318" cy="384"/>
                <a:chOff x="1208" y="768"/>
                <a:chExt cx="2318" cy="384"/>
              </a:xfrm>
            </p:grpSpPr>
            <p:sp>
              <p:nvSpPr>
                <p:cNvPr id="56348" name="矩形 50185"/>
                <p:cNvSpPr/>
                <p:nvPr/>
              </p:nvSpPr>
              <p:spPr>
                <a:xfrm>
                  <a:off x="1251" y="768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＋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＋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9" name="矩形 50217"/>
                <p:cNvSpPr/>
                <p:nvPr/>
              </p:nvSpPr>
              <p:spPr>
                <a:xfrm>
                  <a:off x="1208" y="768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50" name="组合 50220"/>
              <p:cNvGrpSpPr/>
              <p:nvPr/>
            </p:nvGrpSpPr>
            <p:grpSpPr>
              <a:xfrm>
                <a:off x="0" y="1152"/>
                <a:ext cx="474" cy="384"/>
                <a:chOff x="0" y="1152"/>
                <a:chExt cx="474" cy="384"/>
              </a:xfrm>
            </p:grpSpPr>
            <p:sp>
              <p:nvSpPr>
                <p:cNvPr id="56351" name="矩形 50186"/>
                <p:cNvSpPr/>
                <p:nvPr/>
              </p:nvSpPr>
              <p:spPr>
                <a:xfrm>
                  <a:off x="43" y="1152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CLAC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52" name="矩形 50219"/>
                <p:cNvSpPr/>
                <p:nvPr/>
              </p:nvSpPr>
              <p:spPr>
                <a:xfrm>
                  <a:off x="0" y="1152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53" name="组合 50222"/>
              <p:cNvGrpSpPr/>
              <p:nvPr/>
            </p:nvGrpSpPr>
            <p:grpSpPr>
              <a:xfrm>
                <a:off x="474" y="1152"/>
                <a:ext cx="734" cy="384"/>
                <a:chOff x="474" y="1152"/>
                <a:chExt cx="734" cy="384"/>
              </a:xfrm>
            </p:grpSpPr>
            <p:sp>
              <p:nvSpPr>
                <p:cNvPr id="56354" name="矩形 50187"/>
                <p:cNvSpPr/>
                <p:nvPr/>
              </p:nvSpPr>
              <p:spPr>
                <a:xfrm>
                  <a:off x="517" y="1152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0000 1011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55" name="矩形 50221"/>
                <p:cNvSpPr/>
                <p:nvPr/>
              </p:nvSpPr>
              <p:spPr>
                <a:xfrm>
                  <a:off x="474" y="1152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56" name="组合 50224"/>
              <p:cNvGrpSpPr/>
              <p:nvPr/>
            </p:nvGrpSpPr>
            <p:grpSpPr>
              <a:xfrm>
                <a:off x="1208" y="1152"/>
                <a:ext cx="2318" cy="384"/>
                <a:chOff x="1208" y="1152"/>
                <a:chExt cx="2318" cy="384"/>
              </a:xfrm>
            </p:grpSpPr>
            <p:sp>
              <p:nvSpPr>
                <p:cNvPr id="56357" name="矩形 50188"/>
                <p:cNvSpPr/>
                <p:nvPr/>
              </p:nvSpPr>
              <p:spPr>
                <a:xfrm>
                  <a:off x="1251" y="1152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Z←1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58" name="矩形 50223"/>
                <p:cNvSpPr/>
                <p:nvPr/>
              </p:nvSpPr>
              <p:spPr>
                <a:xfrm>
                  <a:off x="1208" y="1152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59" name="组合 50226"/>
              <p:cNvGrpSpPr/>
              <p:nvPr/>
            </p:nvGrpSpPr>
            <p:grpSpPr>
              <a:xfrm>
                <a:off x="0" y="1536"/>
                <a:ext cx="474" cy="384"/>
                <a:chOff x="0" y="1536"/>
                <a:chExt cx="474" cy="384"/>
              </a:xfrm>
            </p:grpSpPr>
            <p:sp>
              <p:nvSpPr>
                <p:cNvPr id="56360" name="矩形 50189"/>
                <p:cNvSpPr/>
                <p:nvPr/>
              </p:nvSpPr>
              <p:spPr>
                <a:xfrm>
                  <a:off x="43" y="1536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AND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61" name="矩形 50225"/>
                <p:cNvSpPr/>
                <p:nvPr/>
              </p:nvSpPr>
              <p:spPr>
                <a:xfrm>
                  <a:off x="0" y="1536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62" name="组合 50228"/>
              <p:cNvGrpSpPr/>
              <p:nvPr/>
            </p:nvGrpSpPr>
            <p:grpSpPr>
              <a:xfrm>
                <a:off x="474" y="1536"/>
                <a:ext cx="734" cy="384"/>
                <a:chOff x="474" y="1536"/>
                <a:chExt cx="734" cy="384"/>
              </a:xfrm>
            </p:grpSpPr>
            <p:sp>
              <p:nvSpPr>
                <p:cNvPr id="56363" name="矩形 50190"/>
                <p:cNvSpPr/>
                <p:nvPr/>
              </p:nvSpPr>
              <p:spPr>
                <a:xfrm>
                  <a:off x="517" y="1536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0000 1100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64" name="矩形 50227"/>
                <p:cNvSpPr/>
                <p:nvPr/>
              </p:nvSpPr>
              <p:spPr>
                <a:xfrm>
                  <a:off x="474" y="1536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65" name="组合 50230"/>
              <p:cNvGrpSpPr/>
              <p:nvPr/>
            </p:nvGrpSpPr>
            <p:grpSpPr>
              <a:xfrm>
                <a:off x="1208" y="1536"/>
                <a:ext cx="2318" cy="384"/>
                <a:chOff x="1208" y="1536"/>
                <a:chExt cx="2318" cy="384"/>
              </a:xfrm>
            </p:grpSpPr>
            <p:sp>
              <p:nvSpPr>
                <p:cNvPr id="56366" name="矩形 50191"/>
                <p:cNvSpPr/>
                <p:nvPr/>
              </p:nvSpPr>
              <p:spPr>
                <a:xfrm>
                  <a:off x="1251" y="1536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AC←AC∧R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AC∧R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67" name="矩形 50229"/>
                <p:cNvSpPr/>
                <p:nvPr/>
              </p:nvSpPr>
              <p:spPr>
                <a:xfrm>
                  <a:off x="1208" y="1536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68" name="组合 50232"/>
              <p:cNvGrpSpPr/>
              <p:nvPr/>
            </p:nvGrpSpPr>
            <p:grpSpPr>
              <a:xfrm>
                <a:off x="0" y="1920"/>
                <a:ext cx="474" cy="384"/>
                <a:chOff x="0" y="1920"/>
                <a:chExt cx="474" cy="384"/>
              </a:xfrm>
            </p:grpSpPr>
            <p:sp>
              <p:nvSpPr>
                <p:cNvPr id="56369" name="矩形 50192"/>
                <p:cNvSpPr/>
                <p:nvPr/>
              </p:nvSpPr>
              <p:spPr>
                <a:xfrm>
                  <a:off x="43" y="1920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OR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70" name="矩形 50231"/>
                <p:cNvSpPr/>
                <p:nvPr/>
              </p:nvSpPr>
              <p:spPr>
                <a:xfrm>
                  <a:off x="0" y="1920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71" name="组合 50234"/>
              <p:cNvGrpSpPr/>
              <p:nvPr/>
            </p:nvGrpSpPr>
            <p:grpSpPr>
              <a:xfrm>
                <a:off x="474" y="1920"/>
                <a:ext cx="734" cy="384"/>
                <a:chOff x="474" y="1920"/>
                <a:chExt cx="734" cy="384"/>
              </a:xfrm>
            </p:grpSpPr>
            <p:sp>
              <p:nvSpPr>
                <p:cNvPr id="56372" name="矩形 50193"/>
                <p:cNvSpPr/>
                <p:nvPr/>
              </p:nvSpPr>
              <p:spPr>
                <a:xfrm>
                  <a:off x="517" y="1920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0000 1101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73" name="矩形 50233"/>
                <p:cNvSpPr/>
                <p:nvPr/>
              </p:nvSpPr>
              <p:spPr>
                <a:xfrm>
                  <a:off x="474" y="1920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74" name="组合 50236"/>
              <p:cNvGrpSpPr/>
              <p:nvPr/>
            </p:nvGrpSpPr>
            <p:grpSpPr>
              <a:xfrm>
                <a:off x="1208" y="1920"/>
                <a:ext cx="2318" cy="384"/>
                <a:chOff x="1208" y="1920"/>
                <a:chExt cx="2318" cy="384"/>
              </a:xfrm>
            </p:grpSpPr>
            <p:sp>
              <p:nvSpPr>
                <p:cNvPr id="56375" name="矩形 50194"/>
                <p:cNvSpPr/>
                <p:nvPr/>
              </p:nvSpPr>
              <p:spPr>
                <a:xfrm>
                  <a:off x="1251" y="1920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AC←AC∨R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AC∨R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76" name="矩形 50235"/>
                <p:cNvSpPr/>
                <p:nvPr/>
              </p:nvSpPr>
              <p:spPr>
                <a:xfrm>
                  <a:off x="1208" y="1920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77" name="组合 50238"/>
              <p:cNvGrpSpPr/>
              <p:nvPr/>
            </p:nvGrpSpPr>
            <p:grpSpPr>
              <a:xfrm>
                <a:off x="0" y="2304"/>
                <a:ext cx="474" cy="384"/>
                <a:chOff x="0" y="2304"/>
                <a:chExt cx="474" cy="384"/>
              </a:xfrm>
            </p:grpSpPr>
            <p:sp>
              <p:nvSpPr>
                <p:cNvPr id="56378" name="矩形 50195"/>
                <p:cNvSpPr/>
                <p:nvPr/>
              </p:nvSpPr>
              <p:spPr>
                <a:xfrm>
                  <a:off x="43" y="2304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XOR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79" name="矩形 50237"/>
                <p:cNvSpPr/>
                <p:nvPr/>
              </p:nvSpPr>
              <p:spPr>
                <a:xfrm>
                  <a:off x="0" y="2304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80" name="组合 50240"/>
              <p:cNvGrpSpPr/>
              <p:nvPr/>
            </p:nvGrpSpPr>
            <p:grpSpPr>
              <a:xfrm>
                <a:off x="474" y="2304"/>
                <a:ext cx="734" cy="384"/>
                <a:chOff x="474" y="2304"/>
                <a:chExt cx="734" cy="384"/>
              </a:xfrm>
            </p:grpSpPr>
            <p:sp>
              <p:nvSpPr>
                <p:cNvPr id="56381" name="矩形 50196"/>
                <p:cNvSpPr/>
                <p:nvPr/>
              </p:nvSpPr>
              <p:spPr>
                <a:xfrm>
                  <a:off x="517" y="2304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0000 1110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82" name="矩形 50239"/>
                <p:cNvSpPr/>
                <p:nvPr/>
              </p:nvSpPr>
              <p:spPr>
                <a:xfrm>
                  <a:off x="474" y="2304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83" name="组合 50242"/>
              <p:cNvGrpSpPr/>
              <p:nvPr/>
            </p:nvGrpSpPr>
            <p:grpSpPr>
              <a:xfrm>
                <a:off x="1208" y="2304"/>
                <a:ext cx="2318" cy="384"/>
                <a:chOff x="1208" y="2304"/>
                <a:chExt cx="2318" cy="384"/>
              </a:xfrm>
            </p:grpSpPr>
            <p:sp>
              <p:nvSpPr>
                <p:cNvPr id="56384" name="矩形 50197"/>
                <p:cNvSpPr/>
                <p:nvPr/>
              </p:nvSpPr>
              <p:spPr>
                <a:xfrm>
                  <a:off x="1251" y="2304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AC←AC⊕R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AC⊕R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85" name="矩形 50241"/>
                <p:cNvSpPr/>
                <p:nvPr/>
              </p:nvSpPr>
              <p:spPr>
                <a:xfrm>
                  <a:off x="1208" y="2304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86" name="组合 50244"/>
              <p:cNvGrpSpPr/>
              <p:nvPr/>
            </p:nvGrpSpPr>
            <p:grpSpPr>
              <a:xfrm>
                <a:off x="0" y="2688"/>
                <a:ext cx="474" cy="384"/>
                <a:chOff x="0" y="2688"/>
                <a:chExt cx="474" cy="384"/>
              </a:xfrm>
            </p:grpSpPr>
            <p:sp>
              <p:nvSpPr>
                <p:cNvPr id="56387" name="矩形 50198"/>
                <p:cNvSpPr/>
                <p:nvPr/>
              </p:nvSpPr>
              <p:spPr>
                <a:xfrm>
                  <a:off x="43" y="2688"/>
                  <a:ext cx="38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NOT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88" name="矩形 50243"/>
                <p:cNvSpPr/>
                <p:nvPr/>
              </p:nvSpPr>
              <p:spPr>
                <a:xfrm>
                  <a:off x="0" y="2688"/>
                  <a:ext cx="47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89" name="组合 50246"/>
              <p:cNvGrpSpPr/>
              <p:nvPr/>
            </p:nvGrpSpPr>
            <p:grpSpPr>
              <a:xfrm>
                <a:off x="474" y="2688"/>
                <a:ext cx="734" cy="384"/>
                <a:chOff x="474" y="2688"/>
                <a:chExt cx="734" cy="384"/>
              </a:xfrm>
            </p:grpSpPr>
            <p:sp>
              <p:nvSpPr>
                <p:cNvPr id="56390" name="矩形 50199"/>
                <p:cNvSpPr/>
                <p:nvPr/>
              </p:nvSpPr>
              <p:spPr>
                <a:xfrm>
                  <a:off x="517" y="2688"/>
                  <a:ext cx="6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0000 1111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91" name="矩形 50245"/>
                <p:cNvSpPr/>
                <p:nvPr/>
              </p:nvSpPr>
              <p:spPr>
                <a:xfrm>
                  <a:off x="474" y="2688"/>
                  <a:ext cx="7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92" name="组合 50248"/>
              <p:cNvGrpSpPr/>
              <p:nvPr/>
            </p:nvGrpSpPr>
            <p:grpSpPr>
              <a:xfrm>
                <a:off x="1208" y="2688"/>
                <a:ext cx="2318" cy="384"/>
                <a:chOff x="1208" y="2688"/>
                <a:chExt cx="2318" cy="384"/>
              </a:xfrm>
            </p:grpSpPr>
            <p:sp>
              <p:nvSpPr>
                <p:cNvPr id="56393" name="矩形 50200"/>
                <p:cNvSpPr/>
                <p:nvPr/>
              </p:nvSpPr>
              <p:spPr>
                <a:xfrm>
                  <a:off x="1251" y="2688"/>
                  <a:ext cx="223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AC←AC’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AC’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＝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 </a:t>
                  </a:r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THEN Z←1 ELSE Z←0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1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94" name="矩形 50247"/>
                <p:cNvSpPr/>
                <p:nvPr/>
              </p:nvSpPr>
              <p:spPr>
                <a:xfrm>
                  <a:off x="1208" y="2688"/>
                  <a:ext cx="2318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6395" name="矩形 50250"/>
            <p:cNvSpPr/>
            <p:nvPr/>
          </p:nvSpPr>
          <p:spPr>
            <a:xfrm>
              <a:off x="-3" y="-3"/>
              <a:ext cx="3532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5615" y="464185"/>
            <a:ext cx="2150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指令码</a:t>
            </a:r>
            <a:r>
              <a:rPr 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endParaRPr 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644525"/>
            <a:ext cx="4982210" cy="1778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3110230"/>
            <a:ext cx="4740275" cy="2610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5615" y="2635885"/>
            <a:ext cx="1104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LDAC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指令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20" y="133350"/>
            <a:ext cx="4779645" cy="2289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25" y="2716530"/>
            <a:ext cx="4779645" cy="367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4160" y="133350"/>
            <a:ext cx="65024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各指令对应的具体状态（每个状态对应一个时钟周期）</a:t>
            </a:r>
            <a:r>
              <a:rPr 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endParaRPr 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75615" y="46418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JMPZ</a:t>
            </a:r>
            <a:r>
              <a:rPr lang="zh-CN" altLang="en-US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JPNZ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指令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3653790"/>
            <a:ext cx="4427220" cy="2763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1043940"/>
            <a:ext cx="4427855" cy="23983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95" y="1748155"/>
            <a:ext cx="629983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7825" name="矩形 6144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矩形 61442"/>
          <p:cNvSpPr/>
          <p:nvPr/>
        </p:nvSpPr>
        <p:spPr>
          <a:xfrm>
            <a:off x="3467100" y="1695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827" name="图片 61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963" y="195263"/>
            <a:ext cx="8991600" cy="6477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86055" y="2766695"/>
            <a:ext cx="1144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状态图：</a:t>
            </a:r>
            <a:endParaRPr lang="zh-CN" sz="20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8850" name="矩形 69634"/>
          <p:cNvSpPr/>
          <p:nvPr/>
        </p:nvSpPr>
        <p:spPr>
          <a:xfrm>
            <a:off x="4152900" y="800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8851" name="图片 69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0" y="113983"/>
            <a:ext cx="6019800" cy="6629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12115" y="1122045"/>
            <a:ext cx="30600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相对简单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设计图</a:t>
            </a:r>
            <a:r>
              <a:rPr 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当数据传入寄存器时相应的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load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信号打开，而当数据从寄存器或存储器传入数据总线时，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bus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信号打开。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需要注意的是除了特殊情况外，每个时钟周期只能有一个信号传入总线即只有一个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bus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信号打开（特殊情况是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dr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位地址的高八位，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作为第八位时，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drbus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trbus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可同时打开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36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3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50_1"/>
  <p:tag name="KSO_WM_TEMPLATE_CATEGORY" val="custom"/>
  <p:tag name="KSO_WM_TEMPLATE_INDEX" val="20181636"/>
  <p:tag name="KSO_WM_TEMPLATE_SUBCATEGORY" val="combine"/>
  <p:tag name="KSO_WM_TEMPLATE_THUMBS_INDEX" val="1、4、5、6、12、13、18、20"/>
</p:tagLst>
</file>

<file path=ppt/tags/tag7.xml><?xml version="1.0" encoding="utf-8"?>
<p:tagLst xmlns:p="http://schemas.openxmlformats.org/presentationml/2006/main">
  <p:tag name="KSO_WM_TEMPLATE_CATEGORY" val="custom"/>
  <p:tag name="KSO_WM_TEMPLATE_INDEX" val="20181636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36_1*a*1"/>
  <p:tag name="KSO_WM_UNIT_PRESET_TEXT" val="稳重简约商务总结"/>
</p:tagLst>
</file>

<file path=ppt/tags/tag8.xml><?xml version="1.0" encoding="utf-8"?>
<p:tagLst xmlns:p="http://schemas.openxmlformats.org/presentationml/2006/main">
  <p:tag name="KSO_WM_TEMPLATE_CATEGORY" val="custom"/>
  <p:tag name="KSO_WM_TEMPLATE_INDEX" val="20181636"/>
  <p:tag name="KSO_WM_UNIT_TYPE" val="b"/>
  <p:tag name="KSO_WM_UNIT_INDEX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36_1*b*1"/>
  <p:tag name="KSO_WM_UNIT_PRESET_TEXT" val="Steady and contracted business summary"/>
</p:tagLst>
</file>

<file path=ppt/tags/tag9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50_1"/>
  <p:tag name="KSO_WM_TEMPLATE_CATEGORY" val="custom"/>
  <p:tag name="KSO_WM_TEMPLATE_INDEX" val="20181636"/>
  <p:tag name="KSO_WM_SLIDE_ID" val="custom20181636_1"/>
  <p:tag name="KSO_WM_SLIDE_INDEX" val="1"/>
  <p:tag name="KSO_WM_TEMPLATE_SUBCATEGORY" val="combine"/>
  <p:tag name="KSO_WM_TEMPLATE_THUMBS_INDEX" val="1、4、5、6、12、13、18、20、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102604">
      <a:dk1>
        <a:sysClr val="windowText" lastClr="000000"/>
      </a:dk1>
      <a:lt1>
        <a:sysClr val="window" lastClr="FFFFFF"/>
      </a:lt1>
      <a:dk2>
        <a:srgbClr val="44546A"/>
      </a:dk2>
      <a:lt2>
        <a:srgbClr val="333F50"/>
      </a:lt2>
      <a:accent1>
        <a:srgbClr val="44546A"/>
      </a:accent1>
      <a:accent2>
        <a:srgbClr val="FFFFFF"/>
      </a:accent2>
      <a:accent3>
        <a:srgbClr val="A5A5A5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演示</Application>
  <PresentationFormat>宽屏</PresentationFormat>
  <Paragraphs>186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Times New Roman</vt:lpstr>
      <vt:lpstr>仿宋_GB2312</vt:lpstr>
      <vt:lpstr>微软雅黑</vt:lpstr>
      <vt:lpstr>Arial Unicode MS</vt:lpstr>
      <vt:lpstr>仿宋</vt:lpstr>
      <vt:lpstr>Calibri</vt:lpstr>
      <vt:lpstr>Office 主题</vt:lpstr>
      <vt:lpstr>默认设计模板</vt:lpstr>
      <vt:lpstr>1_Office 主题​​</vt:lpstr>
      <vt:lpstr>CPU设计汇报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流水今日7</cp:lastModifiedBy>
  <cp:revision>24</cp:revision>
  <dcterms:created xsi:type="dcterms:W3CDTF">2018-03-01T02:03:00Z</dcterms:created>
  <dcterms:modified xsi:type="dcterms:W3CDTF">2019-01-05T08:11:34Z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