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3" r:id="rId5"/>
    <p:sldId id="264" r:id="rId6"/>
    <p:sldId id="258" r:id="rId7"/>
    <p:sldId id="275" r:id="rId8"/>
    <p:sldId id="277" r:id="rId9"/>
    <p:sldId id="259" r:id="rId10"/>
    <p:sldId id="276" r:id="rId11"/>
    <p:sldId id="265" r:id="rId12"/>
    <p:sldId id="260" r:id="rId13"/>
    <p:sldId id="267" r:id="rId14"/>
    <p:sldId id="26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787B"/>
    <a:srgbClr val="D7B367"/>
    <a:srgbClr val="134C41"/>
    <a:srgbClr val="869B9E"/>
    <a:srgbClr val="BEC9CB"/>
    <a:srgbClr val="175856"/>
    <a:srgbClr val="F3E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653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82" t="1" r="12834" b="76910"/>
          <a:stretch>
            <a:fillRect/>
          </a:stretch>
        </p:blipFill>
        <p:spPr>
          <a:xfrm>
            <a:off x="3270562" y="0"/>
            <a:ext cx="8921437" cy="141211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42"/>
          <a:stretch>
            <a:fillRect/>
          </a:stretch>
        </p:blipFill>
        <p:spPr>
          <a:xfrm>
            <a:off x="9792182" y="767543"/>
            <a:ext cx="2399817" cy="592455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835" b="76911"/>
          <a:stretch>
            <a:fillRect/>
          </a:stretch>
        </p:blipFill>
        <p:spPr>
          <a:xfrm>
            <a:off x="0" y="-1"/>
            <a:ext cx="1781283" cy="157415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r="66203"/>
          <a:stretch>
            <a:fillRect/>
          </a:stretch>
        </p:blipFill>
        <p:spPr>
          <a:xfrm>
            <a:off x="568702" y="1863377"/>
            <a:ext cx="3611301" cy="49946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3E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6120128" y="2813403"/>
            <a:ext cx="23291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134C4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CPU</a:t>
            </a:r>
            <a:r>
              <a:rPr lang="zh-CN" altLang="zh-CN" sz="4800" b="1" dirty="0">
                <a:solidFill>
                  <a:srgbClr val="134C4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答辩</a:t>
            </a:r>
            <a:endParaRPr lang="zh-CN" altLang="zh-CN" sz="4800" b="1" dirty="0">
              <a:solidFill>
                <a:srgbClr val="134C4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01179" y="4522117"/>
            <a:ext cx="4967076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D7B3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汇报人：吕志恒</a:t>
            </a:r>
            <a:r>
              <a:rPr lang="en-US" altLang="zh-CN" sz="1400" dirty="0">
                <a:solidFill>
                  <a:srgbClr val="D7B3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400" dirty="0">
                <a:solidFill>
                  <a:srgbClr val="D7B3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sz="1400" dirty="0">
                <a:solidFill>
                  <a:srgbClr val="D7B3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201608010719</a:t>
            </a:r>
            <a:endParaRPr lang="en-US" sz="1400" dirty="0">
              <a:solidFill>
                <a:srgbClr val="D7B3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 rot="5400000">
            <a:off x="6073141" y="-5256080"/>
            <a:ext cx="45719" cy="11772000"/>
          </a:xfrm>
          <a:prstGeom prst="rect">
            <a:avLst/>
          </a:prstGeom>
          <a:solidFill>
            <a:srgbClr val="D7B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209999" y="160650"/>
            <a:ext cx="19697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4C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| </a:t>
            </a:r>
            <a:r>
              <a:rPr lang="zh-CN" altLang="en-US" sz="2000" dirty="0">
                <a:solidFill>
                  <a:srgbClr val="134C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遇到的问题</a:t>
            </a:r>
            <a:endParaRPr lang="zh-CN" altLang="en-US" sz="2000" dirty="0">
              <a:solidFill>
                <a:srgbClr val="134C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4365" y="1044575"/>
            <a:ext cx="113480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rgbClr val="134C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后来.......用了图形大法：</a:t>
            </a:r>
            <a:endParaRPr lang="zh-CN" altLang="en-US" sz="2000" dirty="0">
              <a:solidFill>
                <a:srgbClr val="134C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9715" y="1443355"/>
            <a:ext cx="8620125" cy="5219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968999" y="3189323"/>
            <a:ext cx="263144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134C4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仿真结果</a:t>
            </a:r>
            <a:endParaRPr lang="zh-CN" altLang="en-US" sz="4800" b="1" dirty="0">
              <a:solidFill>
                <a:srgbClr val="134C4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64603" y="4470682"/>
            <a:ext cx="1828801" cy="307777"/>
          </a:xfrm>
          <a:prstGeom prst="rect">
            <a:avLst/>
          </a:prstGeom>
          <a:solidFill>
            <a:srgbClr val="D7B367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Three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76116" y="2093019"/>
            <a:ext cx="18172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solidFill>
                  <a:srgbClr val="D7B367"/>
                </a:solidFill>
              </a:rPr>
              <a:t>03</a:t>
            </a:r>
            <a:endParaRPr lang="zh-CN" altLang="en-US" sz="6000" dirty="0">
              <a:solidFill>
                <a:srgbClr val="D7B367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 rot="5400000">
            <a:off x="6073141" y="-5256080"/>
            <a:ext cx="45719" cy="11772000"/>
          </a:xfrm>
          <a:prstGeom prst="rect">
            <a:avLst/>
          </a:prstGeom>
          <a:solidFill>
            <a:srgbClr val="D7B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209999" y="160650"/>
            <a:ext cx="17157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4C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| </a:t>
            </a:r>
            <a:r>
              <a:rPr lang="zh-CN" altLang="en-US" sz="2000" dirty="0">
                <a:solidFill>
                  <a:srgbClr val="134C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仿真结果</a:t>
            </a:r>
            <a:endParaRPr lang="zh-CN" altLang="en-US" sz="2000" dirty="0">
              <a:solidFill>
                <a:srgbClr val="134C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9135" y="1209040"/>
            <a:ext cx="10532110" cy="31159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638803" y="2813403"/>
            <a:ext cx="52918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>
                <a:solidFill>
                  <a:srgbClr val="134C4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演示完毕 感谢观看</a:t>
            </a:r>
            <a:endParaRPr lang="zh-CN" altLang="en-US" sz="4800" b="1" dirty="0">
              <a:solidFill>
                <a:srgbClr val="134C4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87666" y="601780"/>
            <a:ext cx="1576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134C4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目录</a:t>
            </a:r>
            <a:endParaRPr lang="zh-CN" altLang="en-US" sz="5400" b="1" dirty="0">
              <a:solidFill>
                <a:srgbClr val="134C4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73098" y="1470282"/>
            <a:ext cx="14052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dirty="0">
                <a:solidFill>
                  <a:srgbClr val="BEC9CB"/>
                </a:solidFill>
              </a:rPr>
              <a:t>CONTENTS</a:t>
            </a:r>
            <a:endParaRPr lang="zh-CN" altLang="en-US" sz="1400" dirty="0">
              <a:solidFill>
                <a:srgbClr val="BEC9CB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32795" y="2133659"/>
            <a:ext cx="7402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3600" dirty="0">
                <a:solidFill>
                  <a:srgbClr val="D7B367"/>
                </a:solidFill>
              </a:rPr>
              <a:t>01</a:t>
            </a:r>
            <a:endParaRPr lang="zh-CN" altLang="en-US" sz="3600" dirty="0">
              <a:solidFill>
                <a:srgbClr val="D7B367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83421" y="2272863"/>
            <a:ext cx="4484871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32795" y="3086315"/>
            <a:ext cx="7402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3600" dirty="0">
                <a:solidFill>
                  <a:srgbClr val="D7B367"/>
                </a:solidFill>
              </a:rPr>
              <a:t>02</a:t>
            </a:r>
            <a:endParaRPr lang="zh-CN" altLang="en-US" sz="3600" dirty="0">
              <a:solidFill>
                <a:srgbClr val="D7B367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83421" y="3224884"/>
            <a:ext cx="4484871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遇到的问题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32795" y="4038970"/>
            <a:ext cx="7402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3600" dirty="0">
                <a:solidFill>
                  <a:srgbClr val="D7B367"/>
                </a:solidFill>
              </a:rPr>
              <a:t>03</a:t>
            </a:r>
            <a:endParaRPr lang="zh-CN" altLang="en-US" sz="3600" dirty="0">
              <a:solidFill>
                <a:srgbClr val="D7B367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383421" y="4178174"/>
            <a:ext cx="4484871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仿真结果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 rot="5400000">
            <a:off x="6073141" y="-5256080"/>
            <a:ext cx="45719" cy="11772000"/>
          </a:xfrm>
          <a:prstGeom prst="rect">
            <a:avLst/>
          </a:prstGeom>
          <a:solidFill>
            <a:srgbClr val="D7B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209999" y="160650"/>
            <a:ext cx="17157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4C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| </a:t>
            </a:r>
            <a:r>
              <a:rPr lang="zh-CN" altLang="en-US" sz="2000" dirty="0">
                <a:solidFill>
                  <a:srgbClr val="134C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zh-CN" altLang="en-US" sz="2000" dirty="0">
              <a:solidFill>
                <a:srgbClr val="134C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4385" y="1021715"/>
            <a:ext cx="109150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cpu</a:t>
            </a:r>
            <a:r>
              <a:rPr lang="zh-CN" altLang="en-US" sz="2400"/>
              <a:t>执行流程：从存储器取出一条指令</a:t>
            </a:r>
            <a:r>
              <a:rPr lang="en-US" altLang="zh-CN" sz="2400"/>
              <a:t>---&gt;</a:t>
            </a:r>
            <a:r>
              <a:rPr lang="zh-CN" altLang="en-US" sz="2400"/>
              <a:t>译码</a:t>
            </a:r>
            <a:r>
              <a:rPr lang="en-US" altLang="zh-CN" sz="2400"/>
              <a:t>---&gt;</a:t>
            </a:r>
            <a:r>
              <a:rPr lang="zh-CN" altLang="en-US" sz="2400"/>
              <a:t>执行（然后再取指</a:t>
            </a:r>
            <a:r>
              <a:rPr lang="en-US" altLang="zh-CN" sz="2400"/>
              <a:t>.......</a:t>
            </a:r>
            <a:r>
              <a:rPr lang="zh-CN" altLang="en-US" sz="2400"/>
              <a:t>）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pic>
        <p:nvPicPr>
          <p:cNvPr id="5122" name="图片 5121"/>
          <p:cNvPicPr/>
          <p:nvPr/>
        </p:nvPicPr>
        <p:blipFill>
          <a:blip r:embed="rId1"/>
          <a:stretch>
            <a:fillRect/>
          </a:stretch>
        </p:blipFill>
        <p:spPr>
          <a:xfrm>
            <a:off x="2409825" y="1689100"/>
            <a:ext cx="6629400" cy="4572000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 rot="5400000">
            <a:off x="6073141" y="-5256080"/>
            <a:ext cx="45719" cy="11772000"/>
          </a:xfrm>
          <a:prstGeom prst="rect">
            <a:avLst/>
          </a:prstGeom>
          <a:solidFill>
            <a:srgbClr val="D7B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209999" y="160650"/>
            <a:ext cx="17157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4C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| </a:t>
            </a:r>
            <a:r>
              <a:rPr lang="zh-CN" altLang="en-US" sz="2000" dirty="0">
                <a:solidFill>
                  <a:srgbClr val="134C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zh-CN" altLang="en-US" sz="2000" dirty="0">
              <a:solidFill>
                <a:srgbClr val="134C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2600" y="866140"/>
            <a:ext cx="1038161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4C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取指阶段：</a:t>
            </a:r>
            <a:endParaRPr lang="zh-CN" altLang="en-US" sz="2000" dirty="0">
              <a:solidFill>
                <a:srgbClr val="134C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4C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FECTH1 </a:t>
            </a:r>
            <a:r>
              <a:rPr lang="zh-CN" altLang="en-US" sz="2000" dirty="0">
                <a:solidFill>
                  <a:srgbClr val="134C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AR←PC   </a:t>
            </a:r>
            <a:r>
              <a:rPr lang="zh-CN" altLang="en-US" sz="2000" dirty="0">
                <a:solidFill>
                  <a:srgbClr val="134C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PC给出即将要执行的指令的地址</a:t>
            </a:r>
            <a:endParaRPr lang="zh-CN" altLang="en-US" sz="2000" dirty="0">
              <a:solidFill>
                <a:srgbClr val="134C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4C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FECT</a:t>
            </a:r>
            <a:r>
              <a:rPr lang="en-US" altLang="zh-CN" sz="2000" dirty="0">
                <a:solidFill>
                  <a:srgbClr val="134C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H2 </a:t>
            </a:r>
            <a:r>
              <a:rPr lang="zh-CN" altLang="en-US" sz="2000" dirty="0">
                <a:solidFill>
                  <a:srgbClr val="134C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DR←M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PC←PC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＋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1   </a:t>
            </a:r>
            <a:r>
              <a:rPr lang="zh-CN" altLang="en-US" sz="2000" dirty="0">
                <a:solidFill>
                  <a:srgbClr val="134C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得到指令地址后将指令从内存取出并装载到</a:t>
            </a:r>
            <a:r>
              <a:rPr lang="en-US" altLang="zh-CN" sz="2000" dirty="0">
                <a:solidFill>
                  <a:srgbClr val="134C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DR</a:t>
            </a:r>
            <a:r>
              <a:rPr lang="zh-CN" altLang="en-US" sz="2000" dirty="0">
                <a:solidFill>
                  <a:srgbClr val="134C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（数据）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4C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FECTH3 </a:t>
            </a:r>
            <a:r>
              <a:rPr lang="zh-CN" altLang="en-US" sz="2000" dirty="0">
                <a:solidFill>
                  <a:srgbClr val="134C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IR←DR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AR←PC    </a:t>
            </a:r>
            <a:r>
              <a:rPr lang="zh-CN" altLang="en-US" sz="2000" dirty="0">
                <a:solidFill>
                  <a:srgbClr val="134C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将DR装载到IR（指令寄存器），然后再将PC值装载到AR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endParaRPr lang="zh-CN" altLang="en-US" sz="2000" dirty="0">
              <a:solidFill>
                <a:srgbClr val="134C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0" y="2890520"/>
            <a:ext cx="5729605" cy="107696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683260" y="4278630"/>
            <a:ext cx="104038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rgbClr val="134C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设置FETCH4的目的是为了方便每条指令更好地执行和更好地设置控制信号。</a:t>
            </a:r>
            <a:endParaRPr lang="zh-CN" altLang="en-US" sz="2000" dirty="0">
              <a:solidFill>
                <a:srgbClr val="134C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4980305"/>
            <a:ext cx="5628005" cy="1577975"/>
          </a:xfrm>
          <a:prstGeom prst="rect">
            <a:avLst/>
          </a:prstGeom>
        </p:spPr>
      </p:pic>
      <p:sp>
        <p:nvSpPr>
          <p:cNvPr id="60" name="文本框 59"/>
          <p:cNvSpPr txBox="1"/>
          <p:nvPr/>
        </p:nvSpPr>
        <p:spPr>
          <a:xfrm>
            <a:off x="6329680" y="5584825"/>
            <a:ext cx="51460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rgbClr val="134C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当一条指令执行完毕时跳转到FETCH1状态。</a:t>
            </a:r>
            <a:endParaRPr lang="zh-CN" altLang="en-US" sz="2000" dirty="0">
              <a:solidFill>
                <a:srgbClr val="134C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507989" y="3189323"/>
            <a:ext cx="355346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134C4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CPU</a:t>
            </a:r>
            <a:r>
              <a:rPr lang="zh-CN" altLang="en-US" sz="4800" b="1" dirty="0">
                <a:solidFill>
                  <a:srgbClr val="134C4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设计思路</a:t>
            </a:r>
            <a:endParaRPr lang="zh-CN" altLang="en-US" sz="4800" b="1" dirty="0">
              <a:solidFill>
                <a:srgbClr val="134C4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76116" y="2093019"/>
            <a:ext cx="18172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solidFill>
                  <a:srgbClr val="D7B367"/>
                </a:solidFill>
              </a:rPr>
              <a:t>01</a:t>
            </a:r>
            <a:endParaRPr lang="zh-CN" altLang="en-US" sz="6000" dirty="0">
              <a:solidFill>
                <a:srgbClr val="D7B367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 rot="5400000">
            <a:off x="6073141" y="-5256080"/>
            <a:ext cx="45719" cy="11772000"/>
          </a:xfrm>
          <a:prstGeom prst="rect">
            <a:avLst/>
          </a:prstGeom>
          <a:solidFill>
            <a:srgbClr val="D7B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209999" y="160650"/>
            <a:ext cx="17157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4C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| </a:t>
            </a:r>
            <a:r>
              <a:rPr lang="zh-CN" altLang="en-US" sz="2000" dirty="0">
                <a:solidFill>
                  <a:srgbClr val="134C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zh-CN" altLang="en-US" sz="2000" dirty="0">
              <a:solidFill>
                <a:srgbClr val="134C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42" name="图片 614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185" y="652780"/>
            <a:ext cx="8250555" cy="59436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8719185" y="977265"/>
            <a:ext cx="3178810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rgbClr val="134C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译码阶段就是从FETCH4到指令的第一个状态。</a:t>
            </a:r>
            <a:endParaRPr lang="zh-CN" altLang="en-US" sz="2000" dirty="0">
              <a:solidFill>
                <a:srgbClr val="134C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  <a:p>
            <a:r>
              <a:rPr lang="zh-CN" altLang="en-US" sz="2000" dirty="0">
                <a:solidFill>
                  <a:srgbClr val="134C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执行阶段：不同的指令有不同的状态，比如图中的</a:t>
            </a:r>
            <a:r>
              <a:rPr lang="en-US" altLang="zh-CN" sz="2000" dirty="0">
                <a:solidFill>
                  <a:srgbClr val="134C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</a:t>
            </a:r>
            <a:r>
              <a:rPr lang="zh-CN" altLang="en-US" sz="2000" dirty="0">
                <a:solidFill>
                  <a:srgbClr val="134C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指令，就分为了两个状态。</a:t>
            </a:r>
            <a:endParaRPr lang="zh-CN" altLang="en-US" sz="2000" dirty="0">
              <a:solidFill>
                <a:srgbClr val="134C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134C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第一个状态：</a:t>
            </a:r>
            <a:endParaRPr lang="zh-CN" altLang="en-US" sz="2000" dirty="0">
              <a:solidFill>
                <a:srgbClr val="134C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134C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LOAC1</a:t>
            </a:r>
            <a:r>
              <a:rPr lang="zh-CN" altLang="en-US" sz="2000" dirty="0">
                <a:solidFill>
                  <a:srgbClr val="134C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：DR←M，PC←PC＋1，AR←AR＋1</a:t>
            </a:r>
            <a:endParaRPr lang="zh-CN" altLang="en-US" sz="2000" dirty="0">
              <a:solidFill>
                <a:srgbClr val="134C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000" dirty="0">
                <a:solidFill>
                  <a:srgbClr val="134C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LDAC2:	TR←DR，DR←M，PC←PC＋1</a:t>
            </a:r>
            <a:endParaRPr lang="zh-CN" altLang="en-US" sz="2000" dirty="0">
              <a:solidFill>
                <a:srgbClr val="134C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000" dirty="0">
                <a:solidFill>
                  <a:srgbClr val="134C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LDAC3:	 AR←DR，TR</a:t>
            </a:r>
            <a:endParaRPr lang="zh-CN" altLang="en-US" sz="2000" dirty="0">
              <a:solidFill>
                <a:srgbClr val="134C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000" dirty="0">
                <a:solidFill>
                  <a:srgbClr val="134C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LDAC4:	 DR←M</a:t>
            </a:r>
            <a:endParaRPr lang="zh-CN" altLang="en-US" sz="2000" dirty="0">
              <a:solidFill>
                <a:srgbClr val="134C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000" dirty="0">
                <a:solidFill>
                  <a:srgbClr val="134C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LDAC5:	 AC←DR</a:t>
            </a:r>
            <a:endParaRPr lang="zh-CN" altLang="en-US" sz="2000" dirty="0">
              <a:solidFill>
                <a:srgbClr val="134C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134C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 rot="5400000">
            <a:off x="6073141" y="-5256080"/>
            <a:ext cx="45719" cy="11772000"/>
          </a:xfrm>
          <a:prstGeom prst="rect">
            <a:avLst/>
          </a:prstGeom>
          <a:solidFill>
            <a:srgbClr val="D7B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209999" y="160650"/>
            <a:ext cx="17157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4C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| </a:t>
            </a:r>
            <a:r>
              <a:rPr lang="zh-CN" altLang="en-US" sz="2000" dirty="0">
                <a:solidFill>
                  <a:srgbClr val="134C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zh-CN" altLang="en-US" sz="2000" dirty="0">
              <a:solidFill>
                <a:srgbClr val="134C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7685" y="899160"/>
            <a:ext cx="1081468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000" dirty="0">
              <a:solidFill>
                <a:srgbClr val="134C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134C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产生控制信号部分：</a:t>
            </a:r>
            <a:endParaRPr lang="zh-CN" altLang="en-US" sz="2000" dirty="0">
              <a:solidFill>
                <a:srgbClr val="134C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rgbClr val="134C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rgbClr val="134C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rgbClr val="134C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rgbClr val="134C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4C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这是控制器的进程，此处是执行</a:t>
            </a:r>
            <a:r>
              <a:rPr lang="en-US" altLang="zh-CN" sz="2000" dirty="0">
                <a:solidFill>
                  <a:srgbClr val="134C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 &lt;=pc </a:t>
            </a:r>
            <a:r>
              <a:rPr lang="zh-CN" altLang="en-US" sz="2000" dirty="0">
                <a:solidFill>
                  <a:srgbClr val="134C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产生的控制信号。其它控制信号可根据执行的指令要用到寄存器进行分析即可。</a:t>
            </a:r>
            <a:endParaRPr lang="zh-CN" altLang="en-US" sz="2000" dirty="0">
              <a:solidFill>
                <a:srgbClr val="134C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685" y="1778635"/>
            <a:ext cx="10603230" cy="12553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662929" y="3189323"/>
            <a:ext cx="32435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134C4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遇到的问题</a:t>
            </a:r>
            <a:endParaRPr lang="zh-CN" altLang="en-US" sz="4800" b="1" dirty="0">
              <a:solidFill>
                <a:srgbClr val="134C4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76033" y="4405277"/>
            <a:ext cx="1828801" cy="307777"/>
          </a:xfrm>
          <a:prstGeom prst="rect">
            <a:avLst/>
          </a:prstGeom>
          <a:solidFill>
            <a:srgbClr val="D7B367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Two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76116" y="2093019"/>
            <a:ext cx="18172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solidFill>
                  <a:srgbClr val="D7B367"/>
                </a:solidFill>
              </a:rPr>
              <a:t>02</a:t>
            </a:r>
            <a:endParaRPr lang="zh-CN" altLang="en-US" sz="6000" dirty="0">
              <a:solidFill>
                <a:srgbClr val="D7B367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 rot="5400000">
            <a:off x="6073141" y="-5256080"/>
            <a:ext cx="45719" cy="11772000"/>
          </a:xfrm>
          <a:prstGeom prst="rect">
            <a:avLst/>
          </a:prstGeom>
          <a:solidFill>
            <a:srgbClr val="D7B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209999" y="160650"/>
            <a:ext cx="19697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4C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| </a:t>
            </a:r>
            <a:r>
              <a:rPr lang="zh-CN" altLang="en-US" sz="2000" dirty="0">
                <a:solidFill>
                  <a:srgbClr val="134C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遇到的问题</a:t>
            </a:r>
            <a:endParaRPr lang="zh-CN" altLang="en-US" sz="2000" dirty="0">
              <a:solidFill>
                <a:srgbClr val="134C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1830" y="1010285"/>
            <a:ext cx="11137265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4C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部分代码参考了老师的，mem增加了一个输出来查看total的值，发现并没有成功。</a:t>
            </a:r>
            <a:endParaRPr lang="zh-CN" altLang="en-US" sz="2000" dirty="0">
              <a:solidFill>
                <a:srgbClr val="134C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4C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其次在用</a:t>
            </a:r>
            <a:r>
              <a:rPr lang="en-US" altLang="zh-CN" sz="2000" dirty="0">
                <a:solidFill>
                  <a:srgbClr val="134C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quarts</a:t>
            </a:r>
            <a:r>
              <a:rPr lang="zh-CN" altLang="en-US" sz="2000" dirty="0">
                <a:solidFill>
                  <a:srgbClr val="134C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仿真的时候遇到过顶层文件名字与工程名不一致的错误，最后</a:t>
            </a:r>
            <a:r>
              <a:rPr lang="zh-CN" altLang="en-US" sz="2000" dirty="0">
                <a:solidFill>
                  <a:srgbClr val="134C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就是用</a:t>
            </a:r>
            <a:r>
              <a:rPr lang="en-US" altLang="zh-CN" sz="2000" dirty="0">
                <a:solidFill>
                  <a:srgbClr val="134C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VHDL</a:t>
            </a:r>
            <a:r>
              <a:rPr lang="zh-CN" altLang="en-US" sz="2000" dirty="0">
                <a:solidFill>
                  <a:srgbClr val="134C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写的</a:t>
            </a:r>
            <a:r>
              <a:rPr lang="en-US" altLang="zh-CN" sz="2000" dirty="0">
                <a:solidFill>
                  <a:srgbClr val="134C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</a:t>
            </a:r>
            <a:r>
              <a:rPr lang="zh-CN" altLang="en-US" sz="2000" dirty="0">
                <a:solidFill>
                  <a:srgbClr val="134C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作为顶层文件，出现了如下错误：</a:t>
            </a:r>
            <a:endParaRPr lang="zh-CN" altLang="en-US" sz="2000" dirty="0">
              <a:solidFill>
                <a:srgbClr val="134C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rgbClr val="134C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rgbClr val="134C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rgbClr val="134C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4C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出现这个错误的原因是因为顶层文件的实体中没有编写内容：</a:t>
            </a:r>
            <a:endParaRPr lang="zh-CN" altLang="en-US" sz="2000" dirty="0">
              <a:solidFill>
                <a:srgbClr val="134C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rgbClr val="134C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rgbClr val="134C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4C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	</a:t>
            </a:r>
            <a:r>
              <a:rPr lang="zh-CN" altLang="en-US" sz="2000" dirty="0">
                <a:solidFill>
                  <a:srgbClr val="134C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想给它添加一个</a:t>
            </a:r>
            <a:r>
              <a:rPr lang="en-US" altLang="zh-CN" sz="2000" dirty="0">
                <a:solidFill>
                  <a:srgbClr val="134C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RESET</a:t>
            </a:r>
            <a:r>
              <a:rPr lang="zh-CN" altLang="en-US" sz="2000" dirty="0">
                <a:solidFill>
                  <a:srgbClr val="134C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信号，发现并没有卵用。</a:t>
            </a:r>
            <a:endParaRPr lang="zh-CN" altLang="en-US" sz="2000" dirty="0">
              <a:solidFill>
                <a:srgbClr val="134C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rgbClr val="134C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cpu设计错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9465" y="2581275"/>
            <a:ext cx="10058400" cy="12738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65" y="4408805"/>
            <a:ext cx="3200400" cy="16859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846</Words>
  <Application>WPS 演示</Application>
  <PresentationFormat>宽屏</PresentationFormat>
  <Paragraphs>98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方正清刻本悦宋简体</vt:lpstr>
      <vt:lpstr>微软雅黑</vt:lpstr>
      <vt:lpstr>Times New Roman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uying</dc:creator>
  <cp:lastModifiedBy>妹轻目秀丶</cp:lastModifiedBy>
  <cp:revision>47</cp:revision>
  <dcterms:created xsi:type="dcterms:W3CDTF">2018-12-07T11:31:00Z</dcterms:created>
  <dcterms:modified xsi:type="dcterms:W3CDTF">2019-01-02T00:11:31Z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  <property fmtid="{D5CDD505-2E9C-101B-9397-08002B2CF9AE}" pid="3" name="KSORubyTemplateID">
    <vt:lpwstr>8</vt:lpwstr>
  </property>
</Properties>
</file>