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20"/>
  </p:handoutMasterIdLst>
  <p:sldIdLst>
    <p:sldId id="256" r:id="rId4"/>
    <p:sldId id="260" r:id="rId6"/>
    <p:sldId id="263" r:id="rId7"/>
    <p:sldId id="264" r:id="rId8"/>
    <p:sldId id="265" r:id="rId9"/>
    <p:sldId id="266" r:id="rId10"/>
    <p:sldId id="258" r:id="rId11"/>
    <p:sldId id="269" r:id="rId12"/>
    <p:sldId id="273" r:id="rId13"/>
    <p:sldId id="274" r:id="rId14"/>
    <p:sldId id="275" r:id="rId15"/>
    <p:sldId id="276" r:id="rId16"/>
    <p:sldId id="259" r:id="rId17"/>
    <p:sldId id="271" r:id="rId18"/>
    <p:sldId id="272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 rot="900000">
            <a:off x="1627752" y="-351778"/>
            <a:ext cx="8991006" cy="6497831"/>
          </a:xfrm>
          <a:custGeom>
            <a:avLst/>
            <a:gdLst>
              <a:gd name="connsiteX0" fmla="*/ 5426945 w 8991006"/>
              <a:gd name="connsiteY0" fmla="*/ 0 h 6497831"/>
              <a:gd name="connsiteX1" fmla="*/ 8991006 w 8991006"/>
              <a:gd name="connsiteY1" fmla="*/ 6144936 h 6497831"/>
              <a:gd name="connsiteX2" fmla="*/ 7673985 w 8991006"/>
              <a:gd name="connsiteY2" fmla="*/ 6497831 h 6497831"/>
              <a:gd name="connsiteX3" fmla="*/ 0 w 8991006"/>
              <a:gd name="connsiteY3" fmla="*/ 6497831 h 6497831"/>
              <a:gd name="connsiteX4" fmla="*/ 3463621 w 8991006"/>
              <a:gd name="connsiteY4" fmla="*/ 526071 h 649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006" h="6497831">
                <a:moveTo>
                  <a:pt x="5426945" y="0"/>
                </a:moveTo>
                <a:lnTo>
                  <a:pt x="8991006" y="6144936"/>
                </a:lnTo>
                <a:lnTo>
                  <a:pt x="7673985" y="6497831"/>
                </a:lnTo>
                <a:lnTo>
                  <a:pt x="0" y="6497831"/>
                </a:lnTo>
                <a:lnTo>
                  <a:pt x="3463621" y="526071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 rot="18900000">
            <a:off x="1448655" y="-1557643"/>
            <a:ext cx="8453764" cy="7417578"/>
          </a:xfrm>
          <a:custGeom>
            <a:avLst/>
            <a:gdLst>
              <a:gd name="connsiteX0" fmla="*/ 3560275 w 8453764"/>
              <a:gd name="connsiteY0" fmla="*/ 0 h 7417578"/>
              <a:gd name="connsiteX1" fmla="*/ 4968120 w 8453764"/>
              <a:gd name="connsiteY1" fmla="*/ 1407845 h 7417578"/>
              <a:gd name="connsiteX2" fmla="*/ 8453764 w 8453764"/>
              <a:gd name="connsiteY2" fmla="*/ 7417578 h 7417578"/>
              <a:gd name="connsiteX3" fmla="*/ 1279175 w 8453764"/>
              <a:gd name="connsiteY3" fmla="*/ 7417578 h 7417578"/>
              <a:gd name="connsiteX4" fmla="*/ 0 w 8453764"/>
              <a:gd name="connsiteY4" fmla="*/ 6138404 h 741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3764" h="7417578">
                <a:moveTo>
                  <a:pt x="3560275" y="0"/>
                </a:moveTo>
                <a:lnTo>
                  <a:pt x="4968120" y="1407845"/>
                </a:lnTo>
                <a:lnTo>
                  <a:pt x="8453764" y="7417578"/>
                </a:lnTo>
                <a:lnTo>
                  <a:pt x="1279175" y="7417578"/>
                </a:lnTo>
                <a:lnTo>
                  <a:pt x="0" y="6138404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692071" y="3449856"/>
            <a:ext cx="5090885" cy="853578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83200" y="4545661"/>
            <a:ext cx="2855018" cy="907817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63" y="4545661"/>
            <a:ext cx="588341" cy="844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5185138" y="1219201"/>
            <a:ext cx="4359725" cy="4359725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047104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6105702" y="4427104"/>
            <a:ext cx="400965" cy="327526"/>
          </a:xfrm>
          <a:custGeom>
            <a:avLst/>
            <a:gdLst>
              <a:gd name="T0" fmla="*/ 470 w 694"/>
              <a:gd name="T1" fmla="*/ 171 h 565"/>
              <a:gd name="T2" fmla="*/ 493 w 694"/>
              <a:gd name="T3" fmla="*/ 172 h 565"/>
              <a:gd name="T4" fmla="*/ 246 w 694"/>
              <a:gd name="T5" fmla="*/ 0 h 565"/>
              <a:gd name="T6" fmla="*/ 0 w 694"/>
              <a:gd name="T7" fmla="*/ 209 h 565"/>
              <a:gd name="T8" fmla="*/ 99 w 694"/>
              <a:gd name="T9" fmla="*/ 374 h 565"/>
              <a:gd name="T10" fmla="*/ 74 w 694"/>
              <a:gd name="T11" fmla="*/ 448 h 565"/>
              <a:gd name="T12" fmla="*/ 160 w 694"/>
              <a:gd name="T13" fmla="*/ 405 h 565"/>
              <a:gd name="T14" fmla="*/ 246 w 694"/>
              <a:gd name="T15" fmla="*/ 418 h 565"/>
              <a:gd name="T16" fmla="*/ 269 w 694"/>
              <a:gd name="T17" fmla="*/ 417 h 565"/>
              <a:gd name="T18" fmla="*/ 261 w 694"/>
              <a:gd name="T19" fmla="*/ 365 h 565"/>
              <a:gd name="T20" fmla="*/ 470 w 694"/>
              <a:gd name="T21" fmla="*/ 171 h 565"/>
              <a:gd name="T22" fmla="*/ 338 w 694"/>
              <a:gd name="T23" fmla="*/ 104 h 565"/>
              <a:gd name="T24" fmla="*/ 368 w 694"/>
              <a:gd name="T25" fmla="*/ 135 h 565"/>
              <a:gd name="T26" fmla="*/ 338 w 694"/>
              <a:gd name="T27" fmla="*/ 166 h 565"/>
              <a:gd name="T28" fmla="*/ 301 w 694"/>
              <a:gd name="T29" fmla="*/ 135 h 565"/>
              <a:gd name="T30" fmla="*/ 338 w 694"/>
              <a:gd name="T31" fmla="*/ 104 h 565"/>
              <a:gd name="T32" fmla="*/ 166 w 694"/>
              <a:gd name="T33" fmla="*/ 166 h 565"/>
              <a:gd name="T34" fmla="*/ 129 w 694"/>
              <a:gd name="T35" fmla="*/ 135 h 565"/>
              <a:gd name="T36" fmla="*/ 166 w 694"/>
              <a:gd name="T37" fmla="*/ 104 h 565"/>
              <a:gd name="T38" fmla="*/ 197 w 694"/>
              <a:gd name="T39" fmla="*/ 135 h 565"/>
              <a:gd name="T40" fmla="*/ 166 w 694"/>
              <a:gd name="T41" fmla="*/ 166 h 565"/>
              <a:gd name="T42" fmla="*/ 694 w 694"/>
              <a:gd name="T43" fmla="*/ 362 h 565"/>
              <a:gd name="T44" fmla="*/ 485 w 694"/>
              <a:gd name="T45" fmla="*/ 184 h 565"/>
              <a:gd name="T46" fmla="*/ 277 w 694"/>
              <a:gd name="T47" fmla="*/ 362 h 565"/>
              <a:gd name="T48" fmla="*/ 485 w 694"/>
              <a:gd name="T49" fmla="*/ 540 h 565"/>
              <a:gd name="T50" fmla="*/ 559 w 694"/>
              <a:gd name="T51" fmla="*/ 528 h 565"/>
              <a:gd name="T52" fmla="*/ 626 w 694"/>
              <a:gd name="T53" fmla="*/ 565 h 565"/>
              <a:gd name="T54" fmla="*/ 608 w 694"/>
              <a:gd name="T55" fmla="*/ 503 h 565"/>
              <a:gd name="T56" fmla="*/ 694 w 694"/>
              <a:gd name="T57" fmla="*/ 362 h 565"/>
              <a:gd name="T58" fmla="*/ 418 w 694"/>
              <a:gd name="T59" fmla="*/ 331 h 565"/>
              <a:gd name="T60" fmla="*/ 393 w 694"/>
              <a:gd name="T61" fmla="*/ 307 h 565"/>
              <a:gd name="T62" fmla="*/ 418 w 694"/>
              <a:gd name="T63" fmla="*/ 282 h 565"/>
              <a:gd name="T64" fmla="*/ 448 w 694"/>
              <a:gd name="T65" fmla="*/ 307 h 565"/>
              <a:gd name="T66" fmla="*/ 418 w 694"/>
              <a:gd name="T67" fmla="*/ 331 h 565"/>
              <a:gd name="T68" fmla="*/ 552 w 694"/>
              <a:gd name="T69" fmla="*/ 331 h 565"/>
              <a:gd name="T70" fmla="*/ 528 w 694"/>
              <a:gd name="T71" fmla="*/ 307 h 565"/>
              <a:gd name="T72" fmla="*/ 552 w 694"/>
              <a:gd name="T73" fmla="*/ 282 h 565"/>
              <a:gd name="T74" fmla="*/ 583 w 694"/>
              <a:gd name="T75" fmla="*/ 307 h 565"/>
              <a:gd name="T76" fmla="*/ 552 w 694"/>
              <a:gd name="T77" fmla="*/ 331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4" h="565">
                <a:moveTo>
                  <a:pt x="470" y="171"/>
                </a:moveTo>
                <a:cubicBezTo>
                  <a:pt x="478" y="171"/>
                  <a:pt x="485" y="172"/>
                  <a:pt x="493" y="172"/>
                </a:cubicBezTo>
                <a:cubicBezTo>
                  <a:pt x="472" y="74"/>
                  <a:pt x="366" y="0"/>
                  <a:pt x="246" y="0"/>
                </a:cubicBezTo>
                <a:cubicBezTo>
                  <a:pt x="111" y="0"/>
                  <a:pt x="0" y="92"/>
                  <a:pt x="0" y="209"/>
                </a:cubicBezTo>
                <a:cubicBezTo>
                  <a:pt x="0" y="276"/>
                  <a:pt x="37" y="331"/>
                  <a:pt x="99" y="374"/>
                </a:cubicBezTo>
                <a:cubicBezTo>
                  <a:pt x="74" y="448"/>
                  <a:pt x="74" y="448"/>
                  <a:pt x="74" y="448"/>
                </a:cubicBezTo>
                <a:cubicBezTo>
                  <a:pt x="160" y="405"/>
                  <a:pt x="160" y="405"/>
                  <a:pt x="160" y="405"/>
                </a:cubicBezTo>
                <a:cubicBezTo>
                  <a:pt x="191" y="411"/>
                  <a:pt x="215" y="418"/>
                  <a:pt x="246" y="418"/>
                </a:cubicBezTo>
                <a:cubicBezTo>
                  <a:pt x="253" y="418"/>
                  <a:pt x="261" y="417"/>
                  <a:pt x="269" y="417"/>
                </a:cubicBezTo>
                <a:cubicBezTo>
                  <a:pt x="264" y="400"/>
                  <a:pt x="261" y="383"/>
                  <a:pt x="261" y="365"/>
                </a:cubicBezTo>
                <a:cubicBezTo>
                  <a:pt x="261" y="258"/>
                  <a:pt x="353" y="171"/>
                  <a:pt x="470" y="171"/>
                </a:cubicBezTo>
                <a:close/>
                <a:moveTo>
                  <a:pt x="338" y="104"/>
                </a:moveTo>
                <a:cubicBezTo>
                  <a:pt x="356" y="104"/>
                  <a:pt x="368" y="117"/>
                  <a:pt x="368" y="135"/>
                </a:cubicBezTo>
                <a:cubicBezTo>
                  <a:pt x="368" y="153"/>
                  <a:pt x="356" y="166"/>
                  <a:pt x="338" y="166"/>
                </a:cubicBezTo>
                <a:cubicBezTo>
                  <a:pt x="319" y="166"/>
                  <a:pt x="301" y="153"/>
                  <a:pt x="301" y="135"/>
                </a:cubicBezTo>
                <a:cubicBezTo>
                  <a:pt x="301" y="117"/>
                  <a:pt x="319" y="104"/>
                  <a:pt x="338" y="104"/>
                </a:cubicBezTo>
                <a:close/>
                <a:moveTo>
                  <a:pt x="166" y="166"/>
                </a:moveTo>
                <a:cubicBezTo>
                  <a:pt x="148" y="166"/>
                  <a:pt x="129" y="153"/>
                  <a:pt x="129" y="135"/>
                </a:cubicBezTo>
                <a:cubicBezTo>
                  <a:pt x="129" y="117"/>
                  <a:pt x="148" y="104"/>
                  <a:pt x="166" y="104"/>
                </a:cubicBezTo>
                <a:cubicBezTo>
                  <a:pt x="184" y="104"/>
                  <a:pt x="197" y="117"/>
                  <a:pt x="197" y="135"/>
                </a:cubicBezTo>
                <a:cubicBezTo>
                  <a:pt x="197" y="153"/>
                  <a:pt x="184" y="166"/>
                  <a:pt x="166" y="166"/>
                </a:cubicBezTo>
                <a:close/>
                <a:moveTo>
                  <a:pt x="694" y="362"/>
                </a:moveTo>
                <a:cubicBezTo>
                  <a:pt x="694" y="264"/>
                  <a:pt x="595" y="184"/>
                  <a:pt x="485" y="184"/>
                </a:cubicBezTo>
                <a:cubicBezTo>
                  <a:pt x="368" y="184"/>
                  <a:pt x="277" y="264"/>
                  <a:pt x="277" y="362"/>
                </a:cubicBezTo>
                <a:cubicBezTo>
                  <a:pt x="277" y="460"/>
                  <a:pt x="368" y="540"/>
                  <a:pt x="485" y="540"/>
                </a:cubicBezTo>
                <a:cubicBezTo>
                  <a:pt x="510" y="540"/>
                  <a:pt x="534" y="534"/>
                  <a:pt x="559" y="528"/>
                </a:cubicBezTo>
                <a:cubicBezTo>
                  <a:pt x="626" y="565"/>
                  <a:pt x="626" y="565"/>
                  <a:pt x="626" y="565"/>
                </a:cubicBezTo>
                <a:cubicBezTo>
                  <a:pt x="608" y="503"/>
                  <a:pt x="608" y="503"/>
                  <a:pt x="608" y="503"/>
                </a:cubicBezTo>
                <a:cubicBezTo>
                  <a:pt x="657" y="466"/>
                  <a:pt x="694" y="418"/>
                  <a:pt x="694" y="362"/>
                </a:cubicBezTo>
                <a:close/>
                <a:moveTo>
                  <a:pt x="418" y="331"/>
                </a:moveTo>
                <a:cubicBezTo>
                  <a:pt x="405" y="331"/>
                  <a:pt x="393" y="319"/>
                  <a:pt x="393" y="307"/>
                </a:cubicBezTo>
                <a:cubicBezTo>
                  <a:pt x="393" y="295"/>
                  <a:pt x="405" y="282"/>
                  <a:pt x="418" y="282"/>
                </a:cubicBezTo>
                <a:cubicBezTo>
                  <a:pt x="436" y="282"/>
                  <a:pt x="448" y="295"/>
                  <a:pt x="448" y="307"/>
                </a:cubicBezTo>
                <a:cubicBezTo>
                  <a:pt x="448" y="319"/>
                  <a:pt x="436" y="331"/>
                  <a:pt x="418" y="331"/>
                </a:cubicBezTo>
                <a:close/>
                <a:moveTo>
                  <a:pt x="552" y="331"/>
                </a:moveTo>
                <a:cubicBezTo>
                  <a:pt x="540" y="331"/>
                  <a:pt x="528" y="319"/>
                  <a:pt x="528" y="307"/>
                </a:cubicBezTo>
                <a:cubicBezTo>
                  <a:pt x="528" y="295"/>
                  <a:pt x="540" y="282"/>
                  <a:pt x="552" y="282"/>
                </a:cubicBezTo>
                <a:cubicBezTo>
                  <a:pt x="571" y="282"/>
                  <a:pt x="583" y="295"/>
                  <a:pt x="583" y="307"/>
                </a:cubicBezTo>
                <a:cubicBezTo>
                  <a:pt x="583" y="319"/>
                  <a:pt x="571" y="331"/>
                  <a:pt x="552" y="3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105920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164736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稻壳儿小白白(http://dwz.cn/Wu2UP)"/>
          <p:cNvSpPr/>
          <p:nvPr/>
        </p:nvSpPr>
        <p:spPr>
          <a:xfrm>
            <a:off x="7196860" y="4387350"/>
            <a:ext cx="336281" cy="407035"/>
          </a:xfrm>
          <a:custGeom>
            <a:avLst/>
            <a:gdLst/>
            <a:ahLst/>
            <a:cxnLst>
              <a:cxn ang="0">
                <a:pos x="40563" y="133577"/>
              </a:cxn>
              <a:cxn ang="0">
                <a:pos x="47324" y="120219"/>
              </a:cxn>
              <a:cxn ang="0">
                <a:pos x="54084" y="100183"/>
              </a:cxn>
              <a:cxn ang="0">
                <a:pos x="108169" y="13358"/>
              </a:cxn>
              <a:cxn ang="0">
                <a:pos x="169013" y="0"/>
              </a:cxn>
              <a:cxn ang="0">
                <a:pos x="216337" y="13358"/>
              </a:cxn>
              <a:cxn ang="0">
                <a:pos x="277182" y="106861"/>
              </a:cxn>
              <a:cxn ang="0">
                <a:pos x="277182" y="106861"/>
              </a:cxn>
              <a:cxn ang="0">
                <a:pos x="290703" y="133577"/>
              </a:cxn>
              <a:cxn ang="0">
                <a:pos x="283942" y="146934"/>
              </a:cxn>
              <a:cxn ang="0">
                <a:pos x="283942" y="146934"/>
              </a:cxn>
              <a:cxn ang="0">
                <a:pos x="317745" y="220402"/>
              </a:cxn>
              <a:cxn ang="0">
                <a:pos x="304224" y="253796"/>
              </a:cxn>
              <a:cxn ang="0">
                <a:pos x="283942" y="227080"/>
              </a:cxn>
              <a:cxn ang="0">
                <a:pos x="283942" y="227080"/>
              </a:cxn>
              <a:cxn ang="0">
                <a:pos x="283942" y="233759"/>
              </a:cxn>
              <a:cxn ang="0">
                <a:pos x="256900" y="273832"/>
              </a:cxn>
              <a:cxn ang="0">
                <a:pos x="290703" y="293869"/>
              </a:cxn>
              <a:cxn ang="0">
                <a:pos x="290703" y="300548"/>
              </a:cxn>
              <a:cxn ang="0">
                <a:pos x="229858" y="320584"/>
              </a:cxn>
              <a:cxn ang="0">
                <a:pos x="169013" y="307226"/>
              </a:cxn>
              <a:cxn ang="0">
                <a:pos x="155492" y="307226"/>
              </a:cxn>
              <a:cxn ang="0">
                <a:pos x="101408" y="320584"/>
              </a:cxn>
              <a:cxn ang="0">
                <a:pos x="33803" y="300548"/>
              </a:cxn>
              <a:cxn ang="0">
                <a:pos x="47324" y="280511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33803" y="227080"/>
              </a:cxn>
              <a:cxn ang="0">
                <a:pos x="27042" y="227080"/>
              </a:cxn>
              <a:cxn ang="0">
                <a:pos x="27042" y="227080"/>
              </a:cxn>
              <a:cxn ang="0">
                <a:pos x="6761" y="247117"/>
              </a:cxn>
              <a:cxn ang="0">
                <a:pos x="6761" y="247117"/>
              </a:cxn>
              <a:cxn ang="0">
                <a:pos x="0" y="247117"/>
              </a:cxn>
              <a:cxn ang="0">
                <a:pos x="0" y="227080"/>
              </a:cxn>
              <a:cxn ang="0">
                <a:pos x="40563" y="146934"/>
              </a:cxn>
              <a:cxn ang="0">
                <a:pos x="40563" y="133577"/>
              </a:cxn>
            </a:cxnLst>
            <a:rect l="0" t="0" r="0" b="0"/>
            <a:pathLst>
              <a:path w="47" h="48">
                <a:moveTo>
                  <a:pt x="6" y="20"/>
                </a:moveTo>
                <a:cubicBezTo>
                  <a:pt x="6" y="20"/>
                  <a:pt x="7" y="18"/>
                  <a:pt x="7" y="18"/>
                </a:cubicBezTo>
                <a:cubicBezTo>
                  <a:pt x="7" y="17"/>
                  <a:pt x="7" y="16"/>
                  <a:pt x="8" y="15"/>
                </a:cubicBezTo>
                <a:cubicBezTo>
                  <a:pt x="8" y="10"/>
                  <a:pt x="12" y="4"/>
                  <a:pt x="16" y="2"/>
                </a:cubicBezTo>
                <a:cubicBezTo>
                  <a:pt x="19" y="1"/>
                  <a:pt x="22" y="0"/>
                  <a:pt x="25" y="0"/>
                </a:cubicBezTo>
                <a:cubicBezTo>
                  <a:pt x="27" y="0"/>
                  <a:pt x="30" y="1"/>
                  <a:pt x="32" y="2"/>
                </a:cubicBezTo>
                <a:cubicBezTo>
                  <a:pt x="38" y="4"/>
                  <a:pt x="40" y="9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2" y="17"/>
                  <a:pt x="43" y="18"/>
                  <a:pt x="43" y="20"/>
                </a:cubicBezTo>
                <a:cubicBezTo>
                  <a:pt x="43" y="20"/>
                  <a:pt x="42" y="21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5" y="26"/>
                  <a:pt x="47" y="29"/>
                  <a:pt x="47" y="33"/>
                </a:cubicBezTo>
                <a:cubicBezTo>
                  <a:pt x="47" y="34"/>
                  <a:pt x="46" y="38"/>
                  <a:pt x="45" y="38"/>
                </a:cubicBezTo>
                <a:cubicBezTo>
                  <a:pt x="44" y="38"/>
                  <a:pt x="43" y="35"/>
                  <a:pt x="42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5"/>
                  <a:pt x="42" y="35"/>
                  <a:pt x="42" y="35"/>
                </a:cubicBezTo>
                <a:cubicBezTo>
                  <a:pt x="41" y="37"/>
                  <a:pt x="40" y="39"/>
                  <a:pt x="38" y="41"/>
                </a:cubicBezTo>
                <a:cubicBezTo>
                  <a:pt x="40" y="42"/>
                  <a:pt x="42" y="42"/>
                  <a:pt x="43" y="44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8"/>
                  <a:pt x="37" y="48"/>
                  <a:pt x="34" y="48"/>
                </a:cubicBezTo>
                <a:cubicBezTo>
                  <a:pt x="31" y="48"/>
                  <a:pt x="29" y="47"/>
                  <a:pt x="25" y="46"/>
                </a:cubicBezTo>
                <a:cubicBezTo>
                  <a:pt x="25" y="46"/>
                  <a:pt x="24" y="46"/>
                  <a:pt x="23" y="46"/>
                </a:cubicBezTo>
                <a:cubicBezTo>
                  <a:pt x="21" y="48"/>
                  <a:pt x="18" y="48"/>
                  <a:pt x="15" y="48"/>
                </a:cubicBezTo>
                <a:cubicBezTo>
                  <a:pt x="13" y="48"/>
                  <a:pt x="5" y="48"/>
                  <a:pt x="5" y="45"/>
                </a:cubicBezTo>
                <a:cubicBezTo>
                  <a:pt x="5" y="43"/>
                  <a:pt x="6" y="43"/>
                  <a:pt x="7" y="42"/>
                </a:cubicBezTo>
                <a:cubicBezTo>
                  <a:pt x="7" y="42"/>
                  <a:pt x="8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8" y="40"/>
                  <a:pt x="5" y="36"/>
                  <a:pt x="5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6"/>
                  <a:pt x="2" y="37"/>
                  <a:pt x="1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6"/>
                  <a:pt x="0" y="35"/>
                  <a:pt x="0" y="34"/>
                </a:cubicBezTo>
                <a:cubicBezTo>
                  <a:pt x="0" y="29"/>
                  <a:pt x="2" y="25"/>
                  <a:pt x="6" y="22"/>
                </a:cubicBezTo>
                <a:cubicBezTo>
                  <a:pt x="6" y="21"/>
                  <a:pt x="6" y="21"/>
                  <a:pt x="6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23"/>
          <p:cNvSpPr>
            <a:spLocks noEditPoints="1"/>
          </p:cNvSpPr>
          <p:nvPr/>
        </p:nvSpPr>
        <p:spPr bwMode="auto">
          <a:xfrm>
            <a:off x="8219072" y="4468146"/>
            <a:ext cx="353137" cy="281759"/>
          </a:xfrm>
          <a:custGeom>
            <a:avLst/>
            <a:gdLst>
              <a:gd name="T0" fmla="*/ 98 w 119"/>
              <a:gd name="T1" fmla="*/ 40 h 95"/>
              <a:gd name="T2" fmla="*/ 95 w 119"/>
              <a:gd name="T3" fmla="*/ 36 h 95"/>
              <a:gd name="T4" fmla="*/ 94 w 119"/>
              <a:gd name="T5" fmla="*/ 22 h 95"/>
              <a:gd name="T6" fmla="*/ 69 w 119"/>
              <a:gd name="T7" fmla="*/ 23 h 95"/>
              <a:gd name="T8" fmla="*/ 65 w 119"/>
              <a:gd name="T9" fmla="*/ 16 h 95"/>
              <a:gd name="T10" fmla="*/ 45 w 119"/>
              <a:gd name="T11" fmla="*/ 6 h 95"/>
              <a:gd name="T12" fmla="*/ 11 w 119"/>
              <a:gd name="T13" fmla="*/ 34 h 95"/>
              <a:gd name="T14" fmla="*/ 1 w 119"/>
              <a:gd name="T15" fmla="*/ 60 h 95"/>
              <a:gd name="T16" fmla="*/ 51 w 119"/>
              <a:gd name="T17" fmla="*/ 93 h 95"/>
              <a:gd name="T18" fmla="*/ 110 w 119"/>
              <a:gd name="T19" fmla="*/ 67 h 95"/>
              <a:gd name="T20" fmla="*/ 98 w 119"/>
              <a:gd name="T21" fmla="*/ 40 h 95"/>
              <a:gd name="T22" fmla="*/ 52 w 119"/>
              <a:gd name="T23" fmla="*/ 86 h 95"/>
              <a:gd name="T24" fmla="*/ 14 w 119"/>
              <a:gd name="T25" fmla="*/ 62 h 95"/>
              <a:gd name="T26" fmla="*/ 52 w 119"/>
              <a:gd name="T27" fmla="*/ 35 h 95"/>
              <a:gd name="T28" fmla="*/ 91 w 119"/>
              <a:gd name="T29" fmla="*/ 57 h 95"/>
              <a:gd name="T30" fmla="*/ 52 w 119"/>
              <a:gd name="T31" fmla="*/ 86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95">
                <a:moveTo>
                  <a:pt x="98" y="40"/>
                </a:moveTo>
                <a:cubicBezTo>
                  <a:pt x="93" y="39"/>
                  <a:pt x="95" y="36"/>
                  <a:pt x="95" y="36"/>
                </a:cubicBezTo>
                <a:cubicBezTo>
                  <a:pt x="95" y="36"/>
                  <a:pt x="100" y="28"/>
                  <a:pt x="94" y="22"/>
                </a:cubicBezTo>
                <a:cubicBezTo>
                  <a:pt x="87" y="14"/>
                  <a:pt x="69" y="23"/>
                  <a:pt x="69" y="23"/>
                </a:cubicBezTo>
                <a:cubicBezTo>
                  <a:pt x="62" y="25"/>
                  <a:pt x="64" y="22"/>
                  <a:pt x="65" y="16"/>
                </a:cubicBezTo>
                <a:cubicBezTo>
                  <a:pt x="65" y="10"/>
                  <a:pt x="63" y="0"/>
                  <a:pt x="45" y="6"/>
                </a:cubicBezTo>
                <a:cubicBezTo>
                  <a:pt x="26" y="12"/>
                  <a:pt x="11" y="34"/>
                  <a:pt x="11" y="34"/>
                </a:cubicBezTo>
                <a:cubicBezTo>
                  <a:pt x="0" y="49"/>
                  <a:pt x="1" y="60"/>
                  <a:pt x="1" y="60"/>
                </a:cubicBezTo>
                <a:cubicBezTo>
                  <a:pt x="4" y="85"/>
                  <a:pt x="30" y="91"/>
                  <a:pt x="51" y="93"/>
                </a:cubicBezTo>
                <a:cubicBezTo>
                  <a:pt x="72" y="95"/>
                  <a:pt x="102" y="86"/>
                  <a:pt x="110" y="67"/>
                </a:cubicBezTo>
                <a:cubicBezTo>
                  <a:pt x="119" y="48"/>
                  <a:pt x="103" y="41"/>
                  <a:pt x="98" y="40"/>
                </a:cubicBezTo>
                <a:close/>
                <a:moveTo>
                  <a:pt x="52" y="86"/>
                </a:moveTo>
                <a:cubicBezTo>
                  <a:pt x="31" y="87"/>
                  <a:pt x="14" y="76"/>
                  <a:pt x="14" y="62"/>
                </a:cubicBezTo>
                <a:cubicBezTo>
                  <a:pt x="14" y="48"/>
                  <a:pt x="31" y="36"/>
                  <a:pt x="52" y="35"/>
                </a:cubicBezTo>
                <a:cubicBezTo>
                  <a:pt x="74" y="34"/>
                  <a:pt x="91" y="43"/>
                  <a:pt x="91" y="57"/>
                </a:cubicBezTo>
                <a:cubicBezTo>
                  <a:pt x="91" y="72"/>
                  <a:pt x="74" y="85"/>
                  <a:pt x="52" y="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24"/>
          <p:cNvSpPr>
            <a:spLocks noEditPoints="1"/>
          </p:cNvSpPr>
          <p:nvPr/>
        </p:nvSpPr>
        <p:spPr bwMode="auto">
          <a:xfrm>
            <a:off x="8299216" y="4592119"/>
            <a:ext cx="139002" cy="123974"/>
          </a:xfrm>
          <a:custGeom>
            <a:avLst/>
            <a:gdLst>
              <a:gd name="T0" fmla="*/ 21 w 47"/>
              <a:gd name="T1" fmla="*/ 3 h 42"/>
              <a:gd name="T2" fmla="*/ 2 w 47"/>
              <a:gd name="T3" fmla="*/ 25 h 42"/>
              <a:gd name="T4" fmla="*/ 8 w 47"/>
              <a:gd name="T5" fmla="*/ 35 h 42"/>
              <a:gd name="T6" fmla="*/ 40 w 47"/>
              <a:gd name="T7" fmla="*/ 29 h 42"/>
              <a:gd name="T8" fmla="*/ 21 w 47"/>
              <a:gd name="T9" fmla="*/ 3 h 42"/>
              <a:gd name="T10" fmla="*/ 16 w 47"/>
              <a:gd name="T11" fmla="*/ 31 h 42"/>
              <a:gd name="T12" fmla="*/ 8 w 47"/>
              <a:gd name="T13" fmla="*/ 26 h 42"/>
              <a:gd name="T14" fmla="*/ 15 w 47"/>
              <a:gd name="T15" fmla="*/ 19 h 42"/>
              <a:gd name="T16" fmla="*/ 23 w 47"/>
              <a:gd name="T17" fmla="*/ 24 h 42"/>
              <a:gd name="T18" fmla="*/ 16 w 47"/>
              <a:gd name="T19" fmla="*/ 31 h 42"/>
              <a:gd name="T20" fmla="*/ 28 w 47"/>
              <a:gd name="T21" fmla="*/ 20 h 42"/>
              <a:gd name="T22" fmla="*/ 25 w 47"/>
              <a:gd name="T23" fmla="*/ 20 h 42"/>
              <a:gd name="T24" fmla="*/ 26 w 47"/>
              <a:gd name="T25" fmla="*/ 16 h 42"/>
              <a:gd name="T26" fmla="*/ 30 w 47"/>
              <a:gd name="T27" fmla="*/ 16 h 42"/>
              <a:gd name="T28" fmla="*/ 28 w 47"/>
              <a:gd name="T2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" h="42">
                <a:moveTo>
                  <a:pt x="21" y="3"/>
                </a:moveTo>
                <a:cubicBezTo>
                  <a:pt x="0" y="5"/>
                  <a:pt x="2" y="25"/>
                  <a:pt x="2" y="25"/>
                </a:cubicBezTo>
                <a:cubicBezTo>
                  <a:pt x="2" y="25"/>
                  <a:pt x="2" y="32"/>
                  <a:pt x="8" y="35"/>
                </a:cubicBezTo>
                <a:cubicBezTo>
                  <a:pt x="21" y="42"/>
                  <a:pt x="33" y="38"/>
                  <a:pt x="40" y="29"/>
                </a:cubicBezTo>
                <a:cubicBezTo>
                  <a:pt x="47" y="21"/>
                  <a:pt x="43" y="0"/>
                  <a:pt x="21" y="3"/>
                </a:cubicBezTo>
                <a:close/>
                <a:moveTo>
                  <a:pt x="16" y="31"/>
                </a:moveTo>
                <a:cubicBezTo>
                  <a:pt x="12" y="31"/>
                  <a:pt x="8" y="29"/>
                  <a:pt x="8" y="26"/>
                </a:cubicBezTo>
                <a:cubicBezTo>
                  <a:pt x="8" y="22"/>
                  <a:pt x="11" y="19"/>
                  <a:pt x="15" y="19"/>
                </a:cubicBezTo>
                <a:cubicBezTo>
                  <a:pt x="20" y="18"/>
                  <a:pt x="23" y="21"/>
                  <a:pt x="23" y="24"/>
                </a:cubicBezTo>
                <a:cubicBezTo>
                  <a:pt x="23" y="27"/>
                  <a:pt x="20" y="31"/>
                  <a:pt x="16" y="31"/>
                </a:cubicBezTo>
                <a:close/>
                <a:moveTo>
                  <a:pt x="28" y="20"/>
                </a:moveTo>
                <a:cubicBezTo>
                  <a:pt x="27" y="21"/>
                  <a:pt x="25" y="21"/>
                  <a:pt x="25" y="20"/>
                </a:cubicBezTo>
                <a:cubicBezTo>
                  <a:pt x="24" y="19"/>
                  <a:pt x="24" y="17"/>
                  <a:pt x="26" y="16"/>
                </a:cubicBezTo>
                <a:cubicBezTo>
                  <a:pt x="27" y="15"/>
                  <a:pt x="29" y="15"/>
                  <a:pt x="30" y="16"/>
                </a:cubicBezTo>
                <a:cubicBezTo>
                  <a:pt x="30" y="17"/>
                  <a:pt x="30" y="19"/>
                  <a:pt x="28" y="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25"/>
          <p:cNvSpPr/>
          <p:nvPr/>
        </p:nvSpPr>
        <p:spPr bwMode="auto">
          <a:xfrm>
            <a:off x="8483298" y="4479416"/>
            <a:ext cx="76388" cy="80144"/>
          </a:xfrm>
          <a:custGeom>
            <a:avLst/>
            <a:gdLst>
              <a:gd name="T0" fmla="*/ 20 w 26"/>
              <a:gd name="T1" fmla="*/ 27 h 27"/>
              <a:gd name="T2" fmla="*/ 23 w 26"/>
              <a:gd name="T3" fmla="*/ 24 h 27"/>
              <a:gd name="T4" fmla="*/ 23 w 26"/>
              <a:gd name="T5" fmla="*/ 24 h 27"/>
              <a:gd name="T6" fmla="*/ 4 w 26"/>
              <a:gd name="T7" fmla="*/ 4 h 27"/>
              <a:gd name="T8" fmla="*/ 0 w 26"/>
              <a:gd name="T9" fmla="*/ 8 h 27"/>
              <a:gd name="T10" fmla="*/ 4 w 26"/>
              <a:gd name="T11" fmla="*/ 11 h 27"/>
              <a:gd name="T12" fmla="*/ 16 w 26"/>
              <a:gd name="T13" fmla="*/ 23 h 27"/>
              <a:gd name="T14" fmla="*/ 20 w 26"/>
              <a:gd name="T15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27">
                <a:moveTo>
                  <a:pt x="20" y="27"/>
                </a:moveTo>
                <a:cubicBezTo>
                  <a:pt x="21" y="27"/>
                  <a:pt x="23" y="26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6" y="0"/>
                  <a:pt x="4" y="4"/>
                  <a:pt x="4" y="4"/>
                </a:cubicBezTo>
                <a:cubicBezTo>
                  <a:pt x="2" y="4"/>
                  <a:pt x="0" y="6"/>
                  <a:pt x="0" y="8"/>
                </a:cubicBezTo>
                <a:cubicBezTo>
                  <a:pt x="0" y="10"/>
                  <a:pt x="2" y="11"/>
                  <a:pt x="4" y="11"/>
                </a:cubicBezTo>
                <a:cubicBezTo>
                  <a:pt x="19" y="8"/>
                  <a:pt x="16" y="23"/>
                  <a:pt x="16" y="23"/>
                </a:cubicBezTo>
                <a:cubicBezTo>
                  <a:pt x="16" y="25"/>
                  <a:pt x="18" y="27"/>
                  <a:pt x="20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26"/>
          <p:cNvSpPr/>
          <p:nvPr/>
        </p:nvSpPr>
        <p:spPr bwMode="auto">
          <a:xfrm>
            <a:off x="8468271" y="4431830"/>
            <a:ext cx="160289" cy="149020"/>
          </a:xfrm>
          <a:custGeom>
            <a:avLst/>
            <a:gdLst>
              <a:gd name="T0" fmla="*/ 22 w 54"/>
              <a:gd name="T1" fmla="*/ 2 h 50"/>
              <a:gd name="T2" fmla="*/ 4 w 54"/>
              <a:gd name="T3" fmla="*/ 2 h 50"/>
              <a:gd name="T4" fmla="*/ 4 w 54"/>
              <a:gd name="T5" fmla="*/ 2 h 50"/>
              <a:gd name="T6" fmla="*/ 4 w 54"/>
              <a:gd name="T7" fmla="*/ 2 h 50"/>
              <a:gd name="T8" fmla="*/ 0 w 54"/>
              <a:gd name="T9" fmla="*/ 7 h 50"/>
              <a:gd name="T10" fmla="*/ 5 w 54"/>
              <a:gd name="T11" fmla="*/ 12 h 50"/>
              <a:gd name="T12" fmla="*/ 10 w 54"/>
              <a:gd name="T13" fmla="*/ 11 h 50"/>
              <a:gd name="T14" fmla="*/ 35 w 54"/>
              <a:gd name="T15" fmla="*/ 24 h 50"/>
              <a:gd name="T16" fmla="*/ 37 w 54"/>
              <a:gd name="T17" fmla="*/ 41 h 50"/>
              <a:gd name="T18" fmla="*/ 36 w 54"/>
              <a:gd name="T19" fmla="*/ 46 h 50"/>
              <a:gd name="T20" fmla="*/ 41 w 54"/>
              <a:gd name="T21" fmla="*/ 50 h 50"/>
              <a:gd name="T22" fmla="*/ 46 w 54"/>
              <a:gd name="T23" fmla="*/ 46 h 50"/>
              <a:gd name="T24" fmla="*/ 46 w 54"/>
              <a:gd name="T25" fmla="*/ 46 h 50"/>
              <a:gd name="T26" fmla="*/ 22 w 54"/>
              <a:gd name="T27" fmla="*/ 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" h="50">
                <a:moveTo>
                  <a:pt x="22" y="2"/>
                </a:moveTo>
                <a:cubicBezTo>
                  <a:pt x="14" y="0"/>
                  <a:pt x="7" y="1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2" y="3"/>
                  <a:pt x="0" y="5"/>
                  <a:pt x="0" y="7"/>
                </a:cubicBezTo>
                <a:cubicBezTo>
                  <a:pt x="0" y="10"/>
                  <a:pt x="2" y="12"/>
                  <a:pt x="5" y="12"/>
                </a:cubicBezTo>
                <a:cubicBezTo>
                  <a:pt x="5" y="12"/>
                  <a:pt x="8" y="12"/>
                  <a:pt x="10" y="11"/>
                </a:cubicBezTo>
                <a:cubicBezTo>
                  <a:pt x="12" y="10"/>
                  <a:pt x="27" y="11"/>
                  <a:pt x="35" y="24"/>
                </a:cubicBezTo>
                <a:cubicBezTo>
                  <a:pt x="39" y="33"/>
                  <a:pt x="37" y="40"/>
                  <a:pt x="37" y="41"/>
                </a:cubicBezTo>
                <a:cubicBezTo>
                  <a:pt x="37" y="41"/>
                  <a:pt x="36" y="43"/>
                  <a:pt x="36" y="46"/>
                </a:cubicBezTo>
                <a:cubicBezTo>
                  <a:pt x="36" y="49"/>
                  <a:pt x="38" y="50"/>
                  <a:pt x="41" y="50"/>
                </a:cubicBezTo>
                <a:cubicBezTo>
                  <a:pt x="43" y="50"/>
                  <a:pt x="45" y="50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54" y="18"/>
                  <a:pt x="36" y="5"/>
                  <a:pt x="22" y="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10892" y="0"/>
            <a:ext cx="4502332" cy="6858000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36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9361" y="3107315"/>
            <a:ext cx="3087198" cy="89737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03618" y="3002002"/>
            <a:ext cx="31126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tx1"/>
                </a:solidFill>
                <a:latin typeface="Arial Narrow" panose="020B0606020202030204" pitchFamily="34" charset="0"/>
              </a:rPr>
              <a:t>PART 01</a:t>
            </a:r>
            <a:endParaRPr lang="zh-CN" altLang="en-US" sz="66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22783" y="2029069"/>
            <a:ext cx="4084435" cy="1424356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22783" y="3497997"/>
            <a:ext cx="4084435" cy="90781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 rot="900000">
            <a:off x="1627752" y="-351778"/>
            <a:ext cx="8991006" cy="6497831"/>
          </a:xfrm>
          <a:custGeom>
            <a:avLst/>
            <a:gdLst>
              <a:gd name="connsiteX0" fmla="*/ 5426945 w 8991006"/>
              <a:gd name="connsiteY0" fmla="*/ 0 h 6497831"/>
              <a:gd name="connsiteX1" fmla="*/ 8991006 w 8991006"/>
              <a:gd name="connsiteY1" fmla="*/ 6144936 h 6497831"/>
              <a:gd name="connsiteX2" fmla="*/ 7673985 w 8991006"/>
              <a:gd name="connsiteY2" fmla="*/ 6497831 h 6497831"/>
              <a:gd name="connsiteX3" fmla="*/ 0 w 8991006"/>
              <a:gd name="connsiteY3" fmla="*/ 6497831 h 6497831"/>
              <a:gd name="connsiteX4" fmla="*/ 3463621 w 8991006"/>
              <a:gd name="connsiteY4" fmla="*/ 526071 h 649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006" h="6497831">
                <a:moveTo>
                  <a:pt x="5426945" y="0"/>
                </a:moveTo>
                <a:lnTo>
                  <a:pt x="8991006" y="6144936"/>
                </a:lnTo>
                <a:lnTo>
                  <a:pt x="7673985" y="6497831"/>
                </a:lnTo>
                <a:lnTo>
                  <a:pt x="0" y="6497831"/>
                </a:lnTo>
                <a:lnTo>
                  <a:pt x="3463621" y="526071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8900000">
            <a:off x="1448655" y="-1557643"/>
            <a:ext cx="8453764" cy="7417578"/>
          </a:xfrm>
          <a:custGeom>
            <a:avLst/>
            <a:gdLst>
              <a:gd name="connsiteX0" fmla="*/ 3560275 w 8453764"/>
              <a:gd name="connsiteY0" fmla="*/ 0 h 7417578"/>
              <a:gd name="connsiteX1" fmla="*/ 4968120 w 8453764"/>
              <a:gd name="connsiteY1" fmla="*/ 1407845 h 7417578"/>
              <a:gd name="connsiteX2" fmla="*/ 8453764 w 8453764"/>
              <a:gd name="connsiteY2" fmla="*/ 7417578 h 7417578"/>
              <a:gd name="connsiteX3" fmla="*/ 1279175 w 8453764"/>
              <a:gd name="connsiteY3" fmla="*/ 7417578 h 7417578"/>
              <a:gd name="connsiteX4" fmla="*/ 0 w 8453764"/>
              <a:gd name="connsiteY4" fmla="*/ 6138404 h 741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3764" h="7417578">
                <a:moveTo>
                  <a:pt x="3560275" y="0"/>
                </a:moveTo>
                <a:lnTo>
                  <a:pt x="4968120" y="1407845"/>
                </a:lnTo>
                <a:lnTo>
                  <a:pt x="8453764" y="7417578"/>
                </a:lnTo>
                <a:lnTo>
                  <a:pt x="1279175" y="7417578"/>
                </a:lnTo>
                <a:lnTo>
                  <a:pt x="0" y="6138404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76072" y="1506991"/>
            <a:ext cx="6839857" cy="3844018"/>
          </a:xfrm>
        </p:spPr>
        <p:txBody>
          <a:bodyPr>
            <a:normAutofit/>
          </a:bodyPr>
          <a:lstStyle>
            <a:lvl1pPr algn="ctr">
              <a:defRPr sz="9600" b="1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8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9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3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960041" y="4484906"/>
            <a:ext cx="5090885" cy="853578"/>
          </a:xfrm>
        </p:spPr>
        <p:txBody>
          <a:bodyPr/>
          <a:p>
            <a:r>
              <a:rPr lang="zh-CN" altLang="en-US"/>
              <a:t>智能</a:t>
            </a:r>
            <a:r>
              <a:rPr lang="en-US" altLang="zh-CN"/>
              <a:t>1602-</a:t>
            </a:r>
            <a:r>
              <a:rPr lang="zh-CN" altLang="en-US"/>
              <a:t>邱勒铭</a:t>
            </a:r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98040" y="2309495"/>
            <a:ext cx="8385175" cy="1908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600" b="1" dirty="0">
                <a:solidFill>
                  <a:schemeClr val="tx1"/>
                </a:solidFill>
                <a:latin typeface="+mn-ea"/>
                <a:cs typeface="Nirmala UI Semilight" panose="020B0402040204020203" pitchFamily="34" charset="0"/>
              </a:rPr>
              <a:t>综合设计报告</a:t>
            </a:r>
            <a:endParaRPr lang="zh-CN" altLang="en-US" sz="9600" b="1" dirty="0">
              <a:solidFill>
                <a:schemeClr val="tx1"/>
              </a:solidFill>
              <a:latin typeface="+mn-ea"/>
              <a:cs typeface="Nirmala UI Semilight" panose="020B0402040204020203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3365"/>
            <a:ext cx="3596005" cy="4500245"/>
          </a:xfrm>
        </p:spPr>
        <p:txBody>
          <a:bodyPr/>
          <a:p>
            <a:pPr marL="0" indent="0">
              <a:buNone/>
            </a:pPr>
            <a:r>
              <a:rPr lang="zh-CN" altLang="en-US"/>
              <a:t>之后是寄存器组，包括：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程序计数器pc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地址寄存器ar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/>
              <a:t>数据寄存器dr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/>
              <a:t>指令寄存器ir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zh-CN" altLang="en-US"/>
              <a:t>通用寄存器r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zh-CN" altLang="en-US"/>
              <a:t>算术运算的专用寄存器ac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它们都是时序的，将其列为一组：</a:t>
            </a:r>
            <a:endParaRPr lang="zh-CN" altLang="en-US"/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5965" y="382905"/>
            <a:ext cx="5681345" cy="60915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5420"/>
            <a:ext cx="10515600" cy="1174750"/>
          </a:xfrm>
        </p:spPr>
        <p:txBody>
          <a:bodyPr/>
          <a:p>
            <a:pPr marL="0" indent="0">
              <a:buNone/>
            </a:pPr>
            <a:r>
              <a:rPr lang="zh-CN" altLang="en-US"/>
              <a:t>最后是状态转移组，比如</a:t>
            </a:r>
            <a:r>
              <a:rPr lang="en-US" altLang="zh-CN"/>
              <a:t>Fetch</a:t>
            </a:r>
            <a:r>
              <a:rPr lang="zh-CN" altLang="en-US"/>
              <a:t>指令的四个状态：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1485" y="755015"/>
            <a:ext cx="6209030" cy="1531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内容占位符 2"/>
          <p:cNvSpPr>
            <a:spLocks noGrp="1"/>
          </p:cNvSpPr>
          <p:nvPr/>
        </p:nvSpPr>
        <p:spPr>
          <a:xfrm>
            <a:off x="706755" y="2437765"/>
            <a:ext cx="10515600" cy="3206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有了这些具体的转移逻辑和单个部件的控制关系，我们还需建立一个控制器来完成由指令到具体操作的转换：</a:t>
            </a:r>
            <a:endParaRPr lang="zh-CN" altLang="en-US"/>
          </a:p>
          <a:p>
            <a:pPr marL="0" indent="0">
              <a:buNone/>
            </a:pPr>
            <a:br>
              <a:rPr lang="zh-CN" altLang="en-US"/>
            </a:br>
            <a:endParaRPr lang="zh-CN" altLang="en-US"/>
          </a:p>
        </p:txBody>
      </p:sp>
      <p:pic>
        <p:nvPicPr>
          <p:cNvPr id="8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95" y="3294380"/>
            <a:ext cx="10716260" cy="32467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7810"/>
            <a:ext cx="4399280" cy="36195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内存的设计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内存中每个地址需要给出具体的指令，以便读取：</a:t>
            </a:r>
            <a:endParaRPr lang="zh-CN" altLang="en-US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3350" y="394970"/>
            <a:ext cx="4098925" cy="60680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02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顶层设计图：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123315"/>
            <a:ext cx="10582275" cy="50393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可以通过</a:t>
            </a:r>
            <a:r>
              <a:rPr lang="en-US" altLang="zh-CN"/>
              <a:t>quartus</a:t>
            </a:r>
            <a:r>
              <a:rPr lang="zh-CN" altLang="en-US"/>
              <a:t>自带的转换器将顶层设计图转换为</a:t>
            </a:r>
            <a:r>
              <a:rPr lang="en-US" altLang="zh-CN"/>
              <a:t>vhdl</a:t>
            </a:r>
            <a:r>
              <a:rPr lang="zh-CN" altLang="en-US"/>
              <a:t>语言作为顶层文件。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497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仿真结果：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629535" y="248285"/>
            <a:ext cx="7263130" cy="21450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3457575" y="239331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04770" y="2646045"/>
            <a:ext cx="7313295" cy="1962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3457575" y="3531870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 </a:t>
            </a: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604770" y="4918710"/>
            <a:ext cx="7287895" cy="15671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3457575" y="5012690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055610" y="6187440"/>
            <a:ext cx="783590" cy="371475"/>
          </a:xfrm>
          <a:prstGeom prst="rect">
            <a:avLst/>
          </a:prstGeom>
          <a:noFill/>
          <a:ln w="28575" cmpd="sng">
            <a:solidFill>
              <a:srgbClr val="CC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燕尾形箭头 6"/>
          <p:cNvSpPr/>
          <p:nvPr/>
        </p:nvSpPr>
        <p:spPr>
          <a:xfrm flipH="1">
            <a:off x="9138285" y="6271260"/>
            <a:ext cx="1217295" cy="287655"/>
          </a:xfrm>
          <a:prstGeom prst="notchedRightArrow">
            <a:avLst/>
          </a:prstGeom>
          <a:noFill/>
          <a:ln w="28575" cmpd="sng">
            <a:solidFill>
              <a:srgbClr val="CC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355580" y="6187440"/>
            <a:ext cx="1712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最终结果为</a:t>
            </a:r>
            <a:r>
              <a:rPr lang="en-US" altLang="zh-CN"/>
              <a:t>10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0495"/>
            <a:ext cx="10515600" cy="1325563"/>
          </a:xfrm>
        </p:spPr>
        <p:txBody>
          <a:bodyPr/>
          <a:p>
            <a:r>
              <a:rPr lang="en-US" altLang="zh-CN"/>
              <a:t>cpu</a:t>
            </a:r>
            <a:r>
              <a:rPr lang="zh-CN" altLang="en-US"/>
              <a:t>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	CPU</a:t>
            </a:r>
            <a:r>
              <a:rPr lang="zh-CN" altLang="en-US"/>
              <a:t>可以直接和内存进行数据交流，主要包括：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寄存器：暂存各个电路的数据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ALU</a:t>
            </a:r>
            <a:r>
              <a:rPr lang="zh-CN" altLang="en-US"/>
              <a:t>部分：主要由</a:t>
            </a:r>
            <a:r>
              <a:rPr lang="en-US" altLang="zh-CN"/>
              <a:t>AC</a:t>
            </a:r>
            <a:r>
              <a:rPr lang="zh-CN" altLang="en-US"/>
              <a:t>和</a:t>
            </a:r>
            <a:r>
              <a:rPr lang="en-US" altLang="zh-CN"/>
              <a:t>R</a:t>
            </a:r>
            <a:r>
              <a:rPr lang="zh-CN" altLang="en-US"/>
              <a:t>寄存器组成，每次运算的结果存储在</a:t>
            </a:r>
            <a:r>
              <a:rPr lang="en-US" altLang="zh-CN"/>
              <a:t>AC</a:t>
            </a:r>
            <a:r>
              <a:rPr lang="zh-CN" altLang="en-US"/>
              <a:t>中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数据通路：由数据总线和地址总线构成与内存相连接的通路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指令集：特定指令用来执行不同的功能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指令的流动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取址：</a:t>
            </a:r>
            <a:endParaRPr lang="zh-CN" altLang="en-US"/>
          </a:p>
          <a:p>
            <a:pPr marL="0" indent="0" algn="just">
              <a:spcBef>
                <a:spcPct val="50000"/>
              </a:spcBef>
              <a:buNone/>
            </a:pPr>
            <a:r>
              <a:rPr lang="zh-CN" altLang="en-US">
                <a:sym typeface="+mn-ea"/>
              </a:rPr>
              <a:t>                       FETCH1:  AR←PC</a:t>
            </a:r>
            <a:endParaRPr lang="zh-CN" altLang="en-US"/>
          </a:p>
          <a:p>
            <a:pPr marL="0" indent="0" algn="just">
              <a:spcBef>
                <a:spcPct val="50000"/>
              </a:spcBef>
              <a:buNone/>
            </a:pPr>
            <a:r>
              <a:rPr lang="zh-CN" altLang="en-US">
                <a:sym typeface="+mn-ea"/>
              </a:rPr>
              <a:t>		 FETCH2:  DR←M，PC←PC＋1</a:t>
            </a:r>
            <a:endParaRPr lang="zh-CN" altLang="en-US"/>
          </a:p>
          <a:p>
            <a:pPr marL="0" indent="0" algn="just">
              <a:spcBef>
                <a:spcPct val="50000"/>
              </a:spcBef>
              <a:buNone/>
            </a:pPr>
            <a:r>
              <a:rPr lang="zh-CN" altLang="en-US">
                <a:sym typeface="+mn-ea"/>
              </a:rPr>
              <a:t>		 FETCH3:  IR←DR</a:t>
            </a:r>
            <a:endParaRPr lang="zh-CN" altLang="en-US">
              <a:sym typeface="+mn-ea"/>
            </a:endParaRPr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zh-CN">
                <a:sym typeface="+mn-ea"/>
              </a:rPr>
              <a:t>		 FETCH4:  A</a:t>
            </a:r>
            <a:r>
              <a:rPr lang="zh-CN" altLang="en-US">
                <a:sym typeface="+mn-ea"/>
              </a:rPr>
              <a:t>R←PC</a:t>
            </a:r>
            <a:endParaRPr lang="zh-CN" altLang="en-US"/>
          </a:p>
          <a:p>
            <a:pPr marL="0" indent="0" algn="just">
              <a:spcBef>
                <a:spcPct val="50000"/>
              </a:spcBef>
              <a:buNone/>
            </a:pPr>
            <a:r>
              <a:rPr lang="zh-CN" altLang="en-US">
                <a:sym typeface="+mn-ea"/>
              </a:rPr>
              <a:t>   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49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译码：将一条指令翻译成机器懂的操作信号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下面为系统设计中所使用到的指令：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LDAC</a:t>
            </a:r>
            <a:r>
              <a:rPr lang="zh-CN" altLang="en-US"/>
              <a:t>指令，将内存中的内容装载到</a:t>
            </a:r>
            <a:r>
              <a:rPr lang="en-US" altLang="zh-CN"/>
              <a:t>AC</a:t>
            </a:r>
            <a:r>
              <a:rPr lang="zh-CN" altLang="en-US"/>
              <a:t>寄存器中，该指令分为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2400">
                <a:sym typeface="+mn-ea"/>
              </a:rPr>
              <a:t>LDAC1:	 DR←M，PC←PC＋1，AR←AR＋1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	</a:t>
            </a:r>
            <a:r>
              <a:rPr lang="zh-CN" altLang="en-US">
                <a:sym typeface="+mn-ea"/>
              </a:rPr>
              <a:t>LDAC2:	TR←DR，DR←M，PC←PC＋1</a:t>
            </a:r>
            <a:endParaRPr lang="zh-CN" altLang="en-US"/>
          </a:p>
          <a:p>
            <a:pPr marL="0" indent="0" algn="just">
              <a:spcBef>
                <a:spcPct val="50000"/>
              </a:spcBef>
              <a:buNone/>
            </a:pPr>
            <a:r>
              <a:rPr lang="zh-CN" altLang="en-US">
                <a:sym typeface="+mn-ea"/>
              </a:rPr>
              <a:t>    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LDAC3:	 AR←DR，TR</a:t>
            </a:r>
            <a:endParaRPr lang="zh-CN" altLang="en-US">
              <a:sym typeface="+mn-ea"/>
            </a:endParaRPr>
          </a:p>
          <a:p>
            <a:pPr marL="0" indent="0" algn="just">
              <a:spcBef>
                <a:spcPct val="50000"/>
              </a:spcBef>
              <a:buNone/>
            </a:pPr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LDAC4:	 DR←M</a:t>
            </a:r>
            <a:endParaRPr lang="zh-CN" altLang="en-US"/>
          </a:p>
          <a:p>
            <a:pPr marL="0" indent="0" algn="just">
              <a:spcBef>
                <a:spcPct val="50000"/>
              </a:spcBef>
              <a:buNone/>
            </a:pPr>
            <a:r>
              <a:rPr lang="zh-CN" altLang="en-US">
                <a:sym typeface="+mn-ea"/>
              </a:rPr>
              <a:t>    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LDAC5:	 AC←DR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285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STAC</a:t>
            </a:r>
            <a:r>
              <a:rPr lang="zh-CN" altLang="en-US"/>
              <a:t>指令：将</a:t>
            </a:r>
            <a:r>
              <a:rPr lang="en-US" altLang="zh-CN"/>
              <a:t>AC</a:t>
            </a:r>
            <a:r>
              <a:rPr lang="zh-CN" altLang="en-US"/>
              <a:t>寄存器中的值存入内存</a:t>
            </a:r>
            <a:endParaRPr lang="zh-CN" altLang="en-US"/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STAC1:	 DR←M，PC←PC＋1，AR←AR＋1</a:t>
            </a:r>
            <a:endParaRPr lang="zh-CN" altLang="en-US"/>
          </a:p>
          <a:p>
            <a:pPr marL="0" indent="0" algn="just">
              <a:spcBef>
                <a:spcPct val="50000"/>
              </a:spcBef>
              <a:buNone/>
            </a:pPr>
            <a:r>
              <a:rPr lang="zh-CN" altLang="en-US">
                <a:sym typeface="+mn-ea"/>
              </a:rPr>
              <a:t>        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STAC2:	 TR←DR，DR←M，PC←PC＋1</a:t>
            </a:r>
            <a:endParaRPr lang="zh-CN" altLang="en-US"/>
          </a:p>
          <a:p>
            <a:pPr marL="0" indent="0" algn="just">
              <a:spcBef>
                <a:spcPct val="50000"/>
              </a:spcBef>
              <a:buNone/>
            </a:pPr>
            <a:r>
              <a:rPr lang="zh-CN" altLang="en-US">
                <a:sym typeface="+mn-ea"/>
              </a:rPr>
              <a:t>        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STAC3:	 AR←DR，TR</a:t>
            </a:r>
            <a:endParaRPr lang="zh-CN" altLang="en-US"/>
          </a:p>
          <a:p>
            <a:pPr marL="0" indent="0" algn="just">
              <a:spcBef>
                <a:spcPct val="50000"/>
              </a:spcBef>
              <a:buNone/>
            </a:pPr>
            <a:r>
              <a:rPr lang="zh-CN" altLang="en-US">
                <a:sym typeface="+mn-ea"/>
              </a:rPr>
              <a:t>        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STAC4:	 DR←AC</a:t>
            </a:r>
            <a:endParaRPr lang="zh-CN" altLang="en-US"/>
          </a:p>
          <a:p>
            <a:pPr marL="0" indent="0" algn="just">
              <a:spcBef>
                <a:spcPct val="50000"/>
              </a:spcBef>
              <a:buNone/>
            </a:pPr>
            <a:r>
              <a:rPr lang="zh-CN" altLang="en-US">
                <a:sym typeface="+mn-ea"/>
              </a:rPr>
              <a:t>        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STAC5:	 M←DR</a:t>
            </a:r>
            <a:endParaRPr lang="zh-CN" altLang="en-US">
              <a:sym typeface="+mn-ea"/>
            </a:endParaRPr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zh-CN"/>
              <a:t>MVAC</a:t>
            </a:r>
            <a:r>
              <a:rPr lang="zh-CN" altLang="en-US"/>
              <a:t>指令：将寄存器</a:t>
            </a:r>
            <a:r>
              <a:rPr lang="en-US" altLang="zh-CN"/>
              <a:t>AC</a:t>
            </a:r>
            <a:r>
              <a:rPr lang="zh-CN" altLang="en-US"/>
              <a:t>中的值存入寄存器</a:t>
            </a:r>
            <a:r>
              <a:rPr lang="en-US" altLang="zh-CN"/>
              <a:t>R</a:t>
            </a:r>
            <a:endParaRPr lang="zh-CN" altLang="en-US"/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zh-CN"/>
              <a:t>	</a:t>
            </a:r>
            <a:r>
              <a:rPr lang="zh-CN" altLang="en-US">
                <a:sym typeface="+mn-ea"/>
              </a:rPr>
              <a:t>MVAC1:	 R←AC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49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INAC</a:t>
            </a:r>
            <a:r>
              <a:rPr lang="zh-CN" altLang="en-US"/>
              <a:t>指令：</a:t>
            </a:r>
            <a:r>
              <a:rPr lang="en-US" altLang="zh-CN"/>
              <a:t>AC</a:t>
            </a:r>
            <a:r>
              <a:rPr lang="zh-CN" altLang="en-US"/>
              <a:t>寄存器的值自增</a:t>
            </a:r>
            <a:r>
              <a:rPr lang="en-US" altLang="zh-CN"/>
              <a:t>1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INAC1:  AC←AC＋1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ADD</a:t>
            </a:r>
            <a:r>
              <a:rPr lang="zh-CN" altLang="en-US"/>
              <a:t>指令：算术运算的加法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>
                <a:sym typeface="+mn-ea"/>
              </a:rPr>
              <a:t>AC←AC＋R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SUB</a:t>
            </a:r>
            <a:r>
              <a:rPr lang="zh-CN" altLang="en-US"/>
              <a:t>指令：算术运算的减法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>
                <a:sym typeface="+mn-ea"/>
              </a:rPr>
              <a:t>AC←AC－R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JPNZ</a:t>
            </a:r>
            <a:r>
              <a:rPr lang="zh-CN" altLang="en-US"/>
              <a:t>指令：上一次运算非零时跳转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490"/>
            <a:ext cx="10515600" cy="4351338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内存结构：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STAC	(AC=&gt;M[29])			</a:t>
            </a:r>
            <a:r>
              <a:rPr lang="zh-CN" altLang="en-US"/>
              <a:t>（</a:t>
            </a:r>
            <a:r>
              <a:rPr lang="en-US" altLang="zh-CN"/>
              <a:t>19</a:t>
            </a:r>
            <a:r>
              <a:rPr lang="zh-CN" altLang="en-US"/>
              <a:t>）</a:t>
            </a:r>
            <a:r>
              <a:rPr lang="en-US" altLang="zh-CN"/>
              <a:t>STAC	(AC=&gt;M[29])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STAC	(AC=&gt;M[30])			</a:t>
            </a:r>
            <a:r>
              <a:rPr lang="zh-CN" altLang="en-US"/>
              <a:t>（</a:t>
            </a:r>
            <a:r>
              <a:rPr lang="en-US" altLang="zh-CN"/>
              <a:t>22</a:t>
            </a:r>
            <a:r>
              <a:rPr lang="zh-CN" altLang="en-US"/>
              <a:t>）</a:t>
            </a:r>
            <a:r>
              <a:rPr lang="en-US" altLang="zh-CN"/>
              <a:t>LDAC	(AC&lt;=M[31])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7</a:t>
            </a:r>
            <a:r>
              <a:rPr lang="zh-CN" altLang="en-US"/>
              <a:t>）</a:t>
            </a:r>
            <a:r>
              <a:rPr lang="en-US" altLang="zh-CN"/>
              <a:t>LDAC	(AC&lt;=M[30])			</a:t>
            </a:r>
            <a:r>
              <a:rPr lang="zh-CN" altLang="en-US"/>
              <a:t>（</a:t>
            </a:r>
            <a:r>
              <a:rPr lang="en-US" altLang="zh-CN"/>
              <a:t>25</a:t>
            </a:r>
            <a:r>
              <a:rPr lang="zh-CN" altLang="en-US"/>
              <a:t>）</a:t>
            </a:r>
            <a:r>
              <a:rPr lang="en-US" altLang="zh-CN"/>
              <a:t>SUB	(AC&lt;=AC-R)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10</a:t>
            </a:r>
            <a:r>
              <a:rPr lang="zh-CN" altLang="en-US"/>
              <a:t>）</a:t>
            </a:r>
            <a:r>
              <a:rPr lang="en-US" altLang="zh-CN"/>
              <a:t>INAC	(AC++)			</a:t>
            </a:r>
            <a:r>
              <a:rPr lang="zh-CN" altLang="en-US"/>
              <a:t>（</a:t>
            </a:r>
            <a:r>
              <a:rPr lang="en-US" altLang="zh-CN"/>
              <a:t>26</a:t>
            </a:r>
            <a:r>
              <a:rPr lang="zh-CN" altLang="en-US"/>
              <a:t>）</a:t>
            </a:r>
            <a:r>
              <a:rPr lang="en-US" altLang="zh-CN"/>
              <a:t>JPNZ	(PC&lt;=M[7])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11</a:t>
            </a:r>
            <a:r>
              <a:rPr lang="zh-CN" altLang="en-US"/>
              <a:t>）</a:t>
            </a:r>
            <a:r>
              <a:rPr lang="en-US" altLang="zh-CN"/>
              <a:t>STAC	(AC=&gt;M[30])			</a:t>
            </a:r>
            <a:r>
              <a:rPr lang="zh-CN" altLang="en-US"/>
              <a:t>（</a:t>
            </a:r>
            <a:r>
              <a:rPr lang="en-US" altLang="zh-CN"/>
              <a:t>29</a:t>
            </a:r>
            <a:r>
              <a:rPr lang="zh-CN" altLang="en-US"/>
              <a:t>）</a:t>
            </a:r>
            <a:r>
              <a:rPr lang="en-US" altLang="zh-CN"/>
              <a:t>TOTAL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14</a:t>
            </a:r>
            <a:r>
              <a:rPr lang="zh-CN" altLang="en-US"/>
              <a:t>）</a:t>
            </a:r>
            <a:r>
              <a:rPr lang="en-US" altLang="zh-CN"/>
              <a:t>MVAC	(AC=&gt;R)			</a:t>
            </a:r>
            <a:r>
              <a:rPr lang="zh-CN" altLang="en-US"/>
              <a:t>（</a:t>
            </a:r>
            <a:r>
              <a:rPr lang="en-US" altLang="zh-CN"/>
              <a:t>30</a:t>
            </a:r>
            <a:r>
              <a:rPr lang="zh-CN" altLang="en-US"/>
              <a:t>）</a:t>
            </a:r>
            <a:r>
              <a:rPr lang="en-US" altLang="zh-CN"/>
              <a:t>I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15</a:t>
            </a:r>
            <a:r>
              <a:rPr lang="zh-CN" altLang="en-US"/>
              <a:t>）</a:t>
            </a:r>
            <a:r>
              <a:rPr lang="en-US" altLang="zh-CN"/>
              <a:t>LDAC	(AC=&gt;M[29])			</a:t>
            </a:r>
            <a:r>
              <a:rPr lang="zh-CN" altLang="en-US"/>
              <a:t>（</a:t>
            </a:r>
            <a:r>
              <a:rPr lang="en-US" altLang="zh-CN"/>
              <a:t>31</a:t>
            </a:r>
            <a:r>
              <a:rPr lang="zh-CN" altLang="en-US"/>
              <a:t>）</a:t>
            </a:r>
            <a:r>
              <a:rPr lang="en-US" altLang="zh-CN"/>
              <a:t>4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18</a:t>
            </a:r>
            <a:r>
              <a:rPr lang="zh-CN" altLang="en-US"/>
              <a:t>）</a:t>
            </a:r>
            <a:r>
              <a:rPr lang="en-US" altLang="zh-CN"/>
              <a:t>ADD	(AC&lt;=AC+R)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285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CPU</a:t>
            </a:r>
            <a:r>
              <a:rPr lang="zh-CN" altLang="en-US"/>
              <a:t>的设计：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由于</a:t>
            </a:r>
            <a:r>
              <a:rPr lang="en-US" altLang="zh-CN"/>
              <a:t>CPU</a:t>
            </a:r>
            <a:r>
              <a:rPr lang="zh-CN" altLang="en-US"/>
              <a:t>是时序电路，因此需要明确其当前所处的状态和下一状态。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使用信号来表示寄存器和状态值。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同时要根据状态控制总线的数据流动。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内存的设计：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内存也是时序电路，收到时钟信号和</a:t>
            </a:r>
            <a:r>
              <a:rPr lang="en-US" altLang="zh-CN"/>
              <a:t>CPU</a:t>
            </a:r>
            <a:r>
              <a:rPr lang="zh-CN" altLang="en-US"/>
              <a:t>控制信号的管理。其分为不</a:t>
            </a:r>
            <a:r>
              <a:rPr lang="en-US" altLang="zh-CN"/>
              <a:t>	</a:t>
            </a:r>
            <a:r>
              <a:rPr lang="zh-CN" altLang="en-US"/>
              <a:t>同的地址，保存相应的数据，同时配合</a:t>
            </a:r>
            <a:r>
              <a:rPr lang="en-US" altLang="zh-CN"/>
              <a:t>CPU</a:t>
            </a:r>
            <a:r>
              <a:rPr lang="zh-CN" altLang="en-US"/>
              <a:t>的寄存器来实现指令的执</a:t>
            </a:r>
            <a:r>
              <a:rPr lang="en-US" altLang="zh-CN"/>
              <a:t>	</a:t>
            </a:r>
            <a:r>
              <a:rPr lang="zh-CN" altLang="en-US"/>
              <a:t>行。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24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CPU</a:t>
            </a:r>
            <a:r>
              <a:rPr lang="zh-CN" altLang="en-US"/>
              <a:t>的具体设计：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首先，CPU的地址总线和数据总线，以及ALU是非时序部分，将其单独写出：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1746885"/>
            <a:ext cx="8569325" cy="35896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1637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163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46_1"/>
  <p:tag name="KSO_WM_TEMPLATE_CATEGORY" val="custom"/>
  <p:tag name="KSO_WM_TEMPLATE_INDEX" val="20181637"/>
  <p:tag name="KSO_WM_TEMPLATE_SUBCATEGORY" val="combine"/>
  <p:tag name="KSO_WM_TEMPLATE_THUMBS_INDEX" val="1、4、5、6、12、13、19、22"/>
</p:tagLst>
</file>

<file path=ppt/tags/tag7.xml><?xml version="1.0" encoding="utf-8"?>
<p:tagLst xmlns:p="http://schemas.openxmlformats.org/presentationml/2006/main">
  <p:tag name="KSO_WM_TEMPLATE_CATEGORY" val="custom"/>
  <p:tag name="KSO_WM_TEMPLATE_INDEX" val="20181637"/>
  <p:tag name="KSO_WM_TAG_VERSION" val="1.0"/>
  <p:tag name="KSO_WM_BEAUTIFY_FLAG" val="#wm#"/>
  <p:tag name="KSO_WM_UNIT_TYPE" val="a"/>
  <p:tag name="KSO_WM_UNIT_INDEX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ID" val="custom20181637_1*a*1"/>
  <p:tag name="KSO_WM_UNIT_PRESET_TEXT" val="细线简约总结汇报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37_1*i*2"/>
  <p:tag name="KSO_WM_TEMPLATE_CATEGORY" val="custom"/>
  <p:tag name="KSO_WM_TEMPLATE_INDEX" val="20181637"/>
  <p:tag name="KSO_WM_UNIT_INDEX" val="2"/>
</p:tagLst>
</file>

<file path=ppt/tags/tag9.xml><?xml version="1.0" encoding="utf-8"?>
<p:tagLst xmlns:p="http://schemas.openxmlformats.org/presentationml/2006/main">
  <p:tag name="KSO_WM_SLIDE_ID" val="custom20181637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1637"/>
  <p:tag name="KSO_WM_SLIDE_LAYOUT" val="a_b"/>
  <p:tag name="KSO_WM_SLIDE_LAYOUT_CNT" val="1_1"/>
  <p:tag name="KSO_WM_TEMPLATE_THUMBS_INDEX" val="1、4、5、6、12、13、19、22、"/>
  <p:tag name="KSO_WM_COMBINE_RELATE_SLIDE_ID" val="background20180946_1"/>
  <p:tag name="KSO_WM_TEMPLATE_SUBCATEGORY" val="combine"/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F1F1F1"/>
      </a:lt2>
      <a:accent1>
        <a:srgbClr val="000000"/>
      </a:accent1>
      <a:accent2>
        <a:srgbClr val="FFFFFF"/>
      </a:accent2>
      <a:accent3>
        <a:srgbClr val="7E7E7E"/>
      </a:accent3>
      <a:accent4>
        <a:srgbClr val="BFBFBF"/>
      </a:accent4>
      <a:accent5>
        <a:srgbClr val="D9D9D9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1414</Words>
  <Application>WPS 演示</Application>
  <PresentationFormat>宽屏</PresentationFormat>
  <Paragraphs>109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黑体</vt:lpstr>
      <vt:lpstr>方正兰亭细黑_GBK</vt:lpstr>
      <vt:lpstr>微软雅黑</vt:lpstr>
      <vt:lpstr>Arial Narrow</vt:lpstr>
      <vt:lpstr>Nirmala UI Semilight</vt:lpstr>
      <vt:lpstr>Arial Unicode MS</vt:lpstr>
      <vt:lpstr>等线</vt:lpstr>
      <vt:lpstr>Calibri</vt:lpstr>
      <vt:lpstr>Times New Roman</vt:lpstr>
      <vt:lpstr>Office 主题​​</vt:lpstr>
      <vt:lpstr>Office 主题</vt:lpstr>
      <vt:lpstr>智能1602-邱勒铭</vt:lpstr>
      <vt:lpstr>cpu部分</vt:lpstr>
      <vt:lpstr>指令的流动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邱勒铭</cp:lastModifiedBy>
  <cp:revision>398</cp:revision>
  <dcterms:created xsi:type="dcterms:W3CDTF">2017-08-03T09:01:00Z</dcterms:created>
  <dcterms:modified xsi:type="dcterms:W3CDTF">2019-01-04T14:57:44Z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