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78" r:id="rId2"/>
    <p:sldId id="258" r:id="rId3"/>
    <p:sldId id="266" r:id="rId4"/>
    <p:sldId id="267" r:id="rId5"/>
    <p:sldId id="268" r:id="rId6"/>
    <p:sldId id="273" r:id="rId7"/>
    <p:sldId id="269" r:id="rId8"/>
    <p:sldId id="270" r:id="rId9"/>
    <p:sldId id="271" r:id="rId10"/>
    <p:sldId id="272" r:id="rId11"/>
    <p:sldId id="274" r:id="rId12"/>
    <p:sldId id="276" r:id="rId13"/>
    <p:sldId id="275" r:id="rId14"/>
    <p:sldId id="277" r:id="rId15"/>
  </p:sldIdLst>
  <p:sldSz cx="12192000" cy="6858000"/>
  <p:notesSz cx="6858000" cy="9144000"/>
  <p:embeddedFontLst>
    <p:embeddedFont>
      <p:font typeface="나눔스퀘어 Bold" panose="020B0600000101010101" pitchFamily="50" charset="-127"/>
      <p:bold r:id="rId17"/>
    </p:embeddedFont>
    <p:embeddedFont>
      <p:font typeface="나눔스퀘어 Light" panose="020B0600000101010101" pitchFamily="50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2678"/>
    <a:srgbClr val="66365E"/>
    <a:srgbClr val="F2A16A"/>
    <a:srgbClr val="D20000"/>
    <a:srgbClr val="A40000"/>
    <a:srgbClr val="D00000"/>
    <a:srgbClr val="EE853E"/>
    <a:srgbClr val="003BB0"/>
    <a:srgbClr val="FF6D6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30" autoAdjust="0"/>
  </p:normalViewPr>
  <p:slideViewPr>
    <p:cSldViewPr snapToGrid="0">
      <p:cViewPr varScale="1">
        <p:scale>
          <a:sx n="62" d="100"/>
          <a:sy n="62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ED3D4-377B-4F1D-A3B1-D4A2C1A814E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B4DEA-DC50-44D8-95A5-39A4A2FFA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43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https://www.itbiznews.com/news/articleView.html?idxno=17598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B4DEA-DC50-44D8-95A5-39A4A2FFA3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5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07086-5EAC-475D-961A-2CBC6FF3E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FEB14-2065-4EE0-9EE8-7EDBC5B10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8E99F8-4491-49A4-BBA9-4824DC43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24F-8B7B-4F4C-A097-1A16885F71EC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C8A8B-5477-451B-8FD5-9563A7CA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6B23E-4C89-4624-B96E-894B372E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6467-92E0-4EDF-80D3-8EA2F6C49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14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2870D-EA33-415C-BD36-0162D3A6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DE849B-4EE6-4240-A22A-9095CBB69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1B21E6-A852-4894-BD88-D14A315A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24F-8B7B-4F4C-A097-1A16885F71EC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E6C6C-0454-43E3-86B3-D3472BFD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E4028-4841-4748-9791-BAA36DD9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6467-92E0-4EDF-80D3-8EA2F6C49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9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F6E04A-981C-4354-AF95-4AB8EF5E8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82EFED-BBB9-4064-8B0B-7A3945927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15BC2-41C0-4DD2-900C-C9B10527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24F-8B7B-4F4C-A097-1A16885F71EC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C8E53-D4A5-4920-91FF-E2D5ADBF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49AA8-04D9-49CA-A275-87E537C3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6467-92E0-4EDF-80D3-8EA2F6C49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20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0980-4612-4749-BC3F-32EE1B4C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4CECD-5A15-45D9-ADC7-9E24133B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2F1F7-117A-4B0F-AA2E-BD202552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24F-8B7B-4F4C-A097-1A16885F71EC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C5620-6693-494F-AABC-3FA6AFB4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549C3-CF30-4316-BFFF-C673789F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6467-92E0-4EDF-80D3-8EA2F6C49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80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BD84C-B4CD-428F-ACAC-BB4BAA14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BF22D2-BA62-4454-BD96-940B9D25C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D9AA2-C1BA-4AE2-9C8E-2DCAE65F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24F-8B7B-4F4C-A097-1A16885F71EC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0B456-FBD8-442E-98A3-9988DC4B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E2CA1-9946-4AEF-A200-BC088998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6467-92E0-4EDF-80D3-8EA2F6C49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03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B7872-60EB-42AC-AF9A-6F27B61B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646BFD-4036-48D3-9A99-1A9121512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4EBBA6-0102-4A2E-9B40-739E29B66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6A6970-1A99-4BEC-87C1-C2B0F6B7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24F-8B7B-4F4C-A097-1A16885F71EC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CED536-6262-49E2-9B78-F55A8896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A39FEE-74FA-4E40-9B99-F297ED4A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6467-92E0-4EDF-80D3-8EA2F6C49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1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3142B-C502-428B-A1AB-2ECBBCD3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CCCF7-778C-45FC-BD90-A30EA7360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91C60B-E6F9-418C-A40E-6628391FC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3FA431-B6A0-4C1D-A1A9-15ABE1079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FFBAF1-AD96-4265-9D4F-6CBDD4A26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2299CC-FB7F-4352-80F9-792D1F55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24F-8B7B-4F4C-A097-1A16885F71EC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B5677E-5011-4C8D-8601-2C34F725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83B869-8BFC-4F07-B74E-85CC0399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6467-92E0-4EDF-80D3-8EA2F6C49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E7C62-70FB-45C1-BB9A-46D1B079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133B38-E912-4789-A5FE-BBE34C63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24F-8B7B-4F4C-A097-1A16885F71EC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4956E7-6DBD-4AC9-9A6F-03162D14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E2F3E5-1063-492F-B305-9E3589C7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6467-92E0-4EDF-80D3-8EA2F6C49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17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FDECCF-28A2-4407-8A70-A7B69DCC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24F-8B7B-4F4C-A097-1A16885F71EC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8B5F89-A266-45EC-AB96-152B9D7A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E44FF-B6B0-4853-BC7F-F9C4D6F9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6467-92E0-4EDF-80D3-8EA2F6C49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47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2F85E-FA9F-49B6-A773-72BCE1FC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D3A20-D7C9-4D02-900F-C2E17265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E86E47-3A73-49DE-AD08-9476061F9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3E53EB-8C0B-43B7-9BB6-DEBEFF44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24F-8B7B-4F4C-A097-1A16885F71EC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5296C6-9513-43A0-9F13-A5203451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6CD8A-FB67-4B45-8B12-1732F2AB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6467-92E0-4EDF-80D3-8EA2F6C49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0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20A4B-D527-4B46-AB8E-12A4D625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49B644-5FE7-4AF0-946C-41963D51C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8A120D-1EFD-46E4-A620-ED45FCA8A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D9E541-B787-44BB-B8DC-52A47871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24F-8B7B-4F4C-A097-1A16885F71EC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C698EF-13AE-416B-A2D1-8ED83768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9DEF90-145B-44E4-8774-3C8906FC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6467-92E0-4EDF-80D3-8EA2F6C49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9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E2C87B-08FB-440C-AB92-6013BDD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56C103-22C9-4D58-A626-9DD09CE60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88302-813E-4A98-805B-53548B7C7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0024F-8B7B-4F4C-A097-1A16885F71EC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17811-FDAF-4776-9D5C-D4855A79E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87528-4992-4781-A4B6-E6AFBD93C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66467-92E0-4EDF-80D3-8EA2F6C49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패션 아이콘' 갤럭시 Z 플립, 어떻게 디자인했나 – Samsung Newsroom Korea">
            <a:extLst>
              <a:ext uri="{FF2B5EF4-FFF2-40B4-BE49-F238E27FC236}">
                <a16:creationId xmlns:a16="http://schemas.microsoft.com/office/drawing/2014/main" id="{1800ADB3-0118-409A-8CB0-77209094F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0"/>
          <a:stretch/>
        </p:blipFill>
        <p:spPr bwMode="auto">
          <a:xfrm rot="16200000">
            <a:off x="-747712" y="747713"/>
            <a:ext cx="6858001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9F46F6-E8F2-45B9-B078-FD090104AADD}"/>
              </a:ext>
            </a:extLst>
          </p:cNvPr>
          <p:cNvSpPr txBox="1"/>
          <p:nvPr/>
        </p:nvSpPr>
        <p:spPr>
          <a:xfrm>
            <a:off x="5805712" y="446610"/>
            <a:ext cx="5007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텍스트 마이닝과 특허분석을 통한 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19B61-D688-467A-BA9F-2CD32DB2FB11}"/>
              </a:ext>
            </a:extLst>
          </p:cNvPr>
          <p:cNvSpPr txBox="1"/>
          <p:nvPr/>
        </p:nvSpPr>
        <p:spPr>
          <a:xfrm>
            <a:off x="5805712" y="952543"/>
            <a:ext cx="5007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House of Quality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구축 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9DFA3-2713-4548-8922-B2073941D9C3}"/>
              </a:ext>
            </a:extLst>
          </p:cNvPr>
          <p:cNvSpPr txBox="1"/>
          <p:nvPr/>
        </p:nvSpPr>
        <p:spPr>
          <a:xfrm>
            <a:off x="5805712" y="1585428"/>
            <a:ext cx="5007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폴더블폰</a:t>
            </a:r>
            <a:r>
              <a:rPr lang="ko-KR" altLang="en-US" sz="2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중심으로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5D294-1B74-41A4-AF1F-EA405F214326}"/>
              </a:ext>
            </a:extLst>
          </p:cNvPr>
          <p:cNvSpPr txBox="1"/>
          <p:nvPr/>
        </p:nvSpPr>
        <p:spPr>
          <a:xfrm>
            <a:off x="5921827" y="2611995"/>
            <a:ext cx="2728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66365E"/>
                </a:solidFill>
              </a:rPr>
              <a:t>1. </a:t>
            </a:r>
            <a:r>
              <a:rPr lang="ko-KR" altLang="en-US" sz="2000" dirty="0">
                <a:solidFill>
                  <a:srgbClr val="66365E"/>
                </a:solidFill>
              </a:rPr>
              <a:t>연구배경 및 목적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98CEE-B148-4ED6-9EA6-E88E34BCC9C9}"/>
              </a:ext>
            </a:extLst>
          </p:cNvPr>
          <p:cNvSpPr txBox="1"/>
          <p:nvPr/>
        </p:nvSpPr>
        <p:spPr>
          <a:xfrm>
            <a:off x="5921827" y="3044762"/>
            <a:ext cx="25980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1) </a:t>
            </a:r>
            <a:r>
              <a:rPr lang="ko-KR" altLang="en-US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폴더블폰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등장배경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2) </a:t>
            </a:r>
            <a:r>
              <a:rPr lang="ko-KR" altLang="en-US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폴더블폰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출시연혁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3)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폴더블폰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주요제품 사양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4) </a:t>
            </a:r>
            <a:r>
              <a:rPr lang="ko-KR" altLang="en-US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폴더블폰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시장환경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5)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삼성 </a:t>
            </a:r>
            <a:r>
              <a:rPr lang="ko-KR" altLang="en-US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폴더블폰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분석배경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24A5D4-BD95-401F-A974-ECF98E3A8CB7}"/>
              </a:ext>
            </a:extLst>
          </p:cNvPr>
          <p:cNvSpPr txBox="1"/>
          <p:nvPr/>
        </p:nvSpPr>
        <p:spPr>
          <a:xfrm>
            <a:off x="5921826" y="4622224"/>
            <a:ext cx="373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66365E"/>
                </a:solidFill>
              </a:rPr>
              <a:t>2. </a:t>
            </a:r>
            <a:r>
              <a:rPr lang="ko-KR" altLang="en-US" sz="2000" dirty="0">
                <a:solidFill>
                  <a:srgbClr val="66365E"/>
                </a:solidFill>
              </a:rPr>
              <a:t>연구방법 및 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573778-0F6A-461D-A820-B9610A897A51}"/>
              </a:ext>
            </a:extLst>
          </p:cNvPr>
          <p:cNvSpPr txBox="1"/>
          <p:nvPr/>
        </p:nvSpPr>
        <p:spPr>
          <a:xfrm>
            <a:off x="5921826" y="5072562"/>
            <a:ext cx="3178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1) </a:t>
            </a:r>
            <a:r>
              <a:rPr lang="ko-KR" altLang="en-US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폴더블폰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리뷰 데이터 분석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2) </a:t>
            </a:r>
            <a:r>
              <a:rPr lang="ko-KR" altLang="en-US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폴더블폰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리뷰 데이터 분석결과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3)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고객요구품질 연관특허 검색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4)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제품 기술요소 도출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4645CA-D634-4212-B455-41441496F8B3}"/>
              </a:ext>
            </a:extLst>
          </p:cNvPr>
          <p:cNvSpPr txBox="1"/>
          <p:nvPr/>
        </p:nvSpPr>
        <p:spPr>
          <a:xfrm>
            <a:off x="9100457" y="4622224"/>
            <a:ext cx="2728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66365E"/>
                </a:solidFill>
              </a:rPr>
              <a:t>3. </a:t>
            </a:r>
            <a:r>
              <a:rPr lang="ko-KR" altLang="en-US" sz="2000" dirty="0">
                <a:solidFill>
                  <a:srgbClr val="66365E"/>
                </a:solidFill>
              </a:rPr>
              <a:t>역할 분담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52EB82-348F-4F2C-B5FC-FAD04F83A412}"/>
              </a:ext>
            </a:extLst>
          </p:cNvPr>
          <p:cNvSpPr txBox="1"/>
          <p:nvPr/>
        </p:nvSpPr>
        <p:spPr>
          <a:xfrm>
            <a:off x="9100457" y="5022334"/>
            <a:ext cx="2598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1) </a:t>
            </a:r>
            <a:r>
              <a:rPr lang="ko-KR" altLang="en-US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폴더블폰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리뷰분석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2) </a:t>
            </a:r>
            <a:r>
              <a:rPr lang="ko-KR" altLang="en-US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폴더블폰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특허분석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3)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QFD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 및 결론 도출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4D8A58-9A39-4035-9A27-D27C24623E5D}"/>
              </a:ext>
            </a:extLst>
          </p:cNvPr>
          <p:cNvSpPr txBox="1"/>
          <p:nvPr/>
        </p:nvSpPr>
        <p:spPr>
          <a:xfrm>
            <a:off x="9664623" y="6397454"/>
            <a:ext cx="2322286" cy="349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algn="r"/>
            <a:r>
              <a:rPr lang="ko-KR" altLang="en-US" sz="1600" dirty="0" err="1">
                <a:solidFill>
                  <a:srgbClr val="66365E"/>
                </a:solidFill>
              </a:rPr>
              <a:t>창종설</a:t>
            </a:r>
            <a:r>
              <a:rPr lang="en-US" altLang="ko-KR" sz="1600" dirty="0">
                <a:solidFill>
                  <a:srgbClr val="66365E"/>
                </a:solidFill>
              </a:rPr>
              <a:t>2_3</a:t>
            </a:r>
            <a:r>
              <a:rPr lang="ko-KR" altLang="en-US" sz="1600" dirty="0">
                <a:solidFill>
                  <a:srgbClr val="66365E"/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671612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637483-396D-4A28-A3DD-AD31742A0C78}"/>
              </a:ext>
            </a:extLst>
          </p:cNvPr>
          <p:cNvSpPr/>
          <p:nvPr/>
        </p:nvSpPr>
        <p:spPr>
          <a:xfrm>
            <a:off x="0" y="1704814"/>
            <a:ext cx="12192000" cy="5153186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711D3-9111-4382-A290-0AF1797BE3FD}"/>
              </a:ext>
            </a:extLst>
          </p:cNvPr>
          <p:cNvSpPr txBox="1"/>
          <p:nvPr/>
        </p:nvSpPr>
        <p:spPr>
          <a:xfrm>
            <a:off x="266699" y="1017851"/>
            <a:ext cx="5374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고객요구품질 연관 특허 검색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E429E-E28A-4A20-ABE6-9E3D24BDA36A}"/>
              </a:ext>
            </a:extLst>
          </p:cNvPr>
          <p:cNvSpPr txBox="1"/>
          <p:nvPr/>
        </p:nvSpPr>
        <p:spPr>
          <a:xfrm>
            <a:off x="266700" y="413417"/>
            <a:ext cx="373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C00000"/>
                </a:solidFill>
              </a:rPr>
              <a:t>2. </a:t>
            </a:r>
            <a:r>
              <a:rPr lang="ko-KR" altLang="en-US" dirty="0">
                <a:solidFill>
                  <a:srgbClr val="C00000"/>
                </a:solidFill>
              </a:rPr>
              <a:t>연구방법 및 과정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5B0650B-23DF-4A19-BF70-627E9C914EC7}"/>
              </a:ext>
            </a:extLst>
          </p:cNvPr>
          <p:cNvSpPr/>
          <p:nvPr/>
        </p:nvSpPr>
        <p:spPr>
          <a:xfrm>
            <a:off x="536306" y="2247693"/>
            <a:ext cx="1980555" cy="464510"/>
          </a:xfrm>
          <a:prstGeom prst="roundRect">
            <a:avLst>
              <a:gd name="adj" fmla="val 50000"/>
            </a:avLst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힌지장치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961FB4C-985C-4EBF-B5FB-988D1DEF412D}"/>
              </a:ext>
            </a:extLst>
          </p:cNvPr>
          <p:cNvSpPr/>
          <p:nvPr/>
        </p:nvSpPr>
        <p:spPr>
          <a:xfrm>
            <a:off x="536306" y="3149459"/>
            <a:ext cx="1980555" cy="464510"/>
          </a:xfrm>
          <a:prstGeom prst="roundRect">
            <a:avLst>
              <a:gd name="adj" fmla="val 50000"/>
            </a:avLst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방수방진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74A55D4-5625-4109-8AC5-C1DBEF84EC38}"/>
              </a:ext>
            </a:extLst>
          </p:cNvPr>
          <p:cNvSpPr/>
          <p:nvPr/>
        </p:nvSpPr>
        <p:spPr>
          <a:xfrm>
            <a:off x="536306" y="4051225"/>
            <a:ext cx="1980555" cy="464510"/>
          </a:xfrm>
          <a:prstGeom prst="roundRect">
            <a:avLst>
              <a:gd name="adj" fmla="val 50000"/>
            </a:avLst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번인현상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35503E-C61E-4765-8BF5-27DB76E08784}"/>
              </a:ext>
            </a:extLst>
          </p:cNvPr>
          <p:cNvSpPr/>
          <p:nvPr/>
        </p:nvSpPr>
        <p:spPr>
          <a:xfrm>
            <a:off x="536306" y="4952991"/>
            <a:ext cx="1980555" cy="464510"/>
          </a:xfrm>
          <a:prstGeom prst="roundRect">
            <a:avLst>
              <a:gd name="adj" fmla="val 50000"/>
            </a:avLst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베젤리스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8114262-D6B0-4897-AA17-462E90083838}"/>
              </a:ext>
            </a:extLst>
          </p:cNvPr>
          <p:cNvSpPr/>
          <p:nvPr/>
        </p:nvSpPr>
        <p:spPr>
          <a:xfrm>
            <a:off x="536306" y="5854757"/>
            <a:ext cx="1980555" cy="464510"/>
          </a:xfrm>
          <a:prstGeom prst="roundRect">
            <a:avLst>
              <a:gd name="adj" fmla="val 50000"/>
            </a:avLst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삼성덱스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D1AED-B006-49D9-8AF2-9BADD0EAEE59}"/>
              </a:ext>
            </a:extLst>
          </p:cNvPr>
          <p:cNvSpPr txBox="1"/>
          <p:nvPr/>
        </p:nvSpPr>
        <p:spPr>
          <a:xfrm>
            <a:off x="2789694" y="2294188"/>
            <a:ext cx="8865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폴더블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디스플레이용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힌지장치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(HINGE DEVICE FOR FOLDABLE DISPLAY)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29BA6E-CE46-4569-B3D7-43F49192A530}"/>
              </a:ext>
            </a:extLst>
          </p:cNvPr>
          <p:cNvSpPr txBox="1"/>
          <p:nvPr/>
        </p:nvSpPr>
        <p:spPr>
          <a:xfrm>
            <a:off x="2789693" y="3161477"/>
            <a:ext cx="9671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electronic device including waterproof structure(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방수 구조를 포함하는 전자단말기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1092A6-7D5B-4F01-94C5-8480FFA1E5FD}"/>
              </a:ext>
            </a:extLst>
          </p:cNvPr>
          <p:cNvSpPr txBox="1"/>
          <p:nvPr/>
        </p:nvSpPr>
        <p:spPr>
          <a:xfrm>
            <a:off x="2789692" y="3960246"/>
            <a:ext cx="8865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디스플레이를 통해 이미지가 표시된 누적 시간에 기반하여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이미지를 보상하여 표시하는 방법 및 전자 장치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8CC85-5F22-4CF5-9FE3-D3A1A426947C}"/>
              </a:ext>
            </a:extLst>
          </p:cNvPr>
          <p:cNvSpPr txBox="1"/>
          <p:nvPr/>
        </p:nvSpPr>
        <p:spPr>
          <a:xfrm>
            <a:off x="2789691" y="4921611"/>
            <a:ext cx="8865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타일드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디스플레이 및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무베젤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액정 디스플레이 장치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(Tiled display, and </a:t>
            </a: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Bezelless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liuid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crystal display apparatus)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362D1-3FC1-4540-B1B5-18F1A13F6FB6}"/>
              </a:ext>
            </a:extLst>
          </p:cNvPr>
          <p:cNvSpPr txBox="1"/>
          <p:nvPr/>
        </p:nvSpPr>
        <p:spPr>
          <a:xfrm>
            <a:off x="2789690" y="5834850"/>
            <a:ext cx="8865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method and device for controlling display of display items in electronic terminal (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전자단말기의 디스플레이  표시 제어 방법 및 장치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3093C7-0033-4343-B9CB-A384BF841033}"/>
              </a:ext>
            </a:extLst>
          </p:cNvPr>
          <p:cNvSpPr txBox="1"/>
          <p:nvPr/>
        </p:nvSpPr>
        <p:spPr>
          <a:xfrm>
            <a:off x="7566401" y="1033349"/>
            <a:ext cx="459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특허 참조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키프리스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및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wipo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특허 출원인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KH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바텍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힌지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특허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그외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삼성</a:t>
            </a:r>
          </a:p>
        </p:txBody>
      </p:sp>
    </p:spTree>
    <p:extLst>
      <p:ext uri="{BB962C8B-B14F-4D97-AF65-F5344CB8AC3E}">
        <p14:creationId xmlns:p14="http://schemas.microsoft.com/office/powerpoint/2010/main" val="31631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2772D796-0A0B-4C11-8B16-D8BEF06858EA}"/>
              </a:ext>
            </a:extLst>
          </p:cNvPr>
          <p:cNvSpPr/>
          <p:nvPr/>
        </p:nvSpPr>
        <p:spPr>
          <a:xfrm>
            <a:off x="0" y="1704814"/>
            <a:ext cx="12192000" cy="5153186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711D3-9111-4382-A290-0AF1797BE3FD}"/>
              </a:ext>
            </a:extLst>
          </p:cNvPr>
          <p:cNvSpPr txBox="1"/>
          <p:nvPr/>
        </p:nvSpPr>
        <p:spPr>
          <a:xfrm>
            <a:off x="266699" y="1017851"/>
            <a:ext cx="5374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4)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제품 기술요소 도출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E429E-E28A-4A20-ABE6-9E3D24BDA36A}"/>
              </a:ext>
            </a:extLst>
          </p:cNvPr>
          <p:cNvSpPr txBox="1"/>
          <p:nvPr/>
        </p:nvSpPr>
        <p:spPr>
          <a:xfrm>
            <a:off x="266700" y="413417"/>
            <a:ext cx="373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C00000"/>
                </a:solidFill>
              </a:rPr>
              <a:t>2. </a:t>
            </a:r>
            <a:r>
              <a:rPr lang="ko-KR" altLang="en-US" dirty="0">
                <a:solidFill>
                  <a:srgbClr val="C00000"/>
                </a:solidFill>
              </a:rPr>
              <a:t>연구방법 및 과정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5B0650B-23DF-4A19-BF70-627E9C914EC7}"/>
              </a:ext>
            </a:extLst>
          </p:cNvPr>
          <p:cNvSpPr/>
          <p:nvPr/>
        </p:nvSpPr>
        <p:spPr>
          <a:xfrm>
            <a:off x="536306" y="2247693"/>
            <a:ext cx="2105294" cy="464510"/>
          </a:xfrm>
          <a:prstGeom prst="roundRect">
            <a:avLst>
              <a:gd name="adj" fmla="val 50000"/>
            </a:avLst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 관 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74A55D4-5625-4109-8AC5-C1DBEF84EC38}"/>
              </a:ext>
            </a:extLst>
          </p:cNvPr>
          <p:cNvSpPr/>
          <p:nvPr/>
        </p:nvSpPr>
        <p:spPr>
          <a:xfrm>
            <a:off x="3019707" y="2247693"/>
            <a:ext cx="3768551" cy="464510"/>
          </a:xfrm>
          <a:prstGeom prst="roundRect">
            <a:avLst>
              <a:gd name="adj" fmla="val 50000"/>
            </a:avLst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디스플레이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35503E-C61E-4765-8BF5-27DB76E08784}"/>
              </a:ext>
            </a:extLst>
          </p:cNvPr>
          <p:cNvSpPr/>
          <p:nvPr/>
        </p:nvSpPr>
        <p:spPr>
          <a:xfrm>
            <a:off x="7061279" y="2247693"/>
            <a:ext cx="2235121" cy="464510"/>
          </a:xfrm>
          <a:prstGeom prst="roundRect">
            <a:avLst>
              <a:gd name="adj" fmla="val 50000"/>
            </a:avLst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  상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3093C7-0033-4343-B9CB-A384BF841033}"/>
              </a:ext>
            </a:extLst>
          </p:cNvPr>
          <p:cNvSpPr txBox="1"/>
          <p:nvPr/>
        </p:nvSpPr>
        <p:spPr>
          <a:xfrm>
            <a:off x="7566401" y="1033349"/>
            <a:ext cx="459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특허 참조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키프리스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및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wipo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특허 출원인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KH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바텍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힌지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특허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그외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삼성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A5EDC98-3AAF-46DD-B206-E824B20DAF2D}"/>
              </a:ext>
            </a:extLst>
          </p:cNvPr>
          <p:cNvSpPr/>
          <p:nvPr/>
        </p:nvSpPr>
        <p:spPr>
          <a:xfrm>
            <a:off x="666427" y="2836189"/>
            <a:ext cx="464949" cy="2743200"/>
          </a:xfrm>
          <a:prstGeom prst="roundRect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곡률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A433A22-E44E-4521-8EEC-12C48F1AE450}"/>
              </a:ext>
            </a:extLst>
          </p:cNvPr>
          <p:cNvSpPr/>
          <p:nvPr/>
        </p:nvSpPr>
        <p:spPr>
          <a:xfrm>
            <a:off x="1332854" y="2836189"/>
            <a:ext cx="464949" cy="2743200"/>
          </a:xfrm>
          <a:prstGeom prst="roundRect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접는방향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D3023FC-8B38-4AEE-8EF5-358C1802914F}"/>
              </a:ext>
            </a:extLst>
          </p:cNvPr>
          <p:cNvSpPr/>
          <p:nvPr/>
        </p:nvSpPr>
        <p:spPr>
          <a:xfrm>
            <a:off x="3152815" y="2774198"/>
            <a:ext cx="464949" cy="2743200"/>
          </a:xfrm>
          <a:prstGeom prst="roundRect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번인현상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1B46B2A-BA1E-4102-906E-F210FD1A3A87}"/>
              </a:ext>
            </a:extLst>
          </p:cNvPr>
          <p:cNvSpPr/>
          <p:nvPr/>
        </p:nvSpPr>
        <p:spPr>
          <a:xfrm>
            <a:off x="3819242" y="2774198"/>
            <a:ext cx="464949" cy="2743200"/>
          </a:xfrm>
          <a:prstGeom prst="roundRect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영상전환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A67BE0E-A2CA-4137-9937-C75E125225E5}"/>
              </a:ext>
            </a:extLst>
          </p:cNvPr>
          <p:cNvSpPr/>
          <p:nvPr/>
        </p:nvSpPr>
        <p:spPr>
          <a:xfrm>
            <a:off x="4549169" y="2774198"/>
            <a:ext cx="464949" cy="2743200"/>
          </a:xfrm>
          <a:prstGeom prst="roundRect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베젤리스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3F4B8E7-A6E0-477E-84CF-113EDB657D95}"/>
              </a:ext>
            </a:extLst>
          </p:cNvPr>
          <p:cNvSpPr/>
          <p:nvPr/>
        </p:nvSpPr>
        <p:spPr>
          <a:xfrm>
            <a:off x="6200831" y="2774198"/>
            <a:ext cx="464949" cy="2743200"/>
          </a:xfrm>
          <a:prstGeom prst="roundRect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터치입력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CC2E5F8-C7DE-4358-8236-F240D66E8E8C}"/>
              </a:ext>
            </a:extLst>
          </p:cNvPr>
          <p:cNvSpPr/>
          <p:nvPr/>
        </p:nvSpPr>
        <p:spPr>
          <a:xfrm>
            <a:off x="5377912" y="4153546"/>
            <a:ext cx="108488" cy="108488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18A63A4-5A6B-4A96-B5B0-D4DDF91BDC25}"/>
              </a:ext>
            </a:extLst>
          </p:cNvPr>
          <p:cNvSpPr/>
          <p:nvPr/>
        </p:nvSpPr>
        <p:spPr>
          <a:xfrm>
            <a:off x="5545810" y="4153546"/>
            <a:ext cx="108488" cy="108488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64953CC-A744-4A50-8776-E83F7D5DB614}"/>
              </a:ext>
            </a:extLst>
          </p:cNvPr>
          <p:cNvSpPr/>
          <p:nvPr/>
        </p:nvSpPr>
        <p:spPr>
          <a:xfrm>
            <a:off x="5713708" y="4153546"/>
            <a:ext cx="108488" cy="108488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3AB2E07-1DA5-424F-A59D-4190A28041A9}"/>
              </a:ext>
            </a:extLst>
          </p:cNvPr>
          <p:cNvSpPr/>
          <p:nvPr/>
        </p:nvSpPr>
        <p:spPr>
          <a:xfrm>
            <a:off x="1988276" y="2836189"/>
            <a:ext cx="464949" cy="2743200"/>
          </a:xfrm>
          <a:prstGeom prst="roundRect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힌지구조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4CC0B23-A4D4-49C1-B3CD-1C7AF79B7F1D}"/>
              </a:ext>
            </a:extLst>
          </p:cNvPr>
          <p:cNvSpPr/>
          <p:nvPr/>
        </p:nvSpPr>
        <p:spPr>
          <a:xfrm>
            <a:off x="7292236" y="2797992"/>
            <a:ext cx="464949" cy="2743200"/>
          </a:xfrm>
          <a:prstGeom prst="roundRect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호환성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CA3509D-C84F-4B8C-A0F7-B66BA44B7FB0}"/>
              </a:ext>
            </a:extLst>
          </p:cNvPr>
          <p:cNvSpPr/>
          <p:nvPr/>
        </p:nvSpPr>
        <p:spPr>
          <a:xfrm>
            <a:off x="7968248" y="2797992"/>
            <a:ext cx="464949" cy="2743200"/>
          </a:xfrm>
          <a:prstGeom prst="roundRect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화면분할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CAAA72B-C372-49A6-8BD2-2291301F8951}"/>
              </a:ext>
            </a:extLst>
          </p:cNvPr>
          <p:cNvSpPr/>
          <p:nvPr/>
        </p:nvSpPr>
        <p:spPr>
          <a:xfrm>
            <a:off x="8644260" y="2797992"/>
            <a:ext cx="464949" cy="2743200"/>
          </a:xfrm>
          <a:prstGeom prst="roundRect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픽셀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67204F1-AF13-4617-976A-FAF2244B3B93}"/>
              </a:ext>
            </a:extLst>
          </p:cNvPr>
          <p:cNvSpPr/>
          <p:nvPr/>
        </p:nvSpPr>
        <p:spPr>
          <a:xfrm>
            <a:off x="10014812" y="4153546"/>
            <a:ext cx="108488" cy="108488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4BCCDA-A63B-4554-93BF-ED4F254EE619}"/>
              </a:ext>
            </a:extLst>
          </p:cNvPr>
          <p:cNvSpPr/>
          <p:nvPr/>
        </p:nvSpPr>
        <p:spPr>
          <a:xfrm>
            <a:off x="10182710" y="4153546"/>
            <a:ext cx="108488" cy="108488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1DE3577-57B0-4418-AD82-4A71C948A1AB}"/>
              </a:ext>
            </a:extLst>
          </p:cNvPr>
          <p:cNvSpPr/>
          <p:nvPr/>
        </p:nvSpPr>
        <p:spPr>
          <a:xfrm>
            <a:off x="10350608" y="4153546"/>
            <a:ext cx="108488" cy="108488"/>
          </a:xfrm>
          <a:prstGeom prst="ellips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38EA8F3-5BC7-4C72-851C-DDA97AFDF365}"/>
              </a:ext>
            </a:extLst>
          </p:cNvPr>
          <p:cNvSpPr/>
          <p:nvPr/>
        </p:nvSpPr>
        <p:spPr>
          <a:xfrm>
            <a:off x="9432278" y="2247693"/>
            <a:ext cx="1587017" cy="464510"/>
          </a:xfrm>
          <a:prstGeom prst="roundRect">
            <a:avLst>
              <a:gd name="adj" fmla="val 50000"/>
            </a:avLst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 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006CBA-564A-4F66-A436-21E3F28E51EF}"/>
              </a:ext>
            </a:extLst>
          </p:cNvPr>
          <p:cNvSpPr txBox="1"/>
          <p:nvPr/>
        </p:nvSpPr>
        <p:spPr>
          <a:xfrm>
            <a:off x="666427" y="5885901"/>
            <a:ext cx="10631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해당 특허로부터 제품의 기술적 요소 도출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제품 품질요소와 상관관계 도출 및 최종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QFD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작성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634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2772D796-0A0B-4C11-8B16-D8BEF06858EA}"/>
              </a:ext>
            </a:extLst>
          </p:cNvPr>
          <p:cNvSpPr/>
          <p:nvPr/>
        </p:nvSpPr>
        <p:spPr>
          <a:xfrm>
            <a:off x="0" y="1704814"/>
            <a:ext cx="12192000" cy="5153186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711D3-9111-4382-A290-0AF1797BE3FD}"/>
              </a:ext>
            </a:extLst>
          </p:cNvPr>
          <p:cNvSpPr txBox="1"/>
          <p:nvPr/>
        </p:nvSpPr>
        <p:spPr>
          <a:xfrm>
            <a:off x="266699" y="1017851"/>
            <a:ext cx="5374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폴더블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폰 리뷰 분석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E429E-E28A-4A20-ABE6-9E3D24BDA36A}"/>
              </a:ext>
            </a:extLst>
          </p:cNvPr>
          <p:cNvSpPr txBox="1"/>
          <p:nvPr/>
        </p:nvSpPr>
        <p:spPr>
          <a:xfrm>
            <a:off x="266700" y="413417"/>
            <a:ext cx="373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C00000"/>
                </a:solidFill>
              </a:rPr>
              <a:t>3. </a:t>
            </a:r>
            <a:r>
              <a:rPr lang="ko-KR" altLang="en-US" dirty="0">
                <a:solidFill>
                  <a:srgbClr val="C00000"/>
                </a:solidFill>
              </a:rPr>
              <a:t>역할 분담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8059A2-E6C4-4D72-9223-38259D6D8816}"/>
              </a:ext>
            </a:extLst>
          </p:cNvPr>
          <p:cNvSpPr/>
          <p:nvPr/>
        </p:nvSpPr>
        <p:spPr>
          <a:xfrm>
            <a:off x="604433" y="2164439"/>
            <a:ext cx="3053167" cy="733743"/>
          </a:xfrm>
          <a:prstGeom prst="roundRect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Galaxy Z Fold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리뷰 수집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데이터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9520AFA-4F34-41F1-8D87-25D0B6D9D5AF}"/>
              </a:ext>
            </a:extLst>
          </p:cNvPr>
          <p:cNvSpPr/>
          <p:nvPr/>
        </p:nvSpPr>
        <p:spPr>
          <a:xfrm>
            <a:off x="604433" y="3262595"/>
            <a:ext cx="3053167" cy="733743"/>
          </a:xfrm>
          <a:prstGeom prst="roundRect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Galaxy Z Fold2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리뷰 수집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데이터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E656D53-C1FA-4511-98F5-1452710A35B5}"/>
              </a:ext>
            </a:extLst>
          </p:cNvPr>
          <p:cNvSpPr/>
          <p:nvPr/>
        </p:nvSpPr>
        <p:spPr>
          <a:xfrm>
            <a:off x="604433" y="4360751"/>
            <a:ext cx="3053167" cy="733743"/>
          </a:xfrm>
          <a:prstGeom prst="roundRect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Galaxy Z Flip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리뷰 수집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데이터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2463ACE-7066-4FE0-A10B-9854688C07E3}"/>
              </a:ext>
            </a:extLst>
          </p:cNvPr>
          <p:cNvSpPr/>
          <p:nvPr/>
        </p:nvSpPr>
        <p:spPr>
          <a:xfrm>
            <a:off x="5319147" y="2303921"/>
            <a:ext cx="3053167" cy="2930056"/>
          </a:xfrm>
          <a:prstGeom prst="roundRect">
            <a:avLst>
              <a:gd name="adj" fmla="val 8889"/>
            </a:avLst>
          </a:prstGeom>
          <a:solidFill>
            <a:srgbClr val="F2A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수집된 데이터 분석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토픽 모델링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빈출 표현 확인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감성 분석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547419B-B8D0-47A5-A0D6-2B98539DCEF9}"/>
              </a:ext>
            </a:extLst>
          </p:cNvPr>
          <p:cNvSpPr/>
          <p:nvPr/>
        </p:nvSpPr>
        <p:spPr>
          <a:xfrm>
            <a:off x="10509304" y="2303921"/>
            <a:ext cx="1150749" cy="2930056"/>
          </a:xfrm>
          <a:prstGeom prst="roundRect">
            <a:avLst>
              <a:gd name="adj" fmla="val 8889"/>
            </a:avLst>
          </a:prstGeom>
          <a:solidFill>
            <a:srgbClr val="F2A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품질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D7881FC-3B49-4600-9826-BF3E1A9B7661}"/>
              </a:ext>
            </a:extLst>
          </p:cNvPr>
          <p:cNvSpPr/>
          <p:nvPr/>
        </p:nvSpPr>
        <p:spPr>
          <a:xfrm>
            <a:off x="604432" y="5434244"/>
            <a:ext cx="3053167" cy="733743"/>
          </a:xfrm>
          <a:prstGeom prst="roundRect">
            <a:avLst/>
          </a:prstGeom>
          <a:solidFill>
            <a:srgbClr val="EE8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스마트폰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QFD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논문자료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서치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9229930-D30E-4DF3-B591-E6256624E5D0}"/>
              </a:ext>
            </a:extLst>
          </p:cNvPr>
          <p:cNvSpPr/>
          <p:nvPr/>
        </p:nvSpPr>
        <p:spPr>
          <a:xfrm>
            <a:off x="5319147" y="5434243"/>
            <a:ext cx="3053167" cy="733743"/>
          </a:xfrm>
          <a:prstGeom prst="roundRect">
            <a:avLst/>
          </a:prstGeom>
          <a:solidFill>
            <a:srgbClr val="EE8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자료 시각화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DA9378B-9D97-418B-9053-2397B5E9EDB5}"/>
              </a:ext>
            </a:extLst>
          </p:cNvPr>
          <p:cNvSpPr/>
          <p:nvPr/>
        </p:nvSpPr>
        <p:spPr>
          <a:xfrm>
            <a:off x="3744454" y="2164439"/>
            <a:ext cx="858543" cy="73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김한준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48907E0-27D5-46B6-8DDD-97D72D287589}"/>
              </a:ext>
            </a:extLst>
          </p:cNvPr>
          <p:cNvSpPr/>
          <p:nvPr/>
        </p:nvSpPr>
        <p:spPr>
          <a:xfrm>
            <a:off x="3744454" y="3262595"/>
            <a:ext cx="858543" cy="73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전혁진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256CCE2-7258-4D70-BB70-36BF37B91803}"/>
              </a:ext>
            </a:extLst>
          </p:cNvPr>
          <p:cNvSpPr/>
          <p:nvPr/>
        </p:nvSpPr>
        <p:spPr>
          <a:xfrm>
            <a:off x="3744454" y="4360751"/>
            <a:ext cx="858543" cy="73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김다솔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1622C99-E2A7-498C-9C2F-46509D639525}"/>
              </a:ext>
            </a:extLst>
          </p:cNvPr>
          <p:cNvSpPr/>
          <p:nvPr/>
        </p:nvSpPr>
        <p:spPr>
          <a:xfrm>
            <a:off x="3744454" y="5434244"/>
            <a:ext cx="858543" cy="73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류혜린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565EE70-5BC7-41FD-A7BC-56EE155CED1A}"/>
              </a:ext>
            </a:extLst>
          </p:cNvPr>
          <p:cNvSpPr/>
          <p:nvPr/>
        </p:nvSpPr>
        <p:spPr>
          <a:xfrm>
            <a:off x="8555064" y="2319417"/>
            <a:ext cx="858543" cy="2930056"/>
          </a:xfrm>
          <a:prstGeom prst="roundRect">
            <a:avLst>
              <a:gd name="adj" fmla="val 8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박혜원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AFEA479-3352-491E-8BCD-E6BCDC9F2D39}"/>
              </a:ext>
            </a:extLst>
          </p:cNvPr>
          <p:cNvSpPr/>
          <p:nvPr/>
        </p:nvSpPr>
        <p:spPr>
          <a:xfrm>
            <a:off x="8555064" y="5449413"/>
            <a:ext cx="858543" cy="73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류혜린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1CB8E59-724B-404E-AB45-2EC6D2A81D72}"/>
              </a:ext>
            </a:extLst>
          </p:cNvPr>
          <p:cNvSpPr/>
          <p:nvPr/>
        </p:nvSpPr>
        <p:spPr>
          <a:xfrm rot="5400000">
            <a:off x="4804475" y="3874576"/>
            <a:ext cx="300926" cy="259419"/>
          </a:xfrm>
          <a:prstGeom prst="triangl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F598ACA8-8D8F-41B5-92B5-2F287676F789}"/>
              </a:ext>
            </a:extLst>
          </p:cNvPr>
          <p:cNvSpPr/>
          <p:nvPr/>
        </p:nvSpPr>
        <p:spPr>
          <a:xfrm rot="5400000">
            <a:off x="9746082" y="3874576"/>
            <a:ext cx="300926" cy="259419"/>
          </a:xfrm>
          <a:prstGeom prst="triangl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48E54D2-C10D-4B8A-9116-EBF9B25C78FE}"/>
              </a:ext>
            </a:extLst>
          </p:cNvPr>
          <p:cNvSpPr/>
          <p:nvPr/>
        </p:nvSpPr>
        <p:spPr>
          <a:xfrm>
            <a:off x="10509304" y="5449413"/>
            <a:ext cx="1150749" cy="73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다같이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E5AED3-FABF-447E-94B2-8822EB8C48CC}"/>
              </a:ext>
            </a:extLst>
          </p:cNvPr>
          <p:cNvSpPr txBox="1"/>
          <p:nvPr/>
        </p:nvSpPr>
        <p:spPr>
          <a:xfrm>
            <a:off x="7442417" y="1282087"/>
            <a:ext cx="459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리뷰는 한국과 미국의 온라인 사이트에서 참조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4F6C3A-285E-414C-9EE1-8D61179C2B64}"/>
              </a:ext>
            </a:extLst>
          </p:cNvPr>
          <p:cNvSpPr txBox="1"/>
          <p:nvPr/>
        </p:nvSpPr>
        <p:spPr>
          <a:xfrm>
            <a:off x="7065450" y="6303757"/>
            <a:ext cx="459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D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*</a:t>
            </a:r>
            <a:r>
              <a:rPr lang="ko-KR" altLang="en-US" dirty="0">
                <a:solidFill>
                  <a:srgbClr val="D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리뷰 빈출 빈도에 따른 가중치 부여</a:t>
            </a:r>
            <a:endParaRPr lang="en-US" altLang="ko-KR" dirty="0">
              <a:solidFill>
                <a:srgbClr val="D000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641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2772D796-0A0B-4C11-8B16-D8BEF06858EA}"/>
              </a:ext>
            </a:extLst>
          </p:cNvPr>
          <p:cNvSpPr/>
          <p:nvPr/>
        </p:nvSpPr>
        <p:spPr>
          <a:xfrm>
            <a:off x="0" y="1704814"/>
            <a:ext cx="12192000" cy="5153186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711D3-9111-4382-A290-0AF1797BE3FD}"/>
              </a:ext>
            </a:extLst>
          </p:cNvPr>
          <p:cNvSpPr txBox="1"/>
          <p:nvPr/>
        </p:nvSpPr>
        <p:spPr>
          <a:xfrm>
            <a:off x="266699" y="1017851"/>
            <a:ext cx="5374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폴더블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폰 특허 분석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E429E-E28A-4A20-ABE6-9E3D24BDA36A}"/>
              </a:ext>
            </a:extLst>
          </p:cNvPr>
          <p:cNvSpPr txBox="1"/>
          <p:nvPr/>
        </p:nvSpPr>
        <p:spPr>
          <a:xfrm>
            <a:off x="266700" y="413417"/>
            <a:ext cx="373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C00000"/>
                </a:solidFill>
              </a:rPr>
              <a:t>3. </a:t>
            </a:r>
            <a:r>
              <a:rPr lang="ko-KR" altLang="en-US" dirty="0">
                <a:solidFill>
                  <a:srgbClr val="C00000"/>
                </a:solidFill>
              </a:rPr>
              <a:t>역할 분담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8059A2-E6C4-4D72-9223-38259D6D8816}"/>
              </a:ext>
            </a:extLst>
          </p:cNvPr>
          <p:cNvSpPr/>
          <p:nvPr/>
        </p:nvSpPr>
        <p:spPr>
          <a:xfrm>
            <a:off x="604433" y="1885470"/>
            <a:ext cx="3053167" cy="733743"/>
          </a:xfrm>
          <a:prstGeom prst="roundRect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요구품질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관한 특허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서치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9520AFA-4F34-41F1-8D87-25D0B6D9D5AF}"/>
              </a:ext>
            </a:extLst>
          </p:cNvPr>
          <p:cNvSpPr/>
          <p:nvPr/>
        </p:nvSpPr>
        <p:spPr>
          <a:xfrm>
            <a:off x="604433" y="2888901"/>
            <a:ext cx="3053167" cy="733743"/>
          </a:xfrm>
          <a:prstGeom prst="roundRect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요구품질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관한 특허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서치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E656D53-C1FA-4511-98F5-1452710A35B5}"/>
              </a:ext>
            </a:extLst>
          </p:cNvPr>
          <p:cNvSpPr/>
          <p:nvPr/>
        </p:nvSpPr>
        <p:spPr>
          <a:xfrm>
            <a:off x="604433" y="3892332"/>
            <a:ext cx="3053167" cy="733743"/>
          </a:xfrm>
          <a:prstGeom prst="roundRect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요구품질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관한 특허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서치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547419B-B8D0-47A5-A0D6-2B98539DCEF9}"/>
              </a:ext>
            </a:extLst>
          </p:cNvPr>
          <p:cNvSpPr/>
          <p:nvPr/>
        </p:nvSpPr>
        <p:spPr>
          <a:xfrm>
            <a:off x="10509304" y="2303921"/>
            <a:ext cx="1150749" cy="2930056"/>
          </a:xfrm>
          <a:prstGeom prst="roundRect">
            <a:avLst>
              <a:gd name="adj" fmla="val 8889"/>
            </a:avLst>
          </a:prstGeom>
          <a:solidFill>
            <a:srgbClr val="F2A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QFD</a:t>
            </a: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작성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D7881FC-3B49-4600-9826-BF3E1A9B7661}"/>
              </a:ext>
            </a:extLst>
          </p:cNvPr>
          <p:cNvSpPr/>
          <p:nvPr/>
        </p:nvSpPr>
        <p:spPr>
          <a:xfrm>
            <a:off x="604432" y="5899194"/>
            <a:ext cx="3053167" cy="733743"/>
          </a:xfrm>
          <a:prstGeom prst="roundRect">
            <a:avLst/>
          </a:prstGeom>
          <a:solidFill>
            <a:srgbClr val="EE8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특허 네트워크 분석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(COMPAS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DA9378B-9D97-418B-9053-2397B5E9EDB5}"/>
              </a:ext>
            </a:extLst>
          </p:cNvPr>
          <p:cNvSpPr/>
          <p:nvPr/>
        </p:nvSpPr>
        <p:spPr>
          <a:xfrm>
            <a:off x="3744454" y="1885470"/>
            <a:ext cx="858543" cy="73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김다솔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48907E0-27D5-46B6-8DDD-97D72D287589}"/>
              </a:ext>
            </a:extLst>
          </p:cNvPr>
          <p:cNvSpPr/>
          <p:nvPr/>
        </p:nvSpPr>
        <p:spPr>
          <a:xfrm>
            <a:off x="3744454" y="2888901"/>
            <a:ext cx="858543" cy="73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전혁진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256CCE2-7258-4D70-BB70-36BF37B91803}"/>
              </a:ext>
            </a:extLst>
          </p:cNvPr>
          <p:cNvSpPr/>
          <p:nvPr/>
        </p:nvSpPr>
        <p:spPr>
          <a:xfrm>
            <a:off x="3744454" y="3892332"/>
            <a:ext cx="858543" cy="73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박혜원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1622C99-E2A7-498C-9C2F-46509D639525}"/>
              </a:ext>
            </a:extLst>
          </p:cNvPr>
          <p:cNvSpPr/>
          <p:nvPr/>
        </p:nvSpPr>
        <p:spPr>
          <a:xfrm>
            <a:off x="3744454" y="5899194"/>
            <a:ext cx="858543" cy="73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김한준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1CB8E59-724B-404E-AB45-2EC6D2A81D72}"/>
              </a:ext>
            </a:extLst>
          </p:cNvPr>
          <p:cNvSpPr/>
          <p:nvPr/>
        </p:nvSpPr>
        <p:spPr>
          <a:xfrm rot="5400000">
            <a:off x="4804475" y="3874576"/>
            <a:ext cx="300926" cy="259419"/>
          </a:xfrm>
          <a:prstGeom prst="triangl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F598ACA8-8D8F-41B5-92B5-2F287676F789}"/>
              </a:ext>
            </a:extLst>
          </p:cNvPr>
          <p:cNvSpPr/>
          <p:nvPr/>
        </p:nvSpPr>
        <p:spPr>
          <a:xfrm rot="5400000">
            <a:off x="9746082" y="3874576"/>
            <a:ext cx="300926" cy="259419"/>
          </a:xfrm>
          <a:prstGeom prst="triangl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48E54D2-C10D-4B8A-9116-EBF9B25C78FE}"/>
              </a:ext>
            </a:extLst>
          </p:cNvPr>
          <p:cNvSpPr/>
          <p:nvPr/>
        </p:nvSpPr>
        <p:spPr>
          <a:xfrm>
            <a:off x="10509304" y="5449413"/>
            <a:ext cx="1150749" cy="73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다같이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E5AED3-FABF-447E-94B2-8822EB8C48CC}"/>
              </a:ext>
            </a:extLst>
          </p:cNvPr>
          <p:cNvSpPr txBox="1"/>
          <p:nvPr/>
        </p:nvSpPr>
        <p:spPr>
          <a:xfrm>
            <a:off x="7442417" y="1282087"/>
            <a:ext cx="459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리뷰 분석을 통한 주요 요구품질 선정 후 작업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87EDD2-CB0C-4145-806C-A3F202083E5F}"/>
              </a:ext>
            </a:extLst>
          </p:cNvPr>
          <p:cNvSpPr txBox="1"/>
          <p:nvPr/>
        </p:nvSpPr>
        <p:spPr>
          <a:xfrm>
            <a:off x="9766835" y="6199647"/>
            <a:ext cx="2004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D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*</a:t>
            </a:r>
            <a:r>
              <a:rPr lang="ko-KR" altLang="en-US" sz="1600" dirty="0">
                <a:solidFill>
                  <a:srgbClr val="D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특허 중심도에 따른 </a:t>
            </a:r>
            <a:endParaRPr lang="en-US" altLang="ko-KR" sz="1600" dirty="0">
              <a:solidFill>
                <a:srgbClr val="D000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r>
              <a:rPr lang="ko-KR" altLang="en-US" sz="1600" dirty="0">
                <a:solidFill>
                  <a:srgbClr val="D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가중치 부여</a:t>
            </a:r>
            <a:endParaRPr lang="en-US" altLang="ko-KR" sz="1600" dirty="0">
              <a:solidFill>
                <a:srgbClr val="D000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16582FC-347F-469D-A708-E8FF5B8D0276}"/>
              </a:ext>
            </a:extLst>
          </p:cNvPr>
          <p:cNvSpPr/>
          <p:nvPr/>
        </p:nvSpPr>
        <p:spPr>
          <a:xfrm>
            <a:off x="604433" y="4895763"/>
            <a:ext cx="3053167" cy="733743"/>
          </a:xfrm>
          <a:prstGeom prst="roundRect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요구품질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(4)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관한 특허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서치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1BB5D80-45ED-47D7-93D6-3041175B77B1}"/>
              </a:ext>
            </a:extLst>
          </p:cNvPr>
          <p:cNvSpPr/>
          <p:nvPr/>
        </p:nvSpPr>
        <p:spPr>
          <a:xfrm>
            <a:off x="3744454" y="4895763"/>
            <a:ext cx="858543" cy="73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류혜린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F7ACCE4-6092-413A-8EDA-2B3CEDEC9140}"/>
              </a:ext>
            </a:extLst>
          </p:cNvPr>
          <p:cNvSpPr/>
          <p:nvPr/>
        </p:nvSpPr>
        <p:spPr>
          <a:xfrm>
            <a:off x="5215330" y="1885470"/>
            <a:ext cx="3053167" cy="733743"/>
          </a:xfrm>
          <a:prstGeom prst="roundRect">
            <a:avLst/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특허 분석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 특성 도출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C4C8DDA-081E-4AF0-9ADF-3B603EF7A983}"/>
              </a:ext>
            </a:extLst>
          </p:cNvPr>
          <p:cNvSpPr/>
          <p:nvPr/>
        </p:nvSpPr>
        <p:spPr>
          <a:xfrm>
            <a:off x="5215330" y="2888901"/>
            <a:ext cx="3053167" cy="733743"/>
          </a:xfrm>
          <a:prstGeom prst="roundRect">
            <a:avLst/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특허 분석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 특성 도출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FD98C84-60BC-4A5B-A5AE-89D3C9EDBF8A}"/>
              </a:ext>
            </a:extLst>
          </p:cNvPr>
          <p:cNvSpPr/>
          <p:nvPr/>
        </p:nvSpPr>
        <p:spPr>
          <a:xfrm>
            <a:off x="5215330" y="3892332"/>
            <a:ext cx="3053167" cy="733743"/>
          </a:xfrm>
          <a:prstGeom prst="roundRect">
            <a:avLst/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특허 분석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 특성 도출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9FC5A26-8301-44A3-84B9-7A1D0CBDB974}"/>
              </a:ext>
            </a:extLst>
          </p:cNvPr>
          <p:cNvSpPr/>
          <p:nvPr/>
        </p:nvSpPr>
        <p:spPr>
          <a:xfrm>
            <a:off x="5215329" y="5899194"/>
            <a:ext cx="3053167" cy="733743"/>
          </a:xfrm>
          <a:prstGeom prst="roundRect">
            <a:avLst/>
          </a:prstGeom>
          <a:solidFill>
            <a:srgbClr val="EE8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특허별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가중치 도출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0C81497-7B98-4DCE-B468-71726ED089C4}"/>
              </a:ext>
            </a:extLst>
          </p:cNvPr>
          <p:cNvSpPr/>
          <p:nvPr/>
        </p:nvSpPr>
        <p:spPr>
          <a:xfrm>
            <a:off x="8355351" y="1885470"/>
            <a:ext cx="858543" cy="73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김다솔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7C90A28-F9E3-4ABB-B944-B4A03A972379}"/>
              </a:ext>
            </a:extLst>
          </p:cNvPr>
          <p:cNvSpPr/>
          <p:nvPr/>
        </p:nvSpPr>
        <p:spPr>
          <a:xfrm>
            <a:off x="8355351" y="2888901"/>
            <a:ext cx="858543" cy="73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전혁진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92E11A6-FBCA-4108-94F3-B6B20EB8C8D2}"/>
              </a:ext>
            </a:extLst>
          </p:cNvPr>
          <p:cNvSpPr/>
          <p:nvPr/>
        </p:nvSpPr>
        <p:spPr>
          <a:xfrm>
            <a:off x="8355351" y="3892332"/>
            <a:ext cx="858543" cy="73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박혜원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078DE394-1270-4D79-853E-7812555A01C6}"/>
              </a:ext>
            </a:extLst>
          </p:cNvPr>
          <p:cNvSpPr/>
          <p:nvPr/>
        </p:nvSpPr>
        <p:spPr>
          <a:xfrm>
            <a:off x="8355351" y="5899194"/>
            <a:ext cx="858543" cy="73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김한준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FE5BFF5-D611-4E87-84C7-18F44EB386FE}"/>
              </a:ext>
            </a:extLst>
          </p:cNvPr>
          <p:cNvSpPr/>
          <p:nvPr/>
        </p:nvSpPr>
        <p:spPr>
          <a:xfrm>
            <a:off x="5215330" y="4895763"/>
            <a:ext cx="3053167" cy="733743"/>
          </a:xfrm>
          <a:prstGeom prst="roundRect">
            <a:avLst/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특허 분석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 특성 도출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47F267C-2BD6-4EB5-B2C2-02926E0D36F7}"/>
              </a:ext>
            </a:extLst>
          </p:cNvPr>
          <p:cNvSpPr/>
          <p:nvPr/>
        </p:nvSpPr>
        <p:spPr>
          <a:xfrm>
            <a:off x="8355351" y="4895763"/>
            <a:ext cx="858543" cy="73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류혜린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21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2772D796-0A0B-4C11-8B16-D8BEF06858EA}"/>
              </a:ext>
            </a:extLst>
          </p:cNvPr>
          <p:cNvSpPr/>
          <p:nvPr/>
        </p:nvSpPr>
        <p:spPr>
          <a:xfrm>
            <a:off x="0" y="1704814"/>
            <a:ext cx="12192000" cy="5153186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711D3-9111-4382-A290-0AF1797BE3FD}"/>
              </a:ext>
            </a:extLst>
          </p:cNvPr>
          <p:cNvSpPr txBox="1"/>
          <p:nvPr/>
        </p:nvSpPr>
        <p:spPr>
          <a:xfrm>
            <a:off x="266699" y="1017851"/>
            <a:ext cx="5374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QFD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작성 및 결론 도출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E429E-E28A-4A20-ABE6-9E3D24BDA36A}"/>
              </a:ext>
            </a:extLst>
          </p:cNvPr>
          <p:cNvSpPr txBox="1"/>
          <p:nvPr/>
        </p:nvSpPr>
        <p:spPr>
          <a:xfrm>
            <a:off x="266700" y="413417"/>
            <a:ext cx="373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C00000"/>
                </a:solidFill>
              </a:rPr>
              <a:t>3. </a:t>
            </a:r>
            <a:r>
              <a:rPr lang="ko-KR" altLang="en-US" dirty="0">
                <a:solidFill>
                  <a:srgbClr val="C00000"/>
                </a:solidFill>
              </a:rPr>
              <a:t>역할 분담 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3478BE-E183-47E4-AD41-F4FB9BC082AB}"/>
              </a:ext>
            </a:extLst>
          </p:cNvPr>
          <p:cNvSpPr/>
          <p:nvPr/>
        </p:nvSpPr>
        <p:spPr>
          <a:xfrm>
            <a:off x="685154" y="2598389"/>
            <a:ext cx="2739971" cy="2930056"/>
          </a:xfrm>
          <a:prstGeom prst="roundRect">
            <a:avLst>
              <a:gd name="adj" fmla="val 8889"/>
            </a:avLst>
          </a:prstGeom>
          <a:solidFill>
            <a:srgbClr val="F2A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상관관계 표 작성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특허 원문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전문가 조언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0196B47-7C43-43C2-8A8F-D92A71A76070}"/>
              </a:ext>
            </a:extLst>
          </p:cNvPr>
          <p:cNvSpPr/>
          <p:nvPr/>
        </p:nvSpPr>
        <p:spPr>
          <a:xfrm>
            <a:off x="3572519" y="2613885"/>
            <a:ext cx="858543" cy="2930056"/>
          </a:xfrm>
          <a:prstGeom prst="roundRect">
            <a:avLst>
              <a:gd name="adj" fmla="val 8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미정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1529CD75-68DC-47DF-9A46-4A299BD8DF56}"/>
              </a:ext>
            </a:extLst>
          </p:cNvPr>
          <p:cNvSpPr/>
          <p:nvPr/>
        </p:nvSpPr>
        <p:spPr>
          <a:xfrm rot="5400000">
            <a:off x="4649492" y="3874576"/>
            <a:ext cx="300926" cy="259419"/>
          </a:xfrm>
          <a:prstGeom prst="triangl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37DD1B5-BBFC-4DA2-AB8A-855E39E5AA7B}"/>
              </a:ext>
            </a:extLst>
          </p:cNvPr>
          <p:cNvSpPr/>
          <p:nvPr/>
        </p:nvSpPr>
        <p:spPr>
          <a:xfrm>
            <a:off x="5168848" y="2598389"/>
            <a:ext cx="2739971" cy="2930056"/>
          </a:xfrm>
          <a:prstGeom prst="roundRect">
            <a:avLst>
              <a:gd name="adj" fmla="val 8889"/>
            </a:avLst>
          </a:prstGeom>
          <a:solidFill>
            <a:srgbClr val="EE8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CTQ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도출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 기술 예측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874A5CA-E138-4028-97D8-00AEA721853A}"/>
              </a:ext>
            </a:extLst>
          </p:cNvPr>
          <p:cNvSpPr/>
          <p:nvPr/>
        </p:nvSpPr>
        <p:spPr>
          <a:xfrm>
            <a:off x="8064377" y="2613885"/>
            <a:ext cx="858543" cy="2930056"/>
          </a:xfrm>
          <a:prstGeom prst="roundRect">
            <a:avLst>
              <a:gd name="adj" fmla="val 8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미정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1DBEF2B-E2CF-43E3-B0DE-729758B49C5A}"/>
              </a:ext>
            </a:extLst>
          </p:cNvPr>
          <p:cNvSpPr/>
          <p:nvPr/>
        </p:nvSpPr>
        <p:spPr>
          <a:xfrm>
            <a:off x="10075356" y="2598389"/>
            <a:ext cx="1150749" cy="2930056"/>
          </a:xfrm>
          <a:prstGeom prst="roundRect">
            <a:avLst>
              <a:gd name="adj" fmla="val 8889"/>
            </a:avLst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3A13C7CB-9AFD-40A3-BB27-906DBF7A834A}"/>
              </a:ext>
            </a:extLst>
          </p:cNvPr>
          <p:cNvSpPr/>
          <p:nvPr/>
        </p:nvSpPr>
        <p:spPr>
          <a:xfrm rot="5400000">
            <a:off x="9420620" y="3874576"/>
            <a:ext cx="300926" cy="259419"/>
          </a:xfrm>
          <a:prstGeom prst="triangl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4B74D3F-ED36-4103-884D-A9AE8D694003}"/>
              </a:ext>
            </a:extLst>
          </p:cNvPr>
          <p:cNvSpPr/>
          <p:nvPr/>
        </p:nvSpPr>
        <p:spPr>
          <a:xfrm>
            <a:off x="10075356" y="5650891"/>
            <a:ext cx="1150749" cy="73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다같이</a:t>
            </a:r>
          </a:p>
        </p:txBody>
      </p:sp>
    </p:spTree>
    <p:extLst>
      <p:ext uri="{BB962C8B-B14F-4D97-AF65-F5344CB8AC3E}">
        <p14:creationId xmlns:p14="http://schemas.microsoft.com/office/powerpoint/2010/main" val="348042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637483-396D-4A28-A3DD-AD31742A0C78}"/>
              </a:ext>
            </a:extLst>
          </p:cNvPr>
          <p:cNvSpPr/>
          <p:nvPr/>
        </p:nvSpPr>
        <p:spPr>
          <a:xfrm>
            <a:off x="0" y="1704814"/>
            <a:ext cx="12192000" cy="5153186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880008-E0D6-476A-A1D7-0BECA130E47E}"/>
              </a:ext>
            </a:extLst>
          </p:cNvPr>
          <p:cNvSpPr txBox="1"/>
          <p:nvPr/>
        </p:nvSpPr>
        <p:spPr>
          <a:xfrm>
            <a:off x="266700" y="2371343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휴대폰 시장의 침체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BD3E5C-3BBC-44A6-B747-5F91A2C9AACA}"/>
              </a:ext>
            </a:extLst>
          </p:cNvPr>
          <p:cNvSpPr txBox="1"/>
          <p:nvPr/>
        </p:nvSpPr>
        <p:spPr>
          <a:xfrm>
            <a:off x="266700" y="5160317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신규 콘텐츠 등장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2B0D0-34B2-4B3A-BBE6-383C68911C17}"/>
              </a:ext>
            </a:extLst>
          </p:cNvPr>
          <p:cNvSpPr txBox="1"/>
          <p:nvPr/>
        </p:nvSpPr>
        <p:spPr>
          <a:xfrm>
            <a:off x="266699" y="3797860"/>
            <a:ext cx="359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en-US" altLang="ko-KR" sz="2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새로운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수익 모델 필요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711D3-9111-4382-A290-0AF1797BE3FD}"/>
              </a:ext>
            </a:extLst>
          </p:cNvPr>
          <p:cNvSpPr txBox="1"/>
          <p:nvPr/>
        </p:nvSpPr>
        <p:spPr>
          <a:xfrm>
            <a:off x="266700" y="1017851"/>
            <a:ext cx="440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폴더블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폰 등장배경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087005-AEE4-4443-A2EC-292FDBD42246}"/>
              </a:ext>
            </a:extLst>
          </p:cNvPr>
          <p:cNvCxnSpPr/>
          <p:nvPr/>
        </p:nvCxnSpPr>
        <p:spPr>
          <a:xfrm>
            <a:off x="4296229" y="2119086"/>
            <a:ext cx="0" cy="428171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EC350-FC54-4A56-BF33-19BBEDA4715A}"/>
              </a:ext>
            </a:extLst>
          </p:cNvPr>
          <p:cNvSpPr txBox="1"/>
          <p:nvPr/>
        </p:nvSpPr>
        <p:spPr>
          <a:xfrm>
            <a:off x="4618265" y="2297311"/>
            <a:ext cx="725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2007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이후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년까지 스마트폰을 중심으로 휴대폰 시장 성장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이후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년간 판매가 연속 감소한 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이후에도 수요부진 전망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0288B8-1100-433E-9278-99B8B32C8CB0}"/>
              </a:ext>
            </a:extLst>
          </p:cNvPr>
          <p:cNvSpPr txBox="1"/>
          <p:nvPr/>
        </p:nvSpPr>
        <p:spPr>
          <a:xfrm>
            <a:off x="4618264" y="3797860"/>
            <a:ext cx="72516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상향 평준화된 스마트폰 시장에서 </a:t>
            </a:r>
            <a:r>
              <a:rPr lang="ko-KR" altLang="en-US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혁신기업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이미지 구축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중저가 스마트폰은 다수의 경쟁자 존재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폴더블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폰은 신기술 고가전략으로 차별화 가능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CDBCC7-5950-4DAA-A452-F6478FD25407}"/>
              </a:ext>
            </a:extLst>
          </p:cNvPr>
          <p:cNvSpPr txBox="1"/>
          <p:nvPr/>
        </p:nvSpPr>
        <p:spPr>
          <a:xfrm>
            <a:off x="4618263" y="5252649"/>
            <a:ext cx="72516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5G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상용화로 다양한 컨텐츠 등장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네트워크를 통한 미디어 서비스 증가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초고해상도 콘텐츠 및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AR/VR,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클라우드 게임 등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IT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라이프 일상화 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폴더블폰은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화면과 고사양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신규 킬러 컨텐츠 구동에 최적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E429E-E28A-4A20-ABE6-9E3D24BDA36A}"/>
              </a:ext>
            </a:extLst>
          </p:cNvPr>
          <p:cNvSpPr txBox="1"/>
          <p:nvPr/>
        </p:nvSpPr>
        <p:spPr>
          <a:xfrm>
            <a:off x="266700" y="413417"/>
            <a:ext cx="373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C00000"/>
                </a:solidFill>
              </a:rPr>
              <a:t>1. </a:t>
            </a:r>
            <a:r>
              <a:rPr lang="ko-KR" altLang="en-US" dirty="0">
                <a:solidFill>
                  <a:srgbClr val="C00000"/>
                </a:solidFill>
              </a:rPr>
              <a:t>연구배경 및 목적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5951C-4861-4B59-92A6-FF0FF6A8CF2E}"/>
              </a:ext>
            </a:extLst>
          </p:cNvPr>
          <p:cNvSpPr txBox="1"/>
          <p:nvPr/>
        </p:nvSpPr>
        <p:spPr>
          <a:xfrm>
            <a:off x="8406479" y="2909085"/>
            <a:ext cx="260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Cf. 2007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아이폰 시장 출시</a:t>
            </a:r>
          </a:p>
        </p:txBody>
      </p:sp>
    </p:spTree>
    <p:extLst>
      <p:ext uri="{BB962C8B-B14F-4D97-AF65-F5344CB8AC3E}">
        <p14:creationId xmlns:p14="http://schemas.microsoft.com/office/powerpoint/2010/main" val="254872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B861D0-D5B2-4C20-BEAC-4CB7284BFE3C}"/>
              </a:ext>
            </a:extLst>
          </p:cNvPr>
          <p:cNvSpPr/>
          <p:nvPr/>
        </p:nvSpPr>
        <p:spPr>
          <a:xfrm>
            <a:off x="0" y="1704814"/>
            <a:ext cx="12192000" cy="5153186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711D3-9111-4382-A290-0AF1797BE3FD}"/>
              </a:ext>
            </a:extLst>
          </p:cNvPr>
          <p:cNvSpPr txBox="1"/>
          <p:nvPr/>
        </p:nvSpPr>
        <p:spPr>
          <a:xfrm>
            <a:off x="266700" y="1017851"/>
            <a:ext cx="440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폴더블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폰 출시 연혁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E429E-E28A-4A20-ABE6-9E3D24BDA36A}"/>
              </a:ext>
            </a:extLst>
          </p:cNvPr>
          <p:cNvSpPr txBox="1"/>
          <p:nvPr/>
        </p:nvSpPr>
        <p:spPr>
          <a:xfrm>
            <a:off x="266700" y="413417"/>
            <a:ext cx="373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C00000"/>
                </a:solidFill>
              </a:rPr>
              <a:t>1. </a:t>
            </a:r>
            <a:r>
              <a:rPr lang="ko-KR" altLang="en-US" dirty="0">
                <a:solidFill>
                  <a:srgbClr val="C00000"/>
                </a:solidFill>
              </a:rPr>
              <a:t>연구배경 및 목적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D2C457-FEC9-4A1A-8747-E60FE1446E55}"/>
              </a:ext>
            </a:extLst>
          </p:cNvPr>
          <p:cNvSpPr/>
          <p:nvPr/>
        </p:nvSpPr>
        <p:spPr>
          <a:xfrm>
            <a:off x="990600" y="5653436"/>
            <a:ext cx="1457658" cy="179515"/>
          </a:xfrm>
          <a:prstGeom prst="rect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AD788-3065-45D6-860C-1129D3106413}"/>
              </a:ext>
            </a:extLst>
          </p:cNvPr>
          <p:cNvSpPr txBox="1"/>
          <p:nvPr/>
        </p:nvSpPr>
        <p:spPr>
          <a:xfrm>
            <a:off x="2388125" y="5467350"/>
            <a:ext cx="1153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endParaRPr lang="ko-KR" altLang="en-US" sz="2400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B7429E-F167-40B5-ADC8-9C8288422525}"/>
              </a:ext>
            </a:extLst>
          </p:cNvPr>
          <p:cNvSpPr/>
          <p:nvPr/>
        </p:nvSpPr>
        <p:spPr>
          <a:xfrm>
            <a:off x="3522399" y="5657728"/>
            <a:ext cx="2123268" cy="183244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4C2937-2649-4B3B-A3B4-7C53857AC40C}"/>
              </a:ext>
            </a:extLst>
          </p:cNvPr>
          <p:cNvSpPr txBox="1"/>
          <p:nvPr/>
        </p:nvSpPr>
        <p:spPr>
          <a:xfrm>
            <a:off x="5262814" y="5467350"/>
            <a:ext cx="1842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F60000"/>
                </a:solidFill>
              </a:rPr>
              <a:t>2020</a:t>
            </a:r>
            <a:endParaRPr lang="ko-KR" altLang="en-US" dirty="0">
              <a:solidFill>
                <a:srgbClr val="F6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DE6BB2-8E7A-4512-AACB-C782DD8A3898}"/>
              </a:ext>
            </a:extLst>
          </p:cNvPr>
          <p:cNvSpPr txBox="1"/>
          <p:nvPr/>
        </p:nvSpPr>
        <p:spPr>
          <a:xfrm>
            <a:off x="8683792" y="5467350"/>
            <a:ext cx="129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rgbClr val="F6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FF6600"/>
                </a:solidFill>
              </a:rPr>
              <a:t>2021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01E8DF-AC7A-4D40-824D-6A3236A87357}"/>
              </a:ext>
            </a:extLst>
          </p:cNvPr>
          <p:cNvSpPr/>
          <p:nvPr/>
        </p:nvSpPr>
        <p:spPr>
          <a:xfrm>
            <a:off x="6644729" y="5649707"/>
            <a:ext cx="2123268" cy="18324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BD6D49-788A-45DB-8569-5E8E2C7D220B}"/>
              </a:ext>
            </a:extLst>
          </p:cNvPr>
          <p:cNvSpPr/>
          <p:nvPr/>
        </p:nvSpPr>
        <p:spPr>
          <a:xfrm>
            <a:off x="9837107" y="5649707"/>
            <a:ext cx="1386633" cy="18324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2C50B8-3744-4399-BA9D-AF464F709A02}"/>
              </a:ext>
            </a:extLst>
          </p:cNvPr>
          <p:cNvSpPr txBox="1"/>
          <p:nvPr/>
        </p:nvSpPr>
        <p:spPr>
          <a:xfrm>
            <a:off x="1356271" y="2187556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dirty="0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  <a:r>
              <a:rPr lang="en-US" altLang="ko-KR" dirty="0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갤럭시 </a:t>
            </a:r>
            <a:r>
              <a:rPr lang="en-US" altLang="ko-KR" dirty="0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</a:t>
            </a:r>
            <a:r>
              <a:rPr lang="ko-KR" altLang="en-US" dirty="0" err="1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폴드</a:t>
            </a:r>
            <a:r>
              <a:rPr lang="ko-KR" altLang="en-US" dirty="0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출시</a:t>
            </a:r>
            <a:endParaRPr lang="en-US" altLang="ko-KR" dirty="0">
              <a:solidFill>
                <a:srgbClr val="D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dirty="0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  <a:r>
              <a:rPr lang="en-US" altLang="ko-KR" dirty="0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화웨이</a:t>
            </a:r>
            <a:r>
              <a:rPr lang="ko-KR" altLang="en-US" dirty="0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Mate X </a:t>
            </a:r>
            <a:r>
              <a:rPr lang="ko-KR" altLang="en-US" dirty="0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C2F782-760F-4855-99F6-6AF0B20C892D}"/>
              </a:ext>
            </a:extLst>
          </p:cNvPr>
          <p:cNvSpPr txBox="1"/>
          <p:nvPr/>
        </p:nvSpPr>
        <p:spPr>
          <a:xfrm>
            <a:off x="4663963" y="1751122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  <a:r>
              <a:rPr lang="en-US" altLang="ko-KR" dirty="0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갤럭시 </a:t>
            </a:r>
            <a:r>
              <a:rPr lang="en-US" altLang="ko-KR" dirty="0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</a:t>
            </a:r>
            <a:r>
              <a:rPr lang="ko-KR" altLang="en-US" dirty="0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플립 출시</a:t>
            </a:r>
            <a:endParaRPr lang="en-US" altLang="ko-KR" dirty="0">
              <a:solidFill>
                <a:srgbClr val="D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dirty="0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모토로라 </a:t>
            </a:r>
            <a:r>
              <a:rPr lang="en-US" altLang="ko-KR" dirty="0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RAZR </a:t>
            </a:r>
            <a:r>
              <a:rPr lang="ko-KR" altLang="en-US" dirty="0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출시 </a:t>
            </a:r>
            <a:endParaRPr lang="en-US" altLang="ko-KR" dirty="0">
              <a:solidFill>
                <a:srgbClr val="D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화웨이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Mate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Xs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갤럭시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Z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출시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8D9973-9ED8-485A-8506-8A4211D8D022}"/>
              </a:ext>
            </a:extLst>
          </p:cNvPr>
          <p:cNvSpPr txBox="1"/>
          <p:nvPr/>
        </p:nvSpPr>
        <p:spPr>
          <a:xfrm>
            <a:off x="7832840" y="2202945"/>
            <a:ext cx="297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폴더블폰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출시 예상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애플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폴더블폰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출시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예상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ECA888A-65F7-4D4B-8625-3363C8C1CFCA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2915645" y="4951106"/>
            <a:ext cx="0" cy="357494"/>
          </a:xfrm>
          <a:prstGeom prst="line">
            <a:avLst/>
          </a:prstGeom>
          <a:ln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984B925-D06D-4B3C-A7CA-4705589F0DD3}"/>
              </a:ext>
            </a:extLst>
          </p:cNvPr>
          <p:cNvCxnSpPr>
            <a:cxnSpLocks/>
          </p:cNvCxnSpPr>
          <p:nvPr/>
        </p:nvCxnSpPr>
        <p:spPr>
          <a:xfrm>
            <a:off x="6191577" y="4974439"/>
            <a:ext cx="0" cy="357494"/>
          </a:xfrm>
          <a:prstGeom prst="line">
            <a:avLst/>
          </a:prstGeom>
          <a:ln>
            <a:solidFill>
              <a:srgbClr val="F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57DBE91-B54C-4FDA-BD3B-90AEB0DB7B19}"/>
              </a:ext>
            </a:extLst>
          </p:cNvPr>
          <p:cNvCxnSpPr>
            <a:cxnSpLocks/>
          </p:cNvCxnSpPr>
          <p:nvPr/>
        </p:nvCxnSpPr>
        <p:spPr>
          <a:xfrm>
            <a:off x="9331127" y="4951106"/>
            <a:ext cx="0" cy="357494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146D55CF-B6E4-41B2-BF0C-1EF052819F35}"/>
              </a:ext>
            </a:extLst>
          </p:cNvPr>
          <p:cNvSpPr/>
          <p:nvPr/>
        </p:nvSpPr>
        <p:spPr>
          <a:xfrm>
            <a:off x="2842171" y="5178586"/>
            <a:ext cx="155414" cy="155414"/>
          </a:xfrm>
          <a:prstGeom prst="ellipse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2E8F687-A09B-4119-8BC3-8EDCAD000671}"/>
              </a:ext>
            </a:extLst>
          </p:cNvPr>
          <p:cNvSpPr/>
          <p:nvPr/>
        </p:nvSpPr>
        <p:spPr>
          <a:xfrm>
            <a:off x="6118880" y="5193826"/>
            <a:ext cx="155414" cy="155414"/>
          </a:xfrm>
          <a:prstGeom prst="ellipse">
            <a:avLst/>
          </a:prstGeom>
          <a:solidFill>
            <a:srgbClr val="F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46D505F-E8CF-48FA-AC17-89CC500739C5}"/>
              </a:ext>
            </a:extLst>
          </p:cNvPr>
          <p:cNvSpPr/>
          <p:nvPr/>
        </p:nvSpPr>
        <p:spPr>
          <a:xfrm>
            <a:off x="9260969" y="5178586"/>
            <a:ext cx="155414" cy="15541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 descr="사람, 실외, 남자, 서있는이(가) 표시된 사진&#10;&#10;자동 생성된 설명">
            <a:extLst>
              <a:ext uri="{FF2B5EF4-FFF2-40B4-BE49-F238E27FC236}">
                <a16:creationId xmlns:a16="http://schemas.microsoft.com/office/drawing/2014/main" id="{28FBAAB6-E0EB-4DAF-BF64-394749C7C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082" r="5660" b="1082"/>
          <a:stretch>
            <a:fillRect/>
          </a:stretch>
        </p:blipFill>
        <p:spPr>
          <a:xfrm>
            <a:off x="8343266" y="3024872"/>
            <a:ext cx="1926234" cy="1926234"/>
          </a:xfrm>
          <a:custGeom>
            <a:avLst/>
            <a:gdLst>
              <a:gd name="connsiteX0" fmla="*/ 1152687 w 2305374"/>
              <a:gd name="connsiteY0" fmla="*/ 0 h 2305374"/>
              <a:gd name="connsiteX1" fmla="*/ 2305374 w 2305374"/>
              <a:gd name="connsiteY1" fmla="*/ 1152687 h 2305374"/>
              <a:gd name="connsiteX2" fmla="*/ 1152687 w 2305374"/>
              <a:gd name="connsiteY2" fmla="*/ 2305374 h 2305374"/>
              <a:gd name="connsiteX3" fmla="*/ 0 w 2305374"/>
              <a:gd name="connsiteY3" fmla="*/ 1152687 h 2305374"/>
              <a:gd name="connsiteX4" fmla="*/ 1152687 w 2305374"/>
              <a:gd name="connsiteY4" fmla="*/ 0 h 230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374" h="2305374">
                <a:moveTo>
                  <a:pt x="1152687" y="0"/>
                </a:moveTo>
                <a:cubicBezTo>
                  <a:pt x="1789298" y="0"/>
                  <a:pt x="2305374" y="516076"/>
                  <a:pt x="2305374" y="1152687"/>
                </a:cubicBezTo>
                <a:cubicBezTo>
                  <a:pt x="2305374" y="1789298"/>
                  <a:pt x="1789298" y="2305374"/>
                  <a:pt x="1152687" y="2305374"/>
                </a:cubicBezTo>
                <a:cubicBezTo>
                  <a:pt x="516076" y="2305374"/>
                  <a:pt x="0" y="1789298"/>
                  <a:pt x="0" y="1152687"/>
                </a:cubicBezTo>
                <a:cubicBezTo>
                  <a:pt x="0" y="516076"/>
                  <a:pt x="516076" y="0"/>
                  <a:pt x="1152687" y="0"/>
                </a:cubicBezTo>
                <a:close/>
              </a:path>
            </a:pathLst>
          </a:custGeom>
        </p:spPr>
      </p:pic>
      <p:pic>
        <p:nvPicPr>
          <p:cNvPr id="38" name="그림 37" descr="테이블, 실내, 컴퓨터, 노트북이(가) 표시된 사진&#10;&#10;자동 생성된 설명">
            <a:extLst>
              <a:ext uri="{FF2B5EF4-FFF2-40B4-BE49-F238E27FC236}">
                <a16:creationId xmlns:a16="http://schemas.microsoft.com/office/drawing/2014/main" id="{8310EE69-C385-4338-AC84-E564C8898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 r="7051" b="1707"/>
          <a:stretch>
            <a:fillRect/>
          </a:stretch>
        </p:blipFill>
        <p:spPr>
          <a:xfrm>
            <a:off x="5185997" y="3127510"/>
            <a:ext cx="1926234" cy="1893360"/>
          </a:xfrm>
          <a:custGeom>
            <a:avLst/>
            <a:gdLst>
              <a:gd name="connsiteX0" fmla="*/ 858440 w 2305374"/>
              <a:gd name="connsiteY0" fmla="*/ 0 h 2266029"/>
              <a:gd name="connsiteX1" fmla="*/ 1446934 w 2305374"/>
              <a:gd name="connsiteY1" fmla="*/ 0 h 2266029"/>
              <a:gd name="connsiteX2" fmla="*/ 1495461 w 2305374"/>
              <a:gd name="connsiteY2" fmla="*/ 12478 h 2266029"/>
              <a:gd name="connsiteX3" fmla="*/ 2305374 w 2305374"/>
              <a:gd name="connsiteY3" fmla="*/ 1113342 h 2266029"/>
              <a:gd name="connsiteX4" fmla="*/ 1152687 w 2305374"/>
              <a:gd name="connsiteY4" fmla="*/ 2266029 h 2266029"/>
              <a:gd name="connsiteX5" fmla="*/ 0 w 2305374"/>
              <a:gd name="connsiteY5" fmla="*/ 1113342 h 2266029"/>
              <a:gd name="connsiteX6" fmla="*/ 809914 w 2305374"/>
              <a:gd name="connsiteY6" fmla="*/ 12478 h 226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5374" h="2266029">
                <a:moveTo>
                  <a:pt x="858440" y="0"/>
                </a:moveTo>
                <a:lnTo>
                  <a:pt x="1446934" y="0"/>
                </a:lnTo>
                <a:lnTo>
                  <a:pt x="1495461" y="12478"/>
                </a:lnTo>
                <a:cubicBezTo>
                  <a:pt x="1964683" y="158421"/>
                  <a:pt x="2305374" y="596096"/>
                  <a:pt x="2305374" y="1113342"/>
                </a:cubicBezTo>
                <a:cubicBezTo>
                  <a:pt x="2305374" y="1749953"/>
                  <a:pt x="1789298" y="2266029"/>
                  <a:pt x="1152687" y="2266029"/>
                </a:cubicBezTo>
                <a:cubicBezTo>
                  <a:pt x="516076" y="2266029"/>
                  <a:pt x="0" y="1749953"/>
                  <a:pt x="0" y="1113342"/>
                </a:cubicBezTo>
                <a:cubicBezTo>
                  <a:pt x="0" y="596096"/>
                  <a:pt x="340691" y="158421"/>
                  <a:pt x="809914" y="12478"/>
                </a:cubicBezTo>
                <a:close/>
              </a:path>
            </a:pathLst>
          </a:custGeom>
        </p:spPr>
      </p:pic>
      <p:pic>
        <p:nvPicPr>
          <p:cNvPr id="37" name="그림 36" descr="차세대 삼성 폴더블폰 이름은 '갤럭시Z폴드2'&quot;">
            <a:extLst>
              <a:ext uri="{FF2B5EF4-FFF2-40B4-BE49-F238E27FC236}">
                <a16:creationId xmlns:a16="http://schemas.microsoft.com/office/drawing/2014/main" id="{3BA52B48-DE16-4831-BB95-A60A626E3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" r="4037" b="820"/>
          <a:stretch>
            <a:fillRect/>
          </a:stretch>
        </p:blipFill>
        <p:spPr bwMode="auto">
          <a:xfrm>
            <a:off x="1952528" y="3026232"/>
            <a:ext cx="1926234" cy="1924874"/>
          </a:xfrm>
          <a:custGeom>
            <a:avLst/>
            <a:gdLst>
              <a:gd name="connsiteX0" fmla="*/ 1120447 w 2305374"/>
              <a:gd name="connsiteY0" fmla="*/ 0 h 2303746"/>
              <a:gd name="connsiteX1" fmla="*/ 1184927 w 2305374"/>
              <a:gd name="connsiteY1" fmla="*/ 0 h 2303746"/>
              <a:gd name="connsiteX2" fmla="*/ 1270543 w 2305374"/>
              <a:gd name="connsiteY2" fmla="*/ 4323 h 2303746"/>
              <a:gd name="connsiteX3" fmla="*/ 2305374 w 2305374"/>
              <a:gd name="connsiteY3" fmla="*/ 1151059 h 2303746"/>
              <a:gd name="connsiteX4" fmla="*/ 1152687 w 2305374"/>
              <a:gd name="connsiteY4" fmla="*/ 2303746 h 2303746"/>
              <a:gd name="connsiteX5" fmla="*/ 0 w 2305374"/>
              <a:gd name="connsiteY5" fmla="*/ 1151059 h 2303746"/>
              <a:gd name="connsiteX6" fmla="*/ 1034832 w 2305374"/>
              <a:gd name="connsiteY6" fmla="*/ 4323 h 230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5374" h="2303746">
                <a:moveTo>
                  <a:pt x="1120447" y="0"/>
                </a:moveTo>
                <a:lnTo>
                  <a:pt x="1184927" y="0"/>
                </a:lnTo>
                <a:lnTo>
                  <a:pt x="1270543" y="4323"/>
                </a:lnTo>
                <a:cubicBezTo>
                  <a:pt x="1851792" y="63353"/>
                  <a:pt x="2305374" y="554236"/>
                  <a:pt x="2305374" y="1151059"/>
                </a:cubicBezTo>
                <a:cubicBezTo>
                  <a:pt x="2305374" y="1787670"/>
                  <a:pt x="1789298" y="2303746"/>
                  <a:pt x="1152687" y="2303746"/>
                </a:cubicBezTo>
                <a:cubicBezTo>
                  <a:pt x="516076" y="2303746"/>
                  <a:pt x="0" y="1787670"/>
                  <a:pt x="0" y="1151059"/>
                </a:cubicBezTo>
                <a:cubicBezTo>
                  <a:pt x="0" y="554236"/>
                  <a:pt x="453583" y="63353"/>
                  <a:pt x="1034832" y="432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E33D579-EF21-4F9A-AC9B-C73A7305B481}"/>
              </a:ext>
            </a:extLst>
          </p:cNvPr>
          <p:cNvSpPr txBox="1"/>
          <p:nvPr/>
        </p:nvSpPr>
        <p:spPr>
          <a:xfrm>
            <a:off x="4328071" y="6062365"/>
            <a:ext cx="757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폴더블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폰 외에도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서피스듀오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Royole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플렉스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파이 등이 출시됨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글로벌 시장에선 삼성과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화웨이가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가장 선두주자로 인정받음 </a:t>
            </a:r>
          </a:p>
        </p:txBody>
      </p:sp>
    </p:spTree>
    <p:extLst>
      <p:ext uri="{BB962C8B-B14F-4D97-AF65-F5344CB8AC3E}">
        <p14:creationId xmlns:p14="http://schemas.microsoft.com/office/powerpoint/2010/main" val="218658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0D741C15-7659-4FE8-BCFA-44FEBCE16EEE}"/>
              </a:ext>
            </a:extLst>
          </p:cNvPr>
          <p:cNvSpPr/>
          <p:nvPr/>
        </p:nvSpPr>
        <p:spPr>
          <a:xfrm>
            <a:off x="0" y="1704814"/>
            <a:ext cx="12192000" cy="5153186"/>
          </a:xfrm>
          <a:prstGeom prst="rect">
            <a:avLst/>
          </a:prstGeom>
          <a:solidFill>
            <a:schemeClr val="accent5">
              <a:lumMod val="60000"/>
              <a:lumOff val="4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711D3-9111-4382-A290-0AF1797BE3FD}"/>
              </a:ext>
            </a:extLst>
          </p:cNvPr>
          <p:cNvSpPr txBox="1"/>
          <p:nvPr/>
        </p:nvSpPr>
        <p:spPr>
          <a:xfrm>
            <a:off x="266700" y="1017851"/>
            <a:ext cx="440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폴더블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폰 주요 제품사양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E429E-E28A-4A20-ABE6-9E3D24BDA36A}"/>
              </a:ext>
            </a:extLst>
          </p:cNvPr>
          <p:cNvSpPr txBox="1"/>
          <p:nvPr/>
        </p:nvSpPr>
        <p:spPr>
          <a:xfrm>
            <a:off x="266700" y="413417"/>
            <a:ext cx="373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003BB0"/>
                </a:solidFill>
              </a:rPr>
              <a:t>1. </a:t>
            </a:r>
            <a:r>
              <a:rPr lang="ko-KR" altLang="en-US" dirty="0">
                <a:solidFill>
                  <a:srgbClr val="003BB0"/>
                </a:solidFill>
              </a:rPr>
              <a:t>연구배경 및 목적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10FA45-8A44-4ABE-84E7-F8B4CD84826E}"/>
              </a:ext>
            </a:extLst>
          </p:cNvPr>
          <p:cNvSpPr txBox="1"/>
          <p:nvPr/>
        </p:nvSpPr>
        <p:spPr>
          <a:xfrm>
            <a:off x="389990" y="2376899"/>
            <a:ext cx="183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SAMSUNG Galaxy Z Fold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C9360-E4A9-491E-831C-4E7BFE581DBD}"/>
              </a:ext>
            </a:extLst>
          </p:cNvPr>
          <p:cNvSpPr txBox="1"/>
          <p:nvPr/>
        </p:nvSpPr>
        <p:spPr>
          <a:xfrm>
            <a:off x="9925710" y="2464141"/>
            <a:ext cx="183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HUAWEI</a:t>
            </a:r>
          </a:p>
          <a:p>
            <a:pPr algn="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Mate X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9" name="Picture 4" descr="삼성 갤럭시폴드 6일 출시...사전예약 없이 출고가 239만8000원 - Chosunbiz &gt; 테크">
            <a:extLst>
              <a:ext uri="{FF2B5EF4-FFF2-40B4-BE49-F238E27FC236}">
                <a16:creationId xmlns:a16="http://schemas.microsoft.com/office/drawing/2014/main" id="{EF558ED0-8626-47C5-ADC7-A6FE87DFE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84" b="94015" l="9817" r="89684">
                        <a14:foregroundMark x1="44759" y1="82045" x2="40433" y2="67581"/>
                        <a14:foregroundMark x1="40433" y1="67581" x2="38103" y2="46633"/>
                        <a14:foregroundMark x1="38103" y1="46633" x2="39601" y2="31671"/>
                        <a14:foregroundMark x1="39601" y1="31671" x2="46589" y2="43641"/>
                        <a14:foregroundMark x1="46589" y1="43641" x2="46755" y2="67830"/>
                        <a14:foregroundMark x1="43927" y1="87032" x2="35607" y2="83541"/>
                        <a14:foregroundMark x1="35607" y1="83541" x2="46589" y2="79800"/>
                        <a14:foregroundMark x1="46589" y1="79800" x2="51747" y2="83042"/>
                        <a14:foregroundMark x1="45092" y1="25436" x2="36439" y2="16708"/>
                        <a14:foregroundMark x1="36439" y1="16708" x2="44759" y2="11222"/>
                        <a14:foregroundMark x1="44759" y1="11222" x2="50582" y2="14214"/>
                        <a14:foregroundMark x1="50416" y1="14214" x2="50749" y2="26434"/>
                        <a14:foregroundMark x1="51248" y1="92768" x2="65391" y2="89027"/>
                        <a14:foregroundMark x1="46090" y1="93766" x2="43927" y2="94264"/>
                        <a14:foregroundMark x1="33278" y1="26185" x2="32945" y2="14713"/>
                        <a14:foregroundMark x1="32113" y1="27182" x2="32779" y2="14464"/>
                        <a14:foregroundMark x1="32779" y1="14464" x2="32113" y2="10973"/>
                        <a14:foregroundMark x1="33777" y1="7980" x2="39268" y2="64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73" r="27240"/>
          <a:stretch/>
        </p:blipFill>
        <p:spPr bwMode="auto">
          <a:xfrm>
            <a:off x="773809" y="3094349"/>
            <a:ext cx="1541279" cy="227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uawei Mate X - Full Specification, price, review, comparison">
            <a:extLst>
              <a:ext uri="{FF2B5EF4-FFF2-40B4-BE49-F238E27FC236}">
                <a16:creationId xmlns:a16="http://schemas.microsoft.com/office/drawing/2014/main" id="{66A5DA59-8790-4B2C-BB6D-5006F4EBAB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14266" r="11601" b="2267"/>
          <a:stretch/>
        </p:blipFill>
        <p:spPr bwMode="auto">
          <a:xfrm rot="867033">
            <a:off x="9507482" y="3172216"/>
            <a:ext cx="2322606" cy="245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4922F9-8579-4831-91B8-59D2FDDA80FC}"/>
              </a:ext>
            </a:extLst>
          </p:cNvPr>
          <p:cNvSpPr/>
          <p:nvPr/>
        </p:nvSpPr>
        <p:spPr>
          <a:xfrm>
            <a:off x="6216732" y="3499212"/>
            <a:ext cx="1093187" cy="2124452"/>
          </a:xfrm>
          <a:prstGeom prst="rect">
            <a:avLst/>
          </a:prstGeom>
          <a:solidFill>
            <a:srgbClr val="EE853E">
              <a:alpha val="6549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5D2354-6E83-4EC6-9350-784ADCE2EE6E}"/>
              </a:ext>
            </a:extLst>
          </p:cNvPr>
          <p:cNvSpPr/>
          <p:nvPr/>
        </p:nvSpPr>
        <p:spPr>
          <a:xfrm>
            <a:off x="7401976" y="3499212"/>
            <a:ext cx="1621845" cy="2138966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D8B3A8-2EAB-401F-971A-8DA9A78F5295}"/>
              </a:ext>
            </a:extLst>
          </p:cNvPr>
          <p:cNvSpPr/>
          <p:nvPr/>
        </p:nvSpPr>
        <p:spPr>
          <a:xfrm>
            <a:off x="6216732" y="3114349"/>
            <a:ext cx="1093187" cy="316675"/>
          </a:xfrm>
          <a:prstGeom prst="rect">
            <a:avLst/>
          </a:prstGeom>
          <a:solidFill>
            <a:srgbClr val="EE853E">
              <a:alpha val="6549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항목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24C761-1FA6-485E-95C3-9126D450A925}"/>
              </a:ext>
            </a:extLst>
          </p:cNvPr>
          <p:cNvSpPr/>
          <p:nvPr/>
        </p:nvSpPr>
        <p:spPr>
          <a:xfrm>
            <a:off x="7401976" y="3114350"/>
            <a:ext cx="1602281" cy="297254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스펙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F24E02-8233-428C-BEFB-BD2D04F592BF}"/>
              </a:ext>
            </a:extLst>
          </p:cNvPr>
          <p:cNvSpPr txBox="1"/>
          <p:nvPr/>
        </p:nvSpPr>
        <p:spPr>
          <a:xfrm>
            <a:off x="6262760" y="3644705"/>
            <a:ext cx="109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Display</a:t>
            </a:r>
            <a:endParaRPr lang="ko-KR" altLang="en-US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6B94E4-4CF8-41AB-801B-EF1DFDEB5A3E}"/>
              </a:ext>
            </a:extLst>
          </p:cNvPr>
          <p:cNvSpPr txBox="1"/>
          <p:nvPr/>
        </p:nvSpPr>
        <p:spPr>
          <a:xfrm>
            <a:off x="6262759" y="4304842"/>
            <a:ext cx="109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Weight</a:t>
            </a:r>
            <a:endParaRPr lang="ko-KR" altLang="en-US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528C93-A1CA-41D5-81A9-F09BBDEE1A62}"/>
              </a:ext>
            </a:extLst>
          </p:cNvPr>
          <p:cNvSpPr txBox="1"/>
          <p:nvPr/>
        </p:nvSpPr>
        <p:spPr>
          <a:xfrm>
            <a:off x="6262758" y="4761783"/>
            <a:ext cx="109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Folding</a:t>
            </a:r>
            <a:endParaRPr lang="ko-KR" altLang="en-US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30D5AD-343A-4F00-B062-38030D2352D8}"/>
              </a:ext>
            </a:extLst>
          </p:cNvPr>
          <p:cNvSpPr txBox="1"/>
          <p:nvPr/>
        </p:nvSpPr>
        <p:spPr>
          <a:xfrm>
            <a:off x="6262757" y="5218724"/>
            <a:ext cx="109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Price</a:t>
            </a:r>
            <a:endParaRPr lang="ko-KR" altLang="en-US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EB01F9-C18F-4369-A84F-AB6C46A1F700}"/>
              </a:ext>
            </a:extLst>
          </p:cNvPr>
          <p:cNvSpPr txBox="1"/>
          <p:nvPr/>
        </p:nvSpPr>
        <p:spPr>
          <a:xfrm>
            <a:off x="7384752" y="3573076"/>
            <a:ext cx="156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Main 8 inch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Cover 6.6inch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FE266F-4F37-4C53-B349-AA28C31BDC6E}"/>
              </a:ext>
            </a:extLst>
          </p:cNvPr>
          <p:cNvSpPr txBox="1"/>
          <p:nvPr/>
        </p:nvSpPr>
        <p:spPr>
          <a:xfrm>
            <a:off x="7454997" y="4304842"/>
            <a:ext cx="109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295g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DF4798-4398-4D14-87CA-1FB10A89B3EC}"/>
              </a:ext>
            </a:extLst>
          </p:cNvPr>
          <p:cNvSpPr txBox="1"/>
          <p:nvPr/>
        </p:nvSpPr>
        <p:spPr>
          <a:xfrm>
            <a:off x="7454995" y="4761783"/>
            <a:ext cx="161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Out-Folding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180C24-FDDF-4C4E-8BAE-1CAD2339F6E6}"/>
              </a:ext>
            </a:extLst>
          </p:cNvPr>
          <p:cNvSpPr txBox="1"/>
          <p:nvPr/>
        </p:nvSpPr>
        <p:spPr>
          <a:xfrm>
            <a:off x="7454995" y="5218724"/>
            <a:ext cx="109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293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만원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6A149CC-4570-47A9-8E74-2F4E98265882}"/>
              </a:ext>
            </a:extLst>
          </p:cNvPr>
          <p:cNvSpPr/>
          <p:nvPr/>
        </p:nvSpPr>
        <p:spPr>
          <a:xfrm>
            <a:off x="2858851" y="3499212"/>
            <a:ext cx="1093187" cy="2124452"/>
          </a:xfrm>
          <a:prstGeom prst="rect">
            <a:avLst/>
          </a:prstGeom>
          <a:solidFill>
            <a:srgbClr val="00206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44E3B24-8517-422D-A7CA-14D81CE1A302}"/>
              </a:ext>
            </a:extLst>
          </p:cNvPr>
          <p:cNvSpPr/>
          <p:nvPr/>
        </p:nvSpPr>
        <p:spPr>
          <a:xfrm>
            <a:off x="4044095" y="3499212"/>
            <a:ext cx="1621845" cy="2138966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1A9EB3-4682-4CDB-BD60-FF71DCD5780E}"/>
              </a:ext>
            </a:extLst>
          </p:cNvPr>
          <p:cNvSpPr/>
          <p:nvPr/>
        </p:nvSpPr>
        <p:spPr>
          <a:xfrm>
            <a:off x="2858851" y="3114349"/>
            <a:ext cx="1093187" cy="316675"/>
          </a:xfrm>
          <a:prstGeom prst="rect">
            <a:avLst/>
          </a:prstGeom>
          <a:solidFill>
            <a:srgbClr val="00206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항목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B19840-9FC9-454A-BFBD-D23777966938}"/>
              </a:ext>
            </a:extLst>
          </p:cNvPr>
          <p:cNvSpPr/>
          <p:nvPr/>
        </p:nvSpPr>
        <p:spPr>
          <a:xfrm>
            <a:off x="4044095" y="3114350"/>
            <a:ext cx="1602281" cy="297254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스펙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5A9A05-73CD-4B04-B506-A698DB9A664D}"/>
              </a:ext>
            </a:extLst>
          </p:cNvPr>
          <p:cNvSpPr txBox="1"/>
          <p:nvPr/>
        </p:nvSpPr>
        <p:spPr>
          <a:xfrm>
            <a:off x="2904879" y="3644705"/>
            <a:ext cx="109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Display</a:t>
            </a:r>
            <a:endParaRPr lang="ko-KR" altLang="en-US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8778B1-9C69-4CD9-9BF3-9878FFB9BAF2}"/>
              </a:ext>
            </a:extLst>
          </p:cNvPr>
          <p:cNvSpPr txBox="1"/>
          <p:nvPr/>
        </p:nvSpPr>
        <p:spPr>
          <a:xfrm>
            <a:off x="2904878" y="4304842"/>
            <a:ext cx="109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Weight</a:t>
            </a:r>
            <a:endParaRPr lang="ko-KR" altLang="en-US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CD6AA7-5476-4086-AE3E-EF4A4F770420}"/>
              </a:ext>
            </a:extLst>
          </p:cNvPr>
          <p:cNvSpPr txBox="1"/>
          <p:nvPr/>
        </p:nvSpPr>
        <p:spPr>
          <a:xfrm>
            <a:off x="2904877" y="4761783"/>
            <a:ext cx="109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Folding</a:t>
            </a:r>
            <a:endParaRPr lang="ko-KR" altLang="en-US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4FD47F-3F76-4B9D-B90D-0D3B0E6AF942}"/>
              </a:ext>
            </a:extLst>
          </p:cNvPr>
          <p:cNvSpPr txBox="1"/>
          <p:nvPr/>
        </p:nvSpPr>
        <p:spPr>
          <a:xfrm>
            <a:off x="2904876" y="5218724"/>
            <a:ext cx="109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Price</a:t>
            </a:r>
            <a:endParaRPr lang="ko-KR" altLang="en-US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DFA64F-9F51-4291-B915-6D798FEA402B}"/>
              </a:ext>
            </a:extLst>
          </p:cNvPr>
          <p:cNvSpPr txBox="1"/>
          <p:nvPr/>
        </p:nvSpPr>
        <p:spPr>
          <a:xfrm>
            <a:off x="4026871" y="3573076"/>
            <a:ext cx="156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Main 7.3 inch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Cover 4.6inch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5AA847-959E-4493-814A-BE08A0579924}"/>
              </a:ext>
            </a:extLst>
          </p:cNvPr>
          <p:cNvSpPr txBox="1"/>
          <p:nvPr/>
        </p:nvSpPr>
        <p:spPr>
          <a:xfrm>
            <a:off x="4097116" y="4304842"/>
            <a:ext cx="109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276g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984261-EF4D-458E-8B15-B55477E2431F}"/>
              </a:ext>
            </a:extLst>
          </p:cNvPr>
          <p:cNvSpPr txBox="1"/>
          <p:nvPr/>
        </p:nvSpPr>
        <p:spPr>
          <a:xfrm>
            <a:off x="4097115" y="4761783"/>
            <a:ext cx="149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In-Folding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2C6017-A9E6-4505-BB3A-04AA19EDAB52}"/>
              </a:ext>
            </a:extLst>
          </p:cNvPr>
          <p:cNvSpPr txBox="1"/>
          <p:nvPr/>
        </p:nvSpPr>
        <p:spPr>
          <a:xfrm>
            <a:off x="4097114" y="5218724"/>
            <a:ext cx="109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240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만원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B36D576-4E83-4F96-A4DB-16328FDA5E24}"/>
              </a:ext>
            </a:extLst>
          </p:cNvPr>
          <p:cNvSpPr/>
          <p:nvPr/>
        </p:nvSpPr>
        <p:spPr>
          <a:xfrm>
            <a:off x="2743200" y="4761783"/>
            <a:ext cx="2991173" cy="430149"/>
          </a:xfrm>
          <a:prstGeom prst="roundRect">
            <a:avLst/>
          </a:prstGeom>
          <a:noFill/>
          <a:ln w="38100">
            <a:solidFill>
              <a:srgbClr val="7A267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EDA2C86-58BF-4509-BAA6-65DB48B56AC1}"/>
              </a:ext>
            </a:extLst>
          </p:cNvPr>
          <p:cNvSpPr/>
          <p:nvPr/>
        </p:nvSpPr>
        <p:spPr>
          <a:xfrm>
            <a:off x="6105244" y="4775853"/>
            <a:ext cx="2991173" cy="430149"/>
          </a:xfrm>
          <a:prstGeom prst="roundRect">
            <a:avLst/>
          </a:prstGeom>
          <a:noFill/>
          <a:ln w="38100">
            <a:solidFill>
              <a:srgbClr val="7A267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61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0D741C15-7659-4FE8-BCFA-44FEBCE16EEE}"/>
              </a:ext>
            </a:extLst>
          </p:cNvPr>
          <p:cNvSpPr/>
          <p:nvPr/>
        </p:nvSpPr>
        <p:spPr>
          <a:xfrm>
            <a:off x="0" y="1704814"/>
            <a:ext cx="12192000" cy="5153186"/>
          </a:xfrm>
          <a:prstGeom prst="rect">
            <a:avLst/>
          </a:prstGeom>
          <a:solidFill>
            <a:schemeClr val="accent5">
              <a:lumMod val="60000"/>
              <a:lumOff val="4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711D3-9111-4382-A290-0AF1797BE3FD}"/>
              </a:ext>
            </a:extLst>
          </p:cNvPr>
          <p:cNvSpPr txBox="1"/>
          <p:nvPr/>
        </p:nvSpPr>
        <p:spPr>
          <a:xfrm>
            <a:off x="266700" y="1017851"/>
            <a:ext cx="440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폴더블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폰 주요 제품사양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E429E-E28A-4A20-ABE6-9E3D24BDA36A}"/>
              </a:ext>
            </a:extLst>
          </p:cNvPr>
          <p:cNvSpPr txBox="1"/>
          <p:nvPr/>
        </p:nvSpPr>
        <p:spPr>
          <a:xfrm>
            <a:off x="266700" y="413417"/>
            <a:ext cx="373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003BB0"/>
                </a:solidFill>
              </a:rPr>
              <a:t>1. </a:t>
            </a:r>
            <a:r>
              <a:rPr lang="ko-KR" altLang="en-US" dirty="0">
                <a:solidFill>
                  <a:srgbClr val="003BB0"/>
                </a:solidFill>
              </a:rPr>
              <a:t>연구배경 및 목적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84FCF5-5286-493C-9159-2A7921314645}"/>
              </a:ext>
            </a:extLst>
          </p:cNvPr>
          <p:cNvSpPr/>
          <p:nvPr/>
        </p:nvSpPr>
        <p:spPr>
          <a:xfrm>
            <a:off x="6216732" y="3518021"/>
            <a:ext cx="1093187" cy="2124452"/>
          </a:xfrm>
          <a:prstGeom prst="rect">
            <a:avLst/>
          </a:prstGeom>
          <a:solidFill>
            <a:srgbClr val="EE853E">
              <a:alpha val="6549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90D6D1-D164-470B-8D79-C057FEFEB293}"/>
              </a:ext>
            </a:extLst>
          </p:cNvPr>
          <p:cNvSpPr/>
          <p:nvPr/>
        </p:nvSpPr>
        <p:spPr>
          <a:xfrm>
            <a:off x="7401976" y="3518021"/>
            <a:ext cx="1621845" cy="2138966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056FA38-8512-4A26-87D4-57003F1512D4}"/>
              </a:ext>
            </a:extLst>
          </p:cNvPr>
          <p:cNvSpPr/>
          <p:nvPr/>
        </p:nvSpPr>
        <p:spPr>
          <a:xfrm>
            <a:off x="6216732" y="3133158"/>
            <a:ext cx="1093187" cy="316675"/>
          </a:xfrm>
          <a:prstGeom prst="rect">
            <a:avLst/>
          </a:prstGeom>
          <a:solidFill>
            <a:srgbClr val="EE853E">
              <a:alpha val="6549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항목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876B0B-8FE5-4B5D-A681-250560A67DBD}"/>
              </a:ext>
            </a:extLst>
          </p:cNvPr>
          <p:cNvSpPr/>
          <p:nvPr/>
        </p:nvSpPr>
        <p:spPr>
          <a:xfrm>
            <a:off x="7401976" y="3133159"/>
            <a:ext cx="1602281" cy="297254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스펙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5B45C5-42FC-4468-BA1C-18947E69242C}"/>
              </a:ext>
            </a:extLst>
          </p:cNvPr>
          <p:cNvSpPr txBox="1"/>
          <p:nvPr/>
        </p:nvSpPr>
        <p:spPr>
          <a:xfrm>
            <a:off x="6262760" y="3663514"/>
            <a:ext cx="109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Display</a:t>
            </a:r>
            <a:endParaRPr lang="ko-KR" altLang="en-US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5B80E8-48CF-4E1B-A29F-B9A81EDD6545}"/>
              </a:ext>
            </a:extLst>
          </p:cNvPr>
          <p:cNvSpPr txBox="1"/>
          <p:nvPr/>
        </p:nvSpPr>
        <p:spPr>
          <a:xfrm>
            <a:off x="6262759" y="4323651"/>
            <a:ext cx="109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Weight</a:t>
            </a:r>
            <a:endParaRPr lang="ko-KR" altLang="en-US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484AB7-E002-4D2F-8D52-FC45428C5263}"/>
              </a:ext>
            </a:extLst>
          </p:cNvPr>
          <p:cNvSpPr txBox="1"/>
          <p:nvPr/>
        </p:nvSpPr>
        <p:spPr>
          <a:xfrm>
            <a:off x="6262758" y="4780592"/>
            <a:ext cx="109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Folding</a:t>
            </a:r>
            <a:endParaRPr lang="ko-KR" altLang="en-US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78DC23-368C-4589-AF1B-74CC7D60F9F9}"/>
              </a:ext>
            </a:extLst>
          </p:cNvPr>
          <p:cNvSpPr txBox="1"/>
          <p:nvPr/>
        </p:nvSpPr>
        <p:spPr>
          <a:xfrm>
            <a:off x="6262757" y="5237533"/>
            <a:ext cx="109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Price</a:t>
            </a:r>
            <a:endParaRPr lang="ko-KR" altLang="en-US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474F85-1D71-4185-B2EF-C495BED17B71}"/>
              </a:ext>
            </a:extLst>
          </p:cNvPr>
          <p:cNvSpPr txBox="1"/>
          <p:nvPr/>
        </p:nvSpPr>
        <p:spPr>
          <a:xfrm>
            <a:off x="7384752" y="3591885"/>
            <a:ext cx="156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Main 6.2 inch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Cover 2.7inch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90D3E5-FBE9-44C2-913E-16A8FDC5A568}"/>
              </a:ext>
            </a:extLst>
          </p:cNvPr>
          <p:cNvSpPr txBox="1"/>
          <p:nvPr/>
        </p:nvSpPr>
        <p:spPr>
          <a:xfrm>
            <a:off x="7454997" y="4323651"/>
            <a:ext cx="109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205g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390DDE-9BF3-43C3-B6D9-F65DCDA31CB1}"/>
              </a:ext>
            </a:extLst>
          </p:cNvPr>
          <p:cNvSpPr txBox="1"/>
          <p:nvPr/>
        </p:nvSpPr>
        <p:spPr>
          <a:xfrm>
            <a:off x="7454996" y="4780592"/>
            <a:ext cx="13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clamshell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A2EC64-3785-4F55-8BA4-5476929E37AD}"/>
              </a:ext>
            </a:extLst>
          </p:cNvPr>
          <p:cNvSpPr txBox="1"/>
          <p:nvPr/>
        </p:nvSpPr>
        <p:spPr>
          <a:xfrm>
            <a:off x="7454995" y="5237533"/>
            <a:ext cx="109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175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만원</a:t>
            </a:r>
          </a:p>
        </p:txBody>
      </p:sp>
      <p:pic>
        <p:nvPicPr>
          <p:cNvPr id="69" name="Picture 2" descr="삼성전자 Galaxy Z Flip 출시, 과연 어떨까? : 네이버 블로그">
            <a:extLst>
              <a:ext uri="{FF2B5EF4-FFF2-40B4-BE49-F238E27FC236}">
                <a16:creationId xmlns:a16="http://schemas.microsoft.com/office/drawing/2014/main" id="{00B15F46-3E58-4AC4-AA90-064C66CE0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9" r="8809"/>
          <a:stretch/>
        </p:blipFill>
        <p:spPr bwMode="auto">
          <a:xfrm>
            <a:off x="543763" y="3596343"/>
            <a:ext cx="2038350" cy="181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모토로라 레이저 폴더블폰, 2월 6일 출시 : 네이버 블로그">
            <a:extLst>
              <a:ext uri="{FF2B5EF4-FFF2-40B4-BE49-F238E27FC236}">
                <a16:creationId xmlns:a16="http://schemas.microsoft.com/office/drawing/2014/main" id="{9A5586B9-2B24-48BF-8CE7-0CF9893A2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83" b="89965" l="9250" r="90875">
                        <a14:foregroundMark x1="9250" y1="72183" x2="9625" y2="71127"/>
                        <a14:foregroundMark x1="90875" y1="62324" x2="90875" y2="62324"/>
                        <a14:foregroundMark x1="90250" y1="66725" x2="90250" y2="651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77">
            <a:off x="8915129" y="3423497"/>
            <a:ext cx="3278891" cy="232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10231E9-21E3-4C22-ACD8-CD590FA239D8}"/>
              </a:ext>
            </a:extLst>
          </p:cNvPr>
          <p:cNvSpPr txBox="1"/>
          <p:nvPr/>
        </p:nvSpPr>
        <p:spPr>
          <a:xfrm>
            <a:off x="389990" y="2612677"/>
            <a:ext cx="183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SAMSUNG Galaxy Z Flip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7867079-45D7-403B-B02B-A39B36B2CBE3}"/>
              </a:ext>
            </a:extLst>
          </p:cNvPr>
          <p:cNvSpPr/>
          <p:nvPr/>
        </p:nvSpPr>
        <p:spPr>
          <a:xfrm>
            <a:off x="2858851" y="3518021"/>
            <a:ext cx="1093187" cy="2124452"/>
          </a:xfrm>
          <a:prstGeom prst="rect">
            <a:avLst/>
          </a:prstGeom>
          <a:solidFill>
            <a:srgbClr val="00206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97C0115-F6CF-4FD6-B697-DB319D1AC960}"/>
              </a:ext>
            </a:extLst>
          </p:cNvPr>
          <p:cNvSpPr/>
          <p:nvPr/>
        </p:nvSpPr>
        <p:spPr>
          <a:xfrm>
            <a:off x="4044095" y="3518021"/>
            <a:ext cx="1621845" cy="2138966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BAB04D2-BCF0-4E20-B033-39B281622847}"/>
              </a:ext>
            </a:extLst>
          </p:cNvPr>
          <p:cNvSpPr/>
          <p:nvPr/>
        </p:nvSpPr>
        <p:spPr>
          <a:xfrm>
            <a:off x="2858851" y="3133158"/>
            <a:ext cx="1093187" cy="316675"/>
          </a:xfrm>
          <a:prstGeom prst="rect">
            <a:avLst/>
          </a:prstGeom>
          <a:solidFill>
            <a:srgbClr val="00206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항목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C4CA377-FB28-48A5-A52A-722661D338E7}"/>
              </a:ext>
            </a:extLst>
          </p:cNvPr>
          <p:cNvSpPr/>
          <p:nvPr/>
        </p:nvSpPr>
        <p:spPr>
          <a:xfrm>
            <a:off x="4044095" y="3133159"/>
            <a:ext cx="1602281" cy="297254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스펙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6841AC-E6A7-48A6-BB33-22BA52575D3F}"/>
              </a:ext>
            </a:extLst>
          </p:cNvPr>
          <p:cNvSpPr txBox="1"/>
          <p:nvPr/>
        </p:nvSpPr>
        <p:spPr>
          <a:xfrm>
            <a:off x="2904879" y="3663514"/>
            <a:ext cx="109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Display</a:t>
            </a:r>
            <a:endParaRPr lang="ko-KR" altLang="en-US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32B893-823B-4FE5-A255-4A5A632E1A5B}"/>
              </a:ext>
            </a:extLst>
          </p:cNvPr>
          <p:cNvSpPr txBox="1"/>
          <p:nvPr/>
        </p:nvSpPr>
        <p:spPr>
          <a:xfrm>
            <a:off x="2904878" y="4323651"/>
            <a:ext cx="109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Weight</a:t>
            </a:r>
            <a:endParaRPr lang="ko-KR" altLang="en-US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A36ADF-7E8F-4464-A8BB-35479C2079AD}"/>
              </a:ext>
            </a:extLst>
          </p:cNvPr>
          <p:cNvSpPr txBox="1"/>
          <p:nvPr/>
        </p:nvSpPr>
        <p:spPr>
          <a:xfrm>
            <a:off x="2904877" y="4780592"/>
            <a:ext cx="109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Folding</a:t>
            </a:r>
            <a:endParaRPr lang="ko-KR" altLang="en-US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20A2CE4-5EE5-4201-89DB-B186CC621999}"/>
              </a:ext>
            </a:extLst>
          </p:cNvPr>
          <p:cNvSpPr txBox="1"/>
          <p:nvPr/>
        </p:nvSpPr>
        <p:spPr>
          <a:xfrm>
            <a:off x="2904876" y="5237533"/>
            <a:ext cx="109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Price</a:t>
            </a:r>
            <a:endParaRPr lang="ko-KR" altLang="en-US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4ABB012-78F4-4EC1-A6FB-F361542FF014}"/>
              </a:ext>
            </a:extLst>
          </p:cNvPr>
          <p:cNvSpPr txBox="1"/>
          <p:nvPr/>
        </p:nvSpPr>
        <p:spPr>
          <a:xfrm>
            <a:off x="4026871" y="3591885"/>
            <a:ext cx="156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Main 6.7 inch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Cover 1.1inch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347A965-85E0-485A-9F3F-C4CE8C3D677B}"/>
              </a:ext>
            </a:extLst>
          </p:cNvPr>
          <p:cNvSpPr txBox="1"/>
          <p:nvPr/>
        </p:nvSpPr>
        <p:spPr>
          <a:xfrm>
            <a:off x="4097116" y="4323651"/>
            <a:ext cx="109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183g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9C29AAC-0EF8-42D3-A9D5-772B141CEB28}"/>
              </a:ext>
            </a:extLst>
          </p:cNvPr>
          <p:cNvSpPr txBox="1"/>
          <p:nvPr/>
        </p:nvSpPr>
        <p:spPr>
          <a:xfrm>
            <a:off x="4097115" y="4780592"/>
            <a:ext cx="139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clamshell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364B4A0-271E-45D3-AC56-ED404C97306B}"/>
              </a:ext>
            </a:extLst>
          </p:cNvPr>
          <p:cNvSpPr txBox="1"/>
          <p:nvPr/>
        </p:nvSpPr>
        <p:spPr>
          <a:xfrm>
            <a:off x="4097114" y="5237533"/>
            <a:ext cx="109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165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만원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55FCFCE-0715-476F-AB0B-E204BBDFED73}"/>
              </a:ext>
            </a:extLst>
          </p:cNvPr>
          <p:cNvSpPr txBox="1"/>
          <p:nvPr/>
        </p:nvSpPr>
        <p:spPr>
          <a:xfrm>
            <a:off x="9879216" y="2699919"/>
            <a:ext cx="183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MOTOROLA</a:t>
            </a:r>
          </a:p>
          <a:p>
            <a:pPr algn="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RAZR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F87D59D2-42C0-4939-BF66-385605B0248F}"/>
              </a:ext>
            </a:extLst>
          </p:cNvPr>
          <p:cNvSpPr/>
          <p:nvPr/>
        </p:nvSpPr>
        <p:spPr>
          <a:xfrm>
            <a:off x="2743200" y="4761783"/>
            <a:ext cx="2991173" cy="430149"/>
          </a:xfrm>
          <a:prstGeom prst="roundRect">
            <a:avLst/>
          </a:prstGeom>
          <a:noFill/>
          <a:ln w="38100">
            <a:solidFill>
              <a:srgbClr val="7A267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8005D7A6-D99C-4D59-A8B6-EE450FB5237D}"/>
              </a:ext>
            </a:extLst>
          </p:cNvPr>
          <p:cNvSpPr/>
          <p:nvPr/>
        </p:nvSpPr>
        <p:spPr>
          <a:xfrm>
            <a:off x="6105244" y="4775853"/>
            <a:ext cx="2991173" cy="430149"/>
          </a:xfrm>
          <a:prstGeom prst="roundRect">
            <a:avLst/>
          </a:prstGeom>
          <a:noFill/>
          <a:ln w="38100">
            <a:solidFill>
              <a:srgbClr val="7A267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82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637483-396D-4A28-A3DD-AD31742A0C78}"/>
              </a:ext>
            </a:extLst>
          </p:cNvPr>
          <p:cNvSpPr/>
          <p:nvPr/>
        </p:nvSpPr>
        <p:spPr>
          <a:xfrm>
            <a:off x="0" y="1704814"/>
            <a:ext cx="12192000" cy="5153186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6A7FD76-D8E6-4FF7-B2C1-9F31ABF0FD46}"/>
              </a:ext>
            </a:extLst>
          </p:cNvPr>
          <p:cNvSpPr/>
          <p:nvPr/>
        </p:nvSpPr>
        <p:spPr>
          <a:xfrm>
            <a:off x="6666824" y="2573125"/>
            <a:ext cx="4910407" cy="7961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880008-E0D6-476A-A1D7-0BECA130E47E}"/>
              </a:ext>
            </a:extLst>
          </p:cNvPr>
          <p:cNvSpPr txBox="1"/>
          <p:nvPr/>
        </p:nvSpPr>
        <p:spPr>
          <a:xfrm>
            <a:off x="6666824" y="2573125"/>
            <a:ext cx="5120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2018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전 세계 스마트폰 판매량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억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7000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만대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2019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전 세계 스마트폰 판매량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억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2000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만대 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711D3-9111-4382-A290-0AF1797BE3FD}"/>
              </a:ext>
            </a:extLst>
          </p:cNvPr>
          <p:cNvSpPr txBox="1"/>
          <p:nvPr/>
        </p:nvSpPr>
        <p:spPr>
          <a:xfrm>
            <a:off x="266700" y="1017851"/>
            <a:ext cx="440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4)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폴더블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폰 시장 환경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087005-AEE4-4443-A2EC-292FDBD42246}"/>
              </a:ext>
            </a:extLst>
          </p:cNvPr>
          <p:cNvCxnSpPr/>
          <p:nvPr/>
        </p:nvCxnSpPr>
        <p:spPr>
          <a:xfrm>
            <a:off x="5551592" y="2119086"/>
            <a:ext cx="0" cy="428171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DE429E-E28A-4A20-ABE6-9E3D24BDA36A}"/>
              </a:ext>
            </a:extLst>
          </p:cNvPr>
          <p:cNvSpPr txBox="1"/>
          <p:nvPr/>
        </p:nvSpPr>
        <p:spPr>
          <a:xfrm>
            <a:off x="266700" y="413417"/>
            <a:ext cx="373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C00000"/>
                </a:solidFill>
              </a:rPr>
              <a:t>1. </a:t>
            </a:r>
            <a:r>
              <a:rPr lang="ko-KR" altLang="en-US" dirty="0">
                <a:solidFill>
                  <a:srgbClr val="C00000"/>
                </a:solidFill>
              </a:rPr>
              <a:t>연구배경 및 목적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1C444C-26F2-4F28-B83E-34E9DB934980}"/>
              </a:ext>
            </a:extLst>
          </p:cNvPr>
          <p:cNvSpPr txBox="1"/>
          <p:nvPr/>
        </p:nvSpPr>
        <p:spPr>
          <a:xfrm>
            <a:off x="6215409" y="3092257"/>
            <a:ext cx="5242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미국의 정보기술 연구 및 자문회사 </a:t>
            </a:r>
            <a:r>
              <a:rPr lang="ko-KR" altLang="en-US" sz="12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가트너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자료인용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14E68C-5E26-4345-B68E-03DF7F34B589}"/>
              </a:ext>
            </a:extLst>
          </p:cNvPr>
          <p:cNvSpPr txBox="1"/>
          <p:nvPr/>
        </p:nvSpPr>
        <p:spPr>
          <a:xfrm>
            <a:off x="5860638" y="2082425"/>
            <a:ext cx="54298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전 세계 스마트폰 판매량을 </a:t>
            </a:r>
            <a:r>
              <a:rPr lang="en-US" altLang="ko-KR" sz="2200" dirty="0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2200" dirty="0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억대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가정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5D0CE-1B95-4670-8FFE-64B644E6DE3F}"/>
              </a:ext>
            </a:extLst>
          </p:cNvPr>
          <p:cNvSpPr txBox="1"/>
          <p:nvPr/>
        </p:nvSpPr>
        <p:spPr>
          <a:xfrm>
            <a:off x="5860638" y="3482783"/>
            <a:ext cx="577823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삼성전자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2020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폴더블폰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출하 계획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500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만대 </a:t>
            </a:r>
            <a:endParaRPr lang="en-US" altLang="ko-KR" sz="2200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외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화웨이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모토로라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샤오미 출하량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만대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폴더블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폰 판매량을 </a:t>
            </a:r>
            <a:r>
              <a:rPr lang="en-US" altLang="ko-KR" sz="2200" dirty="0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600</a:t>
            </a:r>
            <a:r>
              <a:rPr lang="ko-KR" altLang="en-US" sz="2200" dirty="0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가정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3CCFA-FFDB-4DDD-863B-97508DE19997}"/>
              </a:ext>
            </a:extLst>
          </p:cNvPr>
          <p:cNvSpPr txBox="1"/>
          <p:nvPr/>
        </p:nvSpPr>
        <p:spPr>
          <a:xfrm>
            <a:off x="6144982" y="4960935"/>
            <a:ext cx="3340102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시장 대비 판매량 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endParaRPr lang="ko-KR" altLang="en-US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07E1E-79BB-4257-B914-F7856FF4A139}"/>
              </a:ext>
            </a:extLst>
          </p:cNvPr>
          <p:cNvSpPr txBox="1"/>
          <p:nvPr/>
        </p:nvSpPr>
        <p:spPr>
          <a:xfrm>
            <a:off x="8965651" y="4830838"/>
            <a:ext cx="1568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D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0.4%</a:t>
            </a:r>
            <a:endParaRPr lang="ko-KR" altLang="en-US" sz="3200" dirty="0">
              <a:solidFill>
                <a:srgbClr val="D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637517-3E8D-42F7-A31F-BE0F7A699E6A}"/>
              </a:ext>
            </a:extLst>
          </p:cNvPr>
          <p:cNvSpPr txBox="1"/>
          <p:nvPr/>
        </p:nvSpPr>
        <p:spPr>
          <a:xfrm>
            <a:off x="5860638" y="5675758"/>
            <a:ext cx="577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기술수용주기에서 초기 시장 위치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대중화 되지 않은 제품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주류시장으로 가기 위한 지속적인 제품 개발이 예측됨 </a:t>
            </a:r>
          </a:p>
        </p:txBody>
      </p:sp>
      <p:pic>
        <p:nvPicPr>
          <p:cNvPr id="1026" name="Picture 2" descr="비평가들이 킨에 대해 이해하지 못하는 것은 무엇입니까 - 파트 1 - NuFi">
            <a:extLst>
              <a:ext uri="{FF2B5EF4-FFF2-40B4-BE49-F238E27FC236}">
                <a16:creationId xmlns:a16="http://schemas.microsoft.com/office/drawing/2014/main" id="{58BD202E-E7AC-4AA7-9263-D5AB42F9A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57" y="2119086"/>
            <a:ext cx="4901298" cy="340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F2A9F18-A3DA-4AA7-B695-650C515F598A}"/>
              </a:ext>
            </a:extLst>
          </p:cNvPr>
          <p:cNvSpPr txBox="1"/>
          <p:nvPr/>
        </p:nvSpPr>
        <p:spPr>
          <a:xfrm>
            <a:off x="1467910" y="5637698"/>
            <a:ext cx="28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캐즘이론의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기술수용주기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F33B19-3BD3-4C4C-B5E8-719C36E283E9}"/>
              </a:ext>
            </a:extLst>
          </p:cNvPr>
          <p:cNvSpPr txBox="1"/>
          <p:nvPr/>
        </p:nvSpPr>
        <p:spPr>
          <a:xfrm>
            <a:off x="8399595" y="4490891"/>
            <a:ext cx="1957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IT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BIZ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news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 인용</a:t>
            </a:r>
          </a:p>
        </p:txBody>
      </p:sp>
    </p:spTree>
    <p:extLst>
      <p:ext uri="{BB962C8B-B14F-4D97-AF65-F5344CB8AC3E}">
        <p14:creationId xmlns:p14="http://schemas.microsoft.com/office/powerpoint/2010/main" val="133083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637483-396D-4A28-A3DD-AD31742A0C78}"/>
              </a:ext>
            </a:extLst>
          </p:cNvPr>
          <p:cNvSpPr/>
          <p:nvPr/>
        </p:nvSpPr>
        <p:spPr>
          <a:xfrm>
            <a:off x="0" y="1704814"/>
            <a:ext cx="12192000" cy="5153186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711D3-9111-4382-A290-0AF1797BE3FD}"/>
              </a:ext>
            </a:extLst>
          </p:cNvPr>
          <p:cNvSpPr txBox="1"/>
          <p:nvPr/>
        </p:nvSpPr>
        <p:spPr>
          <a:xfrm>
            <a:off x="266700" y="1017851"/>
            <a:ext cx="440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4)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삼성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폴더블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폰 분석 배경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E429E-E28A-4A20-ABE6-9E3D24BDA36A}"/>
              </a:ext>
            </a:extLst>
          </p:cNvPr>
          <p:cNvSpPr txBox="1"/>
          <p:nvPr/>
        </p:nvSpPr>
        <p:spPr>
          <a:xfrm>
            <a:off x="266700" y="413417"/>
            <a:ext cx="373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C00000"/>
                </a:solidFill>
              </a:rPr>
              <a:t>1. </a:t>
            </a:r>
            <a:r>
              <a:rPr lang="ko-KR" altLang="en-US" dirty="0">
                <a:solidFill>
                  <a:srgbClr val="C00000"/>
                </a:solidFill>
              </a:rPr>
              <a:t>연구배경 및 목적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979826-DDAB-4171-95DE-7B7AFA386A9C}"/>
              </a:ext>
            </a:extLst>
          </p:cNvPr>
          <p:cNvSpPr txBox="1"/>
          <p:nvPr/>
        </p:nvSpPr>
        <p:spPr>
          <a:xfrm>
            <a:off x="6608113" y="2186714"/>
            <a:ext cx="43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삼성 </a:t>
            </a:r>
            <a:r>
              <a:rPr lang="ko-KR" altLang="en-US" sz="2000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폴더블</a:t>
            </a:r>
            <a:r>
              <a:rPr lang="ko-KR" altLang="en-US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폰 출하량 기업 </a:t>
            </a:r>
            <a:r>
              <a:rPr lang="en-US" altLang="ko-KR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전망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E3D4A-A0A0-47B7-A848-9476B97A6185}"/>
              </a:ext>
            </a:extLst>
          </p:cNvPr>
          <p:cNvSpPr txBox="1"/>
          <p:nvPr/>
        </p:nvSpPr>
        <p:spPr>
          <a:xfrm>
            <a:off x="6626080" y="3315597"/>
            <a:ext cx="55578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폴더블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유기발광다이오드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(OLED)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패널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생산 가능한 회사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삼성 디스플레이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LG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디스플레이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BOE,  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회사가 전부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중에서도 삼성을 제외한 두 회사는 수급율이 낮음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293D75-5315-4092-99FE-B9736290EDA5}"/>
              </a:ext>
            </a:extLst>
          </p:cNvPr>
          <p:cNvSpPr txBox="1"/>
          <p:nvPr/>
        </p:nvSpPr>
        <p:spPr>
          <a:xfrm>
            <a:off x="6626080" y="2860841"/>
            <a:ext cx="231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부품 경쟁력 우위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C1B024-6769-46E3-9A26-48ED8691500B}"/>
              </a:ext>
            </a:extLst>
          </p:cNvPr>
          <p:cNvSpPr txBox="1"/>
          <p:nvPr/>
        </p:nvSpPr>
        <p:spPr>
          <a:xfrm>
            <a:off x="6633864" y="4936206"/>
            <a:ext cx="5557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2019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2020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모두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화웨이나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모토로라 등을 제치고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폴더블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폰 판매량에 있어서 선두주자를 차지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각종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언론에서도 품질 및 기술력 인정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7FA048-6E00-4123-B38F-7736FB072071}"/>
              </a:ext>
            </a:extLst>
          </p:cNvPr>
          <p:cNvSpPr txBox="1"/>
          <p:nvPr/>
        </p:nvSpPr>
        <p:spPr>
          <a:xfrm>
            <a:off x="6626080" y="4481450"/>
            <a:ext cx="231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 선도기업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9EB7EE-9E37-4E6B-A94F-D9E21EAB72AC}"/>
              </a:ext>
            </a:extLst>
          </p:cNvPr>
          <p:cNvSpPr txBox="1"/>
          <p:nvPr/>
        </p:nvSpPr>
        <p:spPr>
          <a:xfrm>
            <a:off x="1698047" y="1903312"/>
            <a:ext cx="413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폴더블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폰 글로벌 시장 판매량 전망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CA9DDCE-0779-4130-AE18-2CE5A7D4141D}"/>
              </a:ext>
            </a:extLst>
          </p:cNvPr>
          <p:cNvSpPr/>
          <p:nvPr/>
        </p:nvSpPr>
        <p:spPr>
          <a:xfrm>
            <a:off x="1104801" y="2483021"/>
            <a:ext cx="5028348" cy="3252511"/>
          </a:xfrm>
          <a:custGeom>
            <a:avLst/>
            <a:gdLst>
              <a:gd name="connsiteX0" fmla="*/ 0 w 3859078"/>
              <a:gd name="connsiteY0" fmla="*/ 0 h 3223648"/>
              <a:gd name="connsiteX1" fmla="*/ 0 w 3859078"/>
              <a:gd name="connsiteY1" fmla="*/ 3223648 h 3223648"/>
              <a:gd name="connsiteX2" fmla="*/ 3859078 w 3859078"/>
              <a:gd name="connsiteY2" fmla="*/ 3223648 h 322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9078" h="3223648">
                <a:moveTo>
                  <a:pt x="0" y="0"/>
                </a:moveTo>
                <a:lnTo>
                  <a:pt x="0" y="3223648"/>
                </a:lnTo>
                <a:lnTo>
                  <a:pt x="3859078" y="3223648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F6FA2A-B408-451A-AD1C-3C553CDD5372}"/>
              </a:ext>
            </a:extLst>
          </p:cNvPr>
          <p:cNvSpPr txBox="1"/>
          <p:nvPr/>
        </p:nvSpPr>
        <p:spPr>
          <a:xfrm>
            <a:off x="1080693" y="5780556"/>
            <a:ext cx="102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2019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A9572E-7A29-4A61-A620-4CA41B9951F9}"/>
              </a:ext>
            </a:extLst>
          </p:cNvPr>
          <p:cNvSpPr txBox="1"/>
          <p:nvPr/>
        </p:nvSpPr>
        <p:spPr>
          <a:xfrm>
            <a:off x="2423882" y="5780556"/>
            <a:ext cx="102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2020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추정치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2F1E2C-63D6-43A8-ABF7-23DBC23AA1C8}"/>
              </a:ext>
            </a:extLst>
          </p:cNvPr>
          <p:cNvSpPr txBox="1"/>
          <p:nvPr/>
        </p:nvSpPr>
        <p:spPr>
          <a:xfrm>
            <a:off x="3767071" y="5780556"/>
            <a:ext cx="102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2021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추정치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98724C-36C2-42B9-B3DF-3597C31D9FA3}"/>
              </a:ext>
            </a:extLst>
          </p:cNvPr>
          <p:cNvSpPr txBox="1"/>
          <p:nvPr/>
        </p:nvSpPr>
        <p:spPr>
          <a:xfrm>
            <a:off x="5110261" y="5780556"/>
            <a:ext cx="102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추정치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8DA3A65-CE3A-4987-A22E-BC84D06ED812}"/>
              </a:ext>
            </a:extLst>
          </p:cNvPr>
          <p:cNvSpPr/>
          <p:nvPr/>
        </p:nvSpPr>
        <p:spPr>
          <a:xfrm>
            <a:off x="2935326" y="5486559"/>
            <a:ext cx="428625" cy="262679"/>
          </a:xfrm>
          <a:prstGeom prst="rect">
            <a:avLst/>
          </a:prstGeom>
          <a:solidFill>
            <a:srgbClr val="00206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57FA35-659B-4E72-8EEC-2030E842789A}"/>
              </a:ext>
            </a:extLst>
          </p:cNvPr>
          <p:cNvSpPr/>
          <p:nvPr/>
        </p:nvSpPr>
        <p:spPr>
          <a:xfrm>
            <a:off x="4278515" y="5089684"/>
            <a:ext cx="428625" cy="659555"/>
          </a:xfrm>
          <a:prstGeom prst="rect">
            <a:avLst/>
          </a:prstGeom>
          <a:solidFill>
            <a:srgbClr val="00206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AA0A771-8539-4185-B475-C53C5C73EE91}"/>
              </a:ext>
            </a:extLst>
          </p:cNvPr>
          <p:cNvSpPr/>
          <p:nvPr/>
        </p:nvSpPr>
        <p:spPr>
          <a:xfrm>
            <a:off x="5580372" y="4353084"/>
            <a:ext cx="428625" cy="1382448"/>
          </a:xfrm>
          <a:prstGeom prst="rect">
            <a:avLst/>
          </a:prstGeom>
          <a:solidFill>
            <a:srgbClr val="00206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8E4917-BA43-426C-9A7B-1BF9293AC3B2}"/>
              </a:ext>
            </a:extLst>
          </p:cNvPr>
          <p:cNvSpPr/>
          <p:nvPr/>
        </p:nvSpPr>
        <p:spPr>
          <a:xfrm>
            <a:off x="1698047" y="5689758"/>
            <a:ext cx="428625" cy="59479"/>
          </a:xfrm>
          <a:prstGeom prst="rect">
            <a:avLst/>
          </a:prstGeom>
          <a:solidFill>
            <a:srgbClr val="00206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F367D3-31F9-4D5F-8BD0-CFB770918DEE}"/>
              </a:ext>
            </a:extLst>
          </p:cNvPr>
          <p:cNvSpPr/>
          <p:nvPr/>
        </p:nvSpPr>
        <p:spPr>
          <a:xfrm>
            <a:off x="2399429" y="5362593"/>
            <a:ext cx="428625" cy="386645"/>
          </a:xfrm>
          <a:prstGeom prst="rect">
            <a:avLst/>
          </a:prstGeom>
          <a:solidFill>
            <a:srgbClr val="EE853E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0013C7-C0BB-41BE-A2D6-EFECB1FB4537}"/>
              </a:ext>
            </a:extLst>
          </p:cNvPr>
          <p:cNvSpPr/>
          <p:nvPr/>
        </p:nvSpPr>
        <p:spPr>
          <a:xfrm>
            <a:off x="3742618" y="4797584"/>
            <a:ext cx="428625" cy="951655"/>
          </a:xfrm>
          <a:prstGeom prst="rect">
            <a:avLst/>
          </a:prstGeom>
          <a:solidFill>
            <a:srgbClr val="EE853E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E944C5-CF23-4C16-9C8C-5A60C7394904}"/>
              </a:ext>
            </a:extLst>
          </p:cNvPr>
          <p:cNvSpPr/>
          <p:nvPr/>
        </p:nvSpPr>
        <p:spPr>
          <a:xfrm>
            <a:off x="5044475" y="2930684"/>
            <a:ext cx="428625" cy="2804848"/>
          </a:xfrm>
          <a:prstGeom prst="rect">
            <a:avLst/>
          </a:prstGeom>
          <a:solidFill>
            <a:srgbClr val="EE853E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25A507D-47F1-47AC-8D43-DB29982CE33D}"/>
              </a:ext>
            </a:extLst>
          </p:cNvPr>
          <p:cNvSpPr/>
          <p:nvPr/>
        </p:nvSpPr>
        <p:spPr>
          <a:xfrm>
            <a:off x="1162150" y="5680234"/>
            <a:ext cx="428625" cy="69004"/>
          </a:xfrm>
          <a:prstGeom prst="rect">
            <a:avLst/>
          </a:prstGeom>
          <a:solidFill>
            <a:srgbClr val="EE853E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1AFF12-7FD9-4FC0-A412-DE339831DF1F}"/>
              </a:ext>
            </a:extLst>
          </p:cNvPr>
          <p:cNvSpPr txBox="1"/>
          <p:nvPr/>
        </p:nvSpPr>
        <p:spPr>
          <a:xfrm>
            <a:off x="404579" y="5024040"/>
            <a:ext cx="731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1000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A3FAA-6C43-48C6-9E0F-944634B498B4}"/>
              </a:ext>
            </a:extLst>
          </p:cNvPr>
          <p:cNvSpPr txBox="1"/>
          <p:nvPr/>
        </p:nvSpPr>
        <p:spPr>
          <a:xfrm>
            <a:off x="404579" y="4394524"/>
            <a:ext cx="731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2000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35E751-778F-4FE5-A9D6-96F0045BAA40}"/>
              </a:ext>
            </a:extLst>
          </p:cNvPr>
          <p:cNvSpPr txBox="1"/>
          <p:nvPr/>
        </p:nvSpPr>
        <p:spPr>
          <a:xfrm>
            <a:off x="404579" y="3765008"/>
            <a:ext cx="731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3000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2CF866-4563-4B69-9460-5FB73AC3A0B2}"/>
              </a:ext>
            </a:extLst>
          </p:cNvPr>
          <p:cNvSpPr txBox="1"/>
          <p:nvPr/>
        </p:nvSpPr>
        <p:spPr>
          <a:xfrm>
            <a:off x="404579" y="3135492"/>
            <a:ext cx="731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4000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22372C-E3E0-4F26-AD94-42CF1DFAC0D6}"/>
              </a:ext>
            </a:extLst>
          </p:cNvPr>
          <p:cNvSpPr txBox="1"/>
          <p:nvPr/>
        </p:nvSpPr>
        <p:spPr>
          <a:xfrm>
            <a:off x="404579" y="2505976"/>
            <a:ext cx="731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5000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50605E-7711-4E28-BEFD-C7350D261650}"/>
              </a:ext>
            </a:extLst>
          </p:cNvPr>
          <p:cNvSpPr txBox="1"/>
          <p:nvPr/>
        </p:nvSpPr>
        <p:spPr>
          <a:xfrm>
            <a:off x="996665" y="5338529"/>
            <a:ext cx="731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60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DE5E00-F3B8-4F3A-A4F1-00B58229FD6E}"/>
              </a:ext>
            </a:extLst>
          </p:cNvPr>
          <p:cNvSpPr txBox="1"/>
          <p:nvPr/>
        </p:nvSpPr>
        <p:spPr>
          <a:xfrm>
            <a:off x="2247873" y="5015874"/>
            <a:ext cx="731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660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018FFF-39E7-4828-8324-B5A6B17323E8}"/>
              </a:ext>
            </a:extLst>
          </p:cNvPr>
          <p:cNvSpPr txBox="1"/>
          <p:nvPr/>
        </p:nvSpPr>
        <p:spPr>
          <a:xfrm>
            <a:off x="3588466" y="4465242"/>
            <a:ext cx="731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1710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24775B-FF1A-429A-AF5C-9D79186DFF71}"/>
              </a:ext>
            </a:extLst>
          </p:cNvPr>
          <p:cNvSpPr txBox="1"/>
          <p:nvPr/>
        </p:nvSpPr>
        <p:spPr>
          <a:xfrm>
            <a:off x="4889969" y="2592130"/>
            <a:ext cx="731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4440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7BF43E-3241-4D79-AA51-0EE5686D2636}"/>
              </a:ext>
            </a:extLst>
          </p:cNvPr>
          <p:cNvSpPr txBox="1"/>
          <p:nvPr/>
        </p:nvSpPr>
        <p:spPr>
          <a:xfrm>
            <a:off x="1565458" y="5365218"/>
            <a:ext cx="731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50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33E883-7282-47DF-B2B8-1DAA9BE62BDF}"/>
              </a:ext>
            </a:extLst>
          </p:cNvPr>
          <p:cNvSpPr txBox="1"/>
          <p:nvPr/>
        </p:nvSpPr>
        <p:spPr>
          <a:xfrm>
            <a:off x="2778436" y="5154923"/>
            <a:ext cx="731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440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E42D74-2434-452C-B2AE-A3BED674CF41}"/>
              </a:ext>
            </a:extLst>
          </p:cNvPr>
          <p:cNvSpPr txBox="1"/>
          <p:nvPr/>
        </p:nvSpPr>
        <p:spPr>
          <a:xfrm>
            <a:off x="4116764" y="4733078"/>
            <a:ext cx="731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1320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C744DE-0138-45E8-BBF8-064B35F6814F}"/>
              </a:ext>
            </a:extLst>
          </p:cNvPr>
          <p:cNvSpPr txBox="1"/>
          <p:nvPr/>
        </p:nvSpPr>
        <p:spPr>
          <a:xfrm>
            <a:off x="5426677" y="4016261"/>
            <a:ext cx="731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2230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7684C41-A03F-4593-9CF3-E4533138F34E}"/>
              </a:ext>
            </a:extLst>
          </p:cNvPr>
          <p:cNvSpPr/>
          <p:nvPr/>
        </p:nvSpPr>
        <p:spPr>
          <a:xfrm>
            <a:off x="1329458" y="2521208"/>
            <a:ext cx="214313" cy="214313"/>
          </a:xfrm>
          <a:prstGeom prst="rect">
            <a:avLst/>
          </a:prstGeom>
          <a:solidFill>
            <a:srgbClr val="EE853E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0B84EC6-7EE9-4F46-B678-BBF565FD4915}"/>
              </a:ext>
            </a:extLst>
          </p:cNvPr>
          <p:cNvSpPr/>
          <p:nvPr/>
        </p:nvSpPr>
        <p:spPr>
          <a:xfrm>
            <a:off x="1329458" y="2823527"/>
            <a:ext cx="214313" cy="214313"/>
          </a:xfrm>
          <a:prstGeom prst="rect">
            <a:avLst/>
          </a:prstGeom>
          <a:solidFill>
            <a:srgbClr val="00206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1C925D-C479-4332-9C43-26EF5AFC541A}"/>
              </a:ext>
            </a:extLst>
          </p:cNvPr>
          <p:cNvSpPr txBox="1"/>
          <p:nvPr/>
        </p:nvSpPr>
        <p:spPr>
          <a:xfrm>
            <a:off x="1513048" y="2518740"/>
            <a:ext cx="1702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전세계 </a:t>
            </a:r>
            <a:r>
              <a:rPr lang="ko-KR" altLang="en-US" sz="12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폴더블폰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출하량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E86ABE-B177-48D6-A45C-B69BFAC27451}"/>
              </a:ext>
            </a:extLst>
          </p:cNvPr>
          <p:cNvSpPr txBox="1"/>
          <p:nvPr/>
        </p:nvSpPr>
        <p:spPr>
          <a:xfrm>
            <a:off x="1500566" y="2788148"/>
            <a:ext cx="1702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삼성 </a:t>
            </a:r>
            <a:r>
              <a:rPr lang="ko-KR" altLang="en-US" sz="12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폴더블폰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출하량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E20220-DA9A-4BAD-9ECA-999C5D6A3382}"/>
              </a:ext>
            </a:extLst>
          </p:cNvPr>
          <p:cNvSpPr txBox="1"/>
          <p:nvPr/>
        </p:nvSpPr>
        <p:spPr>
          <a:xfrm>
            <a:off x="4430234" y="6303659"/>
            <a:ext cx="1702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1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하이투자증권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E8CBB0-707C-4062-90F3-BD4798A98867}"/>
              </a:ext>
            </a:extLst>
          </p:cNvPr>
          <p:cNvSpPr txBox="1"/>
          <p:nvPr/>
        </p:nvSpPr>
        <p:spPr>
          <a:xfrm>
            <a:off x="491707" y="5354428"/>
            <a:ext cx="73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단위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만대</a:t>
            </a:r>
          </a:p>
        </p:txBody>
      </p:sp>
    </p:spTree>
    <p:extLst>
      <p:ext uri="{BB962C8B-B14F-4D97-AF65-F5344CB8AC3E}">
        <p14:creationId xmlns:p14="http://schemas.microsoft.com/office/powerpoint/2010/main" val="335620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637483-396D-4A28-A3DD-AD31742A0C78}"/>
              </a:ext>
            </a:extLst>
          </p:cNvPr>
          <p:cNvSpPr/>
          <p:nvPr/>
        </p:nvSpPr>
        <p:spPr>
          <a:xfrm>
            <a:off x="0" y="1704814"/>
            <a:ext cx="12192000" cy="5153186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711D3-9111-4382-A290-0AF1797BE3FD}"/>
              </a:ext>
            </a:extLst>
          </p:cNvPr>
          <p:cNvSpPr txBox="1"/>
          <p:nvPr/>
        </p:nvSpPr>
        <p:spPr>
          <a:xfrm>
            <a:off x="266699" y="1017851"/>
            <a:ext cx="464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폴더블폰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리뷰 데이터 분석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E429E-E28A-4A20-ABE6-9E3D24BDA36A}"/>
              </a:ext>
            </a:extLst>
          </p:cNvPr>
          <p:cNvSpPr txBox="1"/>
          <p:nvPr/>
        </p:nvSpPr>
        <p:spPr>
          <a:xfrm>
            <a:off x="266700" y="413417"/>
            <a:ext cx="373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C00000"/>
                </a:solidFill>
              </a:rPr>
              <a:t>2. </a:t>
            </a:r>
            <a:r>
              <a:rPr lang="ko-KR" altLang="en-US" dirty="0">
                <a:solidFill>
                  <a:srgbClr val="C00000"/>
                </a:solidFill>
              </a:rPr>
              <a:t>연구방법 및 과정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15E0068-C4EB-489E-9BE3-3C22D83EE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2" t="23754" r="38329" b="21474"/>
          <a:stretch/>
        </p:blipFill>
        <p:spPr>
          <a:xfrm>
            <a:off x="424911" y="3103537"/>
            <a:ext cx="5514167" cy="2870198"/>
          </a:xfrm>
          <a:custGeom>
            <a:avLst/>
            <a:gdLst>
              <a:gd name="connsiteX0" fmla="*/ 0 w 8973519"/>
              <a:gd name="connsiteY0" fmla="*/ 0 h 4262033"/>
              <a:gd name="connsiteX1" fmla="*/ 8973519 w 8973519"/>
              <a:gd name="connsiteY1" fmla="*/ 0 h 4262033"/>
              <a:gd name="connsiteX2" fmla="*/ 8973519 w 8973519"/>
              <a:gd name="connsiteY2" fmla="*/ 4262033 h 4262033"/>
              <a:gd name="connsiteX3" fmla="*/ 0 w 8973519"/>
              <a:gd name="connsiteY3" fmla="*/ 4262033 h 426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3519" h="4262033">
                <a:moveTo>
                  <a:pt x="0" y="0"/>
                </a:moveTo>
                <a:lnTo>
                  <a:pt x="8973519" y="0"/>
                </a:lnTo>
                <a:lnTo>
                  <a:pt x="8973519" y="4262033"/>
                </a:lnTo>
                <a:lnTo>
                  <a:pt x="0" y="4262033"/>
                </a:lnTo>
                <a:close/>
              </a:path>
            </a:pathLst>
          </a:cu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B71C0DA-33E7-430A-8A0F-359156AC1F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8" t="30047" r="42179" b="16594"/>
          <a:stretch/>
        </p:blipFill>
        <p:spPr>
          <a:xfrm>
            <a:off x="6239174" y="3103537"/>
            <a:ext cx="5322562" cy="2870198"/>
          </a:xfrm>
          <a:custGeom>
            <a:avLst/>
            <a:gdLst>
              <a:gd name="connsiteX0" fmla="*/ 0 w 7203484"/>
              <a:gd name="connsiteY0" fmla="*/ 0 h 3657600"/>
              <a:gd name="connsiteX1" fmla="*/ 7203484 w 7203484"/>
              <a:gd name="connsiteY1" fmla="*/ 0 h 3657600"/>
              <a:gd name="connsiteX2" fmla="*/ 7203484 w 7203484"/>
              <a:gd name="connsiteY2" fmla="*/ 3657600 h 3657600"/>
              <a:gd name="connsiteX3" fmla="*/ 0 w 7203484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3484" h="3657600">
                <a:moveTo>
                  <a:pt x="0" y="0"/>
                </a:moveTo>
                <a:lnTo>
                  <a:pt x="7203484" y="0"/>
                </a:lnTo>
                <a:lnTo>
                  <a:pt x="7203484" y="3657600"/>
                </a:lnTo>
                <a:lnTo>
                  <a:pt x="0" y="3657600"/>
                </a:ln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A08323-8DF7-4095-84BE-537981DBB8E8}"/>
              </a:ext>
            </a:extLst>
          </p:cNvPr>
          <p:cNvSpPr txBox="1"/>
          <p:nvPr/>
        </p:nvSpPr>
        <p:spPr>
          <a:xfrm>
            <a:off x="424912" y="2467668"/>
            <a:ext cx="2705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4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Galaxy Z fold2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F183EF-8420-407A-97DE-36FA42436243}"/>
              </a:ext>
            </a:extLst>
          </p:cNvPr>
          <p:cNvSpPr txBox="1"/>
          <p:nvPr/>
        </p:nvSpPr>
        <p:spPr>
          <a:xfrm>
            <a:off x="2664092" y="2686439"/>
            <a:ext cx="35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대략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여개의 리뷰 데이터 분석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D98963-0171-41D7-A6CC-1AEDF86F3721}"/>
              </a:ext>
            </a:extLst>
          </p:cNvPr>
          <p:cNvSpPr txBox="1"/>
          <p:nvPr/>
        </p:nvSpPr>
        <p:spPr>
          <a:xfrm>
            <a:off x="6125518" y="2450898"/>
            <a:ext cx="2705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4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Galaxy Z flip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6EA6FA-CEAD-4668-B559-B83C0C085479}"/>
              </a:ext>
            </a:extLst>
          </p:cNvPr>
          <p:cNvSpPr txBox="1"/>
          <p:nvPr/>
        </p:nvSpPr>
        <p:spPr>
          <a:xfrm>
            <a:off x="8271710" y="2669669"/>
            <a:ext cx="35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대략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880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여개의 리뷰 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218142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637483-396D-4A28-A3DD-AD31742A0C78}"/>
              </a:ext>
            </a:extLst>
          </p:cNvPr>
          <p:cNvSpPr/>
          <p:nvPr/>
        </p:nvSpPr>
        <p:spPr>
          <a:xfrm>
            <a:off x="0" y="1704814"/>
            <a:ext cx="12192000" cy="5153186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711D3-9111-4382-A290-0AF1797BE3FD}"/>
              </a:ext>
            </a:extLst>
          </p:cNvPr>
          <p:cNvSpPr txBox="1"/>
          <p:nvPr/>
        </p:nvSpPr>
        <p:spPr>
          <a:xfrm>
            <a:off x="266699" y="1017851"/>
            <a:ext cx="5374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폴더블폰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리뷰 데이터 분석 결과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E429E-E28A-4A20-ABE6-9E3D24BDA36A}"/>
              </a:ext>
            </a:extLst>
          </p:cNvPr>
          <p:cNvSpPr txBox="1"/>
          <p:nvPr/>
        </p:nvSpPr>
        <p:spPr>
          <a:xfrm>
            <a:off x="266700" y="413417"/>
            <a:ext cx="373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C00000"/>
                </a:solidFill>
              </a:rPr>
              <a:t>2. </a:t>
            </a:r>
            <a:r>
              <a:rPr lang="ko-KR" altLang="en-US" dirty="0">
                <a:solidFill>
                  <a:srgbClr val="C00000"/>
                </a:solidFill>
              </a:rPr>
              <a:t>연구방법 및 과정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B7AE3D6-E395-496B-BF89-CC39AA741E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86" t="20325" r="5297" b="11394"/>
          <a:stretch>
            <a:fillRect/>
          </a:stretch>
        </p:blipFill>
        <p:spPr>
          <a:xfrm>
            <a:off x="6201248" y="2457170"/>
            <a:ext cx="5176434" cy="2900340"/>
          </a:xfrm>
          <a:custGeom>
            <a:avLst/>
            <a:gdLst>
              <a:gd name="connsiteX0" fmla="*/ 0 w 8353586"/>
              <a:gd name="connsiteY0" fmla="*/ 0 h 4680489"/>
              <a:gd name="connsiteX1" fmla="*/ 8353586 w 8353586"/>
              <a:gd name="connsiteY1" fmla="*/ 0 h 4680489"/>
              <a:gd name="connsiteX2" fmla="*/ 8353586 w 8353586"/>
              <a:gd name="connsiteY2" fmla="*/ 4680489 h 4680489"/>
              <a:gd name="connsiteX3" fmla="*/ 0 w 8353586"/>
              <a:gd name="connsiteY3" fmla="*/ 4680489 h 468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53586" h="4680489">
                <a:moveTo>
                  <a:pt x="0" y="0"/>
                </a:moveTo>
                <a:lnTo>
                  <a:pt x="8353586" y="0"/>
                </a:lnTo>
                <a:lnTo>
                  <a:pt x="8353586" y="4680489"/>
                </a:lnTo>
                <a:lnTo>
                  <a:pt x="0" y="4680489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12693C-96C3-41E3-8C36-EB390B53317D}"/>
              </a:ext>
            </a:extLst>
          </p:cNvPr>
          <p:cNvSpPr txBox="1"/>
          <p:nvPr/>
        </p:nvSpPr>
        <p:spPr>
          <a:xfrm>
            <a:off x="964123" y="1896326"/>
            <a:ext cx="656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https://woni-hye.tistory.com/8#topic=0&amp;lambda=1&amp;term=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930CA65-5F8F-4879-9370-E48C9A256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23" y="2710633"/>
            <a:ext cx="3800712" cy="3141548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B0C1B4A-8960-460F-B9A6-66398810B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272" y="4539055"/>
            <a:ext cx="6448144" cy="207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3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1052</Words>
  <Application>Microsoft Office PowerPoint</Application>
  <PresentationFormat>와이드스크린</PresentationFormat>
  <Paragraphs>267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나눔스퀘어 Bold</vt:lpstr>
      <vt:lpstr>나눔스퀘어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한준</dc:creator>
  <cp:lastModifiedBy>김 한준</cp:lastModifiedBy>
  <cp:revision>59</cp:revision>
  <dcterms:created xsi:type="dcterms:W3CDTF">2020-10-03T02:37:40Z</dcterms:created>
  <dcterms:modified xsi:type="dcterms:W3CDTF">2020-10-06T12:21:17Z</dcterms:modified>
</cp:coreProperties>
</file>