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257" r:id="rId3"/>
    <p:sldId id="342" r:id="rId4"/>
    <p:sldId id="258" r:id="rId5"/>
    <p:sldId id="259" r:id="rId6"/>
    <p:sldId id="261" r:id="rId7"/>
    <p:sldId id="262" r:id="rId8"/>
    <p:sldId id="263" r:id="rId9"/>
    <p:sldId id="260" r:id="rId10"/>
    <p:sldId id="265" r:id="rId11"/>
    <p:sldId id="266" r:id="rId12"/>
    <p:sldId id="267" r:id="rId13"/>
    <p:sldId id="268" r:id="rId14"/>
    <p:sldId id="343"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44"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1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72935-3731-4CE7-90B1-FD06623B68B7}" type="datetimeFigureOut">
              <a:rPr lang="ko-KR" altLang="en-US" smtClean="0"/>
              <a:t>2013-01-21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0E5DB1-C2C1-4D9F-AE30-94A77B926C74}" type="slidenum">
              <a:rPr lang="ko-KR" altLang="en-US" smtClean="0"/>
              <a:t>‹#›</a:t>
            </a:fld>
            <a:endParaRPr lang="ko-KR" altLang="en-US"/>
          </a:p>
        </p:txBody>
      </p:sp>
    </p:spTree>
    <p:extLst>
      <p:ext uri="{BB962C8B-B14F-4D97-AF65-F5344CB8AC3E}">
        <p14:creationId xmlns:p14="http://schemas.microsoft.com/office/powerpoint/2010/main" val="42898250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9CF33E-E5A9-48AF-96C9-34F5FA8223E1}" type="slidenum">
              <a:rPr lang="en-US" altLang="ko-KR"/>
              <a:pPr/>
              <a:t>30</a:t>
            </a:fld>
            <a:endParaRPr lang="en-US" altLang="ko-KR"/>
          </a:p>
        </p:txBody>
      </p:sp>
      <p:sp>
        <p:nvSpPr>
          <p:cNvPr id="32770" name="Rectangle 2"/>
          <p:cNvSpPr>
            <a:spLocks noGrp="1" noRot="1" noChangeAspect="1" noChangeArrowheads="1" noTextEdit="1"/>
          </p:cNvSpPr>
          <p:nvPr>
            <p:ph type="sldImg"/>
          </p:nvPr>
        </p:nvSpPr>
        <p:spPr bwMode="auto">
          <a:xfrm>
            <a:off x="1144588" y="687388"/>
            <a:ext cx="4568825" cy="3425825"/>
          </a:xfrm>
          <a:prstGeom prst="rect">
            <a:avLst/>
          </a:prstGeom>
          <a:noFill/>
          <a:ln w="12700" cap="flat">
            <a:solidFill>
              <a:schemeClr val="tx1"/>
            </a:solidFill>
            <a:miter lim="800000"/>
            <a:headEnd/>
            <a:tailEnd/>
          </a:ln>
        </p:spPr>
      </p:sp>
      <p:sp>
        <p:nvSpPr>
          <p:cNvPr id="32771"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 name="직각 삼각형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제목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ko-KR" altLang="en-US" smtClean="0"/>
              <a:t>마스터 제목 스타일 편집</a:t>
            </a:r>
            <a:endParaRPr kumimoji="0" lang="en-US"/>
          </a:p>
        </p:txBody>
      </p:sp>
      <p:sp>
        <p:nvSpPr>
          <p:cNvPr id="17" name="부제목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smtClean="0"/>
              <a:t>마스터 부제목 스타일 편집</a:t>
            </a:r>
            <a:endParaRPr kumimoji="0" lang="en-US"/>
          </a:p>
        </p:txBody>
      </p:sp>
      <p:grpSp>
        <p:nvGrpSpPr>
          <p:cNvPr id="2" name="그룹 1"/>
          <p:cNvGrpSpPr/>
          <p:nvPr/>
        </p:nvGrpSpPr>
        <p:grpSpPr>
          <a:xfrm>
            <a:off x="-3765" y="4953000"/>
            <a:ext cx="9147765" cy="1912088"/>
            <a:chOff x="-3765" y="4832896"/>
            <a:chExt cx="9147765" cy="2032192"/>
          </a:xfrm>
        </p:grpSpPr>
        <p:sp>
          <p:nvSpPr>
            <p:cNvPr id="7" name="자유형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자유형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자유형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직선 연결선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날짜 개체 틀 29"/>
          <p:cNvSpPr>
            <a:spLocks noGrp="1"/>
          </p:cNvSpPr>
          <p:nvPr>
            <p:ph type="dt" sz="half" idx="10"/>
          </p:nvPr>
        </p:nvSpPr>
        <p:spPr/>
        <p:txBody>
          <a:bodyPr/>
          <a:lstStyle>
            <a:lvl1pPr>
              <a:defRPr>
                <a:solidFill>
                  <a:srgbClr val="FFFFFF"/>
                </a:solidFill>
              </a:defRPr>
            </a:lvl1pPr>
            <a:extLst/>
          </a:lstStyle>
          <a:p>
            <a:fld id="{FB30EDBD-1C2D-4C1E-B459-B60219FAB484}" type="datetimeFigureOut">
              <a:rPr lang="ko-KR" altLang="en-US" smtClean="0"/>
              <a:pPr/>
              <a:t>2013-01-21</a:t>
            </a:fld>
            <a:endParaRPr lang="ko-KR" altLang="en-US"/>
          </a:p>
        </p:txBody>
      </p:sp>
      <p:sp>
        <p:nvSpPr>
          <p:cNvPr id="19" name="바닥글 개체 틀 18"/>
          <p:cNvSpPr>
            <a:spLocks noGrp="1"/>
          </p:cNvSpPr>
          <p:nvPr>
            <p:ph type="ftr" sz="quarter" idx="11"/>
          </p:nvPr>
        </p:nvSpPr>
        <p:spPr/>
        <p:txBody>
          <a:bodyPr/>
          <a:lstStyle>
            <a:lvl1pPr>
              <a:defRPr>
                <a:solidFill>
                  <a:schemeClr val="accent1">
                    <a:tint val="20000"/>
                  </a:schemeClr>
                </a:solidFill>
              </a:defRPr>
            </a:lvl1pPr>
            <a:extLst/>
          </a:lstStyle>
          <a:p>
            <a:endParaRPr lang="ko-KR" altLang="en-US"/>
          </a:p>
        </p:txBody>
      </p:sp>
      <p:sp>
        <p:nvSpPr>
          <p:cNvPr id="27" name="슬라이드 번호 개체 틀 26"/>
          <p:cNvSpPr>
            <a:spLocks noGrp="1"/>
          </p:cNvSpPr>
          <p:nvPr>
            <p:ph type="sldNum" sz="quarter" idx="12"/>
          </p:nvPr>
        </p:nvSpPr>
        <p:spPr/>
        <p:txBody>
          <a:bodyPr/>
          <a:lstStyle>
            <a:lvl1pPr>
              <a:defRPr>
                <a:solidFill>
                  <a:srgbClr val="FFFFFF"/>
                </a:solidFill>
              </a:defRPr>
            </a:lvl1pPr>
            <a:extLst/>
          </a:lstStyle>
          <a:p>
            <a:fld id="{4BEDD84E-25D4-4983-8AA1-2863C96F08D9}"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1481329"/>
            <a:ext cx="8229600" cy="4386071"/>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FB30EDBD-1C2D-4C1E-B459-B60219FAB484}" type="datetimeFigureOut">
              <a:rPr lang="ko-KR" altLang="en-US" smtClean="0"/>
              <a:pPr/>
              <a:t>2013-01-21</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44013" y="274640"/>
            <a:ext cx="1777470" cy="5592761"/>
          </a:xfrm>
        </p:spPr>
        <p:txBody>
          <a:bodyPr vert="eaVert"/>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41"/>
            <a:ext cx="6324600" cy="5592760"/>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FB30EDBD-1C2D-4C1E-B459-B60219FAB484}" type="datetimeFigureOut">
              <a:rPr lang="ko-KR" altLang="en-US" smtClean="0"/>
              <a:pPr/>
              <a:t>2013-01-21</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990600" y="457200"/>
            <a:ext cx="7772400" cy="11430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990600" y="1828800"/>
            <a:ext cx="7772400" cy="4114800"/>
          </a:xfrm>
        </p:spPr>
        <p:txBody>
          <a:bodyPr/>
          <a:lstStyle/>
          <a:p>
            <a:endParaRPr lang="ko-KR" altLang="en-US"/>
          </a:p>
        </p:txBody>
      </p:sp>
      <p:sp>
        <p:nvSpPr>
          <p:cNvPr id="4" name="날짜 개체 틀 3"/>
          <p:cNvSpPr>
            <a:spLocks noGrp="1"/>
          </p:cNvSpPr>
          <p:nvPr>
            <p:ph type="dt" sz="half" idx="10"/>
          </p:nvPr>
        </p:nvSpPr>
        <p:spPr>
          <a:xfrm>
            <a:off x="990600" y="6096000"/>
            <a:ext cx="1905000" cy="457200"/>
          </a:xfrm>
        </p:spPr>
        <p:txBody>
          <a:bodyPr/>
          <a:lstStyle>
            <a:lvl1pPr>
              <a:defRPr/>
            </a:lvl1pPr>
          </a:lstStyle>
          <a:p>
            <a:endParaRPr lang="en-US" altLang="ko-KR"/>
          </a:p>
        </p:txBody>
      </p:sp>
      <p:sp>
        <p:nvSpPr>
          <p:cNvPr id="5" name="바닥글 개체 틀 4"/>
          <p:cNvSpPr>
            <a:spLocks noGrp="1"/>
          </p:cNvSpPr>
          <p:nvPr>
            <p:ph type="ftr" sz="quarter" idx="11"/>
          </p:nvPr>
        </p:nvSpPr>
        <p:spPr>
          <a:xfrm>
            <a:off x="3429000" y="6096000"/>
            <a:ext cx="2895600" cy="457200"/>
          </a:xfrm>
        </p:spPr>
        <p:txBody>
          <a:bodyPr/>
          <a:lstStyle>
            <a:lvl1pPr>
              <a:defRPr/>
            </a:lvl1pPr>
          </a:lstStyle>
          <a:p>
            <a:endParaRPr lang="en-US" altLang="ko-KR"/>
          </a:p>
        </p:txBody>
      </p:sp>
      <p:sp>
        <p:nvSpPr>
          <p:cNvPr id="6" name="슬라이드 번호 개체 틀 5"/>
          <p:cNvSpPr>
            <a:spLocks noGrp="1"/>
          </p:cNvSpPr>
          <p:nvPr>
            <p:ph type="sldNum" sz="quarter" idx="12"/>
          </p:nvPr>
        </p:nvSpPr>
        <p:spPr>
          <a:xfrm>
            <a:off x="6858000" y="6096000"/>
            <a:ext cx="1905000" cy="457200"/>
          </a:xfrm>
        </p:spPr>
        <p:txBody>
          <a:bodyPr/>
          <a:lstStyle>
            <a:lvl1pPr>
              <a:defRPr/>
            </a:lvl1pPr>
          </a:lstStyle>
          <a:p>
            <a:fld id="{431FC8AC-F24C-47E4-B11A-858115A6EF0B}" type="slidenum">
              <a:rPr lang="en-US" altLang="ko-K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90600" y="457200"/>
            <a:ext cx="7772400"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990600" y="18288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953000" y="18288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990600" y="6096000"/>
            <a:ext cx="1905000" cy="457200"/>
          </a:xfrm>
        </p:spPr>
        <p:txBody>
          <a:bodyPr/>
          <a:lstStyle>
            <a:lvl1pPr>
              <a:defRPr/>
            </a:lvl1pPr>
          </a:lstStyle>
          <a:p>
            <a:endParaRPr lang="en-US" altLang="ko-KR"/>
          </a:p>
        </p:txBody>
      </p:sp>
      <p:sp>
        <p:nvSpPr>
          <p:cNvPr id="6" name="바닥글 개체 틀 5"/>
          <p:cNvSpPr>
            <a:spLocks noGrp="1"/>
          </p:cNvSpPr>
          <p:nvPr>
            <p:ph type="ftr" sz="quarter" idx="11"/>
          </p:nvPr>
        </p:nvSpPr>
        <p:spPr>
          <a:xfrm>
            <a:off x="3429000" y="6096000"/>
            <a:ext cx="2895600" cy="457200"/>
          </a:xfrm>
        </p:spPr>
        <p:txBody>
          <a:bodyPr/>
          <a:lstStyle>
            <a:lvl1pPr>
              <a:defRPr/>
            </a:lvl1pPr>
          </a:lstStyle>
          <a:p>
            <a:endParaRPr lang="en-US" altLang="ko-KR"/>
          </a:p>
        </p:txBody>
      </p:sp>
      <p:sp>
        <p:nvSpPr>
          <p:cNvPr id="7" name="슬라이드 번호 개체 틀 6"/>
          <p:cNvSpPr>
            <a:spLocks noGrp="1"/>
          </p:cNvSpPr>
          <p:nvPr>
            <p:ph type="sldNum" sz="quarter" idx="12"/>
          </p:nvPr>
        </p:nvSpPr>
        <p:spPr>
          <a:xfrm>
            <a:off x="6858000" y="6096000"/>
            <a:ext cx="1905000" cy="457200"/>
          </a:xfrm>
        </p:spPr>
        <p:txBody>
          <a:bodyPr/>
          <a:lstStyle>
            <a:lvl1pPr>
              <a:defRPr/>
            </a:lvl1pPr>
          </a:lstStyle>
          <a:p>
            <a:fld id="{2F933204-88CC-4AEB-BC33-752DE338139D}" type="slidenum">
              <a:rPr lang="en-US" altLang="ko-K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제목, 텍스트 및 클립 아트">
    <p:spTree>
      <p:nvGrpSpPr>
        <p:cNvPr id="1" name=""/>
        <p:cNvGrpSpPr/>
        <p:nvPr/>
      </p:nvGrpSpPr>
      <p:grpSpPr>
        <a:xfrm>
          <a:off x="0" y="0"/>
          <a:ext cx="0" cy="0"/>
          <a:chOff x="0" y="0"/>
          <a:chExt cx="0" cy="0"/>
        </a:xfrm>
      </p:grpSpPr>
      <p:sp>
        <p:nvSpPr>
          <p:cNvPr id="2" name="제목 1"/>
          <p:cNvSpPr>
            <a:spLocks noGrp="1"/>
          </p:cNvSpPr>
          <p:nvPr>
            <p:ph type="title"/>
          </p:nvPr>
        </p:nvSpPr>
        <p:spPr>
          <a:xfrm>
            <a:off x="990600" y="457200"/>
            <a:ext cx="7772400"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990600" y="18288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클립 아트 개체 틀 3"/>
          <p:cNvSpPr>
            <a:spLocks noGrp="1"/>
          </p:cNvSpPr>
          <p:nvPr>
            <p:ph type="clipArt" sz="half" idx="2"/>
          </p:nvPr>
        </p:nvSpPr>
        <p:spPr>
          <a:xfrm>
            <a:off x="4953000" y="1828800"/>
            <a:ext cx="3810000" cy="4114800"/>
          </a:xfrm>
        </p:spPr>
        <p:txBody>
          <a:bodyPr/>
          <a:lstStyle/>
          <a:p>
            <a:endParaRPr lang="ko-KR" altLang="en-US"/>
          </a:p>
        </p:txBody>
      </p:sp>
      <p:sp>
        <p:nvSpPr>
          <p:cNvPr id="5" name="날짜 개체 틀 4"/>
          <p:cNvSpPr>
            <a:spLocks noGrp="1"/>
          </p:cNvSpPr>
          <p:nvPr>
            <p:ph type="dt" sz="half" idx="10"/>
          </p:nvPr>
        </p:nvSpPr>
        <p:spPr>
          <a:xfrm>
            <a:off x="990600" y="6096000"/>
            <a:ext cx="1905000" cy="457200"/>
          </a:xfrm>
        </p:spPr>
        <p:txBody>
          <a:bodyPr/>
          <a:lstStyle>
            <a:lvl1pPr>
              <a:defRPr/>
            </a:lvl1pPr>
          </a:lstStyle>
          <a:p>
            <a:endParaRPr lang="en-US" altLang="ko-KR"/>
          </a:p>
        </p:txBody>
      </p:sp>
      <p:sp>
        <p:nvSpPr>
          <p:cNvPr id="6" name="바닥글 개체 틀 5"/>
          <p:cNvSpPr>
            <a:spLocks noGrp="1"/>
          </p:cNvSpPr>
          <p:nvPr>
            <p:ph type="ftr" sz="quarter" idx="11"/>
          </p:nvPr>
        </p:nvSpPr>
        <p:spPr>
          <a:xfrm>
            <a:off x="3429000" y="6096000"/>
            <a:ext cx="2895600" cy="457200"/>
          </a:xfrm>
        </p:spPr>
        <p:txBody>
          <a:bodyPr/>
          <a:lstStyle>
            <a:lvl1pPr>
              <a:defRPr/>
            </a:lvl1pPr>
          </a:lstStyle>
          <a:p>
            <a:endParaRPr lang="en-US" altLang="ko-KR"/>
          </a:p>
        </p:txBody>
      </p:sp>
      <p:sp>
        <p:nvSpPr>
          <p:cNvPr id="7" name="슬라이드 번호 개체 틀 6"/>
          <p:cNvSpPr>
            <a:spLocks noGrp="1"/>
          </p:cNvSpPr>
          <p:nvPr>
            <p:ph type="sldNum" sz="quarter" idx="12"/>
          </p:nvPr>
        </p:nvSpPr>
        <p:spPr>
          <a:xfrm>
            <a:off x="6858000" y="6096000"/>
            <a:ext cx="1905000" cy="457200"/>
          </a:xfrm>
        </p:spPr>
        <p:txBody>
          <a:bodyPr/>
          <a:lstStyle>
            <a:lvl1pPr>
              <a:defRPr/>
            </a:lvl1pPr>
          </a:lstStyle>
          <a:p>
            <a:fld id="{C51A2E15-9091-4557-93EF-874C16FF08F3}"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FB30EDBD-1C2D-4C1E-B459-B60219FAB484}" type="datetimeFigureOut">
              <a:rPr lang="ko-KR" altLang="en-US" smtClean="0"/>
              <a:pPr/>
              <a:t>2013-01-21</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
        <p:nvSpPr>
          <p:cNvPr id="7" name="제목 6"/>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2">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p:txBody>
          <a:bodyPr/>
          <a:lstStyle>
            <a:extLst/>
          </a:lstStyle>
          <a:p>
            <a:fld id="{FB30EDBD-1C2D-4C1E-B459-B60219FAB484}" type="datetimeFigureOut">
              <a:rPr lang="ko-KR" altLang="en-US" smtClean="0"/>
              <a:pPr/>
              <a:t>2013-01-21</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
        <p:nvSpPr>
          <p:cNvPr id="7" name="갈매기형 수장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갈매기형 수장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bg>
      <p:bgRef idx="1002">
        <a:schemeClr val="bg1"/>
      </p:bgRef>
    </p:bg>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FB30EDBD-1C2D-4C1E-B459-B60219FAB484}" type="datetimeFigureOut">
              <a:rPr lang="ko-KR" altLang="en-US" smtClean="0"/>
              <a:pPr/>
              <a:t>2013-01-21</a:t>
            </a:fld>
            <a:endParaRPr lang="ko-KR" altLang="en-US"/>
          </a:p>
        </p:txBody>
      </p:sp>
      <p:sp>
        <p:nvSpPr>
          <p:cNvPr id="6" name="바닥글 개체 틀 5"/>
          <p:cNvSpPr>
            <a:spLocks noGrp="1"/>
          </p:cNvSpPr>
          <p:nvPr>
            <p:ph type="ftr" sz="quarter" idx="11"/>
          </p:nvPr>
        </p:nvSpPr>
        <p:spPr/>
        <p:txBody>
          <a:bodyPr/>
          <a:lstStyle>
            <a:extLst/>
          </a:lstStyle>
          <a:p>
            <a:endParaRPr lang="ko-KR" altLang="en-US"/>
          </a:p>
        </p:txBody>
      </p:sp>
      <p:sp>
        <p:nvSpPr>
          <p:cNvPr id="7" name="슬라이드 번호 개체 틀 6"/>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
        <p:nvSpPr>
          <p:cNvPr id="8" name="제목 7"/>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8229600" cy="1143000"/>
          </a:xfrm>
        </p:spPr>
        <p:txBody>
          <a:bodyPr anchor="ctr"/>
          <a:lstStyle>
            <a:lvl1pPr>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extLst/>
          </a:lstStyle>
          <a:p>
            <a:fld id="{FB30EDBD-1C2D-4C1E-B459-B60219FAB484}" type="datetimeFigureOut">
              <a:rPr lang="ko-KR" altLang="en-US" smtClean="0"/>
              <a:pPr/>
              <a:t>2013-01-21</a:t>
            </a:fld>
            <a:endParaRPr lang="ko-KR" altLang="en-US"/>
          </a:p>
        </p:txBody>
      </p:sp>
      <p:sp>
        <p:nvSpPr>
          <p:cNvPr id="8" name="바닥글 개체 틀 7"/>
          <p:cNvSpPr>
            <a:spLocks noGrp="1"/>
          </p:cNvSpPr>
          <p:nvPr>
            <p:ph type="ftr" sz="quarter" idx="11"/>
          </p:nvPr>
        </p:nvSpPr>
        <p:spPr/>
        <p:txBody>
          <a:bodyPr/>
          <a:lstStyle>
            <a:extLst/>
          </a:lstStyle>
          <a:p>
            <a:endParaRPr lang="ko-KR" altLang="en-US"/>
          </a:p>
        </p:txBody>
      </p:sp>
      <p:sp>
        <p:nvSpPr>
          <p:cNvPr id="9" name="슬라이드 번호 개체 틀 8"/>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Ref idx="1002">
        <a:schemeClr val="bg1"/>
      </p:bgRef>
    </p:bg>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extLst/>
          </a:lstStyle>
          <a:p>
            <a:fld id="{FB30EDBD-1C2D-4C1E-B459-B60219FAB484}" type="datetimeFigureOut">
              <a:rPr lang="ko-KR" altLang="en-US" smtClean="0"/>
              <a:pPr/>
              <a:t>2013-01-21</a:t>
            </a:fld>
            <a:endParaRPr lang="ko-KR" altLang="en-US"/>
          </a:p>
        </p:txBody>
      </p:sp>
      <p:sp>
        <p:nvSpPr>
          <p:cNvPr id="4" name="바닥글 개체 틀 3"/>
          <p:cNvSpPr>
            <a:spLocks noGrp="1"/>
          </p:cNvSpPr>
          <p:nvPr>
            <p:ph type="ftr" sz="quarter" idx="11"/>
          </p:nvPr>
        </p:nvSpPr>
        <p:spPr/>
        <p:txBody>
          <a:bodyPr/>
          <a:lstStyle>
            <a:extLst/>
          </a:lstStyle>
          <a:p>
            <a:endParaRPr lang="ko-KR" altLang="en-US"/>
          </a:p>
        </p:txBody>
      </p:sp>
      <p:sp>
        <p:nvSpPr>
          <p:cNvPr id="5" name="슬라이드 번호 개체 틀 4"/>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
        <p:nvSpPr>
          <p:cNvPr id="6" name="제목 5"/>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extLst/>
          </a:lstStyle>
          <a:p>
            <a:fld id="{FB30EDBD-1C2D-4C1E-B459-B60219FAB484}" type="datetimeFigureOut">
              <a:rPr lang="ko-KR" altLang="en-US" smtClean="0"/>
              <a:pPr/>
              <a:t>2013-01-21</a:t>
            </a:fld>
            <a:endParaRPr lang="ko-KR" altLang="en-US"/>
          </a:p>
        </p:txBody>
      </p:sp>
      <p:sp>
        <p:nvSpPr>
          <p:cNvPr id="3" name="바닥글 개체 틀 2"/>
          <p:cNvSpPr>
            <a:spLocks noGrp="1"/>
          </p:cNvSpPr>
          <p:nvPr>
            <p:ph type="ftr" sz="quarter" idx="11"/>
          </p:nvPr>
        </p:nvSpPr>
        <p:spPr/>
        <p:txBody>
          <a:bodyPr/>
          <a:lstStyle>
            <a:extLst/>
          </a:lstStyle>
          <a:p>
            <a:endParaRPr lang="ko-KR" altLang="en-US"/>
          </a:p>
        </p:txBody>
      </p:sp>
      <p:sp>
        <p:nvSpPr>
          <p:cNvPr id="4" name="슬라이드 번호 개체 틀 3"/>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a:xfrm>
            <a:off x="6727032" y="6407944"/>
            <a:ext cx="1920240" cy="365760"/>
          </a:xfrm>
        </p:spPr>
        <p:txBody>
          <a:bodyPr/>
          <a:lstStyle>
            <a:extLst/>
          </a:lstStyle>
          <a:p>
            <a:fld id="{FB30EDBD-1C2D-4C1E-B459-B60219FAB484}" type="datetimeFigureOut">
              <a:rPr lang="ko-KR" altLang="en-US" smtClean="0"/>
              <a:pPr/>
              <a:t>2013-01-21</a:t>
            </a:fld>
            <a:endParaRPr lang="ko-KR" altLang="en-US"/>
          </a:p>
        </p:txBody>
      </p:sp>
      <p:sp>
        <p:nvSpPr>
          <p:cNvPr id="6" name="바닥글 개체 틀 5"/>
          <p:cNvSpPr>
            <a:spLocks noGrp="1"/>
          </p:cNvSpPr>
          <p:nvPr>
            <p:ph type="ftr" sz="quarter" idx="11"/>
          </p:nvPr>
        </p:nvSpPr>
        <p:spPr/>
        <p:txBody>
          <a:bodyPr/>
          <a:lstStyle>
            <a:extLst/>
          </a:lstStyle>
          <a:p>
            <a:endParaRPr lang="ko-KR" altLang="en-US"/>
          </a:p>
        </p:txBody>
      </p:sp>
      <p:sp>
        <p:nvSpPr>
          <p:cNvPr id="7" name="슬라이드 번호 개체 틀 6"/>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1"/>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ko-KR" altLang="en-US" smtClean="0"/>
              <a:t>마스터 텍스트 스타일을 편집합니다</a:t>
            </a:r>
          </a:p>
        </p:txBody>
      </p:sp>
      <p:sp>
        <p:nvSpPr>
          <p:cNvPr id="3" name="그림 개체 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ko-KR" altLang="en-US" smtClean="0"/>
              <a:t>그림을 추가하려면 아이콘을 클릭하십시오</a:t>
            </a:r>
            <a:endParaRPr kumimoji="0" lang="en-US" dirty="0"/>
          </a:p>
        </p:txBody>
      </p:sp>
      <p:sp>
        <p:nvSpPr>
          <p:cNvPr id="5" name="날짜 개체 틀 4"/>
          <p:cNvSpPr>
            <a:spLocks noGrp="1"/>
          </p:cNvSpPr>
          <p:nvPr>
            <p:ph type="dt" sz="half" idx="10"/>
          </p:nvPr>
        </p:nvSpPr>
        <p:spPr/>
        <p:txBody>
          <a:bodyPr/>
          <a:lstStyle>
            <a:lvl1pPr>
              <a:defRPr>
                <a:solidFill>
                  <a:schemeClr val="tx1"/>
                </a:solidFill>
              </a:defRPr>
            </a:lvl1pPr>
            <a:extLst/>
          </a:lstStyle>
          <a:p>
            <a:fld id="{FB30EDBD-1C2D-4C1E-B459-B60219FAB484}" type="datetimeFigureOut">
              <a:rPr lang="ko-KR" altLang="en-US" smtClean="0"/>
              <a:pPr/>
              <a:t>2013-01-21</a:t>
            </a:fld>
            <a:endParaRPr lang="ko-KR" altLang="en-US"/>
          </a:p>
        </p:txBody>
      </p:sp>
      <p:sp>
        <p:nvSpPr>
          <p:cNvPr id="6" name="바닥글 개체 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ko-KR" altLang="en-US"/>
          </a:p>
        </p:txBody>
      </p:sp>
      <p:sp>
        <p:nvSpPr>
          <p:cNvPr id="7" name="슬라이드 번호 개체 틀 6"/>
          <p:cNvSpPr>
            <a:spLocks noGrp="1"/>
          </p:cNvSpPr>
          <p:nvPr>
            <p:ph type="sldNum" sz="quarter" idx="12"/>
          </p:nvPr>
        </p:nvSpPr>
        <p:spPr/>
        <p:txBody>
          <a:bodyPr/>
          <a:lstStyle>
            <a:lvl1pPr>
              <a:defRPr>
                <a:solidFill>
                  <a:schemeClr val="tx1"/>
                </a:solidFill>
              </a:defRPr>
            </a:lvl1pPr>
            <a:extLst/>
          </a:lstStyle>
          <a:p>
            <a:fld id="{4BEDD84E-25D4-4983-8AA1-2863C96F08D9}" type="slidenum">
              <a:rPr lang="ko-KR" altLang="en-US" smtClean="0"/>
              <a:pPr/>
              <a:t>‹#›</a:t>
            </a:fld>
            <a:endParaRPr lang="ko-KR" altLang="en-US"/>
          </a:p>
        </p:txBody>
      </p:sp>
      <p:sp>
        <p:nvSpPr>
          <p:cNvPr id="2" name="제목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ko-KR" altLang="en-US" smtClean="0"/>
              <a:t>마스터 제목 스타일 편집</a:t>
            </a:r>
            <a:endParaRPr kumimoji="0" lang="en-US"/>
          </a:p>
        </p:txBody>
      </p:sp>
      <p:sp>
        <p:nvSpPr>
          <p:cNvPr id="8" name="자유형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자유형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직각 삼각형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직선 연결선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갈매기형 수장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갈매기형 수장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자유형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자유형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직각 삼각형 13"/>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직선 연결선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제목 개체 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ko-KR" altLang="en-US" smtClean="0"/>
              <a:t>마스터 제목 스타일 편집</a:t>
            </a:r>
            <a:endParaRPr kumimoji="0" lang="en-US"/>
          </a:p>
        </p:txBody>
      </p:sp>
      <p:sp>
        <p:nvSpPr>
          <p:cNvPr id="30" name="텍스트 개체 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0" name="날짜 개체 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B30EDBD-1C2D-4C1E-B459-B60219FAB484}" type="datetimeFigureOut">
              <a:rPr lang="ko-KR" altLang="en-US" smtClean="0"/>
              <a:pPr/>
              <a:t>2013-01-21</a:t>
            </a:fld>
            <a:endParaRPr lang="ko-KR" altLang="en-US"/>
          </a:p>
        </p:txBody>
      </p:sp>
      <p:sp>
        <p:nvSpPr>
          <p:cNvPr id="22" name="바닥글 개체 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ko-KR" altLang="en-US"/>
          </a:p>
        </p:txBody>
      </p:sp>
      <p:sp>
        <p:nvSpPr>
          <p:cNvPr id="18" name="슬라이드 번호 개체 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BEDD84E-25D4-4983-8AA1-2863C96F08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1"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1"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1"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1"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1"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1"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1"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1"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알고리즘 및 실습</a:t>
            </a:r>
            <a:r>
              <a:rPr lang="en-US" altLang="ko-KR" dirty="0" smtClean="0"/>
              <a:t/>
            </a:r>
            <a:br>
              <a:rPr lang="en-US" altLang="ko-KR" dirty="0" smtClean="0"/>
            </a:br>
            <a:r>
              <a:rPr lang="en-US" altLang="ko-KR" dirty="0" smtClean="0"/>
              <a:t>0.1 </a:t>
            </a:r>
            <a:r>
              <a:rPr lang="ko-KR" altLang="en-US" dirty="0" smtClean="0"/>
              <a:t>서론</a:t>
            </a:r>
            <a:endParaRPr lang="ko-KR" altLang="en-US" dirty="0"/>
          </a:p>
        </p:txBody>
      </p:sp>
      <p:sp>
        <p:nvSpPr>
          <p:cNvPr id="3" name="부제목 2"/>
          <p:cNvSpPr>
            <a:spLocks noGrp="1"/>
          </p:cNvSpPr>
          <p:nvPr>
            <p:ph type="subTitle" idx="1"/>
          </p:nvPr>
        </p:nvSpPr>
        <p:spPr/>
        <p:txBody>
          <a:bodyPr/>
          <a:lstStyle/>
          <a:p>
            <a:r>
              <a:rPr lang="ko-KR" altLang="en-US" dirty="0" smtClean="0"/>
              <a:t>한국기술교육대학교 컴퓨터공학부</a:t>
            </a:r>
            <a:endParaRPr lang="en-US" altLang="ko-KR" dirty="0" smtClean="0"/>
          </a:p>
          <a:p>
            <a:r>
              <a:rPr lang="ko-KR" altLang="en-US" dirty="0" smtClean="0"/>
              <a:t>민준기</a:t>
            </a: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문제를 해결하는 다양한 알고리즘들이 존재</a:t>
            </a:r>
            <a:endParaRPr lang="en-US" altLang="ko-KR" dirty="0" smtClean="0"/>
          </a:p>
          <a:p>
            <a:endParaRPr lang="en-US" altLang="ko-KR" dirty="0" smtClean="0"/>
          </a:p>
          <a:p>
            <a:r>
              <a:rPr lang="ko-KR" altLang="en-US" dirty="0" smtClean="0"/>
              <a:t>어떤 알고리즘을 사용할까</a:t>
            </a:r>
            <a:r>
              <a:rPr lang="en-US" altLang="ko-KR" dirty="0" smtClean="0"/>
              <a:t>?</a:t>
            </a:r>
          </a:p>
          <a:p>
            <a:endParaRPr lang="en-US" altLang="ko-KR" dirty="0" smtClean="0"/>
          </a:p>
          <a:p>
            <a:pPr lvl="1"/>
            <a:r>
              <a:rPr lang="ko-KR" altLang="en-US" dirty="0" smtClean="0"/>
              <a:t>정확성</a:t>
            </a:r>
            <a:r>
              <a:rPr lang="en-US" altLang="ko-KR" dirty="0" smtClean="0"/>
              <a:t>(correctness)</a:t>
            </a:r>
          </a:p>
          <a:p>
            <a:pPr lvl="1"/>
            <a:r>
              <a:rPr lang="ko-KR" altLang="en-US" dirty="0" smtClean="0"/>
              <a:t>효율성</a:t>
            </a:r>
            <a:r>
              <a:rPr lang="en-US" altLang="ko-KR" dirty="0" smtClean="0"/>
              <a:t>(efficiency)</a:t>
            </a:r>
            <a:endParaRPr lang="ko-KR" altLang="en-US" dirty="0"/>
          </a:p>
        </p:txBody>
      </p:sp>
      <p:sp>
        <p:nvSpPr>
          <p:cNvPr id="3" name="제목 2"/>
          <p:cNvSpPr>
            <a:spLocks noGrp="1"/>
          </p:cNvSpPr>
          <p:nvPr>
            <p:ph type="title"/>
          </p:nvPr>
        </p:nvSpPr>
        <p:spPr/>
        <p:txBody>
          <a:bodyPr/>
          <a:lstStyle/>
          <a:p>
            <a:r>
              <a:rPr lang="ko-KR" altLang="en-US" dirty="0" smtClean="0"/>
              <a:t>좋은 알고리즘 이란</a:t>
            </a:r>
            <a:r>
              <a:rPr lang="en-US" altLang="ko-KR" dirty="0" smtClean="0"/>
              <a:t>?</a:t>
            </a:r>
            <a:endParaRPr lang="ko-K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알고리즘에서 가장 중요하게 생각해야 할 것</a:t>
            </a:r>
            <a:r>
              <a:rPr lang="en-US" altLang="ko-KR" dirty="0" smtClean="0"/>
              <a:t>.</a:t>
            </a:r>
          </a:p>
          <a:p>
            <a:endParaRPr lang="en-US" altLang="ko-KR" dirty="0" smtClean="0"/>
          </a:p>
          <a:p>
            <a:r>
              <a:rPr lang="ko-KR" altLang="en-US" dirty="0" smtClean="0"/>
              <a:t>모든 가능한 입력에 대하여 항상 올바른 출력을 내고 종료하는 알고리즘</a:t>
            </a:r>
            <a:endParaRPr lang="en-US" altLang="ko-KR" dirty="0" smtClean="0"/>
          </a:p>
          <a:p>
            <a:endParaRPr lang="en-US" altLang="ko-KR" dirty="0" smtClean="0"/>
          </a:p>
          <a:p>
            <a:pPr lvl="1"/>
            <a:r>
              <a:rPr lang="ko-KR" altLang="en-US" dirty="0" smtClean="0"/>
              <a:t>주의사항</a:t>
            </a:r>
            <a:endParaRPr lang="en-US" altLang="ko-KR" dirty="0" smtClean="0"/>
          </a:p>
          <a:p>
            <a:pPr lvl="2"/>
            <a:r>
              <a:rPr lang="en-US" altLang="ko-KR" dirty="0" smtClean="0"/>
              <a:t>“</a:t>
            </a:r>
            <a:r>
              <a:rPr lang="ko-KR" altLang="en-US" dirty="0" smtClean="0"/>
              <a:t>모든 가능한 입력</a:t>
            </a:r>
            <a:r>
              <a:rPr lang="en-US" altLang="ko-KR" dirty="0" smtClean="0"/>
              <a:t>”</a:t>
            </a:r>
            <a:endParaRPr lang="ko-KR" altLang="en-US" dirty="0"/>
          </a:p>
        </p:txBody>
      </p:sp>
      <p:sp>
        <p:nvSpPr>
          <p:cNvPr id="3" name="제목 2"/>
          <p:cNvSpPr>
            <a:spLocks noGrp="1"/>
          </p:cNvSpPr>
          <p:nvPr>
            <p:ph type="title"/>
          </p:nvPr>
        </p:nvSpPr>
        <p:spPr/>
        <p:txBody>
          <a:bodyPr/>
          <a:lstStyle/>
          <a:p>
            <a:r>
              <a:rPr lang="ko-KR" altLang="en-US" dirty="0" smtClean="0"/>
              <a:t>정확성</a:t>
            </a:r>
            <a:endParaRPr lang="ko-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정확한 알고리즘들 중에서 무엇을 골라서 사용할 것인가</a:t>
            </a:r>
            <a:r>
              <a:rPr lang="en-US" altLang="ko-KR" dirty="0" smtClean="0"/>
              <a:t>?</a:t>
            </a:r>
          </a:p>
          <a:p>
            <a:pPr lvl="1"/>
            <a:r>
              <a:rPr lang="ko-KR" altLang="en-US" dirty="0" smtClean="0"/>
              <a:t>효율성</a:t>
            </a:r>
            <a:endParaRPr lang="en-US" altLang="ko-KR" dirty="0" smtClean="0"/>
          </a:p>
          <a:p>
            <a:pPr lvl="1"/>
            <a:endParaRPr lang="en-US" altLang="ko-KR" dirty="0" smtClean="0"/>
          </a:p>
          <a:p>
            <a:pPr lvl="1"/>
            <a:r>
              <a:rPr lang="ko-KR" altLang="en-US" dirty="0" smtClean="0"/>
              <a:t>효율성 분석은 </a:t>
            </a:r>
            <a:r>
              <a:rPr lang="en-US" altLang="ko-KR" dirty="0" smtClean="0"/>
              <a:t>2</a:t>
            </a:r>
            <a:r>
              <a:rPr lang="ko-KR" altLang="en-US" dirty="0" smtClean="0"/>
              <a:t>장에서 다룬다</a:t>
            </a:r>
            <a:r>
              <a:rPr lang="en-US" altLang="ko-KR" dirty="0" smtClean="0"/>
              <a:t>.</a:t>
            </a:r>
          </a:p>
          <a:p>
            <a:pPr lvl="1"/>
            <a:endParaRPr lang="en-US" altLang="ko-KR" dirty="0" smtClean="0"/>
          </a:p>
          <a:p>
            <a:pPr lvl="1"/>
            <a:endParaRPr lang="en-US" altLang="ko-KR" dirty="0" smtClean="0"/>
          </a:p>
          <a:p>
            <a:pPr lvl="1"/>
            <a:endParaRPr lang="en-US" altLang="ko-KR" dirty="0" smtClean="0"/>
          </a:p>
          <a:p>
            <a:pPr lvl="1"/>
            <a:endParaRPr lang="ko-KR" altLang="en-US" dirty="0"/>
          </a:p>
        </p:txBody>
      </p:sp>
      <p:sp>
        <p:nvSpPr>
          <p:cNvPr id="3" name="제목 2"/>
          <p:cNvSpPr>
            <a:spLocks noGrp="1"/>
          </p:cNvSpPr>
          <p:nvPr>
            <p:ph type="title"/>
          </p:nvPr>
        </p:nvSpPr>
        <p:spPr>
          <a:xfrm>
            <a:off x="467544" y="332656"/>
            <a:ext cx="8229600" cy="1143000"/>
          </a:xfrm>
        </p:spPr>
        <p:txBody>
          <a:bodyPr/>
          <a:lstStyle/>
          <a:p>
            <a:r>
              <a:rPr lang="ko-KR" altLang="en-US" dirty="0" smtClean="0"/>
              <a:t>효율성</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ko-KR" altLang="en-US" dirty="0" smtClean="0"/>
              <a:t>효율성도 중요하지만</a:t>
            </a:r>
            <a:endParaRPr lang="en-US" altLang="ko-KR" dirty="0" smtClean="0"/>
          </a:p>
          <a:p>
            <a:endParaRPr lang="en-US" altLang="ko-KR" dirty="0" smtClean="0"/>
          </a:p>
          <a:p>
            <a:r>
              <a:rPr lang="ko-KR" altLang="en-US" dirty="0" smtClean="0"/>
              <a:t>유지보수성도 </a:t>
            </a:r>
            <a:r>
              <a:rPr lang="ko-KR" altLang="en-US" dirty="0" err="1" smtClean="0"/>
              <a:t>고려해여</a:t>
            </a:r>
            <a:r>
              <a:rPr lang="ko-KR" altLang="en-US" dirty="0" smtClean="0"/>
              <a:t> 함</a:t>
            </a:r>
            <a:r>
              <a:rPr lang="en-US" altLang="ko-KR" dirty="0" smtClean="0"/>
              <a:t>.</a:t>
            </a:r>
          </a:p>
          <a:p>
            <a:endParaRPr lang="en-US" altLang="ko-KR" dirty="0" smtClean="0"/>
          </a:p>
          <a:p>
            <a:r>
              <a:rPr lang="en-US" altLang="ko-KR" dirty="0" smtClean="0"/>
              <a:t>1 </a:t>
            </a:r>
            <a:r>
              <a:rPr lang="ko-KR" altLang="en-US" dirty="0" smtClean="0"/>
              <a:t>부터 </a:t>
            </a:r>
            <a:r>
              <a:rPr lang="en-US" altLang="ko-KR" dirty="0" smtClean="0"/>
              <a:t>10</a:t>
            </a:r>
            <a:r>
              <a:rPr lang="ko-KR" altLang="en-US" dirty="0" smtClean="0"/>
              <a:t>까지 더한 값을 구하시오</a:t>
            </a:r>
            <a:endParaRPr lang="en-US" altLang="ko-KR" dirty="0" smtClean="0"/>
          </a:p>
          <a:p>
            <a:pPr>
              <a:buNone/>
            </a:pPr>
            <a:endParaRPr lang="en-US" altLang="ko-KR" dirty="0" smtClean="0"/>
          </a:p>
          <a:p>
            <a:pPr>
              <a:buNone/>
            </a:pPr>
            <a:r>
              <a:rPr lang="en-US" altLang="ko-KR" dirty="0" smtClean="0"/>
              <a:t>1. for </a:t>
            </a:r>
            <a:r>
              <a:rPr lang="en-US" altLang="ko-KR" dirty="0" err="1" smtClean="0"/>
              <a:t>i</a:t>
            </a:r>
            <a:r>
              <a:rPr lang="en-US" altLang="ko-KR" dirty="0" smtClean="0"/>
              <a:t> = 1 to 10</a:t>
            </a:r>
          </a:p>
          <a:p>
            <a:pPr lvl="1">
              <a:buNone/>
            </a:pPr>
            <a:r>
              <a:rPr lang="en-US" altLang="ko-KR" dirty="0" smtClean="0"/>
              <a:t>    x += </a:t>
            </a:r>
            <a:r>
              <a:rPr lang="en-US" altLang="ko-KR" dirty="0" err="1" smtClean="0"/>
              <a:t>i</a:t>
            </a:r>
            <a:endParaRPr lang="en-US" altLang="ko-KR" dirty="0" smtClean="0"/>
          </a:p>
          <a:p>
            <a:pPr lvl="1">
              <a:buNone/>
            </a:pPr>
            <a:endParaRPr lang="en-US" altLang="ko-KR" dirty="0" smtClean="0"/>
          </a:p>
          <a:p>
            <a:pPr>
              <a:buNone/>
            </a:pPr>
            <a:r>
              <a:rPr lang="en-US" altLang="ko-KR" dirty="0" smtClean="0"/>
              <a:t>2. x = </a:t>
            </a:r>
            <a:r>
              <a:rPr lang="en-US" altLang="ko-KR" dirty="0" err="1" smtClean="0"/>
              <a:t>i</a:t>
            </a:r>
            <a:r>
              <a:rPr lang="en-US" altLang="ko-KR" dirty="0" smtClean="0"/>
              <a:t>(i+1)/2</a:t>
            </a:r>
          </a:p>
          <a:p>
            <a:pPr>
              <a:buNone/>
            </a:pPr>
            <a:endParaRPr lang="en-US" altLang="ko-KR" dirty="0" smtClean="0"/>
          </a:p>
          <a:p>
            <a:pPr>
              <a:buNone/>
            </a:pPr>
            <a:r>
              <a:rPr lang="en-US" altLang="ko-KR" dirty="0" smtClean="0"/>
              <a:t>1.</a:t>
            </a:r>
            <a:r>
              <a:rPr lang="ko-KR" altLang="en-US" dirty="0" smtClean="0"/>
              <a:t>과 </a:t>
            </a:r>
            <a:r>
              <a:rPr lang="en-US" altLang="ko-KR" dirty="0" smtClean="0"/>
              <a:t>2. </a:t>
            </a:r>
            <a:r>
              <a:rPr lang="ko-KR" altLang="en-US" dirty="0" smtClean="0"/>
              <a:t>중 뭐가 더 좋을까</a:t>
            </a:r>
            <a:r>
              <a:rPr lang="en-US" altLang="ko-KR" dirty="0" smtClean="0"/>
              <a:t>? </a:t>
            </a:r>
          </a:p>
          <a:p>
            <a:pPr>
              <a:buNone/>
            </a:pPr>
            <a:r>
              <a:rPr lang="en-US" altLang="ko-KR" dirty="0" smtClean="0"/>
              <a:t>   	</a:t>
            </a:r>
            <a:r>
              <a:rPr lang="ko-KR" altLang="en-US" dirty="0" smtClean="0"/>
              <a:t>효율성 </a:t>
            </a:r>
            <a:r>
              <a:rPr lang="en-US" altLang="ko-KR" dirty="0" smtClean="0"/>
              <a:t>vs. </a:t>
            </a:r>
            <a:r>
              <a:rPr lang="ko-KR" altLang="en-US" dirty="0" err="1" smtClean="0"/>
              <a:t>가독성</a:t>
            </a:r>
            <a:endParaRPr lang="en-US" altLang="ko-KR" dirty="0" smtClean="0"/>
          </a:p>
        </p:txBody>
      </p:sp>
      <p:sp>
        <p:nvSpPr>
          <p:cNvPr id="3" name="제목 2"/>
          <p:cNvSpPr>
            <a:spLocks noGrp="1"/>
          </p:cNvSpPr>
          <p:nvPr>
            <p:ph type="title"/>
          </p:nvPr>
        </p:nvSpPr>
        <p:spPr/>
        <p:txBody>
          <a:bodyPr/>
          <a:lstStyle/>
          <a:p>
            <a:r>
              <a:rPr lang="ko-KR" altLang="en-US" dirty="0" smtClean="0"/>
              <a:t>추가 고려 사항</a:t>
            </a:r>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116677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pPr>
              <a:defRPr/>
            </a:pPr>
            <a:fld id="{02B1FBB2-8ACA-4FC0-B7AB-13969D1BF257}" type="slidenum">
              <a:rPr lang="en-US" altLang="ko-KR"/>
              <a:pPr>
                <a:defRPr/>
              </a:pPr>
              <a:t>15</a:t>
            </a:fld>
            <a:endParaRPr lang="en-US" altLang="ko-KR"/>
          </a:p>
        </p:txBody>
      </p:sp>
      <p:sp>
        <p:nvSpPr>
          <p:cNvPr id="18435" name="Rectangle 2"/>
          <p:cNvSpPr>
            <a:spLocks noGrp="1" noChangeArrowheads="1"/>
          </p:cNvSpPr>
          <p:nvPr>
            <p:ph type="title"/>
          </p:nvPr>
        </p:nvSpPr>
        <p:spPr/>
        <p:txBody>
          <a:bodyPr/>
          <a:lstStyle/>
          <a:p>
            <a:pPr eaLnBrk="1" hangingPunct="1"/>
            <a:r>
              <a:rPr lang="ko-KR" altLang="en-US" smtClean="0">
                <a:latin typeface="Times New Roman" pitchFamily="18" charset="0"/>
              </a:rPr>
              <a:t>알고리즘의 표기</a:t>
            </a:r>
          </a:p>
        </p:txBody>
      </p:sp>
      <p:sp>
        <p:nvSpPr>
          <p:cNvPr id="18436" name="Rectangle 3"/>
          <p:cNvSpPr>
            <a:spLocks noGrp="1" noChangeArrowheads="1"/>
          </p:cNvSpPr>
          <p:nvPr>
            <p:ph type="body" idx="1"/>
          </p:nvPr>
        </p:nvSpPr>
        <p:spPr/>
        <p:txBody>
          <a:bodyPr/>
          <a:lstStyle/>
          <a:p>
            <a:pPr eaLnBrk="1" hangingPunct="1"/>
            <a:r>
              <a:rPr lang="ko-KR" altLang="en-US" u="sng" dirty="0" smtClean="0">
                <a:latin typeface="Times New Roman" pitchFamily="18" charset="0"/>
              </a:rPr>
              <a:t>자연어</a:t>
            </a:r>
            <a:r>
              <a:rPr lang="en-US" altLang="ko-KR" dirty="0" smtClean="0">
                <a:latin typeface="Times New Roman" pitchFamily="18" charset="0"/>
              </a:rPr>
              <a:t>: </a:t>
            </a:r>
            <a:r>
              <a:rPr lang="ko-KR" altLang="en-US" dirty="0" smtClean="0">
                <a:latin typeface="Times New Roman" pitchFamily="18" charset="0"/>
              </a:rPr>
              <a:t>한글 또는 영어</a:t>
            </a:r>
          </a:p>
          <a:p>
            <a:pPr eaLnBrk="1" hangingPunct="1"/>
            <a:r>
              <a:rPr lang="ko-KR" altLang="en-US" u="sng" dirty="0" smtClean="0">
                <a:latin typeface="Times New Roman" pitchFamily="18" charset="0"/>
              </a:rPr>
              <a:t>프로그래밍언어</a:t>
            </a:r>
            <a:r>
              <a:rPr lang="en-US" altLang="ko-KR" dirty="0" smtClean="0">
                <a:latin typeface="Times New Roman" pitchFamily="18" charset="0"/>
              </a:rPr>
              <a:t>: C, C++, Java, ML </a:t>
            </a:r>
            <a:r>
              <a:rPr lang="ko-KR" altLang="en-US" dirty="0" smtClean="0">
                <a:latin typeface="Times New Roman" pitchFamily="18" charset="0"/>
              </a:rPr>
              <a:t>등</a:t>
            </a:r>
          </a:p>
          <a:p>
            <a:pPr eaLnBrk="1" hangingPunct="1"/>
            <a:r>
              <a:rPr lang="ko-KR" altLang="en-US" u="sng" dirty="0" smtClean="0">
                <a:latin typeface="Times New Roman" pitchFamily="18" charset="0"/>
              </a:rPr>
              <a:t>의사코드</a:t>
            </a:r>
            <a:r>
              <a:rPr lang="en-US" altLang="ko-KR" u="sng" dirty="0" smtClean="0">
                <a:latin typeface="Times New Roman" pitchFamily="18" charset="0"/>
              </a:rPr>
              <a:t>(Pseudo-code)</a:t>
            </a:r>
          </a:p>
          <a:p>
            <a:pPr lvl="1" eaLnBrk="1" hangingPunct="1"/>
            <a:r>
              <a:rPr lang="ko-KR" altLang="en-US" dirty="0" smtClean="0">
                <a:latin typeface="Times New Roman" pitchFamily="18" charset="0"/>
              </a:rPr>
              <a:t>직접 실행할 수 있는 프로그래밍언어는 아니지만</a:t>
            </a:r>
            <a:r>
              <a:rPr lang="en-US" altLang="ko-KR" dirty="0" smtClean="0">
                <a:latin typeface="Times New Roman" pitchFamily="18" charset="0"/>
              </a:rPr>
              <a:t>, </a:t>
            </a:r>
            <a:r>
              <a:rPr lang="ko-KR" altLang="en-US" dirty="0" smtClean="0">
                <a:latin typeface="Times New Roman" pitchFamily="18" charset="0"/>
              </a:rPr>
              <a:t>거의 실제 프로그램에 가깝게 계산과정을 표현할 수 있는 언어</a:t>
            </a:r>
          </a:p>
          <a:p>
            <a:pPr eaLnBrk="1" hangingPunct="1"/>
            <a:r>
              <a:rPr lang="ko-KR" altLang="en-US" dirty="0" smtClean="0">
                <a:solidFill>
                  <a:srgbClr val="D10729"/>
                </a:solidFill>
                <a:latin typeface="Times New Roman" pitchFamily="18" charset="0"/>
              </a:rPr>
              <a:t>알고리즘은 보통 의사코드로 표현한다</a:t>
            </a:r>
            <a:r>
              <a:rPr lang="en-US" altLang="ko-KR" dirty="0" smtClean="0">
                <a:latin typeface="Times New Roman" pitchFamily="18" charset="0"/>
              </a:rPr>
              <a:t>.</a:t>
            </a:r>
          </a:p>
          <a:p>
            <a:pPr eaLnBrk="1" hangingPunct="1"/>
            <a:r>
              <a:rPr lang="ko-KR" altLang="en-US" dirty="0" smtClean="0">
                <a:solidFill>
                  <a:srgbClr val="D10729"/>
                </a:solidFill>
                <a:latin typeface="Times New Roman" pitchFamily="18" charset="0"/>
              </a:rPr>
              <a:t>이 강의에서는 </a:t>
            </a:r>
            <a:r>
              <a:rPr lang="en-US" altLang="ko-KR" dirty="0" smtClean="0">
                <a:solidFill>
                  <a:srgbClr val="D10729"/>
                </a:solidFill>
                <a:latin typeface="Times New Roman" pitchFamily="18" charset="0"/>
              </a:rPr>
              <a:t>C++</a:t>
            </a:r>
            <a:r>
              <a:rPr lang="ko-KR" altLang="en-US" dirty="0" smtClean="0">
                <a:solidFill>
                  <a:srgbClr val="D10729"/>
                </a:solidFill>
                <a:latin typeface="Times New Roman" pitchFamily="18" charset="0"/>
              </a:rPr>
              <a:t>에 가까운 의사코드를 사용한다</a:t>
            </a:r>
            <a:r>
              <a:rPr lang="en-US" altLang="ko-KR" dirty="0" smtClean="0">
                <a:solidFill>
                  <a:srgbClr val="D10729"/>
                </a:solidFill>
                <a:latin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pPr>
              <a:defRPr/>
            </a:pPr>
            <a:fld id="{B94D408F-C2CB-4777-8966-A08FA0FC4F80}" type="slidenum">
              <a:rPr lang="en-US" altLang="ko-KR"/>
              <a:pPr>
                <a:defRPr/>
              </a:pPr>
              <a:t>16</a:t>
            </a:fld>
            <a:endParaRPr lang="en-US" altLang="ko-KR"/>
          </a:p>
        </p:txBody>
      </p:sp>
      <p:sp>
        <p:nvSpPr>
          <p:cNvPr id="19459" name="Rectangle 2"/>
          <p:cNvSpPr>
            <a:spLocks noGrp="1" noChangeArrowheads="1"/>
          </p:cNvSpPr>
          <p:nvPr>
            <p:ph type="title"/>
          </p:nvPr>
        </p:nvSpPr>
        <p:spPr/>
        <p:txBody>
          <a:bodyPr/>
          <a:lstStyle/>
          <a:p>
            <a:pPr eaLnBrk="1" hangingPunct="1"/>
            <a:r>
              <a:rPr lang="en-US" altLang="ko-KR" sz="4600" smtClean="0">
                <a:latin typeface="Times New Roman" pitchFamily="18" charset="0"/>
              </a:rPr>
              <a:t>C++</a:t>
            </a:r>
            <a:r>
              <a:rPr lang="ko-KR" altLang="en-US" sz="4600" smtClean="0">
                <a:latin typeface="Times New Roman" pitchFamily="18" charset="0"/>
              </a:rPr>
              <a:t>와 의사코드의 차이점</a:t>
            </a:r>
            <a:r>
              <a:rPr lang="en-US" altLang="ko-KR" sz="4600" smtClean="0">
                <a:latin typeface="Times New Roman" pitchFamily="18" charset="0"/>
              </a:rPr>
              <a:t>(1)</a:t>
            </a:r>
          </a:p>
        </p:txBody>
      </p:sp>
      <p:sp>
        <p:nvSpPr>
          <p:cNvPr id="19460" name="Rectangle 3"/>
          <p:cNvSpPr>
            <a:spLocks noGrp="1" noChangeArrowheads="1"/>
          </p:cNvSpPr>
          <p:nvPr>
            <p:ph type="body" idx="1"/>
          </p:nvPr>
        </p:nvSpPr>
        <p:spPr/>
        <p:txBody>
          <a:bodyPr/>
          <a:lstStyle/>
          <a:p>
            <a:pPr eaLnBrk="1" hangingPunct="1"/>
            <a:r>
              <a:rPr lang="ko-KR" altLang="en-US" sz="2400" smtClean="0">
                <a:latin typeface="Times New Roman" pitchFamily="18" charset="0"/>
              </a:rPr>
              <a:t>배열 인덱스의 범위에 제한 없음</a:t>
            </a:r>
          </a:p>
          <a:p>
            <a:pPr lvl="1" eaLnBrk="1" hangingPunct="1"/>
            <a:r>
              <a:rPr lang="en-US" altLang="ko-KR" sz="2400" smtClean="0">
                <a:latin typeface="Times New Roman" pitchFamily="18" charset="0"/>
              </a:rPr>
              <a:t>C++</a:t>
            </a:r>
            <a:r>
              <a:rPr lang="ko-KR" altLang="en-US" sz="2400" smtClean="0">
                <a:latin typeface="Times New Roman" pitchFamily="18" charset="0"/>
              </a:rPr>
              <a:t>는 반드시 </a:t>
            </a:r>
            <a:r>
              <a:rPr lang="en-US" altLang="ko-KR" sz="2400" smtClean="0">
                <a:latin typeface="Times New Roman" pitchFamily="18" charset="0"/>
              </a:rPr>
              <a:t>0</a:t>
            </a:r>
            <a:r>
              <a:rPr lang="ko-KR" altLang="en-US" sz="2400" smtClean="0">
                <a:latin typeface="Times New Roman" pitchFamily="18" charset="0"/>
              </a:rPr>
              <a:t>부터 시작</a:t>
            </a:r>
          </a:p>
          <a:p>
            <a:pPr lvl="1" eaLnBrk="1" hangingPunct="1"/>
            <a:r>
              <a:rPr lang="ko-KR" altLang="en-US" sz="2400" smtClean="0">
                <a:latin typeface="Times New Roman" pitchFamily="18" charset="0"/>
              </a:rPr>
              <a:t>의사코드는 임의의 값 사용 가능</a:t>
            </a:r>
          </a:p>
          <a:p>
            <a:pPr eaLnBrk="1" hangingPunct="1"/>
            <a:r>
              <a:rPr lang="ko-KR" altLang="en-US" sz="2400" smtClean="0">
                <a:latin typeface="Times New Roman" pitchFamily="18" charset="0"/>
              </a:rPr>
              <a:t>프로시저의 파라미터에 </a:t>
            </a:r>
            <a:r>
              <a:rPr lang="en-US" altLang="ko-KR" sz="2400" smtClean="0">
                <a:latin typeface="Times New Roman" pitchFamily="18" charset="0"/>
              </a:rPr>
              <a:t>2</a:t>
            </a:r>
            <a:r>
              <a:rPr lang="ko-KR" altLang="en-US" sz="2400" smtClean="0">
                <a:latin typeface="Times New Roman" pitchFamily="18" charset="0"/>
              </a:rPr>
              <a:t>차원 배열 크기의 가변성 허용</a:t>
            </a:r>
          </a:p>
          <a:p>
            <a:pPr lvl="1" eaLnBrk="1" hangingPunct="1"/>
            <a:r>
              <a:rPr lang="ko-KR" altLang="en-US" sz="2400" smtClean="0">
                <a:latin typeface="Times New Roman" pitchFamily="18" charset="0"/>
              </a:rPr>
              <a:t>예</a:t>
            </a:r>
            <a:r>
              <a:rPr lang="en-US" altLang="ko-KR" sz="2400" smtClean="0">
                <a:latin typeface="Times New Roman" pitchFamily="18" charset="0"/>
              </a:rPr>
              <a:t>: </a:t>
            </a:r>
            <a:r>
              <a:rPr lang="en-US" altLang="ko-KR" sz="2400" smtClean="0">
                <a:latin typeface="Courier New" pitchFamily="49" charset="0"/>
              </a:rPr>
              <a:t>void pname(A[][]) { … }</a:t>
            </a:r>
          </a:p>
          <a:p>
            <a:pPr eaLnBrk="1" hangingPunct="1"/>
            <a:r>
              <a:rPr lang="ko-KR" altLang="en-US" sz="2400" smtClean="0">
                <a:latin typeface="Times New Roman" pitchFamily="18" charset="0"/>
              </a:rPr>
              <a:t>지역배열에 변수 인덱스 허용</a:t>
            </a:r>
          </a:p>
          <a:p>
            <a:pPr lvl="1" eaLnBrk="1" hangingPunct="1"/>
            <a:r>
              <a:rPr lang="ko-KR" altLang="en-US" sz="2400" smtClean="0">
                <a:latin typeface="Times New Roman" pitchFamily="18" charset="0"/>
              </a:rPr>
              <a:t>예</a:t>
            </a:r>
            <a:r>
              <a:rPr lang="en-US" altLang="ko-KR" sz="2400" smtClean="0">
                <a:latin typeface="Times New Roman" pitchFamily="18" charset="0"/>
              </a:rPr>
              <a:t>: </a:t>
            </a:r>
            <a:r>
              <a:rPr lang="en-US" altLang="ko-KR" sz="2400" smtClean="0">
                <a:latin typeface="Courier New" pitchFamily="49" charset="0"/>
              </a:rPr>
              <a:t>keytype S[low..high];</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pPr>
              <a:defRPr/>
            </a:pPr>
            <a:fld id="{B0B5C926-5D8D-45B9-8BA1-2A73FB3E9819}" type="slidenum">
              <a:rPr lang="en-US" altLang="ko-KR"/>
              <a:pPr>
                <a:defRPr/>
              </a:pPr>
              <a:t>17</a:t>
            </a:fld>
            <a:endParaRPr lang="en-US" altLang="ko-KR"/>
          </a:p>
        </p:txBody>
      </p:sp>
      <p:sp>
        <p:nvSpPr>
          <p:cNvPr id="20483" name="Rectangle 1026"/>
          <p:cNvSpPr>
            <a:spLocks noGrp="1" noChangeArrowheads="1"/>
          </p:cNvSpPr>
          <p:nvPr>
            <p:ph type="title"/>
          </p:nvPr>
        </p:nvSpPr>
        <p:spPr/>
        <p:txBody>
          <a:bodyPr/>
          <a:lstStyle/>
          <a:p>
            <a:pPr eaLnBrk="1" hangingPunct="1"/>
            <a:r>
              <a:rPr lang="en-US" altLang="ko-KR" sz="4600" smtClean="0">
                <a:latin typeface="Times New Roman" pitchFamily="18" charset="0"/>
              </a:rPr>
              <a:t>C++</a:t>
            </a:r>
            <a:r>
              <a:rPr lang="ko-KR" altLang="en-US" sz="4600" smtClean="0">
                <a:latin typeface="Times New Roman" pitchFamily="18" charset="0"/>
              </a:rPr>
              <a:t>와 의사코드의 차이점</a:t>
            </a:r>
            <a:r>
              <a:rPr lang="en-US" altLang="ko-KR" sz="4600" smtClean="0">
                <a:latin typeface="Times New Roman" pitchFamily="18" charset="0"/>
              </a:rPr>
              <a:t>(2)</a:t>
            </a:r>
          </a:p>
        </p:txBody>
      </p:sp>
      <p:sp>
        <p:nvSpPr>
          <p:cNvPr id="20484" name="Rectangle 1027"/>
          <p:cNvSpPr>
            <a:spLocks noGrp="1" noChangeArrowheads="1"/>
          </p:cNvSpPr>
          <p:nvPr>
            <p:ph type="body" idx="1"/>
          </p:nvPr>
        </p:nvSpPr>
        <p:spPr/>
        <p:txBody>
          <a:bodyPr/>
          <a:lstStyle/>
          <a:p>
            <a:pPr eaLnBrk="1" hangingPunct="1"/>
            <a:r>
              <a:rPr lang="ko-KR" altLang="en-US" sz="2400" smtClean="0">
                <a:latin typeface="Times New Roman" pitchFamily="18" charset="0"/>
              </a:rPr>
              <a:t>수학적 표현식 허용</a:t>
            </a:r>
          </a:p>
          <a:p>
            <a:pPr lvl="1" eaLnBrk="1" hangingPunct="1"/>
            <a:r>
              <a:rPr lang="en-US" altLang="ko-KR" sz="2400" smtClean="0">
                <a:solidFill>
                  <a:srgbClr val="22581C"/>
                </a:solidFill>
                <a:latin typeface="Courier New" pitchFamily="49" charset="0"/>
              </a:rPr>
              <a:t>low &lt;= x &amp;&amp; x &lt;= high</a:t>
            </a:r>
            <a:r>
              <a:rPr lang="en-US" altLang="ko-KR" sz="2400" smtClean="0">
                <a:latin typeface="Courier New" pitchFamily="49" charset="0"/>
              </a:rPr>
              <a:t> </a:t>
            </a:r>
            <a:r>
              <a:rPr lang="en-US" altLang="ko-KR" sz="2400" smtClean="0">
                <a:latin typeface="Courier New" pitchFamily="49" charset="0"/>
                <a:sym typeface="Symbol" pitchFamily="18" charset="2"/>
              </a:rPr>
              <a:t> 					</a:t>
            </a:r>
            <a:r>
              <a:rPr lang="en-US" altLang="ko-KR" sz="2400" smtClean="0">
                <a:solidFill>
                  <a:srgbClr val="D10729"/>
                </a:solidFill>
                <a:latin typeface="Courier New" pitchFamily="49" charset="0"/>
                <a:sym typeface="Symbol" pitchFamily="18" charset="2"/>
              </a:rPr>
              <a:t>low </a:t>
            </a:r>
            <a:r>
              <a:rPr lang="en-US" altLang="ko-KR" sz="2400" smtClean="0">
                <a:solidFill>
                  <a:srgbClr val="D10729"/>
                </a:solidFill>
                <a:latin typeface="Courier New" pitchFamily="49" charset="0"/>
                <a:ea typeface="궁서체" pitchFamily="17" charset="-127"/>
                <a:sym typeface="Symbol" pitchFamily="18" charset="2"/>
              </a:rPr>
              <a:t> x  high</a:t>
            </a:r>
          </a:p>
          <a:p>
            <a:pPr lvl="1" eaLnBrk="1" hangingPunct="1"/>
            <a:r>
              <a:rPr lang="en-US" altLang="ko-KR" sz="2400" smtClean="0">
                <a:solidFill>
                  <a:srgbClr val="22581C"/>
                </a:solidFill>
                <a:latin typeface="Courier New" pitchFamily="49" charset="0"/>
                <a:ea typeface="궁서체" pitchFamily="17" charset="-127"/>
                <a:sym typeface="Symbol" pitchFamily="18" charset="2"/>
              </a:rPr>
              <a:t>temp = x; x = y; y = temp</a:t>
            </a:r>
            <a:r>
              <a:rPr lang="en-US" altLang="ko-KR" sz="2400" smtClean="0">
                <a:latin typeface="Courier New" pitchFamily="49" charset="0"/>
                <a:ea typeface="궁서체" pitchFamily="17" charset="-127"/>
                <a:sym typeface="Symbol" pitchFamily="18" charset="2"/>
              </a:rPr>
              <a:t> </a:t>
            </a:r>
            <a:r>
              <a:rPr lang="en-US" altLang="ko-KR" sz="2400" smtClean="0">
                <a:latin typeface="Courier New" pitchFamily="49" charset="0"/>
                <a:sym typeface="Symbol" pitchFamily="18" charset="2"/>
              </a:rPr>
              <a:t>				</a:t>
            </a:r>
            <a:r>
              <a:rPr lang="en-US" altLang="ko-KR" sz="2400" smtClean="0">
                <a:solidFill>
                  <a:srgbClr val="D10729"/>
                </a:solidFill>
                <a:latin typeface="Courier New" pitchFamily="49" charset="0"/>
                <a:sym typeface="Symbol" pitchFamily="18" charset="2"/>
              </a:rPr>
              <a:t>exchange x and y</a:t>
            </a:r>
            <a:endParaRPr lang="en-US" altLang="ko-KR" sz="2400" smtClean="0">
              <a:solidFill>
                <a:srgbClr val="D10729"/>
              </a:solidFill>
              <a:latin typeface="Courier New" pitchFamily="49" charset="0"/>
            </a:endParaRPr>
          </a:p>
          <a:p>
            <a:pPr eaLnBrk="1" hangingPunct="1"/>
            <a:r>
              <a:rPr lang="en-US" altLang="ko-KR" sz="2400" smtClean="0">
                <a:latin typeface="Times New Roman" pitchFamily="18" charset="0"/>
              </a:rPr>
              <a:t>C++</a:t>
            </a:r>
            <a:r>
              <a:rPr lang="ko-KR" altLang="en-US" sz="2400" smtClean="0">
                <a:latin typeface="Times New Roman" pitchFamily="18" charset="0"/>
              </a:rPr>
              <a:t>에 없는 타입 사용 가능</a:t>
            </a:r>
          </a:p>
          <a:p>
            <a:pPr lvl="1" eaLnBrk="1" hangingPunct="1"/>
            <a:r>
              <a:rPr lang="en-US" altLang="ko-KR" sz="2400" smtClean="0">
                <a:solidFill>
                  <a:srgbClr val="D10729"/>
                </a:solidFill>
                <a:latin typeface="Courier New" pitchFamily="49" charset="0"/>
              </a:rPr>
              <a:t>index</a:t>
            </a:r>
            <a:r>
              <a:rPr lang="en-US" altLang="ko-KR" sz="2400" smtClean="0">
                <a:latin typeface="Courier New" pitchFamily="49" charset="0"/>
              </a:rPr>
              <a:t>: </a:t>
            </a:r>
            <a:r>
              <a:rPr lang="ko-KR" altLang="en-US" sz="2400" smtClean="0">
                <a:latin typeface="Courier New" pitchFamily="49" charset="0"/>
              </a:rPr>
              <a:t>첨자로 사용되는 정수 변수</a:t>
            </a:r>
          </a:p>
          <a:p>
            <a:pPr lvl="1" eaLnBrk="1" hangingPunct="1"/>
            <a:r>
              <a:rPr lang="en-US" altLang="ko-KR" sz="2400" smtClean="0">
                <a:solidFill>
                  <a:srgbClr val="D10729"/>
                </a:solidFill>
                <a:latin typeface="Courier New" pitchFamily="49" charset="0"/>
              </a:rPr>
              <a:t>number</a:t>
            </a:r>
            <a:r>
              <a:rPr lang="en-US" altLang="ko-KR" sz="2400" smtClean="0">
                <a:latin typeface="Courier New" pitchFamily="49" charset="0"/>
              </a:rPr>
              <a:t>: </a:t>
            </a:r>
            <a:r>
              <a:rPr lang="ko-KR" altLang="en-US" sz="2400" smtClean="0">
                <a:latin typeface="Courier New" pitchFamily="49" charset="0"/>
              </a:rPr>
              <a:t>정수</a:t>
            </a:r>
            <a:r>
              <a:rPr lang="en-US" altLang="ko-KR" sz="2400" smtClean="0">
                <a:latin typeface="Courier New" pitchFamily="49" charset="0"/>
              </a:rPr>
              <a:t>(int) </a:t>
            </a:r>
            <a:r>
              <a:rPr lang="ko-KR" altLang="en-US" sz="2400" smtClean="0">
                <a:latin typeface="Courier New" pitchFamily="49" charset="0"/>
              </a:rPr>
              <a:t>또는 실수</a:t>
            </a:r>
            <a:r>
              <a:rPr lang="en-US" altLang="ko-KR" sz="2400" smtClean="0">
                <a:latin typeface="Courier New" pitchFamily="49" charset="0"/>
              </a:rPr>
              <a:t>(float) </a:t>
            </a:r>
            <a:r>
              <a:rPr lang="ko-KR" altLang="en-US" sz="2400" smtClean="0">
                <a:latin typeface="Courier New" pitchFamily="49" charset="0"/>
              </a:rPr>
              <a:t>모두 사용가능</a:t>
            </a:r>
          </a:p>
          <a:p>
            <a:pPr lvl="1" eaLnBrk="1" hangingPunct="1"/>
            <a:r>
              <a:rPr lang="en-US" altLang="ko-KR" sz="2400" smtClean="0">
                <a:solidFill>
                  <a:srgbClr val="D10729"/>
                </a:solidFill>
                <a:latin typeface="Courier New" pitchFamily="49" charset="0"/>
              </a:rPr>
              <a:t>bool</a:t>
            </a:r>
            <a:r>
              <a:rPr lang="en-US" altLang="ko-KR" sz="2400" smtClean="0">
                <a:latin typeface="Courier New" pitchFamily="49" charset="0"/>
              </a:rPr>
              <a:t>: “true”</a:t>
            </a:r>
            <a:r>
              <a:rPr lang="ko-KR" altLang="en-US" sz="2400" smtClean="0">
                <a:latin typeface="Courier New" pitchFamily="49" charset="0"/>
              </a:rPr>
              <a:t>나 “</a:t>
            </a:r>
            <a:r>
              <a:rPr lang="en-US" altLang="ko-KR" sz="2400" smtClean="0">
                <a:latin typeface="Courier New" pitchFamily="49" charset="0"/>
              </a:rPr>
              <a:t>false” </a:t>
            </a:r>
            <a:r>
              <a:rPr lang="ko-KR" altLang="en-US" sz="2400" smtClean="0">
                <a:latin typeface="Courier New" pitchFamily="49" charset="0"/>
              </a:rPr>
              <a:t>값을 가질 수 있는 변수</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pPr>
              <a:defRPr/>
            </a:pPr>
            <a:fld id="{21ECB201-88CB-4B05-991B-0286AA3D62D3}" type="slidenum">
              <a:rPr lang="en-US" altLang="ko-KR"/>
              <a:pPr>
                <a:defRPr/>
              </a:pPr>
              <a:t>18</a:t>
            </a:fld>
            <a:endParaRPr lang="en-US" altLang="ko-KR"/>
          </a:p>
        </p:txBody>
      </p:sp>
      <p:sp>
        <p:nvSpPr>
          <p:cNvPr id="21507" name="Rectangle 2"/>
          <p:cNvSpPr>
            <a:spLocks noGrp="1" noChangeArrowheads="1"/>
          </p:cNvSpPr>
          <p:nvPr>
            <p:ph type="title"/>
          </p:nvPr>
        </p:nvSpPr>
        <p:spPr/>
        <p:txBody>
          <a:bodyPr/>
          <a:lstStyle/>
          <a:p>
            <a:pPr eaLnBrk="1" hangingPunct="1"/>
            <a:r>
              <a:rPr lang="en-US" altLang="ko-KR" sz="4600" smtClean="0">
                <a:latin typeface="Times New Roman" pitchFamily="18" charset="0"/>
              </a:rPr>
              <a:t>C++</a:t>
            </a:r>
            <a:r>
              <a:rPr lang="ko-KR" altLang="en-US" sz="4600" smtClean="0">
                <a:latin typeface="Times New Roman" pitchFamily="18" charset="0"/>
              </a:rPr>
              <a:t>와 의사코드의 차이점</a:t>
            </a:r>
            <a:r>
              <a:rPr lang="en-US" altLang="ko-KR" sz="4600" smtClean="0">
                <a:latin typeface="Times New Roman" pitchFamily="18" charset="0"/>
              </a:rPr>
              <a:t>(3)</a:t>
            </a:r>
          </a:p>
        </p:txBody>
      </p:sp>
      <p:sp>
        <p:nvSpPr>
          <p:cNvPr id="21508" name="Rectangle 3"/>
          <p:cNvSpPr>
            <a:spLocks noGrp="1" noChangeArrowheads="1"/>
          </p:cNvSpPr>
          <p:nvPr>
            <p:ph type="body" idx="1"/>
          </p:nvPr>
        </p:nvSpPr>
        <p:spPr>
          <a:xfrm>
            <a:off x="685800" y="1981200"/>
            <a:ext cx="7848600" cy="4343400"/>
          </a:xfrm>
        </p:spPr>
        <p:txBody>
          <a:bodyPr/>
          <a:lstStyle/>
          <a:p>
            <a:pPr eaLnBrk="1" hangingPunct="1">
              <a:lnSpc>
                <a:spcPct val="90000"/>
              </a:lnSpc>
            </a:pPr>
            <a:r>
              <a:rPr lang="ko-KR" altLang="en-US" sz="2400" smtClean="0">
                <a:latin typeface="Courier New" pitchFamily="49" charset="0"/>
              </a:rPr>
              <a:t>제어 구조</a:t>
            </a:r>
          </a:p>
          <a:p>
            <a:pPr lvl="1" eaLnBrk="1" hangingPunct="1">
              <a:lnSpc>
                <a:spcPct val="90000"/>
              </a:lnSpc>
            </a:pPr>
            <a:r>
              <a:rPr lang="en-US" altLang="ko-KR" sz="2400" smtClean="0">
                <a:latin typeface="Courier New" pitchFamily="49" charset="0"/>
              </a:rPr>
              <a:t>repeat (n times) { … }</a:t>
            </a:r>
          </a:p>
          <a:p>
            <a:pPr eaLnBrk="1" hangingPunct="1">
              <a:lnSpc>
                <a:spcPct val="90000"/>
              </a:lnSpc>
            </a:pPr>
            <a:r>
              <a:rPr lang="ko-KR" altLang="en-US" sz="2400" smtClean="0">
                <a:latin typeface="Courier New" pitchFamily="49" charset="0"/>
              </a:rPr>
              <a:t>프로시저와 함수</a:t>
            </a:r>
          </a:p>
          <a:p>
            <a:pPr lvl="1" eaLnBrk="1" hangingPunct="1">
              <a:lnSpc>
                <a:spcPct val="90000"/>
              </a:lnSpc>
            </a:pPr>
            <a:r>
              <a:rPr lang="ko-KR" altLang="en-US" sz="2400" smtClean="0">
                <a:latin typeface="Courier New" pitchFamily="49" charset="0"/>
              </a:rPr>
              <a:t>프로시저</a:t>
            </a:r>
            <a:r>
              <a:rPr lang="en-US" altLang="ko-KR" sz="2400" smtClean="0">
                <a:latin typeface="Courier New" pitchFamily="49" charset="0"/>
              </a:rPr>
              <a:t>: void pname(…) {…}</a:t>
            </a:r>
          </a:p>
          <a:p>
            <a:pPr lvl="1" eaLnBrk="1" hangingPunct="1">
              <a:lnSpc>
                <a:spcPct val="90000"/>
              </a:lnSpc>
            </a:pPr>
            <a:r>
              <a:rPr lang="ko-KR" altLang="en-US" sz="2400" smtClean="0">
                <a:latin typeface="Courier New" pitchFamily="49" charset="0"/>
              </a:rPr>
              <a:t>함수</a:t>
            </a:r>
            <a:r>
              <a:rPr lang="en-US" altLang="ko-KR" sz="2400" smtClean="0">
                <a:latin typeface="Courier New" pitchFamily="49" charset="0"/>
              </a:rPr>
              <a:t>: returntype fname (…) {… return x;}</a:t>
            </a:r>
          </a:p>
          <a:p>
            <a:pPr eaLnBrk="1" hangingPunct="1">
              <a:lnSpc>
                <a:spcPct val="90000"/>
              </a:lnSpc>
            </a:pPr>
            <a:r>
              <a:rPr lang="ko-KR" altLang="en-US" sz="2400" smtClean="0">
                <a:latin typeface="Courier New" pitchFamily="49" charset="0"/>
              </a:rPr>
              <a:t>참조파라미터</a:t>
            </a:r>
            <a:r>
              <a:rPr lang="en-US" altLang="ko-KR" sz="2400" smtClean="0">
                <a:latin typeface="Times New Roman" pitchFamily="18" charset="0"/>
              </a:rPr>
              <a:t>(reference parameter)</a:t>
            </a:r>
            <a:r>
              <a:rPr lang="ko-KR" altLang="en-US" sz="2400" smtClean="0">
                <a:latin typeface="Courier New" pitchFamily="49" charset="0"/>
              </a:rPr>
              <a:t>를 사용하여 프로시저의 결과값 전달</a:t>
            </a:r>
          </a:p>
          <a:p>
            <a:pPr lvl="1" eaLnBrk="1" hangingPunct="1">
              <a:lnSpc>
                <a:spcPct val="90000"/>
              </a:lnSpc>
            </a:pPr>
            <a:r>
              <a:rPr lang="ko-KR" altLang="en-US" sz="2400" smtClean="0">
                <a:latin typeface="Courier New" pitchFamily="49" charset="0"/>
              </a:rPr>
              <a:t>배열</a:t>
            </a:r>
            <a:r>
              <a:rPr lang="en-US" altLang="ko-KR" sz="2400" smtClean="0">
                <a:latin typeface="Courier New" pitchFamily="49" charset="0"/>
              </a:rPr>
              <a:t>: </a:t>
            </a:r>
            <a:r>
              <a:rPr lang="ko-KR" altLang="en-US" sz="2400" smtClean="0">
                <a:latin typeface="Courier New" pitchFamily="49" charset="0"/>
              </a:rPr>
              <a:t>참조 파라미터로 전달</a:t>
            </a:r>
          </a:p>
          <a:p>
            <a:pPr lvl="1" eaLnBrk="1" hangingPunct="1">
              <a:lnSpc>
                <a:spcPct val="90000"/>
              </a:lnSpc>
            </a:pPr>
            <a:r>
              <a:rPr lang="ko-KR" altLang="en-US" sz="2400" smtClean="0">
                <a:latin typeface="Courier New" pitchFamily="49" charset="0"/>
              </a:rPr>
              <a:t>기타</a:t>
            </a:r>
            <a:r>
              <a:rPr lang="en-US" altLang="ko-KR" sz="2400" smtClean="0">
                <a:latin typeface="Courier New" pitchFamily="49" charset="0"/>
              </a:rPr>
              <a:t>: </a:t>
            </a:r>
            <a:r>
              <a:rPr lang="ko-KR" altLang="en-US" sz="2400" smtClean="0">
                <a:latin typeface="Courier New" pitchFamily="49" charset="0"/>
              </a:rPr>
              <a:t>데이터타입 이름 뒤에 </a:t>
            </a:r>
            <a:r>
              <a:rPr lang="en-US" altLang="ko-KR" sz="2400" smtClean="0">
                <a:latin typeface="Courier New" pitchFamily="49" charset="0"/>
              </a:rPr>
              <a:t>&amp;</a:t>
            </a:r>
            <a:r>
              <a:rPr lang="ko-KR" altLang="en-US" sz="2400" smtClean="0">
                <a:latin typeface="Courier New" pitchFamily="49" charset="0"/>
              </a:rPr>
              <a:t>를 붙임</a:t>
            </a:r>
          </a:p>
          <a:p>
            <a:pPr lvl="1" eaLnBrk="1" hangingPunct="1">
              <a:lnSpc>
                <a:spcPct val="90000"/>
              </a:lnSpc>
            </a:pPr>
            <a:r>
              <a:rPr lang="en-US" altLang="ko-KR" sz="2400" smtClean="0">
                <a:latin typeface="Courier New" pitchFamily="49" charset="0"/>
              </a:rPr>
              <a:t>const </a:t>
            </a:r>
            <a:r>
              <a:rPr lang="ko-KR" altLang="en-US" sz="2400" smtClean="0">
                <a:latin typeface="Courier New" pitchFamily="49" charset="0"/>
              </a:rPr>
              <a:t>배열</a:t>
            </a:r>
            <a:r>
              <a:rPr lang="en-US" altLang="ko-KR" sz="2400" smtClean="0">
                <a:latin typeface="Courier New" pitchFamily="49" charset="0"/>
              </a:rPr>
              <a:t>: </a:t>
            </a:r>
            <a:r>
              <a:rPr lang="ko-KR" altLang="en-US" sz="2400" smtClean="0">
                <a:latin typeface="Courier New" pitchFamily="49" charset="0"/>
              </a:rPr>
              <a:t>전달되는 배열의 값이 불변</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10"/>
          </p:nvPr>
        </p:nvSpPr>
        <p:spPr/>
        <p:txBody>
          <a:bodyPr/>
          <a:lstStyle/>
          <a:p>
            <a:pPr>
              <a:defRPr/>
            </a:pPr>
            <a:fld id="{09F2E4AE-1AF0-4B67-B497-AA667453C17C}" type="slidenum">
              <a:rPr lang="en-US" altLang="ko-KR"/>
              <a:pPr>
                <a:defRPr/>
              </a:pPr>
              <a:t>19</a:t>
            </a:fld>
            <a:endParaRPr lang="en-US" altLang="ko-KR"/>
          </a:p>
        </p:txBody>
      </p:sp>
      <p:sp>
        <p:nvSpPr>
          <p:cNvPr id="29699" name="Rectangle 2"/>
          <p:cNvSpPr>
            <a:spLocks noGrp="1" noChangeArrowheads="1"/>
          </p:cNvSpPr>
          <p:nvPr>
            <p:ph type="title"/>
          </p:nvPr>
        </p:nvSpPr>
        <p:spPr/>
        <p:txBody>
          <a:bodyPr/>
          <a:lstStyle/>
          <a:p>
            <a:pPr eaLnBrk="1" hangingPunct="1"/>
            <a:r>
              <a:rPr lang="en-US" altLang="ko-KR" i="1" smtClean="0">
                <a:latin typeface="Times New Roman" pitchFamily="18" charset="0"/>
              </a:rPr>
              <a:t>n</a:t>
            </a:r>
            <a:r>
              <a:rPr lang="ko-KR" altLang="en-US" smtClean="0"/>
              <a:t>번째 피보나찌 수 구하기</a:t>
            </a:r>
          </a:p>
        </p:txBody>
      </p:sp>
      <p:sp>
        <p:nvSpPr>
          <p:cNvPr id="29700" name="Text Box 3"/>
          <p:cNvSpPr txBox="1">
            <a:spLocks noChangeArrowheads="1"/>
          </p:cNvSpPr>
          <p:nvPr/>
        </p:nvSpPr>
        <p:spPr bwMode="auto">
          <a:xfrm>
            <a:off x="838200" y="1930400"/>
            <a:ext cx="7305675" cy="3935413"/>
          </a:xfrm>
          <a:prstGeom prst="rect">
            <a:avLst/>
          </a:prstGeom>
          <a:noFill/>
          <a:ln w="9525">
            <a:noFill/>
            <a:miter lim="800000"/>
            <a:headEnd/>
            <a:tailEnd/>
          </a:ln>
        </p:spPr>
        <p:txBody>
          <a:bodyPr wrap="none">
            <a:spAutoFit/>
          </a:bodyPr>
          <a:lstStyle/>
          <a:p>
            <a:r>
              <a:rPr lang="ko-KR" altLang="en-US" sz="2800" u="sng">
                <a:latin typeface="Times New Roman" pitchFamily="18" charset="0"/>
                <a:ea typeface="굴림" charset="-127"/>
              </a:rPr>
              <a:t>피보나찌</a:t>
            </a:r>
            <a:r>
              <a:rPr lang="en-US" altLang="ko-KR" sz="2800" u="sng">
                <a:latin typeface="Times New Roman" pitchFamily="18" charset="0"/>
                <a:ea typeface="굴림" charset="-127"/>
              </a:rPr>
              <a:t>(Fibonacci) </a:t>
            </a:r>
            <a:r>
              <a:rPr lang="ko-KR" altLang="en-US" sz="2800" u="sng">
                <a:latin typeface="Times New Roman" pitchFamily="18" charset="0"/>
                <a:ea typeface="굴림" charset="-127"/>
              </a:rPr>
              <a:t>수열의 정의</a:t>
            </a:r>
          </a:p>
          <a:p>
            <a:endParaRPr lang="ko-KR" altLang="en-US" sz="2800">
              <a:latin typeface="Times New Roman" pitchFamily="18" charset="0"/>
              <a:ea typeface="굴림" charset="-127"/>
            </a:endParaRPr>
          </a:p>
          <a:p>
            <a:r>
              <a:rPr lang="ko-KR" altLang="en-US" sz="2800">
                <a:latin typeface="Times New Roman" pitchFamily="18" charset="0"/>
                <a:ea typeface="굴림" charset="-127"/>
              </a:rPr>
              <a:t>	</a:t>
            </a:r>
            <a:r>
              <a:rPr lang="en-US" altLang="ko-KR" sz="2800" i="1">
                <a:latin typeface="Times New Roman" pitchFamily="18" charset="0"/>
                <a:ea typeface="굴림" charset="-127"/>
              </a:rPr>
              <a:t>f</a:t>
            </a:r>
            <a:r>
              <a:rPr lang="en-US" altLang="ko-KR" sz="2800" baseline="-25000">
                <a:latin typeface="Times New Roman" pitchFamily="18" charset="0"/>
                <a:ea typeface="굴림" charset="-127"/>
              </a:rPr>
              <a:t>0</a:t>
            </a:r>
            <a:r>
              <a:rPr lang="en-US" altLang="ko-KR" sz="2800">
                <a:latin typeface="Times New Roman" pitchFamily="18" charset="0"/>
                <a:ea typeface="굴림" charset="-127"/>
              </a:rPr>
              <a:t> = 0</a:t>
            </a:r>
          </a:p>
          <a:p>
            <a:r>
              <a:rPr lang="en-US" altLang="ko-KR" sz="2800">
                <a:latin typeface="Times New Roman" pitchFamily="18" charset="0"/>
                <a:ea typeface="굴림" charset="-127"/>
              </a:rPr>
              <a:t>	</a:t>
            </a:r>
            <a:r>
              <a:rPr lang="en-US" altLang="ko-KR" sz="2800" i="1">
                <a:latin typeface="Times New Roman" pitchFamily="18" charset="0"/>
                <a:ea typeface="굴림" charset="-127"/>
              </a:rPr>
              <a:t>f</a:t>
            </a:r>
            <a:r>
              <a:rPr lang="en-US" altLang="ko-KR" sz="2800" baseline="-25000">
                <a:latin typeface="Times New Roman" pitchFamily="18" charset="0"/>
                <a:ea typeface="굴림" charset="-127"/>
              </a:rPr>
              <a:t>1</a:t>
            </a:r>
            <a:r>
              <a:rPr lang="en-US" altLang="ko-KR" sz="2800">
                <a:latin typeface="Times New Roman" pitchFamily="18" charset="0"/>
                <a:ea typeface="굴림" charset="-127"/>
              </a:rPr>
              <a:t> = 1</a:t>
            </a:r>
          </a:p>
          <a:p>
            <a:r>
              <a:rPr lang="en-US" altLang="ko-KR" sz="2800">
                <a:latin typeface="Times New Roman" pitchFamily="18" charset="0"/>
                <a:ea typeface="굴림" charset="-127"/>
              </a:rPr>
              <a:t>	</a:t>
            </a:r>
            <a:r>
              <a:rPr lang="en-US" altLang="ko-KR" sz="2800" i="1">
                <a:latin typeface="Times New Roman" pitchFamily="18" charset="0"/>
                <a:ea typeface="굴림" charset="-127"/>
              </a:rPr>
              <a:t>f</a:t>
            </a:r>
            <a:r>
              <a:rPr lang="en-US" altLang="ko-KR" sz="2800" baseline="-25000">
                <a:latin typeface="Times New Roman" pitchFamily="18" charset="0"/>
                <a:ea typeface="굴림" charset="-127"/>
              </a:rPr>
              <a:t>n</a:t>
            </a:r>
            <a:r>
              <a:rPr lang="en-US" altLang="ko-KR" sz="2800">
                <a:latin typeface="Times New Roman" pitchFamily="18" charset="0"/>
                <a:ea typeface="굴림" charset="-127"/>
              </a:rPr>
              <a:t> = </a:t>
            </a:r>
            <a:r>
              <a:rPr lang="en-US" altLang="ko-KR" sz="2800" i="1">
                <a:latin typeface="Times New Roman" pitchFamily="18" charset="0"/>
                <a:ea typeface="굴림" charset="-127"/>
              </a:rPr>
              <a:t>f</a:t>
            </a:r>
            <a:r>
              <a:rPr lang="en-US" altLang="ko-KR" sz="2800" baseline="-25000">
                <a:latin typeface="Times New Roman" pitchFamily="18" charset="0"/>
                <a:ea typeface="굴림" charset="-127"/>
              </a:rPr>
              <a:t>n-1</a:t>
            </a:r>
            <a:r>
              <a:rPr lang="en-US" altLang="ko-KR" sz="2800">
                <a:latin typeface="Times New Roman" pitchFamily="18" charset="0"/>
                <a:ea typeface="굴림" charset="-127"/>
              </a:rPr>
              <a:t> + </a:t>
            </a:r>
            <a:r>
              <a:rPr lang="en-US" altLang="ko-KR" sz="2800" i="1">
                <a:latin typeface="Times New Roman" pitchFamily="18" charset="0"/>
                <a:ea typeface="굴림" charset="-127"/>
              </a:rPr>
              <a:t>f</a:t>
            </a:r>
            <a:r>
              <a:rPr lang="en-US" altLang="ko-KR" sz="2800" baseline="-25000">
                <a:latin typeface="Times New Roman" pitchFamily="18" charset="0"/>
                <a:ea typeface="굴림" charset="-127"/>
              </a:rPr>
              <a:t>n-2</a:t>
            </a:r>
            <a:r>
              <a:rPr lang="en-US" altLang="ko-KR" sz="2800">
                <a:latin typeface="Times New Roman" pitchFamily="18" charset="0"/>
                <a:ea typeface="굴림" charset="-127"/>
              </a:rPr>
              <a:t>		for </a:t>
            </a:r>
            <a:r>
              <a:rPr lang="en-US" altLang="ko-KR" sz="2800" i="1">
                <a:latin typeface="Times New Roman" pitchFamily="18" charset="0"/>
                <a:ea typeface="굴림" charset="-127"/>
              </a:rPr>
              <a:t>n</a:t>
            </a:r>
            <a:r>
              <a:rPr lang="en-US" altLang="ko-KR" sz="2800">
                <a:latin typeface="Times New Roman" pitchFamily="18" charset="0"/>
                <a:ea typeface="굴림" charset="-127"/>
              </a:rPr>
              <a:t>  </a:t>
            </a:r>
            <a:r>
              <a:rPr lang="en-US" altLang="ko-KR" sz="2800">
                <a:latin typeface="Times New Roman" pitchFamily="18" charset="0"/>
                <a:ea typeface="굴림" charset="-127"/>
                <a:sym typeface="Symbol" pitchFamily="18" charset="2"/>
              </a:rPr>
              <a:t> </a:t>
            </a:r>
            <a:r>
              <a:rPr lang="en-US" altLang="ko-KR" sz="2800">
                <a:latin typeface="Times New Roman" pitchFamily="18" charset="0"/>
                <a:ea typeface="굴림" charset="-127"/>
              </a:rPr>
              <a:t>2</a:t>
            </a:r>
          </a:p>
          <a:p>
            <a:endParaRPr lang="en-US" altLang="ko-KR" sz="2800">
              <a:latin typeface="Times New Roman" pitchFamily="18" charset="0"/>
              <a:ea typeface="굴림" charset="-127"/>
            </a:endParaRPr>
          </a:p>
          <a:p>
            <a:endParaRPr lang="en-US" altLang="ko-KR" sz="2800">
              <a:latin typeface="Times New Roman" pitchFamily="18" charset="0"/>
              <a:ea typeface="굴림" charset="-127"/>
            </a:endParaRPr>
          </a:p>
          <a:p>
            <a:r>
              <a:rPr lang="ko-KR" altLang="en-US" sz="2800">
                <a:latin typeface="Times New Roman" pitchFamily="18" charset="0"/>
                <a:ea typeface="굴림" charset="-127"/>
              </a:rPr>
              <a:t>예</a:t>
            </a:r>
            <a:r>
              <a:rPr lang="en-US" altLang="ko-KR" sz="2800">
                <a:latin typeface="Times New Roman" pitchFamily="18" charset="0"/>
                <a:ea typeface="굴림" charset="-127"/>
              </a:rPr>
              <a:t>: 0, 1, 1, 2, 3, 5, 8, 13, 21, 34, 55, 89, 144, 233, </a:t>
            </a:r>
          </a:p>
          <a:p>
            <a:r>
              <a:rPr lang="en-US" altLang="ko-KR" sz="2800">
                <a:latin typeface="Times New Roman" pitchFamily="18" charset="0"/>
                <a:ea typeface="굴림" charset="-127"/>
              </a:rPr>
              <a:t>      377, 610, 987, 1597,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알고리즘 설계 </a:t>
            </a:r>
            <a:r>
              <a:rPr lang="en-US" altLang="ko-KR" dirty="0" smtClean="0"/>
              <a:t>(Design)</a:t>
            </a:r>
          </a:p>
          <a:p>
            <a:pPr lvl="1"/>
            <a:r>
              <a:rPr lang="ko-KR" altLang="en-US" dirty="0" smtClean="0"/>
              <a:t>알고리즘 설계에 필요한 다양한 기법들을 학습한다</a:t>
            </a:r>
            <a:r>
              <a:rPr lang="en-US" altLang="ko-KR" dirty="0" smtClean="0"/>
              <a:t>.</a:t>
            </a:r>
          </a:p>
          <a:p>
            <a:r>
              <a:rPr lang="ko-KR" altLang="en-US" dirty="0" smtClean="0"/>
              <a:t>알고리즘 분석 </a:t>
            </a:r>
            <a:r>
              <a:rPr lang="en-US" altLang="ko-KR" dirty="0" smtClean="0"/>
              <a:t>(Analysis)</a:t>
            </a:r>
          </a:p>
          <a:p>
            <a:pPr lvl="1"/>
            <a:r>
              <a:rPr lang="en-US" altLang="ko-KR" dirty="0" smtClean="0"/>
              <a:t> </a:t>
            </a:r>
            <a:r>
              <a:rPr lang="ko-KR" altLang="en-US" dirty="0" smtClean="0"/>
              <a:t>알고리즘을 분석하여 필요한 시간 및 공간 요구량을 파악한다</a:t>
            </a:r>
            <a:r>
              <a:rPr lang="en-US" altLang="ko-KR" dirty="0" smtClean="0"/>
              <a:t>.</a:t>
            </a:r>
          </a:p>
          <a:p>
            <a:r>
              <a:rPr lang="ko-KR" altLang="en-US" dirty="0" smtClean="0"/>
              <a:t>계산 복잡도</a:t>
            </a:r>
            <a:endParaRPr lang="en-US" altLang="ko-KR" dirty="0" smtClean="0"/>
          </a:p>
          <a:p>
            <a:pPr lvl="1"/>
            <a:r>
              <a:rPr lang="ko-KR" altLang="en-US" dirty="0" smtClean="0"/>
              <a:t>알고리즘의 복잡도를 나타내는 방법을 학습한다</a:t>
            </a:r>
            <a:r>
              <a:rPr lang="en-US" altLang="ko-KR" dirty="0" smtClean="0"/>
              <a:t>.</a:t>
            </a:r>
            <a:endParaRPr lang="ko-KR" altLang="en-US" dirty="0"/>
          </a:p>
        </p:txBody>
      </p:sp>
      <p:sp>
        <p:nvSpPr>
          <p:cNvPr id="3" name="제목 2"/>
          <p:cNvSpPr>
            <a:spLocks noGrp="1"/>
          </p:cNvSpPr>
          <p:nvPr>
            <p:ph type="title"/>
          </p:nvPr>
        </p:nvSpPr>
        <p:spPr/>
        <p:txBody>
          <a:bodyPr/>
          <a:lstStyle/>
          <a:p>
            <a:r>
              <a:rPr lang="ko-KR" altLang="en-US" dirty="0" smtClean="0"/>
              <a:t>강의 목표</a:t>
            </a:r>
            <a:endParaRPr lang="ko-KR"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4"/>
          <p:cNvSpPr>
            <a:spLocks noGrp="1"/>
          </p:cNvSpPr>
          <p:nvPr>
            <p:ph type="sldNum" sz="quarter" idx="10"/>
          </p:nvPr>
        </p:nvSpPr>
        <p:spPr/>
        <p:txBody>
          <a:bodyPr/>
          <a:lstStyle/>
          <a:p>
            <a:pPr>
              <a:defRPr/>
            </a:pPr>
            <a:fld id="{19FE60EC-EDE6-4C15-8A90-9FF276E1F8AE}" type="slidenum">
              <a:rPr lang="en-US" altLang="ko-KR"/>
              <a:pPr>
                <a:defRPr/>
              </a:pPr>
              <a:t>20</a:t>
            </a:fld>
            <a:endParaRPr lang="en-US" altLang="ko-KR"/>
          </a:p>
        </p:txBody>
      </p:sp>
      <p:sp>
        <p:nvSpPr>
          <p:cNvPr id="30723" name="Rectangle 2"/>
          <p:cNvSpPr>
            <a:spLocks noGrp="1" noChangeArrowheads="1"/>
          </p:cNvSpPr>
          <p:nvPr>
            <p:ph type="title"/>
          </p:nvPr>
        </p:nvSpPr>
        <p:spPr/>
        <p:txBody>
          <a:bodyPr>
            <a:normAutofit fontScale="90000"/>
          </a:bodyPr>
          <a:lstStyle/>
          <a:p>
            <a:pPr eaLnBrk="1" hangingPunct="1"/>
            <a:r>
              <a:rPr lang="ko-KR" altLang="en-US" smtClean="0"/>
              <a:t>피보나찌 수 구하기 알고리즘</a:t>
            </a:r>
            <a:br>
              <a:rPr lang="ko-KR" altLang="en-US" smtClean="0"/>
            </a:br>
            <a:r>
              <a:rPr lang="en-US" altLang="ko-KR" smtClean="0"/>
              <a:t>(</a:t>
            </a:r>
            <a:r>
              <a:rPr lang="ko-KR" altLang="en-US" smtClean="0"/>
              <a:t>재귀적 방법</a:t>
            </a:r>
            <a:r>
              <a:rPr lang="en-US" altLang="ko-KR" smtClean="0"/>
              <a:t>)</a:t>
            </a:r>
          </a:p>
        </p:txBody>
      </p:sp>
      <p:sp>
        <p:nvSpPr>
          <p:cNvPr id="30724" name="Rectangle 3"/>
          <p:cNvSpPr>
            <a:spLocks noGrp="1" noChangeArrowheads="1"/>
          </p:cNvSpPr>
          <p:nvPr>
            <p:ph type="body" idx="1"/>
          </p:nvPr>
        </p:nvSpPr>
        <p:spPr>
          <a:xfrm>
            <a:off x="468313" y="1412875"/>
            <a:ext cx="8305800" cy="2133600"/>
          </a:xfrm>
        </p:spPr>
        <p:txBody>
          <a:bodyPr/>
          <a:lstStyle/>
          <a:p>
            <a:pPr eaLnBrk="1" hangingPunct="1"/>
            <a:r>
              <a:rPr lang="ko-KR" altLang="en-US" sz="2800" smtClean="0">
                <a:latin typeface="Times New Roman" pitchFamily="18" charset="0"/>
              </a:rPr>
              <a:t>문제</a:t>
            </a:r>
            <a:r>
              <a:rPr lang="en-US" altLang="ko-KR" sz="2800" smtClean="0">
                <a:latin typeface="Times New Roman" pitchFamily="18" charset="0"/>
              </a:rPr>
              <a:t>: </a:t>
            </a:r>
            <a:r>
              <a:rPr lang="en-US" altLang="ko-KR" sz="2800" i="1" smtClean="0">
                <a:latin typeface="Times New Roman" pitchFamily="18" charset="0"/>
              </a:rPr>
              <a:t>n</a:t>
            </a:r>
            <a:r>
              <a:rPr lang="ko-KR" altLang="en-US" sz="2800" smtClean="0">
                <a:latin typeface="Times New Roman" pitchFamily="18" charset="0"/>
              </a:rPr>
              <a:t>번째 피보나찌 수를 구하라</a:t>
            </a:r>
            <a:r>
              <a:rPr lang="en-US" altLang="ko-KR" sz="2800" smtClean="0">
                <a:latin typeface="Times New Roman" pitchFamily="18" charset="0"/>
              </a:rPr>
              <a:t>.</a:t>
            </a:r>
          </a:p>
          <a:p>
            <a:pPr eaLnBrk="1" hangingPunct="1"/>
            <a:r>
              <a:rPr lang="ko-KR" altLang="en-US" sz="2800" smtClean="0">
                <a:latin typeface="Times New Roman" pitchFamily="18" charset="0"/>
              </a:rPr>
              <a:t>입력</a:t>
            </a:r>
            <a:r>
              <a:rPr lang="en-US" altLang="ko-KR" sz="2800" smtClean="0">
                <a:latin typeface="Times New Roman" pitchFamily="18" charset="0"/>
              </a:rPr>
              <a:t>: </a:t>
            </a:r>
            <a:r>
              <a:rPr lang="ko-KR" altLang="en-US" sz="2800" smtClean="0">
                <a:latin typeface="Times New Roman" pitchFamily="18" charset="0"/>
              </a:rPr>
              <a:t>음이 아닌 정수 </a:t>
            </a:r>
            <a:r>
              <a:rPr lang="en-US" altLang="ko-KR" sz="2800" i="1" smtClean="0">
                <a:latin typeface="Times New Roman" pitchFamily="18" charset="0"/>
              </a:rPr>
              <a:t>n</a:t>
            </a:r>
            <a:endParaRPr lang="en-US" altLang="ko-KR" sz="2800" smtClean="0">
              <a:latin typeface="Times New Roman" pitchFamily="18" charset="0"/>
            </a:endParaRPr>
          </a:p>
          <a:p>
            <a:pPr eaLnBrk="1" hangingPunct="1"/>
            <a:r>
              <a:rPr lang="ko-KR" altLang="en-US" sz="2800" smtClean="0">
                <a:latin typeface="Times New Roman" pitchFamily="18" charset="0"/>
              </a:rPr>
              <a:t>출력</a:t>
            </a:r>
            <a:r>
              <a:rPr lang="en-US" altLang="ko-KR" sz="2800" smtClean="0">
                <a:latin typeface="Times New Roman" pitchFamily="18" charset="0"/>
              </a:rPr>
              <a:t>: </a:t>
            </a:r>
            <a:r>
              <a:rPr lang="en-US" altLang="ko-KR" sz="2800" i="1" smtClean="0">
                <a:latin typeface="Times New Roman" pitchFamily="18" charset="0"/>
              </a:rPr>
              <a:t>n</a:t>
            </a:r>
            <a:r>
              <a:rPr lang="en-US" altLang="ko-KR" sz="2800" smtClean="0">
                <a:latin typeface="Times New Roman" pitchFamily="18" charset="0"/>
              </a:rPr>
              <a:t> </a:t>
            </a:r>
            <a:r>
              <a:rPr lang="ko-KR" altLang="en-US" sz="2800" smtClean="0">
                <a:latin typeface="Times New Roman" pitchFamily="18" charset="0"/>
              </a:rPr>
              <a:t>번째 피보나찌 수</a:t>
            </a:r>
          </a:p>
          <a:p>
            <a:pPr eaLnBrk="1" hangingPunct="1"/>
            <a:r>
              <a:rPr lang="ko-KR" altLang="en-US" sz="2800" smtClean="0">
                <a:latin typeface="Times New Roman" pitchFamily="18" charset="0"/>
              </a:rPr>
              <a:t>알고리즘</a:t>
            </a:r>
            <a:r>
              <a:rPr lang="en-US" altLang="ko-KR" sz="2800" smtClean="0">
                <a:latin typeface="Times New Roman" pitchFamily="18" charset="0"/>
              </a:rPr>
              <a:t>:</a:t>
            </a:r>
          </a:p>
        </p:txBody>
      </p:sp>
      <p:sp>
        <p:nvSpPr>
          <p:cNvPr id="30725" name="Text Box 4"/>
          <p:cNvSpPr txBox="1">
            <a:spLocks noChangeArrowheads="1"/>
          </p:cNvSpPr>
          <p:nvPr/>
        </p:nvSpPr>
        <p:spPr bwMode="auto">
          <a:xfrm>
            <a:off x="1447800" y="3581400"/>
            <a:ext cx="5853113" cy="2292350"/>
          </a:xfrm>
          <a:prstGeom prst="rect">
            <a:avLst/>
          </a:prstGeom>
          <a:noFill/>
          <a:ln w="9525">
            <a:solidFill>
              <a:schemeClr val="tx1"/>
            </a:solidFill>
            <a:miter lim="800000"/>
            <a:headEnd/>
            <a:tailEnd/>
          </a:ln>
        </p:spPr>
        <p:txBody>
          <a:bodyPr wrap="none">
            <a:spAutoFit/>
          </a:bodyPr>
          <a:lstStyle/>
          <a:p>
            <a:r>
              <a:rPr lang="en-US" altLang="ko-KR">
                <a:latin typeface="Courier New" pitchFamily="49" charset="0"/>
                <a:ea typeface="굴림" charset="-127"/>
              </a:rPr>
              <a:t>int fib (int n) {</a:t>
            </a:r>
          </a:p>
          <a:p>
            <a:r>
              <a:rPr lang="en-US" altLang="ko-KR">
                <a:latin typeface="Courier New" pitchFamily="49" charset="0"/>
                <a:ea typeface="굴림" charset="-127"/>
              </a:rPr>
              <a:t>  if (n &lt;= 1)</a:t>
            </a:r>
          </a:p>
          <a:p>
            <a:r>
              <a:rPr lang="en-US" altLang="ko-KR">
                <a:latin typeface="Courier New" pitchFamily="49" charset="0"/>
                <a:ea typeface="굴림" charset="-127"/>
              </a:rPr>
              <a:t>    return n;</a:t>
            </a:r>
          </a:p>
          <a:p>
            <a:r>
              <a:rPr lang="en-US" altLang="ko-KR">
                <a:latin typeface="Courier New" pitchFamily="49" charset="0"/>
                <a:ea typeface="굴림" charset="-127"/>
              </a:rPr>
              <a:t>  else</a:t>
            </a:r>
          </a:p>
          <a:p>
            <a:r>
              <a:rPr lang="en-US" altLang="ko-KR">
                <a:latin typeface="Courier New" pitchFamily="49" charset="0"/>
                <a:ea typeface="굴림" charset="-127"/>
              </a:rPr>
              <a:t>    return fib(n-1) + fib(n-2);</a:t>
            </a:r>
          </a:p>
          <a:p>
            <a:r>
              <a:rPr lang="en-US" altLang="ko-KR">
                <a:latin typeface="Courier New" pitchFamily="49" charset="0"/>
                <a:ea typeface="굴림" charset="-127"/>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pPr>
              <a:defRPr/>
            </a:pPr>
            <a:fld id="{CD8EDB51-5997-4BAA-A0DC-165025169EC3}" type="slidenum">
              <a:rPr lang="en-US" altLang="ko-KR"/>
              <a:pPr>
                <a:defRPr/>
              </a:pPr>
              <a:t>21</a:t>
            </a:fld>
            <a:endParaRPr lang="en-US" altLang="ko-KR"/>
          </a:p>
        </p:txBody>
      </p:sp>
      <p:sp>
        <p:nvSpPr>
          <p:cNvPr id="31747" name="Rectangle 2"/>
          <p:cNvSpPr>
            <a:spLocks noGrp="1" noChangeArrowheads="1"/>
          </p:cNvSpPr>
          <p:nvPr>
            <p:ph type="title"/>
          </p:nvPr>
        </p:nvSpPr>
        <p:spPr/>
        <p:txBody>
          <a:bodyPr/>
          <a:lstStyle/>
          <a:p>
            <a:pPr eaLnBrk="1" hangingPunct="1"/>
            <a:r>
              <a:rPr lang="ko-KR" altLang="en-US" smtClean="0"/>
              <a:t>생각해 보자</a:t>
            </a:r>
            <a:r>
              <a:rPr lang="en-US" altLang="ko-KR" smtClean="0"/>
              <a:t>.</a:t>
            </a:r>
          </a:p>
        </p:txBody>
      </p:sp>
      <p:sp>
        <p:nvSpPr>
          <p:cNvPr id="31748" name="Rectangle 3"/>
          <p:cNvSpPr>
            <a:spLocks noGrp="1" noChangeArrowheads="1"/>
          </p:cNvSpPr>
          <p:nvPr>
            <p:ph type="body" idx="1"/>
          </p:nvPr>
        </p:nvSpPr>
        <p:spPr/>
        <p:txBody>
          <a:bodyPr/>
          <a:lstStyle/>
          <a:p>
            <a:pPr eaLnBrk="1" hangingPunct="1"/>
            <a:r>
              <a:rPr lang="ko-KR" altLang="en-US" smtClean="0"/>
              <a:t>피보나찌 수 구하기 재귀 알고리즘은 수행속도가 매우 느리다</a:t>
            </a:r>
            <a:r>
              <a:rPr lang="en-US" altLang="ko-KR" smtClean="0"/>
              <a:t>.</a:t>
            </a:r>
          </a:p>
          <a:p>
            <a:pPr lvl="1" eaLnBrk="1" hangingPunct="1"/>
            <a:r>
              <a:rPr lang="ko-KR" altLang="en-US" smtClean="0"/>
              <a:t>이유</a:t>
            </a:r>
            <a:r>
              <a:rPr lang="en-US" altLang="ko-KR" smtClean="0"/>
              <a:t>: </a:t>
            </a:r>
            <a:r>
              <a:rPr lang="ko-KR" altLang="en-US" smtClean="0"/>
              <a:t>같은 피보나찌 수를 중복 계산</a:t>
            </a:r>
          </a:p>
          <a:p>
            <a:pPr lvl="1" eaLnBrk="1" hangingPunct="1"/>
            <a:r>
              <a:rPr lang="ko-KR" altLang="en-US" smtClean="0"/>
              <a:t>예</a:t>
            </a:r>
            <a:r>
              <a:rPr lang="en-US" altLang="ko-KR" smtClean="0"/>
              <a:t>: </a:t>
            </a:r>
            <a:r>
              <a:rPr lang="en-US" altLang="ko-KR" smtClean="0">
                <a:latin typeface="Courier New" pitchFamily="49" charset="0"/>
              </a:rPr>
              <a:t>fib(5)</a:t>
            </a:r>
            <a:r>
              <a:rPr lang="ko-KR" altLang="en-US" smtClean="0"/>
              <a:t>계산에 </a:t>
            </a:r>
            <a:r>
              <a:rPr lang="en-US" altLang="ko-KR" smtClean="0">
                <a:latin typeface="Courier New" pitchFamily="49" charset="0"/>
              </a:rPr>
              <a:t>fib(2)</a:t>
            </a:r>
            <a:r>
              <a:rPr lang="en-US" altLang="ko-KR" smtClean="0"/>
              <a:t> 3</a:t>
            </a:r>
            <a:r>
              <a:rPr lang="ko-KR" altLang="en-US" smtClean="0"/>
              <a:t>번 중복계산</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10"/>
          </p:nvPr>
        </p:nvSpPr>
        <p:spPr/>
        <p:txBody>
          <a:bodyPr/>
          <a:lstStyle/>
          <a:p>
            <a:pPr>
              <a:defRPr/>
            </a:pPr>
            <a:fld id="{526537A8-C812-4BAC-8E2A-E1D7BC70F744}" type="slidenum">
              <a:rPr lang="en-US" altLang="ko-KR"/>
              <a:pPr>
                <a:defRPr/>
              </a:pPr>
              <a:t>22</a:t>
            </a:fld>
            <a:endParaRPr lang="en-US" altLang="ko-KR"/>
          </a:p>
        </p:txBody>
      </p:sp>
      <p:sp>
        <p:nvSpPr>
          <p:cNvPr id="32771" name="Rectangle 2"/>
          <p:cNvSpPr>
            <a:spLocks noGrp="1" noChangeArrowheads="1"/>
          </p:cNvSpPr>
          <p:nvPr>
            <p:ph type="title"/>
          </p:nvPr>
        </p:nvSpPr>
        <p:spPr/>
        <p:txBody>
          <a:bodyPr/>
          <a:lstStyle/>
          <a:p>
            <a:pPr eaLnBrk="1" hangingPunct="1"/>
            <a:r>
              <a:rPr lang="en-US" altLang="ko-KR" smtClean="0">
                <a:latin typeface="Courier New" pitchFamily="49" charset="0"/>
              </a:rPr>
              <a:t>fib(5)</a:t>
            </a:r>
            <a:r>
              <a:rPr lang="ko-KR" altLang="en-US" smtClean="0"/>
              <a:t>의 재귀 트리</a:t>
            </a:r>
          </a:p>
        </p:txBody>
      </p:sp>
      <p:pic>
        <p:nvPicPr>
          <p:cNvPr id="32772" name="Picture 3" descr="12"/>
          <p:cNvPicPr>
            <a:picLocks noChangeAspect="1" noChangeArrowheads="1"/>
          </p:cNvPicPr>
          <p:nvPr/>
        </p:nvPicPr>
        <p:blipFill>
          <a:blip r:embed="rId2" cstate="print"/>
          <a:srcRect/>
          <a:stretch>
            <a:fillRect/>
          </a:stretch>
        </p:blipFill>
        <p:spPr bwMode="auto">
          <a:xfrm>
            <a:off x="1143000" y="1447800"/>
            <a:ext cx="6934200" cy="4811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10"/>
          </p:nvPr>
        </p:nvSpPr>
        <p:spPr/>
        <p:txBody>
          <a:bodyPr/>
          <a:lstStyle/>
          <a:p>
            <a:pPr>
              <a:defRPr/>
            </a:pPr>
            <a:fld id="{51B9FB82-47A2-4988-8F30-A7AB8A02A663}" type="slidenum">
              <a:rPr lang="en-US" altLang="ko-KR"/>
              <a:pPr>
                <a:defRPr/>
              </a:pPr>
              <a:t>23</a:t>
            </a:fld>
            <a:endParaRPr lang="en-US" altLang="ko-KR"/>
          </a:p>
        </p:txBody>
      </p:sp>
      <p:sp>
        <p:nvSpPr>
          <p:cNvPr id="33795" name="Rectangle 2"/>
          <p:cNvSpPr>
            <a:spLocks noGrp="1" noChangeArrowheads="1"/>
          </p:cNvSpPr>
          <p:nvPr>
            <p:ph type="title"/>
          </p:nvPr>
        </p:nvSpPr>
        <p:spPr/>
        <p:txBody>
          <a:bodyPr/>
          <a:lstStyle/>
          <a:p>
            <a:pPr eaLnBrk="1" hangingPunct="1"/>
            <a:r>
              <a:rPr lang="en-US" altLang="ko-KR" smtClean="0">
                <a:latin typeface="Courier New" pitchFamily="49" charset="0"/>
              </a:rPr>
              <a:t>fib(n)</a:t>
            </a:r>
            <a:r>
              <a:rPr lang="ko-KR" altLang="en-US" smtClean="0"/>
              <a:t>의 함수 호출 횟수 계산</a:t>
            </a:r>
          </a:p>
        </p:txBody>
      </p:sp>
      <p:sp>
        <p:nvSpPr>
          <p:cNvPr id="33796" name="Text Box 4"/>
          <p:cNvSpPr txBox="1">
            <a:spLocks noChangeArrowheads="1"/>
          </p:cNvSpPr>
          <p:nvPr/>
        </p:nvSpPr>
        <p:spPr bwMode="auto">
          <a:xfrm>
            <a:off x="381000" y="1447800"/>
            <a:ext cx="8239125" cy="4217988"/>
          </a:xfrm>
          <a:prstGeom prst="rect">
            <a:avLst/>
          </a:prstGeom>
          <a:noFill/>
          <a:ln w="9525">
            <a:noFill/>
            <a:miter lim="800000"/>
            <a:headEnd/>
            <a:tailEnd/>
          </a:ln>
        </p:spPr>
        <p:txBody>
          <a:bodyPr wrap="none">
            <a:spAutoFit/>
          </a:bodyPr>
          <a:lstStyle/>
          <a:p>
            <a:r>
              <a:rPr lang="en-US" altLang="ko-KR" i="1">
                <a:latin typeface="Times New Roman" pitchFamily="18" charset="0"/>
                <a:ea typeface="굴림" charset="-127"/>
              </a:rPr>
              <a:t>T</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 = </a:t>
            </a:r>
            <a:r>
              <a:rPr lang="en-US" altLang="ko-KR" i="1">
                <a:latin typeface="Times New Roman" pitchFamily="18" charset="0"/>
                <a:ea typeface="굴림" charset="-127"/>
              </a:rPr>
              <a:t>fib</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a:t>
            </a:r>
            <a:r>
              <a:rPr lang="ko-KR" altLang="en-US">
                <a:latin typeface="Times New Roman" pitchFamily="18" charset="0"/>
                <a:ea typeface="굴림" charset="-127"/>
              </a:rPr>
              <a:t>을 계산하기 위하여 </a:t>
            </a:r>
            <a:r>
              <a:rPr lang="en-US" altLang="ko-KR" i="1">
                <a:latin typeface="Times New Roman" pitchFamily="18" charset="0"/>
                <a:ea typeface="굴림" charset="-127"/>
              </a:rPr>
              <a:t>fib</a:t>
            </a:r>
            <a:r>
              <a:rPr lang="en-US" altLang="ko-KR">
                <a:latin typeface="Times New Roman" pitchFamily="18" charset="0"/>
                <a:ea typeface="굴림" charset="-127"/>
              </a:rPr>
              <a:t> </a:t>
            </a:r>
            <a:r>
              <a:rPr lang="ko-KR" altLang="en-US">
                <a:latin typeface="Times New Roman" pitchFamily="18" charset="0"/>
                <a:ea typeface="굴림" charset="-127"/>
              </a:rPr>
              <a:t>함수를 호출하는 횟수</a:t>
            </a:r>
          </a:p>
          <a:p>
            <a:r>
              <a:rPr lang="ko-KR" altLang="en-US">
                <a:latin typeface="Times New Roman" pitchFamily="18" charset="0"/>
                <a:ea typeface="굴림" charset="-127"/>
              </a:rPr>
              <a:t>           즉</a:t>
            </a:r>
            <a:r>
              <a:rPr lang="en-US" altLang="ko-KR">
                <a:latin typeface="Times New Roman" pitchFamily="18" charset="0"/>
                <a:ea typeface="굴림" charset="-127"/>
              </a:rPr>
              <a:t>, </a:t>
            </a:r>
            <a:r>
              <a:rPr lang="ko-KR" altLang="en-US">
                <a:latin typeface="Times New Roman" pitchFamily="18" charset="0"/>
                <a:ea typeface="굴림" charset="-127"/>
              </a:rPr>
              <a:t>재귀 트리 상의 마디의 개수</a:t>
            </a:r>
          </a:p>
          <a:p>
            <a:pPr>
              <a:lnSpc>
                <a:spcPct val="30000"/>
              </a:lnSpc>
            </a:pPr>
            <a:endParaRPr lang="ko-KR" altLang="en-US">
              <a:latin typeface="Times New Roman" pitchFamily="18" charset="0"/>
              <a:ea typeface="굴림" charset="-127"/>
            </a:endParaRPr>
          </a:p>
          <a:p>
            <a:r>
              <a:rPr lang="en-US" altLang="ko-KR" i="1">
                <a:latin typeface="Times New Roman" pitchFamily="18" charset="0"/>
                <a:ea typeface="굴림" charset="-127"/>
              </a:rPr>
              <a:t>T</a:t>
            </a:r>
            <a:r>
              <a:rPr lang="en-US" altLang="ko-KR">
                <a:latin typeface="Times New Roman" pitchFamily="18" charset="0"/>
                <a:ea typeface="굴림" charset="-127"/>
              </a:rPr>
              <a:t>(0) = 1</a:t>
            </a:r>
          </a:p>
          <a:p>
            <a:r>
              <a:rPr lang="en-US" altLang="ko-KR" i="1">
                <a:latin typeface="Times New Roman" pitchFamily="18" charset="0"/>
                <a:ea typeface="굴림" charset="-127"/>
              </a:rPr>
              <a:t>T</a:t>
            </a:r>
            <a:r>
              <a:rPr lang="en-US" altLang="ko-KR">
                <a:latin typeface="Times New Roman" pitchFamily="18" charset="0"/>
                <a:ea typeface="굴림" charset="-127"/>
              </a:rPr>
              <a:t>(1) = 1</a:t>
            </a:r>
          </a:p>
          <a:p>
            <a:r>
              <a:rPr lang="en-US" altLang="ko-KR" i="1">
                <a:latin typeface="Times New Roman" pitchFamily="18" charset="0"/>
                <a:ea typeface="굴림" charset="-127"/>
              </a:rPr>
              <a:t>T</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 = </a:t>
            </a:r>
            <a:r>
              <a:rPr lang="en-US" altLang="ko-KR" i="1">
                <a:latin typeface="Times New Roman" pitchFamily="18" charset="0"/>
                <a:ea typeface="굴림" charset="-127"/>
              </a:rPr>
              <a:t>T</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 - 1) + </a:t>
            </a:r>
            <a:r>
              <a:rPr lang="en-US" altLang="ko-KR" i="1">
                <a:latin typeface="Times New Roman" pitchFamily="18" charset="0"/>
                <a:ea typeface="굴림" charset="-127"/>
              </a:rPr>
              <a:t>T</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 - 2) +1		for </a:t>
            </a:r>
            <a:r>
              <a:rPr lang="en-US" altLang="ko-KR" i="1">
                <a:latin typeface="Times New Roman" pitchFamily="18" charset="0"/>
                <a:ea typeface="굴림" charset="-127"/>
              </a:rPr>
              <a:t>n</a:t>
            </a:r>
            <a:r>
              <a:rPr lang="en-US" altLang="ko-KR">
                <a:latin typeface="Times New Roman" pitchFamily="18" charset="0"/>
                <a:ea typeface="굴림" charset="-127"/>
              </a:rPr>
              <a:t> </a:t>
            </a:r>
            <a:r>
              <a:rPr lang="en-US" altLang="ko-KR">
                <a:latin typeface="Times New Roman" pitchFamily="18" charset="0"/>
                <a:ea typeface="굴림" charset="-127"/>
                <a:sym typeface="Symbol" pitchFamily="18" charset="2"/>
              </a:rPr>
              <a:t> 2</a:t>
            </a:r>
          </a:p>
          <a:p>
            <a:r>
              <a:rPr lang="en-US" altLang="ko-KR">
                <a:latin typeface="Times New Roman" pitchFamily="18" charset="0"/>
                <a:ea typeface="굴림" charset="-127"/>
                <a:sym typeface="Symbol" pitchFamily="18" charset="2"/>
              </a:rPr>
              <a:t>        &gt; 2  </a:t>
            </a:r>
            <a:r>
              <a:rPr lang="en-US" altLang="ko-KR" i="1">
                <a:latin typeface="Times New Roman" pitchFamily="18" charset="0"/>
                <a:ea typeface="굴림" charset="-127"/>
              </a:rPr>
              <a:t>T</a:t>
            </a:r>
            <a:r>
              <a:rPr lang="en-US" altLang="ko-KR">
                <a:latin typeface="Times New Roman" pitchFamily="18" charset="0"/>
                <a:ea typeface="굴림" charset="-127"/>
                <a:sym typeface="Symbol" pitchFamily="18" charset="2"/>
              </a:rPr>
              <a:t>(</a:t>
            </a:r>
            <a:r>
              <a:rPr lang="en-US" altLang="ko-KR" i="1">
                <a:latin typeface="Times New Roman" pitchFamily="18" charset="0"/>
                <a:ea typeface="굴림" charset="-127"/>
              </a:rPr>
              <a:t>n</a:t>
            </a:r>
            <a:r>
              <a:rPr lang="en-US" altLang="ko-KR">
                <a:latin typeface="Times New Roman" pitchFamily="18" charset="0"/>
                <a:ea typeface="굴림" charset="-127"/>
                <a:sym typeface="Symbol" pitchFamily="18" charset="2"/>
              </a:rPr>
              <a:t> - 2)			</a:t>
            </a:r>
            <a:r>
              <a:rPr lang="ko-KR" altLang="en-US">
                <a:latin typeface="Times New Roman" pitchFamily="18" charset="0"/>
                <a:ea typeface="굴림" charset="-127"/>
                <a:sym typeface="Symbol" pitchFamily="18" charset="2"/>
              </a:rPr>
              <a:t>왜냐하면 </a:t>
            </a:r>
            <a:r>
              <a:rPr lang="en-US" altLang="ko-KR" i="1">
                <a:latin typeface="Times New Roman" pitchFamily="18" charset="0"/>
                <a:ea typeface="굴림" charset="-127"/>
              </a:rPr>
              <a:t>T</a:t>
            </a:r>
            <a:r>
              <a:rPr lang="en-US" altLang="ko-KR">
                <a:latin typeface="Times New Roman" pitchFamily="18" charset="0"/>
                <a:ea typeface="굴림" charset="-127"/>
                <a:sym typeface="Symbol" pitchFamily="18" charset="2"/>
              </a:rPr>
              <a:t>(</a:t>
            </a:r>
            <a:r>
              <a:rPr lang="en-US" altLang="ko-KR" i="1">
                <a:latin typeface="Times New Roman" pitchFamily="18" charset="0"/>
                <a:ea typeface="굴림" charset="-127"/>
              </a:rPr>
              <a:t>n</a:t>
            </a:r>
            <a:r>
              <a:rPr lang="en-US" altLang="ko-KR">
                <a:latin typeface="Times New Roman" pitchFamily="18" charset="0"/>
                <a:ea typeface="굴림" charset="-127"/>
                <a:sym typeface="Symbol" pitchFamily="18" charset="2"/>
              </a:rPr>
              <a:t> - 1) &gt; </a:t>
            </a:r>
            <a:r>
              <a:rPr lang="en-US" altLang="ko-KR" i="1">
                <a:latin typeface="Times New Roman" pitchFamily="18" charset="0"/>
                <a:ea typeface="굴림" charset="-127"/>
              </a:rPr>
              <a:t>T</a:t>
            </a:r>
            <a:r>
              <a:rPr lang="en-US" altLang="ko-KR">
                <a:latin typeface="Times New Roman" pitchFamily="18" charset="0"/>
                <a:ea typeface="굴림" charset="-127"/>
                <a:sym typeface="Symbol" pitchFamily="18" charset="2"/>
              </a:rPr>
              <a:t>(</a:t>
            </a:r>
            <a:r>
              <a:rPr lang="en-US" altLang="ko-KR" i="1">
                <a:latin typeface="Times New Roman" pitchFamily="18" charset="0"/>
                <a:ea typeface="굴림" charset="-127"/>
              </a:rPr>
              <a:t>n</a:t>
            </a:r>
            <a:r>
              <a:rPr lang="en-US" altLang="ko-KR">
                <a:latin typeface="Times New Roman" pitchFamily="18" charset="0"/>
                <a:ea typeface="굴림" charset="-127"/>
                <a:sym typeface="Symbol" pitchFamily="18" charset="2"/>
              </a:rPr>
              <a:t> - 2)</a:t>
            </a:r>
          </a:p>
          <a:p>
            <a:r>
              <a:rPr lang="en-US" altLang="ko-KR">
                <a:latin typeface="Times New Roman" pitchFamily="18" charset="0"/>
                <a:ea typeface="굴림" charset="-127"/>
                <a:sym typeface="Symbol" pitchFamily="18" charset="2"/>
              </a:rPr>
              <a:t>        &gt; 2</a:t>
            </a:r>
            <a:r>
              <a:rPr lang="en-US" altLang="ko-KR" baseline="30000">
                <a:latin typeface="Times New Roman" pitchFamily="18" charset="0"/>
                <a:ea typeface="굴림" charset="-127"/>
                <a:sym typeface="Symbol" pitchFamily="18" charset="2"/>
              </a:rPr>
              <a:t>2</a:t>
            </a:r>
            <a:r>
              <a:rPr lang="en-US" altLang="ko-KR">
                <a:latin typeface="Times New Roman" pitchFamily="18" charset="0"/>
                <a:ea typeface="굴림" charset="-127"/>
                <a:sym typeface="Symbol" pitchFamily="18" charset="2"/>
              </a:rPr>
              <a:t>  </a:t>
            </a:r>
            <a:r>
              <a:rPr lang="en-US" altLang="ko-KR" i="1">
                <a:latin typeface="Times New Roman" pitchFamily="18" charset="0"/>
                <a:ea typeface="굴림" charset="-127"/>
              </a:rPr>
              <a:t>T</a:t>
            </a:r>
            <a:r>
              <a:rPr lang="en-US" altLang="ko-KR">
                <a:latin typeface="Times New Roman" pitchFamily="18" charset="0"/>
                <a:ea typeface="굴림" charset="-127"/>
                <a:sym typeface="Symbol" pitchFamily="18" charset="2"/>
              </a:rPr>
              <a:t>(</a:t>
            </a:r>
            <a:r>
              <a:rPr lang="en-US" altLang="ko-KR" i="1">
                <a:latin typeface="Times New Roman" pitchFamily="18" charset="0"/>
                <a:ea typeface="굴림" charset="-127"/>
              </a:rPr>
              <a:t>n</a:t>
            </a:r>
            <a:r>
              <a:rPr lang="en-US" altLang="ko-KR">
                <a:latin typeface="Times New Roman" pitchFamily="18" charset="0"/>
                <a:ea typeface="굴림" charset="-127"/>
                <a:sym typeface="Symbol" pitchFamily="18" charset="2"/>
              </a:rPr>
              <a:t> - 4)</a:t>
            </a:r>
          </a:p>
          <a:p>
            <a:r>
              <a:rPr lang="en-US" altLang="ko-KR">
                <a:latin typeface="Times New Roman" pitchFamily="18" charset="0"/>
                <a:ea typeface="굴림" charset="-127"/>
                <a:sym typeface="Symbol" pitchFamily="18" charset="2"/>
              </a:rPr>
              <a:t>        &gt; 2</a:t>
            </a:r>
            <a:r>
              <a:rPr lang="en-US" altLang="ko-KR" baseline="30000">
                <a:latin typeface="Times New Roman" pitchFamily="18" charset="0"/>
                <a:ea typeface="굴림" charset="-127"/>
                <a:sym typeface="Symbol" pitchFamily="18" charset="2"/>
              </a:rPr>
              <a:t>3</a:t>
            </a:r>
            <a:r>
              <a:rPr lang="en-US" altLang="ko-KR">
                <a:latin typeface="Times New Roman" pitchFamily="18" charset="0"/>
                <a:ea typeface="굴림" charset="-127"/>
                <a:sym typeface="Symbol" pitchFamily="18" charset="2"/>
              </a:rPr>
              <a:t>  </a:t>
            </a:r>
            <a:r>
              <a:rPr lang="en-US" altLang="ko-KR" i="1">
                <a:latin typeface="Times New Roman" pitchFamily="18" charset="0"/>
                <a:ea typeface="굴림" charset="-127"/>
              </a:rPr>
              <a:t>T</a:t>
            </a:r>
            <a:r>
              <a:rPr lang="en-US" altLang="ko-KR">
                <a:latin typeface="Times New Roman" pitchFamily="18" charset="0"/>
                <a:ea typeface="굴림" charset="-127"/>
                <a:sym typeface="Symbol" pitchFamily="18" charset="2"/>
              </a:rPr>
              <a:t>(</a:t>
            </a:r>
            <a:r>
              <a:rPr lang="en-US" altLang="ko-KR" i="1">
                <a:latin typeface="Times New Roman" pitchFamily="18" charset="0"/>
                <a:ea typeface="굴림" charset="-127"/>
              </a:rPr>
              <a:t>n</a:t>
            </a:r>
            <a:r>
              <a:rPr lang="en-US" altLang="ko-KR">
                <a:latin typeface="Times New Roman" pitchFamily="18" charset="0"/>
                <a:ea typeface="굴림" charset="-127"/>
                <a:sym typeface="Symbol" pitchFamily="18" charset="2"/>
              </a:rPr>
              <a:t> - 6)</a:t>
            </a:r>
          </a:p>
          <a:p>
            <a:r>
              <a:rPr lang="en-US" altLang="ko-KR">
                <a:latin typeface="Times New Roman" pitchFamily="18" charset="0"/>
                <a:ea typeface="굴림" charset="-127"/>
                <a:sym typeface="Symbol" pitchFamily="18" charset="2"/>
              </a:rPr>
              <a:t>              </a:t>
            </a:r>
          </a:p>
          <a:p>
            <a:r>
              <a:rPr lang="en-US" altLang="ko-KR">
                <a:latin typeface="Times New Roman" pitchFamily="18" charset="0"/>
                <a:ea typeface="굴림" charset="-127"/>
                <a:sym typeface="Symbol" pitchFamily="18" charset="2"/>
              </a:rPr>
              <a:t>        &gt; 2</a:t>
            </a:r>
            <a:r>
              <a:rPr lang="en-US" altLang="ko-KR" i="1" baseline="30000">
                <a:latin typeface="Times New Roman" pitchFamily="18" charset="0"/>
                <a:ea typeface="굴림" charset="-127"/>
                <a:sym typeface="Symbol" pitchFamily="18" charset="2"/>
              </a:rPr>
              <a:t>n</a:t>
            </a:r>
            <a:r>
              <a:rPr lang="en-US" altLang="ko-KR" baseline="30000">
                <a:latin typeface="Times New Roman" pitchFamily="18" charset="0"/>
                <a:ea typeface="굴림" charset="-127"/>
                <a:sym typeface="Symbol" pitchFamily="18" charset="2"/>
              </a:rPr>
              <a:t>/2</a:t>
            </a:r>
            <a:r>
              <a:rPr lang="en-US" altLang="ko-KR">
                <a:latin typeface="Times New Roman" pitchFamily="18" charset="0"/>
                <a:ea typeface="굴림" charset="-127"/>
                <a:sym typeface="Symbol" pitchFamily="18" charset="2"/>
              </a:rPr>
              <a:t>  </a:t>
            </a:r>
            <a:r>
              <a:rPr lang="en-US" altLang="ko-KR" i="1">
                <a:latin typeface="Times New Roman" pitchFamily="18" charset="0"/>
                <a:ea typeface="굴림" charset="-127"/>
              </a:rPr>
              <a:t>T</a:t>
            </a:r>
            <a:r>
              <a:rPr lang="en-US" altLang="ko-KR">
                <a:latin typeface="Times New Roman" pitchFamily="18" charset="0"/>
                <a:ea typeface="굴림" charset="-127"/>
                <a:sym typeface="Symbol" pitchFamily="18" charset="2"/>
              </a:rPr>
              <a:t>(0)</a:t>
            </a:r>
          </a:p>
          <a:p>
            <a:r>
              <a:rPr lang="en-US" altLang="ko-KR">
                <a:latin typeface="Times New Roman" pitchFamily="18" charset="0"/>
                <a:ea typeface="굴림" charset="-127"/>
                <a:sym typeface="Symbol" pitchFamily="18" charset="2"/>
              </a:rPr>
              <a:t>        = 2</a:t>
            </a:r>
            <a:r>
              <a:rPr lang="en-US" altLang="ko-KR" i="1" baseline="30000">
                <a:latin typeface="Times New Roman" pitchFamily="18" charset="0"/>
                <a:ea typeface="굴림" charset="-127"/>
                <a:sym typeface="Symbol" pitchFamily="18" charset="2"/>
              </a:rPr>
              <a:t>n</a:t>
            </a:r>
            <a:r>
              <a:rPr lang="en-US" altLang="ko-KR" baseline="30000">
                <a:latin typeface="Times New Roman" pitchFamily="18" charset="0"/>
                <a:ea typeface="굴림" charset="-127"/>
                <a:sym typeface="Symbol" pitchFamily="18" charset="2"/>
              </a:rPr>
              <a:t>/2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10"/>
          </p:nvPr>
        </p:nvSpPr>
        <p:spPr/>
        <p:txBody>
          <a:bodyPr/>
          <a:lstStyle/>
          <a:p>
            <a:pPr>
              <a:defRPr/>
            </a:pPr>
            <a:fld id="{37FC1D32-DCEF-426F-96AB-C93566125DDF}" type="slidenum">
              <a:rPr lang="en-US" altLang="ko-KR"/>
              <a:pPr>
                <a:defRPr/>
              </a:pPr>
              <a:t>24</a:t>
            </a:fld>
            <a:endParaRPr lang="en-US" altLang="ko-KR"/>
          </a:p>
        </p:txBody>
      </p:sp>
      <p:sp>
        <p:nvSpPr>
          <p:cNvPr id="34819" name="Rectangle 2"/>
          <p:cNvSpPr>
            <a:spLocks noGrp="1" noChangeArrowheads="1"/>
          </p:cNvSpPr>
          <p:nvPr>
            <p:ph type="title"/>
          </p:nvPr>
        </p:nvSpPr>
        <p:spPr/>
        <p:txBody>
          <a:bodyPr/>
          <a:lstStyle/>
          <a:p>
            <a:pPr eaLnBrk="1" hangingPunct="1"/>
            <a:r>
              <a:rPr lang="ko-KR" altLang="en-US" smtClean="0"/>
              <a:t>계산한 호출 횟수의 검증</a:t>
            </a:r>
          </a:p>
        </p:txBody>
      </p:sp>
      <p:sp>
        <p:nvSpPr>
          <p:cNvPr id="34820" name="Text Box 3"/>
          <p:cNvSpPr txBox="1">
            <a:spLocks noChangeArrowheads="1"/>
          </p:cNvSpPr>
          <p:nvPr/>
        </p:nvSpPr>
        <p:spPr bwMode="auto">
          <a:xfrm>
            <a:off x="838200" y="1219200"/>
            <a:ext cx="7634288" cy="1196975"/>
          </a:xfrm>
          <a:prstGeom prst="rect">
            <a:avLst/>
          </a:prstGeom>
          <a:noFill/>
          <a:ln w="9525">
            <a:solidFill>
              <a:schemeClr val="tx1"/>
            </a:solidFill>
            <a:miter lim="800000"/>
            <a:headEnd/>
            <a:tailEnd/>
          </a:ln>
        </p:spPr>
        <p:txBody>
          <a:bodyPr wrap="none">
            <a:spAutoFit/>
          </a:bodyPr>
          <a:lstStyle/>
          <a:p>
            <a:r>
              <a:rPr lang="ko-KR" altLang="en-US" b="1">
                <a:latin typeface="Times New Roman" pitchFamily="18" charset="0"/>
                <a:ea typeface="굴림" charset="-127"/>
              </a:rPr>
              <a:t>정리</a:t>
            </a:r>
            <a:r>
              <a:rPr lang="en-US" altLang="ko-KR">
                <a:latin typeface="Times New Roman" pitchFamily="18" charset="0"/>
                <a:ea typeface="굴림" charset="-127"/>
              </a:rPr>
              <a:t>: </a:t>
            </a:r>
            <a:r>
              <a:rPr lang="ko-KR" altLang="en-US">
                <a:latin typeface="Times New Roman" pitchFamily="18" charset="0"/>
                <a:ea typeface="굴림" charset="-127"/>
              </a:rPr>
              <a:t>재귀적 알고리즘으로 구성한 재귀 트리의 마디의</a:t>
            </a:r>
          </a:p>
          <a:p>
            <a:r>
              <a:rPr lang="ko-KR" altLang="en-US">
                <a:latin typeface="Times New Roman" pitchFamily="18" charset="0"/>
                <a:ea typeface="굴림" charset="-127"/>
              </a:rPr>
              <a:t>수를 </a:t>
            </a:r>
            <a:r>
              <a:rPr lang="en-US" altLang="ko-KR" i="1">
                <a:latin typeface="Times New Roman" pitchFamily="18" charset="0"/>
                <a:ea typeface="굴림" charset="-127"/>
              </a:rPr>
              <a:t>T</a:t>
            </a:r>
            <a:r>
              <a:rPr lang="en-US" altLang="ko-KR">
                <a:latin typeface="Times New Roman" pitchFamily="18" charset="0"/>
                <a:ea typeface="굴림" charset="-127"/>
              </a:rPr>
              <a:t>(n)</a:t>
            </a:r>
            <a:r>
              <a:rPr lang="ko-KR" altLang="en-US">
                <a:latin typeface="Times New Roman" pitchFamily="18" charset="0"/>
                <a:ea typeface="굴림" charset="-127"/>
              </a:rPr>
              <a:t>이라고 하면</a:t>
            </a:r>
            <a:r>
              <a:rPr lang="en-US" altLang="ko-KR">
                <a:latin typeface="Times New Roman" pitchFamily="18" charset="0"/>
                <a:ea typeface="굴림" charset="-127"/>
              </a:rPr>
              <a:t>, </a:t>
            </a:r>
            <a:r>
              <a:rPr lang="en-US" altLang="ko-KR" i="1">
                <a:latin typeface="Times New Roman" pitchFamily="18" charset="0"/>
                <a:ea typeface="굴림" charset="-127"/>
              </a:rPr>
              <a:t>n</a:t>
            </a:r>
            <a:r>
              <a:rPr lang="en-US" altLang="ko-KR">
                <a:latin typeface="Times New Roman" pitchFamily="18" charset="0"/>
                <a:ea typeface="굴림" charset="-127"/>
              </a:rPr>
              <a:t> </a:t>
            </a:r>
            <a:r>
              <a:rPr lang="en-US" altLang="ko-KR">
                <a:latin typeface="Times New Roman" pitchFamily="18" charset="0"/>
                <a:ea typeface="굴림" charset="-127"/>
                <a:sym typeface="Symbol" pitchFamily="18" charset="2"/>
              </a:rPr>
              <a:t> 2</a:t>
            </a:r>
            <a:r>
              <a:rPr lang="ko-KR" altLang="en-US">
                <a:latin typeface="Times New Roman" pitchFamily="18" charset="0"/>
                <a:ea typeface="굴림" charset="-127"/>
                <a:sym typeface="Symbol" pitchFamily="18" charset="2"/>
              </a:rPr>
              <a:t>인 모든 </a:t>
            </a:r>
            <a:r>
              <a:rPr lang="en-US" altLang="ko-KR" i="1">
                <a:latin typeface="Times New Roman" pitchFamily="18" charset="0"/>
                <a:ea typeface="굴림" charset="-127"/>
                <a:sym typeface="Symbol" pitchFamily="18" charset="2"/>
              </a:rPr>
              <a:t>n</a:t>
            </a:r>
            <a:r>
              <a:rPr lang="ko-KR" altLang="en-US">
                <a:latin typeface="Times New Roman" pitchFamily="18" charset="0"/>
                <a:ea typeface="굴림" charset="-127"/>
                <a:sym typeface="Symbol" pitchFamily="18" charset="2"/>
              </a:rPr>
              <a:t>에 대하여 </a:t>
            </a:r>
            <a:r>
              <a:rPr lang="en-US" altLang="ko-KR" i="1">
                <a:latin typeface="Times New Roman" pitchFamily="18" charset="0"/>
                <a:ea typeface="굴림" charset="-127"/>
                <a:sym typeface="Symbol" pitchFamily="18" charset="2"/>
              </a:rPr>
              <a:t>T</a:t>
            </a:r>
            <a:r>
              <a:rPr lang="en-US" altLang="ko-KR">
                <a:latin typeface="Times New Roman" pitchFamily="18" charset="0"/>
                <a:ea typeface="굴림" charset="-127"/>
                <a:sym typeface="Symbol" pitchFamily="18" charset="2"/>
              </a:rPr>
              <a:t>(</a:t>
            </a:r>
            <a:r>
              <a:rPr lang="en-US" altLang="ko-KR" i="1">
                <a:latin typeface="Times New Roman" pitchFamily="18" charset="0"/>
                <a:ea typeface="굴림" charset="-127"/>
                <a:sym typeface="Symbol" pitchFamily="18" charset="2"/>
              </a:rPr>
              <a:t>n</a:t>
            </a:r>
            <a:r>
              <a:rPr lang="en-US" altLang="ko-KR">
                <a:latin typeface="Times New Roman" pitchFamily="18" charset="0"/>
                <a:ea typeface="굴림" charset="-127"/>
                <a:sym typeface="Symbol" pitchFamily="18" charset="2"/>
              </a:rPr>
              <a:t>) &gt; 2</a:t>
            </a:r>
            <a:r>
              <a:rPr lang="en-US" altLang="ko-KR" i="1" baseline="30000">
                <a:latin typeface="Times New Roman" pitchFamily="18" charset="0"/>
                <a:ea typeface="굴림" charset="-127"/>
                <a:sym typeface="Symbol" pitchFamily="18" charset="2"/>
              </a:rPr>
              <a:t>n</a:t>
            </a:r>
            <a:r>
              <a:rPr lang="en-US" altLang="ko-KR" baseline="30000">
                <a:latin typeface="Times New Roman" pitchFamily="18" charset="0"/>
                <a:ea typeface="굴림" charset="-127"/>
                <a:sym typeface="Symbol" pitchFamily="18" charset="2"/>
              </a:rPr>
              <a:t>/2</a:t>
            </a:r>
          </a:p>
          <a:p>
            <a:r>
              <a:rPr lang="ko-KR" altLang="en-US">
                <a:latin typeface="Times New Roman" pitchFamily="18" charset="0"/>
                <a:ea typeface="굴림" charset="-127"/>
                <a:sym typeface="Symbol" pitchFamily="18" charset="2"/>
              </a:rPr>
              <a:t>이다</a:t>
            </a:r>
            <a:r>
              <a:rPr lang="en-US" altLang="ko-KR">
                <a:latin typeface="Times New Roman" pitchFamily="18" charset="0"/>
                <a:ea typeface="굴림" charset="-127"/>
                <a:sym typeface="Symbol" pitchFamily="18" charset="2"/>
              </a:rPr>
              <a:t>.</a:t>
            </a:r>
          </a:p>
        </p:txBody>
      </p:sp>
      <p:sp>
        <p:nvSpPr>
          <p:cNvPr id="34821" name="Text Box 4"/>
          <p:cNvSpPr txBox="1">
            <a:spLocks noChangeArrowheads="1"/>
          </p:cNvSpPr>
          <p:nvPr/>
        </p:nvSpPr>
        <p:spPr bwMode="auto">
          <a:xfrm>
            <a:off x="457200" y="2514600"/>
            <a:ext cx="8305800" cy="3743325"/>
          </a:xfrm>
          <a:prstGeom prst="rect">
            <a:avLst/>
          </a:prstGeom>
          <a:noFill/>
          <a:ln w="9525">
            <a:noFill/>
            <a:miter lim="800000"/>
            <a:headEnd/>
            <a:tailEnd/>
          </a:ln>
        </p:spPr>
        <p:txBody>
          <a:bodyPr>
            <a:spAutoFit/>
          </a:bodyPr>
          <a:lstStyle/>
          <a:p>
            <a:r>
              <a:rPr lang="ko-KR" altLang="en-US" b="1">
                <a:latin typeface="Times New Roman" pitchFamily="18" charset="0"/>
                <a:ea typeface="굴림" charset="-127"/>
              </a:rPr>
              <a:t>증명</a:t>
            </a:r>
            <a:r>
              <a:rPr lang="en-US" altLang="ko-KR">
                <a:latin typeface="Times New Roman" pitchFamily="18" charset="0"/>
                <a:ea typeface="굴림" charset="-127"/>
              </a:rPr>
              <a:t>: (</a:t>
            </a:r>
            <a:r>
              <a:rPr lang="en-US" altLang="ko-KR" i="1">
                <a:latin typeface="Times New Roman" pitchFamily="18" charset="0"/>
                <a:ea typeface="굴림" charset="-127"/>
              </a:rPr>
              <a:t>n</a:t>
            </a:r>
            <a:r>
              <a:rPr lang="ko-KR" altLang="en-US">
                <a:latin typeface="Times New Roman" pitchFamily="18" charset="0"/>
                <a:ea typeface="굴림" charset="-127"/>
              </a:rPr>
              <a:t>에 대한 수학적 귀납법으로 증명</a:t>
            </a:r>
            <a:r>
              <a:rPr lang="en-US" altLang="ko-KR">
                <a:latin typeface="Times New Roman" pitchFamily="18" charset="0"/>
                <a:ea typeface="굴림" charset="-127"/>
              </a:rPr>
              <a:t>)</a:t>
            </a:r>
          </a:p>
          <a:p>
            <a:r>
              <a:rPr lang="ko-KR" altLang="en-US">
                <a:latin typeface="Times New Roman" pitchFamily="18" charset="0"/>
                <a:ea typeface="굴림" charset="-127"/>
              </a:rPr>
              <a:t>귀납출발점</a:t>
            </a:r>
            <a:r>
              <a:rPr lang="en-US" altLang="ko-KR">
                <a:latin typeface="Times New Roman" pitchFamily="18" charset="0"/>
                <a:ea typeface="굴림" charset="-127"/>
              </a:rPr>
              <a:t>:	</a:t>
            </a:r>
            <a:r>
              <a:rPr lang="en-US" altLang="ko-KR" i="1">
                <a:latin typeface="Times New Roman" pitchFamily="18" charset="0"/>
                <a:ea typeface="굴림" charset="-127"/>
              </a:rPr>
              <a:t>T</a:t>
            </a:r>
            <a:r>
              <a:rPr lang="en-US" altLang="ko-KR">
                <a:latin typeface="Times New Roman" pitchFamily="18" charset="0"/>
                <a:ea typeface="굴림" charset="-127"/>
              </a:rPr>
              <a:t>(2) = </a:t>
            </a:r>
            <a:r>
              <a:rPr lang="en-US" altLang="ko-KR" i="1">
                <a:latin typeface="Times New Roman" pitchFamily="18" charset="0"/>
                <a:ea typeface="굴림" charset="-127"/>
              </a:rPr>
              <a:t>T</a:t>
            </a:r>
            <a:r>
              <a:rPr lang="en-US" altLang="ko-KR">
                <a:latin typeface="Times New Roman" pitchFamily="18" charset="0"/>
                <a:ea typeface="굴림" charset="-127"/>
              </a:rPr>
              <a:t>(1) + </a:t>
            </a:r>
            <a:r>
              <a:rPr lang="en-US" altLang="ko-KR" i="1">
                <a:latin typeface="Times New Roman" pitchFamily="18" charset="0"/>
                <a:ea typeface="굴림" charset="-127"/>
              </a:rPr>
              <a:t>T</a:t>
            </a:r>
            <a:r>
              <a:rPr lang="en-US" altLang="ko-KR">
                <a:latin typeface="Times New Roman" pitchFamily="18" charset="0"/>
                <a:ea typeface="굴림" charset="-127"/>
              </a:rPr>
              <a:t>(0) + 1 = 3 &gt; 2 = </a:t>
            </a:r>
            <a:r>
              <a:rPr lang="en-US" altLang="ko-KR">
                <a:latin typeface="Times New Roman" pitchFamily="18" charset="0"/>
                <a:ea typeface="굴림" charset="-127"/>
                <a:sym typeface="Symbol" pitchFamily="18" charset="2"/>
              </a:rPr>
              <a:t>2</a:t>
            </a:r>
            <a:r>
              <a:rPr lang="en-US" altLang="ko-KR" baseline="30000">
                <a:latin typeface="Times New Roman" pitchFamily="18" charset="0"/>
                <a:ea typeface="굴림" charset="-127"/>
                <a:sym typeface="Symbol" pitchFamily="18" charset="2"/>
              </a:rPr>
              <a:t>2/2</a:t>
            </a:r>
          </a:p>
          <a:p>
            <a:r>
              <a:rPr lang="en-US" altLang="ko-KR">
                <a:latin typeface="Times New Roman" pitchFamily="18" charset="0"/>
                <a:ea typeface="굴림" charset="-127"/>
              </a:rPr>
              <a:t>		</a:t>
            </a:r>
            <a:r>
              <a:rPr lang="en-US" altLang="ko-KR" i="1">
                <a:latin typeface="Times New Roman" pitchFamily="18" charset="0"/>
                <a:ea typeface="굴림" charset="-127"/>
              </a:rPr>
              <a:t>T</a:t>
            </a:r>
            <a:r>
              <a:rPr lang="en-US" altLang="ko-KR">
                <a:latin typeface="Times New Roman" pitchFamily="18" charset="0"/>
                <a:ea typeface="굴림" charset="-127"/>
              </a:rPr>
              <a:t>(3) = </a:t>
            </a:r>
            <a:r>
              <a:rPr lang="en-US" altLang="ko-KR" i="1">
                <a:latin typeface="Times New Roman" pitchFamily="18" charset="0"/>
                <a:ea typeface="굴림" charset="-127"/>
              </a:rPr>
              <a:t>T</a:t>
            </a:r>
            <a:r>
              <a:rPr lang="en-US" altLang="ko-KR">
                <a:latin typeface="Times New Roman" pitchFamily="18" charset="0"/>
                <a:ea typeface="굴림" charset="-127"/>
              </a:rPr>
              <a:t>(2) + </a:t>
            </a:r>
            <a:r>
              <a:rPr lang="en-US" altLang="ko-KR" i="1">
                <a:latin typeface="Times New Roman" pitchFamily="18" charset="0"/>
                <a:ea typeface="굴림" charset="-127"/>
              </a:rPr>
              <a:t>T</a:t>
            </a:r>
            <a:r>
              <a:rPr lang="en-US" altLang="ko-KR">
                <a:latin typeface="Times New Roman" pitchFamily="18" charset="0"/>
                <a:ea typeface="굴림" charset="-127"/>
              </a:rPr>
              <a:t>(1) + 1 = 5 &gt; 2.83 </a:t>
            </a:r>
            <a:r>
              <a:rPr lang="en-US" altLang="ko-KR">
                <a:latin typeface="Times New Roman" pitchFamily="18" charset="0"/>
                <a:ea typeface="굴림" charset="-127"/>
                <a:sym typeface="Symbol" pitchFamily="18" charset="2"/>
              </a:rPr>
              <a:t></a:t>
            </a:r>
            <a:r>
              <a:rPr lang="en-US" altLang="ko-KR">
                <a:latin typeface="Times New Roman" pitchFamily="18" charset="0"/>
                <a:ea typeface="굴림" charset="-127"/>
              </a:rPr>
              <a:t> </a:t>
            </a:r>
            <a:r>
              <a:rPr lang="en-US" altLang="ko-KR">
                <a:latin typeface="Times New Roman" pitchFamily="18" charset="0"/>
                <a:ea typeface="굴림" charset="-127"/>
                <a:sym typeface="Symbol" pitchFamily="18" charset="2"/>
              </a:rPr>
              <a:t>2</a:t>
            </a:r>
            <a:r>
              <a:rPr lang="en-US" altLang="ko-KR" baseline="30000">
                <a:latin typeface="Times New Roman" pitchFamily="18" charset="0"/>
                <a:ea typeface="굴림" charset="-127"/>
                <a:sym typeface="Symbol" pitchFamily="18" charset="2"/>
              </a:rPr>
              <a:t>3/2</a:t>
            </a:r>
          </a:p>
          <a:p>
            <a:r>
              <a:rPr lang="ko-KR" altLang="en-US">
                <a:latin typeface="Times New Roman" pitchFamily="18" charset="0"/>
                <a:ea typeface="굴림" charset="-127"/>
              </a:rPr>
              <a:t>귀납가정</a:t>
            </a:r>
            <a:r>
              <a:rPr lang="en-US" altLang="ko-KR">
                <a:latin typeface="Times New Roman" pitchFamily="18" charset="0"/>
                <a:ea typeface="굴림" charset="-127"/>
              </a:rPr>
              <a:t>: 2 </a:t>
            </a:r>
            <a:r>
              <a:rPr lang="en-US" altLang="ko-KR">
                <a:latin typeface="Times New Roman" pitchFamily="18" charset="0"/>
                <a:ea typeface="굴림" charset="-127"/>
                <a:sym typeface="Symbol" pitchFamily="18" charset="2"/>
              </a:rPr>
              <a:t> </a:t>
            </a:r>
            <a:r>
              <a:rPr lang="en-US" altLang="ko-KR" i="1">
                <a:latin typeface="Times New Roman" pitchFamily="18" charset="0"/>
                <a:ea typeface="굴림" charset="-127"/>
                <a:sym typeface="Symbol" pitchFamily="18" charset="2"/>
              </a:rPr>
              <a:t>m</a:t>
            </a:r>
            <a:r>
              <a:rPr lang="en-US" altLang="ko-KR">
                <a:latin typeface="Times New Roman" pitchFamily="18" charset="0"/>
                <a:ea typeface="굴림" charset="-127"/>
                <a:sym typeface="Symbol" pitchFamily="18" charset="2"/>
              </a:rPr>
              <a:t> &lt; n</a:t>
            </a:r>
            <a:r>
              <a:rPr lang="ko-KR" altLang="en-US">
                <a:latin typeface="Times New Roman" pitchFamily="18" charset="0"/>
                <a:ea typeface="굴림" charset="-127"/>
                <a:sym typeface="Symbol" pitchFamily="18" charset="2"/>
              </a:rPr>
              <a:t>인 모든 </a:t>
            </a:r>
            <a:r>
              <a:rPr lang="en-US" altLang="ko-KR" i="1">
                <a:latin typeface="Times New Roman" pitchFamily="18" charset="0"/>
                <a:ea typeface="굴림" charset="-127"/>
                <a:sym typeface="Symbol" pitchFamily="18" charset="2"/>
              </a:rPr>
              <a:t>m</a:t>
            </a:r>
            <a:r>
              <a:rPr lang="en-US" altLang="ko-KR">
                <a:latin typeface="Times New Roman" pitchFamily="18" charset="0"/>
                <a:ea typeface="굴림" charset="-127"/>
                <a:sym typeface="Symbol" pitchFamily="18" charset="2"/>
              </a:rPr>
              <a:t> </a:t>
            </a:r>
            <a:r>
              <a:rPr lang="ko-KR" altLang="en-US">
                <a:latin typeface="Times New Roman" pitchFamily="18" charset="0"/>
                <a:ea typeface="굴림" charset="-127"/>
                <a:sym typeface="Symbol" pitchFamily="18" charset="2"/>
              </a:rPr>
              <a:t>에 대해서 </a:t>
            </a:r>
            <a:r>
              <a:rPr lang="en-US" altLang="ko-KR" i="1">
                <a:latin typeface="Times New Roman" pitchFamily="18" charset="0"/>
                <a:ea typeface="굴림" charset="-127"/>
              </a:rPr>
              <a:t>T</a:t>
            </a:r>
            <a:r>
              <a:rPr lang="en-US" altLang="ko-KR">
                <a:latin typeface="Times New Roman" pitchFamily="18" charset="0"/>
                <a:ea typeface="굴림" charset="-127"/>
                <a:sym typeface="Symbol" pitchFamily="18" charset="2"/>
              </a:rPr>
              <a:t>(</a:t>
            </a:r>
            <a:r>
              <a:rPr lang="en-US" altLang="ko-KR" i="1">
                <a:latin typeface="Times New Roman" pitchFamily="18" charset="0"/>
                <a:ea typeface="굴림" charset="-127"/>
                <a:sym typeface="Symbol" pitchFamily="18" charset="2"/>
              </a:rPr>
              <a:t>m</a:t>
            </a:r>
            <a:r>
              <a:rPr lang="en-US" altLang="ko-KR">
                <a:latin typeface="Times New Roman" pitchFamily="18" charset="0"/>
                <a:ea typeface="굴림" charset="-127"/>
                <a:sym typeface="Symbol" pitchFamily="18" charset="2"/>
              </a:rPr>
              <a:t>) &gt; 2</a:t>
            </a:r>
            <a:r>
              <a:rPr lang="en-US" altLang="ko-KR" i="1" baseline="30000">
                <a:latin typeface="Times New Roman" pitchFamily="18" charset="0"/>
                <a:ea typeface="굴림" charset="-127"/>
                <a:sym typeface="Symbol" pitchFamily="18" charset="2"/>
              </a:rPr>
              <a:t>m</a:t>
            </a:r>
            <a:r>
              <a:rPr lang="en-US" altLang="ko-KR" baseline="30000">
                <a:latin typeface="Times New Roman" pitchFamily="18" charset="0"/>
                <a:ea typeface="굴림" charset="-127"/>
                <a:sym typeface="Symbol" pitchFamily="18" charset="2"/>
              </a:rPr>
              <a:t>/2 </a:t>
            </a:r>
            <a:r>
              <a:rPr lang="ko-KR" altLang="en-US">
                <a:latin typeface="Times New Roman" pitchFamily="18" charset="0"/>
                <a:ea typeface="굴림" charset="-127"/>
                <a:sym typeface="Symbol" pitchFamily="18" charset="2"/>
              </a:rPr>
              <a:t>이라 가정</a:t>
            </a:r>
            <a:endParaRPr lang="ko-KR" altLang="en-US">
              <a:latin typeface="Times New Roman" pitchFamily="18" charset="0"/>
              <a:ea typeface="굴림" charset="-127"/>
            </a:endParaRPr>
          </a:p>
          <a:p>
            <a:r>
              <a:rPr lang="ko-KR" altLang="en-US">
                <a:latin typeface="Times New Roman" pitchFamily="18" charset="0"/>
                <a:ea typeface="굴림" charset="-127"/>
              </a:rPr>
              <a:t>귀납절차</a:t>
            </a:r>
            <a:r>
              <a:rPr lang="en-US" altLang="ko-KR">
                <a:latin typeface="Times New Roman" pitchFamily="18" charset="0"/>
                <a:ea typeface="굴림" charset="-127"/>
              </a:rPr>
              <a:t>: </a:t>
            </a:r>
            <a:r>
              <a:rPr lang="en-US" altLang="ko-KR" i="1">
                <a:latin typeface="Times New Roman" pitchFamily="18" charset="0"/>
                <a:ea typeface="굴림" charset="-127"/>
              </a:rPr>
              <a:t>T</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 &gt; </a:t>
            </a:r>
            <a:r>
              <a:rPr lang="en-US" altLang="ko-KR">
                <a:latin typeface="Times New Roman" pitchFamily="18" charset="0"/>
                <a:ea typeface="굴림" charset="-127"/>
                <a:sym typeface="Symbol" pitchFamily="18" charset="2"/>
              </a:rPr>
              <a:t>2</a:t>
            </a:r>
            <a:r>
              <a:rPr lang="en-US" altLang="ko-KR" baseline="30000">
                <a:latin typeface="Times New Roman" pitchFamily="18" charset="0"/>
                <a:ea typeface="굴림" charset="-127"/>
                <a:sym typeface="Symbol" pitchFamily="18" charset="2"/>
              </a:rPr>
              <a:t>n/2</a:t>
            </a:r>
            <a:r>
              <a:rPr lang="ko-KR" altLang="en-US">
                <a:latin typeface="Times New Roman" pitchFamily="18" charset="0"/>
                <a:ea typeface="굴림" charset="-127"/>
              </a:rPr>
              <a:t>임을 보이면 된다</a:t>
            </a:r>
            <a:r>
              <a:rPr lang="en-US" altLang="ko-KR">
                <a:latin typeface="Times New Roman" pitchFamily="18" charset="0"/>
                <a:ea typeface="굴림" charset="-127"/>
              </a:rPr>
              <a:t>.</a:t>
            </a:r>
          </a:p>
          <a:p>
            <a:r>
              <a:rPr lang="en-US" altLang="ko-KR">
                <a:latin typeface="Times New Roman" pitchFamily="18" charset="0"/>
                <a:ea typeface="굴림" charset="-127"/>
              </a:rPr>
              <a:t>	 </a:t>
            </a:r>
            <a:r>
              <a:rPr lang="en-US" altLang="ko-KR" i="1">
                <a:latin typeface="Times New Roman" pitchFamily="18" charset="0"/>
                <a:ea typeface="굴림" charset="-127"/>
              </a:rPr>
              <a:t>T</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 = </a:t>
            </a:r>
            <a:r>
              <a:rPr lang="en-US" altLang="ko-KR" i="1">
                <a:latin typeface="Times New Roman" pitchFamily="18" charset="0"/>
                <a:ea typeface="굴림" charset="-127"/>
              </a:rPr>
              <a:t>T</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 - 1) + </a:t>
            </a:r>
            <a:r>
              <a:rPr lang="en-US" altLang="ko-KR" i="1">
                <a:latin typeface="Times New Roman" pitchFamily="18" charset="0"/>
                <a:ea typeface="굴림" charset="-127"/>
              </a:rPr>
              <a:t>T</a:t>
            </a:r>
            <a:r>
              <a:rPr lang="en-US" altLang="ko-KR">
                <a:latin typeface="Times New Roman" pitchFamily="18" charset="0"/>
                <a:ea typeface="굴림" charset="-127"/>
              </a:rPr>
              <a:t>(</a:t>
            </a:r>
            <a:r>
              <a:rPr lang="en-US" altLang="ko-KR" i="1">
                <a:latin typeface="Times New Roman" pitchFamily="18" charset="0"/>
                <a:ea typeface="굴림" charset="-127"/>
              </a:rPr>
              <a:t>n</a:t>
            </a:r>
            <a:r>
              <a:rPr lang="en-US" altLang="ko-KR">
                <a:latin typeface="Times New Roman" pitchFamily="18" charset="0"/>
                <a:ea typeface="굴림" charset="-127"/>
              </a:rPr>
              <a:t> - 2) + 1</a:t>
            </a:r>
          </a:p>
          <a:p>
            <a:r>
              <a:rPr lang="en-US" altLang="ko-KR">
                <a:latin typeface="Times New Roman" pitchFamily="18" charset="0"/>
                <a:ea typeface="굴림" charset="-127"/>
              </a:rPr>
              <a:t>	        &gt; </a:t>
            </a:r>
            <a:r>
              <a:rPr lang="en-US" altLang="ko-KR">
                <a:latin typeface="Times New Roman" pitchFamily="18" charset="0"/>
                <a:ea typeface="굴림" charset="-127"/>
                <a:sym typeface="Symbol" pitchFamily="18" charset="2"/>
              </a:rPr>
              <a:t>2</a:t>
            </a:r>
            <a:r>
              <a:rPr lang="en-US" altLang="ko-KR" baseline="30000">
                <a:latin typeface="Times New Roman" pitchFamily="18" charset="0"/>
                <a:ea typeface="굴림" charset="-127"/>
                <a:sym typeface="Symbol" pitchFamily="18" charset="2"/>
              </a:rPr>
              <a:t>(</a:t>
            </a:r>
            <a:r>
              <a:rPr lang="en-US" altLang="ko-KR" i="1" baseline="30000">
                <a:latin typeface="Times New Roman" pitchFamily="18" charset="0"/>
                <a:ea typeface="굴림" charset="-127"/>
                <a:sym typeface="Symbol" pitchFamily="18" charset="2"/>
              </a:rPr>
              <a:t>n </a:t>
            </a:r>
            <a:r>
              <a:rPr lang="en-US" altLang="ko-KR" baseline="30000">
                <a:latin typeface="Times New Roman" pitchFamily="18" charset="0"/>
                <a:ea typeface="굴림" charset="-127"/>
                <a:sym typeface="Symbol" pitchFamily="18" charset="2"/>
              </a:rPr>
              <a:t>- 1)/2</a:t>
            </a:r>
            <a:r>
              <a:rPr lang="en-US" altLang="ko-KR">
                <a:latin typeface="Times New Roman" pitchFamily="18" charset="0"/>
                <a:ea typeface="굴림" charset="-127"/>
              </a:rPr>
              <a:t> + </a:t>
            </a:r>
            <a:r>
              <a:rPr lang="en-US" altLang="ko-KR">
                <a:latin typeface="Times New Roman" pitchFamily="18" charset="0"/>
                <a:ea typeface="굴림" charset="-127"/>
                <a:sym typeface="Symbol" pitchFamily="18" charset="2"/>
              </a:rPr>
              <a:t>2</a:t>
            </a:r>
            <a:r>
              <a:rPr lang="en-US" altLang="ko-KR" baseline="30000">
                <a:latin typeface="Times New Roman" pitchFamily="18" charset="0"/>
                <a:ea typeface="굴림" charset="-127"/>
                <a:sym typeface="Symbol" pitchFamily="18" charset="2"/>
              </a:rPr>
              <a:t>(</a:t>
            </a:r>
            <a:r>
              <a:rPr lang="en-US" altLang="ko-KR" i="1" baseline="30000">
                <a:latin typeface="Times New Roman" pitchFamily="18" charset="0"/>
                <a:ea typeface="굴림" charset="-127"/>
                <a:sym typeface="Symbol" pitchFamily="18" charset="2"/>
              </a:rPr>
              <a:t>n</a:t>
            </a:r>
            <a:r>
              <a:rPr lang="en-US" altLang="ko-KR" baseline="30000">
                <a:latin typeface="Times New Roman" pitchFamily="18" charset="0"/>
                <a:ea typeface="굴림" charset="-127"/>
                <a:sym typeface="Symbol" pitchFamily="18" charset="2"/>
              </a:rPr>
              <a:t> - 2)/2</a:t>
            </a:r>
            <a:r>
              <a:rPr lang="en-US" altLang="ko-KR">
                <a:latin typeface="Times New Roman" pitchFamily="18" charset="0"/>
                <a:ea typeface="굴림" charset="-127"/>
              </a:rPr>
              <a:t> + 1	[</a:t>
            </a:r>
            <a:r>
              <a:rPr lang="ko-KR" altLang="en-US">
                <a:latin typeface="Times New Roman" pitchFamily="18" charset="0"/>
                <a:ea typeface="굴림" charset="-127"/>
              </a:rPr>
              <a:t>귀납가정에 의하여</a:t>
            </a:r>
            <a:r>
              <a:rPr lang="en-US" altLang="ko-KR">
                <a:latin typeface="Times New Roman" pitchFamily="18" charset="0"/>
                <a:ea typeface="굴림" charset="-127"/>
              </a:rPr>
              <a:t>]</a:t>
            </a:r>
          </a:p>
          <a:p>
            <a:r>
              <a:rPr lang="en-US" altLang="ko-KR">
                <a:latin typeface="Times New Roman" pitchFamily="18" charset="0"/>
                <a:ea typeface="굴림" charset="-127"/>
              </a:rPr>
              <a:t>	        &gt; </a:t>
            </a:r>
            <a:r>
              <a:rPr lang="en-US" altLang="ko-KR">
                <a:latin typeface="Times New Roman" pitchFamily="18" charset="0"/>
                <a:ea typeface="굴림" charset="-127"/>
                <a:sym typeface="Symbol" pitchFamily="18" charset="2"/>
              </a:rPr>
              <a:t>2</a:t>
            </a:r>
            <a:r>
              <a:rPr lang="en-US" altLang="ko-KR" baseline="30000">
                <a:latin typeface="Times New Roman" pitchFamily="18" charset="0"/>
                <a:ea typeface="굴림" charset="-127"/>
                <a:sym typeface="Symbol" pitchFamily="18" charset="2"/>
              </a:rPr>
              <a:t>(</a:t>
            </a:r>
            <a:r>
              <a:rPr lang="en-US" altLang="ko-KR" i="1" baseline="30000">
                <a:latin typeface="Times New Roman" pitchFamily="18" charset="0"/>
                <a:ea typeface="굴림" charset="-127"/>
                <a:sym typeface="Symbol" pitchFamily="18" charset="2"/>
              </a:rPr>
              <a:t>n</a:t>
            </a:r>
            <a:r>
              <a:rPr lang="en-US" altLang="ko-KR" baseline="30000">
                <a:latin typeface="Times New Roman" pitchFamily="18" charset="0"/>
                <a:ea typeface="굴림" charset="-127"/>
                <a:sym typeface="Symbol" pitchFamily="18" charset="2"/>
              </a:rPr>
              <a:t> - 2)/2</a:t>
            </a:r>
            <a:r>
              <a:rPr lang="en-US" altLang="ko-KR">
                <a:latin typeface="Times New Roman" pitchFamily="18" charset="0"/>
                <a:ea typeface="굴림" charset="-127"/>
              </a:rPr>
              <a:t> + </a:t>
            </a:r>
            <a:r>
              <a:rPr lang="en-US" altLang="ko-KR">
                <a:latin typeface="Times New Roman" pitchFamily="18" charset="0"/>
                <a:ea typeface="굴림" charset="-127"/>
                <a:sym typeface="Symbol" pitchFamily="18" charset="2"/>
              </a:rPr>
              <a:t>2</a:t>
            </a:r>
            <a:r>
              <a:rPr lang="en-US" altLang="ko-KR" baseline="30000">
                <a:latin typeface="Times New Roman" pitchFamily="18" charset="0"/>
                <a:ea typeface="굴림" charset="-127"/>
                <a:sym typeface="Symbol" pitchFamily="18" charset="2"/>
              </a:rPr>
              <a:t>(</a:t>
            </a:r>
            <a:r>
              <a:rPr lang="en-US" altLang="ko-KR" i="1" baseline="30000">
                <a:latin typeface="Times New Roman" pitchFamily="18" charset="0"/>
                <a:ea typeface="굴림" charset="-127"/>
                <a:sym typeface="Symbol" pitchFamily="18" charset="2"/>
              </a:rPr>
              <a:t>n</a:t>
            </a:r>
            <a:r>
              <a:rPr lang="en-US" altLang="ko-KR" baseline="30000">
                <a:latin typeface="Times New Roman" pitchFamily="18" charset="0"/>
                <a:ea typeface="굴림" charset="-127"/>
                <a:sym typeface="Symbol" pitchFamily="18" charset="2"/>
              </a:rPr>
              <a:t> - 2)/2</a:t>
            </a:r>
            <a:endParaRPr lang="en-US" altLang="ko-KR">
              <a:latin typeface="Times New Roman" pitchFamily="18" charset="0"/>
              <a:ea typeface="굴림" charset="-127"/>
            </a:endParaRPr>
          </a:p>
          <a:p>
            <a:r>
              <a:rPr lang="en-US" altLang="ko-KR">
                <a:latin typeface="Times New Roman" pitchFamily="18" charset="0"/>
                <a:ea typeface="굴림" charset="-127"/>
              </a:rPr>
              <a:t>	        = 2 </a:t>
            </a:r>
            <a:r>
              <a:rPr lang="en-US" altLang="ko-KR">
                <a:latin typeface="Times New Roman" pitchFamily="18" charset="0"/>
                <a:ea typeface="굴림" charset="-127"/>
                <a:sym typeface="Symbol" pitchFamily="18" charset="2"/>
              </a:rPr>
              <a:t> 2</a:t>
            </a:r>
            <a:r>
              <a:rPr lang="en-US" altLang="ko-KR" baseline="30000">
                <a:latin typeface="Times New Roman" pitchFamily="18" charset="0"/>
                <a:ea typeface="굴림" charset="-127"/>
                <a:sym typeface="Symbol" pitchFamily="18" charset="2"/>
              </a:rPr>
              <a:t>(</a:t>
            </a:r>
            <a:r>
              <a:rPr lang="en-US" altLang="ko-KR" i="1" baseline="30000">
                <a:latin typeface="Times New Roman" pitchFamily="18" charset="0"/>
                <a:ea typeface="굴림" charset="-127"/>
                <a:sym typeface="Symbol" pitchFamily="18" charset="2"/>
              </a:rPr>
              <a:t>n</a:t>
            </a:r>
            <a:r>
              <a:rPr lang="en-US" altLang="ko-KR" baseline="30000">
                <a:latin typeface="Times New Roman" pitchFamily="18" charset="0"/>
                <a:ea typeface="굴림" charset="-127"/>
                <a:sym typeface="Symbol" pitchFamily="18" charset="2"/>
              </a:rPr>
              <a:t> / 2)-1</a:t>
            </a:r>
            <a:endParaRPr lang="en-US" altLang="ko-KR">
              <a:latin typeface="Times New Roman" pitchFamily="18" charset="0"/>
              <a:ea typeface="굴림" charset="-127"/>
              <a:sym typeface="Symbol" pitchFamily="18" charset="2"/>
            </a:endParaRPr>
          </a:p>
          <a:p>
            <a:r>
              <a:rPr lang="en-US" altLang="ko-KR">
                <a:latin typeface="Times New Roman" pitchFamily="18" charset="0"/>
                <a:ea typeface="굴림" charset="-127"/>
                <a:sym typeface="Symbol" pitchFamily="18" charset="2"/>
              </a:rPr>
              <a:t>	        = 2 </a:t>
            </a:r>
            <a:r>
              <a:rPr lang="en-US" altLang="ko-KR" i="1" baseline="30000">
                <a:latin typeface="Times New Roman" pitchFamily="18" charset="0"/>
                <a:ea typeface="굴림" charset="-127"/>
                <a:sym typeface="Symbol" pitchFamily="18" charset="2"/>
              </a:rPr>
              <a:t>n</a:t>
            </a:r>
            <a:r>
              <a:rPr lang="en-US" altLang="ko-KR" baseline="30000">
                <a:latin typeface="Times New Roman" pitchFamily="18" charset="0"/>
                <a:ea typeface="굴림" charset="-127"/>
                <a:sym typeface="Symbol" pitchFamily="18" charset="2"/>
              </a:rPr>
              <a:t> / 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pPr>
              <a:defRPr/>
            </a:pPr>
            <a:fld id="{4F681510-5F5D-486C-9EFD-8B8D0B026EC2}" type="slidenum">
              <a:rPr lang="en-US" altLang="ko-KR"/>
              <a:pPr>
                <a:defRPr/>
              </a:pPr>
              <a:t>25</a:t>
            </a:fld>
            <a:endParaRPr lang="en-US" altLang="ko-KR"/>
          </a:p>
        </p:txBody>
      </p:sp>
      <p:sp>
        <p:nvSpPr>
          <p:cNvPr id="35843" name="Rectangle 2"/>
          <p:cNvSpPr>
            <a:spLocks noGrp="1" noChangeArrowheads="1"/>
          </p:cNvSpPr>
          <p:nvPr>
            <p:ph type="title"/>
          </p:nvPr>
        </p:nvSpPr>
        <p:spPr/>
        <p:txBody>
          <a:bodyPr>
            <a:normAutofit fontScale="90000"/>
          </a:bodyPr>
          <a:lstStyle/>
          <a:p>
            <a:pPr eaLnBrk="1" hangingPunct="1"/>
            <a:r>
              <a:rPr lang="ko-KR" altLang="en-US" smtClean="0"/>
              <a:t>피보나찌 수 구하기 알고리즘</a:t>
            </a:r>
            <a:br>
              <a:rPr lang="ko-KR" altLang="en-US" smtClean="0"/>
            </a:br>
            <a:r>
              <a:rPr lang="en-US" altLang="ko-KR" smtClean="0"/>
              <a:t>(</a:t>
            </a:r>
            <a:r>
              <a:rPr lang="ko-KR" altLang="en-US" smtClean="0"/>
              <a:t>반복적 방법</a:t>
            </a:r>
            <a:r>
              <a:rPr lang="en-US" altLang="ko-KR" smtClean="0"/>
              <a:t>)</a:t>
            </a:r>
          </a:p>
        </p:txBody>
      </p:sp>
      <p:sp>
        <p:nvSpPr>
          <p:cNvPr id="35844" name="Text Box 4"/>
          <p:cNvSpPr txBox="1">
            <a:spLocks noChangeArrowheads="1"/>
          </p:cNvSpPr>
          <p:nvPr/>
        </p:nvSpPr>
        <p:spPr bwMode="auto">
          <a:xfrm>
            <a:off x="1828800" y="1524000"/>
            <a:ext cx="5487988" cy="4227513"/>
          </a:xfrm>
          <a:prstGeom prst="rect">
            <a:avLst/>
          </a:prstGeom>
          <a:noFill/>
          <a:ln w="9525">
            <a:solidFill>
              <a:schemeClr val="tx1"/>
            </a:solidFill>
            <a:miter lim="800000"/>
            <a:headEnd/>
            <a:tailEnd/>
          </a:ln>
        </p:spPr>
        <p:txBody>
          <a:bodyPr wrap="none">
            <a:spAutoFit/>
          </a:bodyPr>
          <a:lstStyle/>
          <a:p>
            <a:r>
              <a:rPr lang="en-US" altLang="ko-KR">
                <a:latin typeface="Courier New" pitchFamily="49" charset="0"/>
                <a:ea typeface="굴림" charset="-127"/>
              </a:rPr>
              <a:t>int fib2 (int n) {</a:t>
            </a:r>
          </a:p>
          <a:p>
            <a:r>
              <a:rPr lang="en-US" altLang="ko-KR">
                <a:latin typeface="Courier New" pitchFamily="49" charset="0"/>
                <a:ea typeface="굴림" charset="-127"/>
              </a:rPr>
              <a:t>  index i;</a:t>
            </a:r>
          </a:p>
          <a:p>
            <a:r>
              <a:rPr lang="en-US" altLang="ko-KR">
                <a:latin typeface="Courier New" pitchFamily="49" charset="0"/>
                <a:ea typeface="굴림" charset="-127"/>
              </a:rPr>
              <a:t>  int f[0..n];</a:t>
            </a:r>
          </a:p>
          <a:p>
            <a:pPr>
              <a:lnSpc>
                <a:spcPct val="30000"/>
              </a:lnSpc>
            </a:pPr>
            <a:endParaRPr lang="en-US" altLang="ko-KR">
              <a:latin typeface="Courier New" pitchFamily="49" charset="0"/>
              <a:ea typeface="굴림" charset="-127"/>
            </a:endParaRPr>
          </a:p>
          <a:p>
            <a:r>
              <a:rPr lang="en-US" altLang="ko-KR">
                <a:latin typeface="Courier New" pitchFamily="49" charset="0"/>
                <a:ea typeface="굴림" charset="-127"/>
              </a:rPr>
              <a:t>  f[0] = 0;</a:t>
            </a:r>
          </a:p>
          <a:p>
            <a:r>
              <a:rPr lang="en-US" altLang="ko-KR">
                <a:latin typeface="Courier New" pitchFamily="49" charset="0"/>
                <a:ea typeface="굴림" charset="-127"/>
              </a:rPr>
              <a:t>  if (n &gt; 0) {</a:t>
            </a:r>
          </a:p>
          <a:p>
            <a:r>
              <a:rPr lang="en-US" altLang="ko-KR">
                <a:latin typeface="Courier New" pitchFamily="49" charset="0"/>
                <a:ea typeface="굴림" charset="-127"/>
              </a:rPr>
              <a:t>    f[1] = 1;</a:t>
            </a:r>
          </a:p>
          <a:p>
            <a:r>
              <a:rPr lang="en-US" altLang="ko-KR">
                <a:latin typeface="Courier New" pitchFamily="49" charset="0"/>
                <a:ea typeface="굴림" charset="-127"/>
              </a:rPr>
              <a:t>    for (i = 2; i &lt;= n; i++)</a:t>
            </a:r>
          </a:p>
          <a:p>
            <a:r>
              <a:rPr lang="en-US" altLang="ko-KR">
                <a:latin typeface="Courier New" pitchFamily="49" charset="0"/>
                <a:ea typeface="굴림" charset="-127"/>
              </a:rPr>
              <a:t>      f[i] = f[i-1] + f[i-2];</a:t>
            </a:r>
          </a:p>
          <a:p>
            <a:r>
              <a:rPr lang="en-US" altLang="ko-KR">
                <a:latin typeface="Courier New" pitchFamily="49" charset="0"/>
                <a:ea typeface="굴림" charset="-127"/>
              </a:rPr>
              <a:t>  }</a:t>
            </a:r>
          </a:p>
          <a:p>
            <a:r>
              <a:rPr lang="en-US" altLang="ko-KR">
                <a:latin typeface="Courier New" pitchFamily="49" charset="0"/>
                <a:ea typeface="굴림" charset="-127"/>
              </a:rPr>
              <a:t>  return f[n];</a:t>
            </a:r>
          </a:p>
          <a:p>
            <a:r>
              <a:rPr lang="en-US" altLang="ko-KR">
                <a:latin typeface="Courier New" pitchFamily="49" charset="0"/>
                <a:ea typeface="굴림" charset="-127"/>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pPr>
              <a:defRPr/>
            </a:pPr>
            <a:fld id="{D86160C2-0E5A-41BD-B9A6-97565E3E2230}" type="slidenum">
              <a:rPr lang="en-US" altLang="ko-KR"/>
              <a:pPr>
                <a:defRPr/>
              </a:pPr>
              <a:t>26</a:t>
            </a:fld>
            <a:endParaRPr lang="en-US" altLang="ko-KR"/>
          </a:p>
        </p:txBody>
      </p:sp>
      <p:sp>
        <p:nvSpPr>
          <p:cNvPr id="36867" name="Rectangle 2"/>
          <p:cNvSpPr>
            <a:spLocks noGrp="1" noChangeArrowheads="1"/>
          </p:cNvSpPr>
          <p:nvPr>
            <p:ph type="title"/>
          </p:nvPr>
        </p:nvSpPr>
        <p:spPr/>
        <p:txBody>
          <a:bodyPr/>
          <a:lstStyle/>
          <a:p>
            <a:pPr eaLnBrk="1" hangingPunct="1"/>
            <a:r>
              <a:rPr lang="ko-KR" altLang="en-US" smtClean="0"/>
              <a:t>사색</a:t>
            </a:r>
          </a:p>
        </p:txBody>
      </p:sp>
      <p:sp>
        <p:nvSpPr>
          <p:cNvPr id="36868" name="Rectangle 3"/>
          <p:cNvSpPr>
            <a:spLocks noGrp="1" noChangeArrowheads="1"/>
          </p:cNvSpPr>
          <p:nvPr>
            <p:ph type="body" idx="1"/>
          </p:nvPr>
        </p:nvSpPr>
        <p:spPr/>
        <p:txBody>
          <a:bodyPr/>
          <a:lstStyle/>
          <a:p>
            <a:pPr eaLnBrk="1" hangingPunct="1"/>
            <a:r>
              <a:rPr lang="ko-KR" altLang="en-US" smtClean="0">
                <a:latin typeface="Times New Roman" pitchFamily="18" charset="0"/>
              </a:rPr>
              <a:t>반복알고리즘은 수행속도가 훨씬 더 빠르다</a:t>
            </a:r>
            <a:r>
              <a:rPr lang="en-US" altLang="ko-KR" smtClean="0">
                <a:latin typeface="Times New Roman" pitchFamily="18" charset="0"/>
              </a:rPr>
              <a:t>.</a:t>
            </a:r>
          </a:p>
          <a:p>
            <a:pPr lvl="1" eaLnBrk="1" hangingPunct="1"/>
            <a:r>
              <a:rPr lang="ko-KR" altLang="en-US" smtClean="0">
                <a:latin typeface="Times New Roman" pitchFamily="18" charset="0"/>
              </a:rPr>
              <a:t>이유</a:t>
            </a:r>
            <a:r>
              <a:rPr lang="en-US" altLang="ko-KR" smtClean="0">
                <a:latin typeface="Times New Roman" pitchFamily="18" charset="0"/>
              </a:rPr>
              <a:t>: </a:t>
            </a:r>
            <a:r>
              <a:rPr lang="ko-KR" altLang="en-US" smtClean="0">
                <a:latin typeface="Times New Roman" pitchFamily="18" charset="0"/>
              </a:rPr>
              <a:t>중복 계산이 없음</a:t>
            </a:r>
          </a:p>
          <a:p>
            <a:pPr eaLnBrk="1" hangingPunct="1"/>
            <a:r>
              <a:rPr lang="ko-KR" altLang="en-US" smtClean="0">
                <a:latin typeface="Times New Roman" pitchFamily="18" charset="0"/>
              </a:rPr>
              <a:t>계산하는 항의 총 개수</a:t>
            </a:r>
          </a:p>
          <a:p>
            <a:pPr lvl="1" eaLnBrk="1" hangingPunct="1"/>
            <a:r>
              <a:rPr lang="en-US" altLang="ko-KR" i="1" smtClean="0">
                <a:latin typeface="Times New Roman" pitchFamily="18" charset="0"/>
              </a:rPr>
              <a:t>T</a:t>
            </a:r>
            <a:r>
              <a:rPr lang="en-US" altLang="ko-KR" smtClean="0">
                <a:latin typeface="Times New Roman" pitchFamily="18" charset="0"/>
              </a:rPr>
              <a:t>(</a:t>
            </a:r>
            <a:r>
              <a:rPr lang="en-US" altLang="ko-KR" i="1" smtClean="0">
                <a:latin typeface="Times New Roman" pitchFamily="18" charset="0"/>
              </a:rPr>
              <a:t>n</a:t>
            </a:r>
            <a:r>
              <a:rPr lang="en-US" altLang="ko-KR" smtClean="0">
                <a:latin typeface="Times New Roman" pitchFamily="18" charset="0"/>
              </a:rPr>
              <a:t>) = </a:t>
            </a:r>
            <a:r>
              <a:rPr lang="en-US" altLang="ko-KR" i="1" smtClean="0">
                <a:latin typeface="Times New Roman" pitchFamily="18" charset="0"/>
              </a:rPr>
              <a:t>n</a:t>
            </a:r>
            <a:r>
              <a:rPr lang="en-US" altLang="ko-KR" smtClean="0">
                <a:latin typeface="Times New Roman" pitchFamily="18" charset="0"/>
              </a:rPr>
              <a:t> + 1</a:t>
            </a:r>
          </a:p>
          <a:p>
            <a:pPr lvl="1" eaLnBrk="1" hangingPunct="1"/>
            <a:r>
              <a:rPr lang="ko-KR" altLang="en-US" smtClean="0">
                <a:latin typeface="Times New Roman" pitchFamily="18" charset="0"/>
              </a:rPr>
              <a:t>즉</a:t>
            </a:r>
            <a:r>
              <a:rPr lang="en-US" altLang="ko-KR" smtClean="0">
                <a:latin typeface="Times New Roman" pitchFamily="18" charset="0"/>
              </a:rPr>
              <a:t>, </a:t>
            </a:r>
            <a:r>
              <a:rPr lang="en-US" altLang="ko-KR" i="1" smtClean="0">
                <a:latin typeface="Times New Roman" pitchFamily="18" charset="0"/>
              </a:rPr>
              <a:t>f</a:t>
            </a:r>
            <a:r>
              <a:rPr lang="en-US" altLang="ko-KR" smtClean="0">
                <a:latin typeface="Times New Roman" pitchFamily="18" charset="0"/>
              </a:rPr>
              <a:t>[0]</a:t>
            </a:r>
            <a:r>
              <a:rPr lang="ko-KR" altLang="en-US" smtClean="0">
                <a:latin typeface="Times New Roman" pitchFamily="18" charset="0"/>
              </a:rPr>
              <a:t>부터 </a:t>
            </a:r>
            <a:r>
              <a:rPr lang="en-US" altLang="ko-KR" i="1" smtClean="0">
                <a:latin typeface="Times New Roman" pitchFamily="18" charset="0"/>
              </a:rPr>
              <a:t>f</a:t>
            </a:r>
            <a:r>
              <a:rPr lang="en-US" altLang="ko-KR" smtClean="0">
                <a:latin typeface="Times New Roman" pitchFamily="18" charset="0"/>
              </a:rPr>
              <a:t>[</a:t>
            </a:r>
            <a:r>
              <a:rPr lang="en-US" altLang="ko-KR" i="1" smtClean="0">
                <a:latin typeface="Times New Roman" pitchFamily="18" charset="0"/>
              </a:rPr>
              <a:t>n</a:t>
            </a:r>
            <a:r>
              <a:rPr lang="en-US" altLang="ko-KR" smtClean="0">
                <a:latin typeface="Times New Roman" pitchFamily="18" charset="0"/>
              </a:rPr>
              <a:t>]</a:t>
            </a:r>
            <a:r>
              <a:rPr lang="ko-KR" altLang="en-US" smtClean="0">
                <a:latin typeface="Times New Roman" pitchFamily="18" charset="0"/>
              </a:rPr>
              <a:t>까지 한번씩 만 계산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슬라이드 번호 개체 틀 3"/>
          <p:cNvSpPr>
            <a:spLocks noGrp="1"/>
          </p:cNvSpPr>
          <p:nvPr>
            <p:ph type="sldNum" sz="quarter" idx="10"/>
          </p:nvPr>
        </p:nvSpPr>
        <p:spPr/>
        <p:txBody>
          <a:bodyPr/>
          <a:lstStyle/>
          <a:p>
            <a:pPr>
              <a:defRPr/>
            </a:pPr>
            <a:fld id="{791891DF-E806-4451-952E-206A0952A644}" type="slidenum">
              <a:rPr lang="en-US" altLang="ko-KR"/>
              <a:pPr>
                <a:defRPr/>
              </a:pPr>
              <a:t>27</a:t>
            </a:fld>
            <a:endParaRPr lang="en-US" altLang="ko-KR"/>
          </a:p>
        </p:txBody>
      </p:sp>
      <p:sp>
        <p:nvSpPr>
          <p:cNvPr id="37891" name="Rectangle 2"/>
          <p:cNvSpPr>
            <a:spLocks noGrp="1" noChangeArrowheads="1"/>
          </p:cNvSpPr>
          <p:nvPr>
            <p:ph type="title"/>
          </p:nvPr>
        </p:nvSpPr>
        <p:spPr/>
        <p:txBody>
          <a:bodyPr/>
          <a:lstStyle/>
          <a:p>
            <a:pPr eaLnBrk="1" hangingPunct="1"/>
            <a:r>
              <a:rPr lang="ko-KR" altLang="en-US" smtClean="0"/>
              <a:t>두 피보나찌 알고리즘의 비교</a:t>
            </a:r>
          </a:p>
        </p:txBody>
      </p:sp>
      <p:graphicFrame>
        <p:nvGraphicFramePr>
          <p:cNvPr id="28763" name="Group 91"/>
          <p:cNvGraphicFramePr>
            <a:graphicFrameLocks noGrp="1"/>
          </p:cNvGraphicFramePr>
          <p:nvPr/>
        </p:nvGraphicFramePr>
        <p:xfrm>
          <a:off x="914400" y="1219200"/>
          <a:ext cx="7696200" cy="4145280"/>
        </p:xfrm>
        <a:graphic>
          <a:graphicData uri="http://schemas.openxmlformats.org/drawingml/2006/table">
            <a:tbl>
              <a:tblPr/>
              <a:tblGrid>
                <a:gridCol w="838200"/>
                <a:gridCol w="838200"/>
                <a:gridCol w="1981200"/>
                <a:gridCol w="1524000"/>
                <a:gridCol w="2514600"/>
              </a:tblGrid>
              <a:tr h="431800">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2</a:t>
                      </a:r>
                      <a:r>
                        <a:rPr kumimoji="1" lang="en-US" altLang="ko-KR" sz="2800" b="0" i="1" u="none" strike="noStrike" cap="none" normalizeH="0" baseline="30000" smtClean="0">
                          <a:ln>
                            <a:noFill/>
                          </a:ln>
                          <a:solidFill>
                            <a:schemeClr val="tx1"/>
                          </a:solidFill>
                          <a:effectLst/>
                          <a:latin typeface="Times New Roman" pitchFamily="18" charset="0"/>
                          <a:ea typeface="굴림" pitchFamily="50" charset="-127"/>
                        </a:rPr>
                        <a:t>n</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800" b="0" i="0" u="none" strike="noStrike" cap="none" normalizeH="0" baseline="0" smtClean="0">
                          <a:ln>
                            <a:noFill/>
                          </a:ln>
                          <a:solidFill>
                            <a:schemeClr val="tx1"/>
                          </a:solidFill>
                          <a:effectLst/>
                          <a:latin typeface="Times New Roman" pitchFamily="18" charset="0"/>
                          <a:ea typeface="굴림" pitchFamily="50" charset="-127"/>
                        </a:rPr>
                        <a:t>반복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2800" b="0" i="0" u="none" strike="noStrike" cap="none" normalizeH="0" baseline="0" smtClean="0">
                          <a:ln>
                            <a:noFill/>
                          </a:ln>
                          <a:solidFill>
                            <a:schemeClr val="tx1"/>
                          </a:solidFill>
                          <a:effectLst/>
                          <a:latin typeface="Times New Roman" pitchFamily="18" charset="0"/>
                          <a:ea typeface="굴림" pitchFamily="50" charset="-127"/>
                        </a:rPr>
                        <a:t>재귀</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a:t>
                      </a:r>
                      <a:r>
                        <a:rPr kumimoji="1" lang="ko-KR" altLang="en-US" sz="2800" b="0" i="0" u="none" strike="noStrike" cap="none" normalizeH="0" baseline="0" smtClean="0">
                          <a:ln>
                            <a:noFill/>
                          </a:ln>
                          <a:solidFill>
                            <a:schemeClr val="tx1"/>
                          </a:solidFill>
                          <a:effectLst/>
                          <a:latin typeface="Times New Roman" pitchFamily="18" charset="0"/>
                          <a:ea typeface="굴림" pitchFamily="50" charset="-127"/>
                        </a:rPr>
                        <a:t>하한</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08000">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1,048,576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41</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1048</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sym typeface="Symbol" pitchFamily="18" charset="2"/>
                        </a:rPr>
                        <a:t></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1.1</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sym typeface="Symbol" pitchFamily="18" charset="2"/>
                        </a:rPr>
                        <a:t>10</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sym typeface="Symbol" pitchFamily="18" charset="2"/>
                        </a:rPr>
                        <a:t>9</a:t>
                      </a:r>
                      <a:endPar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61</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1.1</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sym typeface="Symbol" pitchFamily="18" charset="2"/>
                        </a:rPr>
                        <a:t>10</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sym typeface="Symbol" pitchFamily="18" charset="2"/>
                        </a:rPr>
                        <a:t>12</a:t>
                      </a:r>
                      <a:endParaRPr kumimoji="1" lang="en-US" altLang="ko-KR" sz="2800" b="0" i="0" u="none" strike="noStrike" cap="none" normalizeH="0" baseline="0" smtClean="0">
                        <a:ln>
                          <a:noFill/>
                        </a:ln>
                        <a:solidFill>
                          <a:schemeClr val="tx1"/>
                        </a:solidFill>
                        <a:effectLst/>
                        <a:latin typeface="Times New Roman"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81</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18</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1.1</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sym typeface="Symbol" pitchFamily="18" charset="2"/>
                        </a:rPr>
                        <a:t>10</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sym typeface="Symbol" pitchFamily="18" charset="2"/>
                        </a:rPr>
                        <a:t>15</a:t>
                      </a:r>
                      <a:endParaRPr kumimoji="1" lang="en-US" altLang="ko-KR" sz="2800" b="0" i="0" u="none" strike="noStrike" cap="none" normalizeH="0" baseline="0" smtClean="0">
                        <a:ln>
                          <a:noFill/>
                        </a:ln>
                        <a:solidFill>
                          <a:schemeClr val="tx1"/>
                        </a:solidFill>
                        <a:effectLst/>
                        <a:latin typeface="Times New Roman"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101</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13</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days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1.2</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sym typeface="Symbol" pitchFamily="18" charset="2"/>
                        </a:rPr>
                        <a:t>10</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sym typeface="Symbol" pitchFamily="18" charset="2"/>
                        </a:rPr>
                        <a:t>18</a:t>
                      </a:r>
                      <a:endParaRPr kumimoji="1" lang="en-US" altLang="ko-KR" sz="2800" b="0" i="0" u="none" strike="noStrike" cap="none" normalizeH="0" baseline="0" smtClean="0">
                        <a:ln>
                          <a:noFill/>
                        </a:ln>
                        <a:solidFill>
                          <a:schemeClr val="tx1"/>
                        </a:solidFill>
                        <a:effectLst/>
                        <a:latin typeface="Times New Roman"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121</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36</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1.2</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sym typeface="Symbol" pitchFamily="18" charset="2"/>
                        </a:rPr>
                        <a:t>10</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sym typeface="Symbol" pitchFamily="18" charset="2"/>
                        </a:rPr>
                        <a:t>24</a:t>
                      </a:r>
                      <a:endParaRPr kumimoji="1" lang="en-US" altLang="ko-KR" sz="2800" b="0" i="0" u="none" strike="noStrike" cap="none" normalizeH="0" baseline="0" smtClean="0">
                        <a:ln>
                          <a:noFill/>
                        </a:ln>
                        <a:solidFill>
                          <a:schemeClr val="tx1"/>
                        </a:solidFill>
                        <a:effectLst/>
                        <a:latin typeface="Times New Roman"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161</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3.8 </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sym typeface="Symbol" pitchFamily="18" charset="2"/>
                        </a:rPr>
                        <a:t>10</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sym typeface="Symbol" pitchFamily="18" charset="2"/>
                        </a:rPr>
                        <a:t>7</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1.3</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sym typeface="Symbol" pitchFamily="18" charset="2"/>
                        </a:rPr>
                        <a:t>10</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sym typeface="Symbol" pitchFamily="18" charset="2"/>
                        </a:rPr>
                        <a:t>30</a:t>
                      </a:r>
                      <a:endParaRPr kumimoji="1" lang="en-US" altLang="ko-KR" sz="2800" b="0" i="0" u="none" strike="noStrike" cap="none" normalizeH="0" baseline="0" smtClean="0">
                        <a:ln>
                          <a:noFill/>
                        </a:ln>
                        <a:solidFill>
                          <a:schemeClr val="tx1"/>
                        </a:solidFill>
                        <a:effectLst/>
                        <a:latin typeface="Times New Roman" pitchFamily="18" charset="0"/>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201</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rPr>
                        <a:t>4 </a:t>
                      </a:r>
                      <a:r>
                        <a:rPr kumimoji="1" lang="en-US" altLang="ko-KR" sz="2800" b="0" i="0" u="none" strike="noStrike" cap="none" normalizeH="0" baseline="0" smtClean="0">
                          <a:ln>
                            <a:noFill/>
                          </a:ln>
                          <a:solidFill>
                            <a:schemeClr val="tx1"/>
                          </a:solidFill>
                          <a:effectLst/>
                          <a:latin typeface="Times New Roman" pitchFamily="18" charset="0"/>
                          <a:ea typeface="굴림" pitchFamily="50" charset="-127"/>
                          <a:sym typeface="Symbol" pitchFamily="18" charset="2"/>
                        </a:rPr>
                        <a:t>10</a:t>
                      </a:r>
                      <a:r>
                        <a:rPr kumimoji="1" lang="en-US" altLang="ko-KR" sz="2800" b="0" i="0" u="none" strike="noStrike" cap="none" normalizeH="0" baseline="30000" smtClean="0">
                          <a:ln>
                            <a:noFill/>
                          </a:ln>
                          <a:solidFill>
                            <a:schemeClr val="tx1"/>
                          </a:solidFill>
                          <a:effectLst/>
                          <a:latin typeface="Times New Roman" pitchFamily="18" charset="0"/>
                          <a:ea typeface="굴림" pitchFamily="50" charset="-127"/>
                          <a:sym typeface="Symbol" pitchFamily="18" charset="2"/>
                        </a:rPr>
                        <a:t>13</a:t>
                      </a:r>
                      <a:r>
                        <a:rPr kumimoji="1" lang="en-US" altLang="ko-KR" sz="2800" b="0" i="1" u="none" strike="noStrike" cap="none" normalizeH="0" baseline="0" smtClean="0">
                          <a:ln>
                            <a:noFill/>
                          </a:ln>
                          <a:solidFill>
                            <a:schemeClr val="tx1"/>
                          </a:solidFill>
                          <a:effectLst/>
                          <a:latin typeface="Times New Roman" pitchFamily="18" charset="0"/>
                          <a:ea typeface="굴림" pitchFamily="50" charset="-127"/>
                        </a:rPr>
                        <a:t>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48" name="Text Box 90"/>
          <p:cNvSpPr txBox="1">
            <a:spLocks noChangeArrowheads="1"/>
          </p:cNvSpPr>
          <p:nvPr/>
        </p:nvSpPr>
        <p:spPr bwMode="auto">
          <a:xfrm>
            <a:off x="990600" y="5486400"/>
            <a:ext cx="6664325" cy="396875"/>
          </a:xfrm>
          <a:prstGeom prst="rect">
            <a:avLst/>
          </a:prstGeom>
          <a:noFill/>
          <a:ln w="9525">
            <a:noFill/>
            <a:miter lim="800000"/>
            <a:headEnd/>
            <a:tailEnd/>
          </a:ln>
        </p:spPr>
        <p:txBody>
          <a:bodyPr>
            <a:spAutoFit/>
          </a:bodyPr>
          <a:lstStyle/>
          <a:p>
            <a:r>
              <a:rPr lang="en-US" altLang="ko-KR" sz="2000">
                <a:latin typeface="Times New Roman" pitchFamily="18" charset="0"/>
                <a:ea typeface="굴림" charset="-127"/>
              </a:rPr>
              <a:t>1 ns = 10</a:t>
            </a:r>
            <a:r>
              <a:rPr lang="en-US" altLang="ko-KR" sz="2000" baseline="30000">
                <a:latin typeface="Times New Roman" pitchFamily="18" charset="0"/>
                <a:ea typeface="굴림" charset="-127"/>
              </a:rPr>
              <a:t>-9</a:t>
            </a:r>
            <a:r>
              <a:rPr lang="en-US" altLang="ko-KR" sz="2000">
                <a:latin typeface="Times New Roman" pitchFamily="18" charset="0"/>
                <a:ea typeface="굴림" charset="-127"/>
              </a:rPr>
              <a:t> second		1 </a:t>
            </a:r>
            <a:r>
              <a:rPr lang="en-US" altLang="ko-KR" sz="2000">
                <a:latin typeface="Times New Roman" pitchFamily="18" charset="0"/>
                <a:ea typeface="굴림" charset="-127"/>
                <a:sym typeface="Symbol" pitchFamily="18" charset="2"/>
              </a:rPr>
              <a:t></a:t>
            </a:r>
            <a:r>
              <a:rPr lang="en-US" altLang="ko-KR" sz="2000">
                <a:latin typeface="Times New Roman" pitchFamily="18" charset="0"/>
                <a:ea typeface="굴림" charset="-127"/>
              </a:rPr>
              <a:t>s = 10</a:t>
            </a:r>
            <a:r>
              <a:rPr lang="en-US" altLang="ko-KR" sz="2000" baseline="30000">
                <a:latin typeface="Times New Roman" pitchFamily="18" charset="0"/>
                <a:ea typeface="굴림" charset="-127"/>
              </a:rPr>
              <a:t>-6</a:t>
            </a:r>
            <a:r>
              <a:rPr lang="en-US" altLang="ko-KR" sz="2000">
                <a:latin typeface="Times New Roman" pitchFamily="18" charset="0"/>
                <a:ea typeface="굴림" charset="-127"/>
              </a:rPr>
              <a:t> second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endParaRPr lang="ko-K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605292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lIns="92075" tIns="46038" rIns="92075" bIns="46038" anchor="b"/>
          <a:lstStyle/>
          <a:p>
            <a:r>
              <a:rPr lang="en-US" altLang="ko-KR">
                <a:ea typeface="굴림" charset="-127"/>
              </a:rPr>
              <a:t>Definition</a:t>
            </a:r>
          </a:p>
        </p:txBody>
      </p:sp>
      <p:sp>
        <p:nvSpPr>
          <p:cNvPr id="31747" name="Rectangle 3"/>
          <p:cNvSpPr>
            <a:spLocks noGrp="1" noChangeArrowheads="1"/>
          </p:cNvSpPr>
          <p:nvPr>
            <p:ph type="body" idx="1"/>
          </p:nvPr>
        </p:nvSpPr>
        <p:spPr>
          <a:noFill/>
          <a:ln/>
        </p:spPr>
        <p:txBody>
          <a:bodyPr lIns="92075" tIns="46038" rIns="92075" bIns="46038"/>
          <a:lstStyle/>
          <a:p>
            <a:r>
              <a:rPr lang="en-US" altLang="ko-KR" dirty="0">
                <a:ea typeface="굴림" charset="-127"/>
              </a:rPr>
              <a:t>An algorithm is a finite sequence of step by step, discrete, unambiguous instructions for solving a particular problem </a:t>
            </a:r>
          </a:p>
          <a:p>
            <a:endParaRPr lang="en-US" altLang="ko-KR" dirty="0">
              <a:ea typeface="굴림" charset="-127"/>
            </a:endParaRPr>
          </a:p>
          <a:p>
            <a:pPr lvl="1"/>
            <a:r>
              <a:rPr lang="en-US" altLang="ko-KR" dirty="0">
                <a:ea typeface="굴림" charset="-127"/>
              </a:rPr>
              <a:t>has input data, and is expected to produce output data</a:t>
            </a:r>
          </a:p>
          <a:p>
            <a:pPr lvl="1"/>
            <a:r>
              <a:rPr lang="en-US" altLang="ko-KR" dirty="0">
                <a:ea typeface="굴림" charset="-127"/>
              </a:rPr>
              <a:t>each instruction can be carried out in a finite amount of time in a deterministic way</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ko-KR">
                <a:ea typeface="굴림" charset="-127"/>
              </a:rPr>
              <a:t>Definition</a:t>
            </a:r>
          </a:p>
        </p:txBody>
      </p:sp>
      <p:sp>
        <p:nvSpPr>
          <p:cNvPr id="39939" name="Rectangle 3"/>
          <p:cNvSpPr>
            <a:spLocks noGrp="1" noChangeArrowheads="1"/>
          </p:cNvSpPr>
          <p:nvPr>
            <p:ph type="body" idx="1"/>
          </p:nvPr>
        </p:nvSpPr>
        <p:spPr/>
        <p:txBody>
          <a:bodyPr/>
          <a:lstStyle/>
          <a:p>
            <a:pPr>
              <a:lnSpc>
                <a:spcPct val="90000"/>
              </a:lnSpc>
            </a:pPr>
            <a:r>
              <a:rPr lang="en-US" altLang="ko-KR" dirty="0">
                <a:ea typeface="굴림" charset="-127"/>
              </a:rPr>
              <a:t>In simple terms, an algorithm is a series of instructions to solve a problem (complete a task)</a:t>
            </a:r>
          </a:p>
          <a:p>
            <a:pPr>
              <a:lnSpc>
                <a:spcPct val="90000"/>
              </a:lnSpc>
            </a:pPr>
            <a:endParaRPr lang="en-US" altLang="ko-KR" dirty="0">
              <a:ea typeface="굴림" charset="-127"/>
            </a:endParaRPr>
          </a:p>
          <a:p>
            <a:pPr>
              <a:lnSpc>
                <a:spcPct val="90000"/>
              </a:lnSpc>
            </a:pPr>
            <a:r>
              <a:rPr lang="en-US" altLang="ko-KR" dirty="0">
                <a:ea typeface="굴림" charset="-127"/>
              </a:rPr>
              <a:t>Problems can be in any form</a:t>
            </a:r>
          </a:p>
          <a:p>
            <a:pPr lvl="1">
              <a:lnSpc>
                <a:spcPct val="90000"/>
              </a:lnSpc>
            </a:pPr>
            <a:r>
              <a:rPr lang="en-US" altLang="ko-KR" dirty="0">
                <a:ea typeface="굴림" charset="-127"/>
              </a:rPr>
              <a:t>Business</a:t>
            </a:r>
          </a:p>
          <a:p>
            <a:pPr lvl="2">
              <a:lnSpc>
                <a:spcPct val="90000"/>
              </a:lnSpc>
            </a:pPr>
            <a:r>
              <a:rPr lang="en-US" altLang="ko-KR" dirty="0">
                <a:ea typeface="굴림" charset="-127"/>
              </a:rPr>
              <a:t>Get a part from Vancouver to Ottawa by morning</a:t>
            </a:r>
          </a:p>
          <a:p>
            <a:pPr lvl="2">
              <a:lnSpc>
                <a:spcPct val="90000"/>
              </a:lnSpc>
            </a:pPr>
            <a:r>
              <a:rPr lang="en-US" altLang="ko-KR" dirty="0">
                <a:ea typeface="굴림" charset="-127"/>
              </a:rPr>
              <a:t>Allocate manpower to maximize profit</a:t>
            </a:r>
          </a:p>
          <a:p>
            <a:pPr lvl="2">
              <a:lnSpc>
                <a:spcPct val="90000"/>
              </a:lnSpc>
            </a:pPr>
            <a:endParaRPr lang="en-US" altLang="ko-KR" dirty="0">
              <a:ea typeface="굴림" charset="-127"/>
            </a:endParaRPr>
          </a:p>
          <a:p>
            <a:pPr lvl="1">
              <a:lnSpc>
                <a:spcPct val="90000"/>
              </a:lnSpc>
            </a:pPr>
            <a:r>
              <a:rPr lang="en-US" altLang="ko-KR" dirty="0">
                <a:ea typeface="굴림" charset="-127"/>
              </a:rPr>
              <a:t>Life</a:t>
            </a:r>
          </a:p>
          <a:p>
            <a:pPr lvl="2">
              <a:lnSpc>
                <a:spcPct val="90000"/>
              </a:lnSpc>
            </a:pPr>
            <a:r>
              <a:rPr lang="en-US" altLang="ko-KR" dirty="0">
                <a:ea typeface="굴림" charset="-127"/>
              </a:rPr>
              <a:t>I am hungry.  How do I order pizza?</a:t>
            </a:r>
          </a:p>
          <a:p>
            <a:pPr lvl="2">
              <a:lnSpc>
                <a:spcPct val="90000"/>
              </a:lnSpc>
            </a:pPr>
            <a:r>
              <a:rPr lang="en-US" altLang="ko-KR" dirty="0">
                <a:ea typeface="굴림" charset="-127"/>
              </a:rPr>
              <a:t>Explain how to tie shoelaces to a five year old child</a:t>
            </a:r>
          </a:p>
          <a:p>
            <a:pPr lvl="2">
              <a:lnSpc>
                <a:spcPct val="90000"/>
              </a:lnSpc>
            </a:pPr>
            <a:endParaRPr lang="en-US" altLang="ko-KR" dirty="0">
              <a:ea typeface="굴림" charset="-127"/>
            </a:endParaRPr>
          </a:p>
          <a:p>
            <a:pPr>
              <a:lnSpc>
                <a:spcPct val="90000"/>
              </a:lnSpc>
            </a:pPr>
            <a:endParaRPr lang="en-US" altLang="ko-KR" dirty="0">
              <a:ea typeface="굴림" charset="-127"/>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a:ea typeface="굴림" charset="-127"/>
              </a:rPr>
              <a:t>Definition</a:t>
            </a:r>
          </a:p>
        </p:txBody>
      </p:sp>
      <p:sp>
        <p:nvSpPr>
          <p:cNvPr id="30723" name="Rectangle 3"/>
          <p:cNvSpPr>
            <a:spLocks noGrp="1" noChangeArrowheads="1"/>
          </p:cNvSpPr>
          <p:nvPr>
            <p:ph type="body" idx="1"/>
          </p:nvPr>
        </p:nvSpPr>
        <p:spPr/>
        <p:txBody>
          <a:bodyPr/>
          <a:lstStyle/>
          <a:p>
            <a:r>
              <a:rPr lang="en-US" altLang="ko-KR">
                <a:ea typeface="굴림" charset="-127"/>
              </a:rPr>
              <a:t>We deal with data processing problems</a:t>
            </a:r>
          </a:p>
          <a:p>
            <a:r>
              <a:rPr lang="en-US" altLang="ko-KR">
                <a:ea typeface="굴림" charset="-127"/>
              </a:rPr>
              <a:t>translated to programs that can be run on a computer</a:t>
            </a:r>
          </a:p>
          <a:p>
            <a:r>
              <a:rPr lang="en-US" altLang="ko-KR">
                <a:ea typeface="굴림" charset="-127"/>
              </a:rPr>
              <a:t>Since we can only input, store, process &amp; output data on a computer, the instructions in our algorithms will be limited to these functions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r>
              <a:rPr lang="en-US" altLang="ko-KR">
                <a:ea typeface="굴림" charset="-127"/>
              </a:rPr>
              <a:t>Algorithmic Representation of Computer Functions</a:t>
            </a:r>
          </a:p>
        </p:txBody>
      </p:sp>
      <p:sp>
        <p:nvSpPr>
          <p:cNvPr id="80899" name="Rectangle 3"/>
          <p:cNvSpPr>
            <a:spLocks noGrp="1" noChangeArrowheads="1"/>
          </p:cNvSpPr>
          <p:nvPr>
            <p:ph type="body" idx="1"/>
          </p:nvPr>
        </p:nvSpPr>
        <p:spPr>
          <a:xfrm>
            <a:off x="990600" y="1828800"/>
            <a:ext cx="7772400" cy="4648200"/>
          </a:xfrm>
        </p:spPr>
        <p:txBody>
          <a:bodyPr/>
          <a:lstStyle/>
          <a:p>
            <a:r>
              <a:rPr lang="en-US" altLang="ko-KR" sz="2400">
                <a:ea typeface="굴림" charset="-127"/>
              </a:rPr>
              <a:t>Input</a:t>
            </a:r>
          </a:p>
          <a:p>
            <a:pPr lvl="1"/>
            <a:r>
              <a:rPr lang="en-US" altLang="ko-KR" sz="2000">
                <a:ea typeface="굴림" charset="-127"/>
              </a:rPr>
              <a:t>Get information		Get </a:t>
            </a:r>
            <a:r>
              <a:rPr lang="en-US" altLang="ko-KR" sz="2000">
                <a:solidFill>
                  <a:schemeClr val="accent2"/>
                </a:solidFill>
                <a:ea typeface="굴림" charset="-127"/>
              </a:rPr>
              <a:t>(input command)</a:t>
            </a:r>
          </a:p>
          <a:p>
            <a:r>
              <a:rPr lang="en-US" altLang="ko-KR" sz="2400">
                <a:ea typeface="굴림" charset="-127"/>
              </a:rPr>
              <a:t>Storage</a:t>
            </a:r>
          </a:p>
          <a:p>
            <a:pPr lvl="1"/>
            <a:r>
              <a:rPr lang="en-US" altLang="ko-KR" sz="2000">
                <a:ea typeface="굴림" charset="-127"/>
              </a:rPr>
              <a:t>Store information		Given/Result      </a:t>
            </a:r>
          </a:p>
          <a:p>
            <a:pPr lvl="1">
              <a:buFontTx/>
              <a:buNone/>
            </a:pPr>
            <a:r>
              <a:rPr lang="en-US" altLang="ko-KR" sz="2000">
                <a:ea typeface="굴림" charset="-127"/>
              </a:rPr>
              <a:t>                                                  Intermediates/Set</a:t>
            </a:r>
          </a:p>
          <a:p>
            <a:r>
              <a:rPr lang="en-US" altLang="ko-KR" sz="2400">
                <a:ea typeface="굴림" charset="-127"/>
              </a:rPr>
              <a:t>Process</a:t>
            </a:r>
          </a:p>
          <a:p>
            <a:pPr lvl="1"/>
            <a:r>
              <a:rPr lang="en-US" altLang="ko-KR" sz="2000">
                <a:ea typeface="굴림" charset="-127"/>
              </a:rPr>
              <a:t>Arithmetic		Let   </a:t>
            </a:r>
            <a:r>
              <a:rPr lang="en-US" altLang="ko-KR" sz="2000">
                <a:solidFill>
                  <a:schemeClr val="accent2"/>
                </a:solidFill>
                <a:ea typeface="굴림" charset="-127"/>
              </a:rPr>
              <a:t>(assignment command)</a:t>
            </a:r>
          </a:p>
          <a:p>
            <a:pPr lvl="1"/>
            <a:r>
              <a:rPr lang="en-US" altLang="ko-KR" sz="2000">
                <a:ea typeface="굴림" charset="-127"/>
              </a:rPr>
              <a:t>Repeat instructions		Loop</a:t>
            </a:r>
          </a:p>
          <a:p>
            <a:pPr lvl="1"/>
            <a:r>
              <a:rPr lang="en-US" altLang="ko-KR" sz="2000">
                <a:ea typeface="굴림" charset="-127"/>
              </a:rPr>
              <a:t>Branch conditionals	If</a:t>
            </a:r>
          </a:p>
          <a:p>
            <a:r>
              <a:rPr lang="en-US" altLang="ko-KR" sz="2400">
                <a:ea typeface="굴림" charset="-127"/>
              </a:rPr>
              <a:t>Output</a:t>
            </a:r>
          </a:p>
          <a:p>
            <a:pPr lvl="1"/>
            <a:r>
              <a:rPr lang="en-US" altLang="ko-KR" sz="2000">
                <a:ea typeface="굴림" charset="-127"/>
              </a:rPr>
              <a:t>Give information		Give  </a:t>
            </a:r>
            <a:r>
              <a:rPr lang="en-US" altLang="ko-KR" sz="2000">
                <a:solidFill>
                  <a:schemeClr val="accent2"/>
                </a:solidFill>
                <a:ea typeface="굴림" charset="-127"/>
              </a:rPr>
              <a:t>(output command)</a:t>
            </a:r>
          </a:p>
          <a:p>
            <a:pPr>
              <a:buFont typeface="Wingdings" pitchFamily="2" charset="2"/>
              <a:buNone/>
            </a:pPr>
            <a:endParaRPr lang="en-US" altLang="ko-KR" sz="2400">
              <a:solidFill>
                <a:schemeClr val="accent2"/>
              </a:solidFill>
              <a:ea typeface="굴림" charset="-127"/>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a:ea typeface="굴림" charset="-127"/>
              </a:rPr>
              <a:t>Algorithm Description</a:t>
            </a:r>
          </a:p>
        </p:txBody>
      </p:sp>
      <p:sp>
        <p:nvSpPr>
          <p:cNvPr id="33795" name="Rectangle 3"/>
          <p:cNvSpPr>
            <a:spLocks noGrp="1" noChangeArrowheads="1"/>
          </p:cNvSpPr>
          <p:nvPr>
            <p:ph type="body" idx="1"/>
          </p:nvPr>
        </p:nvSpPr>
        <p:spPr>
          <a:xfrm>
            <a:off x="990600" y="1828800"/>
            <a:ext cx="7772400" cy="3976688"/>
          </a:xfrm>
        </p:spPr>
        <p:txBody>
          <a:bodyPr/>
          <a:lstStyle/>
          <a:p>
            <a:r>
              <a:rPr lang="en-US" altLang="ko-KR">
                <a:ea typeface="굴림" charset="-127"/>
              </a:rPr>
              <a:t>Understand the problem before solving it</a:t>
            </a:r>
          </a:p>
          <a:p>
            <a:endParaRPr lang="en-US" altLang="ko-KR">
              <a:ea typeface="굴림" charset="-127"/>
            </a:endParaRPr>
          </a:p>
          <a:p>
            <a:pPr lvl="1"/>
            <a:r>
              <a:rPr lang="en-US" altLang="ko-KR">
                <a:ea typeface="굴림" charset="-127"/>
              </a:rPr>
              <a:t>Identify &amp; name each Input/</a:t>
            </a:r>
            <a:r>
              <a:rPr lang="en-US" altLang="ko-KR" b="1">
                <a:ea typeface="굴림" charset="-127"/>
              </a:rPr>
              <a:t>Givens</a:t>
            </a:r>
            <a:endParaRPr lang="en-US" altLang="ko-KR">
              <a:ea typeface="굴림" charset="-127"/>
            </a:endParaRPr>
          </a:p>
          <a:p>
            <a:pPr lvl="1"/>
            <a:r>
              <a:rPr lang="en-US" altLang="ko-KR">
                <a:ea typeface="굴림" charset="-127"/>
              </a:rPr>
              <a:t>Identify &amp; name each Output/</a:t>
            </a:r>
            <a:r>
              <a:rPr lang="en-US" altLang="ko-KR" b="1">
                <a:ea typeface="굴림" charset="-127"/>
              </a:rPr>
              <a:t>Results</a:t>
            </a:r>
            <a:endParaRPr lang="en-US" altLang="ko-KR">
              <a:ea typeface="굴림" charset="-127"/>
            </a:endParaRPr>
          </a:p>
          <a:p>
            <a:pPr lvl="1"/>
            <a:r>
              <a:rPr lang="en-US" altLang="ko-KR">
                <a:ea typeface="굴림" charset="-127"/>
              </a:rPr>
              <a:t>Assign a name to our algorithm (</a:t>
            </a:r>
            <a:r>
              <a:rPr lang="en-US" altLang="ko-KR" b="1">
                <a:ea typeface="굴림" charset="-127"/>
              </a:rPr>
              <a:t>Name</a:t>
            </a:r>
            <a:r>
              <a:rPr lang="en-US" altLang="ko-KR">
                <a:ea typeface="굴림" charset="-127"/>
              </a:rPr>
              <a:t>)</a:t>
            </a:r>
          </a:p>
          <a:p>
            <a:pPr lvl="1"/>
            <a:r>
              <a:rPr lang="en-US" altLang="ko-KR">
                <a:ea typeface="굴림" charset="-127"/>
              </a:rPr>
              <a:t>Combine the previous 3 pieces of information into a formal statement (</a:t>
            </a:r>
            <a:r>
              <a:rPr lang="en-US" altLang="ko-KR" b="1">
                <a:ea typeface="굴림" charset="-127"/>
              </a:rPr>
              <a:t>Definition</a:t>
            </a:r>
            <a:r>
              <a:rPr lang="en-US" altLang="ko-KR">
                <a:ea typeface="굴림" charset="-127"/>
              </a:rPr>
              <a:t>)</a:t>
            </a:r>
          </a:p>
          <a:p>
            <a:pPr lvl="2"/>
            <a:r>
              <a:rPr lang="en-US" altLang="ko-KR">
                <a:ea typeface="굴림" charset="-127"/>
              </a:rPr>
              <a:t>Results := Name (Givens)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anim calcmode="lin" valueType="num">
                                      <p:cBhvr additive="base">
                                        <p:cTn id="11"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anim calcmode="lin" valueType="num">
                                      <p:cBhvr additive="base">
                                        <p:cTn id="1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anim calcmode="lin" valueType="num">
                                      <p:cBhvr additive="base">
                                        <p:cTn id="19"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anim calcmode="lin" valueType="num">
                                      <p:cBhvr additive="base">
                                        <p:cTn id="23"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anim calcmode="lin" valueType="num">
                                      <p:cBhvr additive="base">
                                        <p:cTn id="27"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ko-KR">
                <a:ea typeface="굴림" charset="-127"/>
              </a:rPr>
              <a:t>Method</a:t>
            </a:r>
          </a:p>
        </p:txBody>
      </p:sp>
      <p:sp>
        <p:nvSpPr>
          <p:cNvPr id="89091" name="Rectangle 3"/>
          <p:cNvSpPr>
            <a:spLocks noGrp="1" noChangeArrowheads="1"/>
          </p:cNvSpPr>
          <p:nvPr>
            <p:ph type="body" idx="1"/>
          </p:nvPr>
        </p:nvSpPr>
        <p:spPr/>
        <p:txBody>
          <a:bodyPr/>
          <a:lstStyle/>
          <a:p>
            <a:r>
              <a:rPr lang="en-US" altLang="ko-KR">
                <a:ea typeface="굴림" charset="-127"/>
              </a:rPr>
              <a:t>Once we have prepared the Algorithm Description, we need to solve the problem</a:t>
            </a:r>
          </a:p>
          <a:p>
            <a:endParaRPr lang="en-US" altLang="ko-KR">
              <a:ea typeface="굴림" charset="-127"/>
            </a:endParaRPr>
          </a:p>
          <a:p>
            <a:r>
              <a:rPr lang="en-US" altLang="ko-KR">
                <a:ea typeface="굴림" charset="-127"/>
              </a:rPr>
              <a:t>We develop a series of instructions (limited to those described previously) that, when executed, will compute the desired </a:t>
            </a:r>
            <a:r>
              <a:rPr lang="en-US" altLang="ko-KR" b="1">
                <a:ea typeface="굴림" charset="-127"/>
              </a:rPr>
              <a:t>Results</a:t>
            </a:r>
            <a:r>
              <a:rPr lang="en-US" altLang="ko-KR">
                <a:ea typeface="굴림" charset="-127"/>
              </a:rPr>
              <a:t> from the </a:t>
            </a:r>
            <a:r>
              <a:rPr lang="en-US" altLang="ko-KR" b="1">
                <a:ea typeface="굴림" charset="-127"/>
              </a:rPr>
              <a:t>Givens</a:t>
            </a:r>
            <a:r>
              <a:rPr lang="en-US" altLang="ko-KR">
                <a:ea typeface="굴림" charset="-127"/>
              </a:rPr>
              <a:t> (</a:t>
            </a:r>
            <a:r>
              <a:rPr lang="en-US" altLang="ko-KR" b="1">
                <a:ea typeface="굴림" charset="-127"/>
              </a:rPr>
              <a:t>Method</a:t>
            </a:r>
            <a:r>
              <a:rPr lang="en-US" altLang="ko-KR">
                <a:ea typeface="굴림" charset="-127"/>
              </a:rPr>
              <a:t>)</a:t>
            </a:r>
            <a:r>
              <a:rPr lang="en-US" altLang="ko-KR" sz="2400">
                <a:ea typeface="굴림" charset="-127"/>
              </a:rPr>
              <a:t> </a:t>
            </a:r>
            <a:br>
              <a:rPr lang="en-US" altLang="ko-KR" sz="2400">
                <a:ea typeface="굴림" charset="-127"/>
              </a:rPr>
            </a:br>
            <a:endParaRPr lang="en-US" altLang="ko-KR" sz="2400">
              <a:ea typeface="굴림" charset="-127"/>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r>
              <a:rPr kumimoji="1" lang="en-US" altLang="ko-KR" sz="4400">
                <a:solidFill>
                  <a:schemeClr val="tx2"/>
                </a:solidFill>
                <a:ea typeface="굴림" charset="-127"/>
              </a:rPr>
              <a:t>Assignment command</a:t>
            </a:r>
          </a:p>
        </p:txBody>
      </p:sp>
      <p:sp>
        <p:nvSpPr>
          <p:cNvPr id="133123" name="Rectangle 3"/>
          <p:cNvSpPr>
            <a:spLocks noChangeArrowheads="1"/>
          </p:cNvSpPr>
          <p:nvPr/>
        </p:nvSpPr>
        <p:spPr bwMode="auto">
          <a:xfrm>
            <a:off x="838200" y="1600200"/>
            <a:ext cx="7837488" cy="4852988"/>
          </a:xfrm>
          <a:prstGeom prst="rect">
            <a:avLst/>
          </a:prstGeom>
          <a:noFill/>
          <a:ln w="9525">
            <a:noFill/>
            <a:miter lim="800000"/>
            <a:headEnd/>
            <a:tailEnd/>
          </a:ln>
          <a:effectLst/>
        </p:spPr>
        <p:txBody>
          <a:bodyPr/>
          <a:lstStyle/>
          <a:p>
            <a:pPr algn="just" eaLnBrk="1" hangingPunct="1">
              <a:lnSpc>
                <a:spcPct val="90000"/>
              </a:lnSpc>
              <a:spcBef>
                <a:spcPct val="20000"/>
              </a:spcBef>
            </a:pPr>
            <a:r>
              <a:rPr lang="fr-FR" sz="2000" b="1">
                <a:cs typeface="Times New Roman" pitchFamily="18" charset="0"/>
              </a:rPr>
              <a:t>Synta</a:t>
            </a:r>
            <a:r>
              <a:rPr lang="en-US" altLang="ko-KR" sz="2000" b="1">
                <a:ea typeface="굴림" charset="-127"/>
                <a:cs typeface="Times New Roman" pitchFamily="18" charset="0"/>
              </a:rPr>
              <a:t>x</a:t>
            </a:r>
          </a:p>
          <a:p>
            <a:pPr algn="ctr" eaLnBrk="1" hangingPunct="1">
              <a:lnSpc>
                <a:spcPct val="90000"/>
              </a:lnSpc>
              <a:spcBef>
                <a:spcPct val="20000"/>
              </a:spcBef>
            </a:pPr>
            <a:r>
              <a:rPr lang="en-US" altLang="ko-KR" sz="2000" i="1">
                <a:solidFill>
                  <a:schemeClr val="accent2"/>
                </a:solidFill>
                <a:ea typeface="굴림" charset="-127"/>
                <a:cs typeface="Times New Roman" pitchFamily="18" charset="0"/>
              </a:rPr>
              <a:t>X</a:t>
            </a:r>
            <a:r>
              <a:rPr lang="fr-FR" sz="2000" i="1">
                <a:solidFill>
                  <a:schemeClr val="accent2"/>
                </a:solidFill>
                <a:cs typeface="Times New Roman" pitchFamily="18" charset="0"/>
              </a:rPr>
              <a:t> = 5Y + 16</a:t>
            </a:r>
            <a:endParaRPr lang="fr-FR" sz="2000" b="1">
              <a:solidFill>
                <a:schemeClr val="accent2"/>
              </a:solidFill>
              <a:cs typeface="Times New Roman" pitchFamily="18" charset="0"/>
            </a:endParaRPr>
          </a:p>
          <a:p>
            <a:pPr algn="just" eaLnBrk="1" hangingPunct="1">
              <a:lnSpc>
                <a:spcPct val="90000"/>
              </a:lnSpc>
              <a:spcBef>
                <a:spcPct val="20000"/>
              </a:spcBef>
            </a:pPr>
            <a:r>
              <a:rPr lang="en-US" altLang="ko-KR" sz="2000">
                <a:ea typeface="굴림" charset="-127"/>
                <a:cs typeface="Times New Roman" pitchFamily="18" charset="0"/>
              </a:rPr>
              <a:t>On the left side of =, we put the name of a variable and on the right side we put a value or an expression. </a:t>
            </a:r>
          </a:p>
          <a:p>
            <a:pPr algn="just" eaLnBrk="1" hangingPunct="1">
              <a:lnSpc>
                <a:spcPct val="90000"/>
              </a:lnSpc>
              <a:spcBef>
                <a:spcPct val="20000"/>
              </a:spcBef>
            </a:pPr>
            <a:r>
              <a:rPr kumimoji="1" lang="en-US" altLang="ko-KR" sz="2000">
                <a:ea typeface="굴림" charset="-127"/>
              </a:rPr>
              <a:t>Each variable refers to a unique location in computer memory that contains a value.</a:t>
            </a:r>
          </a:p>
          <a:p>
            <a:pPr algn="just" eaLnBrk="1" hangingPunct="1">
              <a:lnSpc>
                <a:spcPct val="90000"/>
              </a:lnSpc>
              <a:spcBef>
                <a:spcPct val="20000"/>
              </a:spcBef>
            </a:pPr>
            <a:endParaRPr lang="fr-FR" sz="2000">
              <a:cs typeface="Times New Roman" pitchFamily="18" charset="0"/>
            </a:endParaRPr>
          </a:p>
          <a:p>
            <a:pPr algn="just" eaLnBrk="1" hangingPunct="1">
              <a:lnSpc>
                <a:spcPct val="90000"/>
              </a:lnSpc>
              <a:spcBef>
                <a:spcPct val="20000"/>
              </a:spcBef>
            </a:pPr>
            <a:r>
              <a:rPr lang="en-US" altLang="ko-KR" sz="2000" b="1">
                <a:ea typeface="Arial Unicode MS" pitchFamily="34" charset="-128"/>
                <a:cs typeface="Arial Unicode MS" pitchFamily="34" charset="-128"/>
              </a:rPr>
              <a:t>Interpretation</a:t>
            </a:r>
            <a:endParaRPr lang="fr-FR" sz="2000" b="1">
              <a:cs typeface="Times New Roman" pitchFamily="18" charset="0"/>
            </a:endParaRPr>
          </a:p>
          <a:p>
            <a:pPr algn="just" eaLnBrk="1" hangingPunct="1">
              <a:lnSpc>
                <a:spcPct val="90000"/>
              </a:lnSpc>
              <a:spcBef>
                <a:spcPct val="20000"/>
              </a:spcBef>
            </a:pPr>
            <a:r>
              <a:rPr lang="en-US" altLang="ko-KR" sz="2000">
                <a:ea typeface="굴림" charset="-127"/>
                <a:cs typeface="Times New Roman" pitchFamily="18" charset="0"/>
              </a:rPr>
              <a:t>An</a:t>
            </a:r>
            <a:r>
              <a:rPr lang="fr-FR" sz="2000">
                <a:cs typeface="Times New Roman" pitchFamily="18" charset="0"/>
              </a:rPr>
              <a:t> a</a:t>
            </a:r>
            <a:r>
              <a:rPr lang="en-US" altLang="ko-KR" sz="2000">
                <a:ea typeface="굴림" charset="-127"/>
                <a:cs typeface="Times New Roman" pitchFamily="18" charset="0"/>
              </a:rPr>
              <a:t>ssignement</a:t>
            </a:r>
            <a:r>
              <a:rPr lang="fr-FR" sz="2000">
                <a:cs typeface="Times New Roman" pitchFamily="18" charset="0"/>
              </a:rPr>
              <a:t> </a:t>
            </a:r>
            <a:r>
              <a:rPr lang="en-US" altLang="ko-KR" sz="2000">
                <a:ea typeface="굴림" charset="-127"/>
                <a:cs typeface="Times New Roman" pitchFamily="18" charset="0"/>
              </a:rPr>
              <a:t>is executed in two steps</a:t>
            </a:r>
            <a:r>
              <a:rPr lang="fr-FR" sz="2000">
                <a:cs typeface="Times New Roman" pitchFamily="18" charset="0"/>
              </a:rPr>
              <a:t> :</a:t>
            </a:r>
          </a:p>
          <a:p>
            <a:pPr algn="just" eaLnBrk="1" hangingPunct="1">
              <a:lnSpc>
                <a:spcPct val="90000"/>
              </a:lnSpc>
              <a:spcBef>
                <a:spcPct val="20000"/>
              </a:spcBef>
            </a:pPr>
            <a:r>
              <a:rPr lang="en-US" altLang="ko-KR" sz="2000">
                <a:ea typeface="굴림" charset="-127"/>
                <a:cs typeface="Times New Roman" pitchFamily="18" charset="0"/>
              </a:rPr>
              <a:t>1-evaluation of the </a:t>
            </a:r>
            <a:r>
              <a:rPr lang="fr-FR" sz="2000" i="1">
                <a:cs typeface="Times New Roman" pitchFamily="18" charset="0"/>
              </a:rPr>
              <a:t>expression</a:t>
            </a:r>
            <a:r>
              <a:rPr lang="fr-FR" sz="2000">
                <a:cs typeface="Times New Roman" pitchFamily="18" charset="0"/>
              </a:rPr>
              <a:t> </a:t>
            </a:r>
            <a:r>
              <a:rPr lang="en-US" altLang="ko-KR" sz="2000">
                <a:ea typeface="굴림" charset="-127"/>
                <a:cs typeface="Times New Roman" pitchFamily="18" charset="0"/>
              </a:rPr>
              <a:t>found on the right side.</a:t>
            </a:r>
            <a:endParaRPr lang="fr-FR" sz="2000">
              <a:cs typeface="Times New Roman" pitchFamily="18" charset="0"/>
            </a:endParaRPr>
          </a:p>
          <a:p>
            <a:pPr algn="just" eaLnBrk="1" hangingPunct="1">
              <a:lnSpc>
                <a:spcPct val="90000"/>
              </a:lnSpc>
              <a:spcBef>
                <a:spcPct val="20000"/>
              </a:spcBef>
            </a:pPr>
            <a:r>
              <a:rPr lang="en-US" altLang="ko-KR" sz="2000">
                <a:ea typeface="굴림" charset="-127"/>
                <a:cs typeface="Times New Roman" pitchFamily="18" charset="0"/>
              </a:rPr>
              <a:t>2-setting the returned value in the memory cell corresponding to </a:t>
            </a:r>
            <a:r>
              <a:rPr lang="en-US" altLang="ko-KR" sz="2000" i="1">
                <a:ea typeface="굴림" charset="-127"/>
                <a:cs typeface="Times New Roman" pitchFamily="18" charset="0"/>
              </a:rPr>
              <a:t>variable</a:t>
            </a:r>
            <a:r>
              <a:rPr lang="fr-FR" sz="2000">
                <a:cs typeface="Times New Roman" pitchFamily="18" charset="0"/>
              </a:rPr>
              <a:t>.</a:t>
            </a:r>
            <a:endParaRPr lang="en-US" altLang="ko-KR" sz="2000">
              <a:ea typeface="굴림" charset="-127"/>
              <a:cs typeface="Times New Roman" pitchFamily="18" charset="0"/>
            </a:endParaRPr>
          </a:p>
          <a:p>
            <a:pPr algn="just" eaLnBrk="1" hangingPunct="1">
              <a:lnSpc>
                <a:spcPct val="90000"/>
              </a:lnSpc>
              <a:spcBef>
                <a:spcPct val="20000"/>
              </a:spcBef>
            </a:pPr>
            <a:r>
              <a:rPr lang="en-US" altLang="ko-KR" sz="2000" b="1">
                <a:ea typeface="굴림" charset="-127"/>
                <a:cs typeface="Times New Roman" pitchFamily="18" charset="0"/>
              </a:rPr>
              <a:t>Example</a:t>
            </a:r>
          </a:p>
          <a:p>
            <a:pPr eaLnBrk="1" hangingPunct="1">
              <a:spcBef>
                <a:spcPct val="20000"/>
              </a:spcBef>
            </a:pPr>
            <a:r>
              <a:rPr lang="en-US" altLang="ko-KR" sz="2000">
                <a:ea typeface="굴림" charset="-127"/>
                <a:cs typeface="Times New Roman" pitchFamily="18" charset="0"/>
              </a:rPr>
              <a:t>Let SideSize</a:t>
            </a:r>
            <a:r>
              <a:rPr lang="fr-FR" sz="2000">
                <a:cs typeface="Times New Roman" pitchFamily="18" charset="0"/>
              </a:rPr>
              <a:t>=15</a:t>
            </a:r>
          </a:p>
          <a:p>
            <a:pPr eaLnBrk="1" hangingPunct="1">
              <a:spcBef>
                <a:spcPct val="20000"/>
              </a:spcBef>
            </a:pPr>
            <a:r>
              <a:rPr lang="en-US" altLang="ko-KR" sz="2000">
                <a:ea typeface="굴림" charset="-127"/>
                <a:cs typeface="Times New Roman" pitchFamily="18" charset="0"/>
              </a:rPr>
              <a:t>Let Area</a:t>
            </a:r>
            <a:r>
              <a:rPr lang="fr-FR" sz="2000">
                <a:cs typeface="Times New Roman" pitchFamily="18" charset="0"/>
              </a:rPr>
              <a:t>=</a:t>
            </a:r>
            <a:r>
              <a:rPr lang="en-US" altLang="ko-KR" sz="2000">
                <a:ea typeface="굴림" charset="-127"/>
                <a:cs typeface="Times New Roman" pitchFamily="18" charset="0"/>
              </a:rPr>
              <a:t>SideSize</a:t>
            </a:r>
            <a:r>
              <a:rPr lang="fr-FR" sz="2000">
                <a:cs typeface="Times New Roman" pitchFamily="18" charset="0"/>
                <a:sym typeface="Symbol" pitchFamily="18" charset="2"/>
              </a:rPr>
              <a:t></a:t>
            </a:r>
            <a:r>
              <a:rPr lang="en-US" altLang="ko-KR" sz="2000">
                <a:ea typeface="굴림" charset="-127"/>
                <a:cs typeface="Times New Roman" pitchFamily="18" charset="0"/>
              </a:rPr>
              <a:t>SideSize</a:t>
            </a:r>
            <a:endParaRPr lang="fr-FR" sz="2000">
              <a:cs typeface="Times New Roman" pitchFamily="18" charset="0"/>
              <a:sym typeface="Symbol" pitchFamily="18" charset="2"/>
            </a:endParaRPr>
          </a:p>
          <a:p>
            <a:pPr algn="just" eaLnBrk="1" hangingPunct="1">
              <a:lnSpc>
                <a:spcPct val="90000"/>
              </a:lnSpc>
              <a:spcBef>
                <a:spcPct val="20000"/>
              </a:spcBef>
            </a:pPr>
            <a:endParaRPr lang="fr-FR" sz="2000">
              <a:cs typeface="Times New Roman" pitchFamily="18" charset="0"/>
            </a:endParaRPr>
          </a:p>
          <a:p>
            <a:pPr algn="just" eaLnBrk="1" hangingPunct="1">
              <a:lnSpc>
                <a:spcPct val="90000"/>
              </a:lnSpc>
              <a:spcBef>
                <a:spcPct val="20000"/>
              </a:spcBef>
            </a:pPr>
            <a:endParaRPr lang="fr-FR" sz="200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r>
              <a:rPr kumimoji="1" lang="en-US" altLang="ko-KR" sz="4400">
                <a:solidFill>
                  <a:schemeClr val="tx2"/>
                </a:solidFill>
                <a:ea typeface="굴림" charset="-127"/>
              </a:rPr>
              <a:t>Assignment in computre science and equality in mathematics</a:t>
            </a:r>
          </a:p>
        </p:txBody>
      </p:sp>
      <p:sp>
        <p:nvSpPr>
          <p:cNvPr id="134148" name="Text Box 4"/>
          <p:cNvSpPr txBox="1">
            <a:spLocks noChangeArrowheads="1"/>
          </p:cNvSpPr>
          <p:nvPr/>
        </p:nvSpPr>
        <p:spPr bwMode="auto">
          <a:xfrm>
            <a:off x="908050" y="1752600"/>
            <a:ext cx="7837488" cy="4838700"/>
          </a:xfrm>
          <a:prstGeom prst="rect">
            <a:avLst/>
          </a:prstGeom>
          <a:noFill/>
          <a:ln w="9525">
            <a:noFill/>
            <a:miter lim="800000"/>
            <a:headEnd/>
            <a:tailEnd/>
          </a:ln>
          <a:effectLst/>
        </p:spPr>
        <p:txBody>
          <a:bodyPr>
            <a:spAutoFit/>
          </a:bodyPr>
          <a:lstStyle/>
          <a:p>
            <a:pPr eaLnBrk="1" hangingPunct="1"/>
            <a:r>
              <a:rPr lang="en-US" altLang="ko-KR">
                <a:ea typeface="굴림" charset="-127"/>
                <a:cs typeface="Times New Roman" pitchFamily="18" charset="0"/>
              </a:rPr>
              <a:t>a) The following instructions are the same in mathematics.</a:t>
            </a:r>
          </a:p>
          <a:p>
            <a:pPr lvl="4" eaLnBrk="1" hangingPunct="1"/>
            <a:r>
              <a:rPr lang="en-US" altLang="ko-KR">
                <a:solidFill>
                  <a:schemeClr val="tx2"/>
                </a:solidFill>
                <a:ea typeface="굴림" charset="-127"/>
                <a:cs typeface="Times New Roman" pitchFamily="18" charset="0"/>
              </a:rPr>
              <a:t>A=B		B=A</a:t>
            </a:r>
          </a:p>
          <a:p>
            <a:pPr eaLnBrk="1" hangingPunct="1"/>
            <a:r>
              <a:rPr lang="en-US" altLang="ko-KR">
                <a:ea typeface="굴림" charset="-127"/>
                <a:cs typeface="Times New Roman" pitchFamily="18" charset="0"/>
              </a:rPr>
              <a:t>not in computer science.</a:t>
            </a:r>
          </a:p>
          <a:p>
            <a:pPr eaLnBrk="1" hangingPunct="1"/>
            <a:r>
              <a:rPr lang="en-US" altLang="ko-KR">
                <a:solidFill>
                  <a:schemeClr val="accent2"/>
                </a:solidFill>
                <a:ea typeface="굴림" charset="-127"/>
                <a:cs typeface="Times New Roman" pitchFamily="18" charset="0"/>
              </a:rPr>
              <a:t>Let A=B</a:t>
            </a:r>
            <a:r>
              <a:rPr lang="en-US" altLang="ko-KR">
                <a:ea typeface="굴림" charset="-127"/>
                <a:cs typeface="Times New Roman" pitchFamily="18" charset="0"/>
              </a:rPr>
              <a:t> is different from </a:t>
            </a:r>
            <a:r>
              <a:rPr lang="en-US" altLang="ko-KR">
                <a:solidFill>
                  <a:schemeClr val="accent2"/>
                </a:solidFill>
                <a:ea typeface="굴림" charset="-127"/>
                <a:cs typeface="Times New Roman" pitchFamily="18" charset="0"/>
              </a:rPr>
              <a:t>Let B=A</a:t>
            </a:r>
          </a:p>
          <a:p>
            <a:pPr eaLnBrk="1" hangingPunct="1"/>
            <a:endParaRPr lang="en-US" altLang="ko-KR">
              <a:solidFill>
                <a:schemeClr val="accent2"/>
              </a:solidFill>
              <a:ea typeface="굴림" charset="-127"/>
              <a:cs typeface="Times New Roman" pitchFamily="18" charset="0"/>
            </a:endParaRPr>
          </a:p>
          <a:p>
            <a:pPr eaLnBrk="1" hangingPunct="1"/>
            <a:r>
              <a:rPr lang="en-US" altLang="ko-KR">
                <a:ea typeface="굴림" charset="-127"/>
                <a:cs typeface="Times New Roman" pitchFamily="18" charset="0"/>
              </a:rPr>
              <a:t>b) In mathematics we work with relations.</a:t>
            </a:r>
          </a:p>
          <a:p>
            <a:pPr eaLnBrk="1" hangingPunct="1"/>
            <a:r>
              <a:rPr lang="en-US" altLang="ko-KR">
                <a:ea typeface="굴림" charset="-127"/>
                <a:cs typeface="Times New Roman" pitchFamily="18" charset="0"/>
              </a:rPr>
              <a:t>A relation </a:t>
            </a:r>
            <a:r>
              <a:rPr lang="en-US" altLang="ko-KR">
                <a:solidFill>
                  <a:schemeClr val="tx2"/>
                </a:solidFill>
                <a:ea typeface="굴림" charset="-127"/>
                <a:cs typeface="Times New Roman" pitchFamily="18" charset="0"/>
              </a:rPr>
              <a:t>B=A+1</a:t>
            </a:r>
            <a:r>
              <a:rPr lang="en-US" altLang="ko-KR">
                <a:ea typeface="굴림" charset="-127"/>
                <a:cs typeface="Times New Roman" pitchFamily="18" charset="0"/>
              </a:rPr>
              <a:t> means that it is true all the time</a:t>
            </a:r>
          </a:p>
          <a:p>
            <a:pPr eaLnBrk="1" hangingPunct="1"/>
            <a:r>
              <a:rPr lang="en-US" altLang="ko-KR">
                <a:ea typeface="굴림" charset="-127"/>
                <a:cs typeface="Times New Roman" pitchFamily="18" charset="0"/>
              </a:rPr>
              <a:t>In computer science, we work with assignments. We can have:</a:t>
            </a:r>
          </a:p>
          <a:p>
            <a:pPr eaLnBrk="1" hangingPunct="1"/>
            <a:r>
              <a:rPr lang="en-US" altLang="ko-KR">
                <a:ea typeface="굴림" charset="-127"/>
                <a:cs typeface="Times New Roman" pitchFamily="18" charset="0"/>
              </a:rPr>
              <a:t>			</a:t>
            </a:r>
            <a:r>
              <a:rPr lang="en-US" altLang="ko-KR">
                <a:solidFill>
                  <a:schemeClr val="accent2"/>
                </a:solidFill>
                <a:ea typeface="굴림" charset="-127"/>
                <a:cs typeface="Times New Roman" pitchFamily="18" charset="0"/>
              </a:rPr>
              <a:t>A=5</a:t>
            </a:r>
          </a:p>
          <a:p>
            <a:pPr eaLnBrk="1" hangingPunct="1"/>
            <a:r>
              <a:rPr lang="en-US" altLang="ko-KR">
                <a:solidFill>
                  <a:schemeClr val="accent2"/>
                </a:solidFill>
                <a:ea typeface="굴림" charset="-127"/>
                <a:cs typeface="Times New Roman" pitchFamily="18" charset="0"/>
              </a:rPr>
              <a:t>			B=A+1</a:t>
            </a:r>
          </a:p>
          <a:p>
            <a:pPr eaLnBrk="1" hangingPunct="1"/>
            <a:r>
              <a:rPr lang="en-US" altLang="ko-KR">
                <a:solidFill>
                  <a:schemeClr val="accent2"/>
                </a:solidFill>
                <a:ea typeface="굴림" charset="-127"/>
                <a:cs typeface="Times New Roman" pitchFamily="18" charset="0"/>
              </a:rPr>
              <a:t>			A=2</a:t>
            </a:r>
          </a:p>
          <a:p>
            <a:pPr eaLnBrk="1" hangingPunct="1"/>
            <a:r>
              <a:rPr lang="en-US" altLang="ko-KR">
                <a:ea typeface="굴림" charset="-127"/>
                <a:cs typeface="Times New Roman" pitchFamily="18" charset="0"/>
              </a:rPr>
              <a:t>The relation </a:t>
            </a:r>
            <a:r>
              <a:rPr lang="en-US" altLang="ko-KR">
                <a:solidFill>
                  <a:schemeClr val="bg2"/>
                </a:solidFill>
                <a:ea typeface="굴림" charset="-127"/>
                <a:cs typeface="Times New Roman" pitchFamily="18" charset="0"/>
              </a:rPr>
              <a:t>B=A+1</a:t>
            </a:r>
            <a:r>
              <a:rPr lang="en-US" altLang="ko-KR">
                <a:ea typeface="굴림" charset="-127"/>
                <a:cs typeface="Times New Roman" pitchFamily="18" charset="0"/>
              </a:rPr>
              <a:t> is true only after the second instruction </a:t>
            </a:r>
          </a:p>
          <a:p>
            <a:pPr eaLnBrk="1" hangingPunct="1"/>
            <a:r>
              <a:rPr lang="en-US" altLang="ko-KR">
                <a:ea typeface="굴림" charset="-127"/>
                <a:cs typeface="Times New Roman" pitchFamily="18" charset="0"/>
              </a:rPr>
              <a:t>and before the third one.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r>
              <a:rPr kumimoji="1" lang="en-US" altLang="ko-KR" sz="4400">
                <a:solidFill>
                  <a:schemeClr val="tx2"/>
                </a:solidFill>
                <a:ea typeface="굴림" charset="-127"/>
              </a:rPr>
              <a:t>Assignment in computer science and equality in mathematics</a:t>
            </a:r>
          </a:p>
        </p:txBody>
      </p:sp>
      <p:sp>
        <p:nvSpPr>
          <p:cNvPr id="135171" name="Text Box 3"/>
          <p:cNvSpPr txBox="1">
            <a:spLocks noChangeArrowheads="1"/>
          </p:cNvSpPr>
          <p:nvPr/>
        </p:nvSpPr>
        <p:spPr bwMode="auto">
          <a:xfrm>
            <a:off x="914400" y="1981200"/>
            <a:ext cx="8016875" cy="3013075"/>
          </a:xfrm>
          <a:prstGeom prst="rect">
            <a:avLst/>
          </a:prstGeom>
          <a:noFill/>
          <a:ln w="9525">
            <a:noFill/>
            <a:miter lim="800000"/>
            <a:headEnd/>
            <a:tailEnd/>
          </a:ln>
          <a:effectLst/>
        </p:spPr>
        <p:txBody>
          <a:bodyPr>
            <a:spAutoFit/>
          </a:bodyPr>
          <a:lstStyle/>
          <a:p>
            <a:pPr eaLnBrk="1" hangingPunct="1"/>
            <a:r>
              <a:rPr lang="en-US" altLang="ko-KR">
                <a:ea typeface="굴림" charset="-127"/>
                <a:cs typeface="Times New Roman" pitchFamily="18" charset="0"/>
              </a:rPr>
              <a:t>c) The instruction </a:t>
            </a:r>
            <a:r>
              <a:rPr lang="en-US" altLang="ko-KR">
                <a:solidFill>
                  <a:schemeClr val="bg2"/>
                </a:solidFill>
                <a:ea typeface="굴림" charset="-127"/>
                <a:cs typeface="Times New Roman" pitchFamily="18" charset="0"/>
              </a:rPr>
              <a:t>A=A+3</a:t>
            </a:r>
            <a:r>
              <a:rPr lang="en-US" altLang="ko-KR">
                <a:ea typeface="굴림" charset="-127"/>
                <a:cs typeface="Times New Roman" pitchFamily="18" charset="0"/>
              </a:rPr>
              <a:t> is false in mathematics.</a:t>
            </a:r>
          </a:p>
          <a:p>
            <a:pPr eaLnBrk="1" hangingPunct="1"/>
            <a:r>
              <a:rPr lang="en-US" altLang="ko-KR">
                <a:ea typeface="굴림" charset="-127"/>
                <a:cs typeface="Times New Roman" pitchFamily="18" charset="0"/>
              </a:rPr>
              <a:t>In computer science </a:t>
            </a:r>
            <a:r>
              <a:rPr lang="en-US" altLang="ko-KR">
                <a:solidFill>
                  <a:schemeClr val="accent2"/>
                </a:solidFill>
                <a:ea typeface="굴림" charset="-127"/>
                <a:cs typeface="Times New Roman" pitchFamily="18" charset="0"/>
              </a:rPr>
              <a:t>Let A=A+3</a:t>
            </a:r>
            <a:r>
              <a:rPr lang="en-US" altLang="ko-KR">
                <a:ea typeface="굴림" charset="-127"/>
                <a:cs typeface="Times New Roman" pitchFamily="18" charset="0"/>
              </a:rPr>
              <a:t>  means: the new value of A is equal to the old one plus three.</a:t>
            </a:r>
          </a:p>
          <a:p>
            <a:pPr eaLnBrk="1" hangingPunct="1"/>
            <a:endParaRPr lang="en-US" altLang="ko-KR">
              <a:ea typeface="굴림" charset="-127"/>
              <a:cs typeface="Times New Roman" pitchFamily="18" charset="0"/>
            </a:endParaRPr>
          </a:p>
          <a:p>
            <a:pPr eaLnBrk="1" hangingPunct="1"/>
            <a:r>
              <a:rPr lang="en-US" altLang="ko-KR">
                <a:ea typeface="굴림" charset="-127"/>
                <a:cs typeface="Times New Roman" pitchFamily="18" charset="0"/>
              </a:rPr>
              <a:t>d) The instruction </a:t>
            </a:r>
            <a:r>
              <a:rPr lang="en-US" altLang="ko-KR">
                <a:solidFill>
                  <a:schemeClr val="tx2"/>
                </a:solidFill>
                <a:ea typeface="굴림" charset="-127"/>
                <a:cs typeface="Times New Roman" pitchFamily="18" charset="0"/>
              </a:rPr>
              <a:t>A+5=3</a:t>
            </a:r>
            <a:r>
              <a:rPr lang="en-US" altLang="ko-KR">
                <a:ea typeface="굴림" charset="-127"/>
                <a:cs typeface="Times New Roman" pitchFamily="18" charset="0"/>
              </a:rPr>
              <a:t> is allowed in mathematics (it is an equation).</a:t>
            </a:r>
            <a:endParaRPr lang="fr-FR">
              <a:cs typeface="Times New Roman" pitchFamily="18" charset="0"/>
            </a:endParaRPr>
          </a:p>
          <a:p>
            <a:pPr eaLnBrk="1" hangingPunct="1"/>
            <a:r>
              <a:rPr lang="en-US" altLang="ko-KR">
                <a:solidFill>
                  <a:schemeClr val="accent2"/>
                </a:solidFill>
                <a:ea typeface="굴림" charset="-127"/>
                <a:cs typeface="Times New Roman" pitchFamily="18" charset="0"/>
              </a:rPr>
              <a:t>Let A+5=3</a:t>
            </a:r>
            <a:r>
              <a:rPr lang="en-US" altLang="ko-KR">
                <a:ea typeface="굴림" charset="-127"/>
                <a:cs typeface="Times New Roman" pitchFamily="18" charset="0"/>
              </a:rPr>
              <a:t> has no meaning in computer science (the left side must be a variable).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r>
              <a:rPr kumimoji="1" lang="en-US" altLang="ko-KR" sz="4400">
                <a:solidFill>
                  <a:schemeClr val="tx2"/>
                </a:solidFill>
                <a:ea typeface="굴림" charset="-127"/>
              </a:rPr>
              <a:t>Input command</a:t>
            </a:r>
          </a:p>
        </p:txBody>
      </p:sp>
      <p:sp>
        <p:nvSpPr>
          <p:cNvPr id="136195" name="Rectangle 3"/>
          <p:cNvSpPr>
            <a:spLocks noChangeArrowheads="1"/>
          </p:cNvSpPr>
          <p:nvPr/>
        </p:nvSpPr>
        <p:spPr bwMode="auto">
          <a:xfrm>
            <a:off x="1066800" y="1905000"/>
            <a:ext cx="7772400" cy="4114800"/>
          </a:xfrm>
          <a:prstGeom prst="rect">
            <a:avLst/>
          </a:prstGeom>
          <a:noFill/>
          <a:ln w="9525">
            <a:noFill/>
            <a:miter lim="800000"/>
            <a:headEnd/>
            <a:tailEnd/>
          </a:ln>
          <a:effectLst/>
        </p:spPr>
        <p:txBody>
          <a:bodyPr/>
          <a:lstStyle/>
          <a:p>
            <a:pPr algn="just">
              <a:spcBef>
                <a:spcPct val="20000"/>
              </a:spcBef>
              <a:buClr>
                <a:schemeClr val="accent1"/>
              </a:buClr>
              <a:buSzPct val="90000"/>
              <a:buFont typeface="Wingdings" pitchFamily="2" charset="2"/>
              <a:buNone/>
            </a:pPr>
            <a:r>
              <a:rPr kumimoji="1" lang="fr-FR" sz="2800" b="1"/>
              <a:t>Syntax</a:t>
            </a:r>
          </a:p>
          <a:p>
            <a:pPr algn="just">
              <a:spcBef>
                <a:spcPct val="20000"/>
              </a:spcBef>
              <a:buClr>
                <a:schemeClr val="accent1"/>
              </a:buClr>
              <a:buSzPct val="90000"/>
              <a:buFont typeface="Wingdings" pitchFamily="2" charset="2"/>
              <a:buNone/>
            </a:pPr>
            <a:r>
              <a:rPr kumimoji="1" lang="en-US" altLang="ko-KR" sz="2800">
                <a:ea typeface="굴림" charset="-127"/>
              </a:rPr>
              <a:t>Get variable</a:t>
            </a:r>
          </a:p>
          <a:p>
            <a:pPr algn="just">
              <a:spcBef>
                <a:spcPct val="20000"/>
              </a:spcBef>
              <a:buClr>
                <a:schemeClr val="accent1"/>
              </a:buClr>
              <a:buSzPct val="90000"/>
              <a:buFont typeface="Wingdings" pitchFamily="2" charset="2"/>
              <a:buNone/>
            </a:pPr>
            <a:r>
              <a:rPr kumimoji="1" lang="en-US" altLang="ko-KR" sz="2800">
                <a:ea typeface="굴림" charset="-127"/>
              </a:rPr>
              <a:t>The variable must be from Givens</a:t>
            </a:r>
          </a:p>
          <a:p>
            <a:pPr algn="just">
              <a:spcBef>
                <a:spcPct val="20000"/>
              </a:spcBef>
              <a:buClr>
                <a:schemeClr val="accent1"/>
              </a:buClr>
              <a:buSzPct val="90000"/>
              <a:buFont typeface="Wingdings" pitchFamily="2" charset="2"/>
              <a:buNone/>
            </a:pPr>
            <a:r>
              <a:rPr kumimoji="1" lang="en-US" altLang="ko-KR" sz="2800" b="1">
                <a:ea typeface="굴림" charset="-127"/>
              </a:rPr>
              <a:t>Interpretation</a:t>
            </a:r>
            <a:endParaRPr kumimoji="1" lang="fr-FR" sz="2800" b="1"/>
          </a:p>
          <a:p>
            <a:pPr algn="just">
              <a:spcBef>
                <a:spcPct val="20000"/>
              </a:spcBef>
              <a:buClr>
                <a:schemeClr val="accent1"/>
              </a:buClr>
              <a:buSzPct val="90000"/>
              <a:buFont typeface="Wingdings" pitchFamily="2" charset="2"/>
              <a:buNone/>
            </a:pPr>
            <a:r>
              <a:rPr kumimoji="1" lang="en-US" altLang="ko-KR" sz="2800">
                <a:ea typeface="굴림" charset="-127"/>
              </a:rPr>
              <a:t>Here the user must give a value. The given value is </a:t>
            </a:r>
            <a:r>
              <a:rPr kumimoji="1" lang="en-US" altLang="ko-KR" sz="2800" u="sng">
                <a:ea typeface="굴림" charset="-127"/>
              </a:rPr>
              <a:t>assigned</a:t>
            </a:r>
            <a:r>
              <a:rPr kumimoji="1" lang="en-US" altLang="ko-KR" sz="2800">
                <a:ea typeface="굴림" charset="-127"/>
              </a:rPr>
              <a:t> to the variable. </a:t>
            </a:r>
          </a:p>
          <a:p>
            <a:pPr algn="just">
              <a:spcBef>
                <a:spcPct val="20000"/>
              </a:spcBef>
              <a:buClr>
                <a:schemeClr val="accent1"/>
              </a:buClr>
              <a:buSzPct val="90000"/>
              <a:buFont typeface="Wingdings" pitchFamily="2" charset="2"/>
              <a:buNone/>
            </a:pPr>
            <a:r>
              <a:rPr kumimoji="1" lang="en-US" altLang="ko-KR" sz="2800" b="1">
                <a:ea typeface="굴림" charset="-127"/>
              </a:rPr>
              <a:t>Example</a:t>
            </a:r>
          </a:p>
          <a:p>
            <a:pPr algn="just">
              <a:spcBef>
                <a:spcPct val="20000"/>
              </a:spcBef>
              <a:buClr>
                <a:schemeClr val="accent1"/>
              </a:buClr>
              <a:buSzPct val="90000"/>
              <a:buFont typeface="Wingdings" pitchFamily="2" charset="2"/>
              <a:buNone/>
            </a:pPr>
            <a:r>
              <a:rPr kumimoji="1" lang="en-US" altLang="ko-KR" sz="2800">
                <a:ea typeface="굴림" charset="-127"/>
              </a:rPr>
              <a:t>Get Size_Side</a:t>
            </a:r>
            <a:endParaRPr kumimoji="1" lang="fr-F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전산 관련 학과에서 자주 이야기 되는 알고리즘이란 무엇일까</a:t>
            </a:r>
            <a:r>
              <a:rPr lang="en-US" altLang="ko-KR" dirty="0" smtClean="0"/>
              <a:t>?</a:t>
            </a:r>
          </a:p>
          <a:p>
            <a:endParaRPr lang="en-US" altLang="ko-KR" dirty="0" smtClean="0"/>
          </a:p>
          <a:p>
            <a:r>
              <a:rPr lang="ko-KR" altLang="en-US" dirty="0" smtClean="0"/>
              <a:t>어떤 값이나 값들의 입력을 받아 처리하여 변환된 값이나 값들의 집합으로 출력하는 잘 정의된 계산 절차</a:t>
            </a:r>
            <a:endParaRPr lang="en-US" altLang="ko-KR" dirty="0" smtClean="0"/>
          </a:p>
          <a:p>
            <a:endParaRPr lang="en-US" altLang="ko-KR" dirty="0" smtClean="0"/>
          </a:p>
          <a:p>
            <a:r>
              <a:rPr lang="ko-KR" altLang="en-US" dirty="0" smtClean="0"/>
              <a:t>즉</a:t>
            </a:r>
            <a:r>
              <a:rPr lang="en-US" altLang="ko-KR" dirty="0" smtClean="0"/>
              <a:t>, </a:t>
            </a:r>
            <a:r>
              <a:rPr lang="ko-KR" altLang="en-US" dirty="0" smtClean="0"/>
              <a:t>어떤 입력을 출력으로 변환하는 일련의 계산 절차</a:t>
            </a:r>
            <a:endParaRPr lang="ko-KR" altLang="en-US" dirty="0"/>
          </a:p>
        </p:txBody>
      </p:sp>
      <p:sp>
        <p:nvSpPr>
          <p:cNvPr id="3" name="제목 2"/>
          <p:cNvSpPr>
            <a:spLocks noGrp="1"/>
          </p:cNvSpPr>
          <p:nvPr>
            <p:ph type="title"/>
          </p:nvPr>
        </p:nvSpPr>
        <p:spPr/>
        <p:txBody>
          <a:bodyPr/>
          <a:lstStyle/>
          <a:p>
            <a:r>
              <a:rPr lang="ko-KR" altLang="en-US" dirty="0" smtClean="0"/>
              <a:t>알고리즘 이란</a:t>
            </a:r>
            <a:r>
              <a:rPr lang="en-US" altLang="ko-KR" dirty="0" smtClean="0"/>
              <a:t>?</a:t>
            </a:r>
            <a:endParaRPr lang="ko-KR"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990600" y="457200"/>
            <a:ext cx="7772400" cy="1143000"/>
          </a:xfrm>
          <a:prstGeom prst="rect">
            <a:avLst/>
          </a:prstGeom>
          <a:noFill/>
          <a:ln w="9525">
            <a:noFill/>
            <a:miter lim="800000"/>
            <a:headEnd/>
            <a:tailEnd/>
          </a:ln>
          <a:effectLst/>
        </p:spPr>
        <p:txBody>
          <a:bodyPr anchor="ctr"/>
          <a:lstStyle/>
          <a:p>
            <a:r>
              <a:rPr kumimoji="1" lang="en-US" altLang="ko-KR" sz="4400">
                <a:solidFill>
                  <a:schemeClr val="tx2"/>
                </a:solidFill>
                <a:ea typeface="굴림" charset="-127"/>
              </a:rPr>
              <a:t>Output command</a:t>
            </a:r>
          </a:p>
        </p:txBody>
      </p:sp>
      <p:sp>
        <p:nvSpPr>
          <p:cNvPr id="137220" name="Rectangle 4"/>
          <p:cNvSpPr>
            <a:spLocks noChangeArrowheads="1"/>
          </p:cNvSpPr>
          <p:nvPr/>
        </p:nvSpPr>
        <p:spPr bwMode="auto">
          <a:xfrm>
            <a:off x="1066800" y="1981200"/>
            <a:ext cx="7772400" cy="4114800"/>
          </a:xfrm>
          <a:prstGeom prst="rect">
            <a:avLst/>
          </a:prstGeom>
          <a:noFill/>
          <a:ln w="9525">
            <a:noFill/>
            <a:miter lim="800000"/>
            <a:headEnd/>
            <a:tailEnd/>
          </a:ln>
          <a:effectLst/>
        </p:spPr>
        <p:txBody>
          <a:bodyPr/>
          <a:lstStyle/>
          <a:p>
            <a:pPr algn="just">
              <a:spcBef>
                <a:spcPct val="20000"/>
              </a:spcBef>
              <a:buClr>
                <a:schemeClr val="accent1"/>
              </a:buClr>
              <a:buSzPct val="90000"/>
              <a:buFont typeface="Wingdings" pitchFamily="2" charset="2"/>
              <a:buNone/>
            </a:pPr>
            <a:r>
              <a:rPr kumimoji="1" lang="fr-FR" sz="2800" b="1"/>
              <a:t>Syntax</a:t>
            </a:r>
          </a:p>
          <a:p>
            <a:pPr algn="just">
              <a:spcBef>
                <a:spcPct val="20000"/>
              </a:spcBef>
              <a:buClr>
                <a:schemeClr val="accent1"/>
              </a:buClr>
              <a:buSzPct val="90000"/>
              <a:buFont typeface="Wingdings" pitchFamily="2" charset="2"/>
              <a:buNone/>
            </a:pPr>
            <a:r>
              <a:rPr kumimoji="1" lang="en-US" altLang="ko-KR" sz="2800">
                <a:ea typeface="굴림" charset="-127"/>
              </a:rPr>
              <a:t>Give variable</a:t>
            </a:r>
          </a:p>
          <a:p>
            <a:pPr algn="just">
              <a:spcBef>
                <a:spcPct val="20000"/>
              </a:spcBef>
              <a:buClr>
                <a:schemeClr val="accent1"/>
              </a:buClr>
              <a:buSzPct val="90000"/>
              <a:buFont typeface="Wingdings" pitchFamily="2" charset="2"/>
              <a:buNone/>
            </a:pPr>
            <a:r>
              <a:rPr kumimoji="1" lang="en-US" altLang="ko-KR" sz="2800">
                <a:ea typeface="굴림" charset="-127"/>
              </a:rPr>
              <a:t>The variable must be from Results</a:t>
            </a:r>
          </a:p>
          <a:p>
            <a:pPr algn="just">
              <a:spcBef>
                <a:spcPct val="20000"/>
              </a:spcBef>
              <a:buClr>
                <a:schemeClr val="accent1"/>
              </a:buClr>
              <a:buSzPct val="90000"/>
              <a:buFont typeface="Wingdings" pitchFamily="2" charset="2"/>
              <a:buNone/>
            </a:pPr>
            <a:r>
              <a:rPr kumimoji="1" lang="en-US" altLang="ko-KR" sz="2800" b="1">
                <a:ea typeface="굴림" charset="-127"/>
              </a:rPr>
              <a:t>Interpretation</a:t>
            </a:r>
            <a:endParaRPr kumimoji="1" lang="fr-FR" sz="2800" b="1"/>
          </a:p>
          <a:p>
            <a:pPr algn="just">
              <a:spcBef>
                <a:spcPct val="20000"/>
              </a:spcBef>
              <a:buClr>
                <a:schemeClr val="accent1"/>
              </a:buClr>
              <a:buSzPct val="90000"/>
              <a:buFont typeface="Wingdings" pitchFamily="2" charset="2"/>
              <a:buNone/>
            </a:pPr>
            <a:r>
              <a:rPr kumimoji="1" lang="en-US" altLang="ko-KR" sz="2800">
                <a:ea typeface="굴림" charset="-127"/>
              </a:rPr>
              <a:t>The value of the variable is displayed. </a:t>
            </a:r>
          </a:p>
          <a:p>
            <a:pPr algn="just">
              <a:spcBef>
                <a:spcPct val="20000"/>
              </a:spcBef>
              <a:buClr>
                <a:schemeClr val="accent1"/>
              </a:buClr>
              <a:buSzPct val="90000"/>
              <a:buFont typeface="Wingdings" pitchFamily="2" charset="2"/>
              <a:buNone/>
            </a:pPr>
            <a:r>
              <a:rPr kumimoji="1" lang="en-US" altLang="ko-KR" sz="2800" b="1">
                <a:ea typeface="굴림" charset="-127"/>
              </a:rPr>
              <a:t>Example</a:t>
            </a:r>
          </a:p>
          <a:p>
            <a:pPr algn="just">
              <a:spcBef>
                <a:spcPct val="20000"/>
              </a:spcBef>
              <a:buClr>
                <a:schemeClr val="accent1"/>
              </a:buClr>
              <a:buSzPct val="90000"/>
              <a:buFont typeface="Wingdings" pitchFamily="2" charset="2"/>
              <a:buNone/>
            </a:pPr>
            <a:r>
              <a:rPr kumimoji="1" lang="en-US" altLang="ko-KR" sz="2800">
                <a:ea typeface="굴림" charset="-127"/>
              </a:rPr>
              <a:t>Give Area</a:t>
            </a:r>
            <a:endParaRPr kumimoji="1" lang="fr-FR"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charset="-127"/>
              </a:rPr>
              <a:t>Algorithm 1.1</a:t>
            </a:r>
          </a:p>
        </p:txBody>
      </p:sp>
      <p:sp>
        <p:nvSpPr>
          <p:cNvPr id="35843" name="Rectangle 3"/>
          <p:cNvSpPr>
            <a:spLocks noGrp="1" noChangeArrowheads="1"/>
          </p:cNvSpPr>
          <p:nvPr>
            <p:ph type="body" idx="1"/>
          </p:nvPr>
        </p:nvSpPr>
        <p:spPr/>
        <p:txBody>
          <a:bodyPr/>
          <a:lstStyle/>
          <a:p>
            <a:pPr>
              <a:lnSpc>
                <a:spcPct val="90000"/>
              </a:lnSpc>
            </a:pPr>
            <a:r>
              <a:rPr lang="en-US" altLang="ko-KR">
                <a:ea typeface="굴림" charset="-127"/>
              </a:rPr>
              <a:t>Write an algorithm to find the sum of three given numbers</a:t>
            </a:r>
          </a:p>
          <a:p>
            <a:pPr lvl="1">
              <a:lnSpc>
                <a:spcPct val="90000"/>
              </a:lnSpc>
            </a:pPr>
            <a:r>
              <a:rPr lang="en-US" altLang="ko-KR" sz="1800">
                <a:ea typeface="굴림" charset="-127"/>
              </a:rPr>
              <a:t>NAME: SUM3</a:t>
            </a:r>
          </a:p>
          <a:p>
            <a:pPr lvl="1">
              <a:lnSpc>
                <a:spcPct val="90000"/>
              </a:lnSpc>
            </a:pPr>
            <a:r>
              <a:rPr lang="en-US" altLang="ko-KR" sz="1800">
                <a:ea typeface="굴림" charset="-127"/>
              </a:rPr>
              <a:t>GIVENS: N1, N2, N3</a:t>
            </a:r>
          </a:p>
          <a:p>
            <a:pPr lvl="1">
              <a:lnSpc>
                <a:spcPct val="90000"/>
              </a:lnSpc>
            </a:pPr>
            <a:r>
              <a:rPr lang="en-US" altLang="ko-KR" sz="1800">
                <a:ea typeface="굴림" charset="-127"/>
              </a:rPr>
              <a:t>RESULTS: Total</a:t>
            </a:r>
          </a:p>
          <a:p>
            <a:pPr lvl="1">
              <a:lnSpc>
                <a:spcPct val="90000"/>
              </a:lnSpc>
            </a:pPr>
            <a:r>
              <a:rPr lang="en-US" altLang="ko-KR" sz="1800">
                <a:ea typeface="굴림" charset="-127"/>
              </a:rPr>
              <a:t>DEFINITION: Total := SUM3(N1, N2, N3)</a:t>
            </a:r>
          </a:p>
          <a:p>
            <a:pPr lvl="1">
              <a:lnSpc>
                <a:spcPct val="90000"/>
              </a:lnSpc>
            </a:pPr>
            <a:r>
              <a:rPr lang="en-US" altLang="ko-KR" sz="1800">
                <a:ea typeface="굴림" charset="-127"/>
              </a:rPr>
              <a:t>-------------------------</a:t>
            </a:r>
          </a:p>
          <a:p>
            <a:pPr lvl="1">
              <a:lnSpc>
                <a:spcPct val="90000"/>
              </a:lnSpc>
            </a:pPr>
            <a:r>
              <a:rPr lang="en-US" altLang="ko-KR" sz="1800">
                <a:ea typeface="굴림" charset="-127"/>
              </a:rPr>
              <a:t>METHOD:</a:t>
            </a:r>
          </a:p>
          <a:p>
            <a:pPr lvl="2">
              <a:lnSpc>
                <a:spcPct val="90000"/>
              </a:lnSpc>
              <a:buFontTx/>
              <a:buNone/>
            </a:pPr>
            <a:r>
              <a:rPr lang="en-US" altLang="ko-KR" sz="1600">
                <a:ea typeface="굴림" charset="-127"/>
              </a:rPr>
              <a:t>Get N1</a:t>
            </a:r>
          </a:p>
          <a:p>
            <a:pPr lvl="2">
              <a:lnSpc>
                <a:spcPct val="90000"/>
              </a:lnSpc>
              <a:buFontTx/>
              <a:buNone/>
            </a:pPr>
            <a:r>
              <a:rPr lang="en-US" altLang="ko-KR" sz="1600">
                <a:ea typeface="굴림" charset="-127"/>
              </a:rPr>
              <a:t>Get N2</a:t>
            </a:r>
          </a:p>
          <a:p>
            <a:pPr lvl="2">
              <a:lnSpc>
                <a:spcPct val="90000"/>
              </a:lnSpc>
              <a:buFontTx/>
              <a:buNone/>
            </a:pPr>
            <a:r>
              <a:rPr lang="en-US" altLang="ko-KR" sz="1600">
                <a:ea typeface="굴림" charset="-127"/>
              </a:rPr>
              <a:t>Get N3</a:t>
            </a:r>
          </a:p>
          <a:p>
            <a:pPr lvl="2">
              <a:lnSpc>
                <a:spcPct val="90000"/>
              </a:lnSpc>
              <a:buFontTx/>
              <a:buNone/>
            </a:pPr>
            <a:endParaRPr lang="en-US" altLang="ko-KR" sz="1600">
              <a:ea typeface="굴림" charset="-127"/>
            </a:endParaRPr>
          </a:p>
          <a:p>
            <a:pPr lvl="2">
              <a:lnSpc>
                <a:spcPct val="90000"/>
              </a:lnSpc>
              <a:buFontTx/>
              <a:buNone/>
            </a:pPr>
            <a:r>
              <a:rPr lang="en-US" altLang="ko-KR" sz="1600">
                <a:ea typeface="굴림" charset="-127"/>
              </a:rPr>
              <a:t>Let Total = N1 + N2 + N3</a:t>
            </a:r>
          </a:p>
          <a:p>
            <a:pPr lvl="2">
              <a:lnSpc>
                <a:spcPct val="90000"/>
              </a:lnSpc>
              <a:buFontTx/>
              <a:buNone/>
            </a:pPr>
            <a:endParaRPr lang="en-US" altLang="ko-KR" sz="1600">
              <a:ea typeface="굴림" charset="-127"/>
            </a:endParaRPr>
          </a:p>
          <a:p>
            <a:pPr lvl="2">
              <a:lnSpc>
                <a:spcPct val="90000"/>
              </a:lnSpc>
              <a:buFontTx/>
              <a:buNone/>
            </a:pPr>
            <a:r>
              <a:rPr lang="en-US" altLang="ko-KR" sz="1600">
                <a:ea typeface="굴림" charset="-127"/>
              </a:rPr>
              <a:t>Give Total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anim calcmode="lin" valueType="num">
                                      <p:cBhvr additive="base">
                                        <p:cTn id="37"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6" end="6"/>
                                            </p:txEl>
                                          </p:spTgt>
                                        </p:tgtEl>
                                        <p:attrNameLst>
                                          <p:attrName>style.visibility</p:attrName>
                                        </p:attrNameLst>
                                      </p:cBhvr>
                                      <p:to>
                                        <p:strVal val="visible"/>
                                      </p:to>
                                    </p:set>
                                    <p:anim calcmode="lin" valueType="num">
                                      <p:cBhvr additive="base">
                                        <p:cTn id="43"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7" end="7"/>
                                            </p:txEl>
                                          </p:spTgt>
                                        </p:tgtEl>
                                        <p:attrNameLst>
                                          <p:attrName>style.visibility</p:attrName>
                                        </p:attrNameLst>
                                      </p:cBhvr>
                                      <p:to>
                                        <p:strVal val="visible"/>
                                      </p:to>
                                    </p:set>
                                    <p:anim calcmode="lin" valueType="num">
                                      <p:cBhvr additive="base">
                                        <p:cTn id="49"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8" end="8"/>
                                            </p:txEl>
                                          </p:spTgt>
                                        </p:tgtEl>
                                        <p:attrNameLst>
                                          <p:attrName>style.visibility</p:attrName>
                                        </p:attrNameLst>
                                      </p:cBhvr>
                                      <p:to>
                                        <p:strVal val="visible"/>
                                      </p:to>
                                    </p:set>
                                    <p:anim calcmode="lin" valueType="num">
                                      <p:cBhvr additive="base">
                                        <p:cTn id="5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9" end="9"/>
                                            </p:txEl>
                                          </p:spTgt>
                                        </p:tgtEl>
                                        <p:attrNameLst>
                                          <p:attrName>style.visibility</p:attrName>
                                        </p:attrNameLst>
                                      </p:cBhvr>
                                      <p:to>
                                        <p:strVal val="visible"/>
                                      </p:to>
                                    </p:set>
                                    <p:anim calcmode="lin" valueType="num">
                                      <p:cBhvr additive="base">
                                        <p:cTn id="61"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843">
                                            <p:txEl>
                                              <p:pRg st="11" end="11"/>
                                            </p:txEl>
                                          </p:spTgt>
                                        </p:tgtEl>
                                        <p:attrNameLst>
                                          <p:attrName>style.visibility</p:attrName>
                                        </p:attrNameLst>
                                      </p:cBhvr>
                                      <p:to>
                                        <p:strVal val="visible"/>
                                      </p:to>
                                    </p:set>
                                    <p:anim calcmode="lin" valueType="num">
                                      <p:cBhvr additive="base">
                                        <p:cTn id="67"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843">
                                            <p:txEl>
                                              <p:pRg st="13" end="13"/>
                                            </p:txEl>
                                          </p:spTgt>
                                        </p:tgtEl>
                                        <p:attrNameLst>
                                          <p:attrName>style.visibility</p:attrName>
                                        </p:attrNameLst>
                                      </p:cBhvr>
                                      <p:to>
                                        <p:strVal val="visible"/>
                                      </p:to>
                                    </p:set>
                                    <p:anim calcmode="lin" valueType="num">
                                      <p:cBhvr additive="base">
                                        <p:cTn id="73"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84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ko-KR">
                <a:ea typeface="굴림" charset="-127"/>
              </a:rPr>
              <a:t>Algorithm 1.2</a:t>
            </a:r>
          </a:p>
        </p:txBody>
      </p:sp>
      <p:sp>
        <p:nvSpPr>
          <p:cNvPr id="36867" name="Rectangle 3"/>
          <p:cNvSpPr>
            <a:spLocks noGrp="1" noChangeArrowheads="1"/>
          </p:cNvSpPr>
          <p:nvPr>
            <p:ph type="body" idx="1"/>
          </p:nvPr>
        </p:nvSpPr>
        <p:spPr/>
        <p:txBody>
          <a:bodyPr>
            <a:normAutofit lnSpcReduction="10000"/>
          </a:bodyPr>
          <a:lstStyle/>
          <a:p>
            <a:pPr>
              <a:lnSpc>
                <a:spcPct val="90000"/>
              </a:lnSpc>
            </a:pPr>
            <a:r>
              <a:rPr lang="en-US" altLang="ko-KR">
                <a:ea typeface="굴림" charset="-127"/>
              </a:rPr>
              <a:t>Write an algorithm to find the result of a division operation for the given two numbers X and Y</a:t>
            </a:r>
          </a:p>
          <a:p>
            <a:pPr lvl="1">
              <a:lnSpc>
                <a:spcPct val="90000"/>
              </a:lnSpc>
            </a:pPr>
            <a:r>
              <a:rPr lang="en-US" altLang="ko-KR" sz="1800">
                <a:ea typeface="굴림" charset="-127"/>
              </a:rPr>
              <a:t>NAME: Division</a:t>
            </a:r>
          </a:p>
          <a:p>
            <a:pPr lvl="1">
              <a:lnSpc>
                <a:spcPct val="90000"/>
              </a:lnSpc>
            </a:pPr>
            <a:r>
              <a:rPr lang="en-US" altLang="ko-KR" sz="1800">
                <a:ea typeface="굴림" charset="-127"/>
              </a:rPr>
              <a:t>GIVENS: X, Y</a:t>
            </a:r>
          </a:p>
          <a:p>
            <a:pPr lvl="1">
              <a:lnSpc>
                <a:spcPct val="90000"/>
              </a:lnSpc>
            </a:pPr>
            <a:r>
              <a:rPr lang="en-US" altLang="ko-KR" sz="1800">
                <a:ea typeface="굴림" charset="-127"/>
              </a:rPr>
              <a:t>RESULTS: Quotient</a:t>
            </a:r>
          </a:p>
          <a:p>
            <a:pPr lvl="1">
              <a:lnSpc>
                <a:spcPct val="90000"/>
              </a:lnSpc>
            </a:pPr>
            <a:r>
              <a:rPr lang="en-US" altLang="ko-KR" sz="1800">
                <a:ea typeface="굴림" charset="-127"/>
              </a:rPr>
              <a:t>DEFINITION: Quotient := Division(X, Y)</a:t>
            </a:r>
          </a:p>
          <a:p>
            <a:pPr lvl="1">
              <a:lnSpc>
                <a:spcPct val="90000"/>
              </a:lnSpc>
            </a:pPr>
            <a:r>
              <a:rPr lang="en-US" altLang="ko-KR" sz="1800">
                <a:ea typeface="굴림" charset="-127"/>
              </a:rPr>
              <a:t>-------------------------</a:t>
            </a:r>
          </a:p>
          <a:p>
            <a:pPr lvl="1">
              <a:lnSpc>
                <a:spcPct val="90000"/>
              </a:lnSpc>
            </a:pPr>
            <a:r>
              <a:rPr lang="en-US" altLang="ko-KR" sz="1800">
                <a:ea typeface="굴림" charset="-127"/>
              </a:rPr>
              <a:t>METHOD:</a:t>
            </a:r>
          </a:p>
          <a:p>
            <a:pPr lvl="2">
              <a:lnSpc>
                <a:spcPct val="90000"/>
              </a:lnSpc>
              <a:buFontTx/>
              <a:buNone/>
            </a:pPr>
            <a:r>
              <a:rPr lang="en-US" altLang="ko-KR" sz="1600">
                <a:ea typeface="굴림" charset="-127"/>
              </a:rPr>
              <a:t>Get X</a:t>
            </a:r>
          </a:p>
          <a:p>
            <a:pPr lvl="2">
              <a:lnSpc>
                <a:spcPct val="90000"/>
              </a:lnSpc>
              <a:buFontTx/>
              <a:buNone/>
            </a:pPr>
            <a:r>
              <a:rPr lang="en-US" altLang="ko-KR" sz="1600">
                <a:ea typeface="굴림" charset="-127"/>
              </a:rPr>
              <a:t>Get Y</a:t>
            </a:r>
          </a:p>
          <a:p>
            <a:pPr lvl="2">
              <a:lnSpc>
                <a:spcPct val="90000"/>
              </a:lnSpc>
              <a:buFontTx/>
              <a:buNone/>
            </a:pPr>
            <a:endParaRPr lang="en-US" altLang="ko-KR" sz="1600">
              <a:ea typeface="굴림" charset="-127"/>
            </a:endParaRPr>
          </a:p>
          <a:p>
            <a:pPr lvl="2">
              <a:lnSpc>
                <a:spcPct val="90000"/>
              </a:lnSpc>
              <a:buFontTx/>
              <a:buNone/>
            </a:pPr>
            <a:r>
              <a:rPr lang="en-US" altLang="ko-KR" sz="1600">
                <a:ea typeface="굴림" charset="-127"/>
              </a:rPr>
              <a:t>Let Quotient = X/Y</a:t>
            </a:r>
          </a:p>
          <a:p>
            <a:pPr lvl="2">
              <a:lnSpc>
                <a:spcPct val="90000"/>
              </a:lnSpc>
              <a:buFontTx/>
              <a:buNone/>
            </a:pPr>
            <a:endParaRPr lang="en-US" altLang="ko-KR" sz="1600">
              <a:ea typeface="굴림" charset="-127"/>
            </a:endParaRPr>
          </a:p>
          <a:p>
            <a:pPr lvl="2">
              <a:lnSpc>
                <a:spcPct val="90000"/>
              </a:lnSpc>
              <a:buFontTx/>
              <a:buNone/>
            </a:pPr>
            <a:r>
              <a:rPr lang="en-US" altLang="ko-KR" sz="1600">
                <a:ea typeface="굴림" charset="-127"/>
              </a:rPr>
              <a:t>Give Quotient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867">
                                            <p:txEl>
                                              <p:pRg st="6" end="6"/>
                                            </p:txEl>
                                          </p:spTgt>
                                        </p:tgtEl>
                                        <p:attrNameLst>
                                          <p:attrName>style.visibility</p:attrName>
                                        </p:attrNameLst>
                                      </p:cBhvr>
                                      <p:to>
                                        <p:strVal val="visible"/>
                                      </p:to>
                                    </p:set>
                                    <p:anim calcmode="lin" valueType="num">
                                      <p:cBhvr additive="base">
                                        <p:cTn id="43"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867">
                                            <p:txEl>
                                              <p:pRg st="7" end="7"/>
                                            </p:txEl>
                                          </p:spTgt>
                                        </p:tgtEl>
                                        <p:attrNameLst>
                                          <p:attrName>style.visibility</p:attrName>
                                        </p:attrNameLst>
                                      </p:cBhvr>
                                      <p:to>
                                        <p:strVal val="visible"/>
                                      </p:to>
                                    </p:set>
                                    <p:anim calcmode="lin" valueType="num">
                                      <p:cBhvr additive="base">
                                        <p:cTn id="49"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867">
                                            <p:txEl>
                                              <p:pRg st="8" end="8"/>
                                            </p:txEl>
                                          </p:spTgt>
                                        </p:tgtEl>
                                        <p:attrNameLst>
                                          <p:attrName>style.visibility</p:attrName>
                                        </p:attrNameLst>
                                      </p:cBhvr>
                                      <p:to>
                                        <p:strVal val="visible"/>
                                      </p:to>
                                    </p:set>
                                    <p:anim calcmode="lin" valueType="num">
                                      <p:cBhvr additive="base">
                                        <p:cTn id="55"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6867">
                                            <p:txEl>
                                              <p:pRg st="10" end="10"/>
                                            </p:txEl>
                                          </p:spTgt>
                                        </p:tgtEl>
                                        <p:attrNameLst>
                                          <p:attrName>style.visibility</p:attrName>
                                        </p:attrNameLst>
                                      </p:cBhvr>
                                      <p:to>
                                        <p:strVal val="visible"/>
                                      </p:to>
                                    </p:set>
                                    <p:anim calcmode="lin" valueType="num">
                                      <p:cBhvr additive="base">
                                        <p:cTn id="61" dur="500" fill="hold"/>
                                        <p:tgtEl>
                                          <p:spTgt spid="3686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8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6867">
                                            <p:txEl>
                                              <p:pRg st="12" end="12"/>
                                            </p:txEl>
                                          </p:spTgt>
                                        </p:tgtEl>
                                        <p:attrNameLst>
                                          <p:attrName>style.visibility</p:attrName>
                                        </p:attrNameLst>
                                      </p:cBhvr>
                                      <p:to>
                                        <p:strVal val="visible"/>
                                      </p:to>
                                    </p:set>
                                    <p:anim calcmode="lin" valueType="num">
                                      <p:cBhvr additive="base">
                                        <p:cTn id="67" dur="500" fill="hold"/>
                                        <p:tgtEl>
                                          <p:spTgt spid="36867">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686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3"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ko-KR">
                <a:ea typeface="굴림" charset="-127"/>
              </a:rPr>
              <a:t>Algorithm 1.3</a:t>
            </a:r>
          </a:p>
        </p:txBody>
      </p:sp>
      <p:sp>
        <p:nvSpPr>
          <p:cNvPr id="37891" name="Rectangle 3"/>
          <p:cNvSpPr>
            <a:spLocks noGrp="1" noChangeArrowheads="1"/>
          </p:cNvSpPr>
          <p:nvPr>
            <p:ph type="body" idx="1"/>
          </p:nvPr>
        </p:nvSpPr>
        <p:spPr/>
        <p:txBody>
          <a:bodyPr>
            <a:normAutofit lnSpcReduction="10000"/>
          </a:bodyPr>
          <a:lstStyle/>
          <a:p>
            <a:pPr>
              <a:lnSpc>
                <a:spcPct val="90000"/>
              </a:lnSpc>
            </a:pPr>
            <a:r>
              <a:rPr lang="en-US" altLang="ko-KR">
                <a:ea typeface="굴림" charset="-127"/>
              </a:rPr>
              <a:t>Write an algorithm to find the sum and product of the two given numbers</a:t>
            </a:r>
          </a:p>
          <a:p>
            <a:pPr lvl="1">
              <a:lnSpc>
                <a:spcPct val="90000"/>
              </a:lnSpc>
            </a:pPr>
            <a:r>
              <a:rPr lang="en-US" altLang="ko-KR" sz="1600">
                <a:ea typeface="굴림" charset="-127"/>
              </a:rPr>
              <a:t>NAME: SumTimes</a:t>
            </a:r>
          </a:p>
          <a:p>
            <a:pPr lvl="1">
              <a:lnSpc>
                <a:spcPct val="90000"/>
              </a:lnSpc>
            </a:pPr>
            <a:r>
              <a:rPr lang="en-US" altLang="ko-KR" sz="1600">
                <a:ea typeface="굴림" charset="-127"/>
              </a:rPr>
              <a:t>GIVENS:Num1, Num2</a:t>
            </a:r>
          </a:p>
          <a:p>
            <a:pPr lvl="1">
              <a:lnSpc>
                <a:spcPct val="90000"/>
              </a:lnSpc>
            </a:pPr>
            <a:r>
              <a:rPr lang="en-US" altLang="ko-KR" sz="1600">
                <a:ea typeface="굴림" charset="-127"/>
              </a:rPr>
              <a:t>RESULTS: Total, Product</a:t>
            </a:r>
          </a:p>
          <a:p>
            <a:pPr lvl="1">
              <a:lnSpc>
                <a:spcPct val="90000"/>
              </a:lnSpc>
            </a:pPr>
            <a:r>
              <a:rPr lang="en-US" altLang="ko-KR" sz="1600">
                <a:ea typeface="굴림" charset="-127"/>
              </a:rPr>
              <a:t>DEFINITION: Total &amp; Product := SumTimes(Num1, Num2)</a:t>
            </a:r>
          </a:p>
          <a:p>
            <a:pPr lvl="1">
              <a:lnSpc>
                <a:spcPct val="90000"/>
              </a:lnSpc>
            </a:pPr>
            <a:r>
              <a:rPr lang="en-US" altLang="ko-KR" sz="1600">
                <a:ea typeface="굴림" charset="-127"/>
              </a:rPr>
              <a:t>-------------------------</a:t>
            </a:r>
          </a:p>
          <a:p>
            <a:pPr lvl="1">
              <a:lnSpc>
                <a:spcPct val="90000"/>
              </a:lnSpc>
            </a:pPr>
            <a:r>
              <a:rPr lang="en-US" altLang="ko-KR" sz="1600">
                <a:ea typeface="굴림" charset="-127"/>
              </a:rPr>
              <a:t>METHOD:</a:t>
            </a:r>
          </a:p>
          <a:p>
            <a:pPr lvl="2">
              <a:lnSpc>
                <a:spcPct val="90000"/>
              </a:lnSpc>
              <a:buFontTx/>
              <a:buNone/>
            </a:pPr>
            <a:r>
              <a:rPr lang="en-US" altLang="ko-KR" sz="1600">
                <a:ea typeface="굴림" charset="-127"/>
              </a:rPr>
              <a:t>Get Num1</a:t>
            </a:r>
          </a:p>
          <a:p>
            <a:pPr lvl="2">
              <a:lnSpc>
                <a:spcPct val="90000"/>
              </a:lnSpc>
              <a:buFontTx/>
              <a:buNone/>
            </a:pPr>
            <a:r>
              <a:rPr lang="en-US" altLang="ko-KR" sz="1600">
                <a:ea typeface="굴림" charset="-127"/>
              </a:rPr>
              <a:t>Get Num2</a:t>
            </a:r>
          </a:p>
          <a:p>
            <a:pPr lvl="2">
              <a:lnSpc>
                <a:spcPct val="90000"/>
              </a:lnSpc>
              <a:buFontTx/>
              <a:buNone/>
            </a:pPr>
            <a:endParaRPr lang="en-US" altLang="ko-KR" sz="1600">
              <a:ea typeface="굴림" charset="-127"/>
            </a:endParaRPr>
          </a:p>
          <a:p>
            <a:pPr lvl="2">
              <a:lnSpc>
                <a:spcPct val="90000"/>
              </a:lnSpc>
              <a:buFontTx/>
              <a:buNone/>
            </a:pPr>
            <a:r>
              <a:rPr lang="en-US" altLang="ko-KR" sz="1600">
                <a:ea typeface="굴림" charset="-127"/>
              </a:rPr>
              <a:t>Let Total = Num1 + Num2</a:t>
            </a:r>
          </a:p>
          <a:p>
            <a:pPr lvl="2">
              <a:lnSpc>
                <a:spcPct val="90000"/>
              </a:lnSpc>
              <a:buFontTx/>
              <a:buNone/>
            </a:pPr>
            <a:r>
              <a:rPr lang="en-US" altLang="ko-KR" sz="1600">
                <a:ea typeface="굴림" charset="-127"/>
              </a:rPr>
              <a:t>Let Product = Num1 * Num2</a:t>
            </a:r>
          </a:p>
          <a:p>
            <a:pPr lvl="2">
              <a:lnSpc>
                <a:spcPct val="90000"/>
              </a:lnSpc>
              <a:buFontTx/>
              <a:buNone/>
            </a:pPr>
            <a:endParaRPr lang="en-US" altLang="ko-KR" sz="1600">
              <a:ea typeface="굴림" charset="-127"/>
            </a:endParaRPr>
          </a:p>
          <a:p>
            <a:pPr lvl="2">
              <a:lnSpc>
                <a:spcPct val="90000"/>
              </a:lnSpc>
              <a:buFontTx/>
              <a:buNone/>
            </a:pPr>
            <a:r>
              <a:rPr lang="en-US" altLang="ko-KR" sz="1600">
                <a:ea typeface="굴림" charset="-127"/>
              </a:rPr>
              <a:t>Give Total</a:t>
            </a:r>
          </a:p>
          <a:p>
            <a:pPr lvl="2">
              <a:lnSpc>
                <a:spcPct val="90000"/>
              </a:lnSpc>
              <a:buFontTx/>
              <a:buNone/>
            </a:pPr>
            <a:r>
              <a:rPr lang="en-US" altLang="ko-KR" sz="1600">
                <a:ea typeface="굴림" charset="-127"/>
              </a:rPr>
              <a:t>Give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7891">
                                            <p:txEl>
                                              <p:pRg st="6" end="6"/>
                                            </p:txEl>
                                          </p:spTgt>
                                        </p:tgtEl>
                                        <p:attrNameLst>
                                          <p:attrName>style.visibility</p:attrName>
                                        </p:attrNameLst>
                                      </p:cBhvr>
                                      <p:to>
                                        <p:strVal val="visible"/>
                                      </p:to>
                                    </p:set>
                                    <p:anim calcmode="lin" valueType="num">
                                      <p:cBhvr additive="base">
                                        <p:cTn id="43"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7891">
                                            <p:txEl>
                                              <p:pRg st="7" end="7"/>
                                            </p:txEl>
                                          </p:spTgt>
                                        </p:tgtEl>
                                        <p:attrNameLst>
                                          <p:attrName>style.visibility</p:attrName>
                                        </p:attrNameLst>
                                      </p:cBhvr>
                                      <p:to>
                                        <p:strVal val="visible"/>
                                      </p:to>
                                    </p:set>
                                    <p:anim calcmode="lin" valueType="num">
                                      <p:cBhvr additive="base">
                                        <p:cTn id="49"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8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7891">
                                            <p:txEl>
                                              <p:pRg st="8" end="8"/>
                                            </p:txEl>
                                          </p:spTgt>
                                        </p:tgtEl>
                                        <p:attrNameLst>
                                          <p:attrName>style.visibility</p:attrName>
                                        </p:attrNameLst>
                                      </p:cBhvr>
                                      <p:to>
                                        <p:strVal val="visible"/>
                                      </p:to>
                                    </p:set>
                                    <p:anim calcmode="lin" valueType="num">
                                      <p:cBhvr additive="base">
                                        <p:cTn id="55"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8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7891">
                                            <p:txEl>
                                              <p:pRg st="10" end="10"/>
                                            </p:txEl>
                                          </p:spTgt>
                                        </p:tgtEl>
                                        <p:attrNameLst>
                                          <p:attrName>style.visibility</p:attrName>
                                        </p:attrNameLst>
                                      </p:cBhvr>
                                      <p:to>
                                        <p:strVal val="visible"/>
                                      </p:to>
                                    </p:set>
                                    <p:anim calcmode="lin" valueType="num">
                                      <p:cBhvr additive="base">
                                        <p:cTn id="61" dur="500" fill="hold"/>
                                        <p:tgtEl>
                                          <p:spTgt spid="3789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78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7891">
                                            <p:txEl>
                                              <p:pRg st="11" end="11"/>
                                            </p:txEl>
                                          </p:spTgt>
                                        </p:tgtEl>
                                        <p:attrNameLst>
                                          <p:attrName>style.visibility</p:attrName>
                                        </p:attrNameLst>
                                      </p:cBhvr>
                                      <p:to>
                                        <p:strVal val="visible"/>
                                      </p:to>
                                    </p:set>
                                    <p:anim calcmode="lin" valueType="num">
                                      <p:cBhvr additive="base">
                                        <p:cTn id="67" dur="500" fill="hold"/>
                                        <p:tgtEl>
                                          <p:spTgt spid="37891">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78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891">
                                            <p:txEl>
                                              <p:pRg st="13" end="13"/>
                                            </p:txEl>
                                          </p:spTgt>
                                        </p:tgtEl>
                                        <p:attrNameLst>
                                          <p:attrName>style.visibility</p:attrName>
                                        </p:attrNameLst>
                                      </p:cBhvr>
                                      <p:to>
                                        <p:strVal val="visible"/>
                                      </p:to>
                                    </p:set>
                                    <p:anim calcmode="lin" valueType="num">
                                      <p:cBhvr additive="base">
                                        <p:cTn id="73" dur="500" fill="hold"/>
                                        <p:tgtEl>
                                          <p:spTgt spid="37891">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789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7891">
                                            <p:txEl>
                                              <p:pRg st="14" end="14"/>
                                            </p:txEl>
                                          </p:spTgt>
                                        </p:tgtEl>
                                        <p:attrNameLst>
                                          <p:attrName>style.visibility</p:attrName>
                                        </p:attrNameLst>
                                      </p:cBhvr>
                                      <p:to>
                                        <p:strVal val="visible"/>
                                      </p:to>
                                    </p:set>
                                    <p:anim calcmode="lin" valueType="num">
                                      <p:cBhvr additive="base">
                                        <p:cTn id="79" dur="500" fill="hold"/>
                                        <p:tgtEl>
                                          <p:spTgt spid="37891">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7891">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3"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altLang="ko-KR">
                <a:ea typeface="굴림" charset="-127"/>
              </a:rPr>
              <a:t>Algorithm 1.4</a:t>
            </a:r>
          </a:p>
        </p:txBody>
      </p:sp>
      <p:sp>
        <p:nvSpPr>
          <p:cNvPr id="38915" name="Rectangle 1027"/>
          <p:cNvSpPr>
            <a:spLocks noGrp="1" noChangeArrowheads="1"/>
          </p:cNvSpPr>
          <p:nvPr>
            <p:ph type="body" idx="1"/>
          </p:nvPr>
        </p:nvSpPr>
        <p:spPr/>
        <p:txBody>
          <a:bodyPr>
            <a:normAutofit lnSpcReduction="10000"/>
          </a:bodyPr>
          <a:lstStyle/>
          <a:p>
            <a:pPr>
              <a:lnSpc>
                <a:spcPct val="90000"/>
              </a:lnSpc>
            </a:pPr>
            <a:r>
              <a:rPr lang="en-US" altLang="ko-KR">
                <a:ea typeface="굴림" charset="-127"/>
              </a:rPr>
              <a:t>Find the sum and average of three given numbers</a:t>
            </a:r>
          </a:p>
          <a:p>
            <a:pPr lvl="1">
              <a:lnSpc>
                <a:spcPct val="90000"/>
              </a:lnSpc>
            </a:pPr>
            <a:r>
              <a:rPr lang="en-US" altLang="ko-KR" sz="2000">
                <a:ea typeface="굴림" charset="-127"/>
              </a:rPr>
              <a:t>NAME:AVG3</a:t>
            </a:r>
          </a:p>
          <a:p>
            <a:pPr lvl="1">
              <a:lnSpc>
                <a:spcPct val="90000"/>
              </a:lnSpc>
            </a:pPr>
            <a:r>
              <a:rPr lang="en-US" altLang="ko-KR" sz="2000">
                <a:ea typeface="굴림" charset="-127"/>
              </a:rPr>
              <a:t>GIVENS:Num1, Num2, Num3</a:t>
            </a:r>
          </a:p>
          <a:p>
            <a:pPr lvl="1">
              <a:lnSpc>
                <a:spcPct val="90000"/>
              </a:lnSpc>
            </a:pPr>
            <a:r>
              <a:rPr lang="en-US" altLang="ko-KR" sz="2000">
                <a:ea typeface="굴림" charset="-127"/>
              </a:rPr>
              <a:t>RESULTS:Sum , Average</a:t>
            </a:r>
          </a:p>
          <a:p>
            <a:pPr lvl="1">
              <a:lnSpc>
                <a:spcPct val="90000"/>
              </a:lnSpc>
            </a:pPr>
            <a:r>
              <a:rPr lang="en-US" altLang="ko-KR" sz="2000">
                <a:ea typeface="굴림" charset="-127"/>
              </a:rPr>
              <a:t>DEFINITION:Sum &amp; Average := AVG3(Num1, Num2, Num3)</a:t>
            </a:r>
          </a:p>
          <a:p>
            <a:pPr lvl="1">
              <a:lnSpc>
                <a:spcPct val="90000"/>
              </a:lnSpc>
            </a:pPr>
            <a:r>
              <a:rPr lang="en-US" altLang="ko-KR" sz="2000">
                <a:ea typeface="굴림" charset="-127"/>
              </a:rPr>
              <a:t>-------------------------</a:t>
            </a:r>
          </a:p>
          <a:p>
            <a:pPr lvl="1">
              <a:lnSpc>
                <a:spcPct val="90000"/>
              </a:lnSpc>
            </a:pPr>
            <a:r>
              <a:rPr lang="en-US" altLang="ko-KR" sz="2000">
                <a:ea typeface="굴림" charset="-127"/>
              </a:rPr>
              <a:t>METHOD</a:t>
            </a:r>
            <a:r>
              <a:rPr lang="en-US" altLang="ko-KR" sz="1400">
                <a:ea typeface="굴림" charset="-127"/>
              </a:rPr>
              <a:t>:</a:t>
            </a:r>
          </a:p>
          <a:p>
            <a:pPr lvl="2">
              <a:lnSpc>
                <a:spcPct val="75000"/>
              </a:lnSpc>
              <a:buFontTx/>
              <a:buNone/>
            </a:pPr>
            <a:r>
              <a:rPr lang="en-US" altLang="ko-KR" sz="1800">
                <a:ea typeface="굴림" charset="-127"/>
              </a:rPr>
              <a:t>Get Num1</a:t>
            </a:r>
          </a:p>
          <a:p>
            <a:pPr lvl="2">
              <a:lnSpc>
                <a:spcPct val="75000"/>
              </a:lnSpc>
              <a:buFontTx/>
              <a:buNone/>
            </a:pPr>
            <a:r>
              <a:rPr lang="en-US" altLang="ko-KR" sz="1800">
                <a:ea typeface="굴림" charset="-127"/>
              </a:rPr>
              <a:t>Get Num2</a:t>
            </a:r>
          </a:p>
          <a:p>
            <a:pPr lvl="2">
              <a:lnSpc>
                <a:spcPct val="75000"/>
              </a:lnSpc>
              <a:buFontTx/>
              <a:buNone/>
            </a:pPr>
            <a:r>
              <a:rPr lang="en-US" altLang="ko-KR" sz="1800">
                <a:ea typeface="굴림" charset="-127"/>
              </a:rPr>
              <a:t>Get Num3</a:t>
            </a:r>
          </a:p>
          <a:p>
            <a:pPr lvl="2">
              <a:lnSpc>
                <a:spcPct val="75000"/>
              </a:lnSpc>
              <a:buFontTx/>
              <a:buNone/>
            </a:pPr>
            <a:endParaRPr lang="en-US" altLang="ko-KR" sz="1800">
              <a:ea typeface="굴림" charset="-127"/>
            </a:endParaRPr>
          </a:p>
          <a:p>
            <a:pPr lvl="2">
              <a:lnSpc>
                <a:spcPct val="75000"/>
              </a:lnSpc>
              <a:buFontTx/>
              <a:buNone/>
            </a:pPr>
            <a:r>
              <a:rPr lang="en-US" altLang="ko-KR" sz="1800">
                <a:ea typeface="굴림" charset="-127"/>
              </a:rPr>
              <a:t>Let Sum = Num1 + Num2 + Num3</a:t>
            </a:r>
          </a:p>
          <a:p>
            <a:pPr lvl="2">
              <a:lnSpc>
                <a:spcPct val="75000"/>
              </a:lnSpc>
              <a:buFontTx/>
              <a:buNone/>
            </a:pPr>
            <a:r>
              <a:rPr lang="en-US" altLang="ko-KR" sz="1800">
                <a:ea typeface="굴림" charset="-127"/>
              </a:rPr>
              <a:t>Let Average = Sum /3</a:t>
            </a:r>
          </a:p>
          <a:p>
            <a:pPr lvl="2">
              <a:lnSpc>
                <a:spcPct val="75000"/>
              </a:lnSpc>
              <a:buFontTx/>
              <a:buNone/>
            </a:pPr>
            <a:endParaRPr lang="en-US" altLang="ko-KR" sz="1800">
              <a:ea typeface="굴림" charset="-127"/>
            </a:endParaRPr>
          </a:p>
          <a:p>
            <a:pPr lvl="2">
              <a:lnSpc>
                <a:spcPct val="75000"/>
              </a:lnSpc>
              <a:buFontTx/>
              <a:buNone/>
            </a:pPr>
            <a:r>
              <a:rPr lang="en-US" altLang="ko-KR" sz="1800">
                <a:ea typeface="굴림" charset="-127"/>
              </a:rPr>
              <a:t>Give Sum</a:t>
            </a:r>
          </a:p>
          <a:p>
            <a:pPr lvl="2">
              <a:lnSpc>
                <a:spcPct val="75000"/>
              </a:lnSpc>
              <a:buFontTx/>
              <a:buNone/>
            </a:pPr>
            <a:r>
              <a:rPr lang="en-US" altLang="ko-KR" sz="1800">
                <a:ea typeface="굴림" charset="-127"/>
              </a:rPr>
              <a:t>Give Average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 calcmode="lin" valueType="num">
                                      <p:cBhvr additive="base">
                                        <p:cTn id="2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15">
                                            <p:txEl>
                                              <p:pRg st="4" end="4"/>
                                            </p:txEl>
                                          </p:spTgt>
                                        </p:tgtEl>
                                        <p:attrNameLst>
                                          <p:attrName>style.visibility</p:attrName>
                                        </p:attrNameLst>
                                      </p:cBhvr>
                                      <p:to>
                                        <p:strVal val="visible"/>
                                      </p:to>
                                    </p:set>
                                    <p:anim calcmode="lin" valueType="num">
                                      <p:cBhvr additive="base">
                                        <p:cTn id="31"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 calcmode="lin" valueType="num">
                                      <p:cBhvr additive="base">
                                        <p:cTn id="37"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915">
                                            <p:txEl>
                                              <p:pRg st="6" end="6"/>
                                            </p:txEl>
                                          </p:spTgt>
                                        </p:tgtEl>
                                        <p:attrNameLst>
                                          <p:attrName>style.visibility</p:attrName>
                                        </p:attrNameLst>
                                      </p:cBhvr>
                                      <p:to>
                                        <p:strVal val="visible"/>
                                      </p:to>
                                    </p:set>
                                    <p:anim calcmode="lin" valueType="num">
                                      <p:cBhvr additive="base">
                                        <p:cTn id="43"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89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8915">
                                            <p:txEl>
                                              <p:pRg st="7" end="7"/>
                                            </p:txEl>
                                          </p:spTgt>
                                        </p:tgtEl>
                                        <p:attrNameLst>
                                          <p:attrName>style.visibility</p:attrName>
                                        </p:attrNameLst>
                                      </p:cBhvr>
                                      <p:to>
                                        <p:strVal val="visible"/>
                                      </p:to>
                                    </p:set>
                                    <p:anim calcmode="lin" valueType="num">
                                      <p:cBhvr additive="base">
                                        <p:cTn id="49"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89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915">
                                            <p:txEl>
                                              <p:pRg st="8" end="8"/>
                                            </p:txEl>
                                          </p:spTgt>
                                        </p:tgtEl>
                                        <p:attrNameLst>
                                          <p:attrName>style.visibility</p:attrName>
                                        </p:attrNameLst>
                                      </p:cBhvr>
                                      <p:to>
                                        <p:strVal val="visible"/>
                                      </p:to>
                                    </p:set>
                                    <p:anim calcmode="lin" valueType="num">
                                      <p:cBhvr additive="base">
                                        <p:cTn id="55" dur="500" fill="hold"/>
                                        <p:tgtEl>
                                          <p:spTgt spid="3891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9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8915">
                                            <p:txEl>
                                              <p:pRg st="9" end="9"/>
                                            </p:txEl>
                                          </p:spTgt>
                                        </p:tgtEl>
                                        <p:attrNameLst>
                                          <p:attrName>style.visibility</p:attrName>
                                        </p:attrNameLst>
                                      </p:cBhvr>
                                      <p:to>
                                        <p:strVal val="visible"/>
                                      </p:to>
                                    </p:set>
                                    <p:anim calcmode="lin" valueType="num">
                                      <p:cBhvr additive="base">
                                        <p:cTn id="61" dur="500" fill="hold"/>
                                        <p:tgtEl>
                                          <p:spTgt spid="3891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89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8915">
                                            <p:txEl>
                                              <p:pRg st="11" end="11"/>
                                            </p:txEl>
                                          </p:spTgt>
                                        </p:tgtEl>
                                        <p:attrNameLst>
                                          <p:attrName>style.visibility</p:attrName>
                                        </p:attrNameLst>
                                      </p:cBhvr>
                                      <p:to>
                                        <p:strVal val="visible"/>
                                      </p:to>
                                    </p:set>
                                    <p:anim calcmode="lin" valueType="num">
                                      <p:cBhvr additive="base">
                                        <p:cTn id="67" dur="500" fill="hold"/>
                                        <p:tgtEl>
                                          <p:spTgt spid="38915">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89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8915">
                                            <p:txEl>
                                              <p:pRg st="12" end="12"/>
                                            </p:txEl>
                                          </p:spTgt>
                                        </p:tgtEl>
                                        <p:attrNameLst>
                                          <p:attrName>style.visibility</p:attrName>
                                        </p:attrNameLst>
                                      </p:cBhvr>
                                      <p:to>
                                        <p:strVal val="visible"/>
                                      </p:to>
                                    </p:set>
                                    <p:anim calcmode="lin" valueType="num">
                                      <p:cBhvr additive="base">
                                        <p:cTn id="73" dur="500" fill="hold"/>
                                        <p:tgtEl>
                                          <p:spTgt spid="38915">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891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8915">
                                            <p:txEl>
                                              <p:pRg st="14" end="14"/>
                                            </p:txEl>
                                          </p:spTgt>
                                        </p:tgtEl>
                                        <p:attrNameLst>
                                          <p:attrName>style.visibility</p:attrName>
                                        </p:attrNameLst>
                                      </p:cBhvr>
                                      <p:to>
                                        <p:strVal val="visible"/>
                                      </p:to>
                                    </p:set>
                                    <p:anim calcmode="lin" valueType="num">
                                      <p:cBhvr additive="base">
                                        <p:cTn id="79" dur="500" fill="hold"/>
                                        <p:tgtEl>
                                          <p:spTgt spid="38915">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891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8915">
                                            <p:txEl>
                                              <p:pRg st="15" end="15"/>
                                            </p:txEl>
                                          </p:spTgt>
                                        </p:tgtEl>
                                        <p:attrNameLst>
                                          <p:attrName>style.visibility</p:attrName>
                                        </p:attrNameLst>
                                      </p:cBhvr>
                                      <p:to>
                                        <p:strVal val="visible"/>
                                      </p:to>
                                    </p:set>
                                    <p:anim calcmode="lin" valueType="num">
                                      <p:cBhvr additive="base">
                                        <p:cTn id="85" dur="500" fill="hold"/>
                                        <p:tgtEl>
                                          <p:spTgt spid="38915">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891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3"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ko-KR">
                <a:ea typeface="굴림" charset="-127"/>
              </a:rPr>
              <a:t>Variables</a:t>
            </a:r>
          </a:p>
        </p:txBody>
      </p:sp>
      <p:sp>
        <p:nvSpPr>
          <p:cNvPr id="90115" name="Rectangle 3"/>
          <p:cNvSpPr>
            <a:spLocks noGrp="1" noChangeArrowheads="1"/>
          </p:cNvSpPr>
          <p:nvPr>
            <p:ph type="body" idx="1"/>
          </p:nvPr>
        </p:nvSpPr>
        <p:spPr>
          <a:xfrm>
            <a:off x="990600" y="1828800"/>
            <a:ext cx="7772400" cy="4724400"/>
          </a:xfrm>
        </p:spPr>
        <p:txBody>
          <a:bodyPr/>
          <a:lstStyle/>
          <a:p>
            <a:r>
              <a:rPr lang="en-US" altLang="ko-KR">
                <a:ea typeface="굴림" charset="-127"/>
              </a:rPr>
              <a:t>Observe that we have used names for the data items in our Givens and Results</a:t>
            </a:r>
          </a:p>
          <a:p>
            <a:pPr lvl="1"/>
            <a:r>
              <a:rPr lang="en-US" altLang="ko-KR">
                <a:ea typeface="굴림" charset="-127"/>
              </a:rPr>
              <a:t>Num1, Num2, Num3, Sum, Average in Algorithm 1.4</a:t>
            </a:r>
          </a:p>
          <a:p>
            <a:r>
              <a:rPr lang="en-US" altLang="ko-KR">
                <a:ea typeface="굴림" charset="-127"/>
              </a:rPr>
              <a:t>Each name refers to a unique location in computer memory (one or more adjacent bytes) that contains a value</a:t>
            </a:r>
          </a:p>
          <a:p>
            <a:r>
              <a:rPr lang="en-US" altLang="ko-KR">
                <a:ea typeface="굴림" charset="-127"/>
              </a:rPr>
              <a:t>Since that value can change as the instructions in our algorithm are executed, we call each data item a variable</a:t>
            </a:r>
          </a:p>
          <a:p>
            <a:pPr lvl="1"/>
            <a:endParaRPr lang="en-US" altLang="ko-KR">
              <a:ea typeface="굴림" charset="-127"/>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ko-KR">
                <a:ea typeface="굴림" charset="-127"/>
              </a:rPr>
              <a:t>Variables</a:t>
            </a:r>
          </a:p>
        </p:txBody>
      </p:sp>
      <p:sp>
        <p:nvSpPr>
          <p:cNvPr id="93187" name="Rectangle 3"/>
          <p:cNvSpPr>
            <a:spLocks noGrp="1" noChangeArrowheads="1"/>
          </p:cNvSpPr>
          <p:nvPr>
            <p:ph type="body" idx="1"/>
          </p:nvPr>
        </p:nvSpPr>
        <p:spPr/>
        <p:txBody>
          <a:bodyPr/>
          <a:lstStyle/>
          <a:p>
            <a:r>
              <a:rPr lang="en-US" altLang="ko-KR">
                <a:ea typeface="굴림" charset="-127"/>
              </a:rPr>
              <a:t>In our algorithm, when we use a variable name, we are referring to the value stored in memory for that data item</a:t>
            </a:r>
          </a:p>
          <a:p>
            <a:r>
              <a:rPr lang="en-US" altLang="ko-KR">
                <a:ea typeface="굴림" charset="-127"/>
              </a:rPr>
              <a:t>Later in this lecture we will learn more about how to define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ko-KR">
                <a:ea typeface="굴림" charset="-127"/>
              </a:rPr>
              <a:t>Intermediates</a:t>
            </a:r>
          </a:p>
        </p:txBody>
      </p:sp>
      <p:sp>
        <p:nvSpPr>
          <p:cNvPr id="53251" name="Rectangle 3"/>
          <p:cNvSpPr>
            <a:spLocks noGrp="1" noChangeArrowheads="1"/>
          </p:cNvSpPr>
          <p:nvPr>
            <p:ph type="body" idx="1"/>
          </p:nvPr>
        </p:nvSpPr>
        <p:spPr/>
        <p:txBody>
          <a:bodyPr/>
          <a:lstStyle/>
          <a:p>
            <a:r>
              <a:rPr lang="en-US" altLang="ko-KR">
                <a:ea typeface="굴림" charset="-127"/>
              </a:rPr>
              <a:t>Occasionally, in an algorithm, we need to have a variable (in addition to those representing Givens or Results) to store a value temporarily</a:t>
            </a:r>
          </a:p>
          <a:p>
            <a:r>
              <a:rPr lang="en-US" altLang="ko-KR">
                <a:ea typeface="굴림" charset="-127"/>
              </a:rPr>
              <a:t>These are intermediate variables and we identify them in the Algorithm Description as </a:t>
            </a:r>
            <a:r>
              <a:rPr lang="en-US" altLang="ko-KR" b="1">
                <a:ea typeface="굴림" charset="-127"/>
              </a:rPr>
              <a:t>Intermediates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ko-KR">
                <a:ea typeface="굴림" charset="-127"/>
              </a:rPr>
              <a:t>Algorithm 1.5</a:t>
            </a:r>
          </a:p>
        </p:txBody>
      </p:sp>
      <p:sp>
        <p:nvSpPr>
          <p:cNvPr id="54275" name="Rectangle 3"/>
          <p:cNvSpPr>
            <a:spLocks noGrp="1" noChangeArrowheads="1"/>
          </p:cNvSpPr>
          <p:nvPr>
            <p:ph type="body" idx="1"/>
          </p:nvPr>
        </p:nvSpPr>
        <p:spPr/>
        <p:txBody>
          <a:bodyPr/>
          <a:lstStyle/>
          <a:p>
            <a:pPr>
              <a:lnSpc>
                <a:spcPct val="90000"/>
              </a:lnSpc>
            </a:pPr>
            <a:r>
              <a:rPr lang="en-US" altLang="ko-KR">
                <a:ea typeface="굴림" charset="-127"/>
              </a:rPr>
              <a:t>Given 3 assignment marks (out of 50, 20, 70), find the average (calculated as a mark out of 100)</a:t>
            </a:r>
          </a:p>
          <a:p>
            <a:pPr>
              <a:lnSpc>
                <a:spcPct val="90000"/>
              </a:lnSpc>
            </a:pPr>
            <a:endParaRPr lang="en-US" altLang="ko-KR" sz="2400">
              <a:ea typeface="굴림" charset="-127"/>
            </a:endParaRPr>
          </a:p>
          <a:p>
            <a:pPr>
              <a:lnSpc>
                <a:spcPct val="90000"/>
              </a:lnSpc>
            </a:pPr>
            <a:r>
              <a:rPr lang="en-US" altLang="ko-KR">
                <a:ea typeface="굴림" charset="-127"/>
              </a:rPr>
              <a:t>General Concept</a:t>
            </a:r>
          </a:p>
          <a:p>
            <a:pPr>
              <a:lnSpc>
                <a:spcPct val="90000"/>
              </a:lnSpc>
            </a:pPr>
            <a:endParaRPr lang="en-US" altLang="ko-KR" sz="2400">
              <a:ea typeface="굴림" charset="-127"/>
            </a:endParaRPr>
          </a:p>
          <a:p>
            <a:pPr lvl="1">
              <a:lnSpc>
                <a:spcPct val="90000"/>
              </a:lnSpc>
            </a:pPr>
            <a:r>
              <a:rPr lang="en-US" altLang="ko-KR">
                <a:ea typeface="굴림" charset="-127"/>
              </a:rPr>
              <a:t>How does one figure out the percentage of several marks?</a:t>
            </a:r>
          </a:p>
          <a:p>
            <a:pPr lvl="1">
              <a:lnSpc>
                <a:spcPct val="90000"/>
              </a:lnSpc>
            </a:pPr>
            <a:endParaRPr lang="en-US" altLang="ko-KR" sz="2000">
              <a:ea typeface="굴림" charset="-127"/>
            </a:endParaRPr>
          </a:p>
          <a:p>
            <a:pPr lvl="2">
              <a:lnSpc>
                <a:spcPct val="90000"/>
              </a:lnSpc>
            </a:pPr>
            <a:r>
              <a:rPr lang="en-US" altLang="ko-KR">
                <a:ea typeface="굴림" charset="-127"/>
              </a:rPr>
              <a:t>Add them all up</a:t>
            </a:r>
          </a:p>
          <a:p>
            <a:pPr lvl="2">
              <a:lnSpc>
                <a:spcPct val="90000"/>
              </a:lnSpc>
            </a:pPr>
            <a:r>
              <a:rPr lang="en-US" altLang="ko-KR">
                <a:ea typeface="굴림" charset="-127"/>
              </a:rPr>
              <a:t>Divide by the maximum possible mark (50+20+70)</a:t>
            </a:r>
          </a:p>
          <a:p>
            <a:pPr lvl="2">
              <a:lnSpc>
                <a:spcPct val="90000"/>
              </a:lnSpc>
            </a:pPr>
            <a:r>
              <a:rPr lang="en-US" altLang="ko-KR">
                <a:ea typeface="굴림" charset="-127"/>
              </a:rPr>
              <a:t>Multiply by 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anim calcmode="lin" valueType="num">
                                      <p:cBhvr additive="base">
                                        <p:cTn id="19"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275">
                                            <p:txEl>
                                              <p:pRg st="6" end="6"/>
                                            </p:txEl>
                                          </p:spTgt>
                                        </p:tgtEl>
                                        <p:attrNameLst>
                                          <p:attrName>style.visibility</p:attrName>
                                        </p:attrNameLst>
                                      </p:cBhvr>
                                      <p:to>
                                        <p:strVal val="visible"/>
                                      </p:to>
                                    </p:set>
                                    <p:anim calcmode="lin" valueType="num">
                                      <p:cBhvr additive="base">
                                        <p:cTn id="25"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275">
                                            <p:txEl>
                                              <p:pRg st="7" end="7"/>
                                            </p:txEl>
                                          </p:spTgt>
                                        </p:tgtEl>
                                        <p:attrNameLst>
                                          <p:attrName>style.visibility</p:attrName>
                                        </p:attrNameLst>
                                      </p:cBhvr>
                                      <p:to>
                                        <p:strVal val="visible"/>
                                      </p:to>
                                    </p:set>
                                    <p:anim calcmode="lin" valueType="num">
                                      <p:cBhvr additive="base">
                                        <p:cTn id="31"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275">
                                            <p:txEl>
                                              <p:pRg st="8" end="8"/>
                                            </p:txEl>
                                          </p:spTgt>
                                        </p:tgtEl>
                                        <p:attrNameLst>
                                          <p:attrName>style.visibility</p:attrName>
                                        </p:attrNameLst>
                                      </p:cBhvr>
                                      <p:to>
                                        <p:strVal val="visible"/>
                                      </p:to>
                                    </p:set>
                                    <p:anim calcmode="lin" valueType="num">
                                      <p:cBhvr additive="base">
                                        <p:cTn id="37" dur="500" fill="hold"/>
                                        <p:tgtEl>
                                          <p:spTgt spid="5427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bldLvl="3"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ko-KR">
                <a:ea typeface="굴림" charset="-127"/>
              </a:rPr>
              <a:t>Algorithm 1.5</a:t>
            </a:r>
          </a:p>
        </p:txBody>
      </p:sp>
      <p:sp>
        <p:nvSpPr>
          <p:cNvPr id="55299" name="Rectangle 3"/>
          <p:cNvSpPr>
            <a:spLocks noGrp="1" noChangeArrowheads="1"/>
          </p:cNvSpPr>
          <p:nvPr>
            <p:ph type="body" idx="1"/>
          </p:nvPr>
        </p:nvSpPr>
        <p:spPr/>
        <p:txBody>
          <a:bodyPr>
            <a:normAutofit lnSpcReduction="10000"/>
          </a:bodyPr>
          <a:lstStyle/>
          <a:p>
            <a:pPr>
              <a:lnSpc>
                <a:spcPct val="80000"/>
              </a:lnSpc>
            </a:pPr>
            <a:r>
              <a:rPr lang="en-US" altLang="ko-KR" sz="2000" b="1">
                <a:ea typeface="굴림" charset="-127"/>
              </a:rPr>
              <a:t>Given 3 assignment marks (out of 50, 20, 70), find the average, calculated as a mark out of 100</a:t>
            </a:r>
            <a:r>
              <a:rPr lang="en-US" altLang="ko-KR" sz="1800" b="1">
                <a:ea typeface="굴림" charset="-127"/>
              </a:rPr>
              <a:t/>
            </a:r>
            <a:br>
              <a:rPr lang="en-US" altLang="ko-KR" sz="1800" b="1">
                <a:ea typeface="굴림" charset="-127"/>
              </a:rPr>
            </a:br>
            <a:endParaRPr lang="en-US" altLang="ko-KR" sz="1800" b="1">
              <a:ea typeface="굴림" charset="-127"/>
            </a:endParaRPr>
          </a:p>
          <a:p>
            <a:pPr lvl="1">
              <a:lnSpc>
                <a:spcPct val="80000"/>
              </a:lnSpc>
            </a:pPr>
            <a:r>
              <a:rPr lang="en-US" altLang="ko-KR" sz="1600">
                <a:ea typeface="굴림" charset="-127"/>
              </a:rPr>
              <a:t>NAME: CalcMark</a:t>
            </a:r>
          </a:p>
          <a:p>
            <a:pPr lvl="1">
              <a:lnSpc>
                <a:spcPct val="80000"/>
              </a:lnSpc>
            </a:pPr>
            <a:r>
              <a:rPr lang="en-US" altLang="ko-KR" sz="1600">
                <a:ea typeface="굴림" charset="-127"/>
              </a:rPr>
              <a:t>GIVENS: A1, A2, A3</a:t>
            </a:r>
          </a:p>
          <a:p>
            <a:pPr lvl="1">
              <a:lnSpc>
                <a:spcPct val="80000"/>
              </a:lnSpc>
            </a:pPr>
            <a:r>
              <a:rPr lang="en-US" altLang="ko-KR" sz="1600">
                <a:ea typeface="굴림" charset="-127"/>
              </a:rPr>
              <a:t>RESULTS: Mark</a:t>
            </a:r>
          </a:p>
          <a:p>
            <a:pPr lvl="1">
              <a:lnSpc>
                <a:spcPct val="80000"/>
              </a:lnSpc>
            </a:pPr>
            <a:r>
              <a:rPr lang="en-US" altLang="ko-KR" sz="1600">
                <a:ea typeface="굴림" charset="-127"/>
              </a:rPr>
              <a:t>INTERMEDIATES: Total, MaxMark (Constant)</a:t>
            </a:r>
          </a:p>
          <a:p>
            <a:pPr lvl="1">
              <a:lnSpc>
                <a:spcPct val="80000"/>
              </a:lnSpc>
            </a:pPr>
            <a:r>
              <a:rPr lang="en-US" altLang="ko-KR" sz="1600">
                <a:ea typeface="굴림" charset="-127"/>
              </a:rPr>
              <a:t>DEFINITION: Mark := CalcMark(A1, A2, A3)</a:t>
            </a:r>
          </a:p>
          <a:p>
            <a:pPr lvl="1">
              <a:lnSpc>
                <a:spcPct val="80000"/>
              </a:lnSpc>
            </a:pPr>
            <a:r>
              <a:rPr lang="en-US" altLang="ko-KR" sz="1600">
                <a:ea typeface="굴림" charset="-127"/>
              </a:rPr>
              <a:t>-------------------------</a:t>
            </a:r>
          </a:p>
          <a:p>
            <a:pPr lvl="1">
              <a:lnSpc>
                <a:spcPct val="80000"/>
              </a:lnSpc>
            </a:pPr>
            <a:r>
              <a:rPr lang="en-US" altLang="ko-KR" sz="1600">
                <a:ea typeface="굴림" charset="-127"/>
              </a:rPr>
              <a:t>METHOD:</a:t>
            </a:r>
          </a:p>
          <a:p>
            <a:pPr lvl="2">
              <a:lnSpc>
                <a:spcPct val="80000"/>
              </a:lnSpc>
              <a:buFontTx/>
              <a:buNone/>
            </a:pPr>
            <a:r>
              <a:rPr lang="en-US" altLang="ko-KR" sz="1400">
                <a:ea typeface="굴림" charset="-127"/>
              </a:rPr>
              <a:t>Set MaxMark = 140  (Constant)</a:t>
            </a:r>
          </a:p>
          <a:p>
            <a:pPr lvl="2">
              <a:lnSpc>
                <a:spcPct val="80000"/>
              </a:lnSpc>
              <a:buFontTx/>
              <a:buNone/>
            </a:pPr>
            <a:endParaRPr lang="en-US" altLang="ko-KR" sz="1400">
              <a:ea typeface="굴림" charset="-127"/>
            </a:endParaRPr>
          </a:p>
          <a:p>
            <a:pPr lvl="2">
              <a:lnSpc>
                <a:spcPct val="80000"/>
              </a:lnSpc>
              <a:buFontTx/>
              <a:buNone/>
            </a:pPr>
            <a:r>
              <a:rPr lang="en-US" altLang="ko-KR" sz="1600">
                <a:ea typeface="굴림" charset="-127"/>
              </a:rPr>
              <a:t>Get A1</a:t>
            </a:r>
          </a:p>
          <a:p>
            <a:pPr lvl="2">
              <a:lnSpc>
                <a:spcPct val="80000"/>
              </a:lnSpc>
              <a:buFontTx/>
              <a:buNone/>
            </a:pPr>
            <a:r>
              <a:rPr lang="en-US" altLang="ko-KR" sz="1600">
                <a:ea typeface="굴림" charset="-127"/>
              </a:rPr>
              <a:t>Get A2</a:t>
            </a:r>
          </a:p>
          <a:p>
            <a:pPr lvl="2">
              <a:lnSpc>
                <a:spcPct val="80000"/>
              </a:lnSpc>
              <a:buFontTx/>
              <a:buNone/>
            </a:pPr>
            <a:r>
              <a:rPr lang="en-US" altLang="ko-KR" sz="1600">
                <a:ea typeface="굴림" charset="-127"/>
              </a:rPr>
              <a:t>Get A3</a:t>
            </a:r>
          </a:p>
          <a:p>
            <a:pPr lvl="2">
              <a:lnSpc>
                <a:spcPct val="45000"/>
              </a:lnSpc>
              <a:buFontTx/>
              <a:buNone/>
            </a:pPr>
            <a:endParaRPr lang="en-US" altLang="ko-KR" sz="1600">
              <a:ea typeface="굴림" charset="-127"/>
            </a:endParaRPr>
          </a:p>
          <a:p>
            <a:pPr lvl="2">
              <a:lnSpc>
                <a:spcPct val="80000"/>
              </a:lnSpc>
              <a:buFontTx/>
              <a:buNone/>
            </a:pPr>
            <a:r>
              <a:rPr lang="en-US" altLang="ko-KR" sz="1600">
                <a:ea typeface="굴림" charset="-127"/>
              </a:rPr>
              <a:t>Let Total = A1 + A2 + A3</a:t>
            </a:r>
          </a:p>
          <a:p>
            <a:pPr lvl="2">
              <a:lnSpc>
                <a:spcPct val="80000"/>
              </a:lnSpc>
              <a:buFontTx/>
              <a:buNone/>
            </a:pPr>
            <a:r>
              <a:rPr lang="en-US" altLang="ko-KR" sz="1600">
                <a:ea typeface="굴림" charset="-127"/>
              </a:rPr>
              <a:t>Let Mark = Total/MaxMark * 100</a:t>
            </a:r>
          </a:p>
          <a:p>
            <a:pPr lvl="2">
              <a:lnSpc>
                <a:spcPct val="45000"/>
              </a:lnSpc>
              <a:buFontTx/>
              <a:buNone/>
            </a:pPr>
            <a:endParaRPr lang="en-US" altLang="ko-KR" sz="1600">
              <a:ea typeface="굴림" charset="-127"/>
            </a:endParaRPr>
          </a:p>
          <a:p>
            <a:pPr lvl="2">
              <a:lnSpc>
                <a:spcPct val="80000"/>
              </a:lnSpc>
              <a:buFontTx/>
              <a:buNone/>
            </a:pPr>
            <a:r>
              <a:rPr lang="en-US" altLang="ko-KR" sz="1600">
                <a:ea typeface="굴림" charset="-127"/>
              </a:rPr>
              <a:t>Give Mark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299">
                                            <p:txEl>
                                              <p:pRg st="3" end="3"/>
                                            </p:txEl>
                                          </p:spTgt>
                                        </p:tgtEl>
                                        <p:attrNameLst>
                                          <p:attrName>style.visibility</p:attrName>
                                        </p:attrNameLst>
                                      </p:cBhvr>
                                      <p:to>
                                        <p:strVal val="visible"/>
                                      </p:to>
                                    </p:set>
                                    <p:anim calcmode="lin" valueType="num">
                                      <p:cBhvr additive="base">
                                        <p:cTn id="25"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299">
                                            <p:txEl>
                                              <p:pRg st="4" end="4"/>
                                            </p:txEl>
                                          </p:spTgt>
                                        </p:tgtEl>
                                        <p:attrNameLst>
                                          <p:attrName>style.visibility</p:attrName>
                                        </p:attrNameLst>
                                      </p:cBhvr>
                                      <p:to>
                                        <p:strVal val="visible"/>
                                      </p:to>
                                    </p:set>
                                    <p:anim calcmode="lin" valueType="num">
                                      <p:cBhvr additive="base">
                                        <p:cTn id="31"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5299">
                                            <p:txEl>
                                              <p:pRg st="5" end="5"/>
                                            </p:txEl>
                                          </p:spTgt>
                                        </p:tgtEl>
                                        <p:attrNameLst>
                                          <p:attrName>style.visibility</p:attrName>
                                        </p:attrNameLst>
                                      </p:cBhvr>
                                      <p:to>
                                        <p:strVal val="visible"/>
                                      </p:to>
                                    </p:set>
                                    <p:anim calcmode="lin" valueType="num">
                                      <p:cBhvr additive="base">
                                        <p:cTn id="37"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5299">
                                            <p:txEl>
                                              <p:pRg st="6" end="6"/>
                                            </p:txEl>
                                          </p:spTgt>
                                        </p:tgtEl>
                                        <p:attrNameLst>
                                          <p:attrName>style.visibility</p:attrName>
                                        </p:attrNameLst>
                                      </p:cBhvr>
                                      <p:to>
                                        <p:strVal val="visible"/>
                                      </p:to>
                                    </p:set>
                                    <p:anim calcmode="lin" valueType="num">
                                      <p:cBhvr additive="base">
                                        <p:cTn id="43" dur="5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52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5299">
                                            <p:txEl>
                                              <p:pRg st="7" end="7"/>
                                            </p:txEl>
                                          </p:spTgt>
                                        </p:tgtEl>
                                        <p:attrNameLst>
                                          <p:attrName>style.visibility</p:attrName>
                                        </p:attrNameLst>
                                      </p:cBhvr>
                                      <p:to>
                                        <p:strVal val="visible"/>
                                      </p:to>
                                    </p:set>
                                    <p:anim calcmode="lin" valueType="num">
                                      <p:cBhvr additive="base">
                                        <p:cTn id="49" dur="500" fill="hold"/>
                                        <p:tgtEl>
                                          <p:spTgt spid="552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52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5299">
                                            <p:txEl>
                                              <p:pRg st="8" end="8"/>
                                            </p:txEl>
                                          </p:spTgt>
                                        </p:tgtEl>
                                        <p:attrNameLst>
                                          <p:attrName>style.visibility</p:attrName>
                                        </p:attrNameLst>
                                      </p:cBhvr>
                                      <p:to>
                                        <p:strVal val="visible"/>
                                      </p:to>
                                    </p:set>
                                    <p:anim calcmode="lin" valueType="num">
                                      <p:cBhvr additive="base">
                                        <p:cTn id="55" dur="500" fill="hold"/>
                                        <p:tgtEl>
                                          <p:spTgt spid="5529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52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5299">
                                            <p:txEl>
                                              <p:pRg st="10" end="10"/>
                                            </p:txEl>
                                          </p:spTgt>
                                        </p:tgtEl>
                                        <p:attrNameLst>
                                          <p:attrName>style.visibility</p:attrName>
                                        </p:attrNameLst>
                                      </p:cBhvr>
                                      <p:to>
                                        <p:strVal val="visible"/>
                                      </p:to>
                                    </p:set>
                                    <p:anim calcmode="lin" valueType="num">
                                      <p:cBhvr additive="base">
                                        <p:cTn id="61" dur="500" fill="hold"/>
                                        <p:tgtEl>
                                          <p:spTgt spid="5529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52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5299">
                                            <p:txEl>
                                              <p:pRg st="11" end="11"/>
                                            </p:txEl>
                                          </p:spTgt>
                                        </p:tgtEl>
                                        <p:attrNameLst>
                                          <p:attrName>style.visibility</p:attrName>
                                        </p:attrNameLst>
                                      </p:cBhvr>
                                      <p:to>
                                        <p:strVal val="visible"/>
                                      </p:to>
                                    </p:set>
                                    <p:anim calcmode="lin" valueType="num">
                                      <p:cBhvr additive="base">
                                        <p:cTn id="67" dur="500" fill="hold"/>
                                        <p:tgtEl>
                                          <p:spTgt spid="5529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52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5299">
                                            <p:txEl>
                                              <p:pRg st="12" end="12"/>
                                            </p:txEl>
                                          </p:spTgt>
                                        </p:tgtEl>
                                        <p:attrNameLst>
                                          <p:attrName>style.visibility</p:attrName>
                                        </p:attrNameLst>
                                      </p:cBhvr>
                                      <p:to>
                                        <p:strVal val="visible"/>
                                      </p:to>
                                    </p:set>
                                    <p:anim calcmode="lin" valueType="num">
                                      <p:cBhvr additive="base">
                                        <p:cTn id="73" dur="500" fill="hold"/>
                                        <p:tgtEl>
                                          <p:spTgt spid="5529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52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5299">
                                            <p:txEl>
                                              <p:pRg st="14" end="14"/>
                                            </p:txEl>
                                          </p:spTgt>
                                        </p:tgtEl>
                                        <p:attrNameLst>
                                          <p:attrName>style.visibility</p:attrName>
                                        </p:attrNameLst>
                                      </p:cBhvr>
                                      <p:to>
                                        <p:strVal val="visible"/>
                                      </p:to>
                                    </p:set>
                                    <p:anim calcmode="lin" valueType="num">
                                      <p:cBhvr additive="base">
                                        <p:cTn id="79" dur="500" fill="hold"/>
                                        <p:tgtEl>
                                          <p:spTgt spid="55299">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529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5299">
                                            <p:txEl>
                                              <p:pRg st="15" end="15"/>
                                            </p:txEl>
                                          </p:spTgt>
                                        </p:tgtEl>
                                        <p:attrNameLst>
                                          <p:attrName>style.visibility</p:attrName>
                                        </p:attrNameLst>
                                      </p:cBhvr>
                                      <p:to>
                                        <p:strVal val="visible"/>
                                      </p:to>
                                    </p:set>
                                    <p:anim calcmode="lin" valueType="num">
                                      <p:cBhvr additive="base">
                                        <p:cTn id="85" dur="500" fill="hold"/>
                                        <p:tgtEl>
                                          <p:spTgt spid="55299">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529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5299">
                                            <p:txEl>
                                              <p:pRg st="17" end="17"/>
                                            </p:txEl>
                                          </p:spTgt>
                                        </p:tgtEl>
                                        <p:attrNameLst>
                                          <p:attrName>style.visibility</p:attrName>
                                        </p:attrNameLst>
                                      </p:cBhvr>
                                      <p:to>
                                        <p:strVal val="visible"/>
                                      </p:to>
                                    </p:set>
                                    <p:anim calcmode="lin" valueType="num">
                                      <p:cBhvr additive="base">
                                        <p:cTn id="91" dur="500" fill="hold"/>
                                        <p:tgtEl>
                                          <p:spTgt spid="55299">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529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문제</a:t>
            </a:r>
            <a:r>
              <a:rPr lang="en-US" altLang="ko-KR" dirty="0" smtClean="0"/>
              <a:t>: </a:t>
            </a:r>
            <a:r>
              <a:rPr lang="ko-KR" altLang="en-US" dirty="0" smtClean="0"/>
              <a:t>답을 찾고자 하는 질문</a:t>
            </a:r>
            <a:endParaRPr lang="en-US" altLang="ko-KR" dirty="0" smtClean="0"/>
          </a:p>
          <a:p>
            <a:r>
              <a:rPr lang="ko-KR" altLang="en-US" dirty="0" err="1" smtClean="0"/>
              <a:t>파라미터</a:t>
            </a:r>
            <a:r>
              <a:rPr lang="en-US" altLang="ko-KR" dirty="0" smtClean="0"/>
              <a:t>: </a:t>
            </a:r>
            <a:r>
              <a:rPr lang="ko-KR" altLang="en-US" dirty="0" smtClean="0"/>
              <a:t>문제에서 값이 정해지지 않은 변수</a:t>
            </a:r>
            <a:endParaRPr lang="en-US" altLang="ko-KR" dirty="0" smtClean="0"/>
          </a:p>
          <a:p>
            <a:pPr lvl="1"/>
            <a:r>
              <a:rPr lang="ko-KR" altLang="en-US" dirty="0" smtClean="0"/>
              <a:t>추후 사례에서 지정됨</a:t>
            </a:r>
            <a:endParaRPr lang="en-US" altLang="ko-KR" dirty="0" smtClean="0"/>
          </a:p>
          <a:p>
            <a:pPr lvl="1"/>
            <a:endParaRPr lang="en-US" altLang="ko-KR" dirty="0" smtClean="0"/>
          </a:p>
          <a:p>
            <a:r>
              <a:rPr lang="ko-KR" altLang="en-US" dirty="0" smtClean="0"/>
              <a:t>문제의 사례</a:t>
            </a:r>
            <a:r>
              <a:rPr lang="en-US" altLang="ko-KR" dirty="0" smtClean="0"/>
              <a:t>(</a:t>
            </a:r>
            <a:r>
              <a:rPr lang="ko-KR" altLang="en-US" dirty="0" smtClean="0"/>
              <a:t>입력</a:t>
            </a:r>
            <a:r>
              <a:rPr lang="en-US" altLang="ko-KR" dirty="0" smtClean="0"/>
              <a:t>): </a:t>
            </a:r>
            <a:r>
              <a:rPr lang="ko-KR" altLang="en-US" dirty="0" err="1" smtClean="0"/>
              <a:t>파라미터에</a:t>
            </a:r>
            <a:r>
              <a:rPr lang="ko-KR" altLang="en-US" dirty="0" smtClean="0"/>
              <a:t> </a:t>
            </a:r>
            <a:r>
              <a:rPr lang="ko-KR" altLang="en-US" dirty="0" err="1" smtClean="0"/>
              <a:t>특정값을</a:t>
            </a:r>
            <a:r>
              <a:rPr lang="ko-KR" altLang="en-US" dirty="0" smtClean="0"/>
              <a:t> 지정한 것</a:t>
            </a:r>
            <a:endParaRPr lang="en-US" altLang="ko-KR" dirty="0" smtClean="0"/>
          </a:p>
          <a:p>
            <a:r>
              <a:rPr lang="ko-KR" altLang="en-US" dirty="0" smtClean="0"/>
              <a:t>사례에 대한 출력</a:t>
            </a:r>
            <a:r>
              <a:rPr lang="en-US" altLang="ko-KR" dirty="0" smtClean="0"/>
              <a:t>: </a:t>
            </a:r>
            <a:r>
              <a:rPr lang="ko-KR" altLang="en-US" dirty="0" smtClean="0"/>
              <a:t>주어진 사례에 대하여 문제의 답</a:t>
            </a:r>
            <a:endParaRPr lang="en-US" altLang="ko-KR" dirty="0" smtClean="0"/>
          </a:p>
          <a:p>
            <a:endParaRPr lang="en-US" altLang="ko-KR" dirty="0" smtClean="0"/>
          </a:p>
          <a:p>
            <a:r>
              <a:rPr lang="ko-KR" altLang="en-US" dirty="0" smtClean="0"/>
              <a:t>알고리즘</a:t>
            </a:r>
            <a:r>
              <a:rPr lang="en-US" altLang="ko-KR" dirty="0" smtClean="0"/>
              <a:t>: </a:t>
            </a:r>
            <a:r>
              <a:rPr lang="ko-KR" altLang="en-US" dirty="0" smtClean="0"/>
              <a:t>입력을 출력으로 변환하는 과정</a:t>
            </a:r>
            <a:endParaRPr lang="en-US" altLang="ko-KR" dirty="0" smtClean="0"/>
          </a:p>
          <a:p>
            <a:endParaRPr lang="ko-KR" altLang="en-US" dirty="0"/>
          </a:p>
        </p:txBody>
      </p:sp>
      <p:sp>
        <p:nvSpPr>
          <p:cNvPr id="3" name="제목 2"/>
          <p:cNvSpPr>
            <a:spLocks noGrp="1"/>
          </p:cNvSpPr>
          <p:nvPr>
            <p:ph type="title"/>
          </p:nvPr>
        </p:nvSpPr>
        <p:spPr/>
        <p:txBody>
          <a:bodyPr/>
          <a:lstStyle/>
          <a:p>
            <a:r>
              <a:rPr lang="ko-KR" altLang="en-US" dirty="0" smtClean="0"/>
              <a:t>문제 </a:t>
            </a:r>
            <a:r>
              <a:rPr lang="en-US" altLang="ko-KR" dirty="0" smtClean="0"/>
              <a:t>(Problem)</a:t>
            </a:r>
            <a:endParaRPr lang="ko-KR"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ko-KR">
                <a:ea typeface="굴림" charset="-127"/>
              </a:rPr>
              <a:t>Algorithm 1.6</a:t>
            </a:r>
          </a:p>
        </p:txBody>
      </p:sp>
      <p:sp>
        <p:nvSpPr>
          <p:cNvPr id="56323" name="Rectangle 3"/>
          <p:cNvSpPr>
            <a:spLocks noGrp="1" noChangeArrowheads="1"/>
          </p:cNvSpPr>
          <p:nvPr>
            <p:ph type="body" idx="1"/>
          </p:nvPr>
        </p:nvSpPr>
        <p:spPr>
          <a:xfrm>
            <a:off x="990600" y="1828800"/>
            <a:ext cx="5486400" cy="4114800"/>
          </a:xfrm>
        </p:spPr>
        <p:txBody>
          <a:bodyPr>
            <a:normAutofit fontScale="92500" lnSpcReduction="10000"/>
          </a:bodyPr>
          <a:lstStyle/>
          <a:p>
            <a:r>
              <a:rPr lang="en-US" altLang="ko-KR">
                <a:ea typeface="굴림" charset="-127"/>
              </a:rPr>
              <a:t>Given a two digit number, find the sum of its digits</a:t>
            </a:r>
          </a:p>
          <a:p>
            <a:r>
              <a:rPr lang="en-US" altLang="ko-KR">
                <a:ea typeface="굴림" charset="-127"/>
              </a:rPr>
              <a:t>General Concept</a:t>
            </a:r>
          </a:p>
          <a:p>
            <a:pPr lvl="1"/>
            <a:r>
              <a:rPr lang="en-US" altLang="ko-KR">
                <a:ea typeface="굴림" charset="-127"/>
              </a:rPr>
              <a:t>How can we break apart a number?</a:t>
            </a:r>
          </a:p>
          <a:p>
            <a:pPr lvl="2"/>
            <a:r>
              <a:rPr lang="en-US" altLang="ko-KR">
                <a:ea typeface="굴림" charset="-127"/>
              </a:rPr>
              <a:t>41 = 4 Tens and 1 Ones</a:t>
            </a:r>
          </a:p>
          <a:p>
            <a:pPr lvl="2"/>
            <a:r>
              <a:rPr lang="en-US" altLang="ko-KR">
                <a:ea typeface="굴림" charset="-127"/>
              </a:rPr>
              <a:t>so for the number 41, we want 4 + 1 = 5</a:t>
            </a:r>
          </a:p>
          <a:p>
            <a:pPr lvl="1"/>
            <a:r>
              <a:rPr lang="en-US" altLang="ko-KR">
                <a:ea typeface="굴림" charset="-127"/>
              </a:rPr>
              <a:t>Use integer division</a:t>
            </a:r>
          </a:p>
          <a:p>
            <a:pPr lvl="2"/>
            <a:r>
              <a:rPr lang="en-US" altLang="ko-KR">
                <a:ea typeface="굴림" charset="-127"/>
              </a:rPr>
              <a:t>DIV returns the integer part of a division</a:t>
            </a:r>
          </a:p>
          <a:p>
            <a:pPr lvl="2"/>
            <a:r>
              <a:rPr lang="en-US" altLang="ko-KR">
                <a:ea typeface="굴림" charset="-127"/>
              </a:rPr>
              <a:t>MOD returns the remainder of a division</a:t>
            </a:r>
          </a:p>
          <a:p>
            <a:pPr lvl="1"/>
            <a:endParaRPr lang="en-US" altLang="ko-KR" sz="1600">
              <a:ea typeface="굴림" charset="-127"/>
            </a:endParaRPr>
          </a:p>
        </p:txBody>
      </p:sp>
      <p:pic>
        <p:nvPicPr>
          <p:cNvPr id="56324" name="Picture 4" descr="EQUATION"/>
          <p:cNvPicPr>
            <a:picLocks noChangeAspect="1" noChangeArrowheads="1"/>
          </p:cNvPicPr>
          <p:nvPr/>
        </p:nvPicPr>
        <p:blipFill>
          <a:blip r:embed="rId2" cstate="print"/>
          <a:srcRect/>
          <a:stretch>
            <a:fillRect/>
          </a:stretch>
        </p:blipFill>
        <p:spPr bwMode="auto">
          <a:xfrm>
            <a:off x="6781800" y="2819400"/>
            <a:ext cx="1219200" cy="2286000"/>
          </a:xfrm>
          <a:prstGeom prst="rect">
            <a:avLst/>
          </a:prstGeom>
          <a:noFill/>
        </p:spPr>
      </p:pic>
      <p:sp>
        <p:nvSpPr>
          <p:cNvPr id="56325" name="Text Box 5"/>
          <p:cNvSpPr txBox="1">
            <a:spLocks noChangeArrowheads="1"/>
          </p:cNvSpPr>
          <p:nvPr/>
        </p:nvSpPr>
        <p:spPr bwMode="auto">
          <a:xfrm>
            <a:off x="6537325" y="2251075"/>
            <a:ext cx="1506538" cy="457200"/>
          </a:xfrm>
          <a:prstGeom prst="rect">
            <a:avLst/>
          </a:prstGeom>
          <a:noFill/>
          <a:ln w="9525">
            <a:noFill/>
            <a:miter lim="800000"/>
            <a:headEnd/>
            <a:tailEnd/>
          </a:ln>
          <a:effectLst/>
        </p:spPr>
        <p:txBody>
          <a:bodyPr wrap="none">
            <a:spAutoFit/>
          </a:bodyPr>
          <a:lstStyle/>
          <a:p>
            <a:r>
              <a:rPr lang="en-US" altLang="ko-KR">
                <a:ea typeface="굴림" charset="-127"/>
              </a:rPr>
              <a:t>41 \ 10 = 4</a:t>
            </a:r>
          </a:p>
        </p:txBody>
      </p:sp>
      <p:sp>
        <p:nvSpPr>
          <p:cNvPr id="56326" name="Text Box 6"/>
          <p:cNvSpPr txBox="1">
            <a:spLocks noChangeArrowheads="1"/>
          </p:cNvSpPr>
          <p:nvPr/>
        </p:nvSpPr>
        <p:spPr bwMode="auto">
          <a:xfrm>
            <a:off x="6689725" y="4994275"/>
            <a:ext cx="2135188" cy="457200"/>
          </a:xfrm>
          <a:prstGeom prst="rect">
            <a:avLst/>
          </a:prstGeom>
          <a:noFill/>
          <a:ln w="9525">
            <a:noFill/>
            <a:miter lim="800000"/>
            <a:headEnd/>
            <a:tailEnd/>
          </a:ln>
          <a:effectLst/>
        </p:spPr>
        <p:txBody>
          <a:bodyPr wrap="none">
            <a:spAutoFit/>
          </a:bodyPr>
          <a:lstStyle/>
          <a:p>
            <a:r>
              <a:rPr lang="en-US" altLang="ko-KR">
                <a:ea typeface="굴림" charset="-127"/>
              </a:rPr>
              <a:t>41 MOD 10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6323">
                                            <p:txEl>
                                              <p:pRg st="3" end="3"/>
                                            </p:txEl>
                                          </p:spTgt>
                                        </p:tgtEl>
                                        <p:attrNameLst>
                                          <p:attrName>style.visibility</p:attrName>
                                        </p:attrNameLst>
                                      </p:cBhvr>
                                      <p:to>
                                        <p:strVal val="visible"/>
                                      </p:to>
                                    </p:set>
                                    <p:anim calcmode="lin" valueType="num">
                                      <p:cBhvr additive="base">
                                        <p:cTn id="23"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 calcmode="lin" valueType="num">
                                      <p:cBhvr additive="base">
                                        <p:cTn id="27"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6323">
                                            <p:txEl>
                                              <p:pRg st="5" end="5"/>
                                            </p:txEl>
                                          </p:spTgt>
                                        </p:tgtEl>
                                        <p:attrNameLst>
                                          <p:attrName>style.visibility</p:attrName>
                                        </p:attrNameLst>
                                      </p:cBhvr>
                                      <p:to>
                                        <p:strVal val="visible"/>
                                      </p:to>
                                    </p:set>
                                    <p:anim calcmode="lin" valueType="num">
                                      <p:cBhvr additive="base">
                                        <p:cTn id="33"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632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6323">
                                            <p:txEl>
                                              <p:pRg st="6" end="6"/>
                                            </p:txEl>
                                          </p:spTgt>
                                        </p:tgtEl>
                                        <p:attrNameLst>
                                          <p:attrName>style.visibility</p:attrName>
                                        </p:attrNameLst>
                                      </p:cBhvr>
                                      <p:to>
                                        <p:strVal val="visible"/>
                                      </p:to>
                                    </p:set>
                                    <p:anim calcmode="lin" valueType="num">
                                      <p:cBhvr additive="base">
                                        <p:cTn id="37"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32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6323">
                                            <p:txEl>
                                              <p:pRg st="7" end="7"/>
                                            </p:txEl>
                                          </p:spTgt>
                                        </p:tgtEl>
                                        <p:attrNameLst>
                                          <p:attrName>style.visibility</p:attrName>
                                        </p:attrNameLst>
                                      </p:cBhvr>
                                      <p:to>
                                        <p:strVal val="visible"/>
                                      </p:to>
                                    </p:set>
                                    <p:anim calcmode="lin" valueType="num">
                                      <p:cBhvr additive="base">
                                        <p:cTn id="41"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63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563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56325"/>
                                        </p:tgtEl>
                                        <p:attrNameLst>
                                          <p:attrName>style.visibility</p:attrName>
                                        </p:attrNameLst>
                                      </p:cBhvr>
                                      <p:to>
                                        <p:strVal val="visible"/>
                                      </p:to>
                                    </p:set>
                                    <p:anim calcmode="lin" valueType="num">
                                      <p:cBhvr additive="base">
                                        <p:cTn id="51" dur="500" fill="hold"/>
                                        <p:tgtEl>
                                          <p:spTgt spid="56325"/>
                                        </p:tgtEl>
                                        <p:attrNameLst>
                                          <p:attrName>ppt_x</p:attrName>
                                        </p:attrNameLst>
                                      </p:cBhvr>
                                      <p:tavLst>
                                        <p:tav tm="0">
                                          <p:val>
                                            <p:strVal val="#ppt_x"/>
                                          </p:val>
                                        </p:tav>
                                        <p:tav tm="100000">
                                          <p:val>
                                            <p:strVal val="#ppt_x"/>
                                          </p:val>
                                        </p:tav>
                                      </p:tavLst>
                                    </p:anim>
                                    <p:anim calcmode="lin" valueType="num">
                                      <p:cBhvr additive="base">
                                        <p:cTn id="52" dur="500" fill="hold"/>
                                        <p:tgtEl>
                                          <p:spTgt spid="56325"/>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6326"/>
                                        </p:tgtEl>
                                        <p:attrNameLst>
                                          <p:attrName>style.visibility</p:attrName>
                                        </p:attrNameLst>
                                      </p:cBhvr>
                                      <p:to>
                                        <p:strVal val="visible"/>
                                      </p:to>
                                    </p:set>
                                    <p:anim calcmode="lin" valueType="num">
                                      <p:cBhvr additive="base">
                                        <p:cTn id="57" dur="500" fill="hold"/>
                                        <p:tgtEl>
                                          <p:spTgt spid="56326"/>
                                        </p:tgtEl>
                                        <p:attrNameLst>
                                          <p:attrName>ppt_x</p:attrName>
                                        </p:attrNameLst>
                                      </p:cBhvr>
                                      <p:tavLst>
                                        <p:tav tm="0">
                                          <p:val>
                                            <p:strVal val="#ppt_x"/>
                                          </p:val>
                                        </p:tav>
                                        <p:tav tm="100000">
                                          <p:val>
                                            <p:strVal val="#ppt_x"/>
                                          </p:val>
                                        </p:tav>
                                      </p:tavLst>
                                    </p:anim>
                                    <p:anim calcmode="lin" valueType="num">
                                      <p:cBhvr additive="base">
                                        <p:cTn id="58"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autoUpdateAnimBg="0"/>
      <p:bldP spid="56325" grpId="0" autoUpdateAnimBg="0"/>
      <p:bldP spid="5632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ko-KR">
                <a:ea typeface="굴림" charset="-127"/>
              </a:rPr>
              <a:t>Algorithm 1.6</a:t>
            </a:r>
          </a:p>
        </p:txBody>
      </p:sp>
      <p:sp>
        <p:nvSpPr>
          <p:cNvPr id="57347" name="Rectangle 3"/>
          <p:cNvSpPr>
            <a:spLocks noGrp="1" noChangeArrowheads="1"/>
          </p:cNvSpPr>
          <p:nvPr>
            <p:ph type="body" idx="1"/>
          </p:nvPr>
        </p:nvSpPr>
        <p:spPr/>
        <p:txBody>
          <a:bodyPr/>
          <a:lstStyle/>
          <a:p>
            <a:pPr>
              <a:lnSpc>
                <a:spcPct val="90000"/>
              </a:lnSpc>
            </a:pPr>
            <a:r>
              <a:rPr lang="en-US" altLang="ko-KR" sz="2400" b="1">
                <a:ea typeface="굴림" charset="-127"/>
              </a:rPr>
              <a:t>Given a two digit number, find the sum of its digits</a:t>
            </a:r>
          </a:p>
          <a:p>
            <a:pPr lvl="1">
              <a:lnSpc>
                <a:spcPct val="90000"/>
              </a:lnSpc>
            </a:pPr>
            <a:r>
              <a:rPr lang="en-US" altLang="ko-KR" sz="1800">
                <a:ea typeface="굴림" charset="-127"/>
              </a:rPr>
              <a:t>NAME: SumDig</a:t>
            </a:r>
          </a:p>
          <a:p>
            <a:pPr lvl="1">
              <a:lnSpc>
                <a:spcPct val="90000"/>
              </a:lnSpc>
            </a:pPr>
            <a:r>
              <a:rPr lang="en-US" altLang="ko-KR" sz="1800">
                <a:ea typeface="굴림" charset="-127"/>
              </a:rPr>
              <a:t>GIVENS: N</a:t>
            </a:r>
          </a:p>
          <a:p>
            <a:pPr lvl="1">
              <a:lnSpc>
                <a:spcPct val="90000"/>
              </a:lnSpc>
            </a:pPr>
            <a:r>
              <a:rPr lang="en-US" altLang="ko-KR" sz="1800">
                <a:ea typeface="굴림" charset="-127"/>
              </a:rPr>
              <a:t>RESULTS: Sum</a:t>
            </a:r>
          </a:p>
          <a:p>
            <a:pPr lvl="1">
              <a:lnSpc>
                <a:spcPct val="90000"/>
              </a:lnSpc>
            </a:pPr>
            <a:r>
              <a:rPr lang="en-US" altLang="ko-KR" sz="1800">
                <a:ea typeface="굴림" charset="-127"/>
              </a:rPr>
              <a:t>INTERMEDIATES: Tens, Ones</a:t>
            </a:r>
          </a:p>
          <a:p>
            <a:pPr lvl="1">
              <a:lnSpc>
                <a:spcPct val="90000"/>
              </a:lnSpc>
            </a:pPr>
            <a:r>
              <a:rPr lang="en-US" altLang="ko-KR" sz="1800">
                <a:ea typeface="굴림" charset="-127"/>
              </a:rPr>
              <a:t>DEFINITION: Sum := SumDig(N)</a:t>
            </a:r>
          </a:p>
          <a:p>
            <a:pPr lvl="1">
              <a:lnSpc>
                <a:spcPct val="90000"/>
              </a:lnSpc>
            </a:pPr>
            <a:r>
              <a:rPr lang="en-US" altLang="ko-KR" sz="1800">
                <a:ea typeface="굴림" charset="-127"/>
              </a:rPr>
              <a:t>------------------------- </a:t>
            </a:r>
          </a:p>
          <a:p>
            <a:pPr lvl="1">
              <a:lnSpc>
                <a:spcPct val="90000"/>
              </a:lnSpc>
            </a:pPr>
            <a:r>
              <a:rPr lang="en-US" altLang="ko-KR" sz="1800">
                <a:ea typeface="굴림" charset="-127"/>
              </a:rPr>
              <a:t>METHOD:</a:t>
            </a:r>
          </a:p>
          <a:p>
            <a:pPr lvl="2">
              <a:lnSpc>
                <a:spcPct val="90000"/>
              </a:lnSpc>
              <a:buFontTx/>
              <a:buNone/>
            </a:pPr>
            <a:r>
              <a:rPr lang="en-US" altLang="ko-KR" sz="1800">
                <a:ea typeface="굴림" charset="-127"/>
              </a:rPr>
              <a:t>Get N</a:t>
            </a:r>
          </a:p>
          <a:p>
            <a:pPr lvl="2">
              <a:lnSpc>
                <a:spcPct val="90000"/>
              </a:lnSpc>
              <a:buFontTx/>
              <a:buNone/>
            </a:pPr>
            <a:endParaRPr lang="en-US" altLang="ko-KR" sz="1800">
              <a:ea typeface="굴림" charset="-127"/>
            </a:endParaRPr>
          </a:p>
          <a:p>
            <a:pPr lvl="2">
              <a:lnSpc>
                <a:spcPct val="90000"/>
              </a:lnSpc>
              <a:buFontTx/>
              <a:buNone/>
            </a:pPr>
            <a:r>
              <a:rPr lang="en-US" altLang="ko-KR" sz="1800">
                <a:ea typeface="굴림" charset="-127"/>
              </a:rPr>
              <a:t>Let Tens = N div10</a:t>
            </a:r>
          </a:p>
          <a:p>
            <a:pPr lvl="2">
              <a:lnSpc>
                <a:spcPct val="90000"/>
              </a:lnSpc>
              <a:buFontTx/>
              <a:buNone/>
            </a:pPr>
            <a:r>
              <a:rPr lang="en-US" altLang="ko-KR" sz="1800">
                <a:ea typeface="굴림" charset="-127"/>
              </a:rPr>
              <a:t>Let Ones = N mod 10</a:t>
            </a:r>
          </a:p>
          <a:p>
            <a:pPr lvl="2">
              <a:lnSpc>
                <a:spcPct val="90000"/>
              </a:lnSpc>
              <a:buFontTx/>
              <a:buNone/>
            </a:pPr>
            <a:r>
              <a:rPr lang="en-US" altLang="ko-KR" sz="1800">
                <a:ea typeface="굴림" charset="-127"/>
              </a:rPr>
              <a:t>Let Sum = Tens + Ones</a:t>
            </a:r>
          </a:p>
          <a:p>
            <a:pPr lvl="2">
              <a:lnSpc>
                <a:spcPct val="90000"/>
              </a:lnSpc>
              <a:buFontTx/>
              <a:buNone/>
            </a:pPr>
            <a:endParaRPr lang="en-US" altLang="ko-KR" sz="1800">
              <a:ea typeface="굴림" charset="-127"/>
            </a:endParaRPr>
          </a:p>
          <a:p>
            <a:pPr lvl="2">
              <a:lnSpc>
                <a:spcPct val="90000"/>
              </a:lnSpc>
              <a:buFontTx/>
              <a:buNone/>
            </a:pPr>
            <a:r>
              <a:rPr lang="en-US" altLang="ko-KR" sz="1800">
                <a:ea typeface="굴림" charset="-127"/>
              </a:rPr>
              <a:t>Give Sum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additive="base">
                                        <p:cTn id="37"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347">
                                            <p:txEl>
                                              <p:pRg st="6" end="6"/>
                                            </p:txEl>
                                          </p:spTgt>
                                        </p:tgtEl>
                                        <p:attrNameLst>
                                          <p:attrName>style.visibility</p:attrName>
                                        </p:attrNameLst>
                                      </p:cBhvr>
                                      <p:to>
                                        <p:strVal val="visible"/>
                                      </p:to>
                                    </p:set>
                                    <p:anim calcmode="lin" valueType="num">
                                      <p:cBhvr additive="base">
                                        <p:cTn id="43"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347">
                                            <p:txEl>
                                              <p:pRg st="7" end="7"/>
                                            </p:txEl>
                                          </p:spTgt>
                                        </p:tgtEl>
                                        <p:attrNameLst>
                                          <p:attrName>style.visibility</p:attrName>
                                        </p:attrNameLst>
                                      </p:cBhvr>
                                      <p:to>
                                        <p:strVal val="visible"/>
                                      </p:to>
                                    </p:set>
                                    <p:anim calcmode="lin" valueType="num">
                                      <p:cBhvr additive="base">
                                        <p:cTn id="49"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7347">
                                            <p:txEl>
                                              <p:pRg st="8" end="8"/>
                                            </p:txEl>
                                          </p:spTgt>
                                        </p:tgtEl>
                                        <p:attrNameLst>
                                          <p:attrName>style.visibility</p:attrName>
                                        </p:attrNameLst>
                                      </p:cBhvr>
                                      <p:to>
                                        <p:strVal val="visible"/>
                                      </p:to>
                                    </p:set>
                                    <p:anim calcmode="lin" valueType="num">
                                      <p:cBhvr additive="base">
                                        <p:cTn id="55" dur="5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73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7347">
                                            <p:txEl>
                                              <p:pRg st="10" end="10"/>
                                            </p:txEl>
                                          </p:spTgt>
                                        </p:tgtEl>
                                        <p:attrNameLst>
                                          <p:attrName>style.visibility</p:attrName>
                                        </p:attrNameLst>
                                      </p:cBhvr>
                                      <p:to>
                                        <p:strVal val="visible"/>
                                      </p:to>
                                    </p:set>
                                    <p:anim calcmode="lin" valueType="num">
                                      <p:cBhvr additive="base">
                                        <p:cTn id="61" dur="500" fill="hold"/>
                                        <p:tgtEl>
                                          <p:spTgt spid="5734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73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7347">
                                            <p:txEl>
                                              <p:pRg st="11" end="11"/>
                                            </p:txEl>
                                          </p:spTgt>
                                        </p:tgtEl>
                                        <p:attrNameLst>
                                          <p:attrName>style.visibility</p:attrName>
                                        </p:attrNameLst>
                                      </p:cBhvr>
                                      <p:to>
                                        <p:strVal val="visible"/>
                                      </p:to>
                                    </p:set>
                                    <p:anim calcmode="lin" valueType="num">
                                      <p:cBhvr additive="base">
                                        <p:cTn id="67" dur="500" fill="hold"/>
                                        <p:tgtEl>
                                          <p:spTgt spid="5734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73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7347">
                                            <p:txEl>
                                              <p:pRg st="12" end="12"/>
                                            </p:txEl>
                                          </p:spTgt>
                                        </p:tgtEl>
                                        <p:attrNameLst>
                                          <p:attrName>style.visibility</p:attrName>
                                        </p:attrNameLst>
                                      </p:cBhvr>
                                      <p:to>
                                        <p:strVal val="visible"/>
                                      </p:to>
                                    </p:set>
                                    <p:anim calcmode="lin" valueType="num">
                                      <p:cBhvr additive="base">
                                        <p:cTn id="73" dur="500" fill="hold"/>
                                        <p:tgtEl>
                                          <p:spTgt spid="5734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73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7347">
                                            <p:txEl>
                                              <p:pRg st="14" end="14"/>
                                            </p:txEl>
                                          </p:spTgt>
                                        </p:tgtEl>
                                        <p:attrNameLst>
                                          <p:attrName>style.visibility</p:attrName>
                                        </p:attrNameLst>
                                      </p:cBhvr>
                                      <p:to>
                                        <p:strVal val="visible"/>
                                      </p:to>
                                    </p:set>
                                    <p:anim calcmode="lin" valueType="num">
                                      <p:cBhvr additive="base">
                                        <p:cTn id="79" dur="500" fill="hold"/>
                                        <p:tgtEl>
                                          <p:spTgt spid="57347">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734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3"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nSpc>
                <a:spcPct val="70000"/>
              </a:lnSpc>
            </a:pPr>
            <a:r>
              <a:rPr lang="en-US" altLang="ko-KR">
                <a:ea typeface="굴림" charset="-127"/>
              </a:rPr>
              <a:t>Algorithm 1.7</a:t>
            </a:r>
          </a:p>
        </p:txBody>
      </p:sp>
      <p:sp>
        <p:nvSpPr>
          <p:cNvPr id="91139" name="Rectangle 3"/>
          <p:cNvSpPr>
            <a:spLocks noGrp="1" noChangeArrowheads="1"/>
          </p:cNvSpPr>
          <p:nvPr>
            <p:ph type="body" idx="1"/>
          </p:nvPr>
        </p:nvSpPr>
        <p:spPr/>
        <p:txBody>
          <a:bodyPr>
            <a:normAutofit lnSpcReduction="10000"/>
          </a:bodyPr>
          <a:lstStyle/>
          <a:p>
            <a:pPr>
              <a:lnSpc>
                <a:spcPct val="70000"/>
              </a:lnSpc>
            </a:pPr>
            <a:r>
              <a:rPr lang="en-US" altLang="ko-KR" sz="2400" b="1">
                <a:ea typeface="굴림" charset="-127"/>
              </a:rPr>
              <a:t>Write an algorithm which swaps the values of two numbers</a:t>
            </a:r>
          </a:p>
          <a:p>
            <a:pPr>
              <a:lnSpc>
                <a:spcPct val="70000"/>
              </a:lnSpc>
            </a:pPr>
            <a:endParaRPr lang="en-US" altLang="ko-KR" sz="1600">
              <a:ea typeface="굴림" charset="-127"/>
            </a:endParaRPr>
          </a:p>
          <a:p>
            <a:pPr>
              <a:lnSpc>
                <a:spcPct val="70000"/>
              </a:lnSpc>
            </a:pPr>
            <a:r>
              <a:rPr lang="en-US" altLang="ko-KR" sz="2400" b="1">
                <a:ea typeface="굴림" charset="-127"/>
              </a:rPr>
              <a:t>Example 1</a:t>
            </a:r>
          </a:p>
          <a:p>
            <a:pPr lvl="1">
              <a:lnSpc>
                <a:spcPct val="70000"/>
              </a:lnSpc>
            </a:pPr>
            <a:r>
              <a:rPr lang="en-US" altLang="ko-KR" sz="1800">
                <a:ea typeface="굴림" charset="-127"/>
              </a:rPr>
              <a:t>Two car family.  The wrong car is at the end of the driveway</a:t>
            </a:r>
          </a:p>
          <a:p>
            <a:pPr lvl="2">
              <a:lnSpc>
                <a:spcPct val="70000"/>
              </a:lnSpc>
            </a:pPr>
            <a:r>
              <a:rPr lang="en-US" altLang="ko-KR" sz="1800">
                <a:ea typeface="굴림" charset="-127"/>
              </a:rPr>
              <a:t>Move first car out on to the street </a:t>
            </a:r>
          </a:p>
          <a:p>
            <a:pPr lvl="2">
              <a:lnSpc>
                <a:spcPct val="70000"/>
              </a:lnSpc>
            </a:pPr>
            <a:r>
              <a:rPr lang="en-US" altLang="ko-KR" sz="1800">
                <a:ea typeface="굴림" charset="-127"/>
              </a:rPr>
              <a:t>Move second car out on to the street</a:t>
            </a:r>
          </a:p>
          <a:p>
            <a:pPr lvl="2">
              <a:lnSpc>
                <a:spcPct val="70000"/>
              </a:lnSpc>
            </a:pPr>
            <a:r>
              <a:rPr lang="en-US" altLang="ko-KR" sz="1800">
                <a:ea typeface="굴림" charset="-127"/>
              </a:rPr>
              <a:t>Move first car back in</a:t>
            </a:r>
          </a:p>
          <a:p>
            <a:pPr lvl="2">
              <a:lnSpc>
                <a:spcPct val="70000"/>
              </a:lnSpc>
            </a:pPr>
            <a:r>
              <a:rPr lang="en-US" altLang="ko-KR" sz="1800">
                <a:ea typeface="굴림" charset="-127"/>
              </a:rPr>
              <a:t>Move second car back in</a:t>
            </a:r>
          </a:p>
          <a:p>
            <a:pPr lvl="2">
              <a:lnSpc>
                <a:spcPct val="70000"/>
              </a:lnSpc>
            </a:pPr>
            <a:endParaRPr lang="en-US" altLang="ko-KR" sz="1200">
              <a:ea typeface="굴림" charset="-127"/>
            </a:endParaRPr>
          </a:p>
          <a:p>
            <a:pPr>
              <a:lnSpc>
                <a:spcPct val="70000"/>
              </a:lnSpc>
            </a:pPr>
            <a:r>
              <a:rPr lang="en-US" altLang="ko-KR" sz="2400" b="1">
                <a:ea typeface="굴림" charset="-127"/>
              </a:rPr>
              <a:t>Example 2</a:t>
            </a:r>
          </a:p>
          <a:p>
            <a:pPr lvl="1">
              <a:lnSpc>
                <a:spcPct val="90000"/>
              </a:lnSpc>
            </a:pPr>
            <a:r>
              <a:rPr lang="en-US" altLang="ko-KR" sz="1800">
                <a:ea typeface="굴림" charset="-127"/>
              </a:rPr>
              <a:t>You are looking after a 3 year old.  He wants milk and juice.  You put the milk in the blue glass and the juice in the red glass.  The child is  screaming that you did it wrong.</a:t>
            </a:r>
          </a:p>
          <a:p>
            <a:pPr lvl="2">
              <a:lnSpc>
                <a:spcPct val="70000"/>
              </a:lnSpc>
            </a:pPr>
            <a:r>
              <a:rPr lang="en-US" altLang="ko-KR" sz="1800">
                <a:ea typeface="굴림" charset="-127"/>
              </a:rPr>
              <a:t>Get a third glass (white)</a:t>
            </a:r>
          </a:p>
          <a:p>
            <a:pPr lvl="2">
              <a:lnSpc>
                <a:spcPct val="70000"/>
              </a:lnSpc>
            </a:pPr>
            <a:r>
              <a:rPr lang="en-US" altLang="ko-KR" sz="1800">
                <a:ea typeface="굴림" charset="-127"/>
              </a:rPr>
              <a:t>Pour the milk from the blue glass to the white glass</a:t>
            </a:r>
          </a:p>
          <a:p>
            <a:pPr lvl="2">
              <a:lnSpc>
                <a:spcPct val="70000"/>
              </a:lnSpc>
            </a:pPr>
            <a:r>
              <a:rPr lang="en-US" altLang="ko-KR" sz="1800">
                <a:ea typeface="굴림" charset="-127"/>
              </a:rPr>
              <a:t>Pour the juice from the red glass to the blue glass</a:t>
            </a:r>
          </a:p>
          <a:p>
            <a:pPr lvl="2">
              <a:lnSpc>
                <a:spcPct val="70000"/>
              </a:lnSpc>
            </a:pPr>
            <a:r>
              <a:rPr lang="en-US" altLang="ko-KR" sz="1800">
                <a:ea typeface="굴림" charset="-127"/>
              </a:rPr>
              <a:t>Pour the milk from the white glass to the red glass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ko-KR">
                <a:ea typeface="굴림" charset="-127"/>
              </a:rPr>
              <a:t>Algorithm 1.7</a:t>
            </a:r>
          </a:p>
        </p:txBody>
      </p:sp>
      <p:sp>
        <p:nvSpPr>
          <p:cNvPr id="61443" name="Rectangle 3"/>
          <p:cNvSpPr>
            <a:spLocks noGrp="1" noChangeArrowheads="1"/>
          </p:cNvSpPr>
          <p:nvPr>
            <p:ph type="body" idx="1"/>
          </p:nvPr>
        </p:nvSpPr>
        <p:spPr/>
        <p:txBody>
          <a:bodyPr/>
          <a:lstStyle/>
          <a:p>
            <a:pPr>
              <a:lnSpc>
                <a:spcPct val="80000"/>
              </a:lnSpc>
            </a:pPr>
            <a:r>
              <a:rPr lang="en-US" altLang="ko-KR" sz="2400" b="1">
                <a:ea typeface="굴림" charset="-127"/>
              </a:rPr>
              <a:t>Write an algorithm which swaps the values of two numbers</a:t>
            </a:r>
          </a:p>
          <a:p>
            <a:pPr lvl="1">
              <a:lnSpc>
                <a:spcPct val="80000"/>
              </a:lnSpc>
            </a:pPr>
            <a:r>
              <a:rPr lang="en-US" altLang="ko-KR" sz="1800">
                <a:ea typeface="굴림" charset="-127"/>
              </a:rPr>
              <a:t>NAME: Swap</a:t>
            </a:r>
          </a:p>
          <a:p>
            <a:pPr lvl="1">
              <a:lnSpc>
                <a:spcPct val="80000"/>
              </a:lnSpc>
            </a:pPr>
            <a:r>
              <a:rPr lang="en-US" altLang="ko-KR" sz="1800">
                <a:ea typeface="굴림" charset="-127"/>
              </a:rPr>
              <a:t>GIVENS: X, Y</a:t>
            </a:r>
          </a:p>
          <a:p>
            <a:pPr lvl="1">
              <a:lnSpc>
                <a:spcPct val="80000"/>
              </a:lnSpc>
            </a:pPr>
            <a:r>
              <a:rPr lang="en-US" altLang="ko-KR" sz="1800">
                <a:ea typeface="굴림" charset="-127"/>
              </a:rPr>
              <a:t>RESULTS: X, Y</a:t>
            </a:r>
          </a:p>
          <a:p>
            <a:pPr lvl="1">
              <a:lnSpc>
                <a:spcPct val="80000"/>
              </a:lnSpc>
            </a:pPr>
            <a:r>
              <a:rPr lang="en-US" altLang="ko-KR" sz="1800">
                <a:ea typeface="굴림" charset="-127"/>
              </a:rPr>
              <a:t>INTERMEDIATES: Temp</a:t>
            </a:r>
          </a:p>
          <a:p>
            <a:pPr lvl="1">
              <a:lnSpc>
                <a:spcPct val="80000"/>
              </a:lnSpc>
            </a:pPr>
            <a:r>
              <a:rPr lang="en-US" altLang="ko-KR" sz="1800">
                <a:ea typeface="굴림" charset="-127"/>
              </a:rPr>
              <a:t>DEFINITION: Swap (X, Y)</a:t>
            </a:r>
          </a:p>
          <a:p>
            <a:pPr lvl="1">
              <a:lnSpc>
                <a:spcPct val="80000"/>
              </a:lnSpc>
            </a:pPr>
            <a:r>
              <a:rPr lang="en-US" altLang="ko-KR" sz="1800">
                <a:ea typeface="굴림" charset="-127"/>
              </a:rPr>
              <a:t>-------------------------</a:t>
            </a:r>
          </a:p>
          <a:p>
            <a:pPr lvl="1">
              <a:lnSpc>
                <a:spcPct val="80000"/>
              </a:lnSpc>
            </a:pPr>
            <a:r>
              <a:rPr lang="en-US" altLang="ko-KR" sz="1800">
                <a:ea typeface="굴림" charset="-127"/>
              </a:rPr>
              <a:t>METHOD:</a:t>
            </a:r>
          </a:p>
          <a:p>
            <a:pPr lvl="2">
              <a:lnSpc>
                <a:spcPct val="80000"/>
              </a:lnSpc>
              <a:buFontTx/>
              <a:buNone/>
            </a:pPr>
            <a:r>
              <a:rPr lang="en-US" altLang="ko-KR" sz="1800">
                <a:ea typeface="굴림" charset="-127"/>
              </a:rPr>
              <a:t>Get X</a:t>
            </a:r>
          </a:p>
          <a:p>
            <a:pPr lvl="2">
              <a:lnSpc>
                <a:spcPct val="80000"/>
              </a:lnSpc>
              <a:buFontTx/>
              <a:buNone/>
            </a:pPr>
            <a:r>
              <a:rPr lang="en-US" altLang="ko-KR" sz="1800">
                <a:ea typeface="굴림" charset="-127"/>
              </a:rPr>
              <a:t>Get Y</a:t>
            </a:r>
          </a:p>
          <a:p>
            <a:pPr lvl="2">
              <a:lnSpc>
                <a:spcPct val="0"/>
              </a:lnSpc>
              <a:buFontTx/>
              <a:buNone/>
            </a:pPr>
            <a:endParaRPr lang="en-US" altLang="ko-KR" sz="1800">
              <a:ea typeface="굴림" charset="-127"/>
            </a:endParaRPr>
          </a:p>
          <a:p>
            <a:pPr lvl="2">
              <a:lnSpc>
                <a:spcPct val="70000"/>
              </a:lnSpc>
              <a:buFontTx/>
              <a:buNone/>
            </a:pPr>
            <a:r>
              <a:rPr lang="en-US" altLang="ko-KR" sz="1800">
                <a:ea typeface="굴림" charset="-127"/>
              </a:rPr>
              <a:t>Let Temp  = X</a:t>
            </a:r>
          </a:p>
          <a:p>
            <a:pPr lvl="2">
              <a:lnSpc>
                <a:spcPct val="70000"/>
              </a:lnSpc>
              <a:buFontTx/>
              <a:buNone/>
            </a:pPr>
            <a:r>
              <a:rPr lang="en-US" altLang="ko-KR" sz="1800">
                <a:ea typeface="굴림" charset="-127"/>
              </a:rPr>
              <a:t>Let X = Y</a:t>
            </a:r>
          </a:p>
          <a:p>
            <a:pPr lvl="2">
              <a:lnSpc>
                <a:spcPct val="70000"/>
              </a:lnSpc>
              <a:buFontTx/>
              <a:buNone/>
            </a:pPr>
            <a:r>
              <a:rPr lang="en-US" altLang="ko-KR" sz="1800">
                <a:ea typeface="굴림" charset="-127"/>
              </a:rPr>
              <a:t>Let Y = Temp</a:t>
            </a:r>
          </a:p>
          <a:p>
            <a:pPr lvl="2">
              <a:lnSpc>
                <a:spcPct val="0"/>
              </a:lnSpc>
              <a:buFontTx/>
              <a:buNone/>
            </a:pPr>
            <a:endParaRPr lang="en-US" altLang="ko-KR" sz="1800">
              <a:ea typeface="굴림" charset="-127"/>
            </a:endParaRPr>
          </a:p>
          <a:p>
            <a:pPr lvl="2">
              <a:lnSpc>
                <a:spcPct val="80000"/>
              </a:lnSpc>
              <a:buFontTx/>
              <a:buNone/>
            </a:pPr>
            <a:r>
              <a:rPr lang="en-US" altLang="ko-KR" sz="1800">
                <a:ea typeface="굴림" charset="-127"/>
              </a:rPr>
              <a:t>Give X</a:t>
            </a:r>
          </a:p>
          <a:p>
            <a:pPr lvl="2">
              <a:lnSpc>
                <a:spcPct val="80000"/>
              </a:lnSpc>
              <a:buFontTx/>
              <a:buNone/>
            </a:pPr>
            <a:r>
              <a:rPr lang="en-US" altLang="ko-KR" sz="1800">
                <a:ea typeface="굴림" charset="-127"/>
              </a:rPr>
              <a:t>Give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additive="base">
                                        <p:cTn id="25"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 calcmode="lin" valueType="num">
                                      <p:cBhvr additive="base">
                                        <p:cTn id="31"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43">
                                            <p:txEl>
                                              <p:pRg st="5" end="5"/>
                                            </p:txEl>
                                          </p:spTgt>
                                        </p:tgtEl>
                                        <p:attrNameLst>
                                          <p:attrName>style.visibility</p:attrName>
                                        </p:attrNameLst>
                                      </p:cBhvr>
                                      <p:to>
                                        <p:strVal val="visible"/>
                                      </p:to>
                                    </p:set>
                                    <p:anim calcmode="lin" valueType="num">
                                      <p:cBhvr additive="base">
                                        <p:cTn id="37"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443">
                                            <p:txEl>
                                              <p:pRg st="6" end="6"/>
                                            </p:txEl>
                                          </p:spTgt>
                                        </p:tgtEl>
                                        <p:attrNameLst>
                                          <p:attrName>style.visibility</p:attrName>
                                        </p:attrNameLst>
                                      </p:cBhvr>
                                      <p:to>
                                        <p:strVal val="visible"/>
                                      </p:to>
                                    </p:set>
                                    <p:anim calcmode="lin" valueType="num">
                                      <p:cBhvr additive="base">
                                        <p:cTn id="43"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443">
                                            <p:txEl>
                                              <p:pRg st="7" end="7"/>
                                            </p:txEl>
                                          </p:spTgt>
                                        </p:tgtEl>
                                        <p:attrNameLst>
                                          <p:attrName>style.visibility</p:attrName>
                                        </p:attrNameLst>
                                      </p:cBhvr>
                                      <p:to>
                                        <p:strVal val="visible"/>
                                      </p:to>
                                    </p:set>
                                    <p:anim calcmode="lin" valueType="num">
                                      <p:cBhvr additive="base">
                                        <p:cTn id="49" dur="5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1443">
                                            <p:txEl>
                                              <p:pRg st="8" end="8"/>
                                            </p:txEl>
                                          </p:spTgt>
                                        </p:tgtEl>
                                        <p:attrNameLst>
                                          <p:attrName>style.visibility</p:attrName>
                                        </p:attrNameLst>
                                      </p:cBhvr>
                                      <p:to>
                                        <p:strVal val="visible"/>
                                      </p:to>
                                    </p:set>
                                    <p:anim calcmode="lin" valueType="num">
                                      <p:cBhvr additive="base">
                                        <p:cTn id="55" dur="500" fill="hold"/>
                                        <p:tgtEl>
                                          <p:spTgt spid="614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14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1443">
                                            <p:txEl>
                                              <p:pRg st="9" end="9"/>
                                            </p:txEl>
                                          </p:spTgt>
                                        </p:tgtEl>
                                        <p:attrNameLst>
                                          <p:attrName>style.visibility</p:attrName>
                                        </p:attrNameLst>
                                      </p:cBhvr>
                                      <p:to>
                                        <p:strVal val="visible"/>
                                      </p:to>
                                    </p:set>
                                    <p:anim calcmode="lin" valueType="num">
                                      <p:cBhvr additive="base">
                                        <p:cTn id="61" dur="500" fill="hold"/>
                                        <p:tgtEl>
                                          <p:spTgt spid="6144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14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443">
                                            <p:txEl>
                                              <p:pRg st="11" end="11"/>
                                            </p:txEl>
                                          </p:spTgt>
                                        </p:tgtEl>
                                        <p:attrNameLst>
                                          <p:attrName>style.visibility</p:attrName>
                                        </p:attrNameLst>
                                      </p:cBhvr>
                                      <p:to>
                                        <p:strVal val="visible"/>
                                      </p:to>
                                    </p:set>
                                    <p:anim calcmode="lin" valueType="num">
                                      <p:cBhvr additive="base">
                                        <p:cTn id="67" dur="500" fill="hold"/>
                                        <p:tgtEl>
                                          <p:spTgt spid="6144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14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1443">
                                            <p:txEl>
                                              <p:pRg st="12" end="12"/>
                                            </p:txEl>
                                          </p:spTgt>
                                        </p:tgtEl>
                                        <p:attrNameLst>
                                          <p:attrName>style.visibility</p:attrName>
                                        </p:attrNameLst>
                                      </p:cBhvr>
                                      <p:to>
                                        <p:strVal val="visible"/>
                                      </p:to>
                                    </p:set>
                                    <p:anim calcmode="lin" valueType="num">
                                      <p:cBhvr additive="base">
                                        <p:cTn id="73" dur="500" fill="hold"/>
                                        <p:tgtEl>
                                          <p:spTgt spid="6144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144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1443">
                                            <p:txEl>
                                              <p:pRg st="13" end="13"/>
                                            </p:txEl>
                                          </p:spTgt>
                                        </p:tgtEl>
                                        <p:attrNameLst>
                                          <p:attrName>style.visibility</p:attrName>
                                        </p:attrNameLst>
                                      </p:cBhvr>
                                      <p:to>
                                        <p:strVal val="visible"/>
                                      </p:to>
                                    </p:set>
                                    <p:anim calcmode="lin" valueType="num">
                                      <p:cBhvr additive="base">
                                        <p:cTn id="79" dur="500" fill="hold"/>
                                        <p:tgtEl>
                                          <p:spTgt spid="6144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144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1443">
                                            <p:txEl>
                                              <p:pRg st="15" end="15"/>
                                            </p:txEl>
                                          </p:spTgt>
                                        </p:tgtEl>
                                        <p:attrNameLst>
                                          <p:attrName>style.visibility</p:attrName>
                                        </p:attrNameLst>
                                      </p:cBhvr>
                                      <p:to>
                                        <p:strVal val="visible"/>
                                      </p:to>
                                    </p:set>
                                    <p:anim calcmode="lin" valueType="num">
                                      <p:cBhvr additive="base">
                                        <p:cTn id="85" dur="500" fill="hold"/>
                                        <p:tgtEl>
                                          <p:spTgt spid="6144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144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1443">
                                            <p:txEl>
                                              <p:pRg st="16" end="16"/>
                                            </p:txEl>
                                          </p:spTgt>
                                        </p:tgtEl>
                                        <p:attrNameLst>
                                          <p:attrName>style.visibility</p:attrName>
                                        </p:attrNameLst>
                                      </p:cBhvr>
                                      <p:to>
                                        <p:strVal val="visible"/>
                                      </p:to>
                                    </p:set>
                                    <p:anim calcmode="lin" valueType="num">
                                      <p:cBhvr additive="base">
                                        <p:cTn id="91" dur="500" fill="hold"/>
                                        <p:tgtEl>
                                          <p:spTgt spid="61443">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144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3"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ko-KR">
                <a:ea typeface="굴림" charset="-127"/>
              </a:rPr>
              <a:t>Algorithm 1.8</a:t>
            </a:r>
          </a:p>
        </p:txBody>
      </p:sp>
      <p:sp>
        <p:nvSpPr>
          <p:cNvPr id="62467" name="Rectangle 3"/>
          <p:cNvSpPr>
            <a:spLocks noGrp="1" noChangeArrowheads="1"/>
          </p:cNvSpPr>
          <p:nvPr>
            <p:ph type="body" idx="1"/>
          </p:nvPr>
        </p:nvSpPr>
        <p:spPr/>
        <p:txBody>
          <a:bodyPr>
            <a:normAutofit lnSpcReduction="10000"/>
          </a:bodyPr>
          <a:lstStyle/>
          <a:p>
            <a:pPr>
              <a:lnSpc>
                <a:spcPct val="90000"/>
              </a:lnSpc>
            </a:pPr>
            <a:r>
              <a:rPr lang="en-US" altLang="ko-KR" sz="2400" b="1">
                <a:ea typeface="굴림" charset="-127"/>
              </a:rPr>
              <a:t>Write an algorithm which adds the given two numbers (X and Y) and returns the sum in the given variable X</a:t>
            </a:r>
          </a:p>
          <a:p>
            <a:pPr lvl="1">
              <a:lnSpc>
                <a:spcPct val="90000"/>
              </a:lnSpc>
            </a:pPr>
            <a:r>
              <a:rPr lang="en-US" altLang="ko-KR" sz="1800">
                <a:ea typeface="굴림" charset="-127"/>
              </a:rPr>
              <a:t>NAME: AddXY</a:t>
            </a:r>
          </a:p>
          <a:p>
            <a:pPr lvl="1">
              <a:lnSpc>
                <a:spcPct val="90000"/>
              </a:lnSpc>
            </a:pPr>
            <a:r>
              <a:rPr lang="en-US" altLang="ko-KR" sz="1800">
                <a:ea typeface="굴림" charset="-127"/>
              </a:rPr>
              <a:t>GIVENS:X, Y</a:t>
            </a:r>
            <a:endParaRPr lang="en-US" altLang="ko-KR" sz="2000">
              <a:ea typeface="굴림" charset="-127"/>
            </a:endParaRPr>
          </a:p>
          <a:p>
            <a:pPr lvl="1">
              <a:lnSpc>
                <a:spcPct val="90000"/>
              </a:lnSpc>
            </a:pPr>
            <a:r>
              <a:rPr lang="en-US" altLang="ko-KR" sz="1800">
                <a:ea typeface="굴림" charset="-127"/>
              </a:rPr>
              <a:t>RESULTS: X</a:t>
            </a:r>
          </a:p>
          <a:p>
            <a:pPr lvl="1">
              <a:lnSpc>
                <a:spcPct val="90000"/>
              </a:lnSpc>
            </a:pPr>
            <a:r>
              <a:rPr lang="en-US" altLang="ko-KR" sz="1800">
                <a:ea typeface="굴림" charset="-127"/>
              </a:rPr>
              <a:t>INTERMEDIATES: None</a:t>
            </a:r>
          </a:p>
          <a:p>
            <a:pPr lvl="1">
              <a:lnSpc>
                <a:spcPct val="90000"/>
              </a:lnSpc>
            </a:pPr>
            <a:r>
              <a:rPr lang="en-US" altLang="ko-KR" sz="1800">
                <a:ea typeface="굴림" charset="-127"/>
              </a:rPr>
              <a:t>DEFINITION: AddXY (X, Y)</a:t>
            </a:r>
          </a:p>
          <a:p>
            <a:pPr lvl="1">
              <a:lnSpc>
                <a:spcPct val="90000"/>
              </a:lnSpc>
            </a:pPr>
            <a:r>
              <a:rPr lang="en-US" altLang="ko-KR" sz="1800">
                <a:ea typeface="굴림" charset="-127"/>
              </a:rPr>
              <a:t>-------------------------</a:t>
            </a:r>
          </a:p>
          <a:p>
            <a:pPr lvl="1">
              <a:lnSpc>
                <a:spcPct val="90000"/>
              </a:lnSpc>
            </a:pPr>
            <a:r>
              <a:rPr lang="en-US" altLang="ko-KR" sz="1800">
                <a:ea typeface="굴림" charset="-127"/>
              </a:rPr>
              <a:t>METHOD:</a:t>
            </a:r>
          </a:p>
          <a:p>
            <a:pPr lvl="2">
              <a:lnSpc>
                <a:spcPct val="90000"/>
              </a:lnSpc>
              <a:buFontTx/>
              <a:buNone/>
            </a:pPr>
            <a:r>
              <a:rPr lang="en-US" altLang="ko-KR" sz="1800">
                <a:ea typeface="굴림" charset="-127"/>
              </a:rPr>
              <a:t>Get X</a:t>
            </a:r>
          </a:p>
          <a:p>
            <a:pPr lvl="2">
              <a:lnSpc>
                <a:spcPct val="90000"/>
              </a:lnSpc>
              <a:buFontTx/>
              <a:buNone/>
            </a:pPr>
            <a:r>
              <a:rPr lang="en-US" altLang="ko-KR" sz="1800">
                <a:ea typeface="굴림" charset="-127"/>
              </a:rPr>
              <a:t>Get Y</a:t>
            </a:r>
          </a:p>
          <a:p>
            <a:pPr lvl="2">
              <a:lnSpc>
                <a:spcPct val="70000"/>
              </a:lnSpc>
              <a:buFontTx/>
              <a:buNone/>
            </a:pPr>
            <a:endParaRPr lang="en-US" altLang="ko-KR" sz="1800">
              <a:ea typeface="굴림" charset="-127"/>
            </a:endParaRPr>
          </a:p>
          <a:p>
            <a:pPr lvl="2">
              <a:lnSpc>
                <a:spcPct val="90000"/>
              </a:lnSpc>
              <a:buFontTx/>
              <a:buNone/>
            </a:pPr>
            <a:r>
              <a:rPr lang="en-US" altLang="ko-KR" sz="1800">
                <a:ea typeface="굴림" charset="-127"/>
              </a:rPr>
              <a:t>Let X = X+ Y</a:t>
            </a:r>
          </a:p>
          <a:p>
            <a:pPr lvl="2">
              <a:lnSpc>
                <a:spcPct val="70000"/>
              </a:lnSpc>
              <a:buFontTx/>
              <a:buNone/>
            </a:pPr>
            <a:endParaRPr lang="en-US" altLang="ko-KR" sz="1800">
              <a:ea typeface="굴림" charset="-127"/>
            </a:endParaRPr>
          </a:p>
          <a:p>
            <a:pPr lvl="2">
              <a:lnSpc>
                <a:spcPct val="90000"/>
              </a:lnSpc>
              <a:buFontTx/>
              <a:buNone/>
            </a:pPr>
            <a:r>
              <a:rPr lang="en-US" altLang="ko-KR" sz="1800">
                <a:ea typeface="굴림" charset="-127"/>
              </a:rPr>
              <a:t>Give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467">
                                            <p:txEl>
                                              <p:pRg st="3" end="3"/>
                                            </p:txEl>
                                          </p:spTgt>
                                        </p:tgtEl>
                                        <p:attrNameLst>
                                          <p:attrName>style.visibility</p:attrName>
                                        </p:attrNameLst>
                                      </p:cBhvr>
                                      <p:to>
                                        <p:strVal val="visible"/>
                                      </p:to>
                                    </p:set>
                                    <p:anim calcmode="lin" valueType="num">
                                      <p:cBhvr additive="base">
                                        <p:cTn id="25"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2467">
                                            <p:txEl>
                                              <p:pRg st="4" end="4"/>
                                            </p:txEl>
                                          </p:spTgt>
                                        </p:tgtEl>
                                        <p:attrNameLst>
                                          <p:attrName>style.visibility</p:attrName>
                                        </p:attrNameLst>
                                      </p:cBhvr>
                                      <p:to>
                                        <p:strVal val="visible"/>
                                      </p:to>
                                    </p:set>
                                    <p:anim calcmode="lin" valueType="num">
                                      <p:cBhvr additive="base">
                                        <p:cTn id="31"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2467">
                                            <p:txEl>
                                              <p:pRg st="5" end="5"/>
                                            </p:txEl>
                                          </p:spTgt>
                                        </p:tgtEl>
                                        <p:attrNameLst>
                                          <p:attrName>style.visibility</p:attrName>
                                        </p:attrNameLst>
                                      </p:cBhvr>
                                      <p:to>
                                        <p:strVal val="visible"/>
                                      </p:to>
                                    </p:set>
                                    <p:anim calcmode="lin" valueType="num">
                                      <p:cBhvr additive="base">
                                        <p:cTn id="37"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2467">
                                            <p:txEl>
                                              <p:pRg st="6" end="6"/>
                                            </p:txEl>
                                          </p:spTgt>
                                        </p:tgtEl>
                                        <p:attrNameLst>
                                          <p:attrName>style.visibility</p:attrName>
                                        </p:attrNameLst>
                                      </p:cBhvr>
                                      <p:to>
                                        <p:strVal val="visible"/>
                                      </p:to>
                                    </p:set>
                                    <p:anim calcmode="lin" valueType="num">
                                      <p:cBhvr additive="base">
                                        <p:cTn id="43"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2467">
                                            <p:txEl>
                                              <p:pRg st="7" end="7"/>
                                            </p:txEl>
                                          </p:spTgt>
                                        </p:tgtEl>
                                        <p:attrNameLst>
                                          <p:attrName>style.visibility</p:attrName>
                                        </p:attrNameLst>
                                      </p:cBhvr>
                                      <p:to>
                                        <p:strVal val="visible"/>
                                      </p:to>
                                    </p:set>
                                    <p:anim calcmode="lin" valueType="num">
                                      <p:cBhvr additive="base">
                                        <p:cTn id="49"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2467">
                                            <p:txEl>
                                              <p:pRg st="8" end="8"/>
                                            </p:txEl>
                                          </p:spTgt>
                                        </p:tgtEl>
                                        <p:attrNameLst>
                                          <p:attrName>style.visibility</p:attrName>
                                        </p:attrNameLst>
                                      </p:cBhvr>
                                      <p:to>
                                        <p:strVal val="visible"/>
                                      </p:to>
                                    </p:set>
                                    <p:anim calcmode="lin" valueType="num">
                                      <p:cBhvr additive="base">
                                        <p:cTn id="55" dur="500" fill="hold"/>
                                        <p:tgtEl>
                                          <p:spTgt spid="624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24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2467">
                                            <p:txEl>
                                              <p:pRg st="9" end="9"/>
                                            </p:txEl>
                                          </p:spTgt>
                                        </p:tgtEl>
                                        <p:attrNameLst>
                                          <p:attrName>style.visibility</p:attrName>
                                        </p:attrNameLst>
                                      </p:cBhvr>
                                      <p:to>
                                        <p:strVal val="visible"/>
                                      </p:to>
                                    </p:set>
                                    <p:anim calcmode="lin" valueType="num">
                                      <p:cBhvr additive="base">
                                        <p:cTn id="61" dur="500" fill="hold"/>
                                        <p:tgtEl>
                                          <p:spTgt spid="624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24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2467">
                                            <p:txEl>
                                              <p:pRg st="11" end="11"/>
                                            </p:txEl>
                                          </p:spTgt>
                                        </p:tgtEl>
                                        <p:attrNameLst>
                                          <p:attrName>style.visibility</p:attrName>
                                        </p:attrNameLst>
                                      </p:cBhvr>
                                      <p:to>
                                        <p:strVal val="visible"/>
                                      </p:to>
                                    </p:set>
                                    <p:anim calcmode="lin" valueType="num">
                                      <p:cBhvr additive="base">
                                        <p:cTn id="67" dur="500" fill="hold"/>
                                        <p:tgtEl>
                                          <p:spTgt spid="6246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246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2467">
                                            <p:txEl>
                                              <p:pRg st="13" end="13"/>
                                            </p:txEl>
                                          </p:spTgt>
                                        </p:tgtEl>
                                        <p:attrNameLst>
                                          <p:attrName>style.visibility</p:attrName>
                                        </p:attrNameLst>
                                      </p:cBhvr>
                                      <p:to>
                                        <p:strVal val="visible"/>
                                      </p:to>
                                    </p:set>
                                    <p:anim calcmode="lin" valueType="num">
                                      <p:cBhvr additive="base">
                                        <p:cTn id="73" dur="500" fill="hold"/>
                                        <p:tgtEl>
                                          <p:spTgt spid="62467">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246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ko-KR">
                <a:ea typeface="굴림" charset="-127"/>
              </a:rPr>
              <a:t>Recap</a:t>
            </a:r>
          </a:p>
        </p:txBody>
      </p:sp>
      <p:graphicFrame>
        <p:nvGraphicFramePr>
          <p:cNvPr id="64591" name="Group 79"/>
          <p:cNvGraphicFramePr>
            <a:graphicFrameLocks noGrp="1"/>
          </p:cNvGraphicFramePr>
          <p:nvPr>
            <p:ph type="tbl" idx="1"/>
          </p:nvPr>
        </p:nvGraphicFramePr>
        <p:xfrm>
          <a:off x="990600" y="1828800"/>
          <a:ext cx="7772400" cy="4114802"/>
        </p:xfrm>
        <a:graphic>
          <a:graphicData uri="http://schemas.openxmlformats.org/drawingml/2006/table">
            <a:tbl>
              <a:tblPr/>
              <a:tblGrid>
                <a:gridCol w="1909763"/>
                <a:gridCol w="5862637"/>
              </a:tblGrid>
              <a:tr h="649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Times New Roman" pitchFamily="18" charset="0"/>
                          <a:ea typeface="굴림" charset="-127"/>
                          <a:cs typeface="Times New Roman" pitchFamily="18"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Times New Roman" pitchFamily="18" charset="0"/>
                          <a:ea typeface="굴림" charset="-127"/>
                          <a:cs typeface="Times New Roman" pitchFamily="18" charset="0"/>
                        </a:rPr>
                        <a:t>The formal name of the algorithm</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Times New Roman" pitchFamily="18" charset="0"/>
                          <a:ea typeface="굴림" charset="-127"/>
                          <a:cs typeface="Times New Roman" pitchFamily="18" charset="0"/>
                        </a:rPr>
                        <a:t>Givens</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Times New Roman" pitchFamily="18" charset="0"/>
                          <a:ea typeface="굴림" charset="-127"/>
                          <a:cs typeface="Times New Roman" pitchFamily="18" charset="0"/>
                        </a:rPr>
                        <a:t>Names of the given values for a problem</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Times New Roman" pitchFamily="18" charset="0"/>
                          <a:ea typeface="굴림" charset="-127"/>
                          <a:cs typeface="Times New Roman" pitchFamily="18" charset="0"/>
                        </a:rPr>
                        <a:t>Results</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Times New Roman" pitchFamily="18" charset="0"/>
                          <a:ea typeface="굴림" charset="-127"/>
                          <a:cs typeface="Times New Roman" pitchFamily="18" charset="0"/>
                        </a:rPr>
                        <a:t>Names of the resulting values of the problem</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3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Times New Roman" pitchFamily="18" charset="0"/>
                          <a:ea typeface="굴림" charset="-127"/>
                          <a:cs typeface="Times New Roman" pitchFamily="18" charset="0"/>
                        </a:rPr>
                        <a:t>Intermediates</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Times New Roman" pitchFamily="18" charset="0"/>
                          <a:ea typeface="굴림" charset="-127"/>
                          <a:cs typeface="Times New Roman" pitchFamily="18" charset="0"/>
                        </a:rPr>
                        <a:t>Names of the intermediate variables used in the algorithm</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2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Times New Roman" pitchFamily="18" charset="0"/>
                          <a:ea typeface="굴림" charset="-127"/>
                          <a:cs typeface="Times New Roman" pitchFamily="18" charset="0"/>
                        </a:rPr>
                        <a:t>Definition</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Times New Roman" pitchFamily="18" charset="0"/>
                          <a:ea typeface="굴림" charset="-127"/>
                          <a:cs typeface="Times New Roman" pitchFamily="18" charset="0"/>
                        </a:rPr>
                        <a:t>The formal definition of the algorithm, using Name, Givens, and Results</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2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Times New Roman" pitchFamily="18" charset="0"/>
                          <a:ea typeface="굴림" charset="-127"/>
                          <a:cs typeface="Times New Roman" pitchFamily="18" charset="0"/>
                        </a:rPr>
                        <a:t>Method</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Times New Roman" pitchFamily="18" charset="0"/>
                          <a:ea typeface="굴림" charset="-127"/>
                          <a:cs typeface="Times New Roman" pitchFamily="18" charset="0"/>
                        </a:rPr>
                        <a:t>The step by step sequence of statements to solve the problem</a:t>
                      </a:r>
                      <a:endParaRPr kumimoji="0" lang="en-US" altLang="ko-KR" sz="2400" b="0" i="0" u="none" strike="noStrike" cap="none" normalizeH="0" baseline="0" smtClean="0">
                        <a:ln>
                          <a:noFill/>
                        </a:ln>
                        <a:solidFill>
                          <a:schemeClr val="tx1"/>
                        </a:solidFill>
                        <a:effectLst/>
                        <a:latin typeface="Times New Roman" pitchFamily="18" charset="0"/>
                        <a:ea typeface="굴림" charset="-127"/>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a:ea typeface="굴림" charset="-127"/>
              </a:rPr>
              <a:t>Tracing an Algorithm</a:t>
            </a:r>
          </a:p>
        </p:txBody>
      </p:sp>
      <p:sp>
        <p:nvSpPr>
          <p:cNvPr id="66563" name="Rectangle 3"/>
          <p:cNvSpPr>
            <a:spLocks noGrp="1" noChangeArrowheads="1"/>
          </p:cNvSpPr>
          <p:nvPr>
            <p:ph type="body" idx="1"/>
          </p:nvPr>
        </p:nvSpPr>
        <p:spPr>
          <a:xfrm>
            <a:off x="990600" y="1828800"/>
            <a:ext cx="7772400" cy="4724400"/>
          </a:xfrm>
        </p:spPr>
        <p:txBody>
          <a:bodyPr/>
          <a:lstStyle/>
          <a:p>
            <a:pPr>
              <a:lnSpc>
                <a:spcPct val="90000"/>
              </a:lnSpc>
            </a:pPr>
            <a:r>
              <a:rPr lang="en-US" altLang="ko-KR">
                <a:ea typeface="굴림" charset="-127"/>
              </a:rPr>
              <a:t>The purpose of tracing an algorithm is to ensure that it works</a:t>
            </a:r>
          </a:p>
          <a:p>
            <a:pPr>
              <a:lnSpc>
                <a:spcPct val="90000"/>
              </a:lnSpc>
            </a:pPr>
            <a:r>
              <a:rPr lang="en-US" altLang="ko-KR">
                <a:ea typeface="굴림" charset="-127"/>
              </a:rPr>
              <a:t>This is a paper test.  As we will see later, it should be completed before writing the computer code</a:t>
            </a:r>
          </a:p>
          <a:p>
            <a:pPr>
              <a:lnSpc>
                <a:spcPct val="90000"/>
              </a:lnSpc>
            </a:pPr>
            <a:r>
              <a:rPr lang="en-US" altLang="ko-KR">
                <a:ea typeface="굴림" charset="-127"/>
              </a:rPr>
              <a:t>Tracing involves</a:t>
            </a:r>
            <a:r>
              <a:rPr lang="en-US" altLang="ko-KR" sz="2400">
                <a:ea typeface="굴림" charset="-127"/>
              </a:rPr>
              <a:t/>
            </a:r>
            <a:br>
              <a:rPr lang="en-US" altLang="ko-KR" sz="2400">
                <a:ea typeface="굴림" charset="-127"/>
              </a:rPr>
            </a:br>
            <a:endParaRPr lang="en-US" altLang="ko-KR" sz="2400">
              <a:ea typeface="굴림" charset="-127"/>
            </a:endParaRPr>
          </a:p>
          <a:p>
            <a:pPr lvl="1">
              <a:lnSpc>
                <a:spcPct val="90000"/>
              </a:lnSpc>
            </a:pPr>
            <a:r>
              <a:rPr lang="en-US" altLang="ko-KR">
                <a:ea typeface="굴림" charset="-127"/>
              </a:rPr>
              <a:t>Executing the sequence of instructions with a sample set of values</a:t>
            </a:r>
          </a:p>
          <a:p>
            <a:pPr lvl="1">
              <a:lnSpc>
                <a:spcPct val="90000"/>
              </a:lnSpc>
            </a:pPr>
            <a:r>
              <a:rPr lang="en-US" altLang="ko-KR">
                <a:ea typeface="굴림" charset="-127"/>
              </a:rPr>
              <a:t>Computing the value of each variable after each instruction is executed</a:t>
            </a:r>
          </a:p>
          <a:p>
            <a:pPr lvl="1">
              <a:lnSpc>
                <a:spcPct val="90000"/>
              </a:lnSpc>
            </a:pPr>
            <a:r>
              <a:rPr lang="en-US" altLang="ko-KR">
                <a:ea typeface="굴림" charset="-127"/>
              </a:rPr>
              <a:t>Checking for the correct result</a:t>
            </a:r>
          </a:p>
          <a:p>
            <a:pPr>
              <a:lnSpc>
                <a:spcPct val="90000"/>
              </a:lnSpc>
            </a:pPr>
            <a:endParaRPr lang="en-US" altLang="ko-KR" sz="2400">
              <a:ea typeface="굴림" charset="-127"/>
            </a:endParaRPr>
          </a:p>
          <a:p>
            <a:pPr>
              <a:lnSpc>
                <a:spcPct val="90000"/>
              </a:lnSpc>
            </a:pPr>
            <a:endParaRPr lang="en-US" altLang="ko-KR" sz="2400">
              <a:ea typeface="굴림"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6563">
                                            <p:txEl>
                                              <p:pRg st="3" end="3"/>
                                            </p:txEl>
                                          </p:spTgt>
                                        </p:tgtEl>
                                        <p:attrNameLst>
                                          <p:attrName>style.visibility</p:attrName>
                                        </p:attrNameLst>
                                      </p:cBhvr>
                                      <p:to>
                                        <p:strVal val="visible"/>
                                      </p:to>
                                    </p:set>
                                    <p:anim calcmode="lin" valueType="num">
                                      <p:cBhvr additive="base">
                                        <p:cTn id="23"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anim calcmode="lin" valueType="num">
                                      <p:cBhvr additive="base">
                                        <p:cTn id="27"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anim calcmode="lin" valueType="num">
                                      <p:cBhvr additive="base">
                                        <p:cTn id="31"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ko-KR">
                <a:ea typeface="굴림" charset="-127"/>
              </a:rPr>
              <a:t>Tracing an Algorithm</a:t>
            </a:r>
          </a:p>
        </p:txBody>
      </p:sp>
      <p:sp>
        <p:nvSpPr>
          <p:cNvPr id="67587" name="Rectangle 3"/>
          <p:cNvSpPr>
            <a:spLocks noGrp="1" noChangeArrowheads="1"/>
          </p:cNvSpPr>
          <p:nvPr>
            <p:ph type="body" idx="1"/>
          </p:nvPr>
        </p:nvSpPr>
        <p:spPr/>
        <p:txBody>
          <a:bodyPr/>
          <a:lstStyle/>
          <a:p>
            <a:r>
              <a:rPr lang="en-US" altLang="ko-KR">
                <a:ea typeface="굴림" charset="-127"/>
              </a:rPr>
              <a:t>Step 1 - Number every instruction in the algorithm</a:t>
            </a:r>
            <a:r>
              <a:rPr lang="en-US" altLang="ko-KR" sz="3200">
                <a:ea typeface="굴림" charset="-127"/>
              </a:rPr>
              <a:t/>
            </a:r>
            <a:br>
              <a:rPr lang="en-US" altLang="ko-KR" sz="3200">
                <a:ea typeface="굴림" charset="-127"/>
              </a:rPr>
            </a:br>
            <a:endParaRPr lang="en-US" altLang="ko-KR" sz="3200">
              <a:ea typeface="굴림" charset="-127"/>
            </a:endParaRPr>
          </a:p>
          <a:p>
            <a:r>
              <a:rPr lang="en-US" altLang="ko-KR">
                <a:ea typeface="굴림" charset="-127"/>
              </a:rPr>
              <a:t>Step 2 – Make a table</a:t>
            </a:r>
          </a:p>
          <a:p>
            <a:pPr lvl="1"/>
            <a:r>
              <a:rPr lang="en-US" altLang="ko-KR">
                <a:ea typeface="굴림" charset="-127"/>
              </a:rPr>
              <a:t>The first column of the table indicates which instruction has been executed</a:t>
            </a:r>
          </a:p>
          <a:p>
            <a:pPr lvl="1"/>
            <a:r>
              <a:rPr lang="en-US" altLang="ko-KR">
                <a:ea typeface="굴림" charset="-127"/>
              </a:rPr>
              <a:t>Subsequent columns list all the variables of the algorithm (Givens, Results, Intermediates)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ko-KR">
                <a:ea typeface="굴림" charset="-127"/>
              </a:rPr>
              <a:t>Tracing an Algorithm</a:t>
            </a:r>
            <a:endParaRPr lang="en-US" altLang="ko-KR" sz="4800">
              <a:ea typeface="굴림" charset="-127"/>
            </a:endParaRPr>
          </a:p>
        </p:txBody>
      </p:sp>
      <p:sp>
        <p:nvSpPr>
          <p:cNvPr id="68611" name="Rectangle 3"/>
          <p:cNvSpPr>
            <a:spLocks noGrp="1" noChangeArrowheads="1"/>
          </p:cNvSpPr>
          <p:nvPr>
            <p:ph type="body" idx="1"/>
          </p:nvPr>
        </p:nvSpPr>
        <p:spPr/>
        <p:txBody>
          <a:bodyPr/>
          <a:lstStyle/>
          <a:p>
            <a:r>
              <a:rPr lang="en-US" altLang="ko-KR" dirty="0">
                <a:ea typeface="굴림" charset="-127"/>
              </a:rPr>
              <a:t>Step 3 – Complete the table</a:t>
            </a:r>
          </a:p>
          <a:p>
            <a:pPr lvl="1"/>
            <a:r>
              <a:rPr lang="en-US" altLang="ko-KR" dirty="0">
                <a:ea typeface="굴림" charset="-127"/>
              </a:rPr>
              <a:t>Each column of the table represents a variable</a:t>
            </a:r>
          </a:p>
          <a:p>
            <a:pPr lvl="1"/>
            <a:r>
              <a:rPr lang="en-US" altLang="ko-KR" dirty="0">
                <a:ea typeface="굴림" charset="-127"/>
              </a:rPr>
              <a:t>Start at the first line of your algorithm.  Identify what will happen to each variable as that instruction is executed</a:t>
            </a:r>
          </a:p>
          <a:p>
            <a:pPr lvl="2"/>
            <a:r>
              <a:rPr lang="en-US" altLang="ko-KR" dirty="0">
                <a:ea typeface="굴림" charset="-127"/>
              </a:rPr>
              <a:t>Change any values which the instruction changes and leave all other columns blank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ko-KR">
                <a:ea typeface="굴림" charset="-127"/>
              </a:rPr>
              <a:t>Trace 1.1</a:t>
            </a:r>
          </a:p>
        </p:txBody>
      </p:sp>
      <p:sp>
        <p:nvSpPr>
          <p:cNvPr id="69635" name="Rectangle 3"/>
          <p:cNvSpPr>
            <a:spLocks noGrp="1" noChangeArrowheads="1"/>
          </p:cNvSpPr>
          <p:nvPr>
            <p:ph type="body" idx="1"/>
          </p:nvPr>
        </p:nvSpPr>
        <p:spPr>
          <a:xfrm>
            <a:off x="990600" y="1828800"/>
            <a:ext cx="7772400" cy="457200"/>
          </a:xfrm>
        </p:spPr>
        <p:txBody>
          <a:bodyPr>
            <a:normAutofit fontScale="85000" lnSpcReduction="10000"/>
          </a:bodyPr>
          <a:lstStyle/>
          <a:p>
            <a:r>
              <a:rPr lang="en-US" altLang="ko-KR" sz="2400" b="1">
                <a:ea typeface="굴림" charset="-127"/>
              </a:rPr>
              <a:t>Trace Algorithm 1.4 using the numbers 24, 31, and 35</a:t>
            </a:r>
          </a:p>
        </p:txBody>
      </p:sp>
      <p:sp>
        <p:nvSpPr>
          <p:cNvPr id="69636" name="Rectangle 4"/>
          <p:cNvSpPr>
            <a:spLocks noChangeArrowheads="1"/>
          </p:cNvSpPr>
          <p:nvPr/>
        </p:nvSpPr>
        <p:spPr bwMode="auto">
          <a:xfrm>
            <a:off x="381000" y="2636838"/>
            <a:ext cx="4254500" cy="2536825"/>
          </a:xfrm>
          <a:prstGeom prst="rect">
            <a:avLst/>
          </a:prstGeom>
          <a:noFill/>
          <a:ln w="9525">
            <a:noFill/>
            <a:miter lim="800000"/>
            <a:headEnd/>
            <a:tailEnd/>
          </a:ln>
          <a:effectLst/>
        </p:spPr>
        <p:txBody>
          <a:bodyPr wrap="none">
            <a:spAutoFit/>
          </a:bodyPr>
          <a:lstStyle/>
          <a:p>
            <a:pPr marL="914400" lvl="1" indent="-457200"/>
            <a:r>
              <a:rPr lang="en-US" altLang="ko-KR" sz="1600">
                <a:ea typeface="굴림" charset="-127"/>
              </a:rPr>
              <a:t>METHOD:</a:t>
            </a:r>
          </a:p>
          <a:p>
            <a:pPr marL="1371600" lvl="2" indent="-457200">
              <a:buFontTx/>
              <a:buAutoNum type="arabicParenBoth"/>
            </a:pPr>
            <a:r>
              <a:rPr lang="en-US" altLang="ko-KR" sz="1600">
                <a:ea typeface="굴림" charset="-127"/>
              </a:rPr>
              <a:t>Get Num1</a:t>
            </a:r>
          </a:p>
          <a:p>
            <a:pPr marL="1371600" lvl="2" indent="-457200"/>
            <a:r>
              <a:rPr lang="en-US" altLang="ko-KR" sz="1600">
                <a:ea typeface="굴림" charset="-127"/>
              </a:rPr>
              <a:t>(2) Get Num2</a:t>
            </a:r>
          </a:p>
          <a:p>
            <a:pPr marL="1371600" lvl="2" indent="-457200"/>
            <a:r>
              <a:rPr lang="en-US" altLang="ko-KR" sz="1600">
                <a:ea typeface="굴림" charset="-127"/>
              </a:rPr>
              <a:t>(3) Get Num3</a:t>
            </a:r>
          </a:p>
          <a:p>
            <a:pPr marL="1371600" lvl="2" indent="-457200"/>
            <a:endParaRPr lang="en-US" altLang="ko-KR" sz="1600">
              <a:ea typeface="굴림" charset="-127"/>
            </a:endParaRPr>
          </a:p>
          <a:p>
            <a:pPr marL="1371600" lvl="2" indent="-457200"/>
            <a:r>
              <a:rPr lang="en-US" altLang="ko-KR" sz="1600">
                <a:ea typeface="굴림" charset="-127"/>
              </a:rPr>
              <a:t>(4) Let Sum = Num1 + Num2 + Num3</a:t>
            </a:r>
          </a:p>
          <a:p>
            <a:pPr marL="1371600" lvl="2" indent="-457200"/>
            <a:r>
              <a:rPr lang="en-US" altLang="ko-KR" sz="1600">
                <a:ea typeface="굴림" charset="-127"/>
              </a:rPr>
              <a:t>(5) Let Average = Sum /3</a:t>
            </a:r>
          </a:p>
          <a:p>
            <a:pPr marL="1371600" lvl="2" indent="-457200"/>
            <a:endParaRPr lang="en-US" altLang="ko-KR" sz="1600">
              <a:ea typeface="굴림" charset="-127"/>
            </a:endParaRPr>
          </a:p>
          <a:p>
            <a:pPr marL="1371600" lvl="2" indent="-457200"/>
            <a:r>
              <a:rPr lang="en-US" altLang="ko-KR" sz="1600">
                <a:ea typeface="굴림" charset="-127"/>
              </a:rPr>
              <a:t>(6) Give Sum</a:t>
            </a:r>
          </a:p>
          <a:p>
            <a:pPr marL="1371600" lvl="2" indent="-457200"/>
            <a:r>
              <a:rPr lang="en-US" altLang="ko-KR" sz="1600">
                <a:ea typeface="굴림" charset="-127"/>
              </a:rPr>
              <a:t>(7) Give Average</a:t>
            </a:r>
          </a:p>
        </p:txBody>
      </p:sp>
      <p:sp>
        <p:nvSpPr>
          <p:cNvPr id="69637" name="Text Box 5"/>
          <p:cNvSpPr txBox="1">
            <a:spLocks noChangeArrowheads="1"/>
          </p:cNvSpPr>
          <p:nvPr/>
        </p:nvSpPr>
        <p:spPr bwMode="auto">
          <a:xfrm>
            <a:off x="4267200" y="2438400"/>
            <a:ext cx="4495800" cy="2903538"/>
          </a:xfrm>
          <a:prstGeom prst="rect">
            <a:avLst/>
          </a:prstGeom>
          <a:noFill/>
          <a:ln w="9525">
            <a:noFill/>
            <a:miter lim="800000"/>
            <a:headEnd/>
            <a:tailEnd/>
          </a:ln>
          <a:effectLst/>
        </p:spPr>
        <p:txBody>
          <a:bodyPr>
            <a:spAutoFit/>
          </a:bodyPr>
          <a:lstStyle/>
          <a:p>
            <a:pPr>
              <a:spcBef>
                <a:spcPct val="50000"/>
              </a:spcBef>
            </a:pPr>
            <a:r>
              <a:rPr lang="en-US" altLang="ko-KR" sz="1600">
                <a:latin typeface="Courier New" pitchFamily="49" charset="0"/>
                <a:ea typeface="굴림" charset="-127"/>
              </a:rPr>
              <a:t>Line  Num1  Num2  Num3  Sum  Avg</a:t>
            </a:r>
          </a:p>
          <a:p>
            <a:pPr>
              <a:spcBef>
                <a:spcPct val="50000"/>
              </a:spcBef>
            </a:pPr>
            <a:r>
              <a:rPr lang="en-US" altLang="ko-KR" sz="1600">
                <a:latin typeface="Courier New" pitchFamily="49" charset="0"/>
                <a:ea typeface="굴림" charset="-127"/>
              </a:rPr>
              <a:t>  1    24</a:t>
            </a:r>
          </a:p>
          <a:p>
            <a:pPr>
              <a:spcBef>
                <a:spcPct val="50000"/>
              </a:spcBef>
            </a:pPr>
            <a:r>
              <a:rPr lang="en-US" altLang="ko-KR" sz="1600">
                <a:latin typeface="Courier New" pitchFamily="49" charset="0"/>
                <a:ea typeface="굴림" charset="-127"/>
              </a:rPr>
              <a:t>  2          31</a:t>
            </a:r>
          </a:p>
          <a:p>
            <a:pPr>
              <a:spcBef>
                <a:spcPct val="50000"/>
              </a:spcBef>
            </a:pPr>
            <a:r>
              <a:rPr lang="en-US" altLang="ko-KR" sz="1600">
                <a:latin typeface="Courier New" pitchFamily="49" charset="0"/>
                <a:ea typeface="굴림" charset="-127"/>
              </a:rPr>
              <a:t>  3                 35 </a:t>
            </a:r>
          </a:p>
          <a:p>
            <a:pPr>
              <a:spcBef>
                <a:spcPct val="50000"/>
              </a:spcBef>
            </a:pPr>
            <a:r>
              <a:rPr lang="en-US" altLang="ko-KR" sz="1600">
                <a:latin typeface="Courier New" pitchFamily="49" charset="0"/>
                <a:ea typeface="굴림" charset="-127"/>
              </a:rPr>
              <a:t>  4                      90</a:t>
            </a:r>
          </a:p>
          <a:p>
            <a:pPr>
              <a:spcBef>
                <a:spcPct val="50000"/>
              </a:spcBef>
            </a:pPr>
            <a:r>
              <a:rPr lang="en-US" altLang="ko-KR" sz="1600">
                <a:latin typeface="Courier New" pitchFamily="49" charset="0"/>
                <a:ea typeface="굴림" charset="-127"/>
              </a:rPr>
              <a:t>  5                           30</a:t>
            </a:r>
          </a:p>
          <a:p>
            <a:pPr>
              <a:spcBef>
                <a:spcPct val="50000"/>
              </a:spcBef>
            </a:pPr>
            <a:r>
              <a:rPr lang="en-US" altLang="ko-KR" sz="1600">
                <a:latin typeface="Courier New" pitchFamily="49" charset="0"/>
                <a:ea typeface="굴림" charset="-127"/>
              </a:rPr>
              <a:t>  6 output 90</a:t>
            </a:r>
          </a:p>
          <a:p>
            <a:pPr>
              <a:spcBef>
                <a:spcPct val="50000"/>
              </a:spcBef>
            </a:pPr>
            <a:r>
              <a:rPr lang="en-US" altLang="ko-KR" sz="1600">
                <a:latin typeface="Courier New" pitchFamily="49" charset="0"/>
                <a:ea typeface="굴림" charset="-127"/>
              </a:rPr>
              <a:t>  7 output 30</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anim calcmode="lin" valueType="num">
                                      <p:cBhvr additive="base">
                                        <p:cTn id="7" dur="500" fill="hold"/>
                                        <p:tgtEl>
                                          <p:spTgt spid="696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7">
                                            <p:txEl>
                                              <p:pRg st="1" end="1"/>
                                            </p:txEl>
                                          </p:spTgt>
                                        </p:tgtEl>
                                        <p:attrNameLst>
                                          <p:attrName>style.visibility</p:attrName>
                                        </p:attrNameLst>
                                      </p:cBhvr>
                                      <p:to>
                                        <p:strVal val="visible"/>
                                      </p:to>
                                    </p:set>
                                    <p:anim calcmode="lin" valueType="num">
                                      <p:cBhvr additive="base">
                                        <p:cTn id="13" dur="500" fill="hold"/>
                                        <p:tgtEl>
                                          <p:spTgt spid="6963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37">
                                            <p:txEl>
                                              <p:pRg st="2" end="2"/>
                                            </p:txEl>
                                          </p:spTgt>
                                        </p:tgtEl>
                                        <p:attrNameLst>
                                          <p:attrName>style.visibility</p:attrName>
                                        </p:attrNameLst>
                                      </p:cBhvr>
                                      <p:to>
                                        <p:strVal val="visible"/>
                                      </p:to>
                                    </p:set>
                                    <p:anim calcmode="lin" valueType="num">
                                      <p:cBhvr additive="base">
                                        <p:cTn id="19" dur="500" fill="hold"/>
                                        <p:tgtEl>
                                          <p:spTgt spid="6963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637">
                                            <p:txEl>
                                              <p:pRg st="3" end="3"/>
                                            </p:txEl>
                                          </p:spTgt>
                                        </p:tgtEl>
                                        <p:attrNameLst>
                                          <p:attrName>style.visibility</p:attrName>
                                        </p:attrNameLst>
                                      </p:cBhvr>
                                      <p:to>
                                        <p:strVal val="visible"/>
                                      </p:to>
                                    </p:set>
                                    <p:anim calcmode="lin" valueType="num">
                                      <p:cBhvr additive="base">
                                        <p:cTn id="25" dur="500" fill="hold"/>
                                        <p:tgtEl>
                                          <p:spTgt spid="6963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9637">
                                            <p:txEl>
                                              <p:pRg st="4" end="4"/>
                                            </p:txEl>
                                          </p:spTgt>
                                        </p:tgtEl>
                                        <p:attrNameLst>
                                          <p:attrName>style.visibility</p:attrName>
                                        </p:attrNameLst>
                                      </p:cBhvr>
                                      <p:to>
                                        <p:strVal val="visible"/>
                                      </p:to>
                                    </p:set>
                                    <p:anim calcmode="lin" valueType="num">
                                      <p:cBhvr additive="base">
                                        <p:cTn id="31" dur="500" fill="hold"/>
                                        <p:tgtEl>
                                          <p:spTgt spid="6963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9637">
                                            <p:txEl>
                                              <p:pRg st="5" end="5"/>
                                            </p:txEl>
                                          </p:spTgt>
                                        </p:tgtEl>
                                        <p:attrNameLst>
                                          <p:attrName>style.visibility</p:attrName>
                                        </p:attrNameLst>
                                      </p:cBhvr>
                                      <p:to>
                                        <p:strVal val="visible"/>
                                      </p:to>
                                    </p:set>
                                    <p:anim calcmode="lin" valueType="num">
                                      <p:cBhvr additive="base">
                                        <p:cTn id="37" dur="500" fill="hold"/>
                                        <p:tgtEl>
                                          <p:spTgt spid="6963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63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9637">
                                            <p:txEl>
                                              <p:pRg st="6" end="6"/>
                                            </p:txEl>
                                          </p:spTgt>
                                        </p:tgtEl>
                                        <p:attrNameLst>
                                          <p:attrName>style.visibility</p:attrName>
                                        </p:attrNameLst>
                                      </p:cBhvr>
                                      <p:to>
                                        <p:strVal val="visible"/>
                                      </p:to>
                                    </p:set>
                                    <p:anim calcmode="lin" valueType="num">
                                      <p:cBhvr additive="base">
                                        <p:cTn id="43" dur="500" fill="hold"/>
                                        <p:tgtEl>
                                          <p:spTgt spid="6963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963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637">
                                            <p:txEl>
                                              <p:pRg st="7" end="7"/>
                                            </p:txEl>
                                          </p:spTgt>
                                        </p:tgtEl>
                                        <p:attrNameLst>
                                          <p:attrName>style.visibility</p:attrName>
                                        </p:attrNameLst>
                                      </p:cBhvr>
                                      <p:to>
                                        <p:strVal val="visible"/>
                                      </p:to>
                                    </p:set>
                                    <p:anim calcmode="lin" valueType="num">
                                      <p:cBhvr additive="base">
                                        <p:cTn id="49" dur="500" fill="hold"/>
                                        <p:tgtEl>
                                          <p:spTgt spid="6963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963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사전에서 특정 단어가 있는 지 알아보자</a:t>
            </a:r>
            <a:endParaRPr lang="en-US" altLang="ko-KR" dirty="0" smtClean="0"/>
          </a:p>
          <a:p>
            <a:endParaRPr lang="en-US" altLang="ko-KR" dirty="0" smtClean="0"/>
          </a:p>
          <a:p>
            <a:endParaRPr lang="en-US" altLang="ko-KR" dirty="0" smtClean="0"/>
          </a:p>
          <a:p>
            <a:r>
              <a:rPr lang="ko-KR" altLang="en-US" dirty="0" smtClean="0"/>
              <a:t>입력</a:t>
            </a:r>
            <a:r>
              <a:rPr lang="en-US" altLang="ko-KR" dirty="0" smtClean="0"/>
              <a:t>) </a:t>
            </a:r>
            <a:r>
              <a:rPr lang="ko-KR" altLang="en-US" dirty="0" smtClean="0"/>
              <a:t>특정 단어</a:t>
            </a:r>
            <a:endParaRPr lang="en-US" altLang="ko-KR" dirty="0" smtClean="0"/>
          </a:p>
          <a:p>
            <a:r>
              <a:rPr lang="ko-KR" altLang="en-US" dirty="0" smtClean="0"/>
              <a:t>출력</a:t>
            </a:r>
            <a:r>
              <a:rPr lang="en-US" altLang="ko-KR" dirty="0" smtClean="0"/>
              <a:t>) </a:t>
            </a:r>
            <a:r>
              <a:rPr lang="ko-KR" altLang="en-US" dirty="0" smtClean="0"/>
              <a:t>있으면 </a:t>
            </a:r>
            <a:r>
              <a:rPr lang="en-US" altLang="ko-KR" dirty="0" smtClean="0"/>
              <a:t>‘</a:t>
            </a:r>
            <a:r>
              <a:rPr lang="ko-KR" altLang="en-US" dirty="0" smtClean="0"/>
              <a:t>예</a:t>
            </a:r>
            <a:r>
              <a:rPr lang="en-US" altLang="ko-KR" dirty="0" smtClean="0"/>
              <a:t>’, </a:t>
            </a:r>
            <a:r>
              <a:rPr lang="ko-KR" altLang="en-US" dirty="0" smtClean="0"/>
              <a:t>없으면 </a:t>
            </a:r>
            <a:r>
              <a:rPr lang="en-US" altLang="ko-KR" dirty="0" smtClean="0"/>
              <a:t>‘</a:t>
            </a:r>
            <a:r>
              <a:rPr lang="ko-KR" altLang="en-US" dirty="0" smtClean="0"/>
              <a:t>아니오</a:t>
            </a:r>
            <a:r>
              <a:rPr lang="en-US" altLang="ko-KR" dirty="0" smtClean="0"/>
              <a:t>’</a:t>
            </a:r>
          </a:p>
          <a:p>
            <a:endParaRPr lang="en-US" altLang="ko-KR" dirty="0" smtClean="0"/>
          </a:p>
          <a:p>
            <a:endParaRPr lang="en-US" altLang="ko-KR" dirty="0" smtClean="0"/>
          </a:p>
          <a:p>
            <a:r>
              <a:rPr lang="en-US" altLang="ko-KR" dirty="0" smtClean="0">
                <a:sym typeface="Wingdings" pitchFamily="2" charset="2"/>
              </a:rPr>
              <a:t> Search Problem</a:t>
            </a:r>
            <a:endParaRPr lang="ko-KR" altLang="en-US" dirty="0"/>
          </a:p>
        </p:txBody>
      </p:sp>
      <p:sp>
        <p:nvSpPr>
          <p:cNvPr id="3" name="제목 2"/>
          <p:cNvSpPr>
            <a:spLocks noGrp="1"/>
          </p:cNvSpPr>
          <p:nvPr>
            <p:ph type="title"/>
          </p:nvPr>
        </p:nvSpPr>
        <p:spPr/>
        <p:txBody>
          <a:bodyPr/>
          <a:lstStyle/>
          <a:p>
            <a:r>
              <a:rPr lang="ko-KR" altLang="en-US" dirty="0" smtClean="0"/>
              <a:t>문제의 예제</a:t>
            </a:r>
            <a:endParaRPr lang="ko-KR"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a:ea typeface="굴림" charset="-127"/>
              </a:rPr>
              <a:t>Trace 1.2</a:t>
            </a:r>
          </a:p>
        </p:txBody>
      </p:sp>
      <p:sp>
        <p:nvSpPr>
          <p:cNvPr id="70659" name="Rectangle 3"/>
          <p:cNvSpPr>
            <a:spLocks noGrp="1" noChangeArrowheads="1"/>
          </p:cNvSpPr>
          <p:nvPr>
            <p:ph type="body" idx="1"/>
          </p:nvPr>
        </p:nvSpPr>
        <p:spPr/>
        <p:txBody>
          <a:bodyPr/>
          <a:lstStyle/>
          <a:p>
            <a:r>
              <a:rPr lang="en-US" altLang="ko-KR" sz="2400" b="1">
                <a:ea typeface="굴림" charset="-127"/>
              </a:rPr>
              <a:t>Trace Algorithm 1.5 with the numbers 40, 18, 26</a:t>
            </a:r>
          </a:p>
        </p:txBody>
      </p:sp>
      <p:sp>
        <p:nvSpPr>
          <p:cNvPr id="70660" name="Rectangle 4"/>
          <p:cNvSpPr>
            <a:spLocks noChangeArrowheads="1"/>
          </p:cNvSpPr>
          <p:nvPr/>
        </p:nvSpPr>
        <p:spPr bwMode="auto">
          <a:xfrm>
            <a:off x="468313" y="2420938"/>
            <a:ext cx="4554537" cy="2282825"/>
          </a:xfrm>
          <a:prstGeom prst="rect">
            <a:avLst/>
          </a:prstGeom>
          <a:noFill/>
          <a:ln w="9525">
            <a:noFill/>
            <a:miter lim="800000"/>
            <a:headEnd/>
            <a:tailEnd/>
          </a:ln>
          <a:effectLst/>
        </p:spPr>
        <p:txBody>
          <a:bodyPr wrap="none">
            <a:spAutoFit/>
          </a:bodyPr>
          <a:lstStyle/>
          <a:p>
            <a:pPr lvl="1">
              <a:lnSpc>
                <a:spcPct val="80000"/>
              </a:lnSpc>
            </a:pPr>
            <a:r>
              <a:rPr lang="en-US" altLang="ko-KR" sz="1800">
                <a:ea typeface="굴림" charset="-127"/>
              </a:rPr>
              <a:t>METHOD:</a:t>
            </a:r>
          </a:p>
          <a:p>
            <a:pPr lvl="1">
              <a:lnSpc>
                <a:spcPct val="80000"/>
              </a:lnSpc>
            </a:pPr>
            <a:r>
              <a:rPr lang="en-US" altLang="ko-KR" sz="1800">
                <a:ea typeface="굴림" charset="-127"/>
              </a:rPr>
              <a:t>        (1) Set MaxMark =140</a:t>
            </a:r>
          </a:p>
          <a:p>
            <a:pPr lvl="2">
              <a:lnSpc>
                <a:spcPct val="80000"/>
              </a:lnSpc>
            </a:pPr>
            <a:r>
              <a:rPr lang="en-US" altLang="ko-KR" sz="1800">
                <a:ea typeface="굴림" charset="-127"/>
              </a:rPr>
              <a:t>(2) Get A1</a:t>
            </a:r>
          </a:p>
          <a:p>
            <a:pPr lvl="2">
              <a:lnSpc>
                <a:spcPct val="80000"/>
              </a:lnSpc>
            </a:pPr>
            <a:r>
              <a:rPr lang="en-US" altLang="ko-KR" sz="1800">
                <a:ea typeface="굴림" charset="-127"/>
              </a:rPr>
              <a:t>(3) Get A2</a:t>
            </a:r>
          </a:p>
          <a:p>
            <a:pPr lvl="2">
              <a:lnSpc>
                <a:spcPct val="80000"/>
              </a:lnSpc>
            </a:pPr>
            <a:r>
              <a:rPr lang="en-US" altLang="ko-KR" sz="1800">
                <a:ea typeface="굴림" charset="-127"/>
              </a:rPr>
              <a:t>(4) Get A3</a:t>
            </a:r>
          </a:p>
          <a:p>
            <a:pPr lvl="2">
              <a:lnSpc>
                <a:spcPct val="80000"/>
              </a:lnSpc>
            </a:pPr>
            <a:endParaRPr lang="en-US" altLang="ko-KR" sz="1800">
              <a:ea typeface="굴림" charset="-127"/>
            </a:endParaRPr>
          </a:p>
          <a:p>
            <a:pPr lvl="2">
              <a:lnSpc>
                <a:spcPct val="80000"/>
              </a:lnSpc>
            </a:pPr>
            <a:r>
              <a:rPr lang="en-US" altLang="ko-KR" sz="1800">
                <a:ea typeface="굴림" charset="-127"/>
              </a:rPr>
              <a:t>(5) Let Total = A1 + A2 + A3</a:t>
            </a:r>
          </a:p>
          <a:p>
            <a:pPr lvl="2">
              <a:lnSpc>
                <a:spcPct val="80000"/>
              </a:lnSpc>
            </a:pPr>
            <a:r>
              <a:rPr lang="en-US" altLang="ko-KR" sz="1800">
                <a:ea typeface="굴림" charset="-127"/>
              </a:rPr>
              <a:t>(6) Let Mark = Total/MaxMark * 100</a:t>
            </a:r>
          </a:p>
          <a:p>
            <a:pPr lvl="2">
              <a:lnSpc>
                <a:spcPct val="80000"/>
              </a:lnSpc>
            </a:pPr>
            <a:endParaRPr lang="en-US" altLang="ko-KR" sz="1800">
              <a:ea typeface="굴림" charset="-127"/>
            </a:endParaRPr>
          </a:p>
          <a:p>
            <a:pPr lvl="2">
              <a:lnSpc>
                <a:spcPct val="80000"/>
              </a:lnSpc>
            </a:pPr>
            <a:r>
              <a:rPr lang="en-US" altLang="ko-KR" sz="1800">
                <a:ea typeface="굴림" charset="-127"/>
              </a:rPr>
              <a:t>(7) Give Mark</a:t>
            </a:r>
          </a:p>
        </p:txBody>
      </p:sp>
      <p:sp>
        <p:nvSpPr>
          <p:cNvPr id="70661" name="Text Box 5"/>
          <p:cNvSpPr txBox="1">
            <a:spLocks noChangeArrowheads="1"/>
          </p:cNvSpPr>
          <p:nvPr/>
        </p:nvSpPr>
        <p:spPr bwMode="auto">
          <a:xfrm>
            <a:off x="4932363" y="2420938"/>
            <a:ext cx="4038600" cy="2289175"/>
          </a:xfrm>
          <a:prstGeom prst="rect">
            <a:avLst/>
          </a:prstGeom>
          <a:noFill/>
          <a:ln w="9525">
            <a:noFill/>
            <a:miter lim="800000"/>
            <a:headEnd/>
            <a:tailEnd/>
          </a:ln>
          <a:effectLst/>
        </p:spPr>
        <p:txBody>
          <a:bodyPr>
            <a:spAutoFit/>
          </a:bodyPr>
          <a:lstStyle/>
          <a:p>
            <a:r>
              <a:rPr lang="en-US" altLang="ko-KR" sz="1800">
                <a:latin typeface="Courier New" pitchFamily="49" charset="0"/>
                <a:ea typeface="굴림" charset="-127"/>
              </a:rPr>
              <a:t>Ln  A1  A2  A3  MM Ttl  Mark</a:t>
            </a:r>
          </a:p>
          <a:p>
            <a:r>
              <a:rPr lang="en-US" altLang="ko-KR" sz="1800">
                <a:latin typeface="Courier New" pitchFamily="49" charset="0"/>
                <a:ea typeface="굴림" charset="-127"/>
              </a:rPr>
              <a:t> 1              140</a:t>
            </a:r>
          </a:p>
          <a:p>
            <a:r>
              <a:rPr lang="en-US" altLang="ko-KR" sz="1800">
                <a:latin typeface="Courier New" pitchFamily="49" charset="0"/>
                <a:ea typeface="굴림" charset="-127"/>
              </a:rPr>
              <a:t> 2  40</a:t>
            </a:r>
          </a:p>
          <a:p>
            <a:r>
              <a:rPr lang="en-US" altLang="ko-KR" sz="1800">
                <a:latin typeface="Courier New" pitchFamily="49" charset="0"/>
                <a:ea typeface="굴림" charset="-127"/>
              </a:rPr>
              <a:t> 3      18</a:t>
            </a:r>
          </a:p>
          <a:p>
            <a:r>
              <a:rPr lang="en-US" altLang="ko-KR" sz="1800">
                <a:latin typeface="Courier New" pitchFamily="49" charset="0"/>
                <a:ea typeface="굴림" charset="-127"/>
              </a:rPr>
              <a:t> 4          26</a:t>
            </a:r>
          </a:p>
          <a:p>
            <a:r>
              <a:rPr lang="en-US" altLang="ko-KR" sz="1800">
                <a:latin typeface="Courier New" pitchFamily="49" charset="0"/>
                <a:ea typeface="굴림" charset="-127"/>
              </a:rPr>
              <a:t> 5                  84</a:t>
            </a:r>
          </a:p>
          <a:p>
            <a:r>
              <a:rPr lang="en-US" altLang="ko-KR" sz="1800">
                <a:latin typeface="Courier New" pitchFamily="49" charset="0"/>
                <a:ea typeface="굴림" charset="-127"/>
              </a:rPr>
              <a:t> 6                       60</a:t>
            </a:r>
          </a:p>
          <a:p>
            <a:r>
              <a:rPr lang="en-US" altLang="ko-KR" sz="1800">
                <a:latin typeface="Courier New" pitchFamily="49" charset="0"/>
                <a:ea typeface="굴림" charset="-127"/>
              </a:rPr>
              <a:t> 7 output 60</a:t>
            </a:r>
          </a:p>
        </p:txBody>
      </p:sp>
      <p:sp>
        <p:nvSpPr>
          <p:cNvPr id="70662" name="Text Box 6"/>
          <p:cNvSpPr txBox="1">
            <a:spLocks noChangeArrowheads="1"/>
          </p:cNvSpPr>
          <p:nvPr/>
        </p:nvSpPr>
        <p:spPr bwMode="auto">
          <a:xfrm>
            <a:off x="1116013" y="5589588"/>
            <a:ext cx="7559675" cy="457200"/>
          </a:xfrm>
          <a:prstGeom prst="rect">
            <a:avLst/>
          </a:prstGeom>
          <a:noFill/>
          <a:ln w="9525">
            <a:noFill/>
            <a:miter lim="800000"/>
            <a:headEnd/>
            <a:tailEnd/>
          </a:ln>
          <a:effectLst/>
        </p:spPr>
        <p:txBody>
          <a:bodyPr>
            <a:spAutoFit/>
          </a:bodyPr>
          <a:lstStyle/>
          <a:p>
            <a:pPr>
              <a:spcBef>
                <a:spcPct val="50000"/>
              </a:spcBef>
            </a:pPr>
            <a:r>
              <a:rPr lang="en-US" altLang="ko-KR" b="1">
                <a:ea typeface="굴림" charset="-127"/>
              </a:rPr>
              <a:t>NB THE ANSWER IS NOT 69 (40/50 + 18/20 + 26/70)/3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anim calcmode="lin" valueType="num">
                                      <p:cBhvr additive="base">
                                        <p:cTn id="7" dur="500" fill="hold"/>
                                        <p:tgtEl>
                                          <p:spTgt spid="706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61">
                                            <p:txEl>
                                              <p:pRg st="1" end="1"/>
                                            </p:txEl>
                                          </p:spTgt>
                                        </p:tgtEl>
                                        <p:attrNameLst>
                                          <p:attrName>style.visibility</p:attrName>
                                        </p:attrNameLst>
                                      </p:cBhvr>
                                      <p:to>
                                        <p:strVal val="visible"/>
                                      </p:to>
                                    </p:set>
                                    <p:anim calcmode="lin" valueType="num">
                                      <p:cBhvr additive="base">
                                        <p:cTn id="13" dur="500" fill="hold"/>
                                        <p:tgtEl>
                                          <p:spTgt spid="7066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61">
                                            <p:txEl>
                                              <p:pRg st="2" end="2"/>
                                            </p:txEl>
                                          </p:spTgt>
                                        </p:tgtEl>
                                        <p:attrNameLst>
                                          <p:attrName>style.visibility</p:attrName>
                                        </p:attrNameLst>
                                      </p:cBhvr>
                                      <p:to>
                                        <p:strVal val="visible"/>
                                      </p:to>
                                    </p:set>
                                    <p:anim calcmode="lin" valueType="num">
                                      <p:cBhvr additive="base">
                                        <p:cTn id="19" dur="500" fill="hold"/>
                                        <p:tgtEl>
                                          <p:spTgt spid="7066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61">
                                            <p:txEl>
                                              <p:pRg st="3" end="3"/>
                                            </p:txEl>
                                          </p:spTgt>
                                        </p:tgtEl>
                                        <p:attrNameLst>
                                          <p:attrName>style.visibility</p:attrName>
                                        </p:attrNameLst>
                                      </p:cBhvr>
                                      <p:to>
                                        <p:strVal val="visible"/>
                                      </p:to>
                                    </p:set>
                                    <p:anim calcmode="lin" valueType="num">
                                      <p:cBhvr additive="base">
                                        <p:cTn id="25" dur="500" fill="hold"/>
                                        <p:tgtEl>
                                          <p:spTgt spid="7066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661">
                                            <p:txEl>
                                              <p:pRg st="4" end="4"/>
                                            </p:txEl>
                                          </p:spTgt>
                                        </p:tgtEl>
                                        <p:attrNameLst>
                                          <p:attrName>style.visibility</p:attrName>
                                        </p:attrNameLst>
                                      </p:cBhvr>
                                      <p:to>
                                        <p:strVal val="visible"/>
                                      </p:to>
                                    </p:set>
                                    <p:anim calcmode="lin" valueType="num">
                                      <p:cBhvr additive="base">
                                        <p:cTn id="31" dur="500" fill="hold"/>
                                        <p:tgtEl>
                                          <p:spTgt spid="7066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661">
                                            <p:txEl>
                                              <p:pRg st="5" end="5"/>
                                            </p:txEl>
                                          </p:spTgt>
                                        </p:tgtEl>
                                        <p:attrNameLst>
                                          <p:attrName>style.visibility</p:attrName>
                                        </p:attrNameLst>
                                      </p:cBhvr>
                                      <p:to>
                                        <p:strVal val="visible"/>
                                      </p:to>
                                    </p:set>
                                    <p:anim calcmode="lin" valueType="num">
                                      <p:cBhvr additive="base">
                                        <p:cTn id="37" dur="500" fill="hold"/>
                                        <p:tgtEl>
                                          <p:spTgt spid="7066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6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0661">
                                            <p:txEl>
                                              <p:pRg st="6" end="6"/>
                                            </p:txEl>
                                          </p:spTgt>
                                        </p:tgtEl>
                                        <p:attrNameLst>
                                          <p:attrName>style.visibility</p:attrName>
                                        </p:attrNameLst>
                                      </p:cBhvr>
                                      <p:to>
                                        <p:strVal val="visible"/>
                                      </p:to>
                                    </p:set>
                                    <p:anim calcmode="lin" valueType="num">
                                      <p:cBhvr additive="base">
                                        <p:cTn id="43" dur="500" fill="hold"/>
                                        <p:tgtEl>
                                          <p:spTgt spid="7066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066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0661">
                                            <p:txEl>
                                              <p:pRg st="7" end="7"/>
                                            </p:txEl>
                                          </p:spTgt>
                                        </p:tgtEl>
                                        <p:attrNameLst>
                                          <p:attrName>style.visibility</p:attrName>
                                        </p:attrNameLst>
                                      </p:cBhvr>
                                      <p:to>
                                        <p:strVal val="visible"/>
                                      </p:to>
                                    </p:set>
                                    <p:anim calcmode="lin" valueType="num">
                                      <p:cBhvr additive="base">
                                        <p:cTn id="49" dur="500" fill="hold"/>
                                        <p:tgtEl>
                                          <p:spTgt spid="7066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066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ko-KR">
                <a:ea typeface="굴림" charset="-127"/>
              </a:rPr>
              <a:t>Trace 1.3</a:t>
            </a:r>
          </a:p>
        </p:txBody>
      </p:sp>
      <p:sp>
        <p:nvSpPr>
          <p:cNvPr id="71683" name="Rectangle 3"/>
          <p:cNvSpPr>
            <a:spLocks noGrp="1" noChangeArrowheads="1"/>
          </p:cNvSpPr>
          <p:nvPr>
            <p:ph type="body" idx="1"/>
          </p:nvPr>
        </p:nvSpPr>
        <p:spPr/>
        <p:txBody>
          <a:bodyPr/>
          <a:lstStyle/>
          <a:p>
            <a:r>
              <a:rPr lang="en-US" altLang="ko-KR" sz="2400" b="1">
                <a:ea typeface="굴림" charset="-127"/>
              </a:rPr>
              <a:t>Trace Algorithm 1.7 when X and Y have the values 25 and 88, respectively</a:t>
            </a:r>
          </a:p>
        </p:txBody>
      </p:sp>
      <p:sp>
        <p:nvSpPr>
          <p:cNvPr id="71684" name="Rectangle 4"/>
          <p:cNvSpPr>
            <a:spLocks noChangeArrowheads="1"/>
          </p:cNvSpPr>
          <p:nvPr/>
        </p:nvSpPr>
        <p:spPr bwMode="auto">
          <a:xfrm>
            <a:off x="1371600" y="2724150"/>
            <a:ext cx="2782888" cy="2282825"/>
          </a:xfrm>
          <a:prstGeom prst="rect">
            <a:avLst/>
          </a:prstGeom>
          <a:noFill/>
          <a:ln w="9525">
            <a:noFill/>
            <a:miter lim="800000"/>
            <a:headEnd/>
            <a:tailEnd/>
          </a:ln>
          <a:effectLst/>
        </p:spPr>
        <p:txBody>
          <a:bodyPr wrap="none">
            <a:spAutoFit/>
          </a:bodyPr>
          <a:lstStyle/>
          <a:p>
            <a:pPr lvl="1">
              <a:lnSpc>
                <a:spcPct val="80000"/>
              </a:lnSpc>
            </a:pPr>
            <a:r>
              <a:rPr lang="en-US" altLang="ko-KR" sz="1800">
                <a:ea typeface="굴림" charset="-127"/>
              </a:rPr>
              <a:t>METHOD:</a:t>
            </a:r>
          </a:p>
          <a:p>
            <a:pPr lvl="2">
              <a:lnSpc>
                <a:spcPct val="80000"/>
              </a:lnSpc>
            </a:pPr>
            <a:r>
              <a:rPr lang="en-US" altLang="ko-KR" sz="1800">
                <a:ea typeface="굴림" charset="-127"/>
              </a:rPr>
              <a:t>(1) Get X</a:t>
            </a:r>
          </a:p>
          <a:p>
            <a:pPr lvl="2">
              <a:lnSpc>
                <a:spcPct val="80000"/>
              </a:lnSpc>
            </a:pPr>
            <a:r>
              <a:rPr lang="en-US" altLang="ko-KR" sz="1800">
                <a:ea typeface="굴림" charset="-127"/>
              </a:rPr>
              <a:t>(2) Get Y</a:t>
            </a:r>
          </a:p>
          <a:p>
            <a:pPr lvl="2">
              <a:lnSpc>
                <a:spcPct val="80000"/>
              </a:lnSpc>
            </a:pPr>
            <a:endParaRPr lang="en-US" altLang="ko-KR" sz="1800">
              <a:ea typeface="굴림" charset="-127"/>
            </a:endParaRPr>
          </a:p>
          <a:p>
            <a:pPr lvl="2">
              <a:lnSpc>
                <a:spcPct val="80000"/>
              </a:lnSpc>
            </a:pPr>
            <a:r>
              <a:rPr lang="en-US" altLang="ko-KR" sz="1800">
                <a:ea typeface="굴림" charset="-127"/>
              </a:rPr>
              <a:t>(3) Let Temp  = X</a:t>
            </a:r>
          </a:p>
          <a:p>
            <a:pPr lvl="2">
              <a:lnSpc>
                <a:spcPct val="80000"/>
              </a:lnSpc>
            </a:pPr>
            <a:r>
              <a:rPr lang="en-US" altLang="ko-KR" sz="1800">
                <a:ea typeface="굴림" charset="-127"/>
              </a:rPr>
              <a:t>(4) Let X = Y</a:t>
            </a:r>
          </a:p>
          <a:p>
            <a:pPr lvl="2">
              <a:lnSpc>
                <a:spcPct val="80000"/>
              </a:lnSpc>
            </a:pPr>
            <a:r>
              <a:rPr lang="en-US" altLang="ko-KR" sz="1800">
                <a:ea typeface="굴림" charset="-127"/>
              </a:rPr>
              <a:t>(5) Let Y = Temp</a:t>
            </a:r>
          </a:p>
          <a:p>
            <a:pPr lvl="2">
              <a:lnSpc>
                <a:spcPct val="80000"/>
              </a:lnSpc>
            </a:pPr>
            <a:endParaRPr lang="en-US" altLang="ko-KR" sz="1800">
              <a:ea typeface="굴림" charset="-127"/>
            </a:endParaRPr>
          </a:p>
          <a:p>
            <a:pPr lvl="2">
              <a:lnSpc>
                <a:spcPct val="80000"/>
              </a:lnSpc>
            </a:pPr>
            <a:r>
              <a:rPr lang="en-US" altLang="ko-KR" sz="1800">
                <a:ea typeface="굴림" charset="-127"/>
              </a:rPr>
              <a:t>(6) Give X</a:t>
            </a:r>
          </a:p>
          <a:p>
            <a:pPr lvl="2">
              <a:lnSpc>
                <a:spcPct val="80000"/>
              </a:lnSpc>
            </a:pPr>
            <a:r>
              <a:rPr lang="en-US" altLang="ko-KR" sz="1800">
                <a:ea typeface="굴림" charset="-127"/>
              </a:rPr>
              <a:t>(7) Give Y</a:t>
            </a:r>
          </a:p>
        </p:txBody>
      </p:sp>
      <p:sp>
        <p:nvSpPr>
          <p:cNvPr id="71685" name="Text Box 5"/>
          <p:cNvSpPr txBox="1">
            <a:spLocks noChangeArrowheads="1"/>
          </p:cNvSpPr>
          <p:nvPr/>
        </p:nvSpPr>
        <p:spPr bwMode="auto">
          <a:xfrm>
            <a:off x="4860925" y="2667000"/>
            <a:ext cx="2505075" cy="2289175"/>
          </a:xfrm>
          <a:prstGeom prst="rect">
            <a:avLst/>
          </a:prstGeom>
          <a:noFill/>
          <a:ln w="9525">
            <a:noFill/>
            <a:miter lim="800000"/>
            <a:headEnd/>
            <a:tailEnd/>
          </a:ln>
          <a:effectLst/>
        </p:spPr>
        <p:txBody>
          <a:bodyPr>
            <a:spAutoFit/>
          </a:bodyPr>
          <a:lstStyle/>
          <a:p>
            <a:r>
              <a:rPr lang="en-US" altLang="ko-KR" sz="1800">
                <a:latin typeface="Courier New" pitchFamily="49" charset="0"/>
                <a:ea typeface="굴림" charset="-127"/>
              </a:rPr>
              <a:t>LN   X   Y   Temp</a:t>
            </a:r>
          </a:p>
          <a:p>
            <a:r>
              <a:rPr lang="en-US" altLang="ko-KR" sz="1800">
                <a:latin typeface="Courier New" pitchFamily="49" charset="0"/>
                <a:ea typeface="굴림" charset="-127"/>
              </a:rPr>
              <a:t> 1   25</a:t>
            </a:r>
          </a:p>
          <a:p>
            <a:r>
              <a:rPr lang="en-US" altLang="ko-KR" sz="1800">
                <a:latin typeface="Courier New" pitchFamily="49" charset="0"/>
                <a:ea typeface="굴림" charset="-127"/>
              </a:rPr>
              <a:t> 2       88</a:t>
            </a:r>
          </a:p>
          <a:p>
            <a:r>
              <a:rPr lang="en-US" altLang="ko-KR" sz="1800">
                <a:latin typeface="Courier New" pitchFamily="49" charset="0"/>
                <a:ea typeface="굴림" charset="-127"/>
              </a:rPr>
              <a:t> 3            25</a:t>
            </a:r>
          </a:p>
          <a:p>
            <a:r>
              <a:rPr lang="en-US" altLang="ko-KR" sz="1800">
                <a:latin typeface="Courier New" pitchFamily="49" charset="0"/>
                <a:ea typeface="굴림" charset="-127"/>
              </a:rPr>
              <a:t> 4   88</a:t>
            </a:r>
          </a:p>
          <a:p>
            <a:r>
              <a:rPr lang="en-US" altLang="ko-KR" sz="1800">
                <a:latin typeface="Courier New" pitchFamily="49" charset="0"/>
                <a:ea typeface="굴림" charset="-127"/>
              </a:rPr>
              <a:t> 5       25</a:t>
            </a:r>
          </a:p>
          <a:p>
            <a:r>
              <a:rPr lang="en-US" altLang="ko-KR" sz="1800">
                <a:latin typeface="Courier New" pitchFamily="49" charset="0"/>
                <a:ea typeface="굴림" charset="-127"/>
              </a:rPr>
              <a:t> 6 output 88</a:t>
            </a:r>
          </a:p>
          <a:p>
            <a:r>
              <a:rPr lang="en-US" altLang="ko-KR" sz="1800">
                <a:latin typeface="Courier New" pitchFamily="49" charset="0"/>
                <a:ea typeface="굴림" charset="-127"/>
              </a:rPr>
              <a:t> 7 output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anim calcmode="lin" valueType="num">
                                      <p:cBhvr additive="base">
                                        <p:cTn id="7" dur="500" fill="hold"/>
                                        <p:tgtEl>
                                          <p:spTgt spid="716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5">
                                            <p:txEl>
                                              <p:pRg st="1" end="1"/>
                                            </p:txEl>
                                          </p:spTgt>
                                        </p:tgtEl>
                                        <p:attrNameLst>
                                          <p:attrName>style.visibility</p:attrName>
                                        </p:attrNameLst>
                                      </p:cBhvr>
                                      <p:to>
                                        <p:strVal val="visible"/>
                                      </p:to>
                                    </p:set>
                                    <p:anim calcmode="lin" valueType="num">
                                      <p:cBhvr additive="base">
                                        <p:cTn id="13" dur="500" fill="hold"/>
                                        <p:tgtEl>
                                          <p:spTgt spid="716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685">
                                            <p:txEl>
                                              <p:pRg st="2" end="2"/>
                                            </p:txEl>
                                          </p:spTgt>
                                        </p:tgtEl>
                                        <p:attrNameLst>
                                          <p:attrName>style.visibility</p:attrName>
                                        </p:attrNameLst>
                                      </p:cBhvr>
                                      <p:to>
                                        <p:strVal val="visible"/>
                                      </p:to>
                                    </p:set>
                                    <p:anim calcmode="lin" valueType="num">
                                      <p:cBhvr additive="base">
                                        <p:cTn id="19" dur="500" fill="hold"/>
                                        <p:tgtEl>
                                          <p:spTgt spid="716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685">
                                            <p:txEl>
                                              <p:pRg st="3" end="3"/>
                                            </p:txEl>
                                          </p:spTgt>
                                        </p:tgtEl>
                                        <p:attrNameLst>
                                          <p:attrName>style.visibility</p:attrName>
                                        </p:attrNameLst>
                                      </p:cBhvr>
                                      <p:to>
                                        <p:strVal val="visible"/>
                                      </p:to>
                                    </p:set>
                                    <p:anim calcmode="lin" valueType="num">
                                      <p:cBhvr additive="base">
                                        <p:cTn id="25" dur="500" fill="hold"/>
                                        <p:tgtEl>
                                          <p:spTgt spid="716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685">
                                            <p:txEl>
                                              <p:pRg st="4" end="4"/>
                                            </p:txEl>
                                          </p:spTgt>
                                        </p:tgtEl>
                                        <p:attrNameLst>
                                          <p:attrName>style.visibility</p:attrName>
                                        </p:attrNameLst>
                                      </p:cBhvr>
                                      <p:to>
                                        <p:strVal val="visible"/>
                                      </p:to>
                                    </p:set>
                                    <p:anim calcmode="lin" valueType="num">
                                      <p:cBhvr additive="base">
                                        <p:cTn id="31" dur="500" fill="hold"/>
                                        <p:tgtEl>
                                          <p:spTgt spid="716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6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685">
                                            <p:txEl>
                                              <p:pRg st="5" end="5"/>
                                            </p:txEl>
                                          </p:spTgt>
                                        </p:tgtEl>
                                        <p:attrNameLst>
                                          <p:attrName>style.visibility</p:attrName>
                                        </p:attrNameLst>
                                      </p:cBhvr>
                                      <p:to>
                                        <p:strVal val="visible"/>
                                      </p:to>
                                    </p:set>
                                    <p:anim calcmode="lin" valueType="num">
                                      <p:cBhvr additive="base">
                                        <p:cTn id="37" dur="500" fill="hold"/>
                                        <p:tgtEl>
                                          <p:spTgt spid="7168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68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685">
                                            <p:txEl>
                                              <p:pRg st="6" end="6"/>
                                            </p:txEl>
                                          </p:spTgt>
                                        </p:tgtEl>
                                        <p:attrNameLst>
                                          <p:attrName>style.visibility</p:attrName>
                                        </p:attrNameLst>
                                      </p:cBhvr>
                                      <p:to>
                                        <p:strVal val="visible"/>
                                      </p:to>
                                    </p:set>
                                    <p:anim calcmode="lin" valueType="num">
                                      <p:cBhvr additive="base">
                                        <p:cTn id="43" dur="500" fill="hold"/>
                                        <p:tgtEl>
                                          <p:spTgt spid="7168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68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1685">
                                            <p:txEl>
                                              <p:pRg st="7" end="7"/>
                                            </p:txEl>
                                          </p:spTgt>
                                        </p:tgtEl>
                                        <p:attrNameLst>
                                          <p:attrName>style.visibility</p:attrName>
                                        </p:attrNameLst>
                                      </p:cBhvr>
                                      <p:to>
                                        <p:strVal val="visible"/>
                                      </p:to>
                                    </p:set>
                                    <p:anim calcmode="lin" valueType="num">
                                      <p:cBhvr additive="base">
                                        <p:cTn id="49" dur="500" fill="hold"/>
                                        <p:tgtEl>
                                          <p:spTgt spid="7168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68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ko-KR" dirty="0">
                <a:ea typeface="굴림" charset="-127"/>
              </a:rPr>
              <a:t>Data Types</a:t>
            </a:r>
          </a:p>
        </p:txBody>
      </p:sp>
      <p:sp>
        <p:nvSpPr>
          <p:cNvPr id="92163" name="Rectangle 3"/>
          <p:cNvSpPr>
            <a:spLocks noGrp="1" noChangeArrowheads="1"/>
          </p:cNvSpPr>
          <p:nvPr>
            <p:ph type="body" idx="1"/>
          </p:nvPr>
        </p:nvSpPr>
        <p:spPr/>
        <p:txBody>
          <a:bodyPr/>
          <a:lstStyle/>
          <a:p>
            <a:r>
              <a:rPr lang="en-US" altLang="ko-KR" dirty="0">
                <a:ea typeface="굴림" charset="-127"/>
              </a:rPr>
              <a:t>We know that use of a variable name in an algorithm refers to the value stored at a unique location in computer memory</a:t>
            </a:r>
          </a:p>
          <a:p>
            <a:r>
              <a:rPr lang="en-US" altLang="ko-KR" dirty="0">
                <a:ea typeface="굴림" charset="-127"/>
              </a:rPr>
              <a:t>Eventually, we will translate the instructions in our algorithm to computer instructions</a:t>
            </a:r>
          </a:p>
          <a:p>
            <a:r>
              <a:rPr lang="en-US" altLang="ko-KR" dirty="0">
                <a:ea typeface="굴림" charset="-127"/>
              </a:rPr>
              <a:t>Computers need to know they type of each variable</a:t>
            </a:r>
          </a:p>
          <a:p>
            <a:endParaRPr lang="en-US" altLang="ko-KR" dirty="0">
              <a:ea typeface="굴림" charset="-127"/>
            </a:endParaRPr>
          </a:p>
          <a:p>
            <a:endParaRPr lang="en-US" altLang="ko-KR" dirty="0">
              <a:ea typeface="굴림" charset="-127"/>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ko-KR" dirty="0">
                <a:ea typeface="굴림" charset="-127"/>
              </a:rPr>
              <a:t>Data Types</a:t>
            </a:r>
          </a:p>
        </p:txBody>
      </p:sp>
      <p:sp>
        <p:nvSpPr>
          <p:cNvPr id="82947" name="Rectangle 3"/>
          <p:cNvSpPr>
            <a:spLocks noGrp="1" noChangeArrowheads="1"/>
          </p:cNvSpPr>
          <p:nvPr>
            <p:ph type="body" idx="1"/>
          </p:nvPr>
        </p:nvSpPr>
        <p:spPr>
          <a:xfrm>
            <a:off x="990600" y="1828800"/>
            <a:ext cx="7772400" cy="4724400"/>
          </a:xfrm>
        </p:spPr>
        <p:txBody>
          <a:bodyPr/>
          <a:lstStyle/>
          <a:p>
            <a:r>
              <a:rPr lang="en-US" altLang="ko-KR">
                <a:ea typeface="굴림" charset="-127"/>
              </a:rPr>
              <a:t>The data type indicates the</a:t>
            </a:r>
          </a:p>
          <a:p>
            <a:pPr lvl="1"/>
            <a:r>
              <a:rPr lang="en-US" altLang="ko-KR">
                <a:ea typeface="굴림" charset="-127"/>
              </a:rPr>
              <a:t>Kind of data that can be stored in the variable</a:t>
            </a:r>
          </a:p>
          <a:p>
            <a:pPr lvl="2"/>
            <a:r>
              <a:rPr lang="en-US" altLang="ko-KR">
                <a:ea typeface="굴림" charset="-127"/>
              </a:rPr>
              <a:t>numbers, dates, text, etc.</a:t>
            </a:r>
          </a:p>
          <a:p>
            <a:pPr lvl="1"/>
            <a:r>
              <a:rPr lang="en-US" altLang="ko-KR">
                <a:ea typeface="굴림" charset="-127"/>
              </a:rPr>
              <a:t>Range of possible values that can be stored in the variable</a:t>
            </a:r>
          </a:p>
          <a:p>
            <a:pPr lvl="1"/>
            <a:r>
              <a:rPr lang="en-US" altLang="ko-KR">
                <a:ea typeface="굴림" charset="-127"/>
              </a:rPr>
              <a:t>Size of memory required to store the variable</a:t>
            </a:r>
          </a:p>
          <a:p>
            <a:pPr lvl="1"/>
            <a:r>
              <a:rPr lang="en-US" altLang="ko-KR">
                <a:ea typeface="굴림" charset="-127"/>
              </a:rPr>
              <a:t>Operations that can be performed on the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slide(fromBottom)">
                                      <p:cBhvr>
                                        <p:cTn id="7" dur="500"/>
                                        <p:tgtEl>
                                          <p:spTgt spid="82947">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slide(fromBottom)">
                                      <p:cBhvr>
                                        <p:cTn id="10" dur="500"/>
                                        <p:tgtEl>
                                          <p:spTgt spid="82947">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Effect transition="in" filter="slide(fromBottom)">
                                      <p:cBhvr>
                                        <p:cTn id="13" dur="500"/>
                                        <p:tgtEl>
                                          <p:spTgt spid="82947">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2947">
                                            <p:txEl>
                                              <p:pRg st="3" end="3"/>
                                            </p:txEl>
                                          </p:spTgt>
                                        </p:tgtEl>
                                        <p:attrNameLst>
                                          <p:attrName>style.visibility</p:attrName>
                                        </p:attrNameLst>
                                      </p:cBhvr>
                                      <p:to>
                                        <p:strVal val="visible"/>
                                      </p:to>
                                    </p:set>
                                    <p:animEffect transition="in" filter="slide(fromBottom)">
                                      <p:cBhvr>
                                        <p:cTn id="16" dur="500"/>
                                        <p:tgtEl>
                                          <p:spTgt spid="82947">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animEffect transition="in" filter="slide(fromBottom)">
                                      <p:cBhvr>
                                        <p:cTn id="19" dur="500"/>
                                        <p:tgtEl>
                                          <p:spTgt spid="82947">
                                            <p:txEl>
                                              <p:pRg st="4" end="4"/>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82947">
                                            <p:txEl>
                                              <p:pRg st="5" end="5"/>
                                            </p:txEl>
                                          </p:spTgt>
                                        </p:tgtEl>
                                        <p:attrNameLst>
                                          <p:attrName>style.visibility</p:attrName>
                                        </p:attrNameLst>
                                      </p:cBhvr>
                                      <p:to>
                                        <p:strVal val="visible"/>
                                      </p:to>
                                    </p:set>
                                    <p:animEffect transition="in" filter="slide(fromBottom)">
                                      <p:cBhvr>
                                        <p:cTn id="22" dur="500"/>
                                        <p:tgtEl>
                                          <p:spTgt spid="82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112612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p:txBody>
          <a:bodyPr/>
          <a:lstStyle/>
          <a:p>
            <a:r>
              <a:rPr lang="en-US" altLang="ko-KR">
                <a:ea typeface="굴림" charset="-127"/>
              </a:rPr>
              <a:t>Additional Material</a:t>
            </a:r>
          </a:p>
        </p:txBody>
      </p:sp>
      <p:sp>
        <p:nvSpPr>
          <p:cNvPr id="95235" name="Rectangle 3"/>
          <p:cNvSpPr>
            <a:spLocks noGrp="1" noChangeArrowheads="1"/>
          </p:cNvSpPr>
          <p:nvPr>
            <p:ph type="subTitle" idx="1"/>
          </p:nvPr>
        </p:nvSpPr>
        <p:spPr/>
        <p:txBody>
          <a:bodyPr/>
          <a:lstStyle/>
          <a:p>
            <a:r>
              <a:rPr lang="en-US" altLang="ko-KR">
                <a:ea typeface="굴림" charset="-127"/>
              </a:rPr>
              <a:t>Visual Basic Data Types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ko-KR">
                <a:ea typeface="굴림" charset="-127"/>
              </a:rPr>
              <a:t>Data Types</a:t>
            </a:r>
          </a:p>
        </p:txBody>
      </p:sp>
      <p:sp>
        <p:nvSpPr>
          <p:cNvPr id="84995" name="Rectangle 3"/>
          <p:cNvSpPr>
            <a:spLocks noGrp="1" noChangeArrowheads="1"/>
          </p:cNvSpPr>
          <p:nvPr>
            <p:ph type="body" idx="1"/>
          </p:nvPr>
        </p:nvSpPr>
        <p:spPr/>
        <p:txBody>
          <a:bodyPr/>
          <a:lstStyle/>
          <a:p>
            <a:pPr>
              <a:lnSpc>
                <a:spcPct val="80000"/>
              </a:lnSpc>
            </a:pPr>
            <a:r>
              <a:rPr lang="en-US" altLang="ko-KR">
                <a:ea typeface="굴림" charset="-127"/>
              </a:rPr>
              <a:t>BOOLEAN (2 bytes)</a:t>
            </a:r>
            <a:r>
              <a:rPr lang="en-US" altLang="ko-KR" sz="2400">
                <a:ea typeface="굴림" charset="-127"/>
              </a:rPr>
              <a:t>	</a:t>
            </a:r>
          </a:p>
          <a:p>
            <a:pPr lvl="1">
              <a:lnSpc>
                <a:spcPct val="80000"/>
              </a:lnSpc>
            </a:pPr>
            <a:r>
              <a:rPr lang="en-US" altLang="ko-KR">
                <a:ea typeface="굴림" charset="-127"/>
              </a:rPr>
              <a:t>Either True or False</a:t>
            </a:r>
          </a:p>
          <a:p>
            <a:pPr lvl="2">
              <a:lnSpc>
                <a:spcPct val="80000"/>
              </a:lnSpc>
            </a:pPr>
            <a:endParaRPr lang="en-US" altLang="ko-KR" sz="1800">
              <a:ea typeface="굴림" charset="-127"/>
            </a:endParaRPr>
          </a:p>
          <a:p>
            <a:pPr>
              <a:lnSpc>
                <a:spcPct val="80000"/>
              </a:lnSpc>
            </a:pPr>
            <a:r>
              <a:rPr lang="en-US" altLang="ko-KR">
                <a:ea typeface="굴림" charset="-127"/>
              </a:rPr>
              <a:t>INTEGER (2 bytes)</a:t>
            </a:r>
          </a:p>
          <a:p>
            <a:pPr lvl="1">
              <a:lnSpc>
                <a:spcPct val="80000"/>
              </a:lnSpc>
            </a:pPr>
            <a:r>
              <a:rPr lang="en-US" altLang="ko-KR">
                <a:ea typeface="굴림" charset="-127"/>
              </a:rPr>
              <a:t>Whole numbers (no decimals)</a:t>
            </a:r>
          </a:p>
          <a:p>
            <a:pPr lvl="2">
              <a:lnSpc>
                <a:spcPct val="80000"/>
              </a:lnSpc>
            </a:pPr>
            <a:r>
              <a:rPr lang="en-US" altLang="ko-KR">
                <a:ea typeface="굴림" charset="-127"/>
              </a:rPr>
              <a:t>-32,768 … 32,767</a:t>
            </a:r>
          </a:p>
          <a:p>
            <a:pPr>
              <a:lnSpc>
                <a:spcPct val="80000"/>
              </a:lnSpc>
            </a:pPr>
            <a:r>
              <a:rPr lang="en-US" altLang="ko-KR">
                <a:ea typeface="굴림" charset="-127"/>
              </a:rPr>
              <a:t>LONG (4 bytes)</a:t>
            </a:r>
          </a:p>
          <a:p>
            <a:pPr lvl="1">
              <a:lnSpc>
                <a:spcPct val="80000"/>
              </a:lnSpc>
            </a:pPr>
            <a:r>
              <a:rPr lang="en-US" altLang="ko-KR">
                <a:ea typeface="굴림" charset="-127"/>
              </a:rPr>
              <a:t>Whole numbers (integers)</a:t>
            </a:r>
          </a:p>
          <a:p>
            <a:pPr lvl="2">
              <a:lnSpc>
                <a:spcPct val="80000"/>
              </a:lnSpc>
            </a:pPr>
            <a:r>
              <a:rPr lang="en-US" altLang="ko-KR">
                <a:ea typeface="굴림" charset="-127"/>
              </a:rPr>
              <a:t>-2 trillion … 2 trillion</a:t>
            </a:r>
          </a:p>
          <a:p>
            <a:pPr>
              <a:lnSpc>
                <a:spcPct val="80000"/>
              </a:lnSpc>
            </a:pPr>
            <a:r>
              <a:rPr lang="en-US" altLang="ko-KR">
                <a:ea typeface="굴림" charset="-127"/>
              </a:rPr>
              <a:t>Whole numbers require less memory and run faster than decimal numbers (or variant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anim calcmode="lin" valueType="num">
                                      <p:cBhvr additive="base">
                                        <p:cTn id="11"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anim calcmode="lin" valueType="num">
                                      <p:cBhvr additive="base">
                                        <p:cTn id="17"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4995">
                                            <p:txEl>
                                              <p:pRg st="4" end="4"/>
                                            </p:txEl>
                                          </p:spTgt>
                                        </p:tgtEl>
                                        <p:attrNameLst>
                                          <p:attrName>style.visibility</p:attrName>
                                        </p:attrNameLst>
                                      </p:cBhvr>
                                      <p:to>
                                        <p:strVal val="visible"/>
                                      </p:to>
                                    </p:set>
                                    <p:anim calcmode="lin" valueType="num">
                                      <p:cBhvr additive="base">
                                        <p:cTn id="21"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499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4995">
                                            <p:txEl>
                                              <p:pRg st="5" end="5"/>
                                            </p:txEl>
                                          </p:spTgt>
                                        </p:tgtEl>
                                        <p:attrNameLst>
                                          <p:attrName>style.visibility</p:attrName>
                                        </p:attrNameLst>
                                      </p:cBhvr>
                                      <p:to>
                                        <p:strVal val="visible"/>
                                      </p:to>
                                    </p:set>
                                    <p:anim calcmode="lin" valueType="num">
                                      <p:cBhvr additive="base">
                                        <p:cTn id="25" dur="500" fill="hold"/>
                                        <p:tgtEl>
                                          <p:spTgt spid="8499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4995">
                                            <p:txEl>
                                              <p:pRg st="6" end="6"/>
                                            </p:txEl>
                                          </p:spTgt>
                                        </p:tgtEl>
                                        <p:attrNameLst>
                                          <p:attrName>style.visibility</p:attrName>
                                        </p:attrNameLst>
                                      </p:cBhvr>
                                      <p:to>
                                        <p:strVal val="visible"/>
                                      </p:to>
                                    </p:set>
                                    <p:anim calcmode="lin" valueType="num">
                                      <p:cBhvr additive="base">
                                        <p:cTn id="31" dur="500" fill="hold"/>
                                        <p:tgtEl>
                                          <p:spTgt spid="8499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4995">
                                            <p:txEl>
                                              <p:pRg st="7" end="7"/>
                                            </p:txEl>
                                          </p:spTgt>
                                        </p:tgtEl>
                                        <p:attrNameLst>
                                          <p:attrName>style.visibility</p:attrName>
                                        </p:attrNameLst>
                                      </p:cBhvr>
                                      <p:to>
                                        <p:strVal val="visible"/>
                                      </p:to>
                                    </p:set>
                                    <p:anim calcmode="lin" valueType="num">
                                      <p:cBhvr additive="base">
                                        <p:cTn id="35" dur="500" fill="hold"/>
                                        <p:tgtEl>
                                          <p:spTgt spid="8499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499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4995">
                                            <p:txEl>
                                              <p:pRg st="8" end="8"/>
                                            </p:txEl>
                                          </p:spTgt>
                                        </p:tgtEl>
                                        <p:attrNameLst>
                                          <p:attrName>style.visibility</p:attrName>
                                        </p:attrNameLst>
                                      </p:cBhvr>
                                      <p:to>
                                        <p:strVal val="visible"/>
                                      </p:to>
                                    </p:set>
                                    <p:anim calcmode="lin" valueType="num">
                                      <p:cBhvr additive="base">
                                        <p:cTn id="39" dur="500" fill="hold"/>
                                        <p:tgtEl>
                                          <p:spTgt spid="8499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49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4995">
                                            <p:txEl>
                                              <p:pRg st="9" end="9"/>
                                            </p:txEl>
                                          </p:spTgt>
                                        </p:tgtEl>
                                        <p:attrNameLst>
                                          <p:attrName>style.visibility</p:attrName>
                                        </p:attrNameLst>
                                      </p:cBhvr>
                                      <p:to>
                                        <p:strVal val="visible"/>
                                      </p:to>
                                    </p:set>
                                    <p:anim calcmode="lin" valueType="num">
                                      <p:cBhvr additive="base">
                                        <p:cTn id="45" dur="500" fill="hold"/>
                                        <p:tgtEl>
                                          <p:spTgt spid="8499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49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ko-KR">
                <a:ea typeface="굴림" charset="-127"/>
              </a:rPr>
              <a:t>Data Types</a:t>
            </a:r>
          </a:p>
        </p:txBody>
      </p:sp>
      <p:sp>
        <p:nvSpPr>
          <p:cNvPr id="86019" name="Rectangle 3"/>
          <p:cNvSpPr>
            <a:spLocks noGrp="1" noChangeArrowheads="1"/>
          </p:cNvSpPr>
          <p:nvPr>
            <p:ph type="body" idx="1"/>
          </p:nvPr>
        </p:nvSpPr>
        <p:spPr/>
        <p:txBody>
          <a:bodyPr/>
          <a:lstStyle/>
          <a:p>
            <a:pPr>
              <a:lnSpc>
                <a:spcPct val="90000"/>
              </a:lnSpc>
            </a:pPr>
            <a:r>
              <a:rPr lang="en-US" altLang="ko-KR">
                <a:ea typeface="굴림" charset="-127"/>
              </a:rPr>
              <a:t>SINGLE (4 bytes)</a:t>
            </a:r>
          </a:p>
          <a:p>
            <a:pPr lvl="1">
              <a:lnSpc>
                <a:spcPct val="90000"/>
              </a:lnSpc>
            </a:pPr>
            <a:r>
              <a:rPr lang="en-US" altLang="ko-KR">
                <a:ea typeface="굴림" charset="-127"/>
              </a:rPr>
              <a:t>Real numbers</a:t>
            </a:r>
          </a:p>
          <a:p>
            <a:pPr lvl="2">
              <a:lnSpc>
                <a:spcPct val="90000"/>
              </a:lnSpc>
            </a:pPr>
            <a:r>
              <a:rPr lang="en-US" altLang="ko-KR">
                <a:ea typeface="굴림" charset="-127"/>
              </a:rPr>
              <a:t>± 10^30 with 7 significant digits of accuracy</a:t>
            </a:r>
          </a:p>
          <a:p>
            <a:pPr>
              <a:lnSpc>
                <a:spcPct val="90000"/>
              </a:lnSpc>
            </a:pPr>
            <a:r>
              <a:rPr lang="en-US" altLang="ko-KR">
                <a:ea typeface="굴림" charset="-127"/>
              </a:rPr>
              <a:t>DOUBLE (8 bytes)</a:t>
            </a:r>
          </a:p>
          <a:p>
            <a:pPr lvl="1">
              <a:lnSpc>
                <a:spcPct val="90000"/>
              </a:lnSpc>
            </a:pPr>
            <a:r>
              <a:rPr lang="en-US" altLang="ko-KR">
                <a:ea typeface="굴림" charset="-127"/>
              </a:rPr>
              <a:t>Real numbers</a:t>
            </a:r>
          </a:p>
          <a:p>
            <a:pPr lvl="2">
              <a:lnSpc>
                <a:spcPct val="90000"/>
              </a:lnSpc>
            </a:pPr>
            <a:r>
              <a:rPr lang="en-US" altLang="ko-KR">
                <a:ea typeface="굴림" charset="-127"/>
              </a:rPr>
              <a:t>± 10^300 with 15 significant digits of accuracy</a:t>
            </a:r>
          </a:p>
          <a:p>
            <a:pPr>
              <a:lnSpc>
                <a:spcPct val="90000"/>
              </a:lnSpc>
            </a:pPr>
            <a:r>
              <a:rPr lang="en-US" altLang="ko-KR">
                <a:ea typeface="굴림" charset="-127"/>
              </a:rPr>
              <a:t>CURRENCY (8 bytes)</a:t>
            </a:r>
          </a:p>
          <a:p>
            <a:pPr lvl="1">
              <a:lnSpc>
                <a:spcPct val="90000"/>
              </a:lnSpc>
            </a:pPr>
            <a:r>
              <a:rPr lang="en-US" altLang="ko-KR">
                <a:ea typeface="굴림" charset="-127"/>
              </a:rPr>
              <a:t>Real numbers</a:t>
            </a:r>
          </a:p>
          <a:p>
            <a:pPr lvl="2">
              <a:lnSpc>
                <a:spcPct val="90000"/>
              </a:lnSpc>
            </a:pPr>
            <a:r>
              <a:rPr lang="en-US" altLang="ko-KR">
                <a:ea typeface="굴림" charset="-127"/>
              </a:rPr>
              <a:t>4 digits to the right of the decimal point</a:t>
            </a:r>
          </a:p>
          <a:p>
            <a:pPr lvl="2">
              <a:lnSpc>
                <a:spcPct val="90000"/>
              </a:lnSpc>
            </a:pPr>
            <a:r>
              <a:rPr lang="en-US" altLang="ko-KR">
                <a:ea typeface="굴림" charset="-127"/>
              </a:rPr>
              <a:t>15 digits to the left of the decimal point</a:t>
            </a:r>
            <a:endParaRPr lang="en-US" altLang="ko-KR" sz="2400">
              <a:ea typeface="굴림"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anim calcmode="lin" valueType="num">
                                      <p:cBhvr additive="base">
                                        <p:cTn id="11"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anim calcmode="lin" valueType="num">
                                      <p:cBhvr additive="base">
                                        <p:cTn id="15"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6019">
                                            <p:txEl>
                                              <p:pRg st="3" end="3"/>
                                            </p:txEl>
                                          </p:spTgt>
                                        </p:tgtEl>
                                        <p:attrNameLst>
                                          <p:attrName>style.visibility</p:attrName>
                                        </p:attrNameLst>
                                      </p:cBhvr>
                                      <p:to>
                                        <p:strVal val="visible"/>
                                      </p:to>
                                    </p:set>
                                    <p:anim calcmode="lin" valueType="num">
                                      <p:cBhvr additive="base">
                                        <p:cTn id="21"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601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6019">
                                            <p:txEl>
                                              <p:pRg st="4" end="4"/>
                                            </p:txEl>
                                          </p:spTgt>
                                        </p:tgtEl>
                                        <p:attrNameLst>
                                          <p:attrName>style.visibility</p:attrName>
                                        </p:attrNameLst>
                                      </p:cBhvr>
                                      <p:to>
                                        <p:strVal val="visible"/>
                                      </p:to>
                                    </p:set>
                                    <p:anim calcmode="lin" valueType="num">
                                      <p:cBhvr additive="base">
                                        <p:cTn id="25"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6019">
                                            <p:txEl>
                                              <p:pRg st="5" end="5"/>
                                            </p:txEl>
                                          </p:spTgt>
                                        </p:tgtEl>
                                        <p:attrNameLst>
                                          <p:attrName>style.visibility</p:attrName>
                                        </p:attrNameLst>
                                      </p:cBhvr>
                                      <p:to>
                                        <p:strVal val="visible"/>
                                      </p:to>
                                    </p:set>
                                    <p:anim calcmode="lin" valueType="num">
                                      <p:cBhvr additive="base">
                                        <p:cTn id="29"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6019">
                                            <p:txEl>
                                              <p:pRg st="6" end="6"/>
                                            </p:txEl>
                                          </p:spTgt>
                                        </p:tgtEl>
                                        <p:attrNameLst>
                                          <p:attrName>style.visibility</p:attrName>
                                        </p:attrNameLst>
                                      </p:cBhvr>
                                      <p:to>
                                        <p:strVal val="visible"/>
                                      </p:to>
                                    </p:set>
                                    <p:anim calcmode="lin" valueType="num">
                                      <p:cBhvr additive="base">
                                        <p:cTn id="35"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601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6019">
                                            <p:txEl>
                                              <p:pRg st="7" end="7"/>
                                            </p:txEl>
                                          </p:spTgt>
                                        </p:tgtEl>
                                        <p:attrNameLst>
                                          <p:attrName>style.visibility</p:attrName>
                                        </p:attrNameLst>
                                      </p:cBhvr>
                                      <p:to>
                                        <p:strVal val="visible"/>
                                      </p:to>
                                    </p:set>
                                    <p:anim calcmode="lin" valueType="num">
                                      <p:cBhvr additive="base">
                                        <p:cTn id="39" dur="500" fill="hold"/>
                                        <p:tgtEl>
                                          <p:spTgt spid="8601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601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6019">
                                            <p:txEl>
                                              <p:pRg st="8" end="8"/>
                                            </p:txEl>
                                          </p:spTgt>
                                        </p:tgtEl>
                                        <p:attrNameLst>
                                          <p:attrName>style.visibility</p:attrName>
                                        </p:attrNameLst>
                                      </p:cBhvr>
                                      <p:to>
                                        <p:strVal val="visible"/>
                                      </p:to>
                                    </p:set>
                                    <p:anim calcmode="lin" valueType="num">
                                      <p:cBhvr additive="base">
                                        <p:cTn id="43" dur="500" fill="hold"/>
                                        <p:tgtEl>
                                          <p:spTgt spid="8601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601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6019">
                                            <p:txEl>
                                              <p:pRg st="9" end="9"/>
                                            </p:txEl>
                                          </p:spTgt>
                                        </p:tgtEl>
                                        <p:attrNameLst>
                                          <p:attrName>style.visibility</p:attrName>
                                        </p:attrNameLst>
                                      </p:cBhvr>
                                      <p:to>
                                        <p:strVal val="visible"/>
                                      </p:to>
                                    </p:set>
                                    <p:anim calcmode="lin" valueType="num">
                                      <p:cBhvr additive="base">
                                        <p:cTn id="47" dur="500" fill="hold"/>
                                        <p:tgtEl>
                                          <p:spTgt spid="8601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60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ko-KR">
                <a:ea typeface="굴림" charset="-127"/>
              </a:rPr>
              <a:t>Data Types</a:t>
            </a:r>
          </a:p>
        </p:txBody>
      </p:sp>
      <p:sp>
        <p:nvSpPr>
          <p:cNvPr id="87043" name="Rectangle 3"/>
          <p:cNvSpPr>
            <a:spLocks noGrp="1" noChangeArrowheads="1"/>
          </p:cNvSpPr>
          <p:nvPr>
            <p:ph type="body" idx="1"/>
          </p:nvPr>
        </p:nvSpPr>
        <p:spPr>
          <a:xfrm>
            <a:off x="990600" y="1752600"/>
            <a:ext cx="7772400" cy="4724400"/>
          </a:xfrm>
        </p:spPr>
        <p:txBody>
          <a:bodyPr/>
          <a:lstStyle/>
          <a:p>
            <a:pPr>
              <a:lnSpc>
                <a:spcPct val="70000"/>
              </a:lnSpc>
            </a:pPr>
            <a:r>
              <a:rPr lang="en-US" altLang="ko-KR">
                <a:ea typeface="굴림" charset="-127"/>
              </a:rPr>
              <a:t>DATE (8 bytes)</a:t>
            </a:r>
          </a:p>
          <a:p>
            <a:pPr lvl="1">
              <a:lnSpc>
                <a:spcPct val="70000"/>
              </a:lnSpc>
            </a:pPr>
            <a:r>
              <a:rPr lang="en-US" altLang="ko-KR">
                <a:ea typeface="굴림" charset="-127"/>
              </a:rPr>
              <a:t>Storage of specific dates</a:t>
            </a:r>
          </a:p>
          <a:p>
            <a:pPr lvl="2">
              <a:lnSpc>
                <a:spcPct val="70000"/>
              </a:lnSpc>
            </a:pPr>
            <a:r>
              <a:rPr lang="en-US" altLang="ko-KR" sz="1800">
                <a:ea typeface="굴림" charset="-127"/>
              </a:rPr>
              <a:t>Jan 01, 100 to Dec 31, 9999</a:t>
            </a:r>
          </a:p>
          <a:p>
            <a:pPr lvl="2">
              <a:lnSpc>
                <a:spcPct val="70000"/>
              </a:lnSpc>
            </a:pPr>
            <a:endParaRPr lang="en-US" altLang="ko-KR" sz="1600">
              <a:ea typeface="굴림" charset="-127"/>
            </a:endParaRPr>
          </a:p>
          <a:p>
            <a:pPr>
              <a:lnSpc>
                <a:spcPct val="70000"/>
              </a:lnSpc>
            </a:pPr>
            <a:r>
              <a:rPr lang="en-US" altLang="ko-KR">
                <a:ea typeface="굴림" charset="-127"/>
              </a:rPr>
              <a:t>STRING (1 byte per character)</a:t>
            </a:r>
          </a:p>
          <a:p>
            <a:pPr lvl="1">
              <a:lnSpc>
                <a:spcPct val="70000"/>
              </a:lnSpc>
            </a:pPr>
            <a:r>
              <a:rPr lang="en-US" altLang="ko-KR">
                <a:ea typeface="굴림" charset="-127"/>
              </a:rPr>
              <a:t>Up to 2 billion characters per string</a:t>
            </a:r>
          </a:p>
          <a:p>
            <a:pPr lvl="2">
              <a:lnSpc>
                <a:spcPct val="70000"/>
              </a:lnSpc>
            </a:pPr>
            <a:r>
              <a:rPr lang="en-US" altLang="ko-KR" sz="1800">
                <a:ea typeface="굴림" charset="-127"/>
              </a:rPr>
              <a:t>Use the * symbol to denote size</a:t>
            </a:r>
          </a:p>
          <a:p>
            <a:pPr lvl="2">
              <a:lnSpc>
                <a:spcPct val="70000"/>
              </a:lnSpc>
            </a:pPr>
            <a:r>
              <a:rPr lang="en-US" altLang="ko-KR" sz="1800">
                <a:ea typeface="굴림" charset="-127"/>
              </a:rPr>
              <a:t>Some numbers should be defined as strings</a:t>
            </a:r>
          </a:p>
          <a:p>
            <a:pPr lvl="3">
              <a:lnSpc>
                <a:spcPct val="70000"/>
              </a:lnSpc>
            </a:pPr>
            <a:r>
              <a:rPr lang="en-US" altLang="ko-KR" sz="1600">
                <a:ea typeface="굴림" charset="-127"/>
              </a:rPr>
              <a:t>Student number, SIN, telephone number</a:t>
            </a:r>
          </a:p>
          <a:p>
            <a:pPr lvl="3">
              <a:lnSpc>
                <a:spcPct val="70000"/>
              </a:lnSpc>
            </a:pPr>
            <a:r>
              <a:rPr lang="en-US" altLang="ko-KR" sz="1600">
                <a:ea typeface="굴림" charset="-127"/>
              </a:rPr>
              <a:t>We do not perform arithmetic calculations on them</a:t>
            </a:r>
          </a:p>
          <a:p>
            <a:pPr lvl="2">
              <a:lnSpc>
                <a:spcPct val="70000"/>
              </a:lnSpc>
            </a:pPr>
            <a:endParaRPr lang="en-US" altLang="ko-KR" sz="1600">
              <a:ea typeface="굴림" charset="-127"/>
            </a:endParaRPr>
          </a:p>
          <a:p>
            <a:pPr>
              <a:lnSpc>
                <a:spcPct val="70000"/>
              </a:lnSpc>
            </a:pPr>
            <a:r>
              <a:rPr lang="en-US" altLang="ko-KR">
                <a:ea typeface="굴림" charset="-127"/>
              </a:rPr>
              <a:t>VARIANT (sized by Visual Basic as required)</a:t>
            </a:r>
          </a:p>
          <a:p>
            <a:pPr lvl="1">
              <a:lnSpc>
                <a:spcPct val="70000"/>
              </a:lnSpc>
            </a:pPr>
            <a:r>
              <a:rPr lang="en-US" altLang="ko-KR">
                <a:ea typeface="굴림" charset="-127"/>
              </a:rPr>
              <a:t>Default type, if type not defined</a:t>
            </a:r>
          </a:p>
          <a:p>
            <a:pPr lvl="1">
              <a:lnSpc>
                <a:spcPct val="70000"/>
              </a:lnSpc>
            </a:pPr>
            <a:r>
              <a:rPr lang="en-US" altLang="ko-KR">
                <a:ea typeface="굴림" charset="-127"/>
              </a:rPr>
              <a:t>Can be any type and type can vary as code is executing</a:t>
            </a:r>
          </a:p>
          <a:p>
            <a:pPr lvl="1">
              <a:lnSpc>
                <a:spcPct val="70000"/>
              </a:lnSpc>
            </a:pPr>
            <a:r>
              <a:rPr lang="en-US" altLang="ko-KR">
                <a:ea typeface="굴림" charset="-127"/>
              </a:rPr>
              <a:t>Not to be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anim calcmode="lin" valueType="num">
                                      <p:cBhvr additive="base">
                                        <p:cTn id="11"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 calcmode="lin" valueType="num">
                                      <p:cBhvr additive="base">
                                        <p:cTn id="15" dur="5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7043">
                                            <p:txEl>
                                              <p:pRg st="4" end="4"/>
                                            </p:txEl>
                                          </p:spTgt>
                                        </p:tgtEl>
                                        <p:attrNameLst>
                                          <p:attrName>style.visibility</p:attrName>
                                        </p:attrNameLst>
                                      </p:cBhvr>
                                      <p:to>
                                        <p:strVal val="visible"/>
                                      </p:to>
                                    </p:set>
                                    <p:anim calcmode="lin" valueType="num">
                                      <p:cBhvr additive="base">
                                        <p:cTn id="21" dur="5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704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7043">
                                            <p:txEl>
                                              <p:pRg st="5" end="5"/>
                                            </p:txEl>
                                          </p:spTgt>
                                        </p:tgtEl>
                                        <p:attrNameLst>
                                          <p:attrName>style.visibility</p:attrName>
                                        </p:attrNameLst>
                                      </p:cBhvr>
                                      <p:to>
                                        <p:strVal val="visible"/>
                                      </p:to>
                                    </p:set>
                                    <p:anim calcmode="lin" valueType="num">
                                      <p:cBhvr additive="base">
                                        <p:cTn id="25" dur="5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7043">
                                            <p:txEl>
                                              <p:pRg st="6" end="6"/>
                                            </p:txEl>
                                          </p:spTgt>
                                        </p:tgtEl>
                                        <p:attrNameLst>
                                          <p:attrName>style.visibility</p:attrName>
                                        </p:attrNameLst>
                                      </p:cBhvr>
                                      <p:to>
                                        <p:strVal val="visible"/>
                                      </p:to>
                                    </p:set>
                                    <p:anim calcmode="lin" valueType="num">
                                      <p:cBhvr additive="base">
                                        <p:cTn id="29" dur="500" fill="hold"/>
                                        <p:tgtEl>
                                          <p:spTgt spid="8704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704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7043">
                                            <p:txEl>
                                              <p:pRg st="7" end="7"/>
                                            </p:txEl>
                                          </p:spTgt>
                                        </p:tgtEl>
                                        <p:attrNameLst>
                                          <p:attrName>style.visibility</p:attrName>
                                        </p:attrNameLst>
                                      </p:cBhvr>
                                      <p:to>
                                        <p:strVal val="visible"/>
                                      </p:to>
                                    </p:set>
                                    <p:anim calcmode="lin" valueType="num">
                                      <p:cBhvr additive="base">
                                        <p:cTn id="33" dur="500" fill="hold"/>
                                        <p:tgtEl>
                                          <p:spTgt spid="8704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704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7043">
                                            <p:txEl>
                                              <p:pRg st="8" end="8"/>
                                            </p:txEl>
                                          </p:spTgt>
                                        </p:tgtEl>
                                        <p:attrNameLst>
                                          <p:attrName>style.visibility</p:attrName>
                                        </p:attrNameLst>
                                      </p:cBhvr>
                                      <p:to>
                                        <p:strVal val="visible"/>
                                      </p:to>
                                    </p:set>
                                    <p:anim calcmode="lin" valueType="num">
                                      <p:cBhvr additive="base">
                                        <p:cTn id="37" dur="500" fill="hold"/>
                                        <p:tgtEl>
                                          <p:spTgt spid="8704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704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7043">
                                            <p:txEl>
                                              <p:pRg st="9" end="9"/>
                                            </p:txEl>
                                          </p:spTgt>
                                        </p:tgtEl>
                                        <p:attrNameLst>
                                          <p:attrName>style.visibility</p:attrName>
                                        </p:attrNameLst>
                                      </p:cBhvr>
                                      <p:to>
                                        <p:strVal val="visible"/>
                                      </p:to>
                                    </p:set>
                                    <p:anim calcmode="lin" valueType="num">
                                      <p:cBhvr additive="base">
                                        <p:cTn id="41" dur="500" fill="hold"/>
                                        <p:tgtEl>
                                          <p:spTgt spid="8704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70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7043">
                                            <p:txEl>
                                              <p:pRg st="11" end="11"/>
                                            </p:txEl>
                                          </p:spTgt>
                                        </p:tgtEl>
                                        <p:attrNameLst>
                                          <p:attrName>style.visibility</p:attrName>
                                        </p:attrNameLst>
                                      </p:cBhvr>
                                      <p:to>
                                        <p:strVal val="visible"/>
                                      </p:to>
                                    </p:set>
                                    <p:anim calcmode="lin" valueType="num">
                                      <p:cBhvr additive="base">
                                        <p:cTn id="47" dur="500" fill="hold"/>
                                        <p:tgtEl>
                                          <p:spTgt spid="8704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704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7043">
                                            <p:txEl>
                                              <p:pRg st="12" end="12"/>
                                            </p:txEl>
                                          </p:spTgt>
                                        </p:tgtEl>
                                        <p:attrNameLst>
                                          <p:attrName>style.visibility</p:attrName>
                                        </p:attrNameLst>
                                      </p:cBhvr>
                                      <p:to>
                                        <p:strVal val="visible"/>
                                      </p:to>
                                    </p:set>
                                    <p:anim calcmode="lin" valueType="num">
                                      <p:cBhvr additive="base">
                                        <p:cTn id="51" dur="500" fill="hold"/>
                                        <p:tgtEl>
                                          <p:spTgt spid="8704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704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7043">
                                            <p:txEl>
                                              <p:pRg st="13" end="13"/>
                                            </p:txEl>
                                          </p:spTgt>
                                        </p:tgtEl>
                                        <p:attrNameLst>
                                          <p:attrName>style.visibility</p:attrName>
                                        </p:attrNameLst>
                                      </p:cBhvr>
                                      <p:to>
                                        <p:strVal val="visible"/>
                                      </p:to>
                                    </p:set>
                                    <p:anim calcmode="lin" valueType="num">
                                      <p:cBhvr additive="base">
                                        <p:cTn id="55" dur="500" fill="hold"/>
                                        <p:tgtEl>
                                          <p:spTgt spid="8704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704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7043">
                                            <p:txEl>
                                              <p:pRg st="14" end="14"/>
                                            </p:txEl>
                                          </p:spTgt>
                                        </p:tgtEl>
                                        <p:attrNameLst>
                                          <p:attrName>style.visibility</p:attrName>
                                        </p:attrNameLst>
                                      </p:cBhvr>
                                      <p:to>
                                        <p:strVal val="visible"/>
                                      </p:to>
                                    </p:set>
                                    <p:anim calcmode="lin" valueType="num">
                                      <p:cBhvr additive="base">
                                        <p:cTn id="59" dur="500" fill="hold"/>
                                        <p:tgtEl>
                                          <p:spTgt spid="8704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704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p:txBody>
          <a:bodyPr/>
          <a:lstStyle/>
          <a:p>
            <a:r>
              <a:rPr lang="en-US" altLang="ko-KR">
                <a:ea typeface="굴림" charset="-127"/>
              </a:rPr>
              <a:t>Flow Charts</a:t>
            </a:r>
          </a:p>
        </p:txBody>
      </p:sp>
      <p:sp>
        <p:nvSpPr>
          <p:cNvPr id="100357" name="Rectangle 5"/>
          <p:cNvSpPr>
            <a:spLocks noGrp="1" noChangeArrowheads="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문제</a:t>
            </a:r>
            <a:r>
              <a:rPr lang="en-US" altLang="ko-KR" dirty="0" smtClean="0"/>
              <a:t>: </a:t>
            </a:r>
            <a:r>
              <a:rPr lang="ko-KR" altLang="en-US" dirty="0" smtClean="0"/>
              <a:t>여러 개의 단어들로 이루어진 사전 </a:t>
            </a:r>
            <a:r>
              <a:rPr lang="en-US" altLang="ko-KR" dirty="0" smtClean="0"/>
              <a:t>D</a:t>
            </a:r>
            <a:r>
              <a:rPr lang="ko-KR" altLang="en-US" dirty="0" smtClean="0"/>
              <a:t>에 </a:t>
            </a:r>
            <a:r>
              <a:rPr lang="en-US" altLang="ko-KR" dirty="0" smtClean="0"/>
              <a:t>x</a:t>
            </a:r>
            <a:r>
              <a:rPr lang="ko-KR" altLang="en-US" dirty="0" smtClean="0"/>
              <a:t>라는 단어가 있는지 알라내시오</a:t>
            </a:r>
            <a:r>
              <a:rPr lang="en-US" altLang="ko-KR" dirty="0" smtClean="0"/>
              <a:t>. </a:t>
            </a:r>
            <a:r>
              <a:rPr lang="ko-KR" altLang="en-US" dirty="0" smtClean="0"/>
              <a:t>만약 </a:t>
            </a:r>
            <a:r>
              <a:rPr lang="en-US" altLang="ko-KR" dirty="0" smtClean="0"/>
              <a:t>x</a:t>
            </a:r>
            <a:r>
              <a:rPr lang="ko-KR" altLang="en-US" dirty="0" smtClean="0"/>
              <a:t>가 </a:t>
            </a:r>
            <a:r>
              <a:rPr lang="en-US" altLang="ko-KR" dirty="0" smtClean="0"/>
              <a:t>D</a:t>
            </a:r>
            <a:r>
              <a:rPr lang="ko-KR" altLang="en-US" dirty="0" smtClean="0"/>
              <a:t>에 있다면 </a:t>
            </a:r>
            <a:r>
              <a:rPr lang="en-US" altLang="ko-KR" dirty="0" smtClean="0"/>
              <a:t>‘</a:t>
            </a:r>
            <a:r>
              <a:rPr lang="ko-KR" altLang="en-US" dirty="0" smtClean="0"/>
              <a:t>예</a:t>
            </a:r>
            <a:r>
              <a:rPr lang="en-US" altLang="ko-KR" dirty="0" smtClean="0"/>
              <a:t>’</a:t>
            </a:r>
            <a:r>
              <a:rPr lang="ko-KR" altLang="en-US" dirty="0" smtClean="0"/>
              <a:t>를 출력하고 없다면 </a:t>
            </a:r>
            <a:r>
              <a:rPr lang="en-US" altLang="ko-KR" dirty="0" smtClean="0"/>
              <a:t>‘</a:t>
            </a:r>
            <a:r>
              <a:rPr lang="ko-KR" altLang="en-US" dirty="0" smtClean="0"/>
              <a:t>아니오</a:t>
            </a:r>
            <a:r>
              <a:rPr lang="en-US" altLang="ko-KR" dirty="0" smtClean="0"/>
              <a:t>’</a:t>
            </a:r>
            <a:r>
              <a:rPr lang="ko-KR" altLang="en-US" dirty="0" smtClean="0"/>
              <a:t>를 출력하시오</a:t>
            </a:r>
            <a:r>
              <a:rPr lang="en-US" altLang="ko-KR" dirty="0" smtClean="0"/>
              <a:t>.</a:t>
            </a:r>
          </a:p>
          <a:p>
            <a:r>
              <a:rPr lang="ko-KR" altLang="en-US" dirty="0" err="1" smtClean="0"/>
              <a:t>파라미터</a:t>
            </a:r>
            <a:r>
              <a:rPr lang="en-US" altLang="ko-KR" dirty="0" smtClean="0"/>
              <a:t>: D, x</a:t>
            </a:r>
          </a:p>
          <a:p>
            <a:endParaRPr lang="en-US" altLang="ko-KR" dirty="0" smtClean="0"/>
          </a:p>
          <a:p>
            <a:r>
              <a:rPr lang="ko-KR" altLang="en-US" dirty="0" smtClean="0"/>
              <a:t>문제의 사례</a:t>
            </a:r>
            <a:r>
              <a:rPr lang="en-US" altLang="ko-KR" dirty="0" smtClean="0"/>
              <a:t>:</a:t>
            </a:r>
          </a:p>
          <a:p>
            <a:pPr lvl="1"/>
            <a:r>
              <a:rPr lang="en-US" altLang="ko-KR" dirty="0" smtClean="0"/>
              <a:t> D = {“A”, “B”, “C”, “D”, “F”}, x = “D”</a:t>
            </a:r>
            <a:r>
              <a:rPr lang="ko-KR" altLang="en-US" dirty="0" smtClean="0"/>
              <a:t>인 입력에 대하여서는 출력으로 </a:t>
            </a:r>
            <a:r>
              <a:rPr lang="en-US" altLang="ko-KR" dirty="0" smtClean="0"/>
              <a:t>“</a:t>
            </a:r>
            <a:r>
              <a:rPr lang="ko-KR" altLang="en-US" dirty="0" smtClean="0"/>
              <a:t>예</a:t>
            </a:r>
            <a:r>
              <a:rPr lang="en-US" altLang="ko-KR" dirty="0" smtClean="0"/>
              <a:t>”</a:t>
            </a:r>
            <a:r>
              <a:rPr lang="ko-KR" altLang="en-US" dirty="0" smtClean="0"/>
              <a:t>라는 출력한다</a:t>
            </a:r>
            <a:r>
              <a:rPr lang="en-US" altLang="ko-KR" dirty="0" smtClean="0"/>
              <a:t>.</a:t>
            </a:r>
          </a:p>
          <a:p>
            <a:pPr lvl="1"/>
            <a:endParaRPr lang="ko-KR" altLang="en-US" dirty="0"/>
          </a:p>
        </p:txBody>
      </p:sp>
      <p:sp>
        <p:nvSpPr>
          <p:cNvPr id="3" name="제목 2"/>
          <p:cNvSpPr>
            <a:spLocks noGrp="1"/>
          </p:cNvSpPr>
          <p:nvPr>
            <p:ph type="title"/>
          </p:nvPr>
        </p:nvSpPr>
        <p:spPr/>
        <p:txBody>
          <a:bodyPr/>
          <a:lstStyle/>
          <a:p>
            <a:endParaRPr lang="ko-KR"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ko-KR">
                <a:ea typeface="굴림" charset="-127"/>
              </a:rPr>
              <a:t>Flow Charts</a:t>
            </a:r>
          </a:p>
        </p:txBody>
      </p:sp>
      <p:sp>
        <p:nvSpPr>
          <p:cNvPr id="121859" name="Rectangle 3"/>
          <p:cNvSpPr>
            <a:spLocks noGrp="1" noChangeArrowheads="1"/>
          </p:cNvSpPr>
          <p:nvPr>
            <p:ph type="body" idx="1"/>
          </p:nvPr>
        </p:nvSpPr>
        <p:spPr/>
        <p:txBody>
          <a:bodyPr/>
          <a:lstStyle/>
          <a:p>
            <a:r>
              <a:rPr lang="en-US" altLang="ko-KR">
                <a:ea typeface="굴림" charset="-127"/>
              </a:rPr>
              <a:t>Can be created in MS Visio</a:t>
            </a:r>
          </a:p>
          <a:p>
            <a:endParaRPr lang="en-US" altLang="ko-KR">
              <a:ea typeface="굴림" charset="-127"/>
            </a:endParaRPr>
          </a:p>
          <a:p>
            <a:r>
              <a:rPr lang="en-US" altLang="ko-KR">
                <a:ea typeface="굴림" charset="-127"/>
              </a:rPr>
              <a:t>Begin and End with an Oval</a:t>
            </a:r>
          </a:p>
          <a:p>
            <a:r>
              <a:rPr lang="en-US" altLang="ko-KR">
                <a:ea typeface="굴림" charset="-127"/>
              </a:rPr>
              <a:t>Get/Give use a parallelogram</a:t>
            </a:r>
          </a:p>
          <a:p>
            <a:r>
              <a:rPr lang="en-US" altLang="ko-KR">
                <a:ea typeface="굴림" charset="-127"/>
              </a:rPr>
              <a:t>Lets use a rectangle</a:t>
            </a:r>
          </a:p>
          <a:p>
            <a:endParaRPr lang="en-US" altLang="ko-KR">
              <a:ea typeface="굴림" charset="-127"/>
            </a:endParaRPr>
          </a:p>
          <a:p>
            <a:r>
              <a:rPr lang="en-US" altLang="ko-KR">
                <a:ea typeface="굴림" charset="-127"/>
              </a:rPr>
              <a:t>Flow is shown with arrows</a:t>
            </a:r>
          </a:p>
          <a:p>
            <a:endParaRPr lang="en-US" altLang="ko-KR">
              <a:ea typeface="굴림" charset="-127"/>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r>
              <a:rPr lang="en-US" altLang="ko-KR">
                <a:ea typeface="굴림" charset="-127"/>
              </a:rPr>
              <a:t>Algorithm 1.1</a:t>
            </a:r>
          </a:p>
        </p:txBody>
      </p:sp>
      <p:sp>
        <p:nvSpPr>
          <p:cNvPr id="105477" name="Rectangle 5"/>
          <p:cNvSpPr>
            <a:spLocks noGrp="1" noChangeArrowheads="1"/>
          </p:cNvSpPr>
          <p:nvPr>
            <p:ph type="body" sz="half" idx="1"/>
          </p:nvPr>
        </p:nvSpPr>
        <p:spPr>
          <a:xfrm>
            <a:off x="971550" y="1844675"/>
            <a:ext cx="4032250" cy="4114800"/>
          </a:xfrm>
        </p:spPr>
        <p:txBody>
          <a:bodyPr/>
          <a:lstStyle/>
          <a:p>
            <a:pPr lvl="1">
              <a:buFontTx/>
              <a:buNone/>
            </a:pPr>
            <a:r>
              <a:rPr lang="en-US" altLang="ko-KR" sz="1800">
                <a:ea typeface="굴림" charset="-127"/>
              </a:rPr>
              <a:t>NAME: SUM3</a:t>
            </a:r>
          </a:p>
          <a:p>
            <a:pPr lvl="1">
              <a:buFontTx/>
              <a:buNone/>
            </a:pPr>
            <a:r>
              <a:rPr lang="en-US" altLang="ko-KR" sz="1800">
                <a:ea typeface="굴림" charset="-127"/>
              </a:rPr>
              <a:t>GIVENS: N1, N2, N3</a:t>
            </a:r>
          </a:p>
          <a:p>
            <a:pPr lvl="1">
              <a:buFontTx/>
              <a:buNone/>
            </a:pPr>
            <a:r>
              <a:rPr lang="en-US" altLang="ko-KR" sz="1800">
                <a:ea typeface="굴림" charset="-127"/>
              </a:rPr>
              <a:t>RESULTS: Total</a:t>
            </a:r>
          </a:p>
          <a:p>
            <a:pPr lvl="1">
              <a:buFontTx/>
              <a:buNone/>
            </a:pPr>
            <a:r>
              <a:rPr lang="en-US" altLang="ko-KR" sz="1800">
                <a:ea typeface="굴림" charset="-127"/>
              </a:rPr>
              <a:t>DEFINITION: </a:t>
            </a:r>
          </a:p>
          <a:p>
            <a:pPr lvl="1">
              <a:buFontTx/>
              <a:buNone/>
            </a:pPr>
            <a:r>
              <a:rPr lang="en-US" altLang="ko-KR" sz="1800">
                <a:ea typeface="굴림" charset="-127"/>
              </a:rPr>
              <a:t>	Total := SUM3(N1, N2, N3)</a:t>
            </a:r>
          </a:p>
        </p:txBody>
      </p:sp>
      <p:pic>
        <p:nvPicPr>
          <p:cNvPr id="105480" name="Picture 8"/>
          <p:cNvPicPr>
            <a:picLocks noGrp="1" noChangeAspect="1" noChangeArrowheads="1"/>
          </p:cNvPicPr>
          <p:nvPr>
            <p:ph sz="half" idx="2"/>
          </p:nvPr>
        </p:nvPicPr>
        <p:blipFill>
          <a:blip r:embed="rId2" cstate="print"/>
          <a:srcRect/>
          <a:stretch>
            <a:fillRect/>
          </a:stretch>
        </p:blipFill>
        <p:spPr>
          <a:xfrm>
            <a:off x="6161088" y="1828800"/>
            <a:ext cx="1393825" cy="4114800"/>
          </a:xfrm>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5"/>
          <p:cNvSpPr>
            <a:spLocks noGrp="1" noChangeArrowheads="1"/>
          </p:cNvSpPr>
          <p:nvPr>
            <p:ph type="title"/>
          </p:nvPr>
        </p:nvSpPr>
        <p:spPr/>
        <p:txBody>
          <a:bodyPr/>
          <a:lstStyle/>
          <a:p>
            <a:r>
              <a:rPr lang="en-US" altLang="ko-KR">
                <a:ea typeface="굴림" charset="-127"/>
              </a:rPr>
              <a:t>Algorithm 1.2</a:t>
            </a:r>
          </a:p>
        </p:txBody>
      </p:sp>
      <p:sp>
        <p:nvSpPr>
          <p:cNvPr id="102407" name="Rectangle 7"/>
          <p:cNvSpPr>
            <a:spLocks noGrp="1" noChangeArrowheads="1"/>
          </p:cNvSpPr>
          <p:nvPr>
            <p:ph type="body" sz="half" idx="1"/>
          </p:nvPr>
        </p:nvSpPr>
        <p:spPr>
          <a:xfrm>
            <a:off x="990600" y="1828800"/>
            <a:ext cx="4229100" cy="4114800"/>
          </a:xfrm>
        </p:spPr>
        <p:txBody>
          <a:bodyPr/>
          <a:lstStyle/>
          <a:p>
            <a:pPr lvl="1">
              <a:buFontTx/>
              <a:buNone/>
            </a:pPr>
            <a:r>
              <a:rPr lang="en-US" altLang="ko-KR" sz="1800">
                <a:ea typeface="굴림" charset="-127"/>
              </a:rPr>
              <a:t>NAME: Division</a:t>
            </a:r>
          </a:p>
          <a:p>
            <a:pPr lvl="1">
              <a:buFontTx/>
              <a:buNone/>
            </a:pPr>
            <a:r>
              <a:rPr lang="en-US" altLang="ko-KR" sz="1800">
                <a:ea typeface="굴림" charset="-127"/>
              </a:rPr>
              <a:t>GIVENS: X, Y</a:t>
            </a:r>
          </a:p>
          <a:p>
            <a:pPr lvl="1">
              <a:buFontTx/>
              <a:buNone/>
            </a:pPr>
            <a:r>
              <a:rPr lang="en-US" altLang="ko-KR" sz="1800">
                <a:ea typeface="굴림" charset="-127"/>
              </a:rPr>
              <a:t>RESULTS: Quotient</a:t>
            </a:r>
          </a:p>
          <a:p>
            <a:pPr lvl="1">
              <a:buFontTx/>
              <a:buNone/>
            </a:pPr>
            <a:r>
              <a:rPr lang="en-US" altLang="ko-KR" sz="1800">
                <a:ea typeface="굴림" charset="-127"/>
              </a:rPr>
              <a:t>DEFINITION:</a:t>
            </a:r>
          </a:p>
          <a:p>
            <a:pPr lvl="1">
              <a:buFontTx/>
              <a:buNone/>
            </a:pPr>
            <a:r>
              <a:rPr lang="en-US" altLang="ko-KR" sz="1800">
                <a:ea typeface="굴림" charset="-127"/>
              </a:rPr>
              <a:t>	Quotient := Division(X, Y)</a:t>
            </a:r>
          </a:p>
        </p:txBody>
      </p:sp>
      <p:pic>
        <p:nvPicPr>
          <p:cNvPr id="102408" name="Picture 8"/>
          <p:cNvPicPr>
            <a:picLocks noChangeAspect="1" noChangeArrowheads="1"/>
          </p:cNvPicPr>
          <p:nvPr/>
        </p:nvPicPr>
        <p:blipFill>
          <a:blip r:embed="rId2" cstate="print"/>
          <a:srcRect/>
          <a:stretch>
            <a:fillRect/>
          </a:stretch>
        </p:blipFill>
        <p:spPr bwMode="auto">
          <a:xfrm>
            <a:off x="5795963" y="1700213"/>
            <a:ext cx="1660525" cy="4900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US" altLang="ko-KR">
                <a:ea typeface="굴림" charset="-127"/>
              </a:rPr>
              <a:t>Algorithm 1.3</a:t>
            </a:r>
          </a:p>
        </p:txBody>
      </p:sp>
      <p:sp>
        <p:nvSpPr>
          <p:cNvPr id="108549" name="Rectangle 5"/>
          <p:cNvSpPr>
            <a:spLocks noGrp="1" noChangeArrowheads="1"/>
          </p:cNvSpPr>
          <p:nvPr>
            <p:ph type="body" sz="half" idx="1"/>
          </p:nvPr>
        </p:nvSpPr>
        <p:spPr/>
        <p:txBody>
          <a:bodyPr/>
          <a:lstStyle/>
          <a:p>
            <a:pPr lvl="1">
              <a:buFontTx/>
              <a:buNone/>
            </a:pPr>
            <a:r>
              <a:rPr lang="en-US" altLang="ko-KR" sz="1800">
                <a:ea typeface="굴림" charset="-127"/>
              </a:rPr>
              <a:t>NAME: SumTimes</a:t>
            </a:r>
          </a:p>
          <a:p>
            <a:pPr lvl="1">
              <a:buFontTx/>
              <a:buNone/>
            </a:pPr>
            <a:r>
              <a:rPr lang="en-US" altLang="ko-KR" sz="1800">
                <a:ea typeface="굴림" charset="-127"/>
              </a:rPr>
              <a:t>GIVENS:Num1, Num2</a:t>
            </a:r>
          </a:p>
          <a:p>
            <a:pPr lvl="1">
              <a:buFontTx/>
              <a:buNone/>
            </a:pPr>
            <a:r>
              <a:rPr lang="en-US" altLang="ko-KR" sz="1800">
                <a:ea typeface="굴림" charset="-127"/>
              </a:rPr>
              <a:t>RESULTS: Total, Product</a:t>
            </a:r>
          </a:p>
          <a:p>
            <a:pPr lvl="1">
              <a:buFontTx/>
              <a:buNone/>
            </a:pPr>
            <a:r>
              <a:rPr lang="en-US" altLang="ko-KR" sz="1800">
                <a:ea typeface="굴림" charset="-127"/>
              </a:rPr>
              <a:t>DEFINITION: </a:t>
            </a:r>
          </a:p>
          <a:p>
            <a:pPr lvl="1">
              <a:buFontTx/>
              <a:buNone/>
            </a:pPr>
            <a:r>
              <a:rPr lang="en-US" altLang="ko-KR" sz="1800">
                <a:ea typeface="굴림" charset="-127"/>
              </a:rPr>
              <a:t>Total &amp; Product := SumTimes(Num1, Num2)</a:t>
            </a:r>
          </a:p>
          <a:p>
            <a:pPr>
              <a:buFont typeface="Wingdings" pitchFamily="2" charset="2"/>
              <a:buNone/>
            </a:pPr>
            <a:endParaRPr lang="en-US" altLang="ko-KR" sz="2400">
              <a:ea typeface="굴림" charset="-127"/>
            </a:endParaRPr>
          </a:p>
        </p:txBody>
      </p:sp>
      <p:pic>
        <p:nvPicPr>
          <p:cNvPr id="108551" name="Picture 7"/>
          <p:cNvPicPr>
            <a:picLocks noGrp="1" noChangeAspect="1" noChangeArrowheads="1"/>
          </p:cNvPicPr>
          <p:nvPr>
            <p:ph sz="half" idx="2"/>
          </p:nvPr>
        </p:nvPicPr>
        <p:blipFill>
          <a:blip r:embed="rId2" cstate="print"/>
          <a:srcRect/>
          <a:stretch>
            <a:fillRect/>
          </a:stretch>
        </p:blipFill>
        <p:spPr>
          <a:xfrm>
            <a:off x="6161088" y="1828800"/>
            <a:ext cx="1393825" cy="4114800"/>
          </a:xfrm>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Grp="1" noChangeArrowheads="1"/>
          </p:cNvSpPr>
          <p:nvPr>
            <p:ph type="title"/>
          </p:nvPr>
        </p:nvSpPr>
        <p:spPr/>
        <p:txBody>
          <a:bodyPr/>
          <a:lstStyle/>
          <a:p>
            <a:r>
              <a:rPr lang="en-US" altLang="ko-KR">
                <a:ea typeface="굴림" charset="-127"/>
              </a:rPr>
              <a:t>Algorithm 1.4</a:t>
            </a:r>
          </a:p>
        </p:txBody>
      </p:sp>
      <p:sp>
        <p:nvSpPr>
          <p:cNvPr id="110597" name="Rectangle 5"/>
          <p:cNvSpPr>
            <a:spLocks noGrp="1" noChangeArrowheads="1"/>
          </p:cNvSpPr>
          <p:nvPr>
            <p:ph type="body" sz="half" idx="1"/>
          </p:nvPr>
        </p:nvSpPr>
        <p:spPr>
          <a:xfrm>
            <a:off x="990600" y="1828800"/>
            <a:ext cx="5021263" cy="4114800"/>
          </a:xfrm>
        </p:spPr>
        <p:txBody>
          <a:bodyPr/>
          <a:lstStyle/>
          <a:p>
            <a:pPr lvl="1">
              <a:lnSpc>
                <a:spcPct val="90000"/>
              </a:lnSpc>
              <a:buFontTx/>
              <a:buNone/>
            </a:pPr>
            <a:r>
              <a:rPr lang="en-US" altLang="ko-KR" sz="1800">
                <a:ea typeface="굴림" charset="-127"/>
              </a:rPr>
              <a:t>NAME:AVG3</a:t>
            </a:r>
          </a:p>
          <a:p>
            <a:pPr lvl="1">
              <a:lnSpc>
                <a:spcPct val="90000"/>
              </a:lnSpc>
              <a:buFontTx/>
              <a:buNone/>
            </a:pPr>
            <a:r>
              <a:rPr lang="en-US" altLang="ko-KR" sz="1800">
                <a:ea typeface="굴림" charset="-127"/>
              </a:rPr>
              <a:t>GIVENS:Num1, Num2, Num3</a:t>
            </a:r>
          </a:p>
          <a:p>
            <a:pPr lvl="1">
              <a:lnSpc>
                <a:spcPct val="90000"/>
              </a:lnSpc>
              <a:buFontTx/>
              <a:buNone/>
            </a:pPr>
            <a:r>
              <a:rPr lang="en-US" altLang="ko-KR" sz="1800">
                <a:ea typeface="굴림" charset="-127"/>
              </a:rPr>
              <a:t>RESULTS:Sum , Average</a:t>
            </a:r>
          </a:p>
          <a:p>
            <a:pPr lvl="1">
              <a:lnSpc>
                <a:spcPct val="90000"/>
              </a:lnSpc>
              <a:buFontTx/>
              <a:buNone/>
            </a:pPr>
            <a:r>
              <a:rPr lang="en-US" altLang="ko-KR" sz="1800">
                <a:ea typeface="굴림" charset="-127"/>
              </a:rPr>
              <a:t>DEFINITION:</a:t>
            </a:r>
          </a:p>
          <a:p>
            <a:pPr lvl="1">
              <a:lnSpc>
                <a:spcPct val="90000"/>
              </a:lnSpc>
              <a:buFontTx/>
              <a:buNone/>
            </a:pPr>
            <a:r>
              <a:rPr lang="en-US" altLang="ko-KR" sz="1800">
                <a:ea typeface="굴림" charset="-127"/>
              </a:rPr>
              <a:t>	Sum &amp; Average := </a:t>
            </a:r>
          </a:p>
          <a:p>
            <a:pPr lvl="1">
              <a:lnSpc>
                <a:spcPct val="90000"/>
              </a:lnSpc>
              <a:buFontTx/>
              <a:buNone/>
            </a:pPr>
            <a:r>
              <a:rPr lang="en-US" altLang="ko-KR" sz="1800">
                <a:ea typeface="굴림" charset="-127"/>
              </a:rPr>
              <a:t>		AVG3(Num1, Num2, Num3)</a:t>
            </a:r>
          </a:p>
          <a:p>
            <a:pPr>
              <a:buFont typeface="Wingdings" pitchFamily="2" charset="2"/>
              <a:buNone/>
            </a:pPr>
            <a:endParaRPr lang="en-US" altLang="ko-KR" sz="1800">
              <a:ea typeface="굴림" charset="-127"/>
            </a:endParaRPr>
          </a:p>
        </p:txBody>
      </p:sp>
      <p:pic>
        <p:nvPicPr>
          <p:cNvPr id="110599" name="Picture 7"/>
          <p:cNvPicPr>
            <a:picLocks noGrp="1" noChangeAspect="1" noChangeArrowheads="1"/>
          </p:cNvPicPr>
          <p:nvPr>
            <p:ph sz="half" idx="2"/>
          </p:nvPr>
        </p:nvPicPr>
        <p:blipFill>
          <a:blip r:embed="rId2" cstate="print"/>
          <a:srcRect/>
          <a:stretch>
            <a:fillRect/>
          </a:stretch>
        </p:blipFill>
        <p:spPr>
          <a:xfrm>
            <a:off x="6046788" y="1828800"/>
            <a:ext cx="1620837" cy="4114800"/>
          </a:xfrm>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ko-KR">
                <a:ea typeface="굴림" charset="-127"/>
              </a:rPr>
              <a:t>Algorithm 1.5</a:t>
            </a:r>
          </a:p>
        </p:txBody>
      </p:sp>
      <p:sp>
        <p:nvSpPr>
          <p:cNvPr id="112644" name="Rectangle 4"/>
          <p:cNvSpPr>
            <a:spLocks noGrp="1" noChangeArrowheads="1"/>
          </p:cNvSpPr>
          <p:nvPr>
            <p:ph type="body" sz="half" idx="1"/>
          </p:nvPr>
        </p:nvSpPr>
        <p:spPr>
          <a:xfrm>
            <a:off x="990600" y="1828800"/>
            <a:ext cx="4445000" cy="4114800"/>
          </a:xfrm>
        </p:spPr>
        <p:txBody>
          <a:bodyPr/>
          <a:lstStyle/>
          <a:p>
            <a:pPr lvl="1">
              <a:buFontTx/>
              <a:buNone/>
            </a:pPr>
            <a:r>
              <a:rPr lang="en-US" altLang="ko-KR" sz="1800">
                <a:ea typeface="굴림" charset="-127"/>
              </a:rPr>
              <a:t>NAME: CalcMark</a:t>
            </a:r>
          </a:p>
          <a:p>
            <a:pPr lvl="1">
              <a:buFontTx/>
              <a:buNone/>
            </a:pPr>
            <a:r>
              <a:rPr lang="en-US" altLang="ko-KR" sz="1800">
                <a:ea typeface="굴림" charset="-127"/>
              </a:rPr>
              <a:t>GIVENS: A1, A2, A3</a:t>
            </a:r>
          </a:p>
          <a:p>
            <a:pPr lvl="1">
              <a:buFontTx/>
              <a:buNone/>
            </a:pPr>
            <a:r>
              <a:rPr lang="en-US" altLang="ko-KR" sz="1800">
                <a:ea typeface="굴림" charset="-127"/>
              </a:rPr>
              <a:t>RESULTS: Mark</a:t>
            </a:r>
          </a:p>
          <a:p>
            <a:pPr lvl="1">
              <a:buFontTx/>
              <a:buNone/>
            </a:pPr>
            <a:r>
              <a:rPr lang="en-US" altLang="ko-KR" sz="1800">
                <a:ea typeface="굴림" charset="-127"/>
              </a:rPr>
              <a:t>INTERMEDIATES: </a:t>
            </a:r>
          </a:p>
          <a:p>
            <a:pPr lvl="1">
              <a:buFontTx/>
              <a:buNone/>
            </a:pPr>
            <a:r>
              <a:rPr lang="en-US" altLang="ko-KR" sz="1800">
                <a:ea typeface="굴림" charset="-127"/>
              </a:rPr>
              <a:t>	Total, </a:t>
            </a:r>
          </a:p>
          <a:p>
            <a:pPr lvl="1">
              <a:buFontTx/>
              <a:buNone/>
            </a:pPr>
            <a:r>
              <a:rPr lang="en-US" altLang="ko-KR" sz="1800">
                <a:ea typeface="굴림" charset="-127"/>
              </a:rPr>
              <a:t>	MaxMark (Constant)</a:t>
            </a:r>
          </a:p>
          <a:p>
            <a:pPr lvl="1">
              <a:buFontTx/>
              <a:buNone/>
            </a:pPr>
            <a:r>
              <a:rPr lang="en-US" altLang="ko-KR" sz="1800">
                <a:ea typeface="굴림" charset="-127"/>
              </a:rPr>
              <a:t>DEFINITION: </a:t>
            </a:r>
          </a:p>
          <a:p>
            <a:pPr lvl="1">
              <a:buFontTx/>
              <a:buNone/>
            </a:pPr>
            <a:r>
              <a:rPr lang="en-US" altLang="ko-KR" sz="1800">
                <a:ea typeface="굴림" charset="-127"/>
              </a:rPr>
              <a:t>	Mark := CalcMark(A1, A2, A3)</a:t>
            </a:r>
          </a:p>
          <a:p>
            <a:pPr>
              <a:buFont typeface="Wingdings" pitchFamily="2" charset="2"/>
              <a:buNone/>
            </a:pPr>
            <a:endParaRPr lang="en-US" altLang="ko-KR" sz="1800">
              <a:ea typeface="굴림" charset="-127"/>
            </a:endParaRPr>
          </a:p>
        </p:txBody>
      </p:sp>
      <p:pic>
        <p:nvPicPr>
          <p:cNvPr id="112648" name="Picture 8"/>
          <p:cNvPicPr>
            <a:picLocks noGrp="1" noChangeAspect="1" noChangeArrowheads="1"/>
          </p:cNvPicPr>
          <p:nvPr>
            <p:ph sz="half" idx="2"/>
          </p:nvPr>
        </p:nvPicPr>
        <p:blipFill>
          <a:blip r:embed="rId2" cstate="print"/>
          <a:srcRect/>
          <a:stretch>
            <a:fillRect/>
          </a:stretch>
        </p:blipFill>
        <p:spPr>
          <a:xfrm>
            <a:off x="5724525" y="1557338"/>
            <a:ext cx="1536700" cy="5040312"/>
          </a:xfrm>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en-US" altLang="ko-KR">
                <a:ea typeface="굴림" charset="-127"/>
              </a:rPr>
              <a:t>Algorithm 1.6</a:t>
            </a:r>
          </a:p>
        </p:txBody>
      </p:sp>
      <p:sp>
        <p:nvSpPr>
          <p:cNvPr id="114693" name="Rectangle 5"/>
          <p:cNvSpPr>
            <a:spLocks noGrp="1" noChangeArrowheads="1"/>
          </p:cNvSpPr>
          <p:nvPr>
            <p:ph type="body" sz="half" idx="1"/>
          </p:nvPr>
        </p:nvSpPr>
        <p:spPr/>
        <p:txBody>
          <a:bodyPr/>
          <a:lstStyle/>
          <a:p>
            <a:pPr lvl="1">
              <a:buFontTx/>
              <a:buNone/>
            </a:pPr>
            <a:r>
              <a:rPr lang="en-US" altLang="ko-KR" sz="1800">
                <a:ea typeface="굴림" charset="-127"/>
              </a:rPr>
              <a:t>NAME: SumDig</a:t>
            </a:r>
          </a:p>
          <a:p>
            <a:pPr lvl="1">
              <a:buFontTx/>
              <a:buNone/>
            </a:pPr>
            <a:r>
              <a:rPr lang="en-US" altLang="ko-KR" sz="1800">
                <a:ea typeface="굴림" charset="-127"/>
              </a:rPr>
              <a:t>GIVENS: N</a:t>
            </a:r>
          </a:p>
          <a:p>
            <a:pPr lvl="1">
              <a:buFontTx/>
              <a:buNone/>
            </a:pPr>
            <a:r>
              <a:rPr lang="en-US" altLang="ko-KR" sz="1800">
                <a:ea typeface="굴림" charset="-127"/>
              </a:rPr>
              <a:t>RESULTS: Sum</a:t>
            </a:r>
          </a:p>
          <a:p>
            <a:pPr lvl="1">
              <a:buFontTx/>
              <a:buNone/>
            </a:pPr>
            <a:r>
              <a:rPr lang="en-US" altLang="ko-KR" sz="1800">
                <a:ea typeface="굴림" charset="-127"/>
              </a:rPr>
              <a:t>INTERMEDIATES: Tens, Ones</a:t>
            </a:r>
          </a:p>
          <a:p>
            <a:pPr lvl="1">
              <a:buFontTx/>
              <a:buNone/>
            </a:pPr>
            <a:r>
              <a:rPr lang="en-US" altLang="ko-KR" sz="1800">
                <a:ea typeface="굴림" charset="-127"/>
              </a:rPr>
              <a:t>DEFINITION: </a:t>
            </a:r>
          </a:p>
          <a:p>
            <a:pPr lvl="1">
              <a:buFontTx/>
              <a:buNone/>
            </a:pPr>
            <a:r>
              <a:rPr lang="en-US" altLang="ko-KR" sz="1800">
                <a:ea typeface="굴림" charset="-127"/>
              </a:rPr>
              <a:t>	Sum := SumDig(N)</a:t>
            </a:r>
          </a:p>
        </p:txBody>
      </p:sp>
      <p:pic>
        <p:nvPicPr>
          <p:cNvPr id="114695" name="Picture 7"/>
          <p:cNvPicPr>
            <a:picLocks noGrp="1" noChangeAspect="1" noChangeArrowheads="1"/>
          </p:cNvPicPr>
          <p:nvPr>
            <p:ph sz="half" idx="2"/>
          </p:nvPr>
        </p:nvPicPr>
        <p:blipFill>
          <a:blip r:embed="rId2" cstate="print"/>
          <a:srcRect/>
          <a:stretch>
            <a:fillRect/>
          </a:stretch>
        </p:blipFill>
        <p:spPr>
          <a:xfrm>
            <a:off x="6046788" y="1828800"/>
            <a:ext cx="1620837" cy="4114800"/>
          </a:xfrm>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US" altLang="ko-KR">
                <a:ea typeface="굴림" charset="-127"/>
              </a:rPr>
              <a:t>Algorithm 1.7</a:t>
            </a:r>
          </a:p>
        </p:txBody>
      </p:sp>
      <p:sp>
        <p:nvSpPr>
          <p:cNvPr id="116741" name="Rectangle 5"/>
          <p:cNvSpPr>
            <a:spLocks noGrp="1" noChangeArrowheads="1"/>
          </p:cNvSpPr>
          <p:nvPr>
            <p:ph type="body" sz="half" idx="1"/>
          </p:nvPr>
        </p:nvSpPr>
        <p:spPr/>
        <p:txBody>
          <a:bodyPr/>
          <a:lstStyle/>
          <a:p>
            <a:pPr lvl="1">
              <a:buFontTx/>
              <a:buNone/>
            </a:pPr>
            <a:r>
              <a:rPr lang="en-US" altLang="ko-KR" sz="1800">
                <a:ea typeface="굴림" charset="-127"/>
              </a:rPr>
              <a:t>NAME: Swap</a:t>
            </a:r>
          </a:p>
          <a:p>
            <a:pPr lvl="1">
              <a:buFontTx/>
              <a:buNone/>
            </a:pPr>
            <a:r>
              <a:rPr lang="en-US" altLang="ko-KR" sz="1800">
                <a:ea typeface="굴림" charset="-127"/>
              </a:rPr>
              <a:t>GIVENS: X, Y</a:t>
            </a:r>
          </a:p>
          <a:p>
            <a:pPr lvl="2">
              <a:buFontTx/>
              <a:buNone/>
            </a:pPr>
            <a:r>
              <a:rPr lang="en-US" altLang="ko-KR" sz="1800">
                <a:ea typeface="굴림" charset="-127"/>
              </a:rPr>
              <a:t>Change: X, Y</a:t>
            </a:r>
          </a:p>
          <a:p>
            <a:pPr lvl="1">
              <a:buFontTx/>
              <a:buNone/>
            </a:pPr>
            <a:r>
              <a:rPr lang="en-US" altLang="ko-KR" sz="1800">
                <a:ea typeface="굴림" charset="-127"/>
              </a:rPr>
              <a:t>RESULTS: None</a:t>
            </a:r>
          </a:p>
          <a:p>
            <a:pPr lvl="1">
              <a:buFontTx/>
              <a:buNone/>
            </a:pPr>
            <a:r>
              <a:rPr lang="en-US" altLang="ko-KR" sz="1800">
                <a:ea typeface="굴림" charset="-127"/>
              </a:rPr>
              <a:t>INTERMEDIATES: Temp</a:t>
            </a:r>
          </a:p>
          <a:p>
            <a:pPr lvl="1">
              <a:buFontTx/>
              <a:buNone/>
            </a:pPr>
            <a:r>
              <a:rPr lang="en-US" altLang="ko-KR" sz="1800">
                <a:ea typeface="굴림" charset="-127"/>
              </a:rPr>
              <a:t>DEFINITION: Swap (X, Y)</a:t>
            </a:r>
          </a:p>
          <a:p>
            <a:pPr>
              <a:buFont typeface="Wingdings" pitchFamily="2" charset="2"/>
              <a:buNone/>
            </a:pPr>
            <a:endParaRPr lang="en-US" altLang="ko-KR" sz="1800">
              <a:ea typeface="굴림" charset="-127"/>
            </a:endParaRPr>
          </a:p>
        </p:txBody>
      </p:sp>
      <p:pic>
        <p:nvPicPr>
          <p:cNvPr id="116743" name="Picture 7"/>
          <p:cNvPicPr>
            <a:picLocks noGrp="1" noChangeAspect="1" noChangeArrowheads="1"/>
          </p:cNvPicPr>
          <p:nvPr>
            <p:ph sz="half" idx="2"/>
          </p:nvPr>
        </p:nvPicPr>
        <p:blipFill>
          <a:blip r:embed="rId2" cstate="print"/>
          <a:srcRect/>
          <a:stretch>
            <a:fillRect/>
          </a:stretch>
        </p:blipFill>
        <p:spPr>
          <a:xfrm>
            <a:off x="6046788" y="1828800"/>
            <a:ext cx="1620837" cy="4114800"/>
          </a:xfrm>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Grp="1" noChangeArrowheads="1"/>
          </p:cNvSpPr>
          <p:nvPr>
            <p:ph type="title"/>
          </p:nvPr>
        </p:nvSpPr>
        <p:spPr/>
        <p:txBody>
          <a:bodyPr/>
          <a:lstStyle/>
          <a:p>
            <a:r>
              <a:rPr lang="en-US" altLang="ko-KR">
                <a:ea typeface="굴림" charset="-127"/>
              </a:rPr>
              <a:t>Algorithm 1.8</a:t>
            </a:r>
          </a:p>
        </p:txBody>
      </p:sp>
      <p:sp>
        <p:nvSpPr>
          <p:cNvPr id="117765" name="Rectangle 5"/>
          <p:cNvSpPr>
            <a:spLocks noGrp="1" noChangeArrowheads="1"/>
          </p:cNvSpPr>
          <p:nvPr>
            <p:ph type="body" sz="half" idx="1"/>
          </p:nvPr>
        </p:nvSpPr>
        <p:spPr/>
        <p:txBody>
          <a:bodyPr/>
          <a:lstStyle/>
          <a:p>
            <a:pPr lvl="1">
              <a:buFontTx/>
              <a:buNone/>
            </a:pPr>
            <a:r>
              <a:rPr lang="en-US" altLang="ko-KR" sz="1800">
                <a:ea typeface="굴림" charset="-127"/>
              </a:rPr>
              <a:t>NAME: AddXY</a:t>
            </a:r>
          </a:p>
          <a:p>
            <a:pPr lvl="1">
              <a:buFontTx/>
              <a:buNone/>
            </a:pPr>
            <a:r>
              <a:rPr lang="en-US" altLang="ko-KR" sz="1800">
                <a:ea typeface="굴림" charset="-127"/>
              </a:rPr>
              <a:t>GIVENS:X, Y</a:t>
            </a:r>
          </a:p>
          <a:p>
            <a:pPr lvl="2">
              <a:buFontTx/>
              <a:buNone/>
            </a:pPr>
            <a:r>
              <a:rPr lang="en-US" altLang="ko-KR" sz="1800">
                <a:ea typeface="굴림" charset="-127"/>
              </a:rPr>
              <a:t>Change: X</a:t>
            </a:r>
          </a:p>
          <a:p>
            <a:pPr lvl="1">
              <a:buFontTx/>
              <a:buNone/>
            </a:pPr>
            <a:r>
              <a:rPr lang="en-US" altLang="ko-KR" sz="1800">
                <a:ea typeface="굴림" charset="-127"/>
              </a:rPr>
              <a:t>RESULTS:None</a:t>
            </a:r>
          </a:p>
          <a:p>
            <a:pPr lvl="1">
              <a:buFontTx/>
              <a:buNone/>
            </a:pPr>
            <a:r>
              <a:rPr lang="en-US" altLang="ko-KR" sz="1800">
                <a:ea typeface="굴림" charset="-127"/>
              </a:rPr>
              <a:t>INTERMEDIATES: None</a:t>
            </a:r>
          </a:p>
          <a:p>
            <a:pPr lvl="1">
              <a:buFontTx/>
              <a:buNone/>
            </a:pPr>
            <a:r>
              <a:rPr lang="en-US" altLang="ko-KR" sz="1800">
                <a:ea typeface="굴림" charset="-127"/>
              </a:rPr>
              <a:t>DEFINITION: AddXY (X, Y)</a:t>
            </a:r>
          </a:p>
          <a:p>
            <a:pPr>
              <a:buFont typeface="Wingdings" pitchFamily="2" charset="2"/>
              <a:buNone/>
            </a:pPr>
            <a:endParaRPr lang="en-US" altLang="ko-KR" sz="1800">
              <a:ea typeface="굴림" charset="-127"/>
            </a:endParaRPr>
          </a:p>
        </p:txBody>
      </p:sp>
      <p:pic>
        <p:nvPicPr>
          <p:cNvPr id="117768" name="Picture 8"/>
          <p:cNvPicPr>
            <a:picLocks noGrp="1" noChangeAspect="1" noChangeArrowheads="1"/>
          </p:cNvPicPr>
          <p:nvPr>
            <p:ph sz="half" idx="2"/>
          </p:nvPr>
        </p:nvPicPr>
        <p:blipFill>
          <a:blip r:embed="rId2" cstate="print"/>
          <a:srcRect/>
          <a:stretch>
            <a:fillRect/>
          </a:stretch>
        </p:blipFill>
        <p:spPr>
          <a:xfrm>
            <a:off x="6046788" y="1828800"/>
            <a:ext cx="1620837" cy="4114800"/>
          </a:xfrm>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p:txBody>
          <a:bodyPr/>
          <a:lstStyle/>
          <a:p>
            <a:r>
              <a:rPr lang="en-US" altLang="ko-KR">
                <a:ea typeface="굴림" charset="-127"/>
              </a:rPr>
              <a:t>Nassi-Schneiderman Diagrams</a:t>
            </a:r>
          </a:p>
        </p:txBody>
      </p:sp>
      <p:sp>
        <p:nvSpPr>
          <p:cNvPr id="122883" name="Rectangle 3"/>
          <p:cNvSpPr>
            <a:spLocks noGrp="1" noChangeArrowheads="1"/>
          </p:cNvSpPr>
          <p:nvPr>
            <p:ph type="subTitle" idx="1"/>
          </p:nvPr>
        </p:nvSpPr>
        <p:spPr/>
        <p:txBody>
          <a:bodyPr/>
          <a:lstStyle/>
          <a:p>
            <a:r>
              <a:rPr lang="en-US" altLang="ko-KR">
                <a:ea typeface="굴림" charset="-127"/>
              </a:rPr>
              <a:t>NSD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주의 사항</a:t>
            </a:r>
            <a:endParaRPr lang="en-US" altLang="ko-KR" dirty="0" smtClean="0"/>
          </a:p>
          <a:p>
            <a:pPr lvl="1"/>
            <a:r>
              <a:rPr lang="ko-KR" altLang="en-US" dirty="0" smtClean="0"/>
              <a:t>이러한 문제를 사람이 푸는 것이 아니라 컴퓨터가 풀도록 주의 깊게 계산 절차를 </a:t>
            </a:r>
            <a:r>
              <a:rPr lang="ko-KR" altLang="en-US" dirty="0" err="1" smtClean="0"/>
              <a:t>설계해야함</a:t>
            </a:r>
            <a:r>
              <a:rPr lang="en-US" altLang="ko-KR" dirty="0" smtClean="0"/>
              <a:t>.</a:t>
            </a:r>
          </a:p>
          <a:p>
            <a:pPr lvl="1"/>
            <a:endParaRPr lang="en-US" altLang="ko-KR" dirty="0" smtClean="0"/>
          </a:p>
          <a:p>
            <a:pPr lvl="1"/>
            <a:r>
              <a:rPr lang="ko-KR" altLang="en-US" dirty="0" smtClean="0"/>
              <a:t>사람은 총체적으로 모습을 보고 해답을 쉽게 구할 수도 있음</a:t>
            </a:r>
            <a:endParaRPr lang="en-US" altLang="ko-KR" dirty="0" smtClean="0"/>
          </a:p>
          <a:p>
            <a:pPr lvl="1"/>
            <a:r>
              <a:rPr lang="ko-KR" altLang="en-US" dirty="0" smtClean="0"/>
              <a:t>컴퓨터는 기본적으로 있다</a:t>
            </a:r>
            <a:r>
              <a:rPr lang="en-US" altLang="ko-KR" dirty="0" smtClean="0"/>
              <a:t>, </a:t>
            </a:r>
            <a:r>
              <a:rPr lang="ko-KR" altLang="en-US" dirty="0" smtClean="0"/>
              <a:t>없다 만을 파악함</a:t>
            </a:r>
            <a:endParaRPr lang="en-US" altLang="ko-KR" dirty="0" smtClean="0"/>
          </a:p>
          <a:p>
            <a:pPr lvl="2"/>
            <a:r>
              <a:rPr lang="ko-KR" altLang="en-US" dirty="0" smtClean="0"/>
              <a:t>한번에 하나씨 처리하는 조금은 무식한 방법을 </a:t>
            </a:r>
            <a:r>
              <a:rPr lang="ko-KR" altLang="en-US" dirty="0" err="1" smtClean="0"/>
              <a:t>사용해여함</a:t>
            </a:r>
            <a:endParaRPr lang="en-US" altLang="ko-KR" dirty="0" smtClean="0"/>
          </a:p>
          <a:p>
            <a:pPr lvl="2"/>
            <a:endParaRPr lang="en-US" altLang="ko-KR" dirty="0" smtClean="0"/>
          </a:p>
          <a:p>
            <a:pPr lvl="2"/>
            <a:r>
              <a:rPr lang="en-US" altLang="ko-KR" dirty="0" smtClean="0">
                <a:sym typeface="Wingdings" pitchFamily="2" charset="2"/>
              </a:rPr>
              <a:t> Church Turning Thesis</a:t>
            </a:r>
            <a:r>
              <a:rPr lang="ko-KR" altLang="en-US" dirty="0" smtClean="0">
                <a:sym typeface="Wingdings" pitchFamily="2" charset="2"/>
              </a:rPr>
              <a:t>와 관련 있음</a:t>
            </a:r>
            <a:endParaRPr lang="en-US" altLang="ko-KR" dirty="0" smtClean="0">
              <a:sym typeface="Wingdings" pitchFamily="2" charset="2"/>
            </a:endParaRPr>
          </a:p>
          <a:p>
            <a:pPr lvl="3"/>
            <a:r>
              <a:rPr lang="ko-KR" altLang="en-US" dirty="0" smtClean="0">
                <a:sym typeface="Wingdings" pitchFamily="2" charset="2"/>
              </a:rPr>
              <a:t>컴퓨터로 하여금 주어진 문제를 해결하도록 해야 함</a:t>
            </a:r>
            <a:r>
              <a:rPr lang="en-US" altLang="ko-KR" dirty="0" smtClean="0">
                <a:sym typeface="Wingdings" pitchFamily="2" charset="2"/>
              </a:rPr>
              <a:t>,</a:t>
            </a:r>
            <a:endParaRPr lang="ko-KR" altLang="en-US" dirty="0"/>
          </a:p>
        </p:txBody>
      </p:sp>
      <p:sp>
        <p:nvSpPr>
          <p:cNvPr id="3" name="제목 2"/>
          <p:cNvSpPr>
            <a:spLocks noGrp="1"/>
          </p:cNvSpPr>
          <p:nvPr>
            <p:ph type="title"/>
          </p:nvPr>
        </p:nvSpPr>
        <p:spPr/>
        <p:txBody>
          <a:bodyPr/>
          <a:lstStyle/>
          <a:p>
            <a:r>
              <a:rPr lang="ko-KR" altLang="en-US" dirty="0" smtClean="0"/>
              <a:t>문제 풀이</a:t>
            </a:r>
            <a:endParaRPr lang="ko-KR"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ko-KR">
                <a:ea typeface="굴림" charset="-127"/>
              </a:rPr>
              <a:t>NSD</a:t>
            </a:r>
          </a:p>
        </p:txBody>
      </p:sp>
      <p:sp>
        <p:nvSpPr>
          <p:cNvPr id="123907" name="Rectangle 3"/>
          <p:cNvSpPr>
            <a:spLocks noGrp="1" noChangeArrowheads="1"/>
          </p:cNvSpPr>
          <p:nvPr>
            <p:ph type="body" idx="1"/>
          </p:nvPr>
        </p:nvSpPr>
        <p:spPr/>
        <p:txBody>
          <a:bodyPr/>
          <a:lstStyle/>
          <a:p>
            <a:r>
              <a:rPr lang="en-US" altLang="ko-KR" sz="2400">
                <a:ea typeface="굴림" charset="-127"/>
              </a:rPr>
              <a:t>Can be created in MS Excel</a:t>
            </a:r>
          </a:p>
          <a:p>
            <a:endParaRPr lang="en-US" altLang="ko-KR" sz="2400">
              <a:ea typeface="굴림" charset="-127"/>
            </a:endParaRPr>
          </a:p>
          <a:p>
            <a:r>
              <a:rPr lang="en-US" altLang="ko-KR" sz="2400">
                <a:ea typeface="굴림" charset="-127"/>
              </a:rPr>
              <a:t>Each Command is given its own row</a:t>
            </a:r>
          </a:p>
          <a:p>
            <a:endParaRPr lang="en-US" altLang="ko-KR" sz="2400">
              <a:ea typeface="굴림" charset="-127"/>
            </a:endParaRPr>
          </a:p>
          <a:p>
            <a:r>
              <a:rPr lang="en-US" altLang="ko-KR" sz="2400">
                <a:ea typeface="굴림" charset="-127"/>
              </a:rPr>
              <a:t>Put a border around each section</a:t>
            </a:r>
          </a:p>
          <a:p>
            <a:endParaRPr lang="en-US" altLang="ko-KR" sz="2400">
              <a:ea typeface="굴림" charset="-127"/>
            </a:endParaRPr>
          </a:p>
          <a:p>
            <a:r>
              <a:rPr lang="en-US" altLang="ko-KR" sz="2400">
                <a:ea typeface="굴림" charset="-127"/>
              </a:rPr>
              <a:t>Flow is top down</a:t>
            </a:r>
          </a:p>
          <a:p>
            <a:endParaRPr lang="en-US" altLang="ko-KR" sz="2400">
              <a:ea typeface="굴림" charset="-127"/>
            </a:endParaRPr>
          </a:p>
          <a:p>
            <a:r>
              <a:rPr lang="en-US" altLang="ko-KR" sz="2400">
                <a:ea typeface="굴림" charset="-127"/>
              </a:rPr>
              <a:t>Nesting of commands will be shown (Alg2 Alg3)</a:t>
            </a:r>
          </a:p>
          <a:p>
            <a:endParaRPr lang="en-US" altLang="ko-KR" sz="2400">
              <a:ea typeface="굴림" charset="-127"/>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ko-KR">
                <a:ea typeface="굴림" charset="-127"/>
              </a:rPr>
              <a:t>Algorithm 1.1</a:t>
            </a:r>
          </a:p>
        </p:txBody>
      </p:sp>
      <p:sp>
        <p:nvSpPr>
          <p:cNvPr id="124931" name="Rectangle 3"/>
          <p:cNvSpPr>
            <a:spLocks noGrp="1" noChangeArrowheads="1"/>
          </p:cNvSpPr>
          <p:nvPr>
            <p:ph type="body" sz="half" idx="1"/>
          </p:nvPr>
        </p:nvSpPr>
        <p:spPr>
          <a:xfrm>
            <a:off x="971550" y="1844675"/>
            <a:ext cx="4032250" cy="4114800"/>
          </a:xfrm>
        </p:spPr>
        <p:txBody>
          <a:bodyPr/>
          <a:lstStyle/>
          <a:p>
            <a:pPr lvl="1">
              <a:buFontTx/>
              <a:buNone/>
            </a:pPr>
            <a:r>
              <a:rPr lang="en-US" altLang="ko-KR" sz="1800">
                <a:ea typeface="굴림" charset="-127"/>
              </a:rPr>
              <a:t>NAME: SUM3</a:t>
            </a:r>
          </a:p>
          <a:p>
            <a:pPr lvl="1">
              <a:buFontTx/>
              <a:buNone/>
            </a:pPr>
            <a:r>
              <a:rPr lang="en-US" altLang="ko-KR" sz="1800">
                <a:ea typeface="굴림" charset="-127"/>
              </a:rPr>
              <a:t>GIVENS: N1, N2, N3</a:t>
            </a:r>
          </a:p>
          <a:p>
            <a:pPr lvl="1">
              <a:buFontTx/>
              <a:buNone/>
            </a:pPr>
            <a:r>
              <a:rPr lang="en-US" altLang="ko-KR" sz="1800">
                <a:ea typeface="굴림" charset="-127"/>
              </a:rPr>
              <a:t>RESULTS: Total</a:t>
            </a:r>
          </a:p>
          <a:p>
            <a:pPr lvl="1">
              <a:buFontTx/>
              <a:buNone/>
            </a:pPr>
            <a:r>
              <a:rPr lang="en-US" altLang="ko-KR" sz="1800">
                <a:ea typeface="굴림" charset="-127"/>
              </a:rPr>
              <a:t>DEFINITION: </a:t>
            </a:r>
          </a:p>
          <a:p>
            <a:pPr lvl="1">
              <a:buFontTx/>
              <a:buNone/>
            </a:pPr>
            <a:r>
              <a:rPr lang="en-US" altLang="ko-KR" sz="1800">
                <a:ea typeface="굴림" charset="-127"/>
              </a:rPr>
              <a:t>	Total := SUM3(N1, N2, N3)</a:t>
            </a:r>
          </a:p>
        </p:txBody>
      </p:sp>
      <p:pic>
        <p:nvPicPr>
          <p:cNvPr id="124935" name="Picture 7"/>
          <p:cNvPicPr>
            <a:picLocks noGrp="1" noChangeAspect="1" noChangeArrowheads="1"/>
          </p:cNvPicPr>
          <p:nvPr>
            <p:ph sz="half" idx="2"/>
          </p:nvPr>
        </p:nvPicPr>
        <p:blipFill>
          <a:blip r:embed="rId2" cstate="print"/>
          <a:srcRect/>
          <a:stretch>
            <a:fillRect/>
          </a:stretch>
        </p:blipFill>
        <p:spPr>
          <a:xfrm>
            <a:off x="5795963" y="1700213"/>
            <a:ext cx="2879725" cy="1457325"/>
          </a:xfrm>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ko-KR">
                <a:ea typeface="굴림" charset="-127"/>
              </a:rPr>
              <a:t>Algorithm 1.2</a:t>
            </a:r>
          </a:p>
        </p:txBody>
      </p:sp>
      <p:sp>
        <p:nvSpPr>
          <p:cNvPr id="125955" name="Rectangle 3"/>
          <p:cNvSpPr>
            <a:spLocks noGrp="1" noChangeArrowheads="1"/>
          </p:cNvSpPr>
          <p:nvPr>
            <p:ph type="body" sz="half" idx="1"/>
          </p:nvPr>
        </p:nvSpPr>
        <p:spPr>
          <a:xfrm>
            <a:off x="990600" y="1828800"/>
            <a:ext cx="4229100" cy="4114800"/>
          </a:xfrm>
        </p:spPr>
        <p:txBody>
          <a:bodyPr/>
          <a:lstStyle/>
          <a:p>
            <a:pPr lvl="1">
              <a:buFontTx/>
              <a:buNone/>
            </a:pPr>
            <a:r>
              <a:rPr lang="en-US" altLang="ko-KR" sz="1800">
                <a:ea typeface="굴림" charset="-127"/>
              </a:rPr>
              <a:t>NAME: Division</a:t>
            </a:r>
          </a:p>
          <a:p>
            <a:pPr lvl="1">
              <a:buFontTx/>
              <a:buNone/>
            </a:pPr>
            <a:r>
              <a:rPr lang="en-US" altLang="ko-KR" sz="1800">
                <a:ea typeface="굴림" charset="-127"/>
              </a:rPr>
              <a:t>GIVENS: X, Y</a:t>
            </a:r>
          </a:p>
          <a:p>
            <a:pPr lvl="1">
              <a:buFontTx/>
              <a:buNone/>
            </a:pPr>
            <a:r>
              <a:rPr lang="en-US" altLang="ko-KR" sz="1800">
                <a:ea typeface="굴림" charset="-127"/>
              </a:rPr>
              <a:t>RESULTS: Quotient</a:t>
            </a:r>
          </a:p>
          <a:p>
            <a:pPr lvl="1">
              <a:buFontTx/>
              <a:buNone/>
            </a:pPr>
            <a:r>
              <a:rPr lang="en-US" altLang="ko-KR" sz="1800">
                <a:ea typeface="굴림" charset="-127"/>
              </a:rPr>
              <a:t>DEFINITION:</a:t>
            </a:r>
          </a:p>
          <a:p>
            <a:pPr lvl="1">
              <a:buFontTx/>
              <a:buNone/>
            </a:pPr>
            <a:r>
              <a:rPr lang="en-US" altLang="ko-KR" sz="1800">
                <a:ea typeface="굴림" charset="-127"/>
              </a:rPr>
              <a:t>	Quotient := Division(X, Y)</a:t>
            </a:r>
          </a:p>
        </p:txBody>
      </p:sp>
      <p:pic>
        <p:nvPicPr>
          <p:cNvPr id="125957" name="Picture 5"/>
          <p:cNvPicPr>
            <a:picLocks noChangeAspect="1" noChangeArrowheads="1"/>
          </p:cNvPicPr>
          <p:nvPr/>
        </p:nvPicPr>
        <p:blipFill>
          <a:blip r:embed="rId2" cstate="print"/>
          <a:srcRect/>
          <a:stretch>
            <a:fillRect/>
          </a:stretch>
        </p:blipFill>
        <p:spPr bwMode="auto">
          <a:xfrm>
            <a:off x="5651500" y="1773238"/>
            <a:ext cx="2881313" cy="158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ko-KR">
                <a:ea typeface="굴림" charset="-127"/>
              </a:rPr>
              <a:t>Algorithm 1.3</a:t>
            </a:r>
          </a:p>
        </p:txBody>
      </p:sp>
      <p:sp>
        <p:nvSpPr>
          <p:cNvPr id="126979" name="Rectangle 3"/>
          <p:cNvSpPr>
            <a:spLocks noGrp="1" noChangeArrowheads="1"/>
          </p:cNvSpPr>
          <p:nvPr>
            <p:ph type="body" sz="half" idx="1"/>
          </p:nvPr>
        </p:nvSpPr>
        <p:spPr/>
        <p:txBody>
          <a:bodyPr/>
          <a:lstStyle/>
          <a:p>
            <a:pPr lvl="1">
              <a:buFontTx/>
              <a:buNone/>
            </a:pPr>
            <a:r>
              <a:rPr lang="en-US" altLang="ko-KR" sz="1800">
                <a:ea typeface="굴림" charset="-127"/>
              </a:rPr>
              <a:t>NAME: SumTimes</a:t>
            </a:r>
          </a:p>
          <a:p>
            <a:pPr lvl="1">
              <a:buFontTx/>
              <a:buNone/>
            </a:pPr>
            <a:r>
              <a:rPr lang="en-US" altLang="ko-KR" sz="1800">
                <a:ea typeface="굴림" charset="-127"/>
              </a:rPr>
              <a:t>GIVENS:Num1, Num2</a:t>
            </a:r>
          </a:p>
          <a:p>
            <a:pPr lvl="1">
              <a:buFontTx/>
              <a:buNone/>
            </a:pPr>
            <a:r>
              <a:rPr lang="en-US" altLang="ko-KR" sz="1800">
                <a:ea typeface="굴림" charset="-127"/>
              </a:rPr>
              <a:t>RESULTS: Total, Product</a:t>
            </a:r>
          </a:p>
          <a:p>
            <a:pPr lvl="1">
              <a:buFontTx/>
              <a:buNone/>
            </a:pPr>
            <a:r>
              <a:rPr lang="en-US" altLang="ko-KR" sz="1800">
                <a:ea typeface="굴림" charset="-127"/>
              </a:rPr>
              <a:t>DEFINITION: </a:t>
            </a:r>
          </a:p>
          <a:p>
            <a:pPr lvl="1">
              <a:buFontTx/>
              <a:buNone/>
            </a:pPr>
            <a:r>
              <a:rPr lang="en-US" altLang="ko-KR" sz="1800">
                <a:ea typeface="굴림" charset="-127"/>
              </a:rPr>
              <a:t>Total &amp; Product := SumTimes(Num1, Num2)</a:t>
            </a:r>
          </a:p>
          <a:p>
            <a:pPr>
              <a:buFont typeface="Wingdings" pitchFamily="2" charset="2"/>
              <a:buNone/>
            </a:pPr>
            <a:endParaRPr lang="en-US" altLang="ko-KR" sz="2400">
              <a:ea typeface="굴림" charset="-127"/>
            </a:endParaRPr>
          </a:p>
        </p:txBody>
      </p:sp>
      <p:pic>
        <p:nvPicPr>
          <p:cNvPr id="126982" name="Picture 6"/>
          <p:cNvPicPr>
            <a:picLocks noGrp="1" noChangeAspect="1" noChangeArrowheads="1"/>
          </p:cNvPicPr>
          <p:nvPr>
            <p:ph sz="half" idx="2"/>
          </p:nvPr>
        </p:nvPicPr>
        <p:blipFill>
          <a:blip r:embed="rId2" cstate="print"/>
          <a:srcRect/>
          <a:stretch>
            <a:fillRect/>
          </a:stretch>
        </p:blipFill>
        <p:spPr>
          <a:xfrm>
            <a:off x="5580063" y="1700213"/>
            <a:ext cx="3095625" cy="1684337"/>
          </a:xfrm>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ko-KR">
                <a:ea typeface="굴림" charset="-127"/>
              </a:rPr>
              <a:t>Algorithm 1.4</a:t>
            </a:r>
          </a:p>
        </p:txBody>
      </p:sp>
      <p:sp>
        <p:nvSpPr>
          <p:cNvPr id="128003" name="Rectangle 3"/>
          <p:cNvSpPr>
            <a:spLocks noGrp="1" noChangeArrowheads="1"/>
          </p:cNvSpPr>
          <p:nvPr>
            <p:ph type="body" sz="half" idx="1"/>
          </p:nvPr>
        </p:nvSpPr>
        <p:spPr>
          <a:xfrm>
            <a:off x="990600" y="1828800"/>
            <a:ext cx="5021263" cy="4114800"/>
          </a:xfrm>
        </p:spPr>
        <p:txBody>
          <a:bodyPr/>
          <a:lstStyle/>
          <a:p>
            <a:pPr lvl="1">
              <a:lnSpc>
                <a:spcPct val="90000"/>
              </a:lnSpc>
              <a:buFontTx/>
              <a:buNone/>
            </a:pPr>
            <a:r>
              <a:rPr lang="en-US" altLang="ko-KR" sz="1800">
                <a:ea typeface="굴림" charset="-127"/>
              </a:rPr>
              <a:t>NAME:AVG3</a:t>
            </a:r>
          </a:p>
          <a:p>
            <a:pPr lvl="1">
              <a:lnSpc>
                <a:spcPct val="90000"/>
              </a:lnSpc>
              <a:buFontTx/>
              <a:buNone/>
            </a:pPr>
            <a:r>
              <a:rPr lang="en-US" altLang="ko-KR" sz="1800">
                <a:ea typeface="굴림" charset="-127"/>
              </a:rPr>
              <a:t>GIVENS:Num1, Num2, Num3</a:t>
            </a:r>
          </a:p>
          <a:p>
            <a:pPr lvl="1">
              <a:lnSpc>
                <a:spcPct val="90000"/>
              </a:lnSpc>
              <a:buFontTx/>
              <a:buNone/>
            </a:pPr>
            <a:r>
              <a:rPr lang="en-US" altLang="ko-KR" sz="1800">
                <a:ea typeface="굴림" charset="-127"/>
              </a:rPr>
              <a:t>RESULTS:Sum , Average</a:t>
            </a:r>
          </a:p>
          <a:p>
            <a:pPr lvl="1">
              <a:lnSpc>
                <a:spcPct val="90000"/>
              </a:lnSpc>
              <a:buFontTx/>
              <a:buNone/>
            </a:pPr>
            <a:r>
              <a:rPr lang="en-US" altLang="ko-KR" sz="1800">
                <a:ea typeface="굴림" charset="-127"/>
              </a:rPr>
              <a:t>DEFINITION:</a:t>
            </a:r>
          </a:p>
          <a:p>
            <a:pPr lvl="1">
              <a:lnSpc>
                <a:spcPct val="90000"/>
              </a:lnSpc>
              <a:buFontTx/>
              <a:buNone/>
            </a:pPr>
            <a:r>
              <a:rPr lang="en-US" altLang="ko-KR" sz="1800">
                <a:ea typeface="굴림" charset="-127"/>
              </a:rPr>
              <a:t>	Sum &amp; Average := </a:t>
            </a:r>
          </a:p>
          <a:p>
            <a:pPr lvl="1">
              <a:lnSpc>
                <a:spcPct val="90000"/>
              </a:lnSpc>
              <a:buFontTx/>
              <a:buNone/>
            </a:pPr>
            <a:r>
              <a:rPr lang="en-US" altLang="ko-KR" sz="1800">
                <a:ea typeface="굴림" charset="-127"/>
              </a:rPr>
              <a:t>		AVG3(Num1, Num2, Num3)</a:t>
            </a:r>
          </a:p>
          <a:p>
            <a:pPr>
              <a:buFont typeface="Wingdings" pitchFamily="2" charset="2"/>
              <a:buNone/>
            </a:pPr>
            <a:endParaRPr lang="en-US" altLang="ko-KR" sz="1800">
              <a:ea typeface="굴림" charset="-127"/>
            </a:endParaRPr>
          </a:p>
        </p:txBody>
      </p:sp>
      <p:pic>
        <p:nvPicPr>
          <p:cNvPr id="128006" name="Picture 6"/>
          <p:cNvPicPr>
            <a:picLocks noGrp="1" noChangeAspect="1" noChangeArrowheads="1"/>
          </p:cNvPicPr>
          <p:nvPr>
            <p:ph sz="half" idx="2"/>
          </p:nvPr>
        </p:nvPicPr>
        <p:blipFill>
          <a:blip r:embed="rId2" cstate="print"/>
          <a:srcRect/>
          <a:stretch>
            <a:fillRect/>
          </a:stretch>
        </p:blipFill>
        <p:spPr>
          <a:xfrm>
            <a:off x="5580063" y="1700213"/>
            <a:ext cx="3168650" cy="1655762"/>
          </a:xfrm>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ko-KR">
                <a:ea typeface="굴림" charset="-127"/>
              </a:rPr>
              <a:t>Algorithm 1.5</a:t>
            </a:r>
          </a:p>
        </p:txBody>
      </p:sp>
      <p:sp>
        <p:nvSpPr>
          <p:cNvPr id="129027" name="Rectangle 3"/>
          <p:cNvSpPr>
            <a:spLocks noGrp="1" noChangeArrowheads="1"/>
          </p:cNvSpPr>
          <p:nvPr>
            <p:ph type="body" sz="half" idx="1"/>
          </p:nvPr>
        </p:nvSpPr>
        <p:spPr>
          <a:xfrm>
            <a:off x="990600" y="1828800"/>
            <a:ext cx="4445000" cy="4114800"/>
          </a:xfrm>
        </p:spPr>
        <p:txBody>
          <a:bodyPr/>
          <a:lstStyle/>
          <a:p>
            <a:pPr lvl="1">
              <a:buFontTx/>
              <a:buNone/>
            </a:pPr>
            <a:r>
              <a:rPr lang="en-US" altLang="ko-KR" sz="1800">
                <a:ea typeface="굴림" charset="-127"/>
              </a:rPr>
              <a:t>NAME: CalcMark</a:t>
            </a:r>
          </a:p>
          <a:p>
            <a:pPr lvl="1">
              <a:buFontTx/>
              <a:buNone/>
            </a:pPr>
            <a:r>
              <a:rPr lang="en-US" altLang="ko-KR" sz="1800">
                <a:ea typeface="굴림" charset="-127"/>
              </a:rPr>
              <a:t>GIVENS: A1, A2, A3</a:t>
            </a:r>
          </a:p>
          <a:p>
            <a:pPr lvl="1">
              <a:buFontTx/>
              <a:buNone/>
            </a:pPr>
            <a:r>
              <a:rPr lang="en-US" altLang="ko-KR" sz="1800">
                <a:ea typeface="굴림" charset="-127"/>
              </a:rPr>
              <a:t>RESULTS: Mark</a:t>
            </a:r>
          </a:p>
          <a:p>
            <a:pPr lvl="1">
              <a:buFontTx/>
              <a:buNone/>
            </a:pPr>
            <a:r>
              <a:rPr lang="en-US" altLang="ko-KR" sz="1800">
                <a:ea typeface="굴림" charset="-127"/>
              </a:rPr>
              <a:t>INTERMEDIATES: </a:t>
            </a:r>
          </a:p>
          <a:p>
            <a:pPr lvl="1">
              <a:buFontTx/>
              <a:buNone/>
            </a:pPr>
            <a:r>
              <a:rPr lang="en-US" altLang="ko-KR" sz="1800">
                <a:ea typeface="굴림" charset="-127"/>
              </a:rPr>
              <a:t>	Total, </a:t>
            </a:r>
          </a:p>
          <a:p>
            <a:pPr lvl="1">
              <a:buFontTx/>
              <a:buNone/>
            </a:pPr>
            <a:r>
              <a:rPr lang="en-US" altLang="ko-KR" sz="1800">
                <a:ea typeface="굴림" charset="-127"/>
              </a:rPr>
              <a:t>	MaxMark (Constant)</a:t>
            </a:r>
          </a:p>
          <a:p>
            <a:pPr lvl="1">
              <a:buFontTx/>
              <a:buNone/>
            </a:pPr>
            <a:r>
              <a:rPr lang="en-US" altLang="ko-KR" sz="1800">
                <a:ea typeface="굴림" charset="-127"/>
              </a:rPr>
              <a:t>DEFINITION: </a:t>
            </a:r>
          </a:p>
          <a:p>
            <a:pPr lvl="1">
              <a:buFontTx/>
              <a:buNone/>
            </a:pPr>
            <a:r>
              <a:rPr lang="en-US" altLang="ko-KR" sz="1800">
                <a:ea typeface="굴림" charset="-127"/>
              </a:rPr>
              <a:t>	Mark := CalcMark(A1, A2, A3)</a:t>
            </a:r>
          </a:p>
          <a:p>
            <a:pPr>
              <a:buFont typeface="Wingdings" pitchFamily="2" charset="2"/>
              <a:buNone/>
            </a:pPr>
            <a:endParaRPr lang="en-US" altLang="ko-KR" sz="1800">
              <a:ea typeface="굴림" charset="-127"/>
            </a:endParaRPr>
          </a:p>
        </p:txBody>
      </p:sp>
      <p:pic>
        <p:nvPicPr>
          <p:cNvPr id="129030" name="Picture 6"/>
          <p:cNvPicPr>
            <a:picLocks noGrp="1" noChangeAspect="1" noChangeArrowheads="1"/>
          </p:cNvPicPr>
          <p:nvPr>
            <p:ph sz="half" idx="2"/>
          </p:nvPr>
        </p:nvPicPr>
        <p:blipFill>
          <a:blip r:embed="rId2" cstate="print"/>
          <a:srcRect/>
          <a:stretch>
            <a:fillRect/>
          </a:stretch>
        </p:blipFill>
        <p:spPr>
          <a:xfrm>
            <a:off x="5651500" y="1700213"/>
            <a:ext cx="3097213" cy="1724025"/>
          </a:xfrm>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ko-KR">
                <a:ea typeface="굴림" charset="-127"/>
              </a:rPr>
              <a:t>Algorithm 1.6</a:t>
            </a:r>
          </a:p>
        </p:txBody>
      </p:sp>
      <p:sp>
        <p:nvSpPr>
          <p:cNvPr id="130051" name="Rectangle 3"/>
          <p:cNvSpPr>
            <a:spLocks noGrp="1" noChangeArrowheads="1"/>
          </p:cNvSpPr>
          <p:nvPr>
            <p:ph type="body" sz="half" idx="1"/>
          </p:nvPr>
        </p:nvSpPr>
        <p:spPr/>
        <p:txBody>
          <a:bodyPr/>
          <a:lstStyle/>
          <a:p>
            <a:pPr lvl="1">
              <a:buFontTx/>
              <a:buNone/>
            </a:pPr>
            <a:r>
              <a:rPr lang="en-US" altLang="ko-KR" sz="1800">
                <a:ea typeface="굴림" charset="-127"/>
              </a:rPr>
              <a:t>NAME: SumDig</a:t>
            </a:r>
          </a:p>
          <a:p>
            <a:pPr lvl="1">
              <a:buFontTx/>
              <a:buNone/>
            </a:pPr>
            <a:r>
              <a:rPr lang="en-US" altLang="ko-KR" sz="1800">
                <a:ea typeface="굴림" charset="-127"/>
              </a:rPr>
              <a:t>GIVENS: N</a:t>
            </a:r>
          </a:p>
          <a:p>
            <a:pPr lvl="1">
              <a:buFontTx/>
              <a:buNone/>
            </a:pPr>
            <a:r>
              <a:rPr lang="en-US" altLang="ko-KR" sz="1800">
                <a:ea typeface="굴림" charset="-127"/>
              </a:rPr>
              <a:t>RESULTS: Sum</a:t>
            </a:r>
          </a:p>
          <a:p>
            <a:pPr lvl="1">
              <a:buFontTx/>
              <a:buNone/>
            </a:pPr>
            <a:r>
              <a:rPr lang="en-US" altLang="ko-KR" sz="1800">
                <a:ea typeface="굴림" charset="-127"/>
              </a:rPr>
              <a:t>INTERMEDIATES: Tens, Ones</a:t>
            </a:r>
          </a:p>
          <a:p>
            <a:pPr lvl="1">
              <a:buFontTx/>
              <a:buNone/>
            </a:pPr>
            <a:r>
              <a:rPr lang="en-US" altLang="ko-KR" sz="1800">
                <a:ea typeface="굴림" charset="-127"/>
              </a:rPr>
              <a:t>DEFINITION: </a:t>
            </a:r>
          </a:p>
          <a:p>
            <a:pPr lvl="1">
              <a:buFontTx/>
              <a:buNone/>
            </a:pPr>
            <a:r>
              <a:rPr lang="en-US" altLang="ko-KR" sz="1800">
                <a:ea typeface="굴림" charset="-127"/>
              </a:rPr>
              <a:t>	Sum := SumDig(N)</a:t>
            </a:r>
          </a:p>
        </p:txBody>
      </p:sp>
      <p:pic>
        <p:nvPicPr>
          <p:cNvPr id="130054" name="Picture 6"/>
          <p:cNvPicPr>
            <a:picLocks noGrp="1" noChangeAspect="1" noChangeArrowheads="1"/>
          </p:cNvPicPr>
          <p:nvPr>
            <p:ph sz="half" idx="2"/>
          </p:nvPr>
        </p:nvPicPr>
        <p:blipFill>
          <a:blip r:embed="rId2" cstate="print"/>
          <a:srcRect/>
          <a:stretch>
            <a:fillRect/>
          </a:stretch>
        </p:blipFill>
        <p:spPr>
          <a:xfrm>
            <a:off x="5795963" y="1773238"/>
            <a:ext cx="2879725" cy="1516062"/>
          </a:xfrm>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ko-KR">
                <a:ea typeface="굴림" charset="-127"/>
              </a:rPr>
              <a:t>Algorithm 1.7</a:t>
            </a:r>
          </a:p>
        </p:txBody>
      </p:sp>
      <p:sp>
        <p:nvSpPr>
          <p:cNvPr id="131075" name="Rectangle 3"/>
          <p:cNvSpPr>
            <a:spLocks noGrp="1" noChangeArrowheads="1"/>
          </p:cNvSpPr>
          <p:nvPr>
            <p:ph type="body" sz="half" idx="1"/>
          </p:nvPr>
        </p:nvSpPr>
        <p:spPr/>
        <p:txBody>
          <a:bodyPr/>
          <a:lstStyle/>
          <a:p>
            <a:pPr lvl="1">
              <a:buFontTx/>
              <a:buNone/>
            </a:pPr>
            <a:r>
              <a:rPr lang="en-US" altLang="ko-KR" sz="1800">
                <a:ea typeface="굴림" charset="-127"/>
              </a:rPr>
              <a:t>NAME: Swap</a:t>
            </a:r>
          </a:p>
          <a:p>
            <a:pPr lvl="1">
              <a:buFontTx/>
              <a:buNone/>
            </a:pPr>
            <a:r>
              <a:rPr lang="en-US" altLang="ko-KR" sz="1800">
                <a:ea typeface="굴림" charset="-127"/>
              </a:rPr>
              <a:t>GIVENS: X, Y</a:t>
            </a:r>
          </a:p>
          <a:p>
            <a:pPr lvl="2">
              <a:buFontTx/>
              <a:buNone/>
            </a:pPr>
            <a:r>
              <a:rPr lang="en-US" altLang="ko-KR" sz="1800">
                <a:ea typeface="굴림" charset="-127"/>
              </a:rPr>
              <a:t>Change: X, Y</a:t>
            </a:r>
          </a:p>
          <a:p>
            <a:pPr lvl="1">
              <a:buFontTx/>
              <a:buNone/>
            </a:pPr>
            <a:r>
              <a:rPr lang="en-US" altLang="ko-KR" sz="1800">
                <a:ea typeface="굴림" charset="-127"/>
              </a:rPr>
              <a:t>RESULTS: None</a:t>
            </a:r>
          </a:p>
          <a:p>
            <a:pPr lvl="1">
              <a:buFontTx/>
              <a:buNone/>
            </a:pPr>
            <a:r>
              <a:rPr lang="en-US" altLang="ko-KR" sz="1800">
                <a:ea typeface="굴림" charset="-127"/>
              </a:rPr>
              <a:t>INTERMEDIATES: Temp</a:t>
            </a:r>
          </a:p>
          <a:p>
            <a:pPr lvl="1">
              <a:buFontTx/>
              <a:buNone/>
            </a:pPr>
            <a:r>
              <a:rPr lang="en-US" altLang="ko-KR" sz="1800">
                <a:ea typeface="굴림" charset="-127"/>
              </a:rPr>
              <a:t>DEFINITION: Swap (X, Y)</a:t>
            </a:r>
          </a:p>
          <a:p>
            <a:pPr>
              <a:buFont typeface="Wingdings" pitchFamily="2" charset="2"/>
              <a:buNone/>
            </a:pPr>
            <a:endParaRPr lang="en-US" altLang="ko-KR" sz="1800">
              <a:ea typeface="굴림" charset="-127"/>
            </a:endParaRPr>
          </a:p>
        </p:txBody>
      </p:sp>
      <p:pic>
        <p:nvPicPr>
          <p:cNvPr id="131078" name="Picture 6"/>
          <p:cNvPicPr>
            <a:picLocks noGrp="1" noChangeAspect="1" noChangeArrowheads="1"/>
          </p:cNvPicPr>
          <p:nvPr>
            <p:ph sz="half" idx="2"/>
          </p:nvPr>
        </p:nvPicPr>
        <p:blipFill>
          <a:blip r:embed="rId2" cstate="print"/>
          <a:srcRect/>
          <a:stretch>
            <a:fillRect/>
          </a:stretch>
        </p:blipFill>
        <p:spPr>
          <a:xfrm>
            <a:off x="5580063" y="1700213"/>
            <a:ext cx="2489200" cy="3168650"/>
          </a:xfrm>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ko-KR">
                <a:ea typeface="굴림" charset="-127"/>
              </a:rPr>
              <a:t>Algorithm 1.8</a:t>
            </a:r>
          </a:p>
        </p:txBody>
      </p:sp>
      <p:sp>
        <p:nvSpPr>
          <p:cNvPr id="132099" name="Rectangle 3"/>
          <p:cNvSpPr>
            <a:spLocks noGrp="1" noChangeArrowheads="1"/>
          </p:cNvSpPr>
          <p:nvPr>
            <p:ph type="body" sz="half" idx="1"/>
          </p:nvPr>
        </p:nvSpPr>
        <p:spPr/>
        <p:txBody>
          <a:bodyPr/>
          <a:lstStyle/>
          <a:p>
            <a:pPr lvl="1">
              <a:buFontTx/>
              <a:buNone/>
            </a:pPr>
            <a:r>
              <a:rPr lang="en-US" altLang="ko-KR" sz="1800">
                <a:ea typeface="굴림" charset="-127"/>
              </a:rPr>
              <a:t>NAME: AddXY</a:t>
            </a:r>
          </a:p>
          <a:p>
            <a:pPr lvl="1">
              <a:buFontTx/>
              <a:buNone/>
            </a:pPr>
            <a:r>
              <a:rPr lang="en-US" altLang="ko-KR" sz="1800">
                <a:ea typeface="굴림" charset="-127"/>
              </a:rPr>
              <a:t>GIVENS:X, Y</a:t>
            </a:r>
          </a:p>
          <a:p>
            <a:pPr lvl="2">
              <a:buFontTx/>
              <a:buNone/>
            </a:pPr>
            <a:r>
              <a:rPr lang="en-US" altLang="ko-KR" sz="1800">
                <a:ea typeface="굴림" charset="-127"/>
              </a:rPr>
              <a:t>Change: X</a:t>
            </a:r>
          </a:p>
          <a:p>
            <a:pPr lvl="1">
              <a:buFontTx/>
              <a:buNone/>
            </a:pPr>
            <a:r>
              <a:rPr lang="en-US" altLang="ko-KR" sz="1800">
                <a:ea typeface="굴림" charset="-127"/>
              </a:rPr>
              <a:t>RESULTS:None</a:t>
            </a:r>
          </a:p>
          <a:p>
            <a:pPr lvl="1">
              <a:buFontTx/>
              <a:buNone/>
            </a:pPr>
            <a:r>
              <a:rPr lang="en-US" altLang="ko-KR" sz="1800">
                <a:ea typeface="굴림" charset="-127"/>
              </a:rPr>
              <a:t>INTERMEDIATES: None</a:t>
            </a:r>
          </a:p>
          <a:p>
            <a:pPr lvl="1">
              <a:buFontTx/>
              <a:buNone/>
            </a:pPr>
            <a:r>
              <a:rPr lang="en-US" altLang="ko-KR" sz="1800">
                <a:ea typeface="굴림" charset="-127"/>
              </a:rPr>
              <a:t>DEFINITION: AddXY (X, Y)</a:t>
            </a:r>
          </a:p>
          <a:p>
            <a:pPr>
              <a:buFont typeface="Wingdings" pitchFamily="2" charset="2"/>
              <a:buNone/>
            </a:pPr>
            <a:endParaRPr lang="en-US" altLang="ko-KR" sz="1800">
              <a:ea typeface="굴림" charset="-127"/>
            </a:endParaRPr>
          </a:p>
        </p:txBody>
      </p:sp>
      <p:pic>
        <p:nvPicPr>
          <p:cNvPr id="132102" name="Picture 6"/>
          <p:cNvPicPr>
            <a:picLocks noGrp="1" noChangeAspect="1" noChangeArrowheads="1"/>
          </p:cNvPicPr>
          <p:nvPr>
            <p:ph sz="half" idx="2"/>
          </p:nvPr>
        </p:nvPicPr>
        <p:blipFill>
          <a:blip r:embed="rId2" cstate="print"/>
          <a:srcRect/>
          <a:stretch>
            <a:fillRect/>
          </a:stretch>
        </p:blipFill>
        <p:spPr>
          <a:xfrm>
            <a:off x="5651500" y="1773238"/>
            <a:ext cx="2449513" cy="1835150"/>
          </a:xfrm>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marL="609600" indent="-609600">
              <a:buFontTx/>
              <a:buAutoNum type="arabicPeriod"/>
            </a:pPr>
            <a:r>
              <a:rPr lang="ko-KR" altLang="en-US" sz="3600" b="1" dirty="0" smtClean="0"/>
              <a:t>유한 </a:t>
            </a:r>
            <a:r>
              <a:rPr lang="ko-KR" altLang="en-US" sz="3600" b="1" dirty="0" err="1" smtClean="0"/>
              <a:t>갯수의</a:t>
            </a:r>
            <a:r>
              <a:rPr lang="ko-KR" altLang="en-US" sz="3600" b="1" dirty="0" smtClean="0"/>
              <a:t> 기호로서 표시되는 간단하고 정밀한 명령어들의 유한 집합으로 구성</a:t>
            </a:r>
            <a:r>
              <a:rPr lang="ko-KR" altLang="en-US" sz="3600" dirty="0" smtClean="0"/>
              <a:t> </a:t>
            </a:r>
          </a:p>
          <a:p>
            <a:pPr marL="609600" indent="-609600">
              <a:buFontTx/>
              <a:buAutoNum type="arabicPeriod"/>
            </a:pPr>
            <a:r>
              <a:rPr lang="ko-KR" altLang="en-US" sz="3600" b="1" dirty="0" smtClean="0"/>
              <a:t>항상 유한 단계 내에 결과를 산출 </a:t>
            </a:r>
            <a:endParaRPr lang="ko-KR" altLang="en-US" sz="3600" dirty="0" smtClean="0"/>
          </a:p>
          <a:p>
            <a:pPr marL="609600" indent="-609600">
              <a:buFontTx/>
              <a:buAutoNum type="arabicPeriod"/>
            </a:pPr>
            <a:r>
              <a:rPr lang="ko-KR" altLang="en-US" sz="3600" b="1" dirty="0" smtClean="0"/>
              <a:t>종이와 연필만으로 인간에 의해 수행가능</a:t>
            </a:r>
            <a:endParaRPr lang="ko-KR" altLang="en-US" sz="3600" dirty="0" smtClean="0"/>
          </a:p>
          <a:p>
            <a:pPr marL="609600" indent="-609600">
              <a:buFontTx/>
              <a:buAutoNum type="arabicPeriod"/>
            </a:pPr>
            <a:r>
              <a:rPr lang="ko-KR" altLang="en-US" sz="3600" b="1" dirty="0" smtClean="0"/>
              <a:t>명령어를 이해하고 실행하는 것 외에는  인간의 지능이 전혀 불필요</a:t>
            </a:r>
            <a:r>
              <a:rPr lang="ko-KR" altLang="en-US" sz="3600" dirty="0" smtClean="0"/>
              <a:t> </a:t>
            </a:r>
          </a:p>
          <a:p>
            <a:endParaRPr lang="ko-KR" altLang="en-US" sz="3600" dirty="0"/>
          </a:p>
        </p:txBody>
      </p:sp>
      <p:sp>
        <p:nvSpPr>
          <p:cNvPr id="3" name="제목 2"/>
          <p:cNvSpPr>
            <a:spLocks noGrp="1"/>
          </p:cNvSpPr>
          <p:nvPr>
            <p:ph type="title"/>
          </p:nvPr>
        </p:nvSpPr>
        <p:spPr/>
        <p:txBody>
          <a:bodyPr/>
          <a:lstStyle/>
          <a:p>
            <a:r>
              <a:rPr lang="en-US" altLang="ko-KR" dirty="0" smtClean="0"/>
              <a:t>Effective Procedure</a:t>
            </a:r>
            <a:endParaRPr lang="ko-KR"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281</TotalTime>
  <Words>3403</Words>
  <Application>Microsoft Office PowerPoint</Application>
  <PresentationFormat>화면 슬라이드 쇼(4:3)</PresentationFormat>
  <Paragraphs>794</Paragraphs>
  <Slides>88</Slides>
  <Notes>1</Notes>
  <HiddenSlides>0</HiddenSlides>
  <MMClips>0</MMClips>
  <ScaleCrop>false</ScaleCrop>
  <HeadingPairs>
    <vt:vector size="4" baseType="variant">
      <vt:variant>
        <vt:lpstr>테마</vt:lpstr>
      </vt:variant>
      <vt:variant>
        <vt:i4>1</vt:i4>
      </vt:variant>
      <vt:variant>
        <vt:lpstr>슬라이드 제목</vt:lpstr>
      </vt:variant>
      <vt:variant>
        <vt:i4>88</vt:i4>
      </vt:variant>
    </vt:vector>
  </HeadingPairs>
  <TitlesOfParts>
    <vt:vector size="89" baseType="lpstr">
      <vt:lpstr>광장</vt:lpstr>
      <vt:lpstr>알고리즘 및 실습 0.1 서론</vt:lpstr>
      <vt:lpstr>강의 목표</vt:lpstr>
      <vt:lpstr>PowerPoint 프레젠테이션</vt:lpstr>
      <vt:lpstr>알고리즘 이란?</vt:lpstr>
      <vt:lpstr>문제 (Problem)</vt:lpstr>
      <vt:lpstr>문제의 예제</vt:lpstr>
      <vt:lpstr>PowerPoint 프레젠테이션</vt:lpstr>
      <vt:lpstr>문제 풀이</vt:lpstr>
      <vt:lpstr>Effective Procedure</vt:lpstr>
      <vt:lpstr>좋은 알고리즘 이란?</vt:lpstr>
      <vt:lpstr>정확성</vt:lpstr>
      <vt:lpstr>효율성</vt:lpstr>
      <vt:lpstr>추가 고려 사항</vt:lpstr>
      <vt:lpstr>PowerPoint 프레젠테이션</vt:lpstr>
      <vt:lpstr>알고리즘의 표기</vt:lpstr>
      <vt:lpstr>C++와 의사코드의 차이점(1)</vt:lpstr>
      <vt:lpstr>C++와 의사코드의 차이점(2)</vt:lpstr>
      <vt:lpstr>C++와 의사코드의 차이점(3)</vt:lpstr>
      <vt:lpstr>n번째 피보나찌 수 구하기</vt:lpstr>
      <vt:lpstr>피보나찌 수 구하기 알고리즘 (재귀적 방법)</vt:lpstr>
      <vt:lpstr>생각해 보자.</vt:lpstr>
      <vt:lpstr>fib(5)의 재귀 트리</vt:lpstr>
      <vt:lpstr>fib(n)의 함수 호출 횟수 계산</vt:lpstr>
      <vt:lpstr>계산한 호출 횟수의 검증</vt:lpstr>
      <vt:lpstr>피보나찌 수 구하기 알고리즘 (반복적 방법)</vt:lpstr>
      <vt:lpstr>사색</vt:lpstr>
      <vt:lpstr>두 피보나찌 알고리즘의 비교</vt:lpstr>
      <vt:lpstr>PowerPoint 프레젠테이션</vt:lpstr>
      <vt:lpstr>PowerPoint 프레젠테이션</vt:lpstr>
      <vt:lpstr>Definition</vt:lpstr>
      <vt:lpstr>Definition</vt:lpstr>
      <vt:lpstr>Definition</vt:lpstr>
      <vt:lpstr>Algorithmic Representation of Computer Functions</vt:lpstr>
      <vt:lpstr>Algorithm Description</vt:lpstr>
      <vt:lpstr>Method</vt:lpstr>
      <vt:lpstr>PowerPoint 프레젠테이션</vt:lpstr>
      <vt:lpstr>PowerPoint 프레젠테이션</vt:lpstr>
      <vt:lpstr>PowerPoint 프레젠테이션</vt:lpstr>
      <vt:lpstr>PowerPoint 프레젠테이션</vt:lpstr>
      <vt:lpstr>PowerPoint 프레젠테이션</vt:lpstr>
      <vt:lpstr>Algorithm 1.1</vt:lpstr>
      <vt:lpstr>Algorithm 1.2</vt:lpstr>
      <vt:lpstr>Algorithm 1.3</vt:lpstr>
      <vt:lpstr>Algorithm 1.4</vt:lpstr>
      <vt:lpstr>Variables</vt:lpstr>
      <vt:lpstr>Variables</vt:lpstr>
      <vt:lpstr>Intermediates</vt:lpstr>
      <vt:lpstr>Algorithm 1.5</vt:lpstr>
      <vt:lpstr>Algorithm 1.5</vt:lpstr>
      <vt:lpstr>Algorithm 1.6</vt:lpstr>
      <vt:lpstr>Algorithm 1.6</vt:lpstr>
      <vt:lpstr>Algorithm 1.7</vt:lpstr>
      <vt:lpstr>Algorithm 1.7</vt:lpstr>
      <vt:lpstr>Algorithm 1.8</vt:lpstr>
      <vt:lpstr>Recap</vt:lpstr>
      <vt:lpstr>Tracing an Algorithm</vt:lpstr>
      <vt:lpstr>Tracing an Algorithm</vt:lpstr>
      <vt:lpstr>Tracing an Algorithm</vt:lpstr>
      <vt:lpstr>Trace 1.1</vt:lpstr>
      <vt:lpstr>Trace 1.2</vt:lpstr>
      <vt:lpstr>Trace 1.3</vt:lpstr>
      <vt:lpstr>Data Types</vt:lpstr>
      <vt:lpstr>Data Types</vt:lpstr>
      <vt:lpstr>PowerPoint 프레젠테이션</vt:lpstr>
      <vt:lpstr>Additional Material</vt:lpstr>
      <vt:lpstr>Data Types</vt:lpstr>
      <vt:lpstr>Data Types</vt:lpstr>
      <vt:lpstr>Data Types</vt:lpstr>
      <vt:lpstr>Flow Charts</vt:lpstr>
      <vt:lpstr>Flow Charts</vt:lpstr>
      <vt:lpstr>Algorithm 1.1</vt:lpstr>
      <vt:lpstr>Algorithm 1.2</vt:lpstr>
      <vt:lpstr>Algorithm 1.3</vt:lpstr>
      <vt:lpstr>Algorithm 1.4</vt:lpstr>
      <vt:lpstr>Algorithm 1.5</vt:lpstr>
      <vt:lpstr>Algorithm 1.6</vt:lpstr>
      <vt:lpstr>Algorithm 1.7</vt:lpstr>
      <vt:lpstr>Algorithm 1.8</vt:lpstr>
      <vt:lpstr>Nassi-Schneiderman Diagrams</vt:lpstr>
      <vt:lpstr>NSD</vt:lpstr>
      <vt:lpstr>Algorithm 1.1</vt:lpstr>
      <vt:lpstr>Algorithm 1.2</vt:lpstr>
      <vt:lpstr>Algorithm 1.3</vt:lpstr>
      <vt:lpstr>Algorithm 1.4</vt:lpstr>
      <vt:lpstr>Algorithm 1.5</vt:lpstr>
      <vt:lpstr>Algorithm 1.6</vt:lpstr>
      <vt:lpstr>Algorithm 1.7</vt:lpstr>
      <vt:lpstr>Algorithm 1.8</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알고리즘 및 실습 0.1 서론</dc:title>
  <dc:creator>Microsoft Corporation</dc:creator>
  <cp:lastModifiedBy>junki</cp:lastModifiedBy>
  <cp:revision>26</cp:revision>
  <dcterms:created xsi:type="dcterms:W3CDTF">2006-10-05T04:04:58Z</dcterms:created>
  <dcterms:modified xsi:type="dcterms:W3CDTF">2013-01-21T05:18:05Z</dcterms:modified>
</cp:coreProperties>
</file>