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05" r:id="rId4"/>
    <p:sldId id="259" r:id="rId5"/>
    <p:sldId id="306" r:id="rId6"/>
    <p:sldId id="260" r:id="rId7"/>
    <p:sldId id="307" r:id="rId8"/>
    <p:sldId id="261" r:id="rId9"/>
    <p:sldId id="262" r:id="rId10"/>
    <p:sldId id="263" r:id="rId11"/>
    <p:sldId id="30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1" r:id="rId21"/>
    <p:sldId id="299" r:id="rId22"/>
    <p:sldId id="272" r:id="rId23"/>
    <p:sldId id="273" r:id="rId24"/>
    <p:sldId id="274" r:id="rId25"/>
    <p:sldId id="275" r:id="rId26"/>
    <p:sldId id="276" r:id="rId27"/>
    <p:sldId id="277" r:id="rId28"/>
    <p:sldId id="309" r:id="rId29"/>
    <p:sldId id="278" r:id="rId30"/>
    <p:sldId id="279" r:id="rId31"/>
    <p:sldId id="280" r:id="rId32"/>
    <p:sldId id="31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57" r:id="rId52"/>
    <p:sldId id="300" r:id="rId53"/>
    <p:sldId id="312" r:id="rId54"/>
    <p:sldId id="301" r:id="rId55"/>
    <p:sldId id="302" r:id="rId56"/>
    <p:sldId id="303" r:id="rId57"/>
    <p:sldId id="304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21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8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38.wmf"/><Relationship Id="rId7" Type="http://schemas.openxmlformats.org/officeDocument/2006/relationships/image" Target="../media/image44.wmf"/><Relationship Id="rId2" Type="http://schemas.openxmlformats.org/officeDocument/2006/relationships/image" Target="../media/image49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50.wmf"/><Relationship Id="rId9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9.wmf"/><Relationship Id="rId1" Type="http://schemas.openxmlformats.org/officeDocument/2006/relationships/image" Target="../media/image51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39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44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28600"/>
            <a:ext cx="8305800" cy="6019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신승철</a:t>
            </a:r>
            <a:r>
              <a:rPr lang="en-US" altLang="ko-KR"/>
              <a:t>@KUT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6672-D8DA-403C-941B-3E57B5BCC5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2.wmf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44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0.wmf"/><Relationship Id="rId22" Type="http://schemas.openxmlformats.org/officeDocument/2006/relationships/image" Target="../media/image4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6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4.wmf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3.wmf"/><Relationship Id="rId19" Type="http://schemas.openxmlformats.org/officeDocument/2006/relationships/image" Target="../media/image56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65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99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11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2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알고리즘의 복잡도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(Complexity of Algorithm)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63CB5-AC45-4834-9A1A-5F16F6AA249A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교환정렬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문제</a:t>
            </a:r>
            <a:r>
              <a:rPr lang="en-US" altLang="ko-KR" sz="2400" dirty="0" smtClean="0">
                <a:latin typeface="Times New Roman" pitchFamily="18" charset="0"/>
              </a:rPr>
              <a:t>: </a:t>
            </a:r>
            <a:r>
              <a:rPr lang="ko-KR" altLang="en-US" sz="2400" dirty="0" err="1" smtClean="0">
                <a:latin typeface="Times New Roman" pitchFamily="18" charset="0"/>
              </a:rPr>
              <a:t>비내림차순으로</a:t>
            </a:r>
            <a:r>
              <a:rPr lang="ko-KR" altLang="en-US" sz="2400" dirty="0" smtClean="0">
                <a:latin typeface="Times New Roman" pitchFamily="18" charset="0"/>
              </a:rPr>
              <a:t>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ko-KR" altLang="en-US" sz="2400" dirty="0" smtClean="0">
                <a:latin typeface="Times New Roman" pitchFamily="18" charset="0"/>
              </a:rPr>
              <a:t>개의 키를 정렬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입력</a:t>
            </a:r>
            <a:r>
              <a:rPr lang="en-US" altLang="ko-KR" sz="2400" dirty="0" smtClean="0">
                <a:latin typeface="Times New Roman" pitchFamily="18" charset="0"/>
              </a:rPr>
              <a:t>: </a:t>
            </a:r>
            <a:r>
              <a:rPr lang="ko-KR" altLang="en-US" sz="2400" dirty="0" smtClean="0">
                <a:latin typeface="Times New Roman" pitchFamily="18" charset="0"/>
              </a:rPr>
              <a:t>양수 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</a:rPr>
              <a:t>배열 </a:t>
            </a:r>
            <a:r>
              <a:rPr lang="en-US" altLang="ko-KR" sz="2400" i="1" dirty="0" smtClean="0">
                <a:latin typeface="Times New Roman" pitchFamily="18" charset="0"/>
              </a:rPr>
              <a:t>S</a:t>
            </a:r>
            <a:r>
              <a:rPr lang="en-US" altLang="ko-KR" sz="2400" dirty="0" smtClean="0">
                <a:latin typeface="Times New Roman" pitchFamily="18" charset="0"/>
              </a:rPr>
              <a:t>[1..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출력</a:t>
            </a:r>
            <a:r>
              <a:rPr lang="en-US" altLang="ko-KR" sz="2400" dirty="0" smtClean="0">
                <a:latin typeface="Times New Roman" pitchFamily="18" charset="0"/>
              </a:rPr>
              <a:t>: </a:t>
            </a:r>
            <a:r>
              <a:rPr lang="ko-KR" altLang="en-US" sz="2400" dirty="0" err="1" smtClean="0">
                <a:latin typeface="Times New Roman" pitchFamily="18" charset="0"/>
              </a:rPr>
              <a:t>비내림차순으로</a:t>
            </a:r>
            <a:r>
              <a:rPr lang="ko-KR" altLang="en-US" sz="2400" dirty="0" smtClean="0">
                <a:latin typeface="Times New Roman" pitchFamily="18" charset="0"/>
              </a:rPr>
              <a:t> 정렬된 배열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 smtClean="0">
                <a:latin typeface="Times New Roman" pitchFamily="18" charset="0"/>
              </a:rPr>
              <a:t>알고리즘</a:t>
            </a:r>
            <a:r>
              <a:rPr lang="en-US" altLang="ko-KR" sz="4400" dirty="0" smtClean="0">
                <a:latin typeface="Times New Roman" pitchFamily="18" charset="0"/>
              </a:rPr>
              <a:t>:</a:t>
            </a:r>
            <a:br>
              <a:rPr lang="en-US" altLang="ko-KR" sz="4400" dirty="0" smtClean="0">
                <a:latin typeface="Times New Roman" pitchFamily="18" charset="0"/>
              </a:rPr>
            </a:b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6800" y="2743200"/>
            <a:ext cx="7496175" cy="284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void exchangesort (int n, keytype S[]) {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index i, j;</a:t>
            </a:r>
          </a:p>
          <a:p>
            <a:pPr>
              <a:lnSpc>
                <a:spcPct val="50000"/>
              </a:lnSpc>
            </a:pPr>
            <a:endParaRPr lang="en-US" altLang="ko-KR">
              <a:latin typeface="Courier New" pitchFamily="49" charset="0"/>
              <a:ea typeface="굴림" charset="-127"/>
            </a:endParaRP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for (i = 1; i &lt;= n-1; i++) 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for (j = i+1; j &lt;= n; j++) 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  if (S[j] &lt; S[i])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    exchange S[i] and S[j];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83F7A-DC6E-46FF-A33D-68424AEF1E50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알고리즘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교환정렬</a:t>
            </a:r>
            <a:br>
              <a:rPr lang="ko-KR" altLang="en-US" smtClean="0">
                <a:latin typeface="Times New Roman" pitchFamily="18" charset="0"/>
              </a:rPr>
            </a:br>
            <a:r>
              <a:rPr lang="ko-KR" altLang="en-US" smtClean="0">
                <a:latin typeface="Times New Roman" pitchFamily="18" charset="0"/>
              </a:rPr>
              <a:t>시간복잡도 분석 </a:t>
            </a:r>
            <a:r>
              <a:rPr lang="en-US" altLang="ko-KR" smtClean="0">
                <a:latin typeface="Times New Roman" pitchFamily="18" charset="0"/>
              </a:rPr>
              <a:t>I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412875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단위연산</a:t>
            </a:r>
            <a:r>
              <a:rPr lang="en-US" altLang="ko-KR" sz="2400" dirty="0" smtClean="0">
                <a:latin typeface="Times New Roman" pitchFamily="18" charset="0"/>
              </a:rPr>
              <a:t>: </a:t>
            </a:r>
            <a:r>
              <a:rPr lang="ko-KR" altLang="en-US" sz="2400" dirty="0" err="1" smtClean="0">
                <a:latin typeface="Times New Roman" pitchFamily="18" charset="0"/>
              </a:rPr>
              <a:t>조건문</a:t>
            </a:r>
            <a:r>
              <a:rPr lang="ko-KR" altLang="en-US" sz="2400" dirty="0" smtClean="0">
                <a:latin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en-US" altLang="ko-KR" sz="2400" i="1" dirty="0" smtClean="0">
                <a:latin typeface="Times New Roman" pitchFamily="18" charset="0"/>
              </a:rPr>
              <a:t>S</a:t>
            </a:r>
            <a:r>
              <a:rPr lang="en-US" altLang="ko-KR" sz="2400" dirty="0" smtClean="0">
                <a:latin typeface="Times New Roman" pitchFamily="18" charset="0"/>
              </a:rPr>
              <a:t>[j]</a:t>
            </a:r>
            <a:r>
              <a:rPr lang="ko-KR" altLang="en-US" sz="2400" dirty="0" smtClean="0">
                <a:latin typeface="Times New Roman" pitchFamily="18" charset="0"/>
              </a:rPr>
              <a:t>와 </a:t>
            </a:r>
            <a:r>
              <a:rPr lang="en-US" altLang="ko-KR" sz="2400" i="1" dirty="0" smtClean="0">
                <a:latin typeface="Times New Roman" pitchFamily="18" charset="0"/>
              </a:rPr>
              <a:t>S</a:t>
            </a:r>
            <a:r>
              <a:rPr lang="en-US" altLang="ko-KR" sz="2400" dirty="0" smtClean="0">
                <a:latin typeface="Times New Roman" pitchFamily="18" charset="0"/>
              </a:rPr>
              <a:t>[</a:t>
            </a:r>
            <a:r>
              <a:rPr lang="en-US" altLang="ko-KR" sz="2400" dirty="0" err="1" smtClean="0">
                <a:latin typeface="Times New Roman" pitchFamily="18" charset="0"/>
              </a:rPr>
              <a:t>i</a:t>
            </a:r>
            <a:r>
              <a:rPr lang="en-US" altLang="ko-KR" sz="2400" dirty="0" smtClean="0">
                <a:latin typeface="Times New Roman" pitchFamily="18" charset="0"/>
              </a:rPr>
              <a:t>]</a:t>
            </a:r>
            <a:r>
              <a:rPr lang="ko-KR" altLang="en-US" sz="2400" dirty="0" smtClean="0">
                <a:latin typeface="Times New Roman" pitchFamily="18" charset="0"/>
              </a:rPr>
              <a:t>의 비교</a:t>
            </a:r>
            <a:r>
              <a:rPr lang="en-US" altLang="ko-KR" sz="24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입력크기</a:t>
            </a:r>
            <a:r>
              <a:rPr lang="en-US" altLang="ko-KR" sz="2400" dirty="0" smtClean="0">
                <a:latin typeface="Times New Roman" pitchFamily="18" charset="0"/>
              </a:rPr>
              <a:t>: </a:t>
            </a:r>
            <a:r>
              <a:rPr lang="ko-KR" altLang="en-US" sz="2400" dirty="0" smtClean="0">
                <a:latin typeface="Times New Roman" pitchFamily="18" charset="0"/>
              </a:rPr>
              <a:t>정렬할 항목의 수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모든 경우 분석</a:t>
            </a:r>
            <a:r>
              <a:rPr lang="en-US" altLang="ko-KR" sz="2400" dirty="0" smtClean="0">
                <a:latin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</a:rPr>
              <a:t>j-</a:t>
            </a:r>
            <a:r>
              <a:rPr lang="ko-KR" altLang="en-US" sz="2400" dirty="0" smtClean="0">
                <a:latin typeface="Times New Roman" pitchFamily="18" charset="0"/>
              </a:rPr>
              <a:t>루프가 수행될 때마다 </a:t>
            </a:r>
            <a:r>
              <a:rPr lang="ko-KR" altLang="en-US" sz="2400" dirty="0" err="1" smtClean="0">
                <a:latin typeface="Times New Roman" pitchFamily="18" charset="0"/>
              </a:rPr>
              <a:t>조건문</a:t>
            </a:r>
            <a:r>
              <a:rPr lang="ko-KR" altLang="en-US" sz="2400" dirty="0" smtClean="0">
                <a:latin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</a:rPr>
              <a:t>1</a:t>
            </a:r>
            <a:r>
              <a:rPr lang="ko-KR" altLang="en-US" sz="2400" dirty="0" smtClean="0">
                <a:latin typeface="Times New Roman" pitchFamily="18" charset="0"/>
              </a:rPr>
              <a:t>번씩 수행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조건문의 총 수행횟수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Times New Roman" pitchFamily="18" charset="0"/>
              </a:rPr>
              <a:t> 		</a:t>
            </a:r>
            <a:r>
              <a:rPr lang="en-US" altLang="ko-KR" dirty="0" smtClean="0">
                <a:latin typeface="Times New Roman" pitchFamily="18" charset="0"/>
              </a:rPr>
              <a:t>: 	j-</a:t>
            </a:r>
            <a:r>
              <a:rPr lang="ko-KR" altLang="en-US" dirty="0" smtClean="0">
                <a:latin typeface="Times New Roman" pitchFamily="18" charset="0"/>
              </a:rPr>
              <a:t>루프 		번 수행 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Times New Roman" pitchFamily="18" charset="0"/>
              </a:rPr>
              <a:t> 		</a:t>
            </a:r>
            <a:r>
              <a:rPr lang="en-US" altLang="ko-KR" dirty="0" smtClean="0">
                <a:latin typeface="Times New Roman" pitchFamily="18" charset="0"/>
              </a:rPr>
              <a:t>: 	j-</a:t>
            </a:r>
            <a:r>
              <a:rPr lang="ko-KR" altLang="en-US" dirty="0" smtClean="0">
                <a:latin typeface="Times New Roman" pitchFamily="18" charset="0"/>
              </a:rPr>
              <a:t>루프 		번 수행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Times New Roman" pitchFamily="18" charset="0"/>
              </a:rPr>
              <a:t> 		</a:t>
            </a:r>
            <a:r>
              <a:rPr lang="en-US" altLang="ko-KR" dirty="0" smtClean="0">
                <a:latin typeface="Times New Roman" pitchFamily="18" charset="0"/>
              </a:rPr>
              <a:t>: 	j-</a:t>
            </a:r>
            <a:r>
              <a:rPr lang="ko-KR" altLang="en-US" dirty="0" smtClean="0">
                <a:latin typeface="Times New Roman" pitchFamily="18" charset="0"/>
              </a:rPr>
              <a:t>루프 		번 수행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Times New Roman" pitchFamily="18" charset="0"/>
              </a:rPr>
              <a:t> 		</a:t>
            </a:r>
            <a:r>
              <a:rPr lang="en-US" altLang="ko-KR" dirty="0" smtClean="0">
                <a:latin typeface="Times New Roman" pitchFamily="18" charset="0"/>
              </a:rPr>
              <a:t>: 	j-</a:t>
            </a:r>
            <a:r>
              <a:rPr lang="ko-KR" altLang="en-US" dirty="0" smtClean="0">
                <a:latin typeface="Times New Roman" pitchFamily="18" charset="0"/>
              </a:rPr>
              <a:t>루프 	            번 수행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Times New Roman" pitchFamily="18" charset="0"/>
              </a:rPr>
              <a:t> 따라서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3124200" y="5105400"/>
          <a:ext cx="4495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44958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"/>
          <p:cNvGraphicFramePr>
            <a:graphicFrameLocks noChangeAspect="1"/>
          </p:cNvGraphicFramePr>
          <p:nvPr/>
        </p:nvGraphicFramePr>
        <p:xfrm>
          <a:off x="5562600" y="3429000"/>
          <a:ext cx="6127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330120" imgH="863280" progId="Equation.3">
                  <p:embed/>
                </p:oleObj>
              </mc:Choice>
              <mc:Fallback>
                <p:oleObj name="Equation" r:id="rId5" imgW="33012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6127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"/>
          <p:cNvGraphicFramePr>
            <a:graphicFrameLocks noChangeAspect="1"/>
          </p:cNvGraphicFramePr>
          <p:nvPr/>
        </p:nvGraphicFramePr>
        <p:xfrm>
          <a:off x="2133600" y="3429000"/>
          <a:ext cx="9413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507960" imgH="863280" progId="Equation.3">
                  <p:embed/>
                </p:oleObj>
              </mc:Choice>
              <mc:Fallback>
                <p:oleObj name="Equation" r:id="rId7" imgW="50796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9413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C33924-6041-437D-AC69-5AA7372C5FD2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4200">
                <a:solidFill>
                  <a:schemeClr val="accent2"/>
                </a:solidFill>
              </a:rPr>
              <a:t>알고리즘</a:t>
            </a:r>
            <a:r>
              <a:rPr lang="en-US" altLang="ko-KR" sz="4200">
                <a:solidFill>
                  <a:schemeClr val="accent2"/>
                </a:solidFill>
              </a:rPr>
              <a:t>: </a:t>
            </a:r>
            <a:r>
              <a:rPr lang="ko-KR" altLang="en-US" sz="4200">
                <a:solidFill>
                  <a:schemeClr val="accent2"/>
                </a:solidFill>
              </a:rPr>
              <a:t>교환정렬</a:t>
            </a:r>
            <a:br>
              <a:rPr lang="ko-KR" altLang="en-US" sz="4200">
                <a:solidFill>
                  <a:schemeClr val="accent2"/>
                </a:solidFill>
              </a:rPr>
            </a:br>
            <a:r>
              <a:rPr lang="ko-KR" altLang="en-US" sz="4200">
                <a:solidFill>
                  <a:schemeClr val="accent2"/>
                </a:solidFill>
              </a:rPr>
              <a:t>시간복잡도 분석 </a:t>
            </a:r>
            <a:r>
              <a:rPr lang="en-US" altLang="ko-KR" sz="4200">
                <a:solidFill>
                  <a:schemeClr val="accent2"/>
                </a:solidFill>
              </a:rPr>
              <a:t>II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685800" y="1981200"/>
            <a:ext cx="800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ko-KR" altLang="en-US" sz="2800" dirty="0">
                <a:latin typeface="Times New Roman" pitchFamily="18" charset="0"/>
                <a:ea typeface="굴림" charset="-127"/>
              </a:rPr>
              <a:t>단위연산</a:t>
            </a:r>
            <a:r>
              <a:rPr lang="en-US" altLang="ko-KR" sz="28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800" dirty="0">
                <a:latin typeface="Times New Roman" pitchFamily="18" charset="0"/>
                <a:ea typeface="굴림" charset="-127"/>
              </a:rPr>
              <a:t>교환하는 연산 			</a:t>
            </a:r>
            <a:r>
              <a:rPr lang="en-US" altLang="ko-KR" sz="2800" dirty="0">
                <a:latin typeface="Courier New" pitchFamily="49" charset="0"/>
                <a:ea typeface="굴림" charset="-127"/>
              </a:rPr>
              <a:t>(exchange S[j] and S[</a:t>
            </a:r>
            <a:r>
              <a:rPr lang="en-US" altLang="ko-KR" sz="2800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sz="2800" dirty="0">
                <a:latin typeface="Courier New" pitchFamily="49" charset="0"/>
                <a:ea typeface="굴림" charset="-127"/>
              </a:rPr>
              <a:t>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ko-KR" altLang="en-US" sz="2800" dirty="0">
                <a:latin typeface="Times New Roman" pitchFamily="18" charset="0"/>
                <a:ea typeface="굴림" charset="-127"/>
              </a:rPr>
              <a:t>입력크기</a:t>
            </a:r>
            <a:r>
              <a:rPr lang="en-US" altLang="ko-KR" sz="28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800" dirty="0">
                <a:latin typeface="Times New Roman" pitchFamily="18" charset="0"/>
                <a:ea typeface="굴림" charset="-127"/>
              </a:rPr>
              <a:t>정렬할 항목의 수 </a:t>
            </a:r>
            <a:r>
              <a:rPr lang="en-US" altLang="ko-KR" i="1" dirty="0">
                <a:latin typeface="Times New Roman" pitchFamily="18" charset="0"/>
                <a:ea typeface="굴림" charset="-127"/>
              </a:rPr>
              <a:t>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ko-KR" altLang="en-US" sz="2800" dirty="0">
                <a:latin typeface="Times New Roman" pitchFamily="18" charset="0"/>
                <a:ea typeface="굴림" charset="-127"/>
              </a:rPr>
              <a:t>최악의 경우 분석</a:t>
            </a:r>
            <a:r>
              <a:rPr lang="en-US" altLang="ko-KR" sz="2800" dirty="0">
                <a:latin typeface="Times New Roman" pitchFamily="18" charset="0"/>
                <a:ea typeface="굴림" charset="-127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</a:pPr>
            <a:r>
              <a:rPr lang="ko-KR" altLang="en-US" dirty="0">
                <a:latin typeface="Times New Roman" pitchFamily="18" charset="0"/>
                <a:ea typeface="굴림" charset="-127"/>
              </a:rPr>
              <a:t>조건문의 결과에 따라서 교환 연산의 수행여부가 결정된다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</a:pPr>
            <a:r>
              <a:rPr lang="ko-KR" altLang="en-US" dirty="0">
                <a:latin typeface="Times New Roman" pitchFamily="18" charset="0"/>
                <a:ea typeface="굴림" charset="-127"/>
              </a:rPr>
              <a:t>최악의 경우 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= </a:t>
            </a:r>
            <a:r>
              <a:rPr lang="ko-KR" altLang="en-US" dirty="0" err="1">
                <a:latin typeface="Times New Roman" pitchFamily="18" charset="0"/>
                <a:ea typeface="굴림" charset="-127"/>
              </a:rPr>
              <a:t>조건문이</a:t>
            </a:r>
            <a:r>
              <a:rPr lang="ko-KR" altLang="en-US" dirty="0">
                <a:latin typeface="Times New Roman" pitchFamily="18" charset="0"/>
                <a:ea typeface="굴림" charset="-127"/>
              </a:rPr>
              <a:t> 항상 참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(true)</a:t>
            </a:r>
            <a:r>
              <a:rPr lang="ko-KR" altLang="en-US" dirty="0">
                <a:latin typeface="Times New Roman" pitchFamily="18" charset="0"/>
                <a:ea typeface="굴림" charset="-127"/>
              </a:rPr>
              <a:t>이 되는 경우			      </a:t>
            </a:r>
            <a:r>
              <a:rPr lang="en-US" altLang="ko-KR" dirty="0">
                <a:latin typeface="Times New Roman" pitchFamily="18" charset="0"/>
                <a:ea typeface="굴림" charset="-127"/>
              </a:rPr>
              <a:t>= </a:t>
            </a:r>
            <a:r>
              <a:rPr lang="ko-KR" altLang="en-US" dirty="0">
                <a:latin typeface="Times New Roman" pitchFamily="18" charset="0"/>
                <a:ea typeface="굴림" charset="-127"/>
              </a:rPr>
              <a:t>입력 배열이 꺼꾸로 정렬되어 있는 경우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667000" y="5410200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952200" imgH="393480" progId="Equation.3">
                  <p:embed/>
                </p:oleObj>
              </mc:Choice>
              <mc:Fallback>
                <p:oleObj name="Equation" r:id="rId4" imgW="95220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175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4862-290F-4D0A-B8A2-FBB087AC981A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알고리즘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순차검색</a:t>
            </a:r>
            <a:br>
              <a:rPr lang="ko-KR" altLang="en-US" smtClean="0">
                <a:latin typeface="Times New Roman" pitchFamily="18" charset="0"/>
              </a:rPr>
            </a:br>
            <a:r>
              <a:rPr lang="ko-KR" altLang="en-US" smtClean="0">
                <a:latin typeface="Times New Roman" pitchFamily="18" charset="0"/>
              </a:rPr>
              <a:t>시간복잡도 분석 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ko-KR" altLang="en-US" smtClean="0">
                <a:latin typeface="Times New Roman" pitchFamily="18" charset="0"/>
              </a:rPr>
              <a:t>최악</a:t>
            </a:r>
            <a:r>
              <a:rPr lang="en-US" altLang="ko-KR" smtClean="0">
                <a:latin typeface="Times New Roman" pitchFamily="18" charset="0"/>
              </a:rPr>
              <a:t>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05800" cy="391160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단위연산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배열의 아이템과 키 </a:t>
            </a:r>
            <a:r>
              <a:rPr lang="en-US" altLang="ko-KR" i="1" smtClean="0">
                <a:latin typeface="Times New Roman" pitchFamily="18" charset="0"/>
              </a:rPr>
              <a:t>x</a:t>
            </a:r>
            <a:r>
              <a:rPr lang="ko-KR" altLang="en-US" smtClean="0">
                <a:latin typeface="Times New Roman" pitchFamily="18" charset="0"/>
              </a:rPr>
              <a:t>와 비교 연산 		  	  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smtClean="0">
                <a:latin typeface="Courier New" pitchFamily="49" charset="0"/>
              </a:rPr>
              <a:t>S[location] != x</a:t>
            </a:r>
            <a:r>
              <a:rPr lang="en-US" altLang="ko-KR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Times New Roman" pitchFamily="18" charset="0"/>
              </a:rPr>
              <a:t>입력크기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배열 안에 있는 아이템의 수 </a:t>
            </a:r>
            <a:r>
              <a:rPr lang="en-US" altLang="ko-KR" i="1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ko-KR" altLang="en-US" smtClean="0">
                <a:latin typeface="Times New Roman" pitchFamily="18" charset="0"/>
              </a:rPr>
              <a:t>최악의 경우 분석</a:t>
            </a:r>
            <a:r>
              <a:rPr lang="en-US" altLang="ko-KR" smtClean="0">
                <a:latin typeface="Times New Roman" pitchFamily="18" charset="0"/>
              </a:rPr>
              <a:t>:</a:t>
            </a:r>
          </a:p>
          <a:p>
            <a:pPr lvl="1" eaLnBrk="1" hangingPunct="1"/>
            <a:r>
              <a:rPr lang="en-US" altLang="ko-KR" sz="3200" i="1" smtClean="0">
                <a:latin typeface="Times New Roman" pitchFamily="18" charset="0"/>
              </a:rPr>
              <a:t>x</a:t>
            </a:r>
            <a:r>
              <a:rPr lang="ko-KR" altLang="en-US" sz="3200" smtClean="0">
                <a:latin typeface="Times New Roman" pitchFamily="18" charset="0"/>
              </a:rPr>
              <a:t>가 배열의 마지막 아이템이거나</a:t>
            </a:r>
            <a:r>
              <a:rPr lang="en-US" altLang="ko-KR" sz="3200" smtClean="0">
                <a:latin typeface="Times New Roman" pitchFamily="18" charset="0"/>
              </a:rPr>
              <a:t>, </a:t>
            </a:r>
            <a:r>
              <a:rPr lang="en-US" altLang="ko-KR" sz="3200" i="1" smtClean="0">
                <a:latin typeface="Times New Roman" pitchFamily="18" charset="0"/>
              </a:rPr>
              <a:t>x</a:t>
            </a:r>
            <a:r>
              <a:rPr lang="ko-KR" altLang="en-US" sz="3200" smtClean="0">
                <a:latin typeface="Times New Roman" pitchFamily="18" charset="0"/>
              </a:rPr>
              <a:t>가 배열에 없는 경우 단위연산이 </a:t>
            </a:r>
            <a:r>
              <a:rPr lang="en-US" altLang="ko-KR" sz="3200" i="1" smtClean="0">
                <a:latin typeface="Times New Roman" pitchFamily="18" charset="0"/>
              </a:rPr>
              <a:t>n</a:t>
            </a:r>
            <a:r>
              <a:rPr lang="ko-KR" altLang="en-US" sz="3200" smtClean="0">
                <a:latin typeface="Times New Roman" pitchFamily="18" charset="0"/>
              </a:rPr>
              <a:t>번 수행된다</a:t>
            </a:r>
            <a:r>
              <a:rPr lang="en-US" altLang="ko-KR" sz="3200" smtClean="0"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ko-KR" altLang="en-US" sz="3200" smtClean="0">
                <a:latin typeface="Times New Roman" pitchFamily="18" charset="0"/>
              </a:rPr>
              <a:t>따라서</a:t>
            </a:r>
            <a:r>
              <a:rPr lang="en-US" altLang="ko-KR" sz="3200" smtClean="0">
                <a:latin typeface="Times New Roman" pitchFamily="18" charset="0"/>
              </a:rPr>
              <a:t>, 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2971800" y="4724400"/>
          <a:ext cx="137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596880" imgH="203040" progId="Equation.3">
                  <p:embed/>
                </p:oleObj>
              </mc:Choice>
              <mc:Fallback>
                <p:oleObj name="Equation" r:id="rId3" imgW="59688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1371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14400" y="5486400"/>
            <a:ext cx="6797675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  <a:ea typeface="굴림" charset="-127"/>
                <a:cs typeface="Times New Roman" pitchFamily="18" charset="0"/>
              </a:rPr>
              <a:t>¶ </a:t>
            </a:r>
            <a:r>
              <a:rPr lang="ko-KR" altLang="en-US" sz="2000">
                <a:latin typeface="Times New Roman" pitchFamily="18" charset="0"/>
                <a:ea typeface="굴림" charset="-127"/>
                <a:cs typeface="Times New Roman" pitchFamily="18" charset="0"/>
              </a:rPr>
              <a:t>순차검색 알고리즘의 경우 입력배열의 값에 따라서 </a:t>
            </a:r>
          </a:p>
          <a:p>
            <a:r>
              <a:rPr lang="ko-KR" altLang="en-US" sz="2000">
                <a:latin typeface="Times New Roman" pitchFamily="18" charset="0"/>
                <a:ea typeface="굴림" charset="-127"/>
                <a:cs typeface="Times New Roman" pitchFamily="18" charset="0"/>
              </a:rPr>
              <a:t>검색하는 횟수가 달라지므로</a:t>
            </a:r>
            <a:r>
              <a:rPr lang="en-US" altLang="ko-KR" sz="2000">
                <a:latin typeface="Times New Roman" pitchFamily="18" charset="0"/>
                <a:ea typeface="굴림" charset="-127"/>
                <a:cs typeface="Times New Roman" pitchFamily="18" charset="0"/>
              </a:rPr>
              <a:t>, </a:t>
            </a:r>
            <a:r>
              <a:rPr lang="ko-KR" altLang="en-US" sz="2000">
                <a:latin typeface="Times New Roman" pitchFamily="18" charset="0"/>
                <a:ea typeface="굴림" charset="-127"/>
                <a:cs typeface="Times New Roman" pitchFamily="18" charset="0"/>
              </a:rPr>
              <a:t>모든 경우 분석은 불가능하다</a:t>
            </a:r>
            <a:r>
              <a:rPr lang="en-US" altLang="ko-KR" sz="2000">
                <a:latin typeface="Times New Roman" pitchFamily="18" charset="0"/>
                <a:ea typeface="굴림" charset="-127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1410DA-19DA-43E9-BDEA-8CF88C841482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알고리즘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순차검색</a:t>
            </a:r>
            <a:br>
              <a:rPr lang="ko-KR" altLang="en-US" smtClean="0">
                <a:latin typeface="Times New Roman" pitchFamily="18" charset="0"/>
              </a:rPr>
            </a:br>
            <a:r>
              <a:rPr lang="ko-KR" altLang="en-US" smtClean="0">
                <a:latin typeface="Times New Roman" pitchFamily="18" charset="0"/>
              </a:rPr>
              <a:t>시간복잡도 분석 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ko-KR" altLang="en-US" smtClean="0">
                <a:latin typeface="Times New Roman" pitchFamily="18" charset="0"/>
              </a:rPr>
              <a:t>평균</a:t>
            </a:r>
            <a:r>
              <a:rPr lang="en-US" altLang="ko-KR" smtClean="0">
                <a:latin typeface="Times New Roman" pitchFamily="18" charset="0"/>
              </a:rPr>
              <a:t>)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단위연산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latin typeface="Times New Roman" pitchFamily="18" charset="0"/>
              </a:rPr>
              <a:t>배열의 아이템과 키 </a:t>
            </a:r>
            <a:r>
              <a:rPr lang="en-US" altLang="ko-KR" sz="2800" i="1" dirty="0" smtClean="0">
                <a:latin typeface="Times New Roman" pitchFamily="18" charset="0"/>
              </a:rPr>
              <a:t>x</a:t>
            </a:r>
            <a:r>
              <a:rPr lang="ko-KR" altLang="en-US" sz="2800" dirty="0" smtClean="0">
                <a:latin typeface="Times New Roman" pitchFamily="18" charset="0"/>
              </a:rPr>
              <a:t>와 비교 연산 				</a:t>
            </a:r>
            <a:r>
              <a:rPr lang="en-US" altLang="ko-KR" sz="2800" dirty="0" smtClean="0">
                <a:latin typeface="Times New Roman" pitchFamily="18" charset="0"/>
              </a:rPr>
              <a:t>(</a:t>
            </a:r>
            <a:r>
              <a:rPr lang="en-US" altLang="ko-KR" sz="2800" dirty="0" smtClean="0">
                <a:latin typeface="Courier New" pitchFamily="49" charset="0"/>
              </a:rPr>
              <a:t>S[location] != x</a:t>
            </a:r>
            <a:r>
              <a:rPr lang="en-US" altLang="ko-KR" sz="2800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입력크기</a:t>
            </a:r>
            <a:r>
              <a:rPr lang="en-US" altLang="ko-KR" sz="2800" dirty="0" smtClean="0">
                <a:latin typeface="Times New Roman" pitchFamily="18" charset="0"/>
              </a:rPr>
              <a:t>: </a:t>
            </a:r>
            <a:r>
              <a:rPr lang="ko-KR" altLang="en-US" sz="2800" dirty="0" smtClean="0">
                <a:latin typeface="Times New Roman" pitchFamily="18" charset="0"/>
              </a:rPr>
              <a:t>배열 안에 있는 아이템의 수 </a:t>
            </a:r>
            <a:r>
              <a:rPr lang="en-US" altLang="ko-KR" sz="2800" i="1" dirty="0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평균의 경우 분석</a:t>
            </a:r>
            <a:r>
              <a:rPr lang="en-US" altLang="ko-KR" sz="2800" dirty="0" smtClean="0">
                <a:latin typeface="Times New Roman" pitchFamily="18" charset="0"/>
              </a:rPr>
              <a:t>:</a:t>
            </a:r>
          </a:p>
          <a:p>
            <a:pPr lvl="1" eaLnBrk="1" hangingPunct="1"/>
            <a:r>
              <a:rPr lang="ko-KR" altLang="en-US" dirty="0" smtClean="0">
                <a:latin typeface="Times New Roman" pitchFamily="18" charset="0"/>
              </a:rPr>
              <a:t>배열의 아이템이 모두 다르다고 가정한다</a:t>
            </a:r>
            <a:r>
              <a:rPr lang="en-US" altLang="ko-KR" dirty="0" smtClean="0"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ko-KR" altLang="en-US" dirty="0" smtClean="0">
                <a:latin typeface="Times New Roman" pitchFamily="18" charset="0"/>
              </a:rPr>
              <a:t>경우 </a:t>
            </a:r>
            <a:r>
              <a:rPr lang="en-US" altLang="ko-KR" dirty="0" smtClean="0">
                <a:latin typeface="Times New Roman" pitchFamily="18" charset="0"/>
              </a:rPr>
              <a:t>1: </a:t>
            </a:r>
            <a:r>
              <a:rPr lang="en-US" altLang="ko-KR" i="1" dirty="0" smtClean="0">
                <a:latin typeface="Times New Roman" pitchFamily="18" charset="0"/>
              </a:rPr>
              <a:t>x</a:t>
            </a:r>
            <a:r>
              <a:rPr lang="ko-KR" altLang="en-US" dirty="0" smtClean="0">
                <a:latin typeface="Times New Roman" pitchFamily="18" charset="0"/>
              </a:rPr>
              <a:t>가 배열 </a:t>
            </a:r>
            <a:r>
              <a:rPr lang="en-US" altLang="ko-KR" i="1" dirty="0" smtClean="0">
                <a:latin typeface="Times New Roman" pitchFamily="18" charset="0"/>
              </a:rPr>
              <a:t>S</a:t>
            </a:r>
            <a:r>
              <a:rPr lang="ko-KR" altLang="en-US" dirty="0" smtClean="0">
                <a:latin typeface="Times New Roman" pitchFamily="18" charset="0"/>
              </a:rPr>
              <a:t>안에 있는 경우만 고려</a:t>
            </a:r>
          </a:p>
          <a:p>
            <a:pPr lvl="2" eaLnBrk="1" hangingPunct="1"/>
            <a:r>
              <a:rPr lang="ko-KR" altLang="en-US" dirty="0" smtClean="0">
                <a:latin typeface="Times New Roman" pitchFamily="18" charset="0"/>
              </a:rPr>
              <a:t>                에 대해서 </a:t>
            </a:r>
            <a:r>
              <a:rPr lang="en-US" altLang="ko-KR" i="1" dirty="0" smtClean="0">
                <a:latin typeface="Times New Roman" pitchFamily="18" charset="0"/>
              </a:rPr>
              <a:t>x</a:t>
            </a:r>
            <a:r>
              <a:rPr lang="ko-KR" altLang="en-US" dirty="0" smtClean="0">
                <a:latin typeface="Times New Roman" pitchFamily="18" charset="0"/>
              </a:rPr>
              <a:t>가 배열의 </a:t>
            </a:r>
            <a:r>
              <a:rPr lang="en-US" altLang="ko-KR" i="1" dirty="0" smtClean="0">
                <a:latin typeface="Times New Roman" pitchFamily="18" charset="0"/>
              </a:rPr>
              <a:t>k</a:t>
            </a:r>
            <a:r>
              <a:rPr lang="ko-KR" altLang="en-US" dirty="0" smtClean="0">
                <a:latin typeface="Times New Roman" pitchFamily="18" charset="0"/>
              </a:rPr>
              <a:t>번째 있을 확률</a:t>
            </a:r>
          </a:p>
          <a:p>
            <a:pPr lvl="2" eaLnBrk="1" hangingPunct="1"/>
            <a:r>
              <a:rPr lang="en-US" altLang="ko-KR" i="1" dirty="0" smtClean="0">
                <a:latin typeface="Times New Roman" pitchFamily="18" charset="0"/>
              </a:rPr>
              <a:t>x</a:t>
            </a:r>
            <a:r>
              <a:rPr lang="ko-KR" altLang="en-US" dirty="0" smtClean="0">
                <a:latin typeface="Times New Roman" pitchFamily="18" charset="0"/>
              </a:rPr>
              <a:t>가 배열의 </a:t>
            </a:r>
            <a:r>
              <a:rPr lang="en-US" altLang="ko-KR" i="1" dirty="0" smtClean="0">
                <a:latin typeface="Times New Roman" pitchFamily="18" charset="0"/>
              </a:rPr>
              <a:t>k</a:t>
            </a:r>
            <a:r>
              <a:rPr lang="ko-KR" altLang="en-US" dirty="0" smtClean="0">
                <a:latin typeface="Times New Roman" pitchFamily="18" charset="0"/>
              </a:rPr>
              <a:t>번째 있다면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</a:rPr>
              <a:t>를 찾기 위해서 수행하는 단위연산의 횟수 </a:t>
            </a:r>
          </a:p>
          <a:p>
            <a:pPr lvl="2" eaLnBrk="1" hangingPunct="1"/>
            <a:r>
              <a:rPr lang="ko-KR" altLang="en-US" dirty="0" smtClean="0">
                <a:latin typeface="Times New Roman" pitchFamily="18" charset="0"/>
              </a:rPr>
              <a:t>따라서</a:t>
            </a:r>
            <a:r>
              <a:rPr lang="en-US" altLang="ko-KR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4105" name="Text Box 4"/>
          <p:cNvSpPr txBox="1">
            <a:spLocks noChangeArrowheads="1"/>
          </p:cNvSpPr>
          <p:nvPr/>
        </p:nvSpPr>
        <p:spPr bwMode="auto">
          <a:xfrm>
            <a:off x="6689725" y="6521450"/>
            <a:ext cx="2454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D10729"/>
                </a:solidFill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1600">
                <a:solidFill>
                  <a:srgbClr val="D10729"/>
                </a:solidFill>
                <a:latin typeface="Times New Roman" pitchFamily="18" charset="0"/>
                <a:ea typeface="굴림" charset="-127"/>
              </a:rPr>
              <a:t>다음 슬라이드에서 계속</a:t>
            </a:r>
            <a:r>
              <a:rPr lang="en-US" altLang="ko-KR" sz="1600">
                <a:solidFill>
                  <a:srgbClr val="D10729"/>
                </a:solidFill>
                <a:latin typeface="Times New Roman" pitchFamily="18" charset="0"/>
                <a:ea typeface="굴림" charset="-127"/>
              </a:rPr>
              <a:t>)</a:t>
            </a: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1331640" y="4149080"/>
          <a:ext cx="1066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558720" imgH="177480" progId="Equation.3">
                  <p:embed/>
                </p:oleObj>
              </mc:Choice>
              <mc:Fallback>
                <p:oleObj name="Equation" r:id="rId3" imgW="558720" imgH="177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149080"/>
                        <a:ext cx="1066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7092280" y="4005064"/>
          <a:ext cx="609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355320" imgH="304560" progId="Equation.3">
                  <p:embed/>
                </p:oleObj>
              </mc:Choice>
              <mc:Fallback>
                <p:oleObj name="Equation" r:id="rId5" imgW="35532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05064"/>
                        <a:ext cx="609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2411760" y="4869160"/>
          <a:ext cx="457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241200" imgH="177480" progId="Equation.3">
                  <p:embed/>
                </p:oleObj>
              </mc:Choice>
              <mc:Fallback>
                <p:oleObj name="Equation" r:id="rId7" imgW="24120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869160"/>
                        <a:ext cx="457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2339752" y="5157192"/>
          <a:ext cx="5334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9" imgW="2895480" imgH="431640" progId="Equation.3">
                  <p:embed/>
                </p:oleObj>
              </mc:Choice>
              <mc:Fallback>
                <p:oleObj name="Equation" r:id="rId9" imgW="2895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157192"/>
                        <a:ext cx="53340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5ABBD2-B91E-43BE-8070-B025058D0F68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알고리즘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순차검색</a:t>
            </a:r>
            <a:br>
              <a:rPr lang="ko-KR" altLang="en-US" smtClean="0">
                <a:latin typeface="Times New Roman" pitchFamily="18" charset="0"/>
              </a:rPr>
            </a:br>
            <a:r>
              <a:rPr lang="ko-KR" altLang="en-US" smtClean="0">
                <a:latin typeface="Times New Roman" pitchFamily="18" charset="0"/>
              </a:rPr>
              <a:t>시간복잡도 분석 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ko-KR" altLang="en-US" smtClean="0">
                <a:latin typeface="Times New Roman" pitchFamily="18" charset="0"/>
              </a:rPr>
              <a:t>평균</a:t>
            </a:r>
            <a:r>
              <a:rPr lang="en-US" altLang="ko-KR" smtClean="0">
                <a:latin typeface="Times New Roman" pitchFamily="18" charset="0"/>
              </a:rPr>
              <a:t>) </a:t>
            </a:r>
            <a:r>
              <a:rPr lang="en-US" altLang="ko-KR" sz="3000" smtClean="0">
                <a:solidFill>
                  <a:srgbClr val="D10729"/>
                </a:solidFill>
                <a:latin typeface="Times New Roman" pitchFamily="18" charset="0"/>
              </a:rPr>
              <a:t>[</a:t>
            </a:r>
            <a:r>
              <a:rPr lang="ko-KR" altLang="en-US" sz="3000" smtClean="0">
                <a:solidFill>
                  <a:srgbClr val="D10729"/>
                </a:solidFill>
                <a:latin typeface="Times New Roman" pitchFamily="18" charset="0"/>
              </a:rPr>
              <a:t>계속</a:t>
            </a:r>
            <a:r>
              <a:rPr lang="en-US" altLang="ko-KR" sz="3000" smtClean="0">
                <a:solidFill>
                  <a:srgbClr val="D10729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793875"/>
            <a:ext cx="7772400" cy="4191000"/>
          </a:xfrm>
        </p:spPr>
        <p:txBody>
          <a:bodyPr/>
          <a:lstStyle/>
          <a:p>
            <a:pPr lvl="1" eaLnBrk="1" hangingPunct="1"/>
            <a:r>
              <a:rPr lang="ko-KR" altLang="en-US" sz="2400" smtClean="0">
                <a:latin typeface="Times New Roman" pitchFamily="18" charset="0"/>
              </a:rPr>
              <a:t>경우</a:t>
            </a:r>
            <a:r>
              <a:rPr lang="en-US" altLang="ko-KR" sz="2400" smtClean="0">
                <a:latin typeface="Times New Roman" pitchFamily="18" charset="0"/>
              </a:rPr>
              <a:t>2: </a:t>
            </a:r>
            <a:r>
              <a:rPr lang="en-US" altLang="ko-KR" sz="2400" i="1" smtClean="0">
                <a:latin typeface="Times New Roman" pitchFamily="18" charset="0"/>
              </a:rPr>
              <a:t>x</a:t>
            </a:r>
            <a:r>
              <a:rPr lang="ko-KR" altLang="en-US" sz="2400" smtClean="0">
                <a:latin typeface="Times New Roman" pitchFamily="18" charset="0"/>
              </a:rPr>
              <a:t>가 배열 </a:t>
            </a:r>
            <a:r>
              <a:rPr lang="en-US" altLang="ko-KR" sz="2400" i="1" smtClean="0">
                <a:latin typeface="Times New Roman" pitchFamily="18" charset="0"/>
              </a:rPr>
              <a:t>S</a:t>
            </a:r>
            <a:r>
              <a:rPr lang="ko-KR" altLang="en-US" sz="2400" smtClean="0">
                <a:latin typeface="Times New Roman" pitchFamily="18" charset="0"/>
              </a:rPr>
              <a:t>안에 없는 경우도 고려</a:t>
            </a:r>
          </a:p>
          <a:p>
            <a:pPr lvl="2" eaLnBrk="1" hangingPunct="1"/>
            <a:r>
              <a:rPr lang="en-US" altLang="ko-KR" sz="2000" i="1" smtClean="0">
                <a:latin typeface="Times New Roman" pitchFamily="18" charset="0"/>
              </a:rPr>
              <a:t>x</a:t>
            </a:r>
            <a:r>
              <a:rPr lang="ko-KR" altLang="en-US" sz="2000" smtClean="0">
                <a:latin typeface="Times New Roman" pitchFamily="18" charset="0"/>
              </a:rPr>
              <a:t>가 배열 </a:t>
            </a:r>
            <a:r>
              <a:rPr lang="en-US" altLang="ko-KR" sz="2000" i="1" smtClean="0">
                <a:latin typeface="Times New Roman" pitchFamily="18" charset="0"/>
              </a:rPr>
              <a:t>S</a:t>
            </a:r>
            <a:r>
              <a:rPr lang="ko-KR" altLang="en-US" sz="2000" smtClean="0">
                <a:latin typeface="Times New Roman" pitchFamily="18" charset="0"/>
              </a:rPr>
              <a:t>안에 있을 확률을 </a:t>
            </a:r>
            <a:r>
              <a:rPr lang="en-US" altLang="ko-KR" sz="2000" i="1" smtClean="0">
                <a:latin typeface="Times New Roman" pitchFamily="18" charset="0"/>
              </a:rPr>
              <a:t>p</a:t>
            </a:r>
            <a:r>
              <a:rPr lang="ko-KR" altLang="en-US" sz="2000" smtClean="0">
                <a:latin typeface="Times New Roman" pitchFamily="18" charset="0"/>
              </a:rPr>
              <a:t>라고 하면</a:t>
            </a:r>
            <a:r>
              <a:rPr lang="en-US" altLang="ko-KR" sz="2000" smtClean="0">
                <a:latin typeface="Times New Roman" pitchFamily="18" charset="0"/>
              </a:rPr>
              <a:t>,</a:t>
            </a:r>
          </a:p>
          <a:p>
            <a:pPr lvl="3" eaLnBrk="1" hangingPunct="1"/>
            <a:r>
              <a:rPr lang="en-US" altLang="ko-KR" sz="1800" i="1" smtClean="0">
                <a:latin typeface="Times New Roman" pitchFamily="18" charset="0"/>
              </a:rPr>
              <a:t>x</a:t>
            </a:r>
            <a:r>
              <a:rPr lang="ko-KR" altLang="en-US" sz="1800" smtClean="0">
                <a:latin typeface="Times New Roman" pitchFamily="18" charset="0"/>
              </a:rPr>
              <a:t>가 배열의 </a:t>
            </a:r>
            <a:r>
              <a:rPr lang="en-US" altLang="ko-KR" sz="1800" i="1" smtClean="0">
                <a:latin typeface="Times New Roman" pitchFamily="18" charset="0"/>
              </a:rPr>
              <a:t>k</a:t>
            </a:r>
            <a:r>
              <a:rPr lang="ko-KR" altLang="en-US" sz="1800" smtClean="0">
                <a:latin typeface="Times New Roman" pitchFamily="18" charset="0"/>
              </a:rPr>
              <a:t>번째 있을 확률 </a:t>
            </a:r>
          </a:p>
          <a:p>
            <a:pPr lvl="3" eaLnBrk="1" hangingPunct="1"/>
            <a:r>
              <a:rPr lang="en-US" altLang="ko-KR" sz="1800" i="1" smtClean="0">
                <a:latin typeface="Times New Roman" pitchFamily="18" charset="0"/>
              </a:rPr>
              <a:t>x</a:t>
            </a:r>
            <a:r>
              <a:rPr lang="ko-KR" altLang="en-US" sz="1800" smtClean="0">
                <a:latin typeface="Times New Roman" pitchFamily="18" charset="0"/>
              </a:rPr>
              <a:t>가 배열에 없을 확률 </a:t>
            </a:r>
          </a:p>
          <a:p>
            <a:pPr lvl="2" eaLnBrk="1" hangingPunct="1"/>
            <a:r>
              <a:rPr lang="ko-KR" altLang="en-US" sz="2000" smtClean="0">
                <a:latin typeface="Times New Roman" pitchFamily="18" charset="0"/>
              </a:rPr>
              <a:t>따라서</a:t>
            </a:r>
            <a:r>
              <a:rPr lang="en-US" altLang="ko-KR" sz="2000" smtClean="0">
                <a:latin typeface="Times New Roman" pitchFamily="18" charset="0"/>
              </a:rPr>
              <a:t>,																																									</a:t>
            </a:r>
          </a:p>
          <a:p>
            <a:pPr lvl="2" eaLnBrk="1" hangingPunct="1"/>
            <a:r>
              <a:rPr lang="en-US" altLang="ko-KR" sz="2000" smtClean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5181600" y="2971800"/>
          <a:ext cx="6858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444240" imgH="203040" progId="Equation.3">
                  <p:embed/>
                </p:oleObj>
              </mc:Choice>
              <mc:Fallback>
                <p:oleObj name="Equation" r:id="rId3" imgW="44424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6858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5181600" y="2590800"/>
          <a:ext cx="685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431640" imgH="203040" progId="Equation.3">
                  <p:embed/>
                </p:oleObj>
              </mc:Choice>
              <mc:Fallback>
                <p:oleObj name="Equation" r:id="rId5" imgW="43164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6858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3048000" y="3276600"/>
          <a:ext cx="31242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1803240" imgH="1244520" progId="Equation.3">
                  <p:embed/>
                </p:oleObj>
              </mc:Choice>
              <mc:Fallback>
                <p:oleObj name="Equation" r:id="rId7" imgW="1803240" imgH="1244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31242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1981200" y="5486400"/>
          <a:ext cx="304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9" imgW="1828800" imgH="431640" progId="Equation.3">
                  <p:embed/>
                </p:oleObj>
              </mc:Choice>
              <mc:Fallback>
                <p:oleObj name="Equation" r:id="rId9" imgW="18288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3048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AA44A7-9F7C-4BD2-A0B3-67B6480E3910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알고리즘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순차검색</a:t>
            </a:r>
            <a:br>
              <a:rPr lang="ko-KR" altLang="en-US" smtClean="0">
                <a:latin typeface="Times New Roman" pitchFamily="18" charset="0"/>
              </a:rPr>
            </a:br>
            <a:r>
              <a:rPr lang="ko-KR" altLang="en-US" smtClean="0">
                <a:latin typeface="Times New Roman" pitchFamily="18" charset="0"/>
              </a:rPr>
              <a:t>시간복잡도 분석 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ko-KR" altLang="en-US" smtClean="0">
                <a:latin typeface="Times New Roman" pitchFamily="18" charset="0"/>
              </a:rPr>
              <a:t>최선</a:t>
            </a:r>
            <a:r>
              <a:rPr lang="en-US" altLang="ko-KR" smtClean="0">
                <a:latin typeface="Times New Roman" pitchFamily="18" charset="0"/>
              </a:rPr>
              <a:t>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단위연산</a:t>
            </a:r>
            <a:r>
              <a:rPr lang="en-US" altLang="ko-KR" sz="2800" smtClean="0"/>
              <a:t>: </a:t>
            </a:r>
            <a:r>
              <a:rPr lang="ko-KR" altLang="en-US" sz="2800" smtClean="0">
                <a:latin typeface="Times New Roman" pitchFamily="18" charset="0"/>
              </a:rPr>
              <a:t>배열의 아이템과 키 </a:t>
            </a:r>
            <a:r>
              <a:rPr lang="en-US" altLang="ko-KR" sz="2800" i="1" smtClean="0">
                <a:latin typeface="Times New Roman" pitchFamily="18" charset="0"/>
              </a:rPr>
              <a:t>x</a:t>
            </a:r>
            <a:r>
              <a:rPr lang="ko-KR" altLang="en-US" sz="2800" smtClean="0">
                <a:latin typeface="Times New Roman" pitchFamily="18" charset="0"/>
              </a:rPr>
              <a:t>와 비교 연산 				</a:t>
            </a:r>
            <a:r>
              <a:rPr lang="en-US" altLang="ko-KR" sz="2800" smtClean="0">
                <a:latin typeface="Times New Roman" pitchFamily="18" charset="0"/>
              </a:rPr>
              <a:t>(</a:t>
            </a:r>
            <a:r>
              <a:rPr lang="en-US" altLang="ko-KR" sz="2800" smtClean="0">
                <a:latin typeface="Courier New" pitchFamily="49" charset="0"/>
              </a:rPr>
              <a:t>S[location] != x</a:t>
            </a:r>
            <a:r>
              <a:rPr lang="en-US" altLang="ko-KR" sz="280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ko-KR" altLang="en-US" sz="2800" smtClean="0">
                <a:latin typeface="Times New Roman" pitchFamily="18" charset="0"/>
              </a:rPr>
              <a:t>입력크기</a:t>
            </a:r>
            <a:r>
              <a:rPr lang="en-US" altLang="ko-KR" sz="2800" smtClean="0">
                <a:latin typeface="Times New Roman" pitchFamily="18" charset="0"/>
              </a:rPr>
              <a:t>: </a:t>
            </a:r>
            <a:r>
              <a:rPr lang="ko-KR" altLang="en-US" sz="2800" smtClean="0">
                <a:latin typeface="Times New Roman" pitchFamily="18" charset="0"/>
              </a:rPr>
              <a:t>배열 안에 있는 아이템의 수 </a:t>
            </a:r>
            <a:r>
              <a:rPr lang="en-US" altLang="ko-KR" sz="2800" i="1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ko-KR" altLang="en-US" sz="2800" smtClean="0">
                <a:latin typeface="Times New Roman" pitchFamily="18" charset="0"/>
              </a:rPr>
              <a:t>최선의 경우 분석</a:t>
            </a:r>
            <a:r>
              <a:rPr lang="en-US" altLang="ko-KR" sz="2800" smtClean="0">
                <a:latin typeface="Times New Roman" pitchFamily="18" charset="0"/>
              </a:rPr>
              <a:t>:</a:t>
            </a:r>
          </a:p>
          <a:p>
            <a:pPr lvl="1" eaLnBrk="1" hangingPunct="1"/>
            <a:r>
              <a:rPr lang="en-US" altLang="ko-KR" i="1" smtClean="0">
                <a:latin typeface="Times New Roman" pitchFamily="18" charset="0"/>
              </a:rPr>
              <a:t>x</a:t>
            </a:r>
            <a:r>
              <a:rPr lang="ko-KR" altLang="en-US" smtClean="0">
                <a:latin typeface="Times New Roman" pitchFamily="18" charset="0"/>
              </a:rPr>
              <a:t>가 </a:t>
            </a:r>
            <a:r>
              <a:rPr lang="en-US" altLang="ko-KR" i="1" smtClean="0">
                <a:latin typeface="Times New Roman" pitchFamily="18" charset="0"/>
              </a:rPr>
              <a:t>S</a:t>
            </a:r>
            <a:r>
              <a:rPr lang="en-US" altLang="ko-KR" smtClean="0">
                <a:latin typeface="Times New Roman" pitchFamily="18" charset="0"/>
              </a:rPr>
              <a:t>[1]</a:t>
            </a:r>
            <a:r>
              <a:rPr lang="ko-KR" altLang="en-US" smtClean="0">
                <a:latin typeface="Times New Roman" pitchFamily="18" charset="0"/>
              </a:rPr>
              <a:t>일 때</a:t>
            </a:r>
            <a:r>
              <a:rPr lang="en-US" altLang="ko-KR" smtClean="0">
                <a:latin typeface="Times New Roman" pitchFamily="18" charset="0"/>
              </a:rPr>
              <a:t>, </a:t>
            </a:r>
            <a:r>
              <a:rPr lang="ko-KR" altLang="en-US" smtClean="0">
                <a:latin typeface="Times New Roman" pitchFamily="18" charset="0"/>
              </a:rPr>
              <a:t>입력의 크기에 상관없이 단위연산이 </a:t>
            </a:r>
            <a:r>
              <a:rPr lang="en-US" altLang="ko-KR" smtClean="0">
                <a:latin typeface="Times New Roman" pitchFamily="18" charset="0"/>
              </a:rPr>
              <a:t>1</a:t>
            </a:r>
            <a:r>
              <a:rPr lang="ko-KR" altLang="en-US" smtClean="0">
                <a:latin typeface="Times New Roman" pitchFamily="18" charset="0"/>
              </a:rPr>
              <a:t>번만 수행된다</a:t>
            </a:r>
            <a:r>
              <a:rPr lang="en-US" altLang="ko-KR" smtClean="0"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ko-KR" altLang="en-US" smtClean="0">
                <a:latin typeface="Times New Roman" pitchFamily="18" charset="0"/>
              </a:rPr>
              <a:t>따라서</a:t>
            </a:r>
            <a:r>
              <a:rPr lang="en-US" altLang="ko-KR" smtClean="0">
                <a:latin typeface="Times New Roman" pitchFamily="18" charset="0"/>
              </a:rPr>
              <a:t>,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19400" y="4953000"/>
          <a:ext cx="121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533160" imgH="203040" progId="Equation.3">
                  <p:embed/>
                </p:oleObj>
              </mc:Choice>
              <mc:Fallback>
                <p:oleObj name="Equation" r:id="rId3" imgW="5331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1219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CC6D5-0624-473A-BF46-E136C45932F9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생각해 봅시다</a:t>
            </a:r>
            <a:r>
              <a:rPr lang="en-US" altLang="ko-KR" smtClean="0"/>
              <a:t>.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최악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최선의 경우 분석 방법 중에서 어떤 분석이 가장 정확한가</a:t>
            </a:r>
            <a:r>
              <a:rPr lang="en-US" altLang="ko-KR" smtClean="0"/>
              <a:t>?</a:t>
            </a:r>
          </a:p>
          <a:p>
            <a:pPr eaLnBrk="1" hangingPunct="1"/>
            <a:r>
              <a:rPr lang="ko-KR" altLang="en-US" smtClean="0"/>
              <a:t>최악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최선의 경우 분석 방법 중에서 어떤 분석을 사용할 것인가</a:t>
            </a:r>
            <a:r>
              <a:rPr lang="en-US" altLang="ko-KR" smtClean="0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62841-0067-41C9-88C8-51C22351EF3F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정확성 분석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알고리즘이 의도한 대로 수행되는지를 증명하는 절차</a:t>
            </a:r>
          </a:p>
          <a:p>
            <a:pPr eaLnBrk="1" hangingPunct="1"/>
            <a:r>
              <a:rPr lang="ko-KR" altLang="en-US" smtClean="0"/>
              <a:t>정확한 알고리즘이란</a:t>
            </a:r>
            <a:r>
              <a:rPr lang="en-US" altLang="ko-KR" smtClean="0"/>
              <a:t>?</a:t>
            </a:r>
          </a:p>
          <a:p>
            <a:pPr lvl="1" eaLnBrk="1" hangingPunct="1"/>
            <a:r>
              <a:rPr lang="ko-KR" altLang="en-US" smtClean="0"/>
              <a:t>어떠한 입력에 대해서도 답을 출력하면서 멈추는 알고리즘</a:t>
            </a:r>
          </a:p>
          <a:p>
            <a:pPr eaLnBrk="1" hangingPunct="1"/>
            <a:r>
              <a:rPr lang="ko-KR" altLang="en-US" smtClean="0"/>
              <a:t>정확하지 않은 알고리즘이란</a:t>
            </a:r>
            <a:r>
              <a:rPr lang="en-US" altLang="ko-KR" smtClean="0"/>
              <a:t>?</a:t>
            </a:r>
          </a:p>
          <a:p>
            <a:pPr lvl="1" eaLnBrk="1" hangingPunct="1"/>
            <a:r>
              <a:rPr lang="ko-KR" altLang="en-US" smtClean="0"/>
              <a:t>어떤 입력에 대해서 멈추지 않거나</a:t>
            </a:r>
            <a:r>
              <a:rPr lang="en-US" altLang="ko-KR" smtClean="0"/>
              <a:t>, </a:t>
            </a:r>
            <a:r>
              <a:rPr lang="ko-KR" altLang="en-US" smtClean="0"/>
              <a:t>또는</a:t>
            </a:r>
          </a:p>
          <a:p>
            <a:pPr lvl="1" eaLnBrk="1" hangingPunct="1"/>
            <a:r>
              <a:rPr lang="ko-KR" altLang="en-US" smtClean="0"/>
              <a:t>틀린 답을 출력하면서 멈추는 알고리즘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981473-5D6C-402A-A584-0184453B15FC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분석</a:t>
            </a:r>
            <a:r>
              <a:rPr lang="en-US" altLang="ko-KR" smtClean="0"/>
              <a:t>(Analysis)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393799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Times New Roman" pitchFamily="18" charset="0"/>
              </a:rPr>
              <a:t>시간복잡도</a:t>
            </a:r>
            <a:r>
              <a:rPr lang="en-US" altLang="ko-KR" dirty="0" smtClean="0">
                <a:latin typeface="Times New Roman" pitchFamily="18" charset="0"/>
              </a:rPr>
              <a:t>(Time Complexity) </a:t>
            </a:r>
            <a:r>
              <a:rPr lang="ko-KR" altLang="en-US" dirty="0" smtClean="0">
                <a:latin typeface="Times New Roman" pitchFamily="18" charset="0"/>
              </a:rPr>
              <a:t>분석</a:t>
            </a:r>
          </a:p>
          <a:p>
            <a:pPr lvl="1" eaLnBrk="1" hangingPunct="1"/>
            <a:r>
              <a:rPr lang="ko-KR" altLang="en-US" u="sng" dirty="0" smtClean="0">
                <a:solidFill>
                  <a:srgbClr val="D10729"/>
                </a:solidFill>
                <a:latin typeface="Times New Roman" pitchFamily="18" charset="0"/>
              </a:rPr>
              <a:t>입력크기</a:t>
            </a:r>
            <a:r>
              <a:rPr lang="ko-KR" altLang="en-US" dirty="0" smtClean="0">
                <a:latin typeface="Times New Roman" pitchFamily="18" charset="0"/>
              </a:rPr>
              <a:t>에 따라서 </a:t>
            </a:r>
            <a:r>
              <a:rPr lang="ko-KR" altLang="en-US" u="sng" dirty="0" smtClean="0">
                <a:solidFill>
                  <a:srgbClr val="D10729"/>
                </a:solidFill>
                <a:latin typeface="Times New Roman" pitchFamily="18" charset="0"/>
              </a:rPr>
              <a:t>단위연산</a:t>
            </a:r>
            <a:r>
              <a:rPr lang="ko-KR" altLang="en-US" dirty="0" smtClean="0">
                <a:latin typeface="Times New Roman" pitchFamily="18" charset="0"/>
              </a:rPr>
              <a:t>이 몇 번 수행되는지 결정하는 절차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1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A281FE-1553-49E3-AB03-BA7802926E1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대표적인 복잡도 카테고리</a:t>
            </a:r>
          </a:p>
        </p:txBody>
      </p:sp>
      <p:sp>
        <p:nvSpPr>
          <p:cNvPr id="14340" name="Text Box 19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341" name="Text Box 20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342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114800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(lg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mtClean="0">
              <a:latin typeface="Times New Roman" pitchFamily="18" charset="0"/>
            </a:endParaRPr>
          </a:p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(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: 1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차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(linear)</a:t>
            </a:r>
            <a:endParaRPr lang="en-US" altLang="ko-KR" smtClean="0">
              <a:latin typeface="Times New Roman" pitchFamily="18" charset="0"/>
            </a:endParaRPr>
          </a:p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(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lg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(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: 2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차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(quadratic)</a:t>
            </a:r>
          </a:p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(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: 3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차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(cubic)</a:t>
            </a:r>
          </a:p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(2</a:t>
            </a:r>
            <a:r>
              <a:rPr lang="en-US" altLang="ko-KR" sz="2400" i="1" baseline="5000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: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지수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(exponential)</a:t>
            </a:r>
          </a:p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(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C4A753-0DC9-468D-863C-71652718DAF4}" type="slidenum">
              <a:rPr lang="en-US" altLang="ko-KR"/>
              <a:pPr/>
              <a:t>22</a:t>
            </a:fld>
            <a:endParaRPr lang="en-US" altLang="ko-KR"/>
          </a:p>
        </p:txBody>
      </p:sp>
      <p:graphicFrame>
        <p:nvGraphicFramePr>
          <p:cNvPr id="5374" name="Group 254"/>
          <p:cNvGraphicFramePr>
            <a:graphicFrameLocks noGrp="1"/>
          </p:cNvGraphicFramePr>
          <p:nvPr/>
        </p:nvGraphicFramePr>
        <p:xfrm>
          <a:off x="1143000" y="1879600"/>
          <a:ext cx="7010400" cy="4064002"/>
        </p:xfrm>
        <a:graphic>
          <a:graphicData uri="http://schemas.openxmlformats.org/drawingml/2006/table">
            <a:tbl>
              <a:tblPr/>
              <a:tblGrid>
                <a:gridCol w="1905000"/>
                <a:gridCol w="2362200"/>
                <a:gridCol w="2743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0.1</a:t>
                      </a:r>
                      <a:r>
                        <a:rPr kumimoji="1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n</a:t>
                      </a:r>
                      <a:r>
                        <a:rPr kumimoji="1" lang="en-US" sz="2400" b="0" i="0" u="none" strike="noStrike" cap="none" normalizeH="0" baseline="5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0.1</a:t>
                      </a:r>
                      <a:r>
                        <a:rPr kumimoji="1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n</a:t>
                      </a:r>
                      <a:r>
                        <a:rPr kumimoji="1" lang="en-US" sz="2400" b="0" i="0" u="none" strike="noStrike" cap="none" normalizeH="0" baseline="5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2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+</a:t>
                      </a:r>
                      <a:r>
                        <a:rPr kumimoji="1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n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+100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1,200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엽서L" pitchFamily="18" charset="-127"/>
                        </a:rPr>
                        <a:t>101,100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3" name="Rectangle 255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z="3200" smtClean="0"/>
              <a:t>예제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차 항이 궁극적으로 지배한다</a:t>
            </a:r>
            <a:r>
              <a:rPr lang="en-US" altLang="ko-KR" sz="32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2002D0-5943-4A41-99AF-5FB97862FEA0}" type="slidenum">
              <a:rPr lang="en-US" altLang="ko-KR"/>
              <a:pPr/>
              <a:t>23</a:t>
            </a:fld>
            <a:endParaRPr lang="en-US" altLang="ko-KR"/>
          </a:p>
        </p:txBody>
      </p:sp>
      <p:pic>
        <p:nvPicPr>
          <p:cNvPr id="16387" name="Picture 6" descr="13"/>
          <p:cNvPicPr>
            <a:picLocks noChangeAspect="1" noChangeArrowheads="1"/>
          </p:cNvPicPr>
          <p:nvPr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2590800" y="1219200"/>
            <a:ext cx="44958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복잡도 함수의 증가율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CC3D8B-0FCD-4049-9627-0CB36308F413}" type="slidenum">
              <a:rPr lang="en-US" altLang="ko-KR"/>
              <a:pPr/>
              <a:t>24</a:t>
            </a:fld>
            <a:endParaRPr lang="en-US" altLang="ko-KR"/>
          </a:p>
        </p:txBody>
      </p:sp>
      <p:pic>
        <p:nvPicPr>
          <p:cNvPr id="17411" name="Picture 7" descr="표14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1143000" y="1447800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739775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시간복잡도별 실행시간 비교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D7A52A-A0C7-4D53-9E03-F02F679323C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큰</a:t>
            </a:r>
            <a:r>
              <a:rPr lang="en-US" altLang="ko-KR" smtClean="0">
                <a:latin typeface="Times New Roman" pitchFamily="18" charset="0"/>
              </a:rPr>
              <a:t>(Big)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ko-KR" altLang="en-US" smtClean="0">
                <a:latin typeface="Times New Roman" pitchFamily="18" charset="0"/>
              </a:rPr>
              <a:t>표기법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smtClean="0">
                <a:latin typeface="Times New Roman" pitchFamily="18" charset="0"/>
              </a:rPr>
              <a:t>정의 </a:t>
            </a:r>
            <a:r>
              <a:rPr lang="en-US" altLang="ko-KR" b="1" smtClean="0">
                <a:latin typeface="Times New Roman" pitchFamily="18" charset="0"/>
              </a:rPr>
              <a:t>: </a:t>
            </a:r>
            <a:r>
              <a:rPr lang="ko-KR" altLang="en-US" b="1" smtClean="0">
                <a:latin typeface="Times New Roman" pitchFamily="18" charset="0"/>
              </a:rPr>
              <a:t>점근적 상한</a:t>
            </a:r>
            <a:r>
              <a:rPr lang="en-US" altLang="ko-KR" b="1" smtClean="0">
                <a:latin typeface="Times New Roman" pitchFamily="18" charset="0"/>
              </a:rPr>
              <a:t>(Asymptotic Upper Bound)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Times New Roman" pitchFamily="18" charset="0"/>
              </a:rPr>
              <a:t>주어진 복잡도 함수 </a:t>
            </a:r>
            <a:r>
              <a:rPr lang="en-US" altLang="ko-KR" i="1" smtClean="0">
                <a:latin typeface="Times New Roman" pitchFamily="18" charset="0"/>
              </a:rPr>
              <a:t>f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</a:t>
            </a:r>
            <a:r>
              <a:rPr lang="ko-KR" altLang="en-US" smtClean="0">
                <a:latin typeface="Times New Roman" pitchFamily="18" charset="0"/>
              </a:rPr>
              <a:t>에 대해서 </a:t>
            </a:r>
            <a:r>
              <a:rPr lang="en-US" altLang="ko-KR" i="1" smtClean="0">
                <a:latin typeface="Times New Roman" pitchFamily="18" charset="0"/>
              </a:rPr>
              <a:t>g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f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)) </a:t>
            </a:r>
            <a:r>
              <a:rPr lang="ko-KR" altLang="en-US" smtClean="0">
                <a:latin typeface="Times New Roman" pitchFamily="18" charset="0"/>
              </a:rPr>
              <a:t>이면 다음을 만족한다</a:t>
            </a:r>
            <a:r>
              <a:rPr lang="en-US" altLang="ko-KR" smtClean="0"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>
                <a:latin typeface="Times New Roman" pitchFamily="18" charset="0"/>
              </a:rPr>
              <a:t>n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</a:t>
            </a:r>
            <a:r>
              <a:rPr lang="ko-KR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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성립하는 실수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 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와 음이 아닌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존재한다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i="1" smtClean="0">
                <a:latin typeface="Times New Roman" pitchFamily="18" charset="0"/>
              </a:rPr>
              <a:t>g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f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)) </a:t>
            </a:r>
            <a:r>
              <a:rPr lang="ko-KR" altLang="en-US" smtClean="0">
                <a:latin typeface="Times New Roman" pitchFamily="18" charset="0"/>
              </a:rPr>
              <a:t>읽는 방법</a:t>
            </a:r>
            <a:r>
              <a:rPr lang="en-US" altLang="ko-KR" smtClean="0">
                <a:latin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>
                <a:latin typeface="Times New Roman" pitchFamily="18" charset="0"/>
              </a:rPr>
              <a:t>g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은  </a:t>
            </a:r>
            <a:r>
              <a:rPr lang="en-US" altLang="ko-KR" i="1" smtClean="0">
                <a:latin typeface="Times New Roman" pitchFamily="18" charset="0"/>
              </a:rPr>
              <a:t>f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</a:t>
            </a:r>
            <a:r>
              <a:rPr lang="ko-KR" altLang="en-US" smtClean="0">
                <a:latin typeface="Times New Roman" pitchFamily="18" charset="0"/>
              </a:rPr>
              <a:t>의 큰 오</a:t>
            </a:r>
            <a:r>
              <a:rPr lang="en-US" altLang="ko-KR" smtClean="0">
                <a:latin typeface="Times New Roman" pitchFamily="18" charset="0"/>
              </a:rPr>
              <a:t>(big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)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8E89C3-4A73-4E11-A00E-F57F3177FF45}" type="slidenum">
              <a:rPr lang="en-US" altLang="ko-KR"/>
              <a:pPr/>
              <a:t>26</a:t>
            </a:fld>
            <a:endParaRPr lang="en-US" altLang="ko-KR"/>
          </a:p>
        </p:txBody>
      </p:sp>
      <p:pic>
        <p:nvPicPr>
          <p:cNvPr id="19459" name="Picture 2" descr="15"/>
          <p:cNvPicPr>
            <a:picLocks noChangeAspect="1" noChangeArrowheads="1"/>
          </p:cNvPicPr>
          <p:nvPr/>
        </p:nvPicPr>
        <p:blipFill>
          <a:blip r:embed="rId2" cstate="print">
            <a:lum bright="6000"/>
          </a:blip>
          <a:srcRect r="66434"/>
          <a:stretch>
            <a:fillRect/>
          </a:stretch>
        </p:blipFill>
        <p:spPr bwMode="auto">
          <a:xfrm>
            <a:off x="2133600" y="1828800"/>
            <a:ext cx="5105400" cy="4249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큰 </a:t>
            </a:r>
            <a:r>
              <a:rPr lang="ko-KR" altLang="en-US">
                <a:latin typeface="Times New Roman" pitchFamily="18" charset="0"/>
                <a:ea typeface="굴림" pitchFamily="50" charset="-127"/>
                <a:sym typeface="Symbol" pitchFamily="18" charset="2"/>
              </a:rPr>
              <a:t>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 표기법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0B67D3-1601-4720-8DB3-0EE77238A631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>
                <a:latin typeface="Times New Roman" pitchFamily="18" charset="0"/>
              </a:rPr>
              <a:t>어떤 함수 </a:t>
            </a:r>
            <a:r>
              <a:rPr lang="en-US" altLang="ko-KR" sz="2800" i="1" dirty="0" smtClean="0">
                <a:latin typeface="Times New Roman" pitchFamily="18" charset="0"/>
              </a:rPr>
              <a:t>g</a:t>
            </a:r>
            <a:r>
              <a:rPr lang="en-US" altLang="ko-KR" sz="2800" dirty="0" smtClean="0">
                <a:latin typeface="Times New Roman" pitchFamily="18" charset="0"/>
              </a:rPr>
              <a:t>(</a:t>
            </a:r>
            <a:r>
              <a:rPr lang="en-US" altLang="ko-KR" sz="2800" i="1" dirty="0" smtClean="0">
                <a:latin typeface="Times New Roman" pitchFamily="18" charset="0"/>
              </a:rPr>
              <a:t>n</a:t>
            </a:r>
            <a:r>
              <a:rPr lang="en-US" altLang="ko-KR" sz="2800" dirty="0" smtClean="0">
                <a:latin typeface="Times New Roman" pitchFamily="18" charset="0"/>
              </a:rPr>
              <a:t>)</a:t>
            </a:r>
            <a:r>
              <a:rPr lang="ko-KR" altLang="en-US" sz="2800" dirty="0" smtClean="0">
                <a:latin typeface="Times New Roman" pitchFamily="18" charset="0"/>
              </a:rPr>
              <a:t>이</a:t>
            </a:r>
            <a:r>
              <a:rPr lang="ko-KR" altLang="en-US" sz="28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</a:rPr>
              <a:t>n</a:t>
            </a:r>
            <a:r>
              <a:rPr lang="en-US" altLang="ko-KR" sz="2400" baseline="50000" dirty="0" smtClean="0">
                <a:latin typeface="Times New Roman" pitchFamily="18" charset="0"/>
              </a:rPr>
              <a:t>2</a:t>
            </a:r>
            <a:r>
              <a:rPr lang="en-US" altLang="ko-KR" sz="2800" dirty="0" smtClean="0">
                <a:latin typeface="Times New Roman" pitchFamily="18" charset="0"/>
              </a:rPr>
              <a:t>)</a:t>
            </a:r>
            <a:r>
              <a:rPr lang="ko-KR" altLang="en-US" sz="2800" dirty="0" smtClean="0">
                <a:latin typeface="Times New Roman" pitchFamily="18" charset="0"/>
              </a:rPr>
              <a:t>에 속한다는 말은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그 함수는 궁극에 가서는 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</a:rPr>
              <a:t>즉</a:t>
            </a:r>
            <a:r>
              <a:rPr lang="en-US" altLang="ko-KR" sz="2400" dirty="0" smtClean="0">
                <a:latin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</a:rPr>
              <a:t>어떤 임의의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ko-KR" altLang="en-US" sz="2400" dirty="0" smtClean="0">
                <a:latin typeface="Times New Roman" pitchFamily="18" charset="0"/>
              </a:rPr>
              <a:t>값보다 큰 값에 대해서는</a:t>
            </a:r>
            <a:r>
              <a:rPr lang="en-US" altLang="ko-KR" sz="2400" dirty="0" smtClean="0">
                <a:latin typeface="Times New Roman" pitchFamily="18" charset="0"/>
              </a:rPr>
              <a:t>) </a:t>
            </a:r>
            <a:r>
              <a:rPr lang="ko-KR" altLang="en-US" sz="2400" dirty="0" smtClean="0">
                <a:latin typeface="Times New Roman" pitchFamily="18" charset="0"/>
              </a:rPr>
              <a:t>어떤 </a:t>
            </a:r>
            <a:r>
              <a:rPr lang="en-US" altLang="ko-KR" sz="2400" dirty="0" smtClean="0">
                <a:latin typeface="Times New Roman" pitchFamily="18" charset="0"/>
              </a:rPr>
              <a:t>2</a:t>
            </a:r>
            <a:r>
              <a:rPr lang="ko-KR" altLang="en-US" sz="2400" dirty="0" smtClean="0">
                <a:latin typeface="Times New Roman" pitchFamily="18" charset="0"/>
              </a:rPr>
              <a:t>차 함수 </a:t>
            </a:r>
            <a:r>
              <a:rPr lang="en-US" altLang="ko-KR" sz="2400" i="1" dirty="0" smtClean="0">
                <a:latin typeface="Times New Roman" pitchFamily="18" charset="0"/>
              </a:rPr>
              <a:t>cn</a:t>
            </a:r>
            <a:r>
              <a:rPr lang="en-US" altLang="ko-KR" sz="1800" baseline="50000" dirty="0" smtClean="0">
                <a:latin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</a:rPr>
              <a:t>보다는 </a:t>
            </a:r>
            <a:r>
              <a:rPr lang="ko-KR" altLang="en-US" sz="2400" b="1" dirty="0" smtClean="0">
                <a:latin typeface="Times New Roman" pitchFamily="18" charset="0"/>
              </a:rPr>
              <a:t>작은</a:t>
            </a:r>
            <a:r>
              <a:rPr lang="ko-KR" altLang="en-US" sz="2400" dirty="0" smtClean="0">
                <a:latin typeface="Times New Roman" pitchFamily="18" charset="0"/>
              </a:rPr>
              <a:t> 값을 가지게 된다는 것을 뜻한다</a:t>
            </a:r>
            <a:r>
              <a:rPr lang="en-US" altLang="ko-KR" sz="2400" dirty="0" smtClean="0">
                <a:latin typeface="Times New Roman" pitchFamily="18" charset="0"/>
              </a:rPr>
              <a:t>. 			(</a:t>
            </a:r>
            <a:r>
              <a:rPr lang="ko-KR" altLang="en-US" sz="2400" dirty="0" smtClean="0">
                <a:latin typeface="Times New Roman" pitchFamily="18" charset="0"/>
              </a:rPr>
              <a:t>그래프 상에서는 </a:t>
            </a:r>
            <a:r>
              <a:rPr lang="ko-KR" altLang="en-US" sz="2400" b="1" dirty="0" smtClean="0">
                <a:latin typeface="Times New Roman" pitchFamily="18" charset="0"/>
              </a:rPr>
              <a:t>아래</a:t>
            </a:r>
            <a:r>
              <a:rPr lang="ko-KR" altLang="en-US" sz="2400" dirty="0" smtClean="0">
                <a:latin typeface="Times New Roman" pitchFamily="18" charset="0"/>
              </a:rPr>
              <a:t>에 위치</a:t>
            </a:r>
            <a:r>
              <a:rPr lang="en-US" altLang="ko-KR" sz="2400" dirty="0" smtClean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</a:rPr>
              <a:t>다시 말해서</a:t>
            </a:r>
            <a:r>
              <a:rPr lang="en-US" altLang="ko-KR" sz="2400" dirty="0" smtClean="0">
                <a:latin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</a:rPr>
              <a:t>그 함수 </a:t>
            </a:r>
            <a:r>
              <a:rPr lang="en-US" altLang="ko-KR" sz="2400" i="1" dirty="0" smtClean="0">
                <a:latin typeface="Times New Roman" pitchFamily="18" charset="0"/>
              </a:rPr>
              <a:t>g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)</a:t>
            </a:r>
            <a:r>
              <a:rPr lang="ko-KR" altLang="en-US" sz="2400" dirty="0" smtClean="0">
                <a:latin typeface="Times New Roman" pitchFamily="18" charset="0"/>
              </a:rPr>
              <a:t>은 어떤 </a:t>
            </a:r>
            <a:r>
              <a:rPr lang="en-US" altLang="ko-KR" sz="2400" dirty="0" smtClean="0">
                <a:latin typeface="Times New Roman" pitchFamily="18" charset="0"/>
              </a:rPr>
              <a:t>2</a:t>
            </a:r>
            <a:r>
              <a:rPr lang="ko-KR" altLang="en-US" sz="2400" dirty="0" smtClean="0">
                <a:latin typeface="Times New Roman" pitchFamily="18" charset="0"/>
              </a:rPr>
              <a:t>차 함수 </a:t>
            </a:r>
            <a:r>
              <a:rPr lang="en-US" altLang="ko-KR" sz="2400" i="1" dirty="0" smtClean="0">
                <a:latin typeface="Times New Roman" pitchFamily="18" charset="0"/>
              </a:rPr>
              <a:t>cn</a:t>
            </a:r>
            <a:r>
              <a:rPr lang="en-US" altLang="ko-KR" sz="1800" baseline="50000" dirty="0" smtClean="0">
                <a:latin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</a:rPr>
              <a:t>보다는 궁극적으로 </a:t>
            </a:r>
            <a:r>
              <a:rPr lang="ko-KR" altLang="en-US" sz="2400" b="1" dirty="0" smtClean="0">
                <a:latin typeface="Times New Roman" pitchFamily="18" charset="0"/>
              </a:rPr>
              <a:t>좋다</a:t>
            </a:r>
            <a:r>
              <a:rPr lang="ko-KR" altLang="en-US" sz="2400" dirty="0" smtClean="0">
                <a:latin typeface="Times New Roman" pitchFamily="18" charset="0"/>
              </a:rPr>
              <a:t>고 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</a:rPr>
              <a:t>기울기가 </a:t>
            </a:r>
            <a:r>
              <a:rPr lang="ko-KR" altLang="en-US" sz="2400" b="1" dirty="0" smtClean="0">
                <a:latin typeface="Times New Roman" pitchFamily="18" charset="0"/>
              </a:rPr>
              <a:t>낮다</a:t>
            </a:r>
            <a:r>
              <a:rPr lang="ko-KR" altLang="en-US" sz="2400" dirty="0" smtClean="0">
                <a:latin typeface="Times New Roman" pitchFamily="18" charset="0"/>
              </a:rPr>
              <a:t>고</a:t>
            </a:r>
            <a:r>
              <a:rPr lang="en-US" altLang="ko-KR" sz="2400" dirty="0" smtClean="0">
                <a:latin typeface="Times New Roman" pitchFamily="18" charset="0"/>
              </a:rPr>
              <a:t>) </a:t>
            </a:r>
            <a:r>
              <a:rPr lang="ko-KR" altLang="en-US" sz="2400" dirty="0" smtClean="0">
                <a:latin typeface="Times New Roman" pitchFamily="18" charset="0"/>
              </a:rPr>
              <a:t>말할 수 있다</a:t>
            </a:r>
            <a:r>
              <a:rPr lang="en-US" altLang="ko-KR" sz="24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큰 </a:t>
            </a:r>
            <a:r>
              <a:rPr lang="ko-KR" altLang="en-US">
                <a:latin typeface="Times New Roman" pitchFamily="18" charset="0"/>
                <a:ea typeface="굴림" pitchFamily="50" charset="-127"/>
                <a:sym typeface="Symbol" pitchFamily="18" charset="2"/>
              </a:rPr>
              <a:t>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 표기법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Times New Roman" pitchFamily="18" charset="0"/>
              </a:rPr>
              <a:t>어떤 알고리즘의 시간복잡도가 </a:t>
            </a:r>
            <a:r>
              <a:rPr lang="ko-KR" altLang="en-US" sz="28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</a:rPr>
              <a:t>f</a:t>
            </a:r>
            <a:r>
              <a:rPr lang="en-US" altLang="ko-KR" sz="2800" dirty="0" smtClean="0">
                <a:latin typeface="Times New Roman" pitchFamily="18" charset="0"/>
              </a:rPr>
              <a:t>(</a:t>
            </a:r>
            <a:r>
              <a:rPr lang="en-US" altLang="ko-KR" sz="2800" i="1" dirty="0" smtClean="0">
                <a:latin typeface="Times New Roman" pitchFamily="18" charset="0"/>
              </a:rPr>
              <a:t>n</a:t>
            </a:r>
            <a:r>
              <a:rPr lang="en-US" altLang="ko-KR" sz="2800" dirty="0" smtClean="0">
                <a:latin typeface="Times New Roman" pitchFamily="18" charset="0"/>
              </a:rPr>
              <a:t>))</a:t>
            </a:r>
            <a:r>
              <a:rPr lang="ko-KR" altLang="en-US" sz="2800" dirty="0" smtClean="0">
                <a:latin typeface="Times New Roman" pitchFamily="18" charset="0"/>
              </a:rPr>
              <a:t>이라면 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입력의 크기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ko-KR" altLang="en-US" sz="2400" dirty="0" smtClean="0">
                <a:latin typeface="Times New Roman" pitchFamily="18" charset="0"/>
              </a:rPr>
              <a:t>에 대해서 이 알고리즘의 수행시간은 </a:t>
            </a:r>
            <a:r>
              <a:rPr lang="ko-KR" altLang="en-US" sz="2400" b="1" dirty="0" smtClean="0">
                <a:latin typeface="Times New Roman" pitchFamily="18" charset="0"/>
              </a:rPr>
              <a:t>아무리 늦어도</a:t>
            </a:r>
            <a:r>
              <a:rPr lang="ko-KR" altLang="en-US" sz="2400" dirty="0" smtClean="0">
                <a:latin typeface="Times New Roman" pitchFamily="18" charset="0"/>
              </a:rPr>
              <a:t> </a:t>
            </a:r>
            <a:r>
              <a:rPr lang="en-US" altLang="ko-KR" sz="2400" i="1" dirty="0" smtClean="0">
                <a:latin typeface="Times New Roman" pitchFamily="18" charset="0"/>
              </a:rPr>
              <a:t>f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)</a:t>
            </a:r>
            <a:r>
              <a:rPr lang="ko-KR" altLang="en-US" sz="2400" dirty="0" smtClean="0">
                <a:latin typeface="Times New Roman" pitchFamily="18" charset="0"/>
              </a:rPr>
              <a:t>은 된다</a:t>
            </a:r>
            <a:r>
              <a:rPr lang="en-US" altLang="ko-KR" sz="2400" dirty="0" smtClean="0">
                <a:latin typeface="Times New Roman" pitchFamily="18" charset="0"/>
              </a:rPr>
              <a:t>. (</a:t>
            </a:r>
            <a:r>
              <a:rPr lang="en-US" altLang="ko-KR" sz="2400" i="1" dirty="0" smtClean="0">
                <a:latin typeface="Times New Roman" pitchFamily="18" charset="0"/>
              </a:rPr>
              <a:t>f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)</a:t>
            </a:r>
            <a:r>
              <a:rPr lang="ko-KR" altLang="en-US" sz="2400" dirty="0" smtClean="0">
                <a:latin typeface="Times New Roman" pitchFamily="18" charset="0"/>
              </a:rPr>
              <a:t>이 </a:t>
            </a:r>
            <a:r>
              <a:rPr lang="ko-KR" altLang="en-US" sz="2400" b="1" dirty="0" smtClean="0">
                <a:latin typeface="Times New Roman" pitchFamily="18" charset="0"/>
              </a:rPr>
              <a:t>상한</a:t>
            </a:r>
            <a:r>
              <a:rPr lang="ko-KR" altLang="en-US" sz="2400" dirty="0" smtClean="0">
                <a:latin typeface="Times New Roman" pitchFamily="18" charset="0"/>
              </a:rPr>
              <a:t>이다</a:t>
            </a:r>
            <a:r>
              <a:rPr lang="en-US" altLang="ko-KR" sz="2400" dirty="0" smtClean="0">
                <a:latin typeface="Times New Roman" pitchFamily="18" charset="0"/>
              </a:rPr>
              <a:t>.) 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다시 말하면</a:t>
            </a:r>
            <a:r>
              <a:rPr lang="en-US" altLang="ko-KR" sz="2400" dirty="0" smtClean="0">
                <a:latin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</a:rPr>
              <a:t>이 알고리즘의 수행시간은 </a:t>
            </a:r>
            <a:r>
              <a:rPr lang="en-US" altLang="ko-KR" sz="2400" i="1" dirty="0" smtClean="0">
                <a:latin typeface="Times New Roman" pitchFamily="18" charset="0"/>
              </a:rPr>
              <a:t>f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)</a:t>
            </a:r>
            <a:r>
              <a:rPr lang="ko-KR" altLang="en-US" sz="2400" dirty="0" smtClean="0">
                <a:latin typeface="Times New Roman" pitchFamily="18" charset="0"/>
              </a:rPr>
              <a:t>보다 절대로 더 느릴 수는 없다는 말이다</a:t>
            </a:r>
            <a:r>
              <a:rPr lang="en-US" altLang="ko-KR" sz="2400" dirty="0" smtClean="0">
                <a:latin typeface="Times New Roman" pitchFamily="18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D88754-08D6-479C-8FBA-5C14074FDBB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191000"/>
          </a:xfrm>
        </p:spPr>
        <p:txBody>
          <a:bodyPr/>
          <a:lstStyle/>
          <a:p>
            <a:pPr eaLnBrk="1" hangingPunct="1"/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4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en-US" altLang="ko-KR" smtClean="0">
                <a:latin typeface="Times New Roman" pitchFamily="18" charset="0"/>
              </a:rPr>
              <a:t>(1)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10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성립한다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그러므로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= 2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= 10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을 선택하면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mtClean="0">
                <a:sym typeface="Symbol" pitchFamily="18" charset="2"/>
              </a:rPr>
              <a:t>“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큰 </a:t>
            </a:r>
            <a:r>
              <a:rPr lang="ko-KR" altLang="en-US" i="1" smtClean="0">
                <a:latin typeface="Times New Roman" pitchFamily="18" charset="0"/>
                <a:sym typeface="Symbol" pitchFamily="18" charset="2"/>
              </a:rPr>
              <a:t> </a:t>
            </a:r>
            <a:r>
              <a:rPr lang="ko-KR" altLang="en-US" smtClean="0">
                <a:sym typeface="Symbol" pitchFamily="18" charset="2"/>
              </a:rPr>
              <a:t>”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의 정의에 의해서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이라고 결론지을 수 있다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(2)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1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= 11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  </a:t>
            </a:r>
            <a:r>
              <a:rPr lang="ko-KR" altLang="en-US" smtClean="0">
                <a:latin typeface="Times New Roman" pitchFamily="18" charset="0"/>
              </a:rPr>
              <a:t>이 성립한다</a:t>
            </a:r>
            <a:r>
              <a:rPr lang="en-US" altLang="ko-KR" smtClean="0">
                <a:latin typeface="Times New Roman" pitchFamily="18" charset="0"/>
              </a:rPr>
              <a:t>. </a:t>
            </a:r>
            <a:r>
              <a:rPr lang="ko-KR" altLang="en-US" smtClean="0">
                <a:latin typeface="Times New Roman" pitchFamily="18" charset="0"/>
              </a:rPr>
              <a:t>그러므로</a:t>
            </a:r>
            <a:r>
              <a:rPr lang="en-US" altLang="ko-KR" smtClean="0">
                <a:latin typeface="Times New Roman" pitchFamily="18" charset="0"/>
              </a:rPr>
              <a:t>, </a:t>
            </a:r>
            <a:r>
              <a:rPr lang="en-US" altLang="ko-KR" i="1" smtClean="0">
                <a:latin typeface="Times New Roman" pitchFamily="18" charset="0"/>
              </a:rPr>
              <a:t>c</a:t>
            </a:r>
            <a:r>
              <a:rPr lang="en-US" altLang="ko-KR" smtClean="0">
                <a:latin typeface="Times New Roman" pitchFamily="18" charset="0"/>
              </a:rPr>
              <a:t> = 11</a:t>
            </a:r>
            <a:r>
              <a:rPr lang="ko-KR" altLang="en-US" smtClean="0">
                <a:latin typeface="Times New Roman" pitchFamily="18" charset="0"/>
              </a:rPr>
              <a:t>와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= 1</a:t>
            </a:r>
            <a:r>
              <a:rPr lang="ko-KR" altLang="en-US" smtClean="0">
                <a:latin typeface="Times New Roman" pitchFamily="18" charset="0"/>
              </a:rPr>
              <a:t>을 선택하면</a:t>
            </a:r>
            <a:r>
              <a:rPr lang="en-US" altLang="ko-KR" smtClean="0">
                <a:latin typeface="Times New Roman" pitchFamily="18" charset="0"/>
              </a:rPr>
              <a:t>, </a:t>
            </a:r>
            <a:r>
              <a:rPr lang="en-US" altLang="ko-KR" smtClean="0"/>
              <a:t>“</a:t>
            </a:r>
            <a:r>
              <a:rPr lang="ko-KR" altLang="en-US" smtClean="0">
                <a:latin typeface="Times New Roman" pitchFamily="18" charset="0"/>
              </a:rPr>
              <a:t>큰 </a:t>
            </a:r>
            <a:r>
              <a:rPr lang="ko-KR" altLang="en-US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smtClean="0">
                <a:latin typeface="Times New Roman" pitchFamily="18" charset="0"/>
              </a:rPr>
              <a:t> </a:t>
            </a:r>
            <a:r>
              <a:rPr lang="ko-KR" altLang="en-US" smtClean="0"/>
              <a:t>”</a:t>
            </a:r>
            <a:r>
              <a:rPr lang="ko-KR" altLang="en-US" smtClean="0">
                <a:latin typeface="Times New Roman" pitchFamily="18" charset="0"/>
              </a:rPr>
              <a:t>의 정의에 의해서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이라고 결론지을 수 있다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큰 </a:t>
            </a:r>
            <a:r>
              <a:rPr lang="ko-KR" altLang="en-US">
                <a:latin typeface="Times New Roman" pitchFamily="18" charset="0"/>
                <a:ea typeface="굴림" pitchFamily="50" charset="-127"/>
                <a:sym typeface="Symbol" pitchFamily="18" charset="2"/>
              </a:rPr>
              <a:t>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 표기법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itchFamily="18" charset="0"/>
              </a:rPr>
              <a:t>표현 척도</a:t>
            </a:r>
          </a:p>
          <a:p>
            <a:pPr lvl="1"/>
            <a:r>
              <a:rPr lang="ko-KR" altLang="en-US" dirty="0" smtClean="0">
                <a:latin typeface="Times New Roman" pitchFamily="18" charset="0"/>
              </a:rPr>
              <a:t>단위연산</a:t>
            </a:r>
            <a:r>
              <a:rPr lang="en-US" altLang="ko-KR" dirty="0" smtClean="0">
                <a:latin typeface="Times New Roman" pitchFamily="18" charset="0"/>
              </a:rPr>
              <a:t>(basic operation)</a:t>
            </a:r>
          </a:p>
          <a:p>
            <a:pPr lvl="2"/>
            <a:r>
              <a:rPr lang="ko-KR" altLang="en-US" dirty="0" smtClean="0">
                <a:latin typeface="Times New Roman" pitchFamily="18" charset="0"/>
              </a:rPr>
              <a:t>비교</a:t>
            </a:r>
            <a:r>
              <a:rPr lang="en-US" altLang="ko-KR" dirty="0" smtClean="0">
                <a:latin typeface="Times New Roman" pitchFamily="18" charset="0"/>
              </a:rPr>
              <a:t>(comparison), </a:t>
            </a:r>
            <a:r>
              <a:rPr lang="ko-KR" altLang="en-US" dirty="0" smtClean="0">
                <a:latin typeface="Times New Roman" pitchFamily="18" charset="0"/>
              </a:rPr>
              <a:t>지정</a:t>
            </a:r>
            <a:r>
              <a:rPr lang="en-US" altLang="ko-KR" dirty="0" smtClean="0">
                <a:latin typeface="Times New Roman" pitchFamily="18" charset="0"/>
              </a:rPr>
              <a:t>(assignment)</a:t>
            </a:r>
          </a:p>
          <a:p>
            <a:pPr lvl="1"/>
            <a:r>
              <a:rPr lang="ko-KR" altLang="en-US" dirty="0" smtClean="0">
                <a:latin typeface="Times New Roman" pitchFamily="18" charset="0"/>
              </a:rPr>
              <a:t>입력크기</a:t>
            </a:r>
            <a:r>
              <a:rPr lang="en-US" altLang="ko-KR" dirty="0" smtClean="0">
                <a:latin typeface="Times New Roman" pitchFamily="18" charset="0"/>
              </a:rPr>
              <a:t>(input size)</a:t>
            </a:r>
          </a:p>
          <a:p>
            <a:pPr lvl="2"/>
            <a:r>
              <a:rPr lang="ko-KR" altLang="en-US" dirty="0" smtClean="0">
                <a:latin typeface="Times New Roman" pitchFamily="18" charset="0"/>
              </a:rPr>
              <a:t>배열의 크기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</a:rPr>
              <a:t>리스트의 길이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</a:rPr>
              <a:t>행렬에서 행과 열의 크기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ko-KR" altLang="en-US" dirty="0" err="1" smtClean="0">
                <a:latin typeface="Times New Roman" pitchFamily="18" charset="0"/>
              </a:rPr>
              <a:t>트리에서</a:t>
            </a:r>
            <a:r>
              <a:rPr lang="ko-KR" altLang="en-US" dirty="0" smtClean="0">
                <a:latin typeface="Times New Roman" pitchFamily="18" charset="0"/>
              </a:rPr>
              <a:t> 마디와 이음선의 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4B1368-31B0-451A-AEFD-FB3F06D57D66}" type="slidenum">
              <a:rPr lang="en-US" altLang="ko-KR"/>
              <a:pPr/>
              <a:t>30</a:t>
            </a:fld>
            <a:endParaRPr lang="en-US" altLang="ko-KR"/>
          </a:p>
        </p:txBody>
      </p:sp>
      <p:pic>
        <p:nvPicPr>
          <p:cNvPr id="22531" name="Picture 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744663"/>
            <a:ext cx="5165725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3200" baseline="50000">
                <a:latin typeface="Times New Roman" pitchFamily="18" charset="0"/>
                <a:ea typeface="굴림" pitchFamily="50" charset="-127"/>
              </a:rPr>
              <a:t>2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과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3200" baseline="5000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 + 10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n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의 비교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F7C166-454A-4ECF-B83C-6AEE9C7EB1F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6482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5</a:t>
            </a:r>
            <a:r>
              <a:rPr lang="en-US" altLang="ko-KR" sz="2800" i="1" dirty="0" smtClean="0">
                <a:latin typeface="Times New Roman" pitchFamily="18" charset="0"/>
              </a:rPr>
              <a:t>n</a:t>
            </a:r>
            <a:r>
              <a:rPr lang="en-US" altLang="ko-KR" sz="2000" baseline="50000" dirty="0" smtClean="0">
                <a:latin typeface="Times New Roman" pitchFamily="18" charset="0"/>
              </a:rPr>
              <a:t>2</a:t>
            </a:r>
            <a:r>
              <a:rPr lang="en-US" altLang="ko-KR" sz="2800" dirty="0" smtClean="0">
                <a:latin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=5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=0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을 선택하면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 0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에 대해서 </a:t>
            </a:r>
            <a:r>
              <a:rPr lang="en-US" altLang="ko-KR" sz="2400" dirty="0" smtClean="0">
                <a:latin typeface="Times New Roman" pitchFamily="18" charset="0"/>
              </a:rPr>
              <a:t>5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1800" baseline="50000" dirty="0" smtClean="0">
                <a:latin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ko-KR" sz="2400" dirty="0" smtClean="0">
                <a:latin typeface="Times New Roman" pitchFamily="18" charset="0"/>
              </a:rPr>
              <a:t>5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1800" baseline="50000" dirty="0" smtClean="0">
                <a:latin typeface="Times New Roman" pitchFamily="18" charset="0"/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ko-KR" altLang="en-US" sz="2400" dirty="0" smtClean="0">
                <a:latin typeface="Times New Roman" pitchFamily="18" charset="0"/>
              </a:rPr>
              <a:t>이 성립한다</a:t>
            </a:r>
            <a:r>
              <a:rPr lang="en-US" altLang="ko-KR" sz="2400" dirty="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                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ko-KR" sz="2800" dirty="0" smtClean="0">
                <a:latin typeface="Times New Roman" pitchFamily="18" charset="0"/>
              </a:rPr>
              <a:t>?</a:t>
            </a:r>
          </a:p>
          <a:p>
            <a:pPr lvl="1" eaLnBrk="1" hangingPunct="1">
              <a:buFontTx/>
              <a:buNone/>
            </a:pP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 0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에 대해서              이 성립한다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그러므로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</a:t>
            </a:r>
          </a:p>
          <a:p>
            <a:pPr lvl="1" eaLnBrk="1" hangingPunct="1">
              <a:buFontTx/>
              <a:buNone/>
            </a:pPr>
            <a:r>
              <a:rPr lang="en-US" altLang="ko-KR" sz="2400" dirty="0" smtClean="0">
                <a:latin typeface="Times New Roman" pitchFamily="18" charset="0"/>
              </a:rPr>
              <a:t>       </a:t>
            </a:r>
            <a:r>
              <a:rPr lang="ko-KR" altLang="en-US" sz="2400" dirty="0" smtClean="0">
                <a:latin typeface="Times New Roman" pitchFamily="18" charset="0"/>
              </a:rPr>
              <a:t>와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=0</a:t>
            </a:r>
            <a:r>
              <a:rPr lang="ko-KR" altLang="en-US" sz="2400" dirty="0" smtClean="0">
                <a:latin typeface="Times New Roman" pitchFamily="18" charset="0"/>
              </a:rPr>
              <a:t>을 선택하면</a:t>
            </a:r>
            <a:r>
              <a:rPr lang="en-US" altLang="ko-KR" sz="2400" dirty="0" smtClean="0">
                <a:latin typeface="Times New Roman" pitchFamily="18" charset="0"/>
              </a:rPr>
              <a:t>, </a:t>
            </a:r>
            <a:r>
              <a:rPr lang="en-US" altLang="ko-KR" sz="2400" i="1" dirty="0" smtClean="0">
                <a:latin typeface="Times New Roman" pitchFamily="18" charset="0"/>
              </a:rPr>
              <a:t>T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</a:rPr>
              <a:t>) 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이라고 결론지을 수 있다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 sz="2800" i="1" dirty="0" smtClean="0">
                <a:latin typeface="Times New Roman" pitchFamily="18" charset="0"/>
              </a:rPr>
              <a:t>n</a:t>
            </a:r>
            <a:r>
              <a:rPr lang="en-US" altLang="ko-KR" sz="2000" baseline="50000" dirty="0" smtClean="0">
                <a:latin typeface="Times New Roman" pitchFamily="18" charset="0"/>
              </a:rPr>
              <a:t>2</a:t>
            </a:r>
            <a:r>
              <a:rPr lang="en-US" altLang="ko-KR" sz="2800" dirty="0" smtClean="0">
                <a:latin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+10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 0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에 대해서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1800" baseline="50000" dirty="0" smtClean="0">
                <a:latin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 1 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+10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이 성립한다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그</a:t>
            </a:r>
          </a:p>
          <a:p>
            <a:pPr lvl="1" eaLnBrk="1" hangingPunct="1">
              <a:buFontTx/>
              <a:buNone/>
            </a:pPr>
            <a:r>
              <a:rPr lang="ko-KR" altLang="en-US" sz="2400" dirty="0" err="1" smtClean="0">
                <a:latin typeface="Times New Roman" pitchFamily="18" charset="0"/>
                <a:sym typeface="Symbol" pitchFamily="18" charset="2"/>
              </a:rPr>
              <a:t>러므로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=1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=0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을 선택하면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400" i="1" dirty="0" smtClean="0">
                <a:latin typeface="Times New Roman" pitchFamily="18" charset="0"/>
              </a:rPr>
              <a:t>n</a:t>
            </a:r>
            <a:r>
              <a:rPr lang="en-US" altLang="ko-KR" sz="1800" baseline="50000" dirty="0" smtClean="0">
                <a:latin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+10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이라고 결론지</a:t>
            </a:r>
          </a:p>
          <a:p>
            <a:pPr lvl="1" eaLnBrk="1" hangingPunct="1">
              <a:buFontTx/>
              <a:buNone/>
            </a:pP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을 수 있다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11188" y="2636838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수식" r:id="rId3" imgW="952200" imgH="393480" progId="Equation.3">
                  <p:embed/>
                </p:oleObj>
              </mc:Choice>
              <mc:Fallback>
                <p:oleObj name="수식" r:id="rId3" imgW="9522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137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4572000" y="306896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수식" r:id="rId5" imgW="838080" imgH="419040" progId="Equation.3">
                  <p:embed/>
                </p:oleObj>
              </mc:Choice>
              <mc:Fallback>
                <p:oleObj name="수식" r:id="rId5" imgW="838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68960"/>
                        <a:ext cx="1066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683568" y="3501008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수식" r:id="rId7" imgW="368280" imgH="393480" progId="Equation.3">
                  <p:embed/>
                </p:oleObj>
              </mc:Choice>
              <mc:Fallback>
                <p:oleObj name="수식" r:id="rId7" imgW="3682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01008"/>
                        <a:ext cx="6096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7620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큰 </a:t>
            </a:r>
            <a:r>
              <a:rPr lang="ko-KR" altLang="en-US">
                <a:latin typeface="Times New Roman" pitchFamily="18" charset="0"/>
                <a:ea typeface="굴림" pitchFamily="50" charset="-127"/>
                <a:sym typeface="Symbol" pitchFamily="18" charset="2"/>
              </a:rPr>
              <a:t>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 표기법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예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계속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98A4F7-2E1C-464C-B730-9F6AD6E34EB7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pPr eaLnBrk="1" hangingPunct="1"/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 1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 1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성립한다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그러므로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=1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=1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을 선택하면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이라고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결론지을 수 있다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400" baseline="50000" smtClean="0">
                <a:latin typeface="Times New Roman" pitchFamily="18" charset="0"/>
              </a:rPr>
              <a:t>3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3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성립하는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값은 존재하지 않는다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즉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양변을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으로 나누면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 lvl="1" eaLnBrk="1" hangingPunct="1">
              <a:buFontTx/>
              <a:buNone/>
            </a:pP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가 되는데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를 아무리 크게 잡더라도 그 보다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더 큰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존재한다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  <a:endParaRPr lang="en-US" altLang="ko-KR" i="1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큰 </a:t>
            </a:r>
            <a:r>
              <a:rPr lang="ko-KR" altLang="en-US">
                <a:latin typeface="Times New Roman" pitchFamily="18" charset="0"/>
                <a:ea typeface="굴림" pitchFamily="50" charset="-127"/>
                <a:sym typeface="Symbol" pitchFamily="18" charset="2"/>
              </a:rPr>
              <a:t>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 표기법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예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계속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6394A-22C1-48C0-A2AB-0B845A794F1C}" type="slidenum">
              <a:rPr lang="en-US" altLang="ko-KR"/>
              <a:pPr/>
              <a:t>34</a:t>
            </a:fld>
            <a:endParaRPr lang="en-US" altLang="ko-KR"/>
          </a:p>
        </p:txBody>
      </p:sp>
      <p:pic>
        <p:nvPicPr>
          <p:cNvPr id="24579" name="Picture 2" descr="17"/>
          <p:cNvPicPr>
            <a:picLocks noChangeAspect="1" noChangeArrowheads="1"/>
          </p:cNvPicPr>
          <p:nvPr/>
        </p:nvPicPr>
        <p:blipFill>
          <a:blip r:embed="rId2" cstate="print"/>
          <a:srcRect r="70915"/>
          <a:stretch>
            <a:fillRect/>
          </a:stretch>
        </p:blipFill>
        <p:spPr bwMode="auto">
          <a:xfrm>
            <a:off x="2590800" y="1600200"/>
            <a:ext cx="4133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 </a:t>
            </a:r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(</a:t>
            </a:r>
            <a:r>
              <a:rPr lang="en-US" altLang="ko-KR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3200" baseline="50000">
                <a:latin typeface="Times New Roman" pitchFamily="18" charset="0"/>
                <a:ea typeface="굴림" pitchFamily="50" charset="-127"/>
                <a:sym typeface="Symbol" pitchFamily="18" charset="2"/>
              </a:rPr>
              <a:t>2</a:t>
            </a:r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8A6526-534B-4BC9-AF73-2B01472CF654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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표기법</a:t>
            </a:r>
            <a:endParaRPr lang="ko-KR" altLang="en-US" dirty="0" smtClean="0">
              <a:latin typeface="Times New Roman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114800"/>
          </a:xfrm>
        </p:spPr>
        <p:txBody>
          <a:bodyPr/>
          <a:lstStyle/>
          <a:p>
            <a:pPr eaLnBrk="1" hangingPunct="1"/>
            <a:r>
              <a:rPr lang="ko-KR" altLang="en-US" b="1" smtClean="0">
                <a:latin typeface="Times New Roman" pitchFamily="18" charset="0"/>
              </a:rPr>
              <a:t>정의 </a:t>
            </a:r>
            <a:r>
              <a:rPr lang="en-US" altLang="ko-KR" b="1" smtClean="0">
                <a:latin typeface="Times New Roman" pitchFamily="18" charset="0"/>
              </a:rPr>
              <a:t>: </a:t>
            </a:r>
            <a:r>
              <a:rPr lang="ko-KR" altLang="en-US" b="1" smtClean="0">
                <a:latin typeface="Times New Roman" pitchFamily="18" charset="0"/>
              </a:rPr>
              <a:t>점근적 하한</a:t>
            </a:r>
            <a:r>
              <a:rPr lang="en-US" altLang="ko-KR" b="1" smtClean="0">
                <a:latin typeface="Times New Roman" pitchFamily="18" charset="0"/>
              </a:rPr>
              <a:t>(Asymptotic Lower Bound)</a:t>
            </a:r>
          </a:p>
          <a:p>
            <a:pPr lvl="1" eaLnBrk="1" hangingPunct="1"/>
            <a:r>
              <a:rPr lang="ko-KR" altLang="en-US" smtClean="0">
                <a:latin typeface="Times New Roman" pitchFamily="18" charset="0"/>
              </a:rPr>
              <a:t>주어진 복잡도 함수 </a:t>
            </a:r>
            <a:r>
              <a:rPr lang="en-US" altLang="ko-KR" i="1" smtClean="0">
                <a:latin typeface="Times New Roman" pitchFamily="18" charset="0"/>
              </a:rPr>
              <a:t>f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</a:t>
            </a:r>
            <a:r>
              <a:rPr lang="ko-KR" altLang="en-US" smtClean="0">
                <a:latin typeface="Times New Roman" pitchFamily="18" charset="0"/>
              </a:rPr>
              <a:t>에 대해서 </a:t>
            </a:r>
            <a:r>
              <a:rPr lang="en-US" altLang="ko-KR" i="1" smtClean="0">
                <a:latin typeface="Times New Roman" pitchFamily="18" charset="0"/>
              </a:rPr>
              <a:t>g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(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이면</a:t>
            </a:r>
            <a:r>
              <a:rPr lang="ko-KR" altLang="en-US" smtClean="0">
                <a:latin typeface="Times New Roman" pitchFamily="18" charset="0"/>
              </a:rPr>
              <a:t> 다음을 만족한다</a:t>
            </a:r>
            <a:r>
              <a:rPr lang="en-US" altLang="ko-KR" smtClean="0">
                <a:latin typeface="Times New Roman" pitchFamily="18" charset="0"/>
              </a:rPr>
              <a:t>. </a:t>
            </a:r>
          </a:p>
          <a:p>
            <a:pPr lvl="1" eaLnBrk="1" hangingPunct="1"/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 </a:t>
            </a:r>
            <a:r>
              <a:rPr lang="en-US" altLang="ko-KR" i="1" smtClean="0">
                <a:latin typeface="Times New Roman" pitchFamily="18" charset="0"/>
              </a:rPr>
              <a:t>g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성립하는 실수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 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와 음이 아닌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존재한다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 i="1" smtClean="0">
                <a:latin typeface="Times New Roman" pitchFamily="18" charset="0"/>
              </a:rPr>
              <a:t>g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(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))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읽는 방법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: </a:t>
            </a:r>
          </a:p>
          <a:p>
            <a:pPr lvl="1" eaLnBrk="1" hangingPunct="1">
              <a:buFont typeface="Symbol" pitchFamily="18" charset="2"/>
              <a:buChar char="-"/>
            </a:pPr>
            <a:r>
              <a:rPr lang="en-US" altLang="ko-KR" i="1" smtClean="0">
                <a:latin typeface="Times New Roman" pitchFamily="18" charset="0"/>
              </a:rPr>
              <a:t>g</a:t>
            </a:r>
            <a:r>
              <a:rPr lang="en-US" altLang="ko-KR" smtClean="0">
                <a:latin typeface="Times New Roman" pitchFamily="18" charset="0"/>
              </a:rPr>
              <a:t>(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)</a:t>
            </a:r>
            <a:r>
              <a:rPr lang="ko-KR" altLang="en-US" smtClean="0">
                <a:latin typeface="Times New Roman" pitchFamily="18" charset="0"/>
              </a:rPr>
              <a:t>은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의 오메가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(omega)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97C942-048B-4685-B61D-278BFB3FB58B}" type="slidenum">
              <a:rPr lang="en-US" altLang="ko-KR"/>
              <a:pPr/>
              <a:t>36</a:t>
            </a:fld>
            <a:endParaRPr lang="en-US" altLang="ko-KR"/>
          </a:p>
        </p:txBody>
      </p:sp>
      <p:pic>
        <p:nvPicPr>
          <p:cNvPr id="26627" name="Picture 2" descr="15"/>
          <p:cNvPicPr>
            <a:picLocks noChangeAspect="1" noChangeArrowheads="1"/>
          </p:cNvPicPr>
          <p:nvPr/>
        </p:nvPicPr>
        <p:blipFill>
          <a:blip r:embed="rId2" cstate="print"/>
          <a:srcRect l="33333" r="33334"/>
          <a:stretch>
            <a:fillRect/>
          </a:stretch>
        </p:blipFill>
        <p:spPr bwMode="auto">
          <a:xfrm>
            <a:off x="2438400" y="1676400"/>
            <a:ext cx="44196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 </a:t>
            </a:r>
            <a:r>
              <a:rPr lang="ko-KR" altLang="en-US">
                <a:latin typeface="Times New Roman" pitchFamily="18" charset="0"/>
                <a:ea typeface="굴림" pitchFamily="50" charset="-127"/>
                <a:sym typeface="Symbol" pitchFamily="18" charset="2"/>
              </a:rPr>
              <a:t>표기법</a:t>
            </a:r>
            <a:endParaRPr lang="ko-KR" altLang="en-US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2ABF19-586E-4682-A620-6F30D23F34AC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334000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어떤 함수 </a:t>
            </a:r>
            <a:r>
              <a:rPr lang="en-US" altLang="ko-KR" sz="2800" i="1" dirty="0" smtClean="0">
                <a:latin typeface="Times New Roman" pitchFamily="18" charset="0"/>
              </a:rPr>
              <a:t>g</a:t>
            </a:r>
            <a:r>
              <a:rPr lang="en-US" altLang="ko-KR" sz="2800" dirty="0" smtClean="0">
                <a:latin typeface="Times New Roman" pitchFamily="18" charset="0"/>
              </a:rPr>
              <a:t>(</a:t>
            </a:r>
            <a:r>
              <a:rPr lang="en-US" altLang="ko-KR" sz="2800" i="1" dirty="0" smtClean="0">
                <a:latin typeface="Times New Roman" pitchFamily="18" charset="0"/>
              </a:rPr>
              <a:t>n</a:t>
            </a:r>
            <a:r>
              <a:rPr lang="en-US" altLang="ko-KR" sz="2800" dirty="0" smtClean="0">
                <a:latin typeface="Times New Roman" pitchFamily="18" charset="0"/>
              </a:rPr>
              <a:t>)</a:t>
            </a:r>
            <a:r>
              <a:rPr lang="ko-KR" altLang="en-US" sz="2800" dirty="0" smtClean="0">
                <a:latin typeface="Times New Roman" pitchFamily="18" charset="0"/>
              </a:rPr>
              <a:t>이 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8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에 속한다는 말은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그 함수는 궁극에 가서는 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즉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어떤 임의의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값보다 큰 값에 대해서는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어떤 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차 함수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cn</a:t>
            </a:r>
            <a:r>
              <a:rPr lang="en-US" altLang="ko-KR" sz="2400" baseline="50000" dirty="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의 값보다는 </a:t>
            </a:r>
            <a:r>
              <a:rPr lang="ko-KR" altLang="en-US" sz="2400" b="1" dirty="0" smtClean="0">
                <a:latin typeface="Times New Roman" pitchFamily="18" charset="0"/>
                <a:sym typeface="Symbol" pitchFamily="18" charset="2"/>
              </a:rPr>
              <a:t>큰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 값을 가지게 된다는 것을 뜻한다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 	(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그래프 상에서는 </a:t>
            </a:r>
            <a:r>
              <a:rPr lang="ko-KR" altLang="en-US" sz="2400" b="1" dirty="0" smtClean="0">
                <a:latin typeface="Times New Roman" pitchFamily="18" charset="0"/>
                <a:sym typeface="Symbol" pitchFamily="18" charset="2"/>
              </a:rPr>
              <a:t>위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에 위치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다시 말해서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그 함수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은 어떤 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차 함수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cn</a:t>
            </a:r>
            <a:r>
              <a:rPr lang="en-US" altLang="ko-KR" sz="24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보다는 궁극적으로 </a:t>
            </a:r>
            <a:r>
              <a:rPr lang="ko-KR" altLang="en-US" sz="2400" b="1" dirty="0" smtClean="0">
                <a:latin typeface="Times New Roman" pitchFamily="18" charset="0"/>
                <a:sym typeface="Symbol" pitchFamily="18" charset="2"/>
              </a:rPr>
              <a:t>나쁘다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고 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기울기가 </a:t>
            </a:r>
            <a:r>
              <a:rPr lang="ko-KR" altLang="en-US" sz="2400" b="1" dirty="0" smtClean="0">
                <a:latin typeface="Times New Roman" pitchFamily="18" charset="0"/>
                <a:sym typeface="Symbol" pitchFamily="18" charset="2"/>
              </a:rPr>
              <a:t>높다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고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말할 수 있다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어떤 알고리즘의 시간복잡도가 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))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이라면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입력의 크기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에 대해서 이 알고리즘의 수행시간은 </a:t>
            </a:r>
            <a:r>
              <a:rPr lang="ko-KR" altLang="en-US" sz="2400" b="1" dirty="0" smtClean="0">
                <a:latin typeface="Times New Roman" pitchFamily="18" charset="0"/>
                <a:sym typeface="Symbol" pitchFamily="18" charset="2"/>
              </a:rPr>
              <a:t>아무리 빨라도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밖에 되지 않는다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 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이 </a:t>
            </a:r>
            <a:r>
              <a:rPr lang="ko-KR" altLang="en-US" sz="2400" b="1" dirty="0" smtClean="0">
                <a:latin typeface="Times New Roman" pitchFamily="18" charset="0"/>
                <a:sym typeface="Symbol" pitchFamily="18" charset="2"/>
              </a:rPr>
              <a:t>하한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이다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.) 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다시 말하면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이 알고리즘의 수행시간은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보다 절대로 더 빠를 수는 없다는 말이다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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표기법</a:t>
            </a:r>
            <a:endParaRPr lang="ko-KR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D7F830-2027-4309-8A19-BE81666C18A1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267200"/>
          </a:xfrm>
        </p:spPr>
        <p:txBody>
          <a:bodyPr/>
          <a:lstStyle/>
          <a:p>
            <a:pPr eaLnBrk="1" hangingPunct="1"/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+10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(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성립한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그러므로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= 1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= 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을 선택하면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 </a:t>
            </a:r>
            <a:r>
              <a:rPr lang="en-US" altLang="ko-KR" smtClean="0">
                <a:latin typeface="Times New Roman" pitchFamily="18" charset="0"/>
              </a:rPr>
              <a:t>+10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</a:p>
          <a:p>
            <a:pPr lvl="1" eaLnBrk="1" hangingPunct="1">
              <a:buFontTx/>
              <a:buNone/>
            </a:pPr>
            <a:r>
              <a:rPr lang="en-US" altLang="ko-KR" sz="2400" smtClean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altLang="ko-KR" sz="24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이라고 결론지을 수 있다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(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5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z="2000" baseline="50000" smtClean="0">
                <a:latin typeface="Times New Roman" pitchFamily="18" charset="0"/>
              </a:rPr>
              <a:t>2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1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성립한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그러므로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=1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=0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을 선택하면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5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(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라고 결론지을 수 있다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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표기법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예</a:t>
            </a:r>
            <a:endParaRPr lang="ko-KR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E475C2-1D04-4BA8-82F1-6D973F6E111C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</a:rPr>
              <a:t>                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latin typeface="Times New Roman" pitchFamily="18" charset="0"/>
              </a:rPr>
              <a:t>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 2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인 모든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에 대해서             이 성립한다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그러므로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 2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인 모든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에 대해서                              이 성립한다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따라서         과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= 2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를 선택하면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                        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이라고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결론지을 수 있다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               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 1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에 대해서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                     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이 성립한다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그러므로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= 1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와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= 1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을 선택하면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                      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이라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고 결론지을 수 있다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11560" y="1124744"/>
          <a:ext cx="1600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수식" r:id="rId3" imgW="952200" imgH="393480" progId="Equation.3">
                  <p:embed/>
                </p:oleObj>
              </mc:Choice>
              <mc:Fallback>
                <p:oleObj name="수식" r:id="rId3" imgW="952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24744"/>
                        <a:ext cx="16002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851920" y="1556792"/>
          <a:ext cx="838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수식" r:id="rId5" imgW="558720" imgH="393480" progId="Equation.3">
                  <p:embed/>
                </p:oleObj>
              </mc:Choice>
              <mc:Fallback>
                <p:oleObj name="수식" r:id="rId5" imgW="5587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556792"/>
                        <a:ext cx="8382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3995936" y="1916832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수식" r:id="rId7" imgW="1396800" imgH="393480" progId="Equation.3">
                  <p:embed/>
                </p:oleObj>
              </mc:Choice>
              <mc:Fallback>
                <p:oleObj name="수식" r:id="rId7" imgW="1396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916832"/>
                        <a:ext cx="1981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1547664" y="2276872"/>
          <a:ext cx="68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수식" r:id="rId9" imgW="342720" imgH="228600" progId="Equation.3">
                  <p:embed/>
                </p:oleObj>
              </mc:Choice>
              <mc:Fallback>
                <p:oleObj name="수식" r:id="rId9" imgW="3427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685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8"/>
          <p:cNvGraphicFramePr>
            <a:graphicFrameLocks noChangeAspect="1"/>
          </p:cNvGraphicFramePr>
          <p:nvPr/>
        </p:nvGraphicFramePr>
        <p:xfrm>
          <a:off x="4788024" y="2348880"/>
          <a:ext cx="1700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수식" r:id="rId11" imgW="812520" imgH="228600" progId="Equation.3">
                  <p:embed/>
                </p:oleObj>
              </mc:Choice>
              <mc:Fallback>
                <p:oleObj name="수식" r:id="rId11" imgW="8125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348880"/>
                        <a:ext cx="17002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539552" y="3068960"/>
          <a:ext cx="1524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수식" r:id="rId13" imgW="672840" imgH="228600" progId="Equation.3">
                  <p:embed/>
                </p:oleObj>
              </mc:Choice>
              <mc:Fallback>
                <p:oleObj name="수식" r:id="rId13" imgW="6728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8960"/>
                        <a:ext cx="15240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0"/>
          <p:cNvGraphicFramePr>
            <a:graphicFrameLocks noChangeAspect="1"/>
          </p:cNvGraphicFramePr>
          <p:nvPr/>
        </p:nvGraphicFramePr>
        <p:xfrm>
          <a:off x="4427984" y="3501008"/>
          <a:ext cx="13827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수식" r:id="rId15" imgW="634680" imgH="203040" progId="Equation.3">
                  <p:embed/>
                </p:oleObj>
              </mc:Choice>
              <mc:Fallback>
                <p:oleObj name="수식" r:id="rId15" imgW="6346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501008"/>
                        <a:ext cx="138271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1"/>
          <p:cNvGraphicFramePr>
            <a:graphicFrameLocks noChangeAspect="1"/>
          </p:cNvGraphicFramePr>
          <p:nvPr/>
        </p:nvGraphicFramePr>
        <p:xfrm>
          <a:off x="5220072" y="3861048"/>
          <a:ext cx="15541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수식" r:id="rId17" imgW="672840" imgH="228600" progId="Equation.3">
                  <p:embed/>
                </p:oleObj>
              </mc:Choice>
              <mc:Fallback>
                <p:oleObj name="수식" r:id="rId17" imgW="6728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861048"/>
                        <a:ext cx="15541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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표기법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예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계속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5E7E6-1872-4B87-86AB-D237705FB560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분석 방법의 종류 </a:t>
            </a:r>
            <a:r>
              <a:rPr lang="en-US" altLang="ko-KR" smtClean="0"/>
              <a:t>(</a:t>
            </a:r>
            <a:r>
              <a:rPr lang="ko-KR" altLang="en-US" smtClean="0"/>
              <a:t>上</a:t>
            </a:r>
            <a:r>
              <a:rPr lang="en-US" altLang="ko-KR" smtClean="0"/>
              <a:t>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모든 경우 분석</a:t>
            </a:r>
            <a:r>
              <a:rPr lang="en-US" altLang="ko-KR" sz="2800" dirty="0" smtClean="0">
                <a:latin typeface="Times New Roman" pitchFamily="18" charset="0"/>
              </a:rPr>
              <a:t>(Every-case analysis)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입력크기에만 종속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입력 값과는 무관하게 분석 결과가 항상 일정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38A1DD-0EE8-4FA9-8248-EE6E47C14C5F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191000"/>
          </a:xfrm>
        </p:spPr>
        <p:txBody>
          <a:bodyPr/>
          <a:lstStyle/>
          <a:p>
            <a:pPr eaLnBrk="1" hangingPunct="1"/>
            <a:r>
              <a:rPr lang="en-US" altLang="ko-KR" i="1" smtClean="0">
                <a:latin typeface="Times New Roman" pitchFamily="18" charset="0"/>
              </a:rPr>
              <a:t>n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ko-KR" altLang="en-US" u="sng" smtClean="0">
                <a:latin typeface="Times New Roman" pitchFamily="18" charset="0"/>
                <a:sym typeface="Symbol" pitchFamily="18" charset="2"/>
              </a:rPr>
              <a:t>모순유도에 의한 증명</a:t>
            </a:r>
            <a:r>
              <a:rPr lang="en-US" altLang="ko-KR" u="sng" smtClean="0">
                <a:latin typeface="Times New Roman" pitchFamily="18" charset="0"/>
                <a:sym typeface="Symbol" pitchFamily="18" charset="2"/>
              </a:rPr>
              <a:t>(Proof by contradiction)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이라고 가정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그러면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en-US" altLang="ko-KR" smtClean="0">
                <a:latin typeface="Times New Roman" pitchFamily="18" charset="0"/>
              </a:rPr>
              <a:t>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인 모든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에 대해서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,               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성립하는 실수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&gt; 0,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그리고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음이 아닌 정수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이 존재한다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위의 부등식의 양변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을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cn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으로 나누면           가 된다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그러나 이 부등식은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절대로 성립할 수 없다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따라서 위의 가정은 모순이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다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539552" y="2636912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수식" r:id="rId3" imgW="609480" imgH="228600" progId="Equation.3">
                  <p:embed/>
                </p:oleObj>
              </mc:Choice>
              <mc:Fallback>
                <p:oleObj name="수식" r:id="rId3" imgW="60948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"/>
          <p:cNvGraphicFramePr>
            <a:graphicFrameLocks noChangeAspect="1"/>
          </p:cNvGraphicFramePr>
          <p:nvPr/>
        </p:nvGraphicFramePr>
        <p:xfrm>
          <a:off x="1907704" y="2996952"/>
          <a:ext cx="1371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수식" r:id="rId5" imgW="596880" imgH="203040" progId="Equation.3">
                  <p:embed/>
                </p:oleObj>
              </mc:Choice>
              <mc:Fallback>
                <p:oleObj name="수식" r:id="rId5" imgW="5968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96952"/>
                        <a:ext cx="1371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"/>
          <p:cNvGraphicFramePr>
            <a:graphicFrameLocks noChangeAspect="1"/>
          </p:cNvGraphicFramePr>
          <p:nvPr/>
        </p:nvGraphicFramePr>
        <p:xfrm>
          <a:off x="2843808" y="3645024"/>
          <a:ext cx="955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수식" r:id="rId7" imgW="368280" imgH="393480" progId="Equation.3">
                  <p:embed/>
                </p:oleObj>
              </mc:Choice>
              <mc:Fallback>
                <p:oleObj name="수식" r:id="rId7" imgW="3682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645024"/>
                        <a:ext cx="9556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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표기법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예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계속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B2E60-D62A-4ADC-A2A2-D169C9755E84}" type="slidenum">
              <a:rPr lang="en-US" altLang="ko-KR"/>
              <a:pPr/>
              <a:t>41</a:t>
            </a:fld>
            <a:endParaRPr lang="en-US" altLang="ko-KR"/>
          </a:p>
        </p:txBody>
      </p:sp>
      <p:pic>
        <p:nvPicPr>
          <p:cNvPr id="29699" name="Picture 2" descr="17"/>
          <p:cNvPicPr>
            <a:picLocks noChangeAspect="1" noChangeArrowheads="1"/>
          </p:cNvPicPr>
          <p:nvPr/>
        </p:nvPicPr>
        <p:blipFill>
          <a:blip r:embed="rId2" cstate="print"/>
          <a:srcRect l="29085" r="40849"/>
          <a:stretch>
            <a:fillRect/>
          </a:stretch>
        </p:blipFill>
        <p:spPr bwMode="auto">
          <a:xfrm>
            <a:off x="2438400" y="1524000"/>
            <a:ext cx="4181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(</a:t>
            </a:r>
            <a:r>
              <a:rPr lang="en-US" altLang="ko-KR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3200" baseline="50000">
                <a:latin typeface="Times New Roman" pitchFamily="18" charset="0"/>
                <a:ea typeface="굴림" pitchFamily="50" charset="-127"/>
                <a:sym typeface="Symbol" pitchFamily="18" charset="2"/>
              </a:rPr>
              <a:t>2</a:t>
            </a:r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57AD0E-4EBD-40D5-8F3B-83ADEFCA73F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4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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표기법</a:t>
            </a:r>
            <a:endParaRPr lang="ko-KR" altLang="en-US" dirty="0" smtClean="0">
              <a:latin typeface="Times New Roman" pitchFamily="18" charset="0"/>
            </a:endParaRPr>
          </a:p>
        </p:txBody>
      </p:sp>
      <p:sp>
        <p:nvSpPr>
          <p:cNvPr id="4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953000"/>
          </a:xfrm>
        </p:spPr>
        <p:txBody>
          <a:bodyPr/>
          <a:lstStyle/>
          <a:p>
            <a:pPr eaLnBrk="1" hangingPunct="1"/>
            <a:r>
              <a:rPr lang="ko-KR" altLang="en-US" sz="2800" b="1" dirty="0" smtClean="0">
                <a:latin typeface="Times New Roman" pitchFamily="18" charset="0"/>
              </a:rPr>
              <a:t>정의 </a:t>
            </a:r>
            <a:r>
              <a:rPr lang="en-US" altLang="ko-KR" sz="2800" b="1" dirty="0" smtClean="0">
                <a:latin typeface="Times New Roman" pitchFamily="18" charset="0"/>
              </a:rPr>
              <a:t>: (Asymptotic Tight Bound)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복잡도 함수         에 대해서                                   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다시 말하면</a:t>
            </a:r>
            <a:r>
              <a:rPr lang="en-US" altLang="ko-KR" sz="2400" dirty="0" smtClean="0">
                <a:latin typeface="Times New Roman" pitchFamily="18" charset="0"/>
              </a:rPr>
              <a:t>,               </a:t>
            </a:r>
            <a:r>
              <a:rPr lang="ko-KR" altLang="en-US" sz="2400" dirty="0" smtClean="0">
                <a:latin typeface="Times New Roman" pitchFamily="18" charset="0"/>
              </a:rPr>
              <a:t>은 다음을 만족하는 복잡도 함수          의 집합이다</a:t>
            </a:r>
            <a:r>
              <a:rPr lang="en-US" altLang="ko-KR" sz="2400" dirty="0" smtClean="0">
                <a:latin typeface="Times New Roman" pitchFamily="18" charset="0"/>
              </a:rPr>
              <a:t>. 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즉</a:t>
            </a:r>
            <a:r>
              <a:rPr lang="en-US" altLang="ko-KR" sz="2400" dirty="0" smtClean="0">
                <a:latin typeface="Times New Roman" pitchFamily="18" charset="0"/>
              </a:rPr>
              <a:t>,               </a:t>
            </a:r>
            <a:r>
              <a:rPr lang="ko-KR" altLang="en-US" sz="2400" dirty="0" smtClean="0">
                <a:latin typeface="Times New Roman" pitchFamily="18" charset="0"/>
              </a:rPr>
              <a:t>인 모든 정수   에 대해서</a:t>
            </a:r>
          </a:p>
          <a:p>
            <a:pPr lvl="1" eaLnBrk="1" hangingPunct="1">
              <a:buFontTx/>
              <a:buNone/>
            </a:pPr>
            <a:r>
              <a:rPr lang="ko-KR" altLang="en-US" sz="2400" dirty="0" smtClean="0">
                <a:latin typeface="Times New Roman" pitchFamily="18" charset="0"/>
              </a:rPr>
              <a:t>	이 성립하는 실수         와         </a:t>
            </a:r>
            <a:r>
              <a:rPr lang="en-US" altLang="ko-KR" sz="2400" dirty="0" smtClean="0">
                <a:latin typeface="Times New Roman" pitchFamily="18" charset="0"/>
              </a:rPr>
              <a:t>, </a:t>
            </a:r>
            <a:r>
              <a:rPr lang="ko-KR" altLang="en-US" sz="2400" dirty="0" smtClean="0">
                <a:latin typeface="Times New Roman" pitchFamily="18" charset="0"/>
              </a:rPr>
              <a:t>그리고 음이 아닌 정수       이 존재한다</a:t>
            </a:r>
            <a:r>
              <a:rPr lang="en-US" altLang="ko-KR" sz="2400" dirty="0" smtClean="0">
                <a:latin typeface="Times New Roman" pitchFamily="18" charset="0"/>
              </a:rPr>
              <a:t>.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참고</a:t>
            </a:r>
            <a:r>
              <a:rPr lang="en-US" altLang="ko-KR" sz="2800" dirty="0" smtClean="0">
                <a:latin typeface="Times New Roman" pitchFamily="18" charset="0"/>
              </a:rPr>
              <a:t>:                      </a:t>
            </a:r>
            <a:r>
              <a:rPr lang="ko-KR" altLang="en-US" sz="2800" dirty="0" smtClean="0">
                <a:latin typeface="Times New Roman" pitchFamily="18" charset="0"/>
              </a:rPr>
              <a:t>은 </a:t>
            </a:r>
            <a:r>
              <a:rPr lang="ko-KR" altLang="en-US" sz="2800" dirty="0" smtClean="0"/>
              <a:t>“</a:t>
            </a:r>
            <a:r>
              <a:rPr lang="ko-KR" altLang="en-US" sz="2800" dirty="0" smtClean="0">
                <a:latin typeface="Times New Roman" pitchFamily="18" charset="0"/>
              </a:rPr>
              <a:t>      은       의 차수</a:t>
            </a:r>
            <a:r>
              <a:rPr lang="en-US" altLang="ko-KR" sz="2800" dirty="0" smtClean="0">
                <a:latin typeface="Times New Roman" pitchFamily="18" charset="0"/>
              </a:rPr>
              <a:t>(order)</a:t>
            </a:r>
            <a:r>
              <a:rPr lang="en-US" altLang="ko-KR" sz="2800" dirty="0" smtClean="0"/>
              <a:t>”</a:t>
            </a:r>
            <a:r>
              <a:rPr lang="ko-KR" altLang="en-US" sz="2800" dirty="0" smtClean="0">
                <a:latin typeface="Times New Roman" pitchFamily="18" charset="0"/>
              </a:rPr>
              <a:t>라고 한다</a:t>
            </a:r>
            <a:r>
              <a:rPr lang="en-US" altLang="ko-KR" sz="2800" dirty="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예 </a:t>
            </a:r>
            <a:r>
              <a:rPr lang="en-US" altLang="ko-KR" sz="2800" dirty="0" smtClean="0">
                <a:latin typeface="Times New Roman" pitchFamily="18" charset="0"/>
              </a:rPr>
              <a:t>:                    </a:t>
            </a:r>
            <a:r>
              <a:rPr lang="ko-KR" altLang="en-US" sz="2800" dirty="0" smtClean="0">
                <a:latin typeface="Times New Roman" pitchFamily="18" charset="0"/>
              </a:rPr>
              <a:t>은         이면서 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 baseline="5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800" dirty="0" smtClean="0">
                <a:latin typeface="Times New Roman" pitchFamily="18" charset="0"/>
              </a:rPr>
              <a:t>이다</a:t>
            </a:r>
            <a:r>
              <a:rPr lang="en-US" altLang="ko-KR" sz="2800" dirty="0" smtClean="0">
                <a:latin typeface="Times New Roman" pitchFamily="18" charset="0"/>
              </a:rPr>
              <a:t>. </a:t>
            </a:r>
            <a:r>
              <a:rPr lang="ko-KR" altLang="en-US" sz="2800" dirty="0" smtClean="0">
                <a:latin typeface="Times New Roman" pitchFamily="18" charset="0"/>
              </a:rPr>
              <a:t>따라서 </a:t>
            </a:r>
            <a:endParaRPr lang="ko-KR" altLang="en-US" dirty="0" smtClean="0">
              <a:latin typeface="Times New Roman" pitchFamily="18" charset="0"/>
            </a:endParaRP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2483768" y="1772816"/>
          <a:ext cx="703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수식" r:id="rId3" imgW="342720" imgH="203040" progId="Equation.3">
                  <p:embed/>
                </p:oleObj>
              </mc:Choice>
              <mc:Fallback>
                <p:oleObj name="수식" r:id="rId3" imgW="34272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72816"/>
                        <a:ext cx="7032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4648200" y="1828800"/>
          <a:ext cx="3721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수식" r:id="rId5" imgW="1803240" imgH="215640" progId="Equation.3">
                  <p:embed/>
                </p:oleObj>
              </mc:Choice>
              <mc:Fallback>
                <p:oleObj name="수식" r:id="rId5" imgW="180324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37211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2555776" y="2276872"/>
          <a:ext cx="990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수식" r:id="rId7" imgW="533160" imgH="215640" progId="Equation.3">
                  <p:embed/>
                </p:oleObj>
              </mc:Choice>
              <mc:Fallback>
                <p:oleObj name="수식" r:id="rId7" imgW="5331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76872"/>
                        <a:ext cx="9906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8153400" y="2209800"/>
          <a:ext cx="6810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수식" r:id="rId9" imgW="330120" imgH="203040" progId="Equation.3">
                  <p:embed/>
                </p:oleObj>
              </mc:Choice>
              <mc:Fallback>
                <p:oleObj name="수식" r:id="rId9" imgW="3301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209800"/>
                        <a:ext cx="6810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1331640" y="2996952"/>
          <a:ext cx="887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수식" r:id="rId11" imgW="406080" imgH="177480" progId="Equation.3">
                  <p:embed/>
                </p:oleObj>
              </mc:Choice>
              <mc:Fallback>
                <p:oleObj name="수식" r:id="rId11" imgW="406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96952"/>
                        <a:ext cx="88741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5"/>
          <p:cNvGraphicFramePr>
            <a:graphicFrameLocks noChangeAspect="1"/>
          </p:cNvGraphicFramePr>
          <p:nvPr/>
        </p:nvGraphicFramePr>
        <p:xfrm>
          <a:off x="3995936" y="2996952"/>
          <a:ext cx="27463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수식" r:id="rId13" imgW="126720" imgH="139680" progId="Equation.3">
                  <p:embed/>
                </p:oleObj>
              </mc:Choice>
              <mc:Fallback>
                <p:oleObj name="수식" r:id="rId13" imgW="12672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96952"/>
                        <a:ext cx="27463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6"/>
          <p:cNvGraphicFramePr>
            <a:graphicFrameLocks noChangeAspect="1"/>
          </p:cNvGraphicFramePr>
          <p:nvPr/>
        </p:nvGraphicFramePr>
        <p:xfrm>
          <a:off x="5580112" y="2852936"/>
          <a:ext cx="2743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수식" r:id="rId15" imgW="1562040" imgH="215640" progId="Equation.3">
                  <p:embed/>
                </p:oleObj>
              </mc:Choice>
              <mc:Fallback>
                <p:oleObj name="수식" r:id="rId15" imgW="15620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852936"/>
                        <a:ext cx="27432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7"/>
          <p:cNvGraphicFramePr>
            <a:graphicFrameLocks noChangeAspect="1"/>
          </p:cNvGraphicFramePr>
          <p:nvPr/>
        </p:nvGraphicFramePr>
        <p:xfrm>
          <a:off x="3131840" y="3356992"/>
          <a:ext cx="6572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수식" r:id="rId17" imgW="342720" imgH="177480" progId="Equation.3">
                  <p:embed/>
                </p:oleObj>
              </mc:Choice>
              <mc:Fallback>
                <p:oleObj name="수식" r:id="rId17" imgW="3427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56992"/>
                        <a:ext cx="6572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8"/>
          <p:cNvGraphicFramePr>
            <a:graphicFrameLocks noChangeAspect="1"/>
          </p:cNvGraphicFramePr>
          <p:nvPr/>
        </p:nvGraphicFramePr>
        <p:xfrm>
          <a:off x="4211960" y="3284984"/>
          <a:ext cx="638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수식" r:id="rId19" imgW="368280" imgH="177480" progId="Equation.3">
                  <p:embed/>
                </p:oleObj>
              </mc:Choice>
              <mc:Fallback>
                <p:oleObj name="수식" r:id="rId19" imgW="36828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84984"/>
                        <a:ext cx="6381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9"/>
          <p:cNvGraphicFramePr>
            <a:graphicFrameLocks noChangeAspect="1"/>
          </p:cNvGraphicFramePr>
          <p:nvPr/>
        </p:nvGraphicFramePr>
        <p:xfrm>
          <a:off x="7956376" y="3356992"/>
          <a:ext cx="3857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수식" r:id="rId21" imgW="177480" imgH="177480" progId="Equation.3">
                  <p:embed/>
                </p:oleObj>
              </mc:Choice>
              <mc:Fallback>
                <p:oleObj name="수식" r:id="rId21" imgW="1774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3356992"/>
                        <a:ext cx="3857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0"/>
          <p:cNvGraphicFramePr>
            <a:graphicFrameLocks noChangeAspect="1"/>
          </p:cNvGraphicFramePr>
          <p:nvPr/>
        </p:nvGraphicFramePr>
        <p:xfrm>
          <a:off x="1475656" y="4149080"/>
          <a:ext cx="1917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수식" r:id="rId23" imgW="939600" imgH="215640" progId="Equation.3">
                  <p:embed/>
                </p:oleObj>
              </mc:Choice>
              <mc:Fallback>
                <p:oleObj name="수식" r:id="rId23" imgW="9396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149080"/>
                        <a:ext cx="1917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1"/>
          <p:cNvGraphicFramePr>
            <a:graphicFrameLocks noChangeAspect="1"/>
          </p:cNvGraphicFramePr>
          <p:nvPr/>
        </p:nvGraphicFramePr>
        <p:xfrm>
          <a:off x="3923928" y="4149080"/>
          <a:ext cx="609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수식" r:id="rId25" imgW="330120" imgH="203040" progId="Equation.3">
                  <p:embed/>
                </p:oleObj>
              </mc:Choice>
              <mc:Fallback>
                <p:oleObj name="수식" r:id="rId25" imgW="3301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149080"/>
                        <a:ext cx="6096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2"/>
          <p:cNvGraphicFramePr>
            <a:graphicFrameLocks noChangeAspect="1"/>
          </p:cNvGraphicFramePr>
          <p:nvPr/>
        </p:nvGraphicFramePr>
        <p:xfrm>
          <a:off x="4860032" y="4149080"/>
          <a:ext cx="6096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수식" r:id="rId26" imgW="342720" imgH="203040" progId="Equation.3">
                  <p:embed/>
                </p:oleObj>
              </mc:Choice>
              <mc:Fallback>
                <p:oleObj name="수식" r:id="rId26" imgW="3427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149080"/>
                        <a:ext cx="6096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3"/>
          <p:cNvGraphicFramePr>
            <a:graphicFrameLocks noChangeAspect="1"/>
          </p:cNvGraphicFramePr>
          <p:nvPr/>
        </p:nvGraphicFramePr>
        <p:xfrm>
          <a:off x="1259632" y="5013176"/>
          <a:ext cx="16002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수식" r:id="rId28" imgW="952200" imgH="393480" progId="Equation.3">
                  <p:embed/>
                </p:oleObj>
              </mc:Choice>
              <mc:Fallback>
                <p:oleObj name="수식" r:id="rId28" imgW="952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13176"/>
                        <a:ext cx="16002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4"/>
          <p:cNvGraphicFramePr>
            <a:graphicFrameLocks noChangeAspect="1"/>
          </p:cNvGraphicFramePr>
          <p:nvPr/>
        </p:nvGraphicFramePr>
        <p:xfrm>
          <a:off x="3275856" y="5085184"/>
          <a:ext cx="835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수식" r:id="rId30" imgW="406080" imgH="228600" progId="Equation.3">
                  <p:embed/>
                </p:oleObj>
              </mc:Choice>
              <mc:Fallback>
                <p:oleObj name="수식" r:id="rId30" imgW="4060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085184"/>
                        <a:ext cx="8350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5"/>
          <p:cNvGraphicFramePr>
            <a:graphicFrameLocks noChangeAspect="1"/>
          </p:cNvGraphicFramePr>
          <p:nvPr/>
        </p:nvGraphicFramePr>
        <p:xfrm>
          <a:off x="3923928" y="558924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수식" r:id="rId32" imgW="812520" imgH="228600" progId="Equation.3">
                  <p:embed/>
                </p:oleObj>
              </mc:Choice>
              <mc:Fallback>
                <p:oleObj name="수식" r:id="rId32" imgW="81252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589240"/>
                        <a:ext cx="160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ko-KR" altLang="en-US"/>
              <a:t>신승철</a:t>
            </a:r>
            <a:r>
              <a:rPr lang="en-US" altLang="ko-KR"/>
              <a:t>@KUT</a:t>
            </a:r>
          </a:p>
        </p:txBody>
      </p:sp>
      <p:sp>
        <p:nvSpPr>
          <p:cNvPr id="30723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C7A60E-3F0F-484A-8DB1-E9A06F519FF4}" type="slidenum">
              <a:rPr lang="en-US" altLang="ko-KR"/>
              <a:pPr/>
              <a:t>43</a:t>
            </a:fld>
            <a:endParaRPr lang="en-US" altLang="ko-KR"/>
          </a:p>
        </p:txBody>
      </p:sp>
      <p:pic>
        <p:nvPicPr>
          <p:cNvPr id="30724" name="Picture 2" descr="15"/>
          <p:cNvPicPr>
            <a:picLocks noChangeAspect="1" noChangeArrowheads="1"/>
          </p:cNvPicPr>
          <p:nvPr/>
        </p:nvPicPr>
        <p:blipFill>
          <a:blip r:embed="rId2" cstate="print"/>
          <a:srcRect l="65277"/>
          <a:stretch>
            <a:fillRect/>
          </a:stretch>
        </p:blipFill>
        <p:spPr bwMode="auto">
          <a:xfrm>
            <a:off x="2514600" y="1811338"/>
            <a:ext cx="441960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 </a:t>
            </a:r>
            <a:r>
              <a:rPr lang="ko-KR" altLang="en-US">
                <a:latin typeface="Times New Roman" pitchFamily="18" charset="0"/>
                <a:ea typeface="굴림" pitchFamily="50" charset="-127"/>
                <a:sym typeface="Symbol" pitchFamily="18" charset="2"/>
              </a:rPr>
              <a:t>표기법</a:t>
            </a:r>
            <a:endParaRPr lang="ko-KR" altLang="en-US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A7A313-4A00-4F48-ADE4-E74188B713DB}" type="slidenum">
              <a:rPr lang="en-US" altLang="ko-KR"/>
              <a:pPr/>
              <a:t>44</a:t>
            </a:fld>
            <a:endParaRPr lang="en-US" altLang="ko-KR"/>
          </a:p>
        </p:txBody>
      </p:sp>
      <p:pic>
        <p:nvPicPr>
          <p:cNvPr id="31747" name="Picture 2" descr="17"/>
          <p:cNvPicPr>
            <a:picLocks noChangeAspect="1" noChangeArrowheads="1"/>
          </p:cNvPicPr>
          <p:nvPr/>
        </p:nvPicPr>
        <p:blipFill>
          <a:blip r:embed="rId2" cstate="print"/>
          <a:srcRect l="58824"/>
          <a:stretch>
            <a:fillRect/>
          </a:stretch>
        </p:blipFill>
        <p:spPr bwMode="auto">
          <a:xfrm>
            <a:off x="2514600" y="2043113"/>
            <a:ext cx="45339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(</a:t>
            </a:r>
            <a:r>
              <a:rPr lang="en-US" altLang="ko-KR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3200" baseline="50000">
                <a:latin typeface="Times New Roman" pitchFamily="18" charset="0"/>
                <a:ea typeface="굴림" pitchFamily="50" charset="-127"/>
                <a:sym typeface="Symbol" pitchFamily="18" charset="2"/>
              </a:rPr>
              <a:t>2</a:t>
            </a:r>
            <a:r>
              <a:rPr lang="en-US" altLang="ko-KR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89C8C5-8216-442D-882C-98419C9CA356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5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작은 </a:t>
            </a:r>
            <a:r>
              <a:rPr lang="ko-KR" altLang="en-US" sz="21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는 복잡도 함수 </a:t>
            </a:r>
            <a:r>
              <a:rPr lang="ko-KR" altLang="en-US" sz="2800" dirty="0" err="1" smtClean="0">
                <a:latin typeface="Times New Roman" pitchFamily="18" charset="0"/>
                <a:sym typeface="Symbol" pitchFamily="18" charset="2"/>
              </a:rPr>
              <a:t>끼리의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 관계를 나타내기 위한 표기법이다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800" b="1" dirty="0" smtClean="0">
                <a:latin typeface="Times New Roman" pitchFamily="18" charset="0"/>
                <a:sym typeface="Symbol" pitchFamily="18" charset="2"/>
              </a:rPr>
              <a:t>정의 </a:t>
            </a:r>
            <a:r>
              <a:rPr lang="en-US" altLang="ko-KR" sz="2800" b="1" dirty="0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z="2800" b="1" dirty="0" smtClean="0">
                <a:latin typeface="Times New Roman" pitchFamily="18" charset="0"/>
                <a:sym typeface="Symbol" pitchFamily="18" charset="2"/>
              </a:rPr>
              <a:t>작은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ko-KR" altLang="en-US" sz="2100" i="1" dirty="0" smtClean="0">
                <a:latin typeface="Times New Roman" pitchFamily="18" charset="0"/>
                <a:sym typeface="Symbol" pitchFamily="18" charset="2"/>
              </a:rPr>
              <a:t></a:t>
            </a:r>
            <a:endParaRPr lang="ko-KR" altLang="en-US" sz="2800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주어진 복잡도 함수        에 대해서 </a:t>
            </a:r>
            <a:r>
              <a:rPr lang="ko-KR" altLang="en-US" sz="17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             은 다음을 만족</a:t>
            </a:r>
          </a:p>
          <a:p>
            <a:pPr lvl="1" eaLnBrk="1" hangingPunct="1">
              <a:buFontTx/>
              <a:buNone/>
            </a:pP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하는 모든 복잡도 함수         의 집합이다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모든 실수 </a:t>
            </a:r>
            <a:r>
              <a:rPr lang="en-US" altLang="ko-KR" sz="2400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 &gt; 0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에</a:t>
            </a:r>
          </a:p>
          <a:p>
            <a:pPr lvl="1" eaLnBrk="1" hangingPunct="1">
              <a:buFontTx/>
              <a:buNone/>
            </a:pP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대해서                           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여기서           인 모든   에 대해서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이</a:t>
            </a:r>
          </a:p>
          <a:p>
            <a:pPr lvl="1" eaLnBrk="1" hangingPunct="1">
              <a:buFontTx/>
              <a:buNone/>
            </a:pPr>
            <a:r>
              <a:rPr lang="ko-KR" altLang="en-US" sz="2400" dirty="0" smtClean="0">
                <a:latin typeface="Times New Roman" pitchFamily="18" charset="0"/>
                <a:sym typeface="Symbol" pitchFamily="18" charset="2"/>
              </a:rPr>
              <a:t>성립하는 음이 아닌 정수      이 존재한다</a:t>
            </a:r>
            <a:r>
              <a:rPr lang="en-US" altLang="ko-KR" sz="24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참고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:           </a:t>
            </a:r>
            <a:r>
              <a:rPr lang="en-US" altLang="ko-KR" sz="21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          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은 </a:t>
            </a:r>
            <a:r>
              <a:rPr lang="ko-KR" altLang="en-US" sz="2800" dirty="0" smtClean="0">
                <a:sym typeface="Symbol" pitchFamily="18" charset="2"/>
              </a:rPr>
              <a:t>“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       은       의 작은 오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ko-KR" sz="2800" dirty="0" smtClean="0">
                <a:sym typeface="Symbol" pitchFamily="18" charset="2"/>
              </a:rPr>
              <a:t>”</a:t>
            </a:r>
            <a:r>
              <a:rPr lang="ko-KR" altLang="en-US" sz="2800" dirty="0" smtClean="0">
                <a:latin typeface="Times New Roman" pitchFamily="18" charset="0"/>
                <a:sym typeface="Symbol" pitchFamily="18" charset="2"/>
              </a:rPr>
              <a:t>라고 한다</a:t>
            </a:r>
            <a:r>
              <a:rPr lang="en-US" altLang="ko-KR" sz="2800" dirty="0" smtClean="0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13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작은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(Small) </a:t>
            </a:r>
            <a:r>
              <a:rPr lang="en-US" altLang="ko-KR" sz="3000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표기법</a:t>
            </a:r>
            <a:endParaRPr lang="ko-KR" altLang="en-US" smtClean="0">
              <a:latin typeface="Times New Roman" pitchFamily="18" charset="0"/>
            </a:endParaRPr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3355975" y="2819400"/>
          <a:ext cx="703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수식" r:id="rId3" imgW="342720" imgH="203040" progId="Equation.3">
                  <p:embed/>
                </p:oleObj>
              </mc:Choice>
              <mc:Fallback>
                <p:oleObj name="수식" r:id="rId3" imgW="34272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2819400"/>
                        <a:ext cx="7032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5572125" y="2819400"/>
          <a:ext cx="911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수식" r:id="rId5" imgW="444240" imgH="203040" progId="Equation.3">
                  <p:embed/>
                </p:oleObj>
              </mc:Choice>
              <mc:Fallback>
                <p:oleObj name="수식" r:id="rId5" imgW="44424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819400"/>
                        <a:ext cx="9112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3811588" y="3287713"/>
          <a:ext cx="681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수식" r:id="rId7" imgW="330120" imgH="203040" progId="Equation.3">
                  <p:embed/>
                </p:oleObj>
              </mc:Choice>
              <mc:Fallback>
                <p:oleObj name="수식" r:id="rId7" imgW="3301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3287713"/>
                        <a:ext cx="6810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1619672" y="3573016"/>
          <a:ext cx="19113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수식" r:id="rId9" imgW="927000" imgH="215640" progId="Equation.3">
                  <p:embed/>
                </p:oleObj>
              </mc:Choice>
              <mc:Fallback>
                <p:oleObj name="수식" r:id="rId9" imgW="9270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73016"/>
                        <a:ext cx="19113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4"/>
          <p:cNvGraphicFramePr>
            <a:graphicFrameLocks noChangeAspect="1"/>
          </p:cNvGraphicFramePr>
          <p:nvPr/>
        </p:nvGraphicFramePr>
        <p:xfrm>
          <a:off x="4716016" y="3645024"/>
          <a:ext cx="887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수식" r:id="rId11" imgW="406080" imgH="177480" progId="Equation.3">
                  <p:embed/>
                </p:oleObj>
              </mc:Choice>
              <mc:Fallback>
                <p:oleObj name="수식" r:id="rId11" imgW="406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645024"/>
                        <a:ext cx="88741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5"/>
          <p:cNvGraphicFramePr>
            <a:graphicFrameLocks noChangeAspect="1"/>
          </p:cNvGraphicFramePr>
          <p:nvPr/>
        </p:nvGraphicFramePr>
        <p:xfrm>
          <a:off x="6516216" y="3645024"/>
          <a:ext cx="27463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수식" r:id="rId13" imgW="126720" imgH="139680" progId="Equation.3">
                  <p:embed/>
                </p:oleObj>
              </mc:Choice>
              <mc:Fallback>
                <p:oleObj name="수식" r:id="rId13" imgW="12672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645024"/>
                        <a:ext cx="27463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6"/>
          <p:cNvGraphicFramePr>
            <a:graphicFrameLocks noChangeAspect="1"/>
          </p:cNvGraphicFramePr>
          <p:nvPr/>
        </p:nvGraphicFramePr>
        <p:xfrm>
          <a:off x="4139952" y="4005064"/>
          <a:ext cx="3857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수식" r:id="rId15" imgW="177480" imgH="177480" progId="Equation.3">
                  <p:embed/>
                </p:oleObj>
              </mc:Choice>
              <mc:Fallback>
                <p:oleObj name="수식" r:id="rId15" imgW="1774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005064"/>
                        <a:ext cx="3857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7"/>
          <p:cNvGraphicFramePr>
            <a:graphicFrameLocks noChangeAspect="1"/>
          </p:cNvGraphicFramePr>
          <p:nvPr/>
        </p:nvGraphicFramePr>
        <p:xfrm>
          <a:off x="1547664" y="4437112"/>
          <a:ext cx="914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수식" r:id="rId17" imgW="444240" imgH="203040" progId="Equation.3">
                  <p:embed/>
                </p:oleObj>
              </mc:Choice>
              <mc:Fallback>
                <p:oleObj name="수식" r:id="rId17" imgW="4442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37112"/>
                        <a:ext cx="9144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8"/>
          <p:cNvGraphicFramePr>
            <a:graphicFrameLocks noChangeAspect="1"/>
          </p:cNvGraphicFramePr>
          <p:nvPr/>
        </p:nvGraphicFramePr>
        <p:xfrm>
          <a:off x="2699792" y="4437112"/>
          <a:ext cx="911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수식" r:id="rId19" imgW="444240" imgH="203040" progId="Equation.3">
                  <p:embed/>
                </p:oleObj>
              </mc:Choice>
              <mc:Fallback>
                <p:oleObj name="수식" r:id="rId19" imgW="4442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9112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9"/>
          <p:cNvGraphicFramePr>
            <a:graphicFrameLocks noChangeAspect="1"/>
          </p:cNvGraphicFramePr>
          <p:nvPr/>
        </p:nvGraphicFramePr>
        <p:xfrm>
          <a:off x="4067944" y="4437112"/>
          <a:ext cx="6810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수식" r:id="rId20" imgW="330120" imgH="203040" progId="Equation.3">
                  <p:embed/>
                </p:oleObj>
              </mc:Choice>
              <mc:Fallback>
                <p:oleObj name="수식" r:id="rId20" imgW="3301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437112"/>
                        <a:ext cx="6810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0"/>
          <p:cNvGraphicFramePr>
            <a:graphicFrameLocks noChangeAspect="1"/>
          </p:cNvGraphicFramePr>
          <p:nvPr/>
        </p:nvGraphicFramePr>
        <p:xfrm>
          <a:off x="5004048" y="4437112"/>
          <a:ext cx="703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수식" r:id="rId21" imgW="342720" imgH="203040" progId="Equation.3">
                  <p:embed/>
                </p:oleObj>
              </mc:Choice>
              <mc:Fallback>
                <p:oleObj name="수식" r:id="rId21" imgW="34272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37112"/>
                        <a:ext cx="7032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D527CF-5B18-4934-959B-1497FD6B6ED4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276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Times New Roman" pitchFamily="18" charset="0"/>
              </a:rPr>
              <a:t>큰 </a:t>
            </a:r>
            <a:r>
              <a:rPr lang="ko-KR" altLang="en-US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dirty="0" err="1" smtClean="0">
                <a:latin typeface="Times New Roman" pitchFamily="18" charset="0"/>
                <a:sym typeface="Symbol" pitchFamily="18" charset="2"/>
              </a:rPr>
              <a:t>와의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 차이점</a:t>
            </a:r>
          </a:p>
          <a:p>
            <a:pPr lvl="1" eaLnBrk="1" hangingPunct="1">
              <a:buFont typeface="Symbol" pitchFamily="18" charset="2"/>
              <a:buChar char="-"/>
            </a:pP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큰 </a:t>
            </a:r>
            <a:r>
              <a:rPr lang="ko-KR" altLang="en-US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-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실수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&gt;0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중에서 하나만 성립하여도 됨</a:t>
            </a:r>
          </a:p>
          <a:p>
            <a:pPr lvl="1" eaLnBrk="1" hangingPunct="1">
              <a:buFont typeface="Symbol" pitchFamily="18" charset="2"/>
              <a:buChar char="-"/>
            </a:pP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작은 </a:t>
            </a:r>
            <a:r>
              <a:rPr lang="ko-KR" altLang="en-US" sz="20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-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모든 실수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&gt;0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에 대해서 성립하여야 함</a:t>
            </a:r>
          </a:p>
          <a:p>
            <a:pPr lvl="1" eaLnBrk="1" hangingPunct="1">
              <a:buFont typeface="Symbol" pitchFamily="18" charset="2"/>
              <a:buChar char="-"/>
            </a:pPr>
            <a:endParaRPr lang="ko-KR" altLang="en-US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ko-KR" altLang="en-US" sz="2100" i="1" dirty="0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         은 쉽게 설명하자면         이 궁극적으로          </a:t>
            </a:r>
            <a:endParaRPr lang="en-US" altLang="ko-KR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보다 훨씬 낫다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좋다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는 의미이다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. </a:t>
            </a:r>
            <a:endParaRPr lang="en-US" altLang="ko-KR" sz="2100" i="1" dirty="0" smtClean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467544" y="3861048"/>
          <a:ext cx="914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수식" r:id="rId3" imgW="444240" imgH="203040" progId="Equation.3">
                  <p:embed/>
                </p:oleObj>
              </mc:Choice>
              <mc:Fallback>
                <p:oleObj name="수식" r:id="rId3" imgW="44424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61048"/>
                        <a:ext cx="9144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/>
          <p:cNvGraphicFramePr>
            <a:graphicFrameLocks noChangeAspect="1"/>
          </p:cNvGraphicFramePr>
          <p:nvPr/>
        </p:nvGraphicFramePr>
        <p:xfrm>
          <a:off x="1619672" y="3933056"/>
          <a:ext cx="911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수식" r:id="rId5" imgW="444240" imgH="203040" progId="Equation.3">
                  <p:embed/>
                </p:oleObj>
              </mc:Choice>
              <mc:Fallback>
                <p:oleObj name="수식" r:id="rId5" imgW="44424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33056"/>
                        <a:ext cx="9112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5292080" y="3933056"/>
          <a:ext cx="6810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수식" r:id="rId7" imgW="330120" imgH="203040" progId="Equation.3">
                  <p:embed/>
                </p:oleObj>
              </mc:Choice>
              <mc:Fallback>
                <p:oleObj name="수식" r:id="rId7" imgW="3301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933056"/>
                        <a:ext cx="6810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323528" y="4365104"/>
          <a:ext cx="704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수식" r:id="rId9" imgW="342720" imgH="203040" progId="Equation.3">
                  <p:embed/>
                </p:oleObj>
              </mc:Choice>
              <mc:Fallback>
                <p:oleObj name="수식" r:id="rId9" imgW="3427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65104"/>
                        <a:ext cx="7048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큰 </a:t>
            </a:r>
            <a:r>
              <a:rPr lang="ko-KR" altLang="en-US" sz="3800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vs.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작은 </a:t>
            </a:r>
            <a:r>
              <a:rPr lang="ko-KR" altLang="en-US" sz="2700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6D5CBE-BC5C-4D82-A414-393EB16AD7B4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7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pPr eaLnBrk="1" hangingPunct="1"/>
            <a:r>
              <a:rPr lang="en-US" altLang="ko-KR" i="1" smtClean="0">
                <a:latin typeface="Times New Roman" pitchFamily="18" charset="0"/>
              </a:rPr>
              <a:t>n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(n</a:t>
            </a:r>
            <a:r>
              <a:rPr lang="en-US" altLang="ko-KR" sz="2400" baseline="50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</a:rPr>
              <a:t>증명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en-US" altLang="ko-KR" i="1" smtClean="0">
                <a:latin typeface="Times New Roman" pitchFamily="18" charset="0"/>
              </a:rPr>
              <a:t>c</a:t>
            </a:r>
            <a:r>
              <a:rPr lang="en-US" altLang="ko-KR" smtClean="0">
                <a:latin typeface="Times New Roman" pitchFamily="18" charset="0"/>
              </a:rPr>
              <a:t> &gt; 0</a:t>
            </a:r>
            <a:r>
              <a:rPr lang="ko-KR" altLang="en-US" smtClean="0">
                <a:latin typeface="Times New Roman" pitchFamily="18" charset="0"/>
              </a:rPr>
              <a:t>이라고 하자</a:t>
            </a:r>
            <a:r>
              <a:rPr lang="en-US" altLang="ko-KR" smtClean="0">
                <a:latin typeface="Times New Roman" pitchFamily="18" charset="0"/>
              </a:rPr>
              <a:t>.             </a:t>
            </a:r>
            <a:r>
              <a:rPr lang="ko-KR" altLang="en-US" smtClean="0">
                <a:latin typeface="Times New Roman" pitchFamily="18" charset="0"/>
              </a:rPr>
              <a:t>인 모든 </a:t>
            </a:r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ko-KR" altLang="en-US" smtClean="0">
                <a:latin typeface="Times New Roman" pitchFamily="18" charset="0"/>
              </a:rPr>
              <a:t>에 대해서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</a:rPr>
              <a:t>           이 성립하는    을 찾아야 한다</a:t>
            </a:r>
            <a:r>
              <a:rPr lang="en-US" altLang="ko-KR" smtClean="0">
                <a:latin typeface="Times New Roman" pitchFamily="18" charset="0"/>
              </a:rPr>
              <a:t>. </a:t>
            </a:r>
            <a:r>
              <a:rPr lang="ko-KR" altLang="en-US" smtClean="0">
                <a:latin typeface="Times New Roman" pitchFamily="18" charset="0"/>
              </a:rPr>
              <a:t>이 부등식의 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</a:rPr>
              <a:t>양변을 </a:t>
            </a:r>
            <a:r>
              <a:rPr lang="en-US" altLang="ko-KR" i="1" smtClean="0">
                <a:latin typeface="Times New Roman" pitchFamily="18" charset="0"/>
              </a:rPr>
              <a:t>cn</a:t>
            </a:r>
            <a:r>
              <a:rPr lang="ko-KR" altLang="en-US" smtClean="0">
                <a:latin typeface="Times New Roman" pitchFamily="18" charset="0"/>
              </a:rPr>
              <a:t>으로 나누면            을 얻는다</a:t>
            </a:r>
            <a:r>
              <a:rPr lang="en-US" altLang="ko-KR" smtClean="0">
                <a:latin typeface="Times New Roman" pitchFamily="18" charset="0"/>
              </a:rPr>
              <a:t>. </a:t>
            </a:r>
            <a:r>
              <a:rPr lang="ko-KR" altLang="en-US" smtClean="0">
                <a:latin typeface="Times New Roman" pitchFamily="18" charset="0"/>
              </a:rPr>
              <a:t>따라서</a:t>
            </a:r>
          </a:p>
          <a:p>
            <a:pPr lvl="1" eaLnBrk="1" hangingPunct="1">
              <a:buFontTx/>
              <a:buNone/>
            </a:pPr>
            <a:r>
              <a:rPr lang="ko-KR" altLang="en-US" smtClean="0">
                <a:latin typeface="Times New Roman" pitchFamily="18" charset="0"/>
              </a:rPr>
              <a:t>           가 되는 어떤    을 찾으면 충분</a:t>
            </a:r>
            <a:r>
              <a:rPr lang="en-US" altLang="ko-KR" smtClean="0">
                <a:latin typeface="Times New Roman" pitchFamily="18" charset="0"/>
              </a:rPr>
              <a:t>!  </a:t>
            </a:r>
            <a:r>
              <a:rPr lang="en-US" altLang="ko-KR" sz="2400" smtClean="0">
                <a:latin typeface="Times New Roman" pitchFamily="18" charset="0"/>
              </a:rPr>
              <a:t>(</a:t>
            </a:r>
            <a:r>
              <a:rPr lang="ko-KR" altLang="en-US" sz="2400" smtClean="0">
                <a:latin typeface="Times New Roman" pitchFamily="18" charset="0"/>
              </a:rPr>
              <a:t>여기서      의</a:t>
            </a:r>
          </a:p>
          <a:p>
            <a:pPr lvl="1" eaLnBrk="1" hangingPunct="1">
              <a:buFontTx/>
              <a:buNone/>
            </a:pPr>
            <a:r>
              <a:rPr lang="ko-KR" altLang="en-US" sz="2400" smtClean="0">
                <a:latin typeface="Times New Roman" pitchFamily="18" charset="0"/>
              </a:rPr>
              <a:t>값은 </a:t>
            </a:r>
            <a:r>
              <a:rPr lang="en-US" altLang="ko-KR" sz="2400" i="1" smtClean="0">
                <a:latin typeface="Times New Roman" pitchFamily="18" charset="0"/>
              </a:rPr>
              <a:t>c</a:t>
            </a:r>
            <a:r>
              <a:rPr lang="ko-KR" altLang="en-US" sz="2400" smtClean="0">
                <a:latin typeface="Times New Roman" pitchFamily="18" charset="0"/>
              </a:rPr>
              <a:t>에 의해 좌우된다</a:t>
            </a:r>
            <a:r>
              <a:rPr lang="en-US" altLang="ko-KR" sz="2400" smtClean="0">
                <a:latin typeface="Times New Roman" pitchFamily="18" charset="0"/>
              </a:rPr>
              <a:t>. </a:t>
            </a:r>
            <a:r>
              <a:rPr lang="ko-KR" altLang="en-US" sz="2400" smtClean="0">
                <a:latin typeface="Times New Roman" pitchFamily="18" charset="0"/>
              </a:rPr>
              <a:t>예를 들어 만약 </a:t>
            </a:r>
            <a:r>
              <a:rPr lang="en-US" altLang="ko-KR" sz="2400" i="1" smtClean="0">
                <a:latin typeface="Times New Roman" pitchFamily="18" charset="0"/>
              </a:rPr>
              <a:t>c</a:t>
            </a:r>
            <a:r>
              <a:rPr lang="en-US" altLang="ko-KR" sz="2400" smtClean="0">
                <a:latin typeface="Times New Roman" pitchFamily="18" charset="0"/>
              </a:rPr>
              <a:t>=0.0001</a:t>
            </a:r>
          </a:p>
          <a:p>
            <a:pPr lvl="1" eaLnBrk="1" hangingPunct="1">
              <a:buFontTx/>
              <a:buNone/>
            </a:pPr>
            <a:r>
              <a:rPr lang="ko-KR" altLang="en-US" sz="2400" smtClean="0">
                <a:latin typeface="Times New Roman" pitchFamily="18" charset="0"/>
              </a:rPr>
              <a:t>이라고 하면</a:t>
            </a:r>
            <a:r>
              <a:rPr lang="en-US" altLang="ko-KR" sz="2400" smtClean="0">
                <a:latin typeface="Times New Roman" pitchFamily="18" charset="0"/>
              </a:rPr>
              <a:t>,     </a:t>
            </a:r>
            <a:r>
              <a:rPr lang="ko-KR" altLang="en-US" sz="2400" smtClean="0">
                <a:latin typeface="Times New Roman" pitchFamily="18" charset="0"/>
              </a:rPr>
              <a:t>의 값은 최소한 </a:t>
            </a:r>
            <a:r>
              <a:rPr lang="en-US" altLang="ko-KR" sz="2400" smtClean="0">
                <a:latin typeface="Times New Roman" pitchFamily="18" charset="0"/>
              </a:rPr>
              <a:t>10,000</a:t>
            </a:r>
            <a:r>
              <a:rPr lang="ko-KR" altLang="en-US" sz="2400" smtClean="0">
                <a:latin typeface="Times New Roman" pitchFamily="18" charset="0"/>
              </a:rPr>
              <a:t>이 되어야 한다</a:t>
            </a:r>
            <a:r>
              <a:rPr lang="en-US" altLang="ko-KR" sz="2400" smtClean="0">
                <a:latin typeface="Times New Roman" pitchFamily="18" charset="0"/>
              </a:rPr>
              <a:t>. </a:t>
            </a:r>
          </a:p>
          <a:p>
            <a:pPr lvl="1" eaLnBrk="1" hangingPunct="1">
              <a:buFontTx/>
              <a:buNone/>
            </a:pPr>
            <a:r>
              <a:rPr lang="ko-KR" altLang="en-US" sz="2400" smtClean="0">
                <a:latin typeface="Times New Roman" pitchFamily="18" charset="0"/>
              </a:rPr>
              <a:t>즉</a:t>
            </a:r>
            <a:r>
              <a:rPr lang="en-US" altLang="ko-KR" sz="2400" smtClean="0">
                <a:latin typeface="Times New Roman" pitchFamily="18" charset="0"/>
              </a:rPr>
              <a:t>,                    </a:t>
            </a:r>
            <a:r>
              <a:rPr lang="ko-KR" altLang="en-US" sz="2400" smtClean="0">
                <a:latin typeface="Times New Roman" pitchFamily="18" charset="0"/>
              </a:rPr>
              <a:t>인 모든 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ko-KR" altLang="en-US" sz="2400" smtClean="0">
                <a:latin typeface="Times New Roman" pitchFamily="18" charset="0"/>
              </a:rPr>
              <a:t>에 대해서                          이 </a:t>
            </a:r>
          </a:p>
          <a:p>
            <a:pPr lvl="1" eaLnBrk="1" hangingPunct="1">
              <a:buFontTx/>
              <a:buNone/>
            </a:pPr>
            <a:r>
              <a:rPr lang="ko-KR" altLang="en-US" sz="2400" smtClean="0">
                <a:latin typeface="Times New Roman" pitchFamily="18" charset="0"/>
              </a:rPr>
              <a:t>성립한다</a:t>
            </a:r>
            <a:r>
              <a:rPr lang="en-US" altLang="ko-KR" sz="2400" smtClean="0">
                <a:latin typeface="Times New Roman" pitchFamily="18" charset="0"/>
              </a:rPr>
              <a:t>.)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563888" y="1772816"/>
          <a:ext cx="887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수식" r:id="rId3" imgW="406080" imgH="177480" progId="Equation.3">
                  <p:embed/>
                </p:oleObj>
              </mc:Choice>
              <mc:Fallback>
                <p:oleObj name="수식" r:id="rId3" imgW="406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772816"/>
                        <a:ext cx="88741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95536" y="2132856"/>
          <a:ext cx="1030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수식" r:id="rId5" imgW="469800" imgH="203040" progId="Equation.3">
                  <p:embed/>
                </p:oleObj>
              </mc:Choice>
              <mc:Fallback>
                <p:oleObj name="수식" r:id="rId5" imgW="4698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32856"/>
                        <a:ext cx="10302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2915816" y="2204864"/>
          <a:ext cx="3857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수식" r:id="rId7" imgW="177480" imgH="177480" progId="Equation.3">
                  <p:embed/>
                </p:oleObj>
              </mc:Choice>
              <mc:Fallback>
                <p:oleObj name="수식" r:id="rId7" imgW="1774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04864"/>
                        <a:ext cx="38576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3419872" y="2492896"/>
          <a:ext cx="9429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수식" r:id="rId9" imgW="368280" imgH="393480" progId="Equation.3">
                  <p:embed/>
                </p:oleObj>
              </mc:Choice>
              <mc:Fallback>
                <p:oleObj name="수식" r:id="rId9" imgW="368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492896"/>
                        <a:ext cx="94297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8"/>
          <p:cNvGraphicFramePr>
            <a:graphicFrameLocks noChangeAspect="1"/>
          </p:cNvGraphicFramePr>
          <p:nvPr/>
        </p:nvGraphicFramePr>
        <p:xfrm>
          <a:off x="323528" y="2924944"/>
          <a:ext cx="1143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수식" r:id="rId11" imgW="419040" imgH="393480" progId="Equation.3">
                  <p:embed/>
                </p:oleObj>
              </mc:Choice>
              <mc:Fallback>
                <p:oleObj name="수식" r:id="rId11" imgW="4190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24944"/>
                        <a:ext cx="11430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9"/>
          <p:cNvGraphicFramePr>
            <a:graphicFrameLocks noChangeAspect="1"/>
          </p:cNvGraphicFramePr>
          <p:nvPr/>
        </p:nvGraphicFramePr>
        <p:xfrm>
          <a:off x="2987824" y="3068960"/>
          <a:ext cx="3857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수식" r:id="rId13" imgW="177480" imgH="177480" progId="Equation.3">
                  <p:embed/>
                </p:oleObj>
              </mc:Choice>
              <mc:Fallback>
                <p:oleObj name="수식" r:id="rId13" imgW="1774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68960"/>
                        <a:ext cx="38576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0"/>
          <p:cNvGraphicFramePr>
            <a:graphicFrameLocks noChangeAspect="1"/>
          </p:cNvGraphicFramePr>
          <p:nvPr/>
        </p:nvGraphicFramePr>
        <p:xfrm>
          <a:off x="6516216" y="2996952"/>
          <a:ext cx="3857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수식" r:id="rId14" imgW="177480" imgH="177480" progId="Equation.3">
                  <p:embed/>
                </p:oleObj>
              </mc:Choice>
              <mc:Fallback>
                <p:oleObj name="수식" r:id="rId14" imgW="1774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996952"/>
                        <a:ext cx="38576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1"/>
          <p:cNvGraphicFramePr>
            <a:graphicFrameLocks noChangeAspect="1"/>
          </p:cNvGraphicFramePr>
          <p:nvPr/>
        </p:nvGraphicFramePr>
        <p:xfrm>
          <a:off x="2339752" y="3861048"/>
          <a:ext cx="3857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수식" r:id="rId15" imgW="177480" imgH="177480" progId="Equation.3">
                  <p:embed/>
                </p:oleObj>
              </mc:Choice>
              <mc:Fallback>
                <p:oleObj name="수식" r:id="rId15" imgW="17748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38576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2"/>
          <p:cNvGraphicFramePr>
            <a:graphicFrameLocks noChangeAspect="1"/>
          </p:cNvGraphicFramePr>
          <p:nvPr/>
        </p:nvGraphicFramePr>
        <p:xfrm>
          <a:off x="1043608" y="4221088"/>
          <a:ext cx="1468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수식" r:id="rId16" imgW="672840" imgH="203040" progId="Equation.3">
                  <p:embed/>
                </p:oleObj>
              </mc:Choice>
              <mc:Fallback>
                <p:oleObj name="수식" r:id="rId16" imgW="67284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21088"/>
                        <a:ext cx="14684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3"/>
          <p:cNvGraphicFramePr>
            <a:graphicFrameLocks noChangeAspect="1"/>
          </p:cNvGraphicFramePr>
          <p:nvPr/>
        </p:nvGraphicFramePr>
        <p:xfrm>
          <a:off x="5148064" y="4221088"/>
          <a:ext cx="1635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8" imgW="749160" imgH="203040" progId="Equation.3">
                  <p:embed/>
                </p:oleObj>
              </mc:Choice>
              <mc:Fallback>
                <p:oleObj name="Equation" r:id="rId18" imgW="7491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21088"/>
                        <a:ext cx="16351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작은 </a:t>
            </a:r>
            <a:r>
              <a:rPr lang="ko-KR" altLang="en-US" sz="2700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 표기법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215C03-C626-42A9-B0EE-EDA8C5358FBE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458200" cy="3200400"/>
          </a:xfrm>
        </p:spPr>
        <p:txBody>
          <a:bodyPr/>
          <a:lstStyle/>
          <a:p>
            <a:pPr eaLnBrk="1" hangingPunct="1"/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ko-KR" altLang="en-US" dirty="0" smtClean="0">
                <a:latin typeface="Times New Roman" pitchFamily="18" charset="0"/>
              </a:rPr>
              <a:t>이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dirty="0" smtClean="0">
                <a:latin typeface="Times New Roman" pitchFamily="18" charset="0"/>
              </a:rPr>
              <a:t>(5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) ?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>
                <a:latin typeface="Times New Roman" pitchFamily="18" charset="0"/>
              </a:rPr>
              <a:t>모순 유도에 의한 증명</a:t>
            </a:r>
            <a:r>
              <a:rPr lang="en-US" altLang="ko-KR" dirty="0" smtClean="0">
                <a:latin typeface="Times New Roman" pitchFamily="18" charset="0"/>
              </a:rPr>
              <a:t>:           </a:t>
            </a:r>
            <a:r>
              <a:rPr lang="ko-KR" altLang="en-US" dirty="0" smtClean="0">
                <a:latin typeface="Times New Roman" pitchFamily="18" charset="0"/>
              </a:rPr>
              <a:t>이라고 하자</a:t>
            </a:r>
            <a:r>
              <a:rPr lang="en-US" altLang="ko-KR" dirty="0" smtClean="0">
                <a:latin typeface="Times New Roman" pitchFamily="18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altLang="ko-KR" dirty="0" smtClean="0">
                <a:latin typeface="Times New Roman" pitchFamily="18" charset="0"/>
              </a:rPr>
              <a:t>              </a:t>
            </a:r>
            <a:r>
              <a:rPr lang="ko-KR" altLang="en-US" dirty="0" smtClean="0">
                <a:latin typeface="Times New Roman" pitchFamily="18" charset="0"/>
              </a:rPr>
              <a:t>이라고 가정하면</a:t>
            </a:r>
            <a:r>
              <a:rPr lang="en-US" altLang="ko-KR" dirty="0" smtClean="0">
                <a:latin typeface="Times New Roman" pitchFamily="18" charset="0"/>
              </a:rPr>
              <a:t>,             </a:t>
            </a:r>
            <a:r>
              <a:rPr lang="ko-KR" altLang="en-US" dirty="0" smtClean="0">
                <a:latin typeface="Times New Roman" pitchFamily="18" charset="0"/>
              </a:rPr>
              <a:t>인 모든 정수 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ko-KR" altLang="en-US" dirty="0" smtClean="0">
                <a:latin typeface="Times New Roman" pitchFamily="18" charset="0"/>
              </a:rPr>
              <a:t>에 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>
                <a:latin typeface="Times New Roman" pitchFamily="18" charset="0"/>
              </a:rPr>
              <a:t>대해서</a:t>
            </a:r>
            <a:r>
              <a:rPr lang="en-US" altLang="ko-KR" dirty="0" smtClean="0">
                <a:latin typeface="Times New Roman" pitchFamily="18" charset="0"/>
              </a:rPr>
              <a:t>,                           </a:t>
            </a:r>
            <a:r>
              <a:rPr lang="ko-KR" altLang="en-US" dirty="0" smtClean="0">
                <a:latin typeface="Times New Roman" pitchFamily="18" charset="0"/>
              </a:rPr>
              <a:t>이 성립하는 음이 아닌 정수     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>
                <a:latin typeface="Times New Roman" pitchFamily="18" charset="0"/>
              </a:rPr>
              <a:t>이 존재해야 한다</a:t>
            </a:r>
            <a:r>
              <a:rPr lang="en-US" altLang="ko-KR" dirty="0" smtClean="0">
                <a:latin typeface="Times New Roman" pitchFamily="18" charset="0"/>
              </a:rPr>
              <a:t>. </a:t>
            </a:r>
            <a:r>
              <a:rPr lang="ko-KR" altLang="en-US" dirty="0" smtClean="0">
                <a:latin typeface="Times New Roman" pitchFamily="18" charset="0"/>
              </a:rPr>
              <a:t>그러나 그런      은 절대로 있을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>
                <a:latin typeface="Times New Roman" pitchFamily="18" charset="0"/>
              </a:rPr>
              <a:t>수 없다</a:t>
            </a:r>
            <a:r>
              <a:rPr lang="en-US" altLang="ko-KR" dirty="0" smtClean="0">
                <a:latin typeface="Times New Roman" pitchFamily="18" charset="0"/>
              </a:rPr>
              <a:t>. </a:t>
            </a:r>
            <a:r>
              <a:rPr lang="ko-KR" altLang="en-US" dirty="0" smtClean="0">
                <a:latin typeface="Times New Roman" pitchFamily="18" charset="0"/>
              </a:rPr>
              <a:t>따라서 위의 가정은 모순이다</a:t>
            </a:r>
            <a:r>
              <a:rPr lang="en-US" altLang="ko-KR" dirty="0" smtClean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3779912" y="2780928"/>
          <a:ext cx="83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수식" r:id="rId3" imgW="368280" imgH="393480" progId="Equation.3">
                  <p:embed/>
                </p:oleObj>
              </mc:Choice>
              <mc:Fallback>
                <p:oleObj name="수식" r:id="rId3" imgW="36828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780928"/>
                        <a:ext cx="838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683568" y="3356992"/>
          <a:ext cx="1274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수식" r:id="rId5" imgW="583920" imgH="215640" progId="Equation.3">
                  <p:embed/>
                </p:oleObj>
              </mc:Choice>
              <mc:Fallback>
                <p:oleObj name="수식" r:id="rId5" imgW="58392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56992"/>
                        <a:ext cx="12747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4211960" y="3356992"/>
          <a:ext cx="88741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수식" r:id="rId7" imgW="406080" imgH="177480" progId="Equation.3">
                  <p:embed/>
                </p:oleObj>
              </mc:Choice>
              <mc:Fallback>
                <p:oleObj name="수식" r:id="rId7" imgW="40608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356992"/>
                        <a:ext cx="88741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2123728" y="3645024"/>
          <a:ext cx="1676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수식" r:id="rId9" imgW="990360" imgH="393480" progId="Equation.3">
                  <p:embed/>
                </p:oleObj>
              </mc:Choice>
              <mc:Fallback>
                <p:oleObj name="수식" r:id="rId9" imgW="9903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645024"/>
                        <a:ext cx="16764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7308304" y="3789040"/>
          <a:ext cx="3857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수식" r:id="rId11" imgW="177480" imgH="177480" progId="Equation.3">
                  <p:embed/>
                </p:oleObj>
              </mc:Choice>
              <mc:Fallback>
                <p:oleObj name="수식" r:id="rId11" imgW="1774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789040"/>
                        <a:ext cx="3857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4788024" y="4221088"/>
          <a:ext cx="3857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수식" r:id="rId13" imgW="177480" imgH="177480" progId="Equation.3">
                  <p:embed/>
                </p:oleObj>
              </mc:Choice>
              <mc:Fallback>
                <p:oleObj name="수식" r:id="rId13" imgW="17748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221088"/>
                        <a:ext cx="38576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작은 </a:t>
            </a:r>
            <a:r>
              <a:rPr lang="ko-KR" altLang="en-US" sz="2700" i="1" smtClean="0">
                <a:latin typeface="Times New Roman" pitchFamily="18" charset="0"/>
                <a:sym typeface="Symbol" pitchFamily="18" charset="2"/>
              </a:rPr>
              <a:t>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 표기법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예 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ko-KR" altLang="en-US" smtClean="0">
                <a:latin typeface="Times New Roman" pitchFamily="18" charset="0"/>
                <a:sym typeface="Symbol" pitchFamily="18" charset="2"/>
              </a:rPr>
              <a:t>계속</a:t>
            </a:r>
            <a:r>
              <a:rPr lang="en-US" altLang="ko-KR" smtClean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2F80AA-2156-4671-8E95-476CC5C371AD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차수의 주요 성질  </a:t>
            </a:r>
            <a:r>
              <a:rPr lang="en-US" altLang="ko-KR" smtClean="0">
                <a:latin typeface="Times New Roman" pitchFamily="18" charset="0"/>
              </a:rPr>
              <a:t>I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                         </a:t>
            </a:r>
            <a:r>
              <a:rPr lang="en-US" altLang="ko-KR" u="sng" dirty="0" err="1" smtClean="0">
                <a:latin typeface="Times New Roman" pitchFamily="18" charset="0"/>
              </a:rPr>
              <a:t>iff</a:t>
            </a:r>
            <a:endParaRPr lang="en-US" altLang="ko-KR" u="sng" dirty="0" smtClean="0">
              <a:latin typeface="Times New Roman" pitchFamily="18" charset="0"/>
            </a:endParaRPr>
          </a:p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                         </a:t>
            </a:r>
            <a:r>
              <a:rPr lang="en-US" altLang="ko-KR" u="sng" dirty="0" err="1" smtClean="0">
                <a:latin typeface="Times New Roman" pitchFamily="18" charset="0"/>
              </a:rPr>
              <a:t>iff</a:t>
            </a:r>
            <a:endParaRPr lang="en-US" altLang="ko-KR" u="sng" dirty="0" smtClean="0">
              <a:latin typeface="Times New Roman" pitchFamily="18" charset="0"/>
            </a:endParaRPr>
          </a:p>
          <a:p>
            <a:pPr eaLnBrk="1" hangingPunct="1"/>
            <a:endParaRPr lang="en-US" altLang="ko-KR" i="1" dirty="0" smtClean="0">
              <a:latin typeface="Times New Roman" pitchFamily="18" charset="0"/>
            </a:endParaRPr>
          </a:p>
          <a:p>
            <a:pPr eaLnBrk="1" hangingPunct="1"/>
            <a:r>
              <a:rPr lang="en-US" altLang="ko-KR" i="1" dirty="0" smtClean="0">
                <a:latin typeface="Times New Roman" pitchFamily="18" charset="0"/>
              </a:rPr>
              <a:t>b </a:t>
            </a:r>
            <a:r>
              <a:rPr lang="en-US" altLang="ko-KR" dirty="0" smtClean="0">
                <a:latin typeface="Times New Roman" pitchFamily="18" charset="0"/>
              </a:rPr>
              <a:t>&gt; 1</a:t>
            </a:r>
            <a:r>
              <a:rPr lang="ko-KR" altLang="en-US" dirty="0" smtClean="0">
                <a:latin typeface="Times New Roman" pitchFamily="18" charset="0"/>
              </a:rPr>
              <a:t>이고 </a:t>
            </a:r>
            <a:r>
              <a:rPr lang="en-US" altLang="ko-KR" i="1" dirty="0" smtClean="0">
                <a:latin typeface="Times New Roman" pitchFamily="18" charset="0"/>
              </a:rPr>
              <a:t>a &gt; </a:t>
            </a:r>
            <a:r>
              <a:rPr lang="en-US" altLang="ko-KR" dirty="0" smtClean="0">
                <a:latin typeface="Times New Roman" pitchFamily="18" charset="0"/>
              </a:rPr>
              <a:t>1</a:t>
            </a:r>
            <a:r>
              <a:rPr lang="ko-KR" altLang="en-US" dirty="0" smtClean="0">
                <a:latin typeface="Times New Roman" pitchFamily="18" charset="0"/>
              </a:rPr>
              <a:t>이면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en-US" altLang="ko-KR" dirty="0" err="1" smtClean="0">
                <a:latin typeface="Times New Roman" pitchFamily="18" charset="0"/>
              </a:rPr>
              <a:t>log</a:t>
            </a:r>
            <a:r>
              <a:rPr lang="en-US" altLang="ko-KR" sz="2800" i="1" baseline="-14000" dirty="0" err="1" smtClean="0">
                <a:latin typeface="Times New Roman" pitchFamily="18" charset="0"/>
              </a:rPr>
              <a:t>a</a:t>
            </a:r>
            <a:r>
              <a:rPr lang="en-US" altLang="ko-KR" sz="2800" baseline="-14000" dirty="0" smtClean="0">
                <a:latin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</a:rPr>
              <a:t>n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 (</a:t>
            </a:r>
            <a:r>
              <a:rPr lang="en-US" altLang="ko-KR" dirty="0" err="1" smtClean="0">
                <a:latin typeface="Times New Roman" pitchFamily="18" charset="0"/>
              </a:rPr>
              <a:t>log</a:t>
            </a:r>
            <a:r>
              <a:rPr lang="en-US" altLang="ko-KR" sz="2800" i="1" baseline="-14000" dirty="0" err="1" smtClean="0">
                <a:latin typeface="Times New Roman" pitchFamily="18" charset="0"/>
              </a:rPr>
              <a:t>b</a:t>
            </a:r>
            <a:r>
              <a:rPr lang="en-US" altLang="ko-KR" sz="2800" baseline="-14000" dirty="0" smtClean="0">
                <a:latin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)</a:t>
            </a:r>
            <a:r>
              <a:rPr lang="ko-KR" altLang="en-US" dirty="0" smtClean="0">
                <a:latin typeface="Times New Roman" pitchFamily="18" charset="0"/>
              </a:rPr>
              <a:t>은 항상 성립</a:t>
            </a:r>
            <a:r>
              <a:rPr lang="en-US" altLang="ko-KR" dirty="0" smtClean="0">
                <a:latin typeface="Times New Roman" pitchFamily="18" charset="0"/>
              </a:rPr>
              <a:t>. </a:t>
            </a:r>
            <a:r>
              <a:rPr lang="ko-KR" altLang="en-US" dirty="0" smtClean="0">
                <a:latin typeface="Times New Roman" pitchFamily="18" charset="0"/>
              </a:rPr>
              <a:t>다시 말하면 로그</a:t>
            </a:r>
            <a:r>
              <a:rPr lang="en-US" altLang="ko-KR" dirty="0" smtClean="0">
                <a:latin typeface="Times New Roman" pitchFamily="18" charset="0"/>
              </a:rPr>
              <a:t>(logarithm) </a:t>
            </a:r>
            <a:r>
              <a:rPr lang="ko-KR" altLang="en-US" dirty="0" smtClean="0">
                <a:latin typeface="Times New Roman" pitchFamily="18" charset="0"/>
              </a:rPr>
              <a:t>복잡도 함수는 모두 같은 카테고리에 속한다</a:t>
            </a:r>
            <a:r>
              <a:rPr lang="en-US" altLang="ko-KR" dirty="0" smtClean="0">
                <a:latin typeface="Times New Roman" pitchFamily="18" charset="0"/>
              </a:rPr>
              <a:t>. </a:t>
            </a:r>
            <a:r>
              <a:rPr lang="ko-KR" altLang="en-US" dirty="0" smtClean="0">
                <a:latin typeface="Times New Roman" pitchFamily="18" charset="0"/>
              </a:rPr>
              <a:t>따라서 통상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dirty="0" err="1" smtClean="0">
                <a:latin typeface="Times New Roman" pitchFamily="18" charset="0"/>
              </a:rPr>
              <a:t>lg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)</a:t>
            </a:r>
            <a:r>
              <a:rPr lang="ko-KR" altLang="en-US" dirty="0" smtClean="0">
                <a:latin typeface="Times New Roman" pitchFamily="18" charset="0"/>
              </a:rPr>
              <a:t>으로 표시한다</a:t>
            </a:r>
            <a:r>
              <a:rPr lang="en-US" altLang="ko-KR" dirty="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ko-KR" i="1" dirty="0" smtClean="0">
                <a:latin typeface="Times New Roman" pitchFamily="18" charset="0"/>
              </a:rPr>
              <a:t>b</a:t>
            </a:r>
            <a:r>
              <a:rPr lang="en-US" altLang="ko-KR" dirty="0" smtClean="0">
                <a:latin typeface="Times New Roman" pitchFamily="18" charset="0"/>
              </a:rPr>
              <a:t> &gt; </a:t>
            </a:r>
            <a:r>
              <a:rPr lang="en-US" altLang="ko-KR" i="1" dirty="0" smtClean="0">
                <a:latin typeface="Times New Roman" pitchFamily="18" charset="0"/>
              </a:rPr>
              <a:t>a</a:t>
            </a:r>
            <a:r>
              <a:rPr lang="en-US" altLang="ko-KR" dirty="0" smtClean="0">
                <a:latin typeface="Times New Roman" pitchFamily="18" charset="0"/>
              </a:rPr>
              <a:t> &gt; 0</a:t>
            </a:r>
            <a:r>
              <a:rPr lang="ko-KR" altLang="en-US" dirty="0" smtClean="0">
                <a:latin typeface="Times New Roman" pitchFamily="18" charset="0"/>
              </a:rPr>
              <a:t>이면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</a:rPr>
              <a:t>a</a:t>
            </a:r>
            <a:r>
              <a:rPr lang="en-US" altLang="ko-KR" sz="2400" i="1" baseline="50000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ko-KR" sz="2400" i="1" baseline="50000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).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다시 말하면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지수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(exponential) 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복잡도 함수가 모두 같은 카테고리 안에 있는 것은 아니다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609600" y="11430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수식" r:id="rId3" imgW="939600" imgH="215640" progId="Equation.3">
                  <p:embed/>
                </p:oleObj>
              </mc:Choice>
              <mc:Fallback>
                <p:oleObj name="수식" r:id="rId3" imgW="939600" imgH="215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3276600" y="11430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수식" r:id="rId5" imgW="939600" imgH="215640" progId="Equation.3">
                  <p:embed/>
                </p:oleObj>
              </mc:Choice>
              <mc:Fallback>
                <p:oleObj name="수식" r:id="rId5" imgW="93960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609600" y="17526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수식" r:id="rId7" imgW="939600" imgH="215640" progId="Equation.3">
                  <p:embed/>
                </p:oleObj>
              </mc:Choice>
              <mc:Fallback>
                <p:oleObj name="수식" r:id="rId7" imgW="9396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3276600" y="17526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수식" r:id="rId9" imgW="939600" imgH="215640" progId="Equation.3">
                  <p:embed/>
                </p:oleObj>
              </mc:Choice>
              <mc:Fallback>
                <p:oleObj name="수식" r:id="rId9" imgW="9396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52600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Times New Roman" pitchFamily="18" charset="0"/>
              </a:rPr>
              <a:t>최악의 경우 분석</a:t>
            </a:r>
            <a:r>
              <a:rPr lang="en-US" altLang="ko-KR" sz="2800" dirty="0" smtClean="0">
                <a:latin typeface="Times New Roman" pitchFamily="18" charset="0"/>
              </a:rPr>
              <a:t>(Worst-case analysis)</a:t>
            </a:r>
          </a:p>
          <a:p>
            <a:pPr lvl="1"/>
            <a:r>
              <a:rPr lang="ko-KR" altLang="en-US" sz="2400" dirty="0" smtClean="0">
                <a:latin typeface="Times New Roman" pitchFamily="18" charset="0"/>
              </a:rPr>
              <a:t>입력크기와 입력 값 모두에 종속</a:t>
            </a:r>
          </a:p>
          <a:p>
            <a:pPr lvl="1"/>
            <a:r>
              <a:rPr lang="ko-KR" altLang="en-US" sz="2400" dirty="0" smtClean="0">
                <a:latin typeface="Times New Roman" pitchFamily="18" charset="0"/>
              </a:rPr>
              <a:t>단위연산이 수행되는 횟수가 최대인 경우 선택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3EE026-766F-4BA0-BF2E-15B6C9ED9097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4000">
                <a:solidFill>
                  <a:schemeClr val="accent2"/>
                </a:solidFill>
              </a:rPr>
              <a:t>차수의 주요 성질 </a:t>
            </a:r>
            <a:r>
              <a:rPr lang="en-US" altLang="ko-KR" sz="4000">
                <a:solidFill>
                  <a:schemeClr val="accent2"/>
                </a:solidFill>
                <a:latin typeface="Times New Roman" pitchFamily="18" charset="0"/>
              </a:rPr>
              <a:t>II</a:t>
            </a:r>
            <a:r>
              <a:rPr lang="en-US" altLang="ko-KR" sz="4000">
                <a:solidFill>
                  <a:schemeClr val="accent2"/>
                </a:solidFill>
              </a:rPr>
              <a:t> </a:t>
            </a:r>
            <a:endParaRPr lang="en-US" altLang="ko-KR" sz="4000">
              <a:solidFill>
                <a:schemeClr val="accent2"/>
              </a:solidFill>
              <a:latin typeface="TeXplus MI" pitchFamily="2" charset="2"/>
              <a:ea typeface="굴림" pitchFamily="50" charset="-127"/>
            </a:endParaRPr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28600" y="15113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 a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 &gt; 0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인 모든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a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에 대해서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,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</a:rPr>
              <a:t>a</a:t>
            </a:r>
            <a:r>
              <a:rPr lang="en-US" altLang="ko-KR" sz="2000" i="1" baseline="5000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80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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!). 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다시 말하면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,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!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은 어떤 지수 복잡도 함수보다도 나쁘다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.</a:t>
            </a:r>
          </a:p>
          <a:p>
            <a:pPr>
              <a:buFontTx/>
              <a:buChar char="•"/>
            </a:pP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 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복잡도 함수를 다음 순으로 나열해 보자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.</a:t>
            </a:r>
          </a:p>
          <a:p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	    </a:t>
            </a:r>
          </a:p>
          <a:p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	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여기서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k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&gt;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j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&gt;2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이고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b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&gt;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a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&gt;1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이다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. </a:t>
            </a:r>
          </a:p>
          <a:p>
            <a:pPr>
              <a:buFontTx/>
              <a:buChar char="•"/>
            </a:pP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 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복잡도함수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g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이 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f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(</a:t>
            </a:r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을 포함한 카테고리의 왼쪽에 위치한다고 하면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,</a:t>
            </a:r>
          </a:p>
          <a:p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                          .</a:t>
            </a:r>
            <a:endParaRPr lang="en-US" altLang="ko-KR">
              <a:latin typeface="Times New Roman" pitchFamily="18" charset="0"/>
              <a:ea typeface="굴림" pitchFamily="50" charset="-127"/>
              <a:sym typeface="Symbol" pitchFamily="18" charset="2"/>
            </a:endParaRPr>
          </a:p>
          <a:p>
            <a:r>
              <a:rPr lang="en-US" altLang="ko-KR" sz="28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  0, d  0,                        , </a:t>
            </a:r>
            <a:r>
              <a:rPr lang="ko-KR" altLang="en-US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그리고                        이면</a:t>
            </a:r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,</a:t>
            </a:r>
          </a:p>
          <a:p>
            <a:r>
              <a:rPr lang="en-US" altLang="ko-KR" sz="2800">
                <a:latin typeface="Times New Roman" pitchFamily="18" charset="0"/>
                <a:ea typeface="굴림" pitchFamily="50" charset="-127"/>
                <a:sym typeface="Symbol" pitchFamily="18" charset="2"/>
              </a:rPr>
              <a:t>                                             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7200" y="2819400"/>
          <a:ext cx="800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수식" r:id="rId3" imgW="3708360" imgH="228600" progId="Equation.3">
                  <p:embed/>
                </p:oleObj>
              </mc:Choice>
              <mc:Fallback>
                <p:oleObj name="수식" r:id="rId3" imgW="3708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800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3048000" y="4114800"/>
          <a:ext cx="19732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901440" imgH="215640" progId="Equation.3">
                  <p:embed/>
                </p:oleObj>
              </mc:Choice>
              <mc:Fallback>
                <p:oleObj name="Equation" r:id="rId5" imgW="9014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19732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2057400" y="48768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수식" r:id="rId7" imgW="939600" imgH="215640" progId="Equation.3">
                  <p:embed/>
                </p:oleObj>
              </mc:Choice>
              <mc:Fallback>
                <p:oleObj name="수식" r:id="rId7" imgW="9396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5486400" y="4876800"/>
          <a:ext cx="2028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수식" r:id="rId9" imgW="927000" imgH="215640" progId="Equation.3">
                  <p:embed/>
                </p:oleObj>
              </mc:Choice>
              <mc:Fallback>
                <p:oleObj name="수식" r:id="rId9" imgW="9270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20288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609600" y="5562600"/>
          <a:ext cx="37798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수식" r:id="rId11" imgW="1726920" imgH="215640" progId="Equation.3">
                  <p:embed/>
                </p:oleObj>
              </mc:Choice>
              <mc:Fallback>
                <p:oleObj name="수식" r:id="rId11" imgW="17269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37798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최악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</a:t>
            </a:r>
            <a:r>
              <a:rPr lang="en-US" altLang="ko-KR" dirty="0" smtClean="0">
                <a:sym typeface="Wingdings" pitchFamily="2" charset="2"/>
              </a:rPr>
              <a:t> O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최선 분석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  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평균 분석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</a:t>
            </a:r>
          </a:p>
          <a:p>
            <a:pPr lvl="1"/>
            <a:endParaRPr lang="en-US" altLang="ko-KR" dirty="0" smtClean="0">
              <a:latin typeface="Times New Roman" pitchFamily="18" charset="0"/>
              <a:sym typeface="Symbol" pitchFamily="18" charset="2"/>
            </a:endParaRP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복잡도 표시 기법과 분석기법과는 상관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복잡도 표시 기법은 단순히 분석한 결과를 나타내는 표기법일 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다음의 알고리즘을 생각해 보자</a:t>
            </a:r>
            <a:endParaRPr lang="en-US" altLang="ko-KR" dirty="0" smtClean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부터 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dirty="0" smtClean="0">
                <a:latin typeface="Times New Roman" pitchFamily="18" charset="0"/>
                <a:sym typeface="Symbol" pitchFamily="18" charset="2"/>
              </a:rPr>
              <a:t>까지 더하는 알고리즘</a:t>
            </a:r>
            <a:endParaRPr lang="en-US" altLang="ko-KR" dirty="0" smtClean="0">
              <a:latin typeface="Times New Roman" pitchFamily="18" charset="0"/>
              <a:sym typeface="Symbol" pitchFamily="18" charset="2"/>
            </a:endParaRPr>
          </a:p>
          <a:p>
            <a:pPr lvl="2"/>
            <a:r>
              <a:rPr lang="en-US" altLang="ko-KR" dirty="0" smtClean="0"/>
              <a:t>for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 to n</a:t>
            </a:r>
          </a:p>
          <a:p>
            <a:pPr lvl="3"/>
            <a:r>
              <a:rPr lang="en-US" altLang="ko-KR" dirty="0" smtClean="0"/>
              <a:t>sum +=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최악의 경우 분석에 따른 시간 복잡도는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최선의 경우 분석에 따른 시간 복잡도는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평균의 경우 분석에 따른 시간 복잡도는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95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도사 정리</a:t>
            </a:r>
            <a:r>
              <a:rPr lang="en-US" altLang="ko-KR" smtClean="0"/>
              <a:t>(The Master Theorem)</a:t>
            </a:r>
          </a:p>
        </p:txBody>
      </p:sp>
      <p:sp>
        <p:nvSpPr>
          <p:cNvPr id="9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1013"/>
            <a:ext cx="8839200" cy="4038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000" i="1" dirty="0" smtClean="0"/>
              <a:t>a</a:t>
            </a:r>
            <a:r>
              <a:rPr lang="ko-KR" altLang="en-US" sz="2000" dirty="0" smtClean="0"/>
              <a:t>와 </a:t>
            </a:r>
            <a:r>
              <a:rPr lang="en-US" altLang="ko-KR" sz="2000" i="1" dirty="0" smtClean="0"/>
              <a:t>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보다 큰 상수라 하고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어떤 함수라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음이 아닌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 정의된 재현식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다음의 형태를 이룬다고 하자</a:t>
            </a:r>
            <a:r>
              <a:rPr lang="en-US" altLang="ko-KR" sz="2000" dirty="0" smtClean="0"/>
              <a:t>.</a:t>
            </a:r>
          </a:p>
          <a:p>
            <a:pPr eaLnBrk="1" hangingPunct="1"/>
            <a:endParaRPr lang="en-US" altLang="ko-KR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그러면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다음과 같이 </a:t>
            </a:r>
            <a:r>
              <a:rPr lang="ko-KR" altLang="en-US" sz="2000" u="sng" dirty="0" smtClean="0"/>
              <a:t>점근적인 한계점</a:t>
            </a:r>
            <a:r>
              <a:rPr lang="en-US" altLang="ko-KR" sz="2000" u="sng" dirty="0" smtClean="0"/>
              <a:t>(asymptotic bound)</a:t>
            </a:r>
            <a:r>
              <a:rPr lang="ko-KR" altLang="en-US" sz="2000" dirty="0" smtClean="0"/>
              <a:t>을 가질 수 있다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	1. </a:t>
            </a:r>
            <a:r>
              <a:rPr lang="ko-KR" altLang="en-US" sz="2000" dirty="0" smtClean="0"/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000" dirty="0" smtClean="0">
                <a:sym typeface="Symbol" pitchFamily="18" charset="2"/>
              </a:rPr>
              <a:t>     </a:t>
            </a:r>
            <a:r>
              <a:rPr lang="en-US" altLang="ko-KR" sz="2000" dirty="0" smtClean="0">
                <a:sym typeface="Symbol" pitchFamily="18" charset="2"/>
              </a:rPr>
              <a:t>2.                                 </a:t>
            </a:r>
            <a:r>
              <a:rPr lang="ko-KR" altLang="en-US" sz="2000" dirty="0" smtClean="0">
                <a:sym typeface="Symbol" pitchFamily="18" charset="2"/>
              </a:rPr>
              <a:t>이면</a:t>
            </a:r>
            <a:r>
              <a:rPr lang="en-US" altLang="ko-KR" sz="2000" dirty="0" smtClean="0">
                <a:sym typeface="Symbol" pitchFamily="18" charset="2"/>
              </a:rPr>
              <a:t>,                                           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ym typeface="Symbol" pitchFamily="18" charset="2"/>
              </a:rPr>
              <a:t>	3.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                                     이고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en-US" altLang="ko-KR" sz="2000" dirty="0" smtClean="0">
                <a:sym typeface="Symbol" pitchFamily="18" charset="2"/>
              </a:rPr>
              <a:t> &lt; 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ym typeface="Symbol" pitchFamily="18" charset="2"/>
              </a:rPr>
              <a:t>          </a:t>
            </a:r>
            <a:r>
              <a:rPr lang="ko-KR" altLang="en-US" sz="2000" dirty="0" smtClean="0">
                <a:sym typeface="Symbol" pitchFamily="18" charset="2"/>
              </a:rPr>
              <a:t>과 충분히 큰 모든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                                         </a:t>
            </a:r>
            <a:r>
              <a:rPr lang="ko-KR" altLang="en-US" sz="2000" dirty="0" smtClean="0">
                <a:sym typeface="Symbol" pitchFamily="18" charset="2"/>
              </a:rPr>
              <a:t>이면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ym typeface="Symbol" pitchFamily="18" charset="2"/>
              </a:rPr>
              <a:t>                                        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ym typeface="Symbol" pitchFamily="18" charset="2"/>
              </a:rPr>
              <a:t>	    </a:t>
            </a:r>
            <a:r>
              <a:rPr lang="ko-KR" altLang="en-US" sz="2000" dirty="0" smtClean="0">
                <a:sym typeface="Symbol" pitchFamily="18" charset="2"/>
              </a:rPr>
              <a:t>여기서     은         </a:t>
            </a:r>
            <a:r>
              <a:rPr lang="ko-KR" altLang="en-US" sz="2000" dirty="0" err="1" smtClean="0">
                <a:sym typeface="Symbol" pitchFamily="18" charset="2"/>
              </a:rPr>
              <a:t>로</a:t>
            </a:r>
            <a:r>
              <a:rPr lang="ko-KR" altLang="en-US" sz="2000" dirty="0" smtClean="0">
                <a:sym typeface="Symbol" pitchFamily="18" charset="2"/>
              </a:rPr>
              <a:t> 여겨도 되고</a:t>
            </a:r>
            <a:r>
              <a:rPr lang="en-US" altLang="ko-KR" sz="2000" dirty="0" smtClean="0">
                <a:sym typeface="Symbol" pitchFamily="18" charset="2"/>
              </a:rPr>
              <a:t>,         </a:t>
            </a:r>
            <a:r>
              <a:rPr lang="ko-KR" altLang="en-US" sz="2000" dirty="0" smtClean="0">
                <a:sym typeface="Symbol" pitchFamily="18" charset="2"/>
              </a:rPr>
              <a:t>으로 여겨도 된다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2622550" y="2405063"/>
          <a:ext cx="3657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05063"/>
                        <a:ext cx="36576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4267200" y="3449638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수식" r:id="rId5" imgW="1434960" imgH="228600" progId="Equation.3">
                  <p:embed/>
                </p:oleObj>
              </mc:Choice>
              <mc:Fallback>
                <p:oleObj name="수식" r:id="rId5" imgW="143496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49638"/>
                        <a:ext cx="2895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7086600" y="3427413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수식" r:id="rId7" imgW="977760" imgH="228600" progId="Equation.3">
                  <p:embed/>
                </p:oleObj>
              </mc:Choice>
              <mc:Fallback>
                <p:oleObj name="수식" r:id="rId7" imgW="9777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27413"/>
                        <a:ext cx="205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971600" y="3501008"/>
          <a:ext cx="2133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수식" r:id="rId9" imgW="990360" imgH="228600" progId="Equation.3">
                  <p:embed/>
                </p:oleObj>
              </mc:Choice>
              <mc:Fallback>
                <p:oleObj name="수식" r:id="rId9" imgW="9903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01008"/>
                        <a:ext cx="21336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4716016" y="3861048"/>
          <a:ext cx="26558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수식" r:id="rId11" imgW="1206360" imgH="228600" progId="Equation.3">
                  <p:embed/>
                </p:oleObj>
              </mc:Choice>
              <mc:Fallback>
                <p:oleObj name="수식" r:id="rId11" imgW="1206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861048"/>
                        <a:ext cx="26558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4267200" y="4189413"/>
          <a:ext cx="22875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수식" r:id="rId13" imgW="1091880" imgH="228600" progId="Equation.3">
                  <p:embed/>
                </p:oleObj>
              </mc:Choice>
              <mc:Fallback>
                <p:oleObj name="수식" r:id="rId13" imgW="1091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89413"/>
                        <a:ext cx="22875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4788024" y="4509120"/>
          <a:ext cx="2525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수식" r:id="rId15" imgW="1130040" imgH="228600" progId="Equation.3">
                  <p:embed/>
                </p:oleObj>
              </mc:Choice>
              <mc:Fallback>
                <p:oleObj name="수식" r:id="rId15" imgW="1130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509120"/>
                        <a:ext cx="252571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/>
          <p:cNvGraphicFramePr>
            <a:graphicFrameLocks noChangeAspect="1"/>
          </p:cNvGraphicFramePr>
          <p:nvPr/>
        </p:nvGraphicFramePr>
        <p:xfrm>
          <a:off x="1259632" y="4869160"/>
          <a:ext cx="19923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수식" r:id="rId17" imgW="965160" imgH="215640" progId="Equation.3">
                  <p:embed/>
                </p:oleObj>
              </mc:Choice>
              <mc:Fallback>
                <p:oleObj name="수식" r:id="rId17" imgW="9651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69160"/>
                        <a:ext cx="19923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8"/>
          <p:cNvGraphicFramePr>
            <a:graphicFrameLocks noChangeAspect="1"/>
          </p:cNvGraphicFramePr>
          <p:nvPr/>
        </p:nvGraphicFramePr>
        <p:xfrm>
          <a:off x="1691680" y="5157192"/>
          <a:ext cx="293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수식" r:id="rId19" imgW="126720" imgH="228600" progId="Equation.3">
                  <p:embed/>
                </p:oleObj>
              </mc:Choice>
              <mc:Fallback>
                <p:oleObj name="수식" r:id="rId19" imgW="1267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157192"/>
                        <a:ext cx="2936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9"/>
          <p:cNvGraphicFramePr>
            <a:graphicFrameLocks noChangeAspect="1"/>
          </p:cNvGraphicFramePr>
          <p:nvPr/>
        </p:nvGraphicFramePr>
        <p:xfrm>
          <a:off x="2483768" y="5301208"/>
          <a:ext cx="53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수식" r:id="rId21" imgW="228600" imgH="228600" progId="Equation.3">
                  <p:embed/>
                </p:oleObj>
              </mc:Choice>
              <mc:Fallback>
                <p:oleObj name="수식" r:id="rId21" imgW="228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301208"/>
                        <a:ext cx="536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0"/>
          <p:cNvGraphicFramePr>
            <a:graphicFrameLocks noChangeAspect="1"/>
          </p:cNvGraphicFramePr>
          <p:nvPr/>
        </p:nvGraphicFramePr>
        <p:xfrm>
          <a:off x="4932040" y="5229200"/>
          <a:ext cx="534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수식" r:id="rId23" imgW="228600" imgH="228600" progId="Equation.3">
                  <p:embed/>
                </p:oleObj>
              </mc:Choice>
              <mc:Fallback>
                <p:oleObj name="수식" r:id="rId23" imgW="228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229200"/>
                        <a:ext cx="5349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4800600" cy="838200"/>
          </a:xfrm>
        </p:spPr>
        <p:txBody>
          <a:bodyPr/>
          <a:lstStyle/>
          <a:p>
            <a:pPr eaLnBrk="1" hangingPunct="1"/>
            <a:r>
              <a:rPr lang="ko-KR" altLang="en-US" sz="3800" smtClean="0"/>
              <a:t>도사정리 적용의 예</a:t>
            </a:r>
          </a:p>
        </p:txBody>
      </p:sp>
      <p:sp>
        <p:nvSpPr>
          <p:cNvPr id="102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19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sym typeface="Symbol" pitchFamily="18" charset="2"/>
              </a:rPr>
              <a:t></a:t>
            </a:r>
            <a:endParaRPr lang="en-US" altLang="ko-KR" sz="2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/>
              <a:t>	</a:t>
            </a:r>
            <a:r>
              <a:rPr lang="ko-KR" altLang="en-US" sz="2400" dirty="0" smtClean="0"/>
              <a:t>여기서 </a:t>
            </a:r>
            <a:r>
              <a:rPr lang="en-US" altLang="ko-KR" sz="2400" i="1" dirty="0" smtClean="0"/>
              <a:t>a</a:t>
            </a:r>
            <a:r>
              <a:rPr lang="en-US" altLang="ko-KR" sz="2400" dirty="0" smtClean="0"/>
              <a:t> = 9, </a:t>
            </a:r>
            <a:r>
              <a:rPr lang="en-US" altLang="ko-KR" sz="2400" i="1" dirty="0" smtClean="0"/>
              <a:t>b</a:t>
            </a:r>
            <a:r>
              <a:rPr lang="en-US" altLang="ko-KR" sz="2400" dirty="0" smtClean="0"/>
              <a:t> = 3, 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= </a:t>
            </a:r>
            <a:r>
              <a:rPr lang="en-US" altLang="ko-KR" sz="2400" i="1" dirty="0" smtClean="0"/>
              <a:t>n</a:t>
            </a:r>
            <a:r>
              <a:rPr lang="ko-KR" altLang="en-US" sz="2400" dirty="0" smtClean="0"/>
              <a:t>이고</a:t>
            </a:r>
            <a:r>
              <a:rPr lang="en-US" altLang="ko-KR" sz="2400" dirty="0" smtClean="0"/>
              <a:t>, </a:t>
            </a:r>
            <a:r>
              <a:rPr lang="en-US" altLang="ko-KR" sz="2800" dirty="0" smtClean="0"/>
              <a:t>                             </a:t>
            </a:r>
            <a:r>
              <a:rPr lang="ko-KR" altLang="en-US" sz="2400" dirty="0" smtClean="0"/>
              <a:t>이므로</a:t>
            </a:r>
            <a:r>
              <a:rPr lang="en-US" altLang="ko-KR" sz="2400" dirty="0" smtClean="0"/>
              <a:t>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</a:t>
            </a:r>
            <a:r>
              <a:rPr lang="en-US" altLang="ko-KR" sz="2400" i="1" dirty="0" smtClean="0">
                <a:sym typeface="Symbol" pitchFamily="18" charset="2"/>
              </a:rPr>
              <a:t></a:t>
            </a:r>
            <a:r>
              <a:rPr lang="en-US" altLang="ko-KR" sz="2400" dirty="0" smtClean="0"/>
              <a:t> = 1</a:t>
            </a:r>
            <a:r>
              <a:rPr lang="ko-KR" altLang="en-US" sz="2400" dirty="0" smtClean="0"/>
              <a:t>일 때</a:t>
            </a:r>
            <a:r>
              <a:rPr lang="en-US" altLang="ko-KR" sz="2400" dirty="0" smtClean="0"/>
              <a:t>,                           </a:t>
            </a:r>
            <a:r>
              <a:rPr lang="ko-KR" altLang="en-US" sz="2400" dirty="0" smtClean="0"/>
              <a:t>이라고 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도사정리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번을 적용하면</a:t>
            </a:r>
            <a:r>
              <a:rPr lang="en-US" altLang="ko-KR" sz="2400" dirty="0" smtClean="0"/>
              <a:t>,                                     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sym typeface="Symbol" pitchFamily="18" charset="2"/>
              </a:rPr>
              <a:t>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sym typeface="Symbol" pitchFamily="18" charset="2"/>
              </a:rPr>
              <a:t>	</a:t>
            </a:r>
            <a:r>
              <a:rPr lang="ko-KR" altLang="en-US" sz="2400" dirty="0" smtClean="0">
                <a:sym typeface="Symbol" pitchFamily="18" charset="2"/>
              </a:rPr>
              <a:t>여기서 </a:t>
            </a:r>
            <a:r>
              <a:rPr lang="en-US" altLang="ko-KR" sz="2400" i="1" dirty="0" smtClean="0">
                <a:sym typeface="Symbol" pitchFamily="18" charset="2"/>
              </a:rPr>
              <a:t>a</a:t>
            </a:r>
            <a:r>
              <a:rPr lang="en-US" altLang="ko-KR" sz="2400" dirty="0" smtClean="0">
                <a:sym typeface="Symbol" pitchFamily="18" charset="2"/>
              </a:rPr>
              <a:t> = 1, </a:t>
            </a:r>
            <a:r>
              <a:rPr lang="en-US" altLang="ko-KR" sz="2400" i="1" dirty="0" smtClean="0">
                <a:sym typeface="Symbol" pitchFamily="18" charset="2"/>
              </a:rPr>
              <a:t>b</a:t>
            </a:r>
            <a:r>
              <a:rPr lang="en-US" altLang="ko-KR" sz="2400" dirty="0" smtClean="0">
                <a:sym typeface="Symbol" pitchFamily="18" charset="2"/>
              </a:rPr>
              <a:t> =    , </a:t>
            </a:r>
            <a:r>
              <a:rPr lang="en-US" altLang="ko-KR" sz="2400" i="1" dirty="0" smtClean="0">
                <a:sym typeface="Symbol" pitchFamily="18" charset="2"/>
              </a:rPr>
              <a:t>f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 = 1</a:t>
            </a:r>
            <a:r>
              <a:rPr lang="ko-KR" altLang="en-US" sz="2400" dirty="0" smtClean="0">
                <a:sym typeface="Symbol" pitchFamily="18" charset="2"/>
              </a:rPr>
              <a:t>이고</a:t>
            </a:r>
            <a:r>
              <a:rPr lang="en-US" altLang="ko-KR" sz="2400" dirty="0" smtClean="0">
                <a:sym typeface="Symbol" pitchFamily="18" charset="2"/>
              </a:rPr>
              <a:t>,</a:t>
            </a:r>
            <a:r>
              <a:rPr lang="en-US" altLang="ko-KR" sz="2800" dirty="0" smtClean="0">
                <a:sym typeface="Symbol" pitchFamily="18" charset="2"/>
              </a:rPr>
              <a:t>                                   </a:t>
            </a:r>
            <a:r>
              <a:rPr lang="ko-KR" altLang="en-US" sz="2400" dirty="0" smtClean="0">
                <a:sym typeface="Symbol" pitchFamily="18" charset="2"/>
              </a:rPr>
              <a:t>이므로</a:t>
            </a:r>
            <a:r>
              <a:rPr lang="en-US" altLang="ko-KR" sz="2400" dirty="0" smtClean="0">
                <a:sym typeface="Symbol" pitchFamily="18" charset="2"/>
              </a:rPr>
              <a:t>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sym typeface="Symbol" pitchFamily="18" charset="2"/>
              </a:rPr>
              <a:t>                       </a:t>
            </a:r>
            <a:r>
              <a:rPr lang="ko-KR" altLang="en-US" sz="2400" dirty="0" smtClean="0">
                <a:sym typeface="Symbol" pitchFamily="18" charset="2"/>
              </a:rPr>
              <a:t>이라고 할 수 있다</a:t>
            </a:r>
            <a:r>
              <a:rPr lang="en-US" altLang="ko-KR" sz="2400" dirty="0" smtClean="0">
                <a:sym typeface="Symbol" pitchFamily="18" charset="2"/>
              </a:rPr>
              <a:t>. </a:t>
            </a:r>
            <a:r>
              <a:rPr lang="ko-KR" altLang="en-US" sz="2400" dirty="0" smtClean="0">
                <a:sym typeface="Symbol" pitchFamily="18" charset="2"/>
              </a:rPr>
              <a:t>도사정리 </a:t>
            </a:r>
            <a:r>
              <a:rPr lang="en-US" altLang="ko-KR" sz="2400" dirty="0" smtClean="0">
                <a:sym typeface="Symbol" pitchFamily="18" charset="2"/>
              </a:rPr>
              <a:t>2</a:t>
            </a:r>
            <a:r>
              <a:rPr lang="ko-KR" altLang="en-US" sz="2400" dirty="0" smtClean="0">
                <a:sym typeface="Symbol" pitchFamily="18" charset="2"/>
              </a:rPr>
              <a:t>번을 적용하면</a:t>
            </a:r>
            <a:r>
              <a:rPr lang="en-US" altLang="ko-KR" sz="2400" dirty="0" smtClean="0">
                <a:sym typeface="Symbol" pitchFamily="18" charset="2"/>
              </a:rPr>
              <a:t>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sym typeface="Symbol" pitchFamily="18" charset="2"/>
              </a:rPr>
              <a:t>                                            </a:t>
            </a:r>
            <a:r>
              <a:rPr lang="ko-KR" altLang="en-US" sz="2400" dirty="0" smtClean="0">
                <a:sym typeface="Symbol" pitchFamily="18" charset="2"/>
              </a:rPr>
              <a:t>이 된다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609600" y="1566863"/>
          <a:ext cx="2336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수식" r:id="rId3" imgW="1015920" imgH="228600" progId="Equation.3">
                  <p:embed/>
                </p:oleObj>
              </mc:Choice>
              <mc:Fallback>
                <p:oleObj name="수식" r:id="rId3" imgW="101592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6863"/>
                        <a:ext cx="23368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5220072" y="1916832"/>
          <a:ext cx="256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수식" r:id="rId5" imgW="1320480" imgH="228600" progId="Equation.3">
                  <p:embed/>
                </p:oleObj>
              </mc:Choice>
              <mc:Fallback>
                <p:oleObj name="수식" r:id="rId5" imgW="13204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916832"/>
                        <a:ext cx="2565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2057400" y="2559050"/>
          <a:ext cx="2006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수식" r:id="rId7" imgW="1117440" imgH="228600" progId="Equation.3">
                  <p:embed/>
                </p:oleObj>
              </mc:Choice>
              <mc:Fallback>
                <p:oleObj name="수식" r:id="rId7" imgW="11174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59050"/>
                        <a:ext cx="20066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1981200" y="2928938"/>
          <a:ext cx="27368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수식" r:id="rId9" imgW="1523880" imgH="228600" progId="Equation.3">
                  <p:embed/>
                </p:oleObj>
              </mc:Choice>
              <mc:Fallback>
                <p:oleObj name="수식" r:id="rId9" imgW="1523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28938"/>
                        <a:ext cx="27368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611560" y="3645024"/>
          <a:ext cx="22780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수식" r:id="rId11" imgW="990360" imgH="228600" progId="Equation.3">
                  <p:embed/>
                </p:oleObj>
              </mc:Choice>
              <mc:Fallback>
                <p:oleObj name="수식" r:id="rId11" imgW="990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227806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/>
          <p:cNvGraphicFramePr>
            <a:graphicFrameLocks noChangeAspect="1"/>
          </p:cNvGraphicFramePr>
          <p:nvPr/>
        </p:nvGraphicFramePr>
        <p:xfrm>
          <a:off x="2915816" y="4005064"/>
          <a:ext cx="314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수식" r:id="rId13" imgW="126720" imgH="228600" progId="Equation.3">
                  <p:embed/>
                </p:oleObj>
              </mc:Choice>
              <mc:Fallback>
                <p:oleObj name="수식" r:id="rId13" imgW="126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005064"/>
                        <a:ext cx="3143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/>
        </p:nvGraphicFramePr>
        <p:xfrm>
          <a:off x="5220072" y="4005064"/>
          <a:ext cx="2984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수식" r:id="rId15" imgW="1536480" imgH="291960" progId="Equation.3">
                  <p:embed/>
                </p:oleObj>
              </mc:Choice>
              <mc:Fallback>
                <p:oleObj name="수식" r:id="rId15" imgW="1536480" imgH="291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05064"/>
                        <a:ext cx="29845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"/>
          <p:cNvGraphicFramePr>
            <a:graphicFrameLocks noChangeAspect="1"/>
          </p:cNvGraphicFramePr>
          <p:nvPr/>
        </p:nvGraphicFramePr>
        <p:xfrm>
          <a:off x="577850" y="4833938"/>
          <a:ext cx="1479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수식" r:id="rId17" imgW="761760" imgH="203040" progId="Equation.3">
                  <p:embed/>
                </p:oleObj>
              </mc:Choice>
              <mc:Fallback>
                <p:oleObj name="수식" r:id="rId17" imgW="7617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833938"/>
                        <a:ext cx="14795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8"/>
          <p:cNvGraphicFramePr>
            <a:graphicFrameLocks noChangeAspect="1"/>
          </p:cNvGraphicFramePr>
          <p:nvPr/>
        </p:nvGraphicFramePr>
        <p:xfrm>
          <a:off x="560388" y="5257800"/>
          <a:ext cx="31575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19" imgW="1625400" imgH="203040" progId="Equation.3">
                  <p:embed/>
                </p:oleObj>
              </mc:Choice>
              <mc:Fallback>
                <p:oleObj name="Equation" r:id="rId19" imgW="16254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5257800"/>
                        <a:ext cx="315753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4"/>
          <p:cNvSpPr>
            <a:spLocks noChangeArrowheads="1"/>
          </p:cNvSpPr>
          <p:nvPr/>
        </p:nvSpPr>
        <p:spPr bwMode="auto">
          <a:xfrm>
            <a:off x="2438400" y="381000"/>
            <a:ext cx="480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>
                <a:solidFill>
                  <a:schemeClr val="tx2"/>
                </a:solidFill>
                <a:latin typeface="Times New Roman" pitchFamily="18" charset="0"/>
              </a:rPr>
              <a:t>도사정리 적용의 예</a:t>
            </a:r>
          </a:p>
        </p:txBody>
      </p:sp>
      <p:sp>
        <p:nvSpPr>
          <p:cNvPr id="112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ym typeface="Symbol" pitchFamily="18" charset="2"/>
              </a:rPr>
              <a:t></a:t>
            </a:r>
            <a:endParaRPr lang="en-US" altLang="ko-KR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	</a:t>
            </a:r>
            <a:r>
              <a:rPr lang="ko-KR" altLang="en-US" sz="1800" dirty="0" smtClean="0"/>
              <a:t>여기서 </a:t>
            </a:r>
            <a:r>
              <a:rPr lang="en-US" altLang="ko-KR" sz="1800" i="1" dirty="0" smtClean="0"/>
              <a:t>a</a:t>
            </a:r>
            <a:r>
              <a:rPr lang="en-US" altLang="ko-KR" sz="1800" dirty="0" smtClean="0"/>
              <a:t> = 3, </a:t>
            </a:r>
            <a:r>
              <a:rPr lang="en-US" altLang="ko-KR" sz="1800" i="1" dirty="0" smtClean="0"/>
              <a:t>b</a:t>
            </a:r>
            <a:r>
              <a:rPr lang="en-US" altLang="ko-KR" sz="1800" dirty="0" smtClean="0"/>
              <a:t> = 4, </a:t>
            </a:r>
            <a:r>
              <a:rPr lang="en-US" altLang="ko-KR" sz="1800" i="1" dirty="0" smtClean="0"/>
              <a:t>f</a:t>
            </a:r>
            <a:r>
              <a:rPr lang="en-US" altLang="ko-KR" sz="1800" dirty="0" smtClean="0"/>
              <a:t>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 = </a:t>
            </a:r>
            <a:r>
              <a:rPr lang="en-US" altLang="ko-KR" sz="1800" i="1" dirty="0" smtClean="0"/>
              <a:t>n </a:t>
            </a:r>
            <a:r>
              <a:rPr lang="en-US" altLang="ko-KR" sz="1800" dirty="0" err="1" smtClean="0"/>
              <a:t>lg</a:t>
            </a:r>
            <a:r>
              <a:rPr lang="en-US" altLang="ko-KR" sz="1800" i="1" dirty="0" smtClean="0"/>
              <a:t> n</a:t>
            </a:r>
            <a:r>
              <a:rPr lang="ko-KR" altLang="en-US" sz="1800" dirty="0" smtClean="0"/>
              <a:t>이고</a:t>
            </a:r>
            <a:r>
              <a:rPr lang="en-US" altLang="ko-KR" sz="1800" dirty="0" smtClean="0"/>
              <a:t>, </a:t>
            </a:r>
            <a:r>
              <a:rPr lang="en-US" altLang="ko-KR" sz="2000" dirty="0" smtClean="0"/>
              <a:t>                                     </a:t>
            </a:r>
            <a:r>
              <a:rPr lang="ko-KR" altLang="en-US" sz="1800" dirty="0" smtClean="0"/>
              <a:t>이므로</a:t>
            </a:r>
            <a:r>
              <a:rPr lang="en-US" altLang="ko-KR" sz="1800" dirty="0" smtClean="0"/>
              <a:t>,  </a:t>
            </a:r>
            <a:r>
              <a:rPr lang="en-US" altLang="ko-KR" sz="1800" i="1" dirty="0" smtClean="0">
                <a:sym typeface="Symbol" pitchFamily="18" charset="2"/>
              </a:rPr>
              <a:t></a:t>
            </a:r>
            <a:r>
              <a:rPr lang="en-US" altLang="ko-KR" sz="1800" dirty="0" smtClean="0">
                <a:sym typeface="Symbol" pitchFamily="18" charset="2"/>
              </a:rPr>
              <a:t>  0.2</a:t>
            </a:r>
            <a:r>
              <a:rPr lang="ko-KR" altLang="en-US" sz="1800" dirty="0" smtClean="0">
                <a:sym typeface="Symbol" pitchFamily="18" charset="2"/>
              </a:rPr>
              <a:t>일 때</a:t>
            </a:r>
            <a:r>
              <a:rPr lang="en-US" altLang="ko-KR" sz="1800" dirty="0" smtClean="0">
                <a:sym typeface="Symbol" pitchFamily="18" charset="2"/>
              </a:rPr>
              <a:t>,</a:t>
            </a:r>
            <a:endParaRPr lang="en-US" altLang="ko-KR" sz="1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i="1" dirty="0" smtClean="0">
                <a:sym typeface="Symbol" pitchFamily="18" charset="2"/>
              </a:rPr>
              <a:t></a:t>
            </a:r>
            <a:r>
              <a:rPr lang="en-US" altLang="ko-KR" sz="1800" dirty="0" smtClean="0"/>
              <a:t> = 1</a:t>
            </a:r>
            <a:r>
              <a:rPr lang="ko-KR" altLang="en-US" sz="1800" dirty="0" smtClean="0"/>
              <a:t>일 때</a:t>
            </a:r>
            <a:r>
              <a:rPr lang="en-US" altLang="ko-KR" sz="1800" dirty="0" smtClean="0"/>
              <a:t>,                               </a:t>
            </a:r>
            <a:r>
              <a:rPr lang="ko-KR" altLang="en-US" sz="1800" dirty="0" smtClean="0"/>
              <a:t>이라고 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도사정리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번을 적용할 수 있는지 보기 위해서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충분히 큰</a:t>
            </a:r>
            <a:r>
              <a:rPr lang="ko-KR" altLang="en-US" sz="1800" i="1" dirty="0" smtClean="0"/>
              <a:t>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에 대해서</a:t>
            </a:r>
            <a:r>
              <a:rPr lang="en-US" altLang="ko-KR" sz="1800" dirty="0" smtClean="0"/>
              <a:t>,                              </a:t>
            </a:r>
            <a:r>
              <a:rPr lang="ko-KR" altLang="en-US" sz="1800" dirty="0" smtClean="0"/>
              <a:t>이 성립하는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보다 작은 </a:t>
            </a:r>
            <a:r>
              <a:rPr lang="en-US" altLang="ko-KR" sz="1800" i="1" dirty="0" smtClean="0"/>
              <a:t>c</a:t>
            </a:r>
            <a:r>
              <a:rPr lang="ko-KR" altLang="en-US" sz="1800" dirty="0" smtClean="0"/>
              <a:t>가 존재하는가를 보아야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여기서</a:t>
            </a:r>
            <a:r>
              <a:rPr lang="en-US" altLang="ko-KR" sz="1800" dirty="0" smtClean="0"/>
              <a:t>,           </a:t>
            </a:r>
            <a:r>
              <a:rPr lang="ko-KR" altLang="en-US" sz="1800" dirty="0" smtClean="0"/>
              <a:t>이면</a:t>
            </a:r>
            <a:r>
              <a:rPr lang="en-US" altLang="ko-KR" sz="1800" dirty="0" smtClean="0"/>
              <a:t>,                                  </a:t>
            </a:r>
            <a:r>
              <a:rPr lang="ko-KR" altLang="en-US" sz="1800" dirty="0" smtClean="0"/>
              <a:t>은 충분히 큰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에 대해서 항상 성립한다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                               이 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ym typeface="Symbol" pitchFamily="18" charset="2"/>
              </a:rPr>
              <a:t>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ym typeface="Symbol" pitchFamily="18" charset="2"/>
              </a:rPr>
              <a:t>	</a:t>
            </a:r>
            <a:r>
              <a:rPr lang="ko-KR" altLang="en-US" sz="1800" dirty="0" smtClean="0">
                <a:sym typeface="Symbol" pitchFamily="18" charset="2"/>
              </a:rPr>
              <a:t>여기서 </a:t>
            </a:r>
            <a:r>
              <a:rPr lang="en-US" altLang="ko-KR" sz="1800" i="1" dirty="0" smtClean="0">
                <a:sym typeface="Symbol" pitchFamily="18" charset="2"/>
              </a:rPr>
              <a:t>a</a:t>
            </a:r>
            <a:r>
              <a:rPr lang="en-US" altLang="ko-KR" sz="1800" dirty="0" smtClean="0">
                <a:sym typeface="Symbol" pitchFamily="18" charset="2"/>
              </a:rPr>
              <a:t> = 2, </a:t>
            </a:r>
            <a:r>
              <a:rPr lang="en-US" altLang="ko-KR" sz="1800" i="1" dirty="0" smtClean="0">
                <a:sym typeface="Symbol" pitchFamily="18" charset="2"/>
              </a:rPr>
              <a:t>b</a:t>
            </a:r>
            <a:r>
              <a:rPr lang="en-US" altLang="ko-KR" sz="1800" dirty="0" smtClean="0">
                <a:sym typeface="Symbol" pitchFamily="18" charset="2"/>
              </a:rPr>
              <a:t> = 2, </a:t>
            </a:r>
            <a:r>
              <a:rPr lang="en-US" altLang="ko-KR" sz="1800" i="1" dirty="0" smtClean="0">
                <a:sym typeface="Symbol" pitchFamily="18" charset="2"/>
              </a:rPr>
              <a:t>f</a:t>
            </a:r>
            <a:r>
              <a:rPr lang="en-US" altLang="ko-KR" sz="1800" dirty="0" smtClean="0">
                <a:sym typeface="Symbol" pitchFamily="18" charset="2"/>
              </a:rPr>
              <a:t>(</a:t>
            </a:r>
            <a:r>
              <a:rPr lang="en-US" altLang="ko-KR" sz="1800" i="1" dirty="0" smtClean="0">
                <a:sym typeface="Symbol" pitchFamily="18" charset="2"/>
              </a:rPr>
              <a:t>n</a:t>
            </a:r>
            <a:r>
              <a:rPr lang="en-US" altLang="ko-KR" sz="1800" dirty="0" smtClean="0">
                <a:sym typeface="Symbol" pitchFamily="18" charset="2"/>
              </a:rPr>
              <a:t>) = </a:t>
            </a:r>
            <a:r>
              <a:rPr lang="en-US" altLang="ko-KR" sz="1800" i="1" dirty="0" err="1" smtClean="0">
                <a:sym typeface="Symbol" pitchFamily="18" charset="2"/>
              </a:rPr>
              <a:t>n</a:t>
            </a:r>
            <a:r>
              <a:rPr lang="en-US" altLang="ko-KR" sz="1800" dirty="0" err="1" smtClean="0">
                <a:sym typeface="Symbol" pitchFamily="18" charset="2"/>
              </a:rPr>
              <a:t>lg</a:t>
            </a:r>
            <a:r>
              <a:rPr lang="en-US" altLang="ko-KR" sz="1800" i="1" dirty="0" err="1" smtClean="0">
                <a:sym typeface="Symbol" pitchFamily="18" charset="2"/>
              </a:rPr>
              <a:t>n</a:t>
            </a:r>
            <a:r>
              <a:rPr lang="ko-KR" altLang="en-US" sz="1800" dirty="0" smtClean="0">
                <a:sym typeface="Symbol" pitchFamily="18" charset="2"/>
              </a:rPr>
              <a:t>이고</a:t>
            </a:r>
            <a:r>
              <a:rPr lang="en-US" altLang="ko-KR" sz="1800" dirty="0" smtClean="0">
                <a:sym typeface="Symbol" pitchFamily="18" charset="2"/>
              </a:rPr>
              <a:t>,</a:t>
            </a:r>
            <a:r>
              <a:rPr lang="en-US" altLang="ko-KR" sz="2000" dirty="0" smtClean="0">
                <a:sym typeface="Symbol" pitchFamily="18" charset="2"/>
              </a:rPr>
              <a:t>                         </a:t>
            </a:r>
            <a:r>
              <a:rPr lang="ko-KR" altLang="en-US" sz="1800" dirty="0" smtClean="0">
                <a:sym typeface="Symbol" pitchFamily="18" charset="2"/>
              </a:rPr>
              <a:t>므로</a:t>
            </a:r>
            <a:r>
              <a:rPr lang="en-US" altLang="ko-KR" sz="1800" dirty="0" smtClean="0">
                <a:sym typeface="Symbol" pitchFamily="18" charset="2"/>
              </a:rPr>
              <a:t>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>
                <a:sym typeface="Symbol" pitchFamily="18" charset="2"/>
              </a:rPr>
              <a:t>      </a:t>
            </a:r>
            <a:r>
              <a:rPr lang="ko-KR" altLang="en-US" sz="1800" dirty="0" smtClean="0">
                <a:sym typeface="Symbol" pitchFamily="18" charset="2"/>
              </a:rPr>
              <a:t>이라고 할 수 있다</a:t>
            </a:r>
            <a:r>
              <a:rPr lang="en-US" altLang="ko-KR" sz="1800" dirty="0" smtClean="0">
                <a:sym typeface="Symbol" pitchFamily="18" charset="2"/>
              </a:rPr>
              <a:t>. </a:t>
            </a:r>
            <a:r>
              <a:rPr lang="ko-KR" altLang="en-US" sz="1800" dirty="0" smtClean="0">
                <a:sym typeface="Symbol" pitchFamily="18" charset="2"/>
              </a:rPr>
              <a:t>여기서 도사정리 </a:t>
            </a:r>
            <a:r>
              <a:rPr lang="en-US" altLang="ko-KR" sz="1800" dirty="0" smtClean="0">
                <a:sym typeface="Symbol" pitchFamily="18" charset="2"/>
              </a:rPr>
              <a:t>3</a:t>
            </a:r>
            <a:r>
              <a:rPr lang="ko-KR" altLang="en-US" sz="1800" dirty="0" smtClean="0">
                <a:sym typeface="Symbol" pitchFamily="18" charset="2"/>
              </a:rPr>
              <a:t>번을 적용할 수 있는지 보기 위해서</a:t>
            </a:r>
            <a:r>
              <a:rPr lang="en-US" altLang="ko-KR" sz="1800" dirty="0" smtClean="0">
                <a:sym typeface="Symbol" pitchFamily="18" charset="2"/>
              </a:rPr>
              <a:t>, </a:t>
            </a:r>
            <a:r>
              <a:rPr lang="ko-KR" altLang="en-US" sz="1800" dirty="0" smtClean="0">
                <a:sym typeface="Symbol" pitchFamily="18" charset="2"/>
              </a:rPr>
              <a:t>충분히 큰 </a:t>
            </a:r>
            <a:r>
              <a:rPr lang="en-US" altLang="ko-KR" sz="1800" i="1" dirty="0" smtClean="0">
                <a:sym typeface="Symbol" pitchFamily="18" charset="2"/>
              </a:rPr>
              <a:t>n</a:t>
            </a:r>
            <a:r>
              <a:rPr lang="ko-KR" altLang="en-US" sz="1800" dirty="0" smtClean="0">
                <a:sym typeface="Symbol" pitchFamily="18" charset="2"/>
              </a:rPr>
              <a:t>에 대해서</a:t>
            </a:r>
            <a:r>
              <a:rPr lang="en-US" altLang="ko-KR" sz="1800" dirty="0" smtClean="0">
                <a:sym typeface="Symbol" pitchFamily="18" charset="2"/>
              </a:rPr>
              <a:t>,                                    </a:t>
            </a:r>
            <a:r>
              <a:rPr lang="ko-KR" altLang="en-US" sz="1800" dirty="0" smtClean="0">
                <a:sym typeface="Symbol" pitchFamily="18" charset="2"/>
              </a:rPr>
              <a:t>이 성립하는 </a:t>
            </a:r>
            <a:r>
              <a:rPr lang="en-US" altLang="ko-KR" sz="1800" dirty="0" smtClean="0">
                <a:sym typeface="Symbol" pitchFamily="18" charset="2"/>
              </a:rPr>
              <a:t>1</a:t>
            </a:r>
            <a:r>
              <a:rPr lang="ko-KR" altLang="en-US" sz="1800" dirty="0" smtClean="0">
                <a:sym typeface="Symbol" pitchFamily="18" charset="2"/>
              </a:rPr>
              <a:t>보다 작은 </a:t>
            </a:r>
            <a:r>
              <a:rPr lang="en-US" altLang="ko-KR" sz="1800" i="1" dirty="0" smtClean="0">
                <a:sym typeface="Symbol" pitchFamily="18" charset="2"/>
              </a:rPr>
              <a:t>c</a:t>
            </a:r>
            <a:r>
              <a:rPr lang="ko-KR" altLang="en-US" sz="1800" dirty="0" smtClean="0">
                <a:sym typeface="Symbol" pitchFamily="18" charset="2"/>
              </a:rPr>
              <a:t>가 존재하는가를 보아야 한다</a:t>
            </a:r>
            <a:r>
              <a:rPr lang="en-US" altLang="ko-KR" sz="1800" dirty="0" smtClean="0">
                <a:sym typeface="Symbol" pitchFamily="18" charset="2"/>
              </a:rPr>
              <a:t>. </a:t>
            </a:r>
            <a:r>
              <a:rPr lang="ko-KR" altLang="en-US" sz="1800" dirty="0" smtClean="0">
                <a:sym typeface="Symbol" pitchFamily="18" charset="2"/>
              </a:rPr>
              <a:t>그러나</a:t>
            </a:r>
            <a:r>
              <a:rPr lang="en-US" altLang="ko-KR" sz="1800" dirty="0" smtClean="0">
                <a:sym typeface="Symbol" pitchFamily="18" charset="2"/>
              </a:rPr>
              <a:t>,                                  </a:t>
            </a:r>
            <a:r>
              <a:rPr lang="ko-KR" altLang="en-US" sz="1800" dirty="0" smtClean="0">
                <a:sym typeface="Symbol" pitchFamily="18" charset="2"/>
              </a:rPr>
              <a:t>에서 충분히 큰 </a:t>
            </a:r>
            <a:r>
              <a:rPr lang="en-US" altLang="ko-KR" sz="1800" i="1" dirty="0" smtClean="0">
                <a:sym typeface="Symbol" pitchFamily="18" charset="2"/>
              </a:rPr>
              <a:t>n</a:t>
            </a:r>
            <a:r>
              <a:rPr lang="ko-KR" altLang="en-US" sz="1800" dirty="0" smtClean="0">
                <a:sym typeface="Symbol" pitchFamily="18" charset="2"/>
              </a:rPr>
              <a:t>에 대해서 항상 성립하는 </a:t>
            </a:r>
            <a:r>
              <a:rPr lang="en-US" altLang="ko-KR" sz="1800" i="1" dirty="0" smtClean="0">
                <a:sym typeface="Symbol" pitchFamily="18" charset="2"/>
              </a:rPr>
              <a:t>c</a:t>
            </a:r>
            <a:r>
              <a:rPr lang="ko-KR" altLang="en-US" sz="1800" dirty="0" smtClean="0">
                <a:sym typeface="Symbol" pitchFamily="18" charset="2"/>
              </a:rPr>
              <a:t>는 없다</a:t>
            </a:r>
            <a:r>
              <a:rPr lang="en-US" altLang="ko-KR" sz="1800" dirty="0" smtClean="0">
                <a:sym typeface="Symbol" pitchFamily="18" charset="2"/>
              </a:rPr>
              <a:t>. </a:t>
            </a:r>
            <a:r>
              <a:rPr lang="ko-KR" altLang="en-US" sz="1800" dirty="0" smtClean="0">
                <a:sym typeface="Symbol" pitchFamily="18" charset="2"/>
              </a:rPr>
              <a:t>왜냐하면</a:t>
            </a:r>
            <a:r>
              <a:rPr lang="en-US" altLang="ko-KR" sz="1800" dirty="0" smtClean="0">
                <a:sym typeface="Symbol" pitchFamily="18" charset="2"/>
              </a:rPr>
              <a:t>, </a:t>
            </a:r>
            <a:r>
              <a:rPr lang="ko-KR" altLang="en-US" sz="1800" dirty="0" smtClean="0">
                <a:sym typeface="Symbol" pitchFamily="18" charset="2"/>
              </a:rPr>
              <a:t>위의 식을 정리하면                   가 되고</a:t>
            </a:r>
            <a:r>
              <a:rPr lang="en-US" altLang="ko-KR" sz="1800" dirty="0" smtClean="0">
                <a:sym typeface="Symbol" pitchFamily="18" charset="2"/>
              </a:rPr>
              <a:t>, </a:t>
            </a:r>
            <a:r>
              <a:rPr lang="ko-KR" altLang="en-US" sz="1800" dirty="0" smtClean="0">
                <a:sym typeface="Symbol" pitchFamily="18" charset="2"/>
              </a:rPr>
              <a:t>어떠한 </a:t>
            </a:r>
            <a:r>
              <a:rPr lang="en-US" altLang="ko-KR" sz="1800" dirty="0" smtClean="0">
                <a:sym typeface="Symbol" pitchFamily="18" charset="2"/>
              </a:rPr>
              <a:t>c</a:t>
            </a:r>
            <a:r>
              <a:rPr lang="ko-KR" altLang="en-US" sz="1800" dirty="0" smtClean="0">
                <a:sym typeface="Symbol" pitchFamily="18" charset="2"/>
              </a:rPr>
              <a:t>를 선택하더라도 이 부등식은 성립할 수 없다</a:t>
            </a:r>
            <a:r>
              <a:rPr lang="en-US" altLang="ko-KR" sz="1800" dirty="0" smtClean="0">
                <a:sym typeface="Symbol" pitchFamily="18" charset="2"/>
              </a:rPr>
              <a:t>. </a:t>
            </a:r>
            <a:r>
              <a:rPr lang="ko-KR" altLang="en-US" sz="1800" dirty="0" smtClean="0">
                <a:sym typeface="Symbol" pitchFamily="18" charset="2"/>
              </a:rPr>
              <a:t>따라서 도사정리를 이용하여 해를 구할 수 없다</a:t>
            </a:r>
            <a:r>
              <a:rPr lang="en-US" altLang="ko-KR" sz="1800" dirty="0" smtClean="0">
                <a:sym typeface="Symbol" pitchFamily="18" charset="2"/>
              </a:rPr>
              <a:t>. </a:t>
            </a:r>
            <a:r>
              <a:rPr lang="ko-KR" altLang="en-US" sz="1800" dirty="0" smtClean="0">
                <a:sym typeface="Symbol" pitchFamily="18" charset="2"/>
              </a:rPr>
              <a:t>이런 경우는 다음의 도사보조정리를 이용하여 해를 구할 수 있다</a:t>
            </a:r>
            <a:r>
              <a:rPr lang="en-US" altLang="ko-KR" sz="18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609600" y="1143000"/>
          <a:ext cx="2457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수식" r:id="rId3" imgW="1257120" imgH="228600" progId="Equation.3">
                  <p:embed/>
                </p:oleObj>
              </mc:Choice>
              <mc:Fallback>
                <p:oleObj name="수식" r:id="rId3" imgW="125712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4574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4860032" y="1412776"/>
          <a:ext cx="2344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수식" r:id="rId5" imgW="1460160" imgH="228600" progId="Equation.3">
                  <p:embed/>
                </p:oleObj>
              </mc:Choice>
              <mc:Fallback>
                <p:oleObj name="수식" r:id="rId5" imgW="146016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412776"/>
                        <a:ext cx="23447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1835696" y="1700808"/>
          <a:ext cx="1720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수식" r:id="rId7" imgW="1104840" imgH="228600" progId="Equation.3">
                  <p:embed/>
                </p:oleObj>
              </mc:Choice>
              <mc:Fallback>
                <p:oleObj name="수식" r:id="rId7" imgW="11048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00808"/>
                        <a:ext cx="17208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1979712" y="1988840"/>
          <a:ext cx="16208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수식" r:id="rId9" imgW="1041120" imgH="228600" progId="Equation.3">
                  <p:embed/>
                </p:oleObj>
              </mc:Choice>
              <mc:Fallback>
                <p:oleObj name="수식" r:id="rId9" imgW="1041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88840"/>
                        <a:ext cx="162083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5508104" y="2564904"/>
          <a:ext cx="598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수식" r:id="rId11" imgW="342720" imgH="228600" progId="Equation.3">
                  <p:embed/>
                </p:oleObj>
              </mc:Choice>
              <mc:Fallback>
                <p:oleObj name="수식" r:id="rId11" imgW="3427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564904"/>
                        <a:ext cx="5984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5076056" y="2276872"/>
          <a:ext cx="1892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수식" r:id="rId13" imgW="1079280" imgH="228600" progId="Equation.3">
                  <p:embed/>
                </p:oleObj>
              </mc:Choice>
              <mc:Fallback>
                <p:oleObj name="수식" r:id="rId13" imgW="1079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276872"/>
                        <a:ext cx="18923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5652120" y="2924944"/>
          <a:ext cx="17811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수식" r:id="rId15" imgW="1015920" imgH="203040" progId="Equation.3">
                  <p:embed/>
                </p:oleObj>
              </mc:Choice>
              <mc:Fallback>
                <p:oleObj name="수식" r:id="rId15" imgW="10159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924944"/>
                        <a:ext cx="178117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"/>
          <p:cNvGraphicFramePr>
            <a:graphicFrameLocks noChangeAspect="1"/>
          </p:cNvGraphicFramePr>
          <p:nvPr/>
        </p:nvGraphicFramePr>
        <p:xfrm>
          <a:off x="563563" y="3289300"/>
          <a:ext cx="2482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수식" r:id="rId17" imgW="1269720" imgH="228600" progId="Equation.3">
                  <p:embed/>
                </p:oleObj>
              </mc:Choice>
              <mc:Fallback>
                <p:oleObj name="수식" r:id="rId17" imgW="12697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289300"/>
                        <a:ext cx="24828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8"/>
          <p:cNvGraphicFramePr>
            <a:graphicFrameLocks noChangeAspect="1"/>
          </p:cNvGraphicFramePr>
          <p:nvPr/>
        </p:nvGraphicFramePr>
        <p:xfrm>
          <a:off x="4572000" y="3861048"/>
          <a:ext cx="2038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수식" r:id="rId19" imgW="1269720" imgH="228600" progId="Equation.3">
                  <p:embed/>
                </p:oleObj>
              </mc:Choice>
              <mc:Fallback>
                <p:oleObj name="수식" r:id="rId19" imgW="12697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1048"/>
                        <a:ext cx="20383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9"/>
          <p:cNvGraphicFramePr>
            <a:graphicFrameLocks noChangeAspect="1"/>
          </p:cNvGraphicFramePr>
          <p:nvPr/>
        </p:nvGraphicFramePr>
        <p:xfrm>
          <a:off x="7164288" y="3933056"/>
          <a:ext cx="17192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수식" r:id="rId21" imgW="1104840" imgH="228600" progId="Equation.3">
                  <p:embed/>
                </p:oleObj>
              </mc:Choice>
              <mc:Fallback>
                <p:oleObj name="수식" r:id="rId21" imgW="11048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933056"/>
                        <a:ext cx="171926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0"/>
          <p:cNvGraphicFramePr>
            <a:graphicFrameLocks noChangeAspect="1"/>
          </p:cNvGraphicFramePr>
          <p:nvPr/>
        </p:nvGraphicFramePr>
        <p:xfrm>
          <a:off x="2987824" y="4509120"/>
          <a:ext cx="16430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수식" r:id="rId23" imgW="1041120" imgH="228600" progId="Equation.3">
                  <p:embed/>
                </p:oleObj>
              </mc:Choice>
              <mc:Fallback>
                <p:oleObj name="수식" r:id="rId23" imgW="10411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509120"/>
                        <a:ext cx="16430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1"/>
          <p:cNvGraphicFramePr>
            <a:graphicFrameLocks noChangeAspect="1"/>
          </p:cNvGraphicFramePr>
          <p:nvPr/>
        </p:nvGraphicFramePr>
        <p:xfrm>
          <a:off x="3419872" y="4797152"/>
          <a:ext cx="1893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수식" r:id="rId25" imgW="1066680" imgH="228600" progId="Equation.3">
                  <p:embed/>
                </p:oleObj>
              </mc:Choice>
              <mc:Fallback>
                <p:oleObj name="수식" r:id="rId25" imgW="10666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797152"/>
                        <a:ext cx="18938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2"/>
          <p:cNvGraphicFramePr>
            <a:graphicFrameLocks noChangeAspect="1"/>
          </p:cNvGraphicFramePr>
          <p:nvPr/>
        </p:nvGraphicFramePr>
        <p:xfrm>
          <a:off x="6084168" y="5013176"/>
          <a:ext cx="1055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수식" r:id="rId27" imgW="507960" imgH="253800" progId="Equation.3">
                  <p:embed/>
                </p:oleObj>
              </mc:Choice>
              <mc:Fallback>
                <p:oleObj name="수식" r:id="rId27" imgW="50796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013176"/>
                        <a:ext cx="10556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도사보조정리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191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>
                <a:sym typeface="Symbol" pitchFamily="18" charset="2"/>
              </a:rPr>
              <a:t>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>
                <a:sym typeface="Symbol" pitchFamily="18" charset="2"/>
              </a:rPr>
              <a:t>	</a:t>
            </a:r>
            <a:r>
              <a:rPr lang="ko-KR" altLang="en-US" sz="2400" smtClean="0">
                <a:sym typeface="Symbol" pitchFamily="18" charset="2"/>
              </a:rPr>
              <a:t>에서</a:t>
            </a:r>
            <a:r>
              <a:rPr lang="en-US" altLang="ko-KR" sz="2400" smtClean="0">
                <a:sym typeface="Symbol" pitchFamily="18" charset="2"/>
              </a:rPr>
              <a:t>, </a:t>
            </a:r>
            <a:r>
              <a:rPr lang="en-US" altLang="ko-KR" sz="2400" i="1" smtClean="0">
                <a:sym typeface="Symbol" pitchFamily="18" charset="2"/>
              </a:rPr>
              <a:t>k</a:t>
            </a:r>
            <a:r>
              <a:rPr lang="en-US" altLang="ko-KR" sz="2400" smtClean="0">
                <a:sym typeface="Symbol" pitchFamily="18" charset="2"/>
              </a:rPr>
              <a:t>  0</a:t>
            </a:r>
            <a:r>
              <a:rPr lang="ko-KR" altLang="en-US" sz="2400" smtClean="0">
                <a:sym typeface="Symbol" pitchFamily="18" charset="2"/>
              </a:rPr>
              <a:t>인 어떤 </a:t>
            </a:r>
            <a:r>
              <a:rPr lang="en-US" altLang="ko-KR" sz="2400" i="1" smtClean="0">
                <a:sym typeface="Symbol" pitchFamily="18" charset="2"/>
              </a:rPr>
              <a:t>k</a:t>
            </a:r>
            <a:r>
              <a:rPr lang="ko-KR" altLang="en-US" sz="2400" smtClean="0">
                <a:sym typeface="Symbol" pitchFamily="18" charset="2"/>
              </a:rPr>
              <a:t>에 대해서</a:t>
            </a:r>
            <a:r>
              <a:rPr lang="ko-KR" altLang="en-US" sz="2400" i="1" smtClean="0">
                <a:sym typeface="Symbol" pitchFamily="18" charset="2"/>
              </a:rPr>
              <a:t> </a:t>
            </a:r>
            <a:r>
              <a:rPr lang="en-US" altLang="ko-KR" sz="2400" i="1" smtClean="0">
                <a:sym typeface="Symbol" pitchFamily="18" charset="2"/>
              </a:rPr>
              <a:t>f</a:t>
            </a:r>
            <a:r>
              <a:rPr lang="en-US" altLang="ko-KR" sz="2400" smtClean="0">
                <a:sym typeface="Symbol" pitchFamily="18" charset="2"/>
              </a:rPr>
              <a:t>(</a:t>
            </a:r>
            <a:r>
              <a:rPr lang="en-US" altLang="ko-KR" sz="2400" i="1" smtClean="0">
                <a:sym typeface="Symbol" pitchFamily="18" charset="2"/>
              </a:rPr>
              <a:t>n</a:t>
            </a:r>
            <a:r>
              <a:rPr lang="en-US" altLang="ko-KR" sz="2400" smtClean="0">
                <a:sym typeface="Symbol" pitchFamily="18" charset="2"/>
              </a:rPr>
              <a:t>)</a:t>
            </a:r>
            <a:r>
              <a:rPr lang="ko-KR" altLang="en-US" sz="2400" smtClean="0">
                <a:sym typeface="Symbol" pitchFamily="18" charset="2"/>
              </a:rPr>
              <a:t>이                        이면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smtClean="0">
                <a:sym typeface="Symbol" pitchFamily="18" charset="2"/>
              </a:rPr>
              <a:t>	                               이 된다</a:t>
            </a:r>
            <a:r>
              <a:rPr lang="en-US" altLang="ko-KR" sz="2400" smtClean="0">
                <a:sym typeface="Symbol" pitchFamily="18" charset="2"/>
              </a:rPr>
              <a:t>. (</a:t>
            </a:r>
            <a:r>
              <a:rPr lang="ko-KR" altLang="en-US" sz="2400" smtClean="0">
                <a:sym typeface="Symbol" pitchFamily="18" charset="2"/>
              </a:rPr>
              <a:t>증명 생략</a:t>
            </a:r>
            <a:r>
              <a:rPr lang="en-US" altLang="ko-KR" sz="240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>
                <a:sym typeface="Symbol" pitchFamily="18" charset="2"/>
              </a:rPr>
              <a:t>	</a:t>
            </a:r>
            <a:r>
              <a:rPr lang="ko-KR" altLang="en-US" sz="2400" smtClean="0">
                <a:sym typeface="Symbol" pitchFamily="18" charset="2"/>
              </a:rPr>
              <a:t>도사보조정리의 적용의 예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smtClean="0">
                <a:sym typeface="Symbol" pitchFamily="18" charset="2"/>
              </a:rPr>
              <a:t>	위의 보기 </a:t>
            </a:r>
            <a:r>
              <a:rPr lang="en-US" altLang="ko-KR" sz="2400" smtClean="0">
                <a:sym typeface="Symbol" pitchFamily="18" charset="2"/>
              </a:rPr>
              <a:t>4</a:t>
            </a:r>
            <a:r>
              <a:rPr lang="ko-KR" altLang="en-US" sz="2400" smtClean="0">
                <a:sym typeface="Symbol" pitchFamily="18" charset="2"/>
              </a:rPr>
              <a:t>번의 해는                         이므로                            이 된다</a:t>
            </a:r>
            <a:r>
              <a:rPr lang="en-US" altLang="ko-KR" sz="2400" smtClean="0">
                <a:sym typeface="Symbol" pitchFamily="18" charset="2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smtClean="0"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smtClean="0"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>
                <a:sym typeface="Symbol" pitchFamily="18" charset="2"/>
              </a:rPr>
              <a:t>	</a:t>
            </a: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422275" y="1600200"/>
          <a:ext cx="2679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600200"/>
                        <a:ext cx="26797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"/>
          <p:cNvGraphicFramePr>
            <a:graphicFrameLocks noChangeAspect="1"/>
          </p:cNvGraphicFramePr>
          <p:nvPr/>
        </p:nvGraphicFramePr>
        <p:xfrm>
          <a:off x="6084168" y="2060848"/>
          <a:ext cx="1663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수식" r:id="rId5" imgW="888840" imgH="228600" progId="Equation.3">
                  <p:embed/>
                </p:oleObj>
              </mc:Choice>
              <mc:Fallback>
                <p:oleObj name="수식" r:id="rId5" imgW="88884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060848"/>
                        <a:ext cx="16637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587375" y="2474913"/>
          <a:ext cx="2438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수식" r:id="rId7" imgW="1409400" imgH="228600" progId="Equation.3">
                  <p:embed/>
                </p:oleObj>
              </mc:Choice>
              <mc:Fallback>
                <p:oleObj name="수식" r:id="rId7" imgW="1409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474913"/>
                        <a:ext cx="24384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3559175" y="3390900"/>
          <a:ext cx="1828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수식" r:id="rId9" imgW="1028520" imgH="203040" progId="Equation.3">
                  <p:embed/>
                </p:oleObj>
              </mc:Choice>
              <mc:Fallback>
                <p:oleObj name="수식" r:id="rId9" imgW="10285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390900"/>
                        <a:ext cx="18288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6876256" y="3284984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수식" r:id="rId11" imgW="1079280" imgH="228600" progId="Equation.3">
                  <p:embed/>
                </p:oleObj>
              </mc:Choice>
              <mc:Fallback>
                <p:oleObj name="수식" r:id="rId11" imgW="1079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284984"/>
                        <a:ext cx="198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12F80-B64D-4E83-BBA9-1B79ED5A59B3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분석 방법의 종류 </a:t>
            </a:r>
            <a:r>
              <a:rPr lang="en-US" altLang="ko-KR" smtClean="0"/>
              <a:t>(</a:t>
            </a:r>
            <a:r>
              <a:rPr lang="ko-KR" altLang="en-US" smtClean="0"/>
              <a:t>下</a:t>
            </a:r>
            <a:r>
              <a:rPr lang="en-US" altLang="ko-KR" smtClean="0"/>
              <a:t>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114800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latin typeface="Times New Roman" pitchFamily="18" charset="0"/>
              </a:rPr>
              <a:t>평균의 경우 분석</a:t>
            </a:r>
            <a:r>
              <a:rPr lang="en-US" altLang="ko-KR" sz="2800" dirty="0" smtClean="0">
                <a:latin typeface="Times New Roman" pitchFamily="18" charset="0"/>
              </a:rPr>
              <a:t>(Average-case analysis)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입력크기와 입력 값 모두에 종속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모든 입력에 대해서 단위연산이 수행되는 기대치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ko-KR" altLang="en-US" sz="2400" dirty="0" smtClean="0">
                <a:latin typeface="Times New Roman" pitchFamily="18" charset="0"/>
              </a:rPr>
              <a:t>평균</a:t>
            </a:r>
            <a:r>
              <a:rPr lang="en-US" altLang="ko-KR" sz="2400" dirty="0" smtClean="0">
                <a:latin typeface="Times New Roman" pitchFamily="18" charset="0"/>
              </a:rPr>
              <a:t>)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각 입력에 대해서 확률 할당 가능</a:t>
            </a:r>
          </a:p>
          <a:p>
            <a:pPr lvl="1" eaLnBrk="1" hangingPunct="1"/>
            <a:r>
              <a:rPr lang="ko-KR" altLang="en-US" sz="2400" dirty="0" smtClean="0">
                <a:latin typeface="Times New Roman" pitchFamily="18" charset="0"/>
              </a:rPr>
              <a:t>일반적으로 최악의 경우보다 계산이 복잡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Times New Roman" pitchFamily="18" charset="0"/>
              </a:rPr>
              <a:t>최선의 경우 분석</a:t>
            </a:r>
            <a:r>
              <a:rPr lang="en-US" altLang="ko-KR" sz="2800" dirty="0" smtClean="0">
                <a:latin typeface="Times New Roman" pitchFamily="18" charset="0"/>
              </a:rPr>
              <a:t>(Best-case analysis)</a:t>
            </a:r>
          </a:p>
          <a:p>
            <a:pPr lvl="1"/>
            <a:r>
              <a:rPr lang="ko-KR" altLang="en-US" sz="2400" dirty="0" smtClean="0">
                <a:latin typeface="Times New Roman" pitchFamily="18" charset="0"/>
              </a:rPr>
              <a:t>입력크기와 입력 값 모두에 종속</a:t>
            </a:r>
          </a:p>
          <a:p>
            <a:pPr lvl="1"/>
            <a:r>
              <a:rPr lang="ko-KR" altLang="en-US" sz="2400" dirty="0" smtClean="0">
                <a:latin typeface="Times New Roman" pitchFamily="18" charset="0"/>
              </a:rPr>
              <a:t>단위연산이 수행되는 횟수가 최소인 경우 선택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00C3E8-E799-4793-B7EF-2C02470BB0AD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배열 덧셈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>
                <a:latin typeface="Times New Roman" pitchFamily="18" charset="0"/>
              </a:rPr>
              <a:t>문제</a:t>
            </a:r>
            <a:r>
              <a:rPr lang="en-US" altLang="ko-KR" sz="2400" smtClean="0">
                <a:latin typeface="Times New Roman" pitchFamily="18" charset="0"/>
              </a:rPr>
              <a:t>: </a:t>
            </a:r>
            <a:r>
              <a:rPr lang="ko-KR" altLang="en-US" sz="2400" smtClean="0">
                <a:latin typeface="Times New Roman" pitchFamily="18" charset="0"/>
              </a:rPr>
              <a:t>크기가 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ko-KR" altLang="en-US" sz="2400" smtClean="0">
                <a:latin typeface="Times New Roman" pitchFamily="18" charset="0"/>
              </a:rPr>
              <a:t>인 배열 </a:t>
            </a:r>
            <a:r>
              <a:rPr lang="en-US" altLang="ko-KR" sz="2400" i="1" smtClean="0">
                <a:latin typeface="Times New Roman" pitchFamily="18" charset="0"/>
              </a:rPr>
              <a:t>S</a:t>
            </a:r>
            <a:r>
              <a:rPr lang="ko-KR" altLang="en-US" sz="2400" smtClean="0">
                <a:latin typeface="Times New Roman" pitchFamily="18" charset="0"/>
              </a:rPr>
              <a:t>의 모든 수를 더하라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>
                <a:latin typeface="Times New Roman" pitchFamily="18" charset="0"/>
              </a:rPr>
              <a:t>입력</a:t>
            </a:r>
            <a:r>
              <a:rPr lang="en-US" altLang="ko-KR" sz="2400" smtClean="0">
                <a:latin typeface="Times New Roman" pitchFamily="18" charset="0"/>
              </a:rPr>
              <a:t>: </a:t>
            </a:r>
            <a:r>
              <a:rPr lang="ko-KR" altLang="en-US" sz="2400" smtClean="0">
                <a:latin typeface="Times New Roman" pitchFamily="18" charset="0"/>
              </a:rPr>
              <a:t>양수 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en-US" altLang="ko-KR" sz="2400" smtClean="0">
                <a:latin typeface="Times New Roman" pitchFamily="18" charset="0"/>
              </a:rPr>
              <a:t>, </a:t>
            </a:r>
            <a:r>
              <a:rPr lang="ko-KR" altLang="en-US" sz="2400" smtClean="0">
                <a:latin typeface="Times New Roman" pitchFamily="18" charset="0"/>
              </a:rPr>
              <a:t>배열 </a:t>
            </a:r>
            <a:r>
              <a:rPr lang="en-US" altLang="ko-KR" sz="2400" i="1" smtClean="0">
                <a:latin typeface="Times New Roman" pitchFamily="18" charset="0"/>
              </a:rPr>
              <a:t>S</a:t>
            </a:r>
            <a:r>
              <a:rPr lang="en-US" altLang="ko-KR" sz="2400" smtClean="0">
                <a:latin typeface="Times New Roman" pitchFamily="18" charset="0"/>
              </a:rPr>
              <a:t>[1..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en-US" altLang="ko-KR" sz="240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>
                <a:latin typeface="Times New Roman" pitchFamily="18" charset="0"/>
              </a:rPr>
              <a:t>출력</a:t>
            </a:r>
            <a:r>
              <a:rPr lang="en-US" altLang="ko-KR" sz="2400" smtClean="0">
                <a:latin typeface="Times New Roman" pitchFamily="18" charset="0"/>
              </a:rPr>
              <a:t>: </a:t>
            </a:r>
            <a:r>
              <a:rPr lang="ko-KR" altLang="en-US" sz="2400" smtClean="0">
                <a:latin typeface="Times New Roman" pitchFamily="18" charset="0"/>
              </a:rPr>
              <a:t>배열 </a:t>
            </a:r>
            <a:r>
              <a:rPr lang="en-US" altLang="ko-KR" sz="2400" i="1" smtClean="0">
                <a:latin typeface="Times New Roman" pitchFamily="18" charset="0"/>
              </a:rPr>
              <a:t>S</a:t>
            </a:r>
            <a:r>
              <a:rPr lang="ko-KR" altLang="en-US" sz="2400" smtClean="0">
                <a:latin typeface="Times New Roman" pitchFamily="18" charset="0"/>
              </a:rPr>
              <a:t>에 있는 모든 수의 합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>
                <a:latin typeface="Times New Roman" pitchFamily="18" charset="0"/>
              </a:rPr>
              <a:t>알고리즘</a:t>
            </a:r>
            <a:r>
              <a:rPr lang="en-US" altLang="ko-KR" sz="2400" smtClean="0">
                <a:latin typeface="Times New Roman" pitchFamily="18" charset="0"/>
              </a:rPr>
              <a:t>: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131050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number sum (int n, const number S[]) {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index i;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number result;</a:t>
            </a:r>
          </a:p>
          <a:p>
            <a:pPr>
              <a:lnSpc>
                <a:spcPct val="80000"/>
              </a:lnSpc>
            </a:pPr>
            <a:endParaRPr lang="en-US" altLang="ko-KR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result = 0;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for (i = 1; i &lt;= n; i++) 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  result = result + S[i];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return result;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4857B-E532-487A-84A4-551B648CBF34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알고리즘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배열 덧셈</a:t>
            </a:r>
            <a:br>
              <a:rPr lang="ko-KR" altLang="en-US" smtClean="0">
                <a:latin typeface="Times New Roman" pitchFamily="18" charset="0"/>
              </a:rPr>
            </a:br>
            <a:r>
              <a:rPr lang="ko-KR" altLang="en-US" smtClean="0">
                <a:latin typeface="Times New Roman" pitchFamily="18" charset="0"/>
              </a:rPr>
              <a:t>시간복잡도 분석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41529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ko-KR" altLang="en-US" sz="2400" smtClean="0">
                <a:latin typeface="Times New Roman" pitchFamily="18" charset="0"/>
              </a:rPr>
              <a:t>단위연산</a:t>
            </a:r>
            <a:r>
              <a:rPr lang="en-US" altLang="ko-KR" sz="2400" smtClean="0">
                <a:latin typeface="Times New Roman" pitchFamily="18" charset="0"/>
              </a:rPr>
              <a:t>: </a:t>
            </a:r>
            <a:r>
              <a:rPr lang="ko-KR" altLang="en-US" sz="2400" smtClean="0">
                <a:latin typeface="Times New Roman" pitchFamily="18" charset="0"/>
              </a:rPr>
              <a:t>덧셈</a:t>
            </a:r>
          </a:p>
          <a:p>
            <a:pPr eaLnBrk="1" hangingPunct="1"/>
            <a:r>
              <a:rPr lang="ko-KR" altLang="en-US" sz="2400" smtClean="0">
                <a:latin typeface="Times New Roman" pitchFamily="18" charset="0"/>
              </a:rPr>
              <a:t>입력크기</a:t>
            </a:r>
            <a:r>
              <a:rPr lang="en-US" altLang="ko-KR" sz="2400" smtClean="0">
                <a:latin typeface="Times New Roman" pitchFamily="18" charset="0"/>
              </a:rPr>
              <a:t>: </a:t>
            </a:r>
            <a:r>
              <a:rPr lang="ko-KR" altLang="en-US" sz="2400" smtClean="0">
                <a:latin typeface="Times New Roman" pitchFamily="18" charset="0"/>
              </a:rPr>
              <a:t>배열의 크기 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ko-KR" altLang="en-US" sz="2400" smtClean="0">
                <a:latin typeface="Times New Roman" pitchFamily="18" charset="0"/>
              </a:rPr>
              <a:t>모든 경우 분석</a:t>
            </a:r>
            <a:r>
              <a:rPr lang="en-US" altLang="ko-KR" sz="2400" smtClean="0">
                <a:latin typeface="Times New Roman" pitchFamily="18" charset="0"/>
              </a:rPr>
              <a:t>:</a:t>
            </a:r>
          </a:p>
          <a:p>
            <a:pPr lvl="1" eaLnBrk="1" hangingPunct="1"/>
            <a:r>
              <a:rPr lang="ko-KR" altLang="en-US" sz="2400" smtClean="0">
                <a:latin typeface="Times New Roman" pitchFamily="18" charset="0"/>
              </a:rPr>
              <a:t>배열 내용에 상관없이 </a:t>
            </a:r>
            <a:r>
              <a:rPr lang="en-US" altLang="ko-KR" sz="2400" smtClean="0">
                <a:latin typeface="Times New Roman" pitchFamily="18" charset="0"/>
              </a:rPr>
              <a:t>for-</a:t>
            </a:r>
            <a:r>
              <a:rPr lang="ko-KR" altLang="en-US" sz="2400" smtClean="0">
                <a:latin typeface="Times New Roman" pitchFamily="18" charset="0"/>
              </a:rPr>
              <a:t>루프가 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ko-KR" altLang="en-US" sz="2400" smtClean="0">
                <a:latin typeface="Times New Roman" pitchFamily="18" charset="0"/>
              </a:rPr>
              <a:t>번 반복된다</a:t>
            </a:r>
            <a:r>
              <a:rPr lang="en-US" altLang="ko-KR" sz="2400" smtClean="0"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ko-KR" altLang="en-US" sz="2400" smtClean="0">
                <a:latin typeface="Times New Roman" pitchFamily="18" charset="0"/>
              </a:rPr>
              <a:t>각 루프마다 덧셈이 </a:t>
            </a:r>
            <a:r>
              <a:rPr lang="en-US" altLang="ko-KR" sz="2400" smtClean="0">
                <a:latin typeface="Times New Roman" pitchFamily="18" charset="0"/>
              </a:rPr>
              <a:t>1</a:t>
            </a:r>
            <a:r>
              <a:rPr lang="ko-KR" altLang="en-US" sz="2400" smtClean="0">
                <a:latin typeface="Times New Roman" pitchFamily="18" charset="0"/>
              </a:rPr>
              <a:t>회 수행된다</a:t>
            </a:r>
            <a:r>
              <a:rPr lang="en-US" altLang="ko-KR" sz="2400" smtClean="0"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ko-KR" altLang="en-US" sz="2400" smtClean="0">
                <a:latin typeface="Times New Roman" pitchFamily="18" charset="0"/>
              </a:rPr>
              <a:t>따라서</a:t>
            </a:r>
            <a:r>
              <a:rPr lang="en-US" altLang="ko-KR" sz="2400" smtClean="0">
                <a:latin typeface="Times New Roman" pitchFamily="18" charset="0"/>
              </a:rPr>
              <a:t>, 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ko-KR" altLang="en-US" sz="2400" smtClean="0">
                <a:latin typeface="Times New Roman" pitchFamily="18" charset="0"/>
              </a:rPr>
              <a:t>에 대해서 덧셈이 수행되는 총 횟수는 </a:t>
            </a:r>
            <a:r>
              <a:rPr lang="en-US" altLang="ko-KR" sz="2400" i="1" smtClean="0">
                <a:latin typeface="Times New Roman" pitchFamily="18" charset="0"/>
              </a:rPr>
              <a:t>T</a:t>
            </a:r>
            <a:r>
              <a:rPr lang="en-US" altLang="ko-KR" sz="2400" smtClean="0">
                <a:latin typeface="Times New Roman" pitchFamily="18" charset="0"/>
              </a:rPr>
              <a:t>(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en-US" altLang="ko-KR" sz="2400" smtClean="0">
                <a:latin typeface="Times New Roman" pitchFamily="18" charset="0"/>
              </a:rPr>
              <a:t>) = </a:t>
            </a:r>
            <a:r>
              <a:rPr lang="en-US" altLang="ko-KR" sz="2400" i="1" smtClean="0">
                <a:latin typeface="Times New Roman" pitchFamily="18" charset="0"/>
              </a:rPr>
              <a:t>n</a:t>
            </a:r>
            <a:r>
              <a:rPr lang="en-US" altLang="ko-KR" sz="2400" smtClean="0">
                <a:latin typeface="Times New Roman" pitchFamily="18" charset="0"/>
              </a:rPr>
              <a:t> </a:t>
            </a:r>
            <a:r>
              <a:rPr lang="ko-KR" altLang="en-US" sz="2400" smtClean="0">
                <a:latin typeface="Times New Roman" pitchFamily="18" charset="0"/>
              </a:rPr>
              <a:t>이다</a:t>
            </a:r>
            <a:r>
              <a:rPr lang="en-US" altLang="ko-KR" sz="2400" smtClean="0">
                <a:latin typeface="Times New Roman" pitchFamily="18" charset="0"/>
              </a:rPr>
              <a:t>.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876800" y="1447800"/>
            <a:ext cx="3886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>
                <a:latin typeface="Times New Roman" pitchFamily="18" charset="0"/>
                <a:ea typeface="굴림" charset="-127"/>
              </a:rPr>
              <a:t>단위연산</a:t>
            </a:r>
            <a:r>
              <a:rPr lang="en-US" altLang="ko-KR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charset="-127"/>
              </a:rPr>
              <a:t>지정문 	      </a:t>
            </a:r>
            <a:r>
              <a:rPr lang="en-US" altLang="ko-KR">
                <a:latin typeface="Times New Roman" pitchFamily="18" charset="0"/>
                <a:ea typeface="굴림" charset="-127"/>
              </a:rPr>
              <a:t>(for-</a:t>
            </a:r>
            <a:r>
              <a:rPr lang="ko-KR" altLang="en-US">
                <a:latin typeface="Times New Roman" pitchFamily="18" charset="0"/>
                <a:ea typeface="굴림" charset="-127"/>
              </a:rPr>
              <a:t>루프의 첨자 지정문 포함</a:t>
            </a:r>
            <a:r>
              <a:rPr lang="en-US" altLang="ko-KR">
                <a:latin typeface="Times New Roman" pitchFamily="18" charset="0"/>
                <a:ea typeface="굴림" charset="-127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>
                <a:latin typeface="Times New Roman" pitchFamily="18" charset="0"/>
                <a:ea typeface="굴림" charset="-127"/>
              </a:rPr>
              <a:t>입력크기</a:t>
            </a:r>
            <a:r>
              <a:rPr lang="en-US" altLang="ko-KR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charset="-127"/>
              </a:rPr>
              <a:t>배열의 크기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>
                <a:latin typeface="Times New Roman" pitchFamily="18" charset="0"/>
                <a:ea typeface="굴림" charset="-127"/>
              </a:rPr>
              <a:t>모든 경우 분석</a:t>
            </a:r>
            <a:r>
              <a:rPr lang="en-US" altLang="ko-KR">
                <a:latin typeface="Times New Roman" pitchFamily="18" charset="0"/>
                <a:ea typeface="굴림" charset="-127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</a:pPr>
            <a:r>
              <a:rPr lang="ko-KR" altLang="en-US">
                <a:latin typeface="Times New Roman" pitchFamily="18" charset="0"/>
                <a:ea typeface="굴림" charset="-127"/>
              </a:rPr>
              <a:t>배열 내용에 상관없이 </a:t>
            </a:r>
            <a:r>
              <a:rPr lang="en-US" altLang="ko-KR">
                <a:latin typeface="Times New Roman" pitchFamily="18" charset="0"/>
                <a:ea typeface="굴림" charset="-127"/>
              </a:rPr>
              <a:t>for-</a:t>
            </a:r>
            <a:r>
              <a:rPr lang="ko-KR" altLang="en-US">
                <a:latin typeface="Times New Roman" pitchFamily="18" charset="0"/>
                <a:ea typeface="굴림" charset="-127"/>
              </a:rPr>
              <a:t>루프가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ko-KR" altLang="en-US">
                <a:latin typeface="Times New Roman" pitchFamily="18" charset="0"/>
                <a:ea typeface="굴림" charset="-127"/>
              </a:rPr>
              <a:t>번 반복된다</a:t>
            </a:r>
            <a:r>
              <a:rPr lang="en-US" altLang="ko-KR">
                <a:latin typeface="Times New Roman" pitchFamily="18" charset="0"/>
                <a:ea typeface="굴림" charset="-127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</a:pPr>
            <a:r>
              <a:rPr lang="ko-KR" altLang="en-US">
                <a:latin typeface="Times New Roman" pitchFamily="18" charset="0"/>
                <a:ea typeface="굴림" charset="-127"/>
              </a:rPr>
              <a:t>따라서</a:t>
            </a:r>
            <a:r>
              <a:rPr lang="en-US" altLang="ko-KR">
                <a:latin typeface="Times New Roman" pitchFamily="18" charset="0"/>
                <a:ea typeface="굴림" charset="-127"/>
              </a:rPr>
              <a:t>, </a:t>
            </a:r>
            <a:r>
              <a:rPr lang="ko-KR" altLang="en-US">
                <a:latin typeface="Times New Roman" pitchFamily="18" charset="0"/>
                <a:ea typeface="굴림" charset="-127"/>
              </a:rPr>
              <a:t>지정문이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) =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 +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 + 1</a:t>
            </a:r>
            <a:r>
              <a:rPr lang="ko-KR" altLang="en-US">
                <a:latin typeface="Times New Roman" pitchFamily="18" charset="0"/>
                <a:ea typeface="굴림" charset="-127"/>
              </a:rPr>
              <a:t>번 수행된다</a:t>
            </a:r>
            <a:r>
              <a:rPr lang="en-US" altLang="ko-KR">
                <a:latin typeface="Times New Roman" pitchFamily="18" charset="0"/>
                <a:ea typeface="굴림" charset="-127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2162</Words>
  <Application>Microsoft Office PowerPoint</Application>
  <PresentationFormat>화면 슬라이드 쇼(4:3)</PresentationFormat>
  <Paragraphs>390</Paragraphs>
  <Slides>57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광장</vt:lpstr>
      <vt:lpstr>Equation</vt:lpstr>
      <vt:lpstr>수식</vt:lpstr>
      <vt:lpstr>2. 알고리즘의 복잡도 (Complexity of Algorithm)</vt:lpstr>
      <vt:lpstr>알고리즘의 분석(Analysis)</vt:lpstr>
      <vt:lpstr>PowerPoint 프레젠테이션</vt:lpstr>
      <vt:lpstr>분석 방법의 종류 (上)</vt:lpstr>
      <vt:lpstr>PowerPoint 프레젠테이션</vt:lpstr>
      <vt:lpstr>분석 방법의 종류 (下)</vt:lpstr>
      <vt:lpstr>PowerPoint 프레젠테이션</vt:lpstr>
      <vt:lpstr>알고리즘: 배열 덧셈</vt:lpstr>
      <vt:lpstr>알고리즘: 배열 덧셈 시간복잡도 분석</vt:lpstr>
      <vt:lpstr>알고리즘: 교환정렬</vt:lpstr>
      <vt:lpstr>알고리즘: </vt:lpstr>
      <vt:lpstr>알고리즘: 교환정렬 시간복잡도 분석 I</vt:lpstr>
      <vt:lpstr>PowerPoint 프레젠테이션</vt:lpstr>
      <vt:lpstr>알고리즘: 순차검색 시간복잡도 분석 (최악)</vt:lpstr>
      <vt:lpstr>알고리즘: 순차검색 시간복잡도 분석 (평균)</vt:lpstr>
      <vt:lpstr>알고리즘: 순차검색 시간복잡도 분석 (평균) [계속]</vt:lpstr>
      <vt:lpstr>알고리즘: 순차검색 시간복잡도 분석 (최선)</vt:lpstr>
      <vt:lpstr>생각해 봅시다.</vt:lpstr>
      <vt:lpstr>정확성 분석</vt:lpstr>
      <vt:lpstr>PowerPoint 프레젠테이션</vt:lpstr>
      <vt:lpstr>대표적인 복잡도 카테고리</vt:lpstr>
      <vt:lpstr>예제: 2차 항이 궁극적으로 지배한다.</vt:lpstr>
      <vt:lpstr>복잡도 함수의 증가율</vt:lpstr>
      <vt:lpstr>PowerPoint 프레젠테이션</vt:lpstr>
      <vt:lpstr>큰(Big) 표기법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 표기법</vt:lpstr>
      <vt:lpstr>PowerPoint 프레젠테이션</vt:lpstr>
      <vt:lpstr> 표기법</vt:lpstr>
      <vt:lpstr> 표기법 : 예</vt:lpstr>
      <vt:lpstr> 표기법 : 예 (계속)</vt:lpstr>
      <vt:lpstr> 표기법 : 예 (계속)</vt:lpstr>
      <vt:lpstr>PowerPoint 프레젠테이션</vt:lpstr>
      <vt:lpstr> 표기법</vt:lpstr>
      <vt:lpstr>PowerPoint 프레젠테이션</vt:lpstr>
      <vt:lpstr>PowerPoint 프레젠테이션</vt:lpstr>
      <vt:lpstr>작은(Small)  표기법</vt:lpstr>
      <vt:lpstr>큰   vs.작은  </vt:lpstr>
      <vt:lpstr>작은  표기법 : 예</vt:lpstr>
      <vt:lpstr>작은  표기법 : 예 (계속)</vt:lpstr>
      <vt:lpstr>차수의 주요 성질  I</vt:lpstr>
      <vt:lpstr>PowerPoint 프레젠테이션</vt:lpstr>
      <vt:lpstr>주의 사항</vt:lpstr>
      <vt:lpstr>PowerPoint 프레젠테이션</vt:lpstr>
      <vt:lpstr>PowerPoint 프레젠테이션</vt:lpstr>
      <vt:lpstr>도사 정리(The Master Theorem)</vt:lpstr>
      <vt:lpstr>도사정리 적용의 예</vt:lpstr>
      <vt:lpstr>PowerPoint 프레젠테이션</vt:lpstr>
      <vt:lpstr>도사보조정리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알고리즘의 복잡도 (Complexity of Algorithm)</dc:title>
  <dc:creator>Microsoft Corporation</dc:creator>
  <cp:lastModifiedBy>junki</cp:lastModifiedBy>
  <cp:revision>9</cp:revision>
  <dcterms:created xsi:type="dcterms:W3CDTF">2006-10-05T04:04:58Z</dcterms:created>
  <dcterms:modified xsi:type="dcterms:W3CDTF">2013-01-21T05:18:44Z</dcterms:modified>
</cp:coreProperties>
</file>