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40" r:id="rId87"/>
    <p:sldId id="341" r:id="rId88"/>
    <p:sldId id="342" r:id="rId89"/>
    <p:sldId id="343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9EF3C-7D78-47FD-BF9F-ED3EAFBE9C16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A16C-D557-4130-AACB-25048269D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F163018-02CC-4F03-8A06-00E87ABF0DCC}" type="datetime1">
              <a:rPr lang="ko-KR" altLang="en-US" smtClean="0"/>
              <a:pPr/>
              <a:t>2016-02-11</a:t>
            </a:fld>
            <a:endParaRPr lang="en-US" altLang="ko-KR" smtClean="0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도경구역, 알고리즘, 사이텍미디어, 1999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38743-3010-43FE-AFC9-D584F286FF03}" type="slidenum">
              <a:rPr lang="en-US" altLang="ko-KR" smtClean="0"/>
              <a:pPr/>
              <a:t>77</a:t>
            </a:fld>
            <a:endParaRPr lang="en-US" altLang="ko-KR" smtClean="0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Microsoft_Word_97_-_2003_Document1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3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8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1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탐색과 정렬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한국기술교육대학교</a:t>
            </a:r>
            <a:endParaRPr lang="en-US" altLang="ko-KR" dirty="0" smtClean="0"/>
          </a:p>
          <a:p>
            <a:r>
              <a:rPr lang="ko-KR" altLang="en-US" dirty="0" smtClean="0"/>
              <a:t>민준기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보간 탐색 </a:t>
            </a:r>
            <a:r>
              <a:rPr lang="en-US" altLang="ko-KR" dirty="0" smtClean="0"/>
              <a:t>(interpolation Search)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신명조" charset="-127"/>
                <a:ea typeface="신명조" charset="-127"/>
              </a:rPr>
              <a:t>보간 탐색</a:t>
            </a: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탐색 </a:t>
            </a:r>
            <a:r>
              <a:rPr lang="ko-KR" altLang="en-US" dirty="0">
                <a:latin typeface="신명조" charset="-127"/>
                <a:ea typeface="신명조" charset="-127"/>
              </a:rPr>
              <a:t>대상이 있을 것으로 예상되어지는    위치를 선택하여 찾아가는 </a:t>
            </a:r>
            <a:r>
              <a:rPr lang="ko-KR" altLang="en-US" dirty="0" smtClean="0">
                <a:latin typeface="신명조" charset="-127"/>
                <a:ea typeface="신명조" charset="-127"/>
              </a:rPr>
              <a:t>방식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그 다음에는 그 위치에서 선형 탐색을 한다</a:t>
            </a:r>
            <a:r>
              <a:rPr lang="en-US" altLang="ko-KR" dirty="0" smtClean="0">
                <a:latin typeface="신명조" charset="-127"/>
                <a:ea typeface="신명조" charset="-127"/>
              </a:rPr>
              <a:t>.</a:t>
            </a:r>
          </a:p>
          <a:p>
            <a:pPr lvl="2"/>
            <a:endParaRPr lang="ko-KR" altLang="en-US" dirty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>
                <a:latin typeface="신명조" charset="-127"/>
                <a:ea typeface="신명조" charset="-127"/>
              </a:rPr>
              <a:t>사전이나 전화 번호부와 같은 탐색에 이용</a:t>
            </a:r>
          </a:p>
          <a:p>
            <a:pPr lvl="1"/>
            <a:r>
              <a:rPr lang="ko-KR" altLang="en-US" dirty="0">
                <a:latin typeface="신명조" charset="-127"/>
                <a:ea typeface="신명조" charset="-127"/>
              </a:rPr>
              <a:t>정렬되어 있는 파일 </a:t>
            </a:r>
            <a:r>
              <a:rPr lang="ko-KR" altLang="en-US" dirty="0" smtClean="0">
                <a:latin typeface="신명조" charset="-127"/>
                <a:ea typeface="신명조" charset="-127"/>
              </a:rPr>
              <a:t>사용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endParaRPr lang="ko-KR" altLang="en-US" dirty="0">
              <a:latin typeface="신명조" charset="-127"/>
              <a:ea typeface="신명조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036-9D9A-4732-BDD0-17EB9679F955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= { (key- S[0])/(S[n-1]-S[0]) }* (n-1) + 1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key = 57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이진 탐색이면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찾음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보간 탐색</a:t>
            </a:r>
            <a:r>
              <a:rPr lang="en-US" altLang="ko-KR" dirty="0" smtClean="0"/>
              <a:t>- </a:t>
            </a:r>
            <a:r>
              <a:rPr lang="ko-KR" altLang="en-US" dirty="0" smtClean="0"/>
              <a:t>대상 키 선택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6677881" cy="272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</a:t>
            </a:r>
            <a:r>
              <a:rPr lang="en-US" altLang="ko-KR" dirty="0" smtClean="0"/>
              <a:t>(binary search)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문제</a:t>
            </a:r>
            <a:r>
              <a:rPr lang="en-US" altLang="ko-KR" dirty="0" smtClean="0">
                <a:latin typeface="Times New Roman" pitchFamily="18" charset="0"/>
              </a:rPr>
              <a:t>: </a:t>
            </a:r>
            <a:r>
              <a:rPr lang="ko-KR" altLang="en-US" dirty="0" smtClean="0">
                <a:latin typeface="Times New Roman" pitchFamily="18" charset="0"/>
              </a:rPr>
              <a:t>크기가 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ko-KR" altLang="en-US" dirty="0" smtClean="0">
                <a:latin typeface="Times New Roman" pitchFamily="18" charset="0"/>
              </a:rPr>
              <a:t>인 </a:t>
            </a:r>
            <a:r>
              <a:rPr lang="ko-KR" altLang="en-US" u="sng" dirty="0" smtClean="0">
                <a:solidFill>
                  <a:srgbClr val="D10729"/>
                </a:solidFill>
                <a:latin typeface="Times New Roman" pitchFamily="18" charset="0"/>
              </a:rPr>
              <a:t>정렬된</a:t>
            </a:r>
            <a:r>
              <a:rPr lang="ko-KR" altLang="en-US" dirty="0" smtClean="0">
                <a:latin typeface="Times New Roman" pitchFamily="18" charset="0"/>
              </a:rPr>
              <a:t> 배열 </a:t>
            </a:r>
            <a:r>
              <a:rPr lang="en-US" altLang="ko-KR" i="1" dirty="0" smtClean="0">
                <a:latin typeface="Times New Roman" pitchFamily="18" charset="0"/>
              </a:rPr>
              <a:t>S</a:t>
            </a:r>
            <a:r>
              <a:rPr lang="ko-KR" altLang="en-US" dirty="0" smtClean="0">
                <a:latin typeface="Times New Roman" pitchFamily="18" charset="0"/>
              </a:rPr>
              <a:t>에 </a:t>
            </a:r>
            <a:r>
              <a:rPr lang="en-US" altLang="ko-KR" i="1" dirty="0" smtClean="0">
                <a:latin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</a:rPr>
              <a:t>가 있는가</a:t>
            </a:r>
            <a:r>
              <a:rPr lang="en-US" altLang="ko-KR" dirty="0" smtClean="0">
                <a:latin typeface="Times New Roman" pitchFamily="18" charset="0"/>
              </a:rPr>
              <a:t>?</a:t>
            </a:r>
          </a:p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입력</a:t>
            </a:r>
            <a:r>
              <a:rPr lang="en-US" altLang="ko-KR" dirty="0" smtClean="0">
                <a:latin typeface="Times New Roman" pitchFamily="18" charset="0"/>
              </a:rPr>
              <a:t>: (1) </a:t>
            </a:r>
            <a:r>
              <a:rPr lang="ko-KR" altLang="en-US" dirty="0" smtClean="0">
                <a:latin typeface="Times New Roman" pitchFamily="18" charset="0"/>
              </a:rPr>
              <a:t>양수 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, (2) </a:t>
            </a:r>
            <a:r>
              <a:rPr lang="ko-KR" altLang="en-US" dirty="0" smtClean="0">
                <a:latin typeface="Times New Roman" pitchFamily="18" charset="0"/>
              </a:rPr>
              <a:t>배열 </a:t>
            </a:r>
            <a:r>
              <a:rPr lang="en-US" altLang="ko-KR" i="1" dirty="0" smtClean="0">
                <a:latin typeface="Times New Roman" pitchFamily="18" charset="0"/>
              </a:rPr>
              <a:t>S</a:t>
            </a:r>
            <a:r>
              <a:rPr lang="en-US" altLang="ko-KR" dirty="0" smtClean="0">
                <a:latin typeface="Times New Roman" pitchFamily="18" charset="0"/>
              </a:rPr>
              <a:t>[1..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</a:rPr>
              <a:t>], (3) </a:t>
            </a:r>
            <a:r>
              <a:rPr lang="ko-KR" altLang="en-US" dirty="0" smtClean="0">
                <a:latin typeface="Times New Roman" pitchFamily="18" charset="0"/>
              </a:rPr>
              <a:t>키 </a:t>
            </a:r>
            <a:r>
              <a:rPr lang="en-US" altLang="ko-KR" i="1" dirty="0" smtClean="0"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출력</a:t>
            </a:r>
            <a:r>
              <a:rPr lang="en-US" altLang="ko-KR" dirty="0" smtClean="0">
                <a:latin typeface="Times New Roman" pitchFamily="18" charset="0"/>
              </a:rPr>
              <a:t>: </a:t>
            </a:r>
            <a:r>
              <a:rPr lang="en-US" altLang="ko-KR" i="1" dirty="0" smtClean="0">
                <a:latin typeface="Times New Roman" pitchFamily="18" charset="0"/>
              </a:rPr>
              <a:t>x</a:t>
            </a:r>
            <a:r>
              <a:rPr lang="ko-KR" altLang="en-US" dirty="0" smtClean="0">
                <a:latin typeface="Times New Roman" pitchFamily="18" charset="0"/>
              </a:rPr>
              <a:t>가 </a:t>
            </a:r>
            <a:r>
              <a:rPr lang="en-US" altLang="ko-KR" i="1" dirty="0" smtClean="0">
                <a:latin typeface="Times New Roman" pitchFamily="18" charset="0"/>
              </a:rPr>
              <a:t>S</a:t>
            </a:r>
            <a:r>
              <a:rPr lang="ko-KR" altLang="en-US" dirty="0" smtClean="0">
                <a:latin typeface="Times New Roman" pitchFamily="18" charset="0"/>
              </a:rPr>
              <a:t>의 어디에 있는지의 위치</a:t>
            </a:r>
            <a:r>
              <a:rPr lang="en-US" altLang="ko-KR" dirty="0" smtClean="0">
                <a:latin typeface="Times New Roman" pitchFamily="18" charset="0"/>
              </a:rPr>
              <a:t>. </a:t>
            </a:r>
            <a:r>
              <a:rPr lang="ko-KR" altLang="en-US" dirty="0" smtClean="0">
                <a:latin typeface="Times New Roman" pitchFamily="18" charset="0"/>
              </a:rPr>
              <a:t>만약 없으면</a:t>
            </a:r>
            <a:r>
              <a:rPr lang="en-US" altLang="ko-KR" dirty="0" smtClean="0">
                <a:latin typeface="Times New Roman" pitchFamily="18" charset="0"/>
              </a:rPr>
              <a:t>, 0.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5E6EC-2C64-44A9-BABE-AFC3B792FE0B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이분검색 알고리즘</a:t>
            </a:r>
            <a:br>
              <a:rPr lang="ko-KR" altLang="en-US" smtClean="0">
                <a:latin typeface="Times New Roman" pitchFamily="18" charset="0"/>
              </a:rPr>
            </a:br>
            <a:r>
              <a:rPr lang="en-US" altLang="ko-KR" smtClean="0">
                <a:latin typeface="Times New Roman" pitchFamily="18" charset="0"/>
              </a:rPr>
              <a:t>(Binary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ko-KR" altLang="en-US" sz="2800" dirty="0">
                <a:latin typeface="신명조" charset="-127"/>
                <a:ea typeface="신명조" charset="-127"/>
              </a:rPr>
              <a:t>이진 </a:t>
            </a:r>
            <a:r>
              <a:rPr lang="ko-KR" altLang="en-US" sz="2800" dirty="0" smtClean="0">
                <a:latin typeface="신명조" charset="-127"/>
                <a:ea typeface="신명조" charset="-127"/>
              </a:rPr>
              <a:t>탐색 </a:t>
            </a:r>
            <a:endParaRPr lang="ko-KR" altLang="en-US" sz="2800" dirty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sz="2400" dirty="0">
                <a:latin typeface="휴먼명조" charset="-127"/>
                <a:ea typeface="휴먼명조" charset="-127"/>
              </a:rPr>
              <a:t>정렬되어 있는 파일에서만 가능</a:t>
            </a:r>
          </a:p>
          <a:p>
            <a:pPr lvl="1" algn="just"/>
            <a:r>
              <a:rPr lang="en-US" altLang="ko-KR" sz="2400" dirty="0">
                <a:latin typeface="HCI Tulip" charset="0"/>
                <a:ea typeface="휴먼명조" charset="-127"/>
              </a:rPr>
              <a:t>n</a:t>
            </a:r>
            <a:r>
              <a:rPr lang="ko-KR" altLang="en-US" sz="2400" dirty="0">
                <a:latin typeface="휴먼명조" charset="-127"/>
                <a:ea typeface="휴먼명조" charset="-127"/>
              </a:rPr>
              <a:t>개의 레코드들을 이분화</a:t>
            </a:r>
            <a:r>
              <a:rPr lang="en-US" altLang="ko-KR" sz="2400" dirty="0">
                <a:latin typeface="HCI Tulip" charset="0"/>
                <a:ea typeface="휴먼명조" charset="-127"/>
              </a:rPr>
              <a:t>(bisection)</a:t>
            </a:r>
            <a:r>
              <a:rPr lang="ko-KR" altLang="en-US" sz="2400" dirty="0">
                <a:latin typeface="휴먼명조" charset="-127"/>
                <a:ea typeface="휴먼명조" charset="-127"/>
              </a:rPr>
              <a:t>시키면 </a:t>
            </a:r>
            <a:endParaRPr lang="en-US" altLang="ko-KR" sz="2400" dirty="0" smtClean="0">
              <a:latin typeface="휴먼명조" charset="-127"/>
              <a:ea typeface="휴먼명조" charset="-127"/>
            </a:endParaRPr>
          </a:p>
          <a:p>
            <a:pPr lvl="2" algn="just"/>
            <a:r>
              <a:rPr lang="en-US" altLang="ko-KR" sz="2200" dirty="0" smtClean="0">
                <a:latin typeface="HCI Tulip" charset="0"/>
                <a:ea typeface="휴먼명조" charset="-127"/>
              </a:rPr>
              <a:t>m </a:t>
            </a:r>
            <a:r>
              <a:rPr lang="en-US" altLang="ko-KR" sz="2200" dirty="0">
                <a:latin typeface="HCI Tulip" charset="0"/>
                <a:ea typeface="휴먼명조" charset="-127"/>
              </a:rPr>
              <a:t>= n / </a:t>
            </a:r>
            <a:r>
              <a:rPr lang="en-US" altLang="ko-KR" sz="2200" dirty="0" smtClean="0">
                <a:latin typeface="HCI Tulip" charset="0"/>
                <a:ea typeface="휴먼명조" charset="-127"/>
              </a:rPr>
              <a:t>2</a:t>
            </a:r>
            <a:r>
              <a:rPr lang="ko-KR" altLang="en-US" sz="2200" dirty="0" smtClean="0">
                <a:latin typeface="휴먼명조" charset="-127"/>
                <a:ea typeface="휴먼명조" charset="-127"/>
              </a:rPr>
              <a:t>번째를 </a:t>
            </a:r>
            <a:r>
              <a:rPr lang="ko-KR" altLang="en-US" sz="2200" dirty="0">
                <a:latin typeface="휴먼명조" charset="-127"/>
                <a:ea typeface="휴먼명조" charset="-127"/>
              </a:rPr>
              <a:t>기준으로 </a:t>
            </a:r>
            <a:r>
              <a:rPr lang="en-US" altLang="ko-KR" sz="2200" dirty="0">
                <a:latin typeface="휴먼명조" charset="-127"/>
                <a:ea typeface="휴먼명조" charset="-127"/>
              </a:rPr>
              <a:t>2</a:t>
            </a:r>
            <a:r>
              <a:rPr lang="ko-KR" altLang="en-US" sz="2200" dirty="0">
                <a:latin typeface="휴먼명조" charset="-127"/>
                <a:ea typeface="휴먼명조" charset="-127"/>
              </a:rPr>
              <a:t>개의 서브 파일</a:t>
            </a:r>
            <a:r>
              <a:rPr lang="en-US" altLang="ko-KR" sz="2200" dirty="0">
                <a:latin typeface="HCI Tulip" charset="0"/>
                <a:ea typeface="휴먼명조" charset="-127"/>
              </a:rPr>
              <a:t>(sub file)</a:t>
            </a:r>
            <a:r>
              <a:rPr lang="ko-KR" altLang="en-US" sz="2200" dirty="0">
                <a:latin typeface="휴먼명조" charset="-127"/>
                <a:ea typeface="휴먼명조" charset="-127"/>
              </a:rPr>
              <a:t>로 나누어진다</a:t>
            </a:r>
            <a:r>
              <a:rPr lang="en-US" altLang="ko-KR" sz="2200" dirty="0">
                <a:latin typeface="HCI Tulip" charset="0"/>
                <a:ea typeface="휴먼명조" charset="-127"/>
              </a:rPr>
              <a:t>. </a:t>
            </a:r>
            <a:endParaRPr lang="en-US" altLang="ko-KR" sz="2200" dirty="0" smtClean="0">
              <a:latin typeface="HCI Tulip" charset="0"/>
              <a:ea typeface="휴먼명조" charset="-127"/>
            </a:endParaRPr>
          </a:p>
          <a:p>
            <a:pPr lvl="1" algn="just"/>
            <a:r>
              <a:rPr lang="ko-KR" altLang="en-US" sz="2400" dirty="0" smtClean="0">
                <a:latin typeface="휴먼명조" charset="-127"/>
                <a:ea typeface="휴먼명조" charset="-127"/>
              </a:rPr>
              <a:t>여기서 </a:t>
            </a:r>
            <a:r>
              <a:rPr lang="ko-KR" altLang="en-US" sz="2400" dirty="0">
                <a:latin typeface="휴먼명조" charset="-127"/>
                <a:ea typeface="휴먼명조" charset="-127"/>
              </a:rPr>
              <a:t>요구되는 키 값 </a:t>
            </a:r>
            <a:r>
              <a:rPr lang="en-US" altLang="ko-KR" sz="2400" dirty="0" smtClean="0">
                <a:latin typeface="HCI Tulip" charset="0"/>
                <a:ea typeface="휴먼명조" charset="-127"/>
              </a:rPr>
              <a:t>Key</a:t>
            </a:r>
            <a:r>
              <a:rPr lang="ko-KR" altLang="en-US" sz="2400" dirty="0" smtClean="0">
                <a:latin typeface="휴먼명조" charset="-127"/>
                <a:ea typeface="휴먼명조" charset="-127"/>
              </a:rPr>
              <a:t>와 </a:t>
            </a:r>
            <a:r>
              <a:rPr lang="en-US" altLang="ko-KR" sz="2400" dirty="0">
                <a:latin typeface="HCI Tulip" charset="0"/>
                <a:ea typeface="휴먼명조" charset="-127"/>
              </a:rPr>
              <a:t>n / 2</a:t>
            </a:r>
            <a:r>
              <a:rPr lang="ko-KR" altLang="en-US" sz="2400" dirty="0">
                <a:latin typeface="휴먼명조" charset="-127"/>
                <a:ea typeface="휴먼명조" charset="-127"/>
              </a:rPr>
              <a:t>번째 </a:t>
            </a:r>
            <a:r>
              <a:rPr lang="ko-KR" altLang="en-US" sz="2400" dirty="0" smtClean="0">
                <a:latin typeface="휴먼명조" charset="-127"/>
                <a:ea typeface="휴먼명조" charset="-127"/>
              </a:rPr>
              <a:t>값 </a:t>
            </a:r>
            <a:r>
              <a:rPr lang="en-US" altLang="ko-KR" sz="2400" dirty="0" smtClean="0">
                <a:latin typeface="HCI Tulip" charset="0"/>
                <a:ea typeface="휴먼명조" charset="-127"/>
              </a:rPr>
              <a:t>S[n </a:t>
            </a:r>
            <a:r>
              <a:rPr lang="en-US" altLang="ko-KR" sz="2400" dirty="0">
                <a:latin typeface="HCI Tulip" charset="0"/>
                <a:ea typeface="휴먼명조" charset="-127"/>
              </a:rPr>
              <a:t>/ </a:t>
            </a:r>
            <a:r>
              <a:rPr lang="en-US" altLang="ko-KR" sz="2400" dirty="0" smtClean="0">
                <a:latin typeface="HCI Tulip" charset="0"/>
                <a:ea typeface="휴먼명조" charset="-127"/>
              </a:rPr>
              <a:t>2]</a:t>
            </a:r>
            <a:r>
              <a:rPr lang="ko-KR" altLang="en-US" sz="2400" dirty="0" smtClean="0">
                <a:latin typeface="휴먼명조" charset="-127"/>
                <a:ea typeface="휴먼명조" charset="-127"/>
              </a:rPr>
              <a:t>와 </a:t>
            </a:r>
            <a:r>
              <a:rPr lang="ko-KR" altLang="en-US" sz="2400" dirty="0">
                <a:latin typeface="휴먼명조" charset="-127"/>
                <a:ea typeface="휴먼명조" charset="-127"/>
              </a:rPr>
              <a:t>비교하여 보면 의 경우 중 하나이다</a:t>
            </a:r>
            <a:r>
              <a:rPr lang="en-US" altLang="ko-KR" sz="2400" dirty="0">
                <a:latin typeface="HCI Tulip" charset="0"/>
                <a:ea typeface="휴먼명조" charset="-127"/>
              </a:rPr>
              <a:t>.</a:t>
            </a:r>
            <a:endParaRPr lang="en-US" altLang="ko-KR" sz="2400" dirty="0">
              <a:latin typeface="¸íÁ¶" charset="0"/>
              <a:ea typeface="휴먼명조" charset="-127"/>
            </a:endParaRPr>
          </a:p>
          <a:p>
            <a:pPr lvl="1" algn="just"/>
            <a:endParaRPr lang="en-US" altLang="ko-KR" sz="2400" dirty="0">
              <a:latin typeface="HCI Tulip" charset="0"/>
              <a:ea typeface="휴먼명조" charset="-127"/>
            </a:endParaRPr>
          </a:p>
          <a:p>
            <a:pPr lvl="1" algn="just">
              <a:buFontTx/>
              <a:buNone/>
            </a:pPr>
            <a:r>
              <a:rPr lang="en-US" altLang="ko-KR" sz="2400" dirty="0">
                <a:latin typeface="명조" charset="-127"/>
                <a:ea typeface="명조" charset="-127"/>
              </a:rPr>
              <a:t>   ① </a:t>
            </a:r>
            <a:r>
              <a:rPr lang="en-US" altLang="ko-KR" sz="2400" dirty="0" smtClean="0">
                <a:latin typeface="HCI Tulip" charset="0"/>
                <a:ea typeface="명조" charset="-127"/>
              </a:rPr>
              <a:t>Key </a:t>
            </a:r>
            <a:r>
              <a:rPr lang="en-US" altLang="ko-KR" sz="2400" dirty="0">
                <a:latin typeface="HCI Tulip" charset="0"/>
                <a:ea typeface="명조" charset="-127"/>
              </a:rPr>
              <a:t>&gt; </a:t>
            </a:r>
            <a:r>
              <a:rPr lang="en-US" altLang="ko-KR" sz="2400" dirty="0" smtClean="0">
                <a:latin typeface="HCI Tulip" charset="0"/>
                <a:ea typeface="명조" charset="-127"/>
              </a:rPr>
              <a:t>S[n/2</a:t>
            </a:r>
            <a:r>
              <a:rPr lang="en-US" altLang="ko-KR" sz="2400" dirty="0">
                <a:latin typeface="HCI Tulip" charset="0"/>
                <a:ea typeface="명조" charset="-127"/>
              </a:rPr>
              <a:t>]</a:t>
            </a:r>
          </a:p>
          <a:p>
            <a:pPr lvl="1" algn="just">
              <a:buFontTx/>
              <a:buNone/>
            </a:pPr>
            <a:r>
              <a:rPr lang="en-US" altLang="ko-KR" sz="2400" dirty="0">
                <a:latin typeface="명조" charset="-127"/>
                <a:ea typeface="명조" charset="-127"/>
              </a:rPr>
              <a:t>   ② </a:t>
            </a:r>
            <a:r>
              <a:rPr lang="en-US" altLang="ko-KR" sz="2400" dirty="0" smtClean="0">
                <a:latin typeface="HCI Tulip" charset="0"/>
                <a:ea typeface="명조" charset="-127"/>
              </a:rPr>
              <a:t>Key </a:t>
            </a:r>
            <a:r>
              <a:rPr lang="en-US" altLang="ko-KR" sz="2400" dirty="0">
                <a:latin typeface="HCI Tulip" charset="0"/>
                <a:ea typeface="명조" charset="-127"/>
              </a:rPr>
              <a:t>= </a:t>
            </a:r>
            <a:r>
              <a:rPr lang="en-US" altLang="ko-KR" sz="2400" dirty="0" smtClean="0">
                <a:latin typeface="HCI Tulip" charset="0"/>
                <a:ea typeface="명조" charset="-127"/>
              </a:rPr>
              <a:t>S[n/2</a:t>
            </a:r>
            <a:r>
              <a:rPr lang="en-US" altLang="ko-KR" sz="2400" dirty="0">
                <a:latin typeface="HCI Tulip" charset="0"/>
                <a:ea typeface="명조" charset="-127"/>
              </a:rPr>
              <a:t>]</a:t>
            </a:r>
          </a:p>
          <a:p>
            <a:pPr lvl="1" algn="just">
              <a:buFontTx/>
              <a:buNone/>
            </a:pPr>
            <a:r>
              <a:rPr lang="en-US" altLang="ko-KR" sz="2400" dirty="0">
                <a:latin typeface="명조" charset="-127"/>
                <a:ea typeface="명조" charset="-127"/>
              </a:rPr>
              <a:t>   ③ </a:t>
            </a:r>
            <a:r>
              <a:rPr lang="en-US" altLang="ko-KR" sz="2400" dirty="0" smtClean="0">
                <a:latin typeface="HCI Tulip" charset="0"/>
                <a:ea typeface="명조" charset="-127"/>
              </a:rPr>
              <a:t>Key </a:t>
            </a:r>
            <a:r>
              <a:rPr lang="en-US" altLang="ko-KR" sz="2400" dirty="0">
                <a:latin typeface="HCI Tulip" charset="0"/>
                <a:ea typeface="명조" charset="-127"/>
              </a:rPr>
              <a:t>&lt; </a:t>
            </a:r>
            <a:r>
              <a:rPr lang="en-US" altLang="ko-KR" sz="2400" dirty="0" smtClean="0">
                <a:latin typeface="HCI Tulip" charset="0"/>
                <a:ea typeface="명조" charset="-127"/>
              </a:rPr>
              <a:t>S[n/2</a:t>
            </a:r>
            <a:r>
              <a:rPr lang="en-US" altLang="ko-KR" sz="2400" dirty="0">
                <a:latin typeface="HCI Tulip" charset="0"/>
                <a:ea typeface="명조" charset="-127"/>
              </a:rPr>
              <a:t>]</a:t>
            </a:r>
          </a:p>
          <a:p>
            <a:pPr lvl="1" algn="just"/>
            <a:endParaRPr lang="en-US" altLang="ko-KR" sz="2400" dirty="0">
              <a:latin typeface="HCI Tulip" charset="0"/>
              <a:ea typeface="명조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98B5-F351-4B91-878A-FF11CF108B62}" type="slidenum">
              <a:rPr lang="en-US" altLang="ko-KR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1295400" y="914400"/>
            <a:ext cx="6705600" cy="5334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index location (index low, index high)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index mid;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600" b="1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if (low &gt; high)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    return 0;			 // </a:t>
            </a:r>
            <a:r>
              <a:rPr lang="ko-KR" altLang="en-US" sz="1600" b="1" smtClean="0"/>
              <a:t>찾지 못했음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b="1" smtClean="0"/>
              <a:t>	</a:t>
            </a:r>
            <a:r>
              <a:rPr lang="en-US" altLang="ko-KR" sz="1600" b="1" smtClean="0"/>
              <a:t>else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    mid = (low + high) / 2	                  // </a:t>
            </a:r>
            <a:r>
              <a:rPr lang="ko-KR" altLang="en-US" sz="1600" b="1" smtClean="0"/>
              <a:t>정수 나눗셈 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나머지 버림</a:t>
            </a:r>
            <a:r>
              <a:rPr lang="en-US" altLang="ko-KR" sz="1600" b="1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    if (x == S[mid])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	return mid;	                  //  </a:t>
            </a:r>
            <a:r>
              <a:rPr lang="ko-KR" altLang="en-US" sz="1600" b="1" smtClean="0"/>
              <a:t>찾았음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b="1" smtClean="0"/>
              <a:t>	    </a:t>
            </a:r>
            <a:r>
              <a:rPr lang="en-US" altLang="ko-KR" sz="1600" b="1" smtClean="0"/>
              <a:t>else if (x &lt; S[mid])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	return location(low, mid-1);    // </a:t>
            </a:r>
            <a:r>
              <a:rPr lang="ko-KR" altLang="en-US" sz="1600" b="1" smtClean="0"/>
              <a:t>왼쪽 반을 선택함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b="1" smtClean="0"/>
              <a:t>	    </a:t>
            </a:r>
            <a:r>
              <a:rPr lang="en-US" altLang="ko-KR" sz="1600" b="1" smtClean="0"/>
              <a:t>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		return location(mid+1, high);  // </a:t>
            </a:r>
            <a:r>
              <a:rPr lang="ko-KR" altLang="en-US" sz="1600" b="1" smtClean="0"/>
              <a:t>오른쪽 반을 선택함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b="1" smtClean="0"/>
              <a:t>	</a:t>
            </a:r>
            <a:r>
              <a:rPr lang="en-US" altLang="ko-KR" sz="1600" b="1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locationout = location(1, n);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b="1" smtClean="0"/>
              <a:t>...</a:t>
            </a:r>
          </a:p>
        </p:txBody>
      </p:sp>
      <p:sp>
        <p:nvSpPr>
          <p:cNvPr id="2969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3733800"/>
          </a:xfrm>
        </p:spPr>
        <p:txBody>
          <a:bodyPr/>
          <a:lstStyle/>
          <a:p>
            <a:pPr eaLnBrk="1" hangingPunct="1"/>
            <a:r>
              <a:rPr lang="ko-KR" altLang="en-US" smtClean="0"/>
              <a:t>왜 지역함수 </a:t>
            </a:r>
            <a:r>
              <a:rPr lang="en-US" altLang="ko-KR" i="1" smtClean="0"/>
              <a:t>location</a:t>
            </a:r>
            <a:r>
              <a:rPr lang="ko-KR" altLang="en-US" smtClean="0"/>
              <a:t>을 정의하여 알고리즘을 둘로 나누었을까</a:t>
            </a:r>
            <a:r>
              <a:rPr lang="en-US" altLang="ko-KR" smtClean="0"/>
              <a:t>?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입력 파라미터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en-US" altLang="ko-KR" i="1" smtClean="0"/>
              <a:t>S</a:t>
            </a:r>
            <a:r>
              <a:rPr lang="en-US" altLang="ko-KR" smtClean="0"/>
              <a:t>, </a:t>
            </a:r>
            <a:r>
              <a:rPr lang="en-US" altLang="ko-KR" i="1" smtClean="0"/>
              <a:t>x</a:t>
            </a:r>
            <a:r>
              <a:rPr lang="ko-KR" altLang="en-US" smtClean="0"/>
              <a:t>는 알고리즘 수행 중 변하지 않는 값이다</a:t>
            </a:r>
            <a:r>
              <a:rPr lang="en-US" altLang="ko-KR" smtClean="0"/>
              <a:t>. </a:t>
            </a:r>
            <a:r>
              <a:rPr lang="ko-KR" altLang="en-US" smtClean="0"/>
              <a:t>따라서 함수를 재귀호출</a:t>
            </a:r>
            <a:r>
              <a:rPr lang="en-US" altLang="ko-KR" smtClean="0"/>
              <a:t>(recursive call)</a:t>
            </a:r>
            <a:r>
              <a:rPr lang="ko-KR" altLang="en-US" smtClean="0"/>
              <a:t>할 때 마다 이러한 변하지 않는 파라미터를 가지고 다니는 것은 극심한 낭비이다</a:t>
            </a:r>
            <a:r>
              <a:rPr lang="en-US" altLang="ko-KR" smtClean="0"/>
              <a:t>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관찰사항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4876800"/>
          </a:xfrm>
          <a:noFill/>
        </p:spPr>
        <p:txBody>
          <a:bodyPr/>
          <a:lstStyle/>
          <a:p>
            <a:pPr eaLnBrk="1" hangingPunct="1"/>
            <a:r>
              <a:rPr lang="ko-KR" altLang="en-US" sz="2400" dirty="0" smtClean="0"/>
              <a:t>재귀 알고리즘</a:t>
            </a:r>
            <a:r>
              <a:rPr lang="en-US" altLang="ko-KR" sz="2400" dirty="0" smtClean="0"/>
              <a:t>(recursive algorithm)</a:t>
            </a:r>
            <a:r>
              <a:rPr lang="ko-KR" altLang="en-US" sz="2400" dirty="0" smtClean="0"/>
              <a:t>에서 모든 재귀호출이 알고리즘의 마지막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꼬리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부분에서 이루어 질 때 꼬리 재귀호출</a:t>
            </a:r>
            <a:r>
              <a:rPr lang="en-US" altLang="ko-KR" sz="2400" dirty="0" smtClean="0"/>
              <a:t>(tail recursion)</a:t>
            </a:r>
            <a:r>
              <a:rPr lang="ko-KR" altLang="en-US" sz="2400" dirty="0" smtClean="0"/>
              <a:t>이라고 함 </a:t>
            </a:r>
            <a:r>
              <a:rPr lang="en-US" altLang="ko-KR" sz="2400" dirty="0" smtClean="0"/>
              <a:t>-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관찰사항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800" dirty="0" smtClean="0"/>
              <a:t>꼬리 재귀 호출 알고리즘은 반복 알고리즘</a:t>
            </a:r>
            <a:r>
              <a:rPr lang="en-US" altLang="ko-KR" sz="2800" dirty="0" smtClean="0"/>
              <a:t>(iterative algorithm)</a:t>
            </a:r>
            <a:r>
              <a:rPr lang="ko-KR" altLang="en-US" sz="2800" dirty="0" smtClean="0"/>
              <a:t>으로 변환하기가 수월</a:t>
            </a:r>
            <a:endParaRPr lang="en-US" altLang="ko-KR" sz="2800" dirty="0" smtClean="0"/>
          </a:p>
          <a:p>
            <a:r>
              <a:rPr lang="ko-KR" altLang="en-US" sz="2800" dirty="0" smtClean="0"/>
              <a:t>일반적으로 재귀 알고리즘은 재귀 호출할 때마다 그 당시의 상태를 활성 레코드</a:t>
            </a:r>
            <a:r>
              <a:rPr lang="en-US" altLang="ko-KR" sz="2800" dirty="0" smtClean="0"/>
              <a:t>(activation records) </a:t>
            </a:r>
            <a:r>
              <a:rPr lang="ko-KR" altLang="en-US" sz="2800" dirty="0" err="1" smtClean="0"/>
              <a:t>스택에</a:t>
            </a:r>
            <a:r>
              <a:rPr lang="ko-KR" altLang="en-US" sz="2800" dirty="0" smtClean="0"/>
              <a:t> 저장해 놓아야 하는 반면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반복 알고리즘은 그럴 필요가 없기 때문에 일반적으로 더 효율적이다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빠르다</a:t>
            </a:r>
            <a:r>
              <a:rPr lang="en-US" altLang="ko-KR" sz="2800" dirty="0" smtClean="0"/>
              <a:t>). </a:t>
            </a:r>
          </a:p>
          <a:p>
            <a:r>
              <a:rPr lang="ko-KR" altLang="en-US" sz="2800" dirty="0" smtClean="0"/>
              <a:t>그렇다고 반복 알고리즘의 계산복잡도가 재귀 알고리즘보다 좋다는 의미는 아니다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반복 알고리즘이 상수적</a:t>
            </a:r>
            <a:r>
              <a:rPr lang="en-US" altLang="ko-KR" sz="2800" dirty="0" smtClean="0"/>
              <a:t>(constant factor)</a:t>
            </a:r>
            <a:r>
              <a:rPr lang="ko-KR" altLang="en-US" sz="2800" dirty="0" smtClean="0"/>
              <a:t>으로만 좋다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빠르다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는 말이다</a:t>
            </a:r>
            <a:r>
              <a:rPr lang="en-US" altLang="ko-KR" sz="2800" dirty="0" smtClean="0"/>
              <a:t>. ML</a:t>
            </a:r>
            <a:r>
              <a:rPr lang="ko-KR" altLang="en-US" sz="2800" dirty="0" smtClean="0"/>
              <a:t>이나 </a:t>
            </a:r>
            <a:r>
              <a:rPr lang="en-US" altLang="ko-KR" sz="2800" dirty="0" smtClean="0"/>
              <a:t>Scheme </a:t>
            </a:r>
            <a:r>
              <a:rPr lang="ko-KR" altLang="en-US" sz="2800" dirty="0" smtClean="0"/>
              <a:t>같은 함수형 언어는 컴파일러가 자동으로 재귀 프로그램을 반복 프로그램으로 바꾸어 준다</a:t>
            </a:r>
            <a:r>
              <a:rPr lang="en-US" altLang="ko-KR" sz="280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데이타의</a:t>
            </a:r>
            <a:r>
              <a:rPr lang="ko-KR" altLang="en-US" dirty="0" smtClean="0"/>
              <a:t> 집합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주어진 값 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있는가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S, key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</a:t>
            </a:r>
            <a:r>
              <a:rPr lang="ko-KR" altLang="en-US" dirty="0" smtClean="0"/>
              <a:t>가 배열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있으면 </a:t>
            </a:r>
            <a:r>
              <a:rPr lang="en-US" altLang="ko-KR" dirty="0" smtClean="0"/>
              <a:t>‘yes’ (</a:t>
            </a:r>
            <a:r>
              <a:rPr lang="ko-KR" altLang="en-US" dirty="0" smtClean="0"/>
              <a:t>또는 위치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key</a:t>
            </a:r>
            <a:r>
              <a:rPr lang="ko-KR" altLang="en-US" dirty="0" smtClean="0"/>
              <a:t>가 배열 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없으면 </a:t>
            </a:r>
            <a:r>
              <a:rPr lang="en-US" altLang="ko-KR" dirty="0" smtClean="0"/>
              <a:t>‘no’ 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탐색문제 </a:t>
            </a:r>
            <a:r>
              <a:rPr lang="en-US" altLang="ko-KR" dirty="0" smtClean="0"/>
              <a:t>(search Problem)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C81CE-D701-4348-8FCD-177C66A1F6D0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3200" dirty="0">
                <a:solidFill>
                  <a:schemeClr val="tx2"/>
                </a:solidFill>
                <a:latin typeface="굴림" charset="-127"/>
                <a:ea typeface="굴림" charset="-127"/>
              </a:rPr>
              <a:t>이분검색 </a:t>
            </a:r>
            <a:r>
              <a:rPr lang="ko-KR" altLang="en-US" sz="3200" dirty="0" smtClean="0">
                <a:solidFill>
                  <a:schemeClr val="tx2"/>
                </a:solidFill>
                <a:latin typeface="굴림" charset="-127"/>
                <a:ea typeface="굴림" charset="-127"/>
              </a:rPr>
              <a:t>알고리즘 </a:t>
            </a:r>
            <a:r>
              <a:rPr lang="en-US" altLang="ko-KR" sz="3200" dirty="0" smtClean="0">
                <a:solidFill>
                  <a:schemeClr val="tx2"/>
                </a:solidFill>
                <a:latin typeface="굴림" charset="-127"/>
                <a:ea typeface="굴림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굴림" charset="-127"/>
                <a:ea typeface="굴림" charset="-127"/>
              </a:rPr>
              <a:t>반복기법</a:t>
            </a:r>
            <a:r>
              <a:rPr lang="en-US" altLang="ko-KR" sz="3200" dirty="0" smtClean="0">
                <a:solidFill>
                  <a:schemeClr val="tx2"/>
                </a:solidFill>
                <a:latin typeface="굴림" charset="-127"/>
                <a:ea typeface="굴림" charset="-127"/>
              </a:rPr>
              <a:t>)</a:t>
            </a:r>
            <a:r>
              <a:rPr lang="ko-KR" altLang="en-US" sz="3200" dirty="0">
                <a:latin typeface="굴림" charset="-127"/>
                <a:ea typeface="굴림" charset="-127"/>
              </a:rPr>
              <a:t>	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066800" y="3733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36295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void binsearch(int n,		     // </a:t>
            </a:r>
            <a:r>
              <a:rPr lang="ko-KR" altLang="en-US">
                <a:latin typeface="Courier New" pitchFamily="49" charset="0"/>
                <a:ea typeface="굴림" charset="-127"/>
              </a:rPr>
              <a:t>입력</a:t>
            </a:r>
            <a:r>
              <a:rPr lang="en-US" altLang="ko-KR">
                <a:latin typeface="Courier New" pitchFamily="49" charset="0"/>
                <a:ea typeface="굴림" charset="-127"/>
              </a:rPr>
              <a:t>(1)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           const keytype S[],  //    (2)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           keytype x,          //    (3)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           index&amp; location) {  // </a:t>
            </a:r>
            <a:r>
              <a:rPr lang="ko-KR" altLang="en-US">
                <a:latin typeface="Courier New" pitchFamily="49" charset="0"/>
                <a:ea typeface="굴림" charset="-127"/>
              </a:rPr>
              <a:t>출력</a:t>
            </a:r>
          </a:p>
          <a:p>
            <a:pPr>
              <a:lnSpc>
                <a:spcPct val="80000"/>
              </a:lnSpc>
            </a:pPr>
            <a:r>
              <a:rPr lang="ko-KR" altLang="en-US">
                <a:latin typeface="Courier New" pitchFamily="49" charset="0"/>
                <a:ea typeface="굴림" charset="-127"/>
              </a:rPr>
              <a:t>  </a:t>
            </a:r>
            <a:r>
              <a:rPr lang="en-US" altLang="ko-KR">
                <a:latin typeface="Courier New" pitchFamily="49" charset="0"/>
                <a:ea typeface="굴림" charset="-127"/>
              </a:rPr>
              <a:t>index low, high, mid;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low = 1; high = n;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location = 0;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while (low &lt;= high &amp;&amp; location == 0) {   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mid = (low + high) / 2;	// </a:t>
            </a:r>
            <a:r>
              <a:rPr lang="ko-KR" altLang="en-US">
                <a:latin typeface="Courier New" pitchFamily="49" charset="0"/>
                <a:ea typeface="굴림" charset="-127"/>
              </a:rPr>
              <a:t>정수나눗셈</a:t>
            </a:r>
          </a:p>
          <a:p>
            <a:pPr>
              <a:lnSpc>
                <a:spcPct val="80000"/>
              </a:lnSpc>
            </a:pPr>
            <a:r>
              <a:rPr lang="ko-KR" altLang="en-US">
                <a:latin typeface="Courier New" pitchFamily="49" charset="0"/>
                <a:ea typeface="굴림" charset="-127"/>
              </a:rPr>
              <a:t>    </a:t>
            </a:r>
            <a:r>
              <a:rPr lang="en-US" altLang="ko-KR">
                <a:latin typeface="Courier New" pitchFamily="49" charset="0"/>
                <a:ea typeface="굴림" charset="-127"/>
              </a:rPr>
              <a:t>if (x == S[mid]) location = mid;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else if (x &lt; S[mid]) high = mid – 1;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  else low = mid + 1;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}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85800" y="5562600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u="sng">
                <a:latin typeface="Times New Roman" pitchFamily="18" charset="0"/>
                <a:ea typeface="굴림" charset="-127"/>
              </a:rPr>
              <a:t>while-</a:t>
            </a:r>
            <a:r>
              <a:rPr lang="ko-KR" altLang="en-US" u="sng">
                <a:latin typeface="Times New Roman" pitchFamily="18" charset="0"/>
                <a:ea typeface="굴림" charset="-127"/>
              </a:rPr>
              <a:t>루프</a:t>
            </a:r>
            <a:r>
              <a:rPr lang="en-US" altLang="ko-KR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charset="-127"/>
              </a:rPr>
              <a:t>아직 검사할 항목이 있고</a:t>
            </a:r>
            <a:r>
              <a:rPr lang="en-US" altLang="ko-KR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x</a:t>
            </a:r>
            <a:r>
              <a:rPr lang="ko-KR" altLang="en-US">
                <a:latin typeface="Times New Roman" pitchFamily="18" charset="0"/>
                <a:ea typeface="굴림" charset="-127"/>
              </a:rPr>
              <a:t>를 찾지 못했나</a:t>
            </a:r>
            <a:r>
              <a:rPr lang="en-US" altLang="ko-KR">
                <a:latin typeface="Times New Roman" pitchFamily="18" charset="0"/>
                <a:ea typeface="굴림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특징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2" algn="just"/>
            <a:r>
              <a:rPr lang="ko-KR" altLang="en-US" dirty="0">
                <a:latin typeface="신명조" charset="-127"/>
                <a:ea typeface="신명조" charset="-127"/>
              </a:rPr>
              <a:t>탐색시간이 짧다</a:t>
            </a:r>
            <a:r>
              <a:rPr lang="en-US" altLang="ko-KR" dirty="0">
                <a:latin typeface="½Å¸íÁ¶" charset="0"/>
                <a:ea typeface="신명조" charset="-127"/>
              </a:rPr>
              <a:t>.</a:t>
            </a:r>
            <a:endParaRPr lang="en-US" altLang="ko-KR" dirty="0">
              <a:latin typeface="¸íÁ¶" charset="0"/>
              <a:ea typeface="신명조" charset="-127"/>
            </a:endParaRPr>
          </a:p>
          <a:p>
            <a:pPr lvl="2" algn="just"/>
            <a:r>
              <a:rPr lang="ko-KR" altLang="en-US" dirty="0">
                <a:latin typeface="신명조" charset="-127"/>
                <a:ea typeface="신명조" charset="-127"/>
              </a:rPr>
              <a:t>레코드의 수가 많을 수록 효과적인 탐색 방법</a:t>
            </a:r>
            <a:endParaRPr lang="ko-KR" altLang="en-US" dirty="0">
              <a:latin typeface="½Å¸íÁ¶" charset="0"/>
              <a:ea typeface="신명조" charset="-127"/>
            </a:endParaRPr>
          </a:p>
          <a:p>
            <a:pPr lvl="2" algn="just"/>
            <a:r>
              <a:rPr lang="ko-KR" altLang="en-US" dirty="0">
                <a:latin typeface="신명조" charset="-127"/>
                <a:ea typeface="신명조" charset="-127"/>
              </a:rPr>
              <a:t>최악의 경우라도 비교회수는 평균횟수 보다 </a:t>
            </a:r>
          </a:p>
          <a:p>
            <a:pPr lvl="2" algn="just">
              <a:buFontTx/>
              <a:buNone/>
            </a:pPr>
            <a:r>
              <a:rPr lang="ko-KR" altLang="en-US" dirty="0">
                <a:latin typeface="신명조" charset="-127"/>
                <a:ea typeface="신명조" charset="-127"/>
              </a:rPr>
              <a:t>  </a:t>
            </a:r>
            <a:r>
              <a:rPr lang="en-US" altLang="ko-KR" dirty="0">
                <a:latin typeface="신명조" charset="-127"/>
                <a:ea typeface="신명조" charset="-127"/>
              </a:rPr>
              <a:t>1</a:t>
            </a:r>
            <a:r>
              <a:rPr lang="ko-KR" altLang="en-US" dirty="0">
                <a:latin typeface="신명조" charset="-127"/>
                <a:ea typeface="신명조" charset="-127"/>
              </a:rPr>
              <a:t>번 더 많다</a:t>
            </a:r>
            <a:r>
              <a:rPr lang="en-US" altLang="ko-KR" dirty="0">
                <a:latin typeface="½Å¸íÁ¶" charset="0"/>
                <a:ea typeface="신명조" charset="-127"/>
              </a:rPr>
              <a:t>. </a:t>
            </a:r>
          </a:p>
          <a:p>
            <a:pPr lvl="2" algn="just"/>
            <a:r>
              <a:rPr lang="ko-KR" altLang="en-US" dirty="0">
                <a:latin typeface="신명조" charset="-127"/>
                <a:ea typeface="신명조" charset="-127"/>
              </a:rPr>
              <a:t>정렬된 파일에서 수행 가능</a:t>
            </a:r>
            <a:endParaRPr lang="ko-KR" altLang="en-US" dirty="0">
              <a:latin typeface="½Å¸íÁ¶" charset="0"/>
              <a:ea typeface="신명조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A0A6-1A0C-473F-8A94-1BD9F03584AD}" type="slidenum">
              <a:rPr lang="en-US" altLang="ko-KR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단위연산</a:t>
            </a:r>
            <a:r>
              <a:rPr lang="en-US" altLang="ko-KR" sz="2800" dirty="0" smtClean="0"/>
              <a:t>: </a:t>
            </a:r>
            <a:r>
              <a:rPr lang="en-US" altLang="ko-KR" sz="2800" i="1" dirty="0" smtClean="0"/>
              <a:t>x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S[mid]</a:t>
            </a:r>
            <a:r>
              <a:rPr lang="ko-KR" altLang="en-US" sz="2800" dirty="0" smtClean="0"/>
              <a:t>의 비교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입력 크기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배열의 크기 </a:t>
            </a:r>
            <a:r>
              <a:rPr lang="en-US" altLang="ko-KR" sz="2800" i="1" dirty="0" smtClean="0"/>
              <a:t>n</a:t>
            </a:r>
            <a:r>
              <a:rPr lang="en-US" altLang="ko-KR" sz="2800" dirty="0" smtClean="0"/>
              <a:t> (= </a:t>
            </a:r>
            <a:r>
              <a:rPr lang="en-US" altLang="ko-KR" sz="2800" i="1" dirty="0" smtClean="0"/>
              <a:t>high</a:t>
            </a:r>
            <a:r>
              <a:rPr lang="en-US" altLang="ko-KR" sz="2800" dirty="0" smtClean="0"/>
              <a:t> - </a:t>
            </a:r>
            <a:r>
              <a:rPr lang="en-US" altLang="ko-KR" sz="2800" i="1" dirty="0" smtClean="0"/>
              <a:t>low</a:t>
            </a:r>
            <a:r>
              <a:rPr lang="en-US" altLang="ko-KR" sz="2800" dirty="0" smtClean="0"/>
              <a:t> + 1)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알고리즘을 살펴보면 단위연산으로 설정한 조건 문을 </a:t>
            </a:r>
            <a:r>
              <a:rPr lang="en-US" altLang="ko-KR" sz="2800" dirty="0" smtClean="0"/>
              <a:t>while</a:t>
            </a:r>
            <a:r>
              <a:rPr lang="ko-KR" altLang="en-US" sz="2800" dirty="0" smtClean="0"/>
              <a:t>루프 내부에서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번 수행하지만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사실상 비교는 한번 이루어진다고 봐도 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 이유는</a:t>
            </a:r>
            <a:r>
              <a:rPr lang="en-US" altLang="ko-KR" sz="28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(1) </a:t>
            </a:r>
            <a:r>
              <a:rPr lang="ko-KR" altLang="en-US" sz="2400" dirty="0" smtClean="0"/>
              <a:t>어셈블리 언어로는 하나의 조건 명령으로 충분히 구현할 수 있기 때문이기도 하고</a:t>
            </a:r>
            <a:r>
              <a:rPr lang="en-US" altLang="ko-KR" sz="2400" dirty="0" smtClean="0"/>
              <a:t>; 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(2) </a:t>
            </a:r>
            <a:r>
              <a:rPr lang="en-US" altLang="ko-KR" sz="2400" i="1" dirty="0" smtClean="0"/>
              <a:t>x</a:t>
            </a:r>
            <a:r>
              <a:rPr lang="ko-KR" altLang="en-US" sz="2400" dirty="0" smtClean="0"/>
              <a:t>를 찾기 전까지는 항상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조건 문을 수행하므로 하나로 묶어서 한 단위로 취급을 해도 되기 때문이기도 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이와 같이 단위연산은 최대한 효율적으로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빠르게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구현된다고 일반적으로 가정하여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단위로 취급을 해도 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시간복잡도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400" b="1" dirty="0" smtClean="0"/>
              <a:t>경우 </a:t>
            </a:r>
            <a:r>
              <a:rPr lang="en-US" altLang="ko-KR" sz="2400" b="1" dirty="0" smtClean="0"/>
              <a:t>1: </a:t>
            </a:r>
            <a:r>
              <a:rPr lang="ko-KR" altLang="en-US" sz="2400" b="1" dirty="0" smtClean="0"/>
              <a:t>검색하게 될 반쪽 배열의 크기가 항상 정확하게     이 되는 경우</a:t>
            </a:r>
            <a:endParaRPr lang="ko-KR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시간복잡도를 나타내 주는 </a:t>
            </a:r>
            <a:r>
              <a:rPr lang="ko-KR" altLang="en-US" sz="2400" dirty="0" err="1" smtClean="0"/>
              <a:t>재현식</a:t>
            </a:r>
            <a:r>
              <a:rPr lang="en-US" altLang="ko-KR" sz="2400" dirty="0" smtClean="0"/>
              <a:t>(recurrence)</a:t>
            </a:r>
            <a:r>
              <a:rPr lang="ko-KR" altLang="en-US" sz="2400" dirty="0" smtClean="0"/>
              <a:t>은 다음과 같다</a:t>
            </a:r>
            <a:r>
              <a:rPr lang="en-US" altLang="ko-KR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                                           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&gt; 1 </a:t>
            </a:r>
            <a:r>
              <a:rPr lang="ko-KR" altLang="en-US" sz="2400" dirty="0" smtClean="0"/>
              <a:t>이고</a:t>
            </a:r>
            <a:r>
              <a:rPr lang="en-US" altLang="ko-KR" sz="2400" dirty="0" smtClean="0"/>
              <a:t>,  n = 2</a:t>
            </a:r>
            <a:r>
              <a:rPr lang="en-US" altLang="ko-KR" sz="2000" i="1" baseline="50000" dirty="0" smtClean="0"/>
              <a:t>k  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18" charset="2"/>
              </a:rPr>
              <a:t> 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sym typeface="Symbol" pitchFamily="18" charset="2"/>
              </a:rPr>
              <a:t>	</a:t>
            </a:r>
            <a:r>
              <a:rPr lang="ko-KR" altLang="en-US" sz="2400" dirty="0" smtClean="0">
                <a:sym typeface="Symbol" pitchFamily="18" charset="2"/>
              </a:rPr>
              <a:t>이 식의 해는 다음과 같이 구할 수 있다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  <a:endParaRPr lang="en-US" altLang="ko-KR" sz="2400" dirty="0" smtClean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최악의 경우 시간복잡도 분석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7848600" y="914400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914400"/>
                        <a:ext cx="304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695450" y="2311400"/>
          <a:ext cx="21907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수식" r:id="rId5" imgW="1028520" imgH="457200" progId="Equation.3">
                  <p:embed/>
                </p:oleObj>
              </mc:Choice>
              <mc:Fallback>
                <p:oleObj name="수식" r:id="rId5" imgW="10285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311400"/>
                        <a:ext cx="21907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3707904" y="3573016"/>
          <a:ext cx="2133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수식" r:id="rId7" imgW="1295280" imgH="2057400" progId="Equation.3">
                  <p:embed/>
                </p:oleObj>
              </mc:Choice>
              <mc:Fallback>
                <p:oleObj name="수식" r:id="rId7" imgW="129528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73016"/>
                        <a:ext cx="21336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641725" y="4902200"/>
            <a:ext cx="450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...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3657600" y="5619750"/>
            <a:ext cx="450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이 해가 과연 맞는지 확인하기 위하여 증명해 보자</a:t>
            </a:r>
            <a:r>
              <a:rPr lang="en-US" altLang="ko-KR" sz="24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증명</a:t>
            </a:r>
            <a:r>
              <a:rPr lang="en-US" altLang="ko-KR" sz="2400" smtClean="0"/>
              <a:t>: </a:t>
            </a:r>
            <a:r>
              <a:rPr lang="ko-KR" altLang="en-US" sz="2400" smtClean="0"/>
              <a:t>수학적귀납법</a:t>
            </a:r>
            <a:r>
              <a:rPr lang="en-US" altLang="ko-KR" sz="24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귀납출발점</a:t>
            </a:r>
            <a:r>
              <a:rPr lang="en-US" altLang="ko-KR" sz="2400" smtClean="0"/>
              <a:t>: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 = 1</a:t>
            </a:r>
            <a:r>
              <a:rPr lang="ko-KR" altLang="en-US" sz="2400" smtClean="0"/>
              <a:t>이면</a:t>
            </a:r>
            <a:r>
              <a:rPr lang="en-US" altLang="ko-KR" sz="2400" smtClean="0"/>
              <a:t>, </a:t>
            </a:r>
            <a:r>
              <a:rPr lang="en-US" altLang="ko-KR" sz="2400" i="1" smtClean="0"/>
              <a:t>W</a:t>
            </a:r>
            <a:r>
              <a:rPr lang="en-US" altLang="ko-KR" sz="2400" smtClean="0"/>
              <a:t>(1) = 1 = lg 1 + 1.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귀납가정</a:t>
            </a:r>
            <a:r>
              <a:rPr lang="en-US" altLang="ko-KR" sz="2400" smtClean="0"/>
              <a:t>: 2</a:t>
            </a:r>
            <a:r>
              <a:rPr lang="ko-KR" altLang="en-US" sz="2400" smtClean="0"/>
              <a:t>의 거듭제곱</a:t>
            </a:r>
            <a:r>
              <a:rPr lang="en-US" altLang="ko-KR" sz="2400" smtClean="0"/>
              <a:t>(power)</a:t>
            </a:r>
            <a:r>
              <a:rPr lang="ko-KR" altLang="en-US" sz="2400" smtClean="0"/>
              <a:t>인 양의 정수 </a:t>
            </a:r>
            <a:r>
              <a:rPr lang="en-US" altLang="ko-KR" sz="2400" i="1" smtClean="0"/>
              <a:t>n</a:t>
            </a:r>
            <a:r>
              <a:rPr lang="ko-KR" altLang="en-US" sz="2400" smtClean="0"/>
              <a:t>에 대해서</a:t>
            </a:r>
            <a:r>
              <a:rPr lang="en-US" altLang="ko-KR" sz="2400" smtClean="0"/>
              <a:t>, </a:t>
            </a:r>
            <a:r>
              <a:rPr lang="en-US" altLang="ko-KR" sz="2400" i="1" smtClean="0"/>
              <a:t>W</a:t>
            </a:r>
            <a:r>
              <a:rPr lang="en-US" altLang="ko-KR" sz="2400" smtClean="0"/>
              <a:t>(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 = lg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 + 1</a:t>
            </a:r>
            <a:r>
              <a:rPr lang="ko-KR" altLang="en-US" sz="2400" smtClean="0"/>
              <a:t>라고 가정한다</a:t>
            </a:r>
            <a:r>
              <a:rPr lang="en-US" altLang="ko-KR" sz="24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귀납단계</a:t>
            </a:r>
            <a:r>
              <a:rPr lang="en-US" altLang="ko-KR" sz="2400" smtClean="0"/>
              <a:t>: </a:t>
            </a:r>
            <a:r>
              <a:rPr lang="en-US" altLang="ko-KR" sz="2400" i="1" smtClean="0"/>
              <a:t>W</a:t>
            </a:r>
            <a:r>
              <a:rPr lang="en-US" altLang="ko-KR" sz="2400" smtClean="0"/>
              <a:t>(2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 = lg(2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 + 1</a:t>
            </a:r>
            <a:r>
              <a:rPr lang="ko-KR" altLang="en-US" sz="2400" smtClean="0"/>
              <a:t>임을 보이면 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재현식을 사용하면</a:t>
            </a:r>
            <a:r>
              <a:rPr lang="en-US" altLang="ko-KR" sz="2400" smtClean="0"/>
              <a:t>,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최악의 경우 시간복잡도 분석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981200" y="3962400"/>
          <a:ext cx="5562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수식" r:id="rId3" imgW="2705040" imgH="888840" progId="Equation.3">
                  <p:embed/>
                </p:oleObj>
              </mc:Choice>
              <mc:Fallback>
                <p:oleObj name="수식" r:id="rId3" imgW="27050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55626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400" b="1" smtClean="0"/>
              <a:t>경우 </a:t>
            </a:r>
            <a:r>
              <a:rPr lang="en-US" altLang="ko-KR" sz="2400" b="1" smtClean="0"/>
              <a:t>2: </a:t>
            </a:r>
            <a:r>
              <a:rPr lang="ko-KR" altLang="en-US" sz="2400" b="1" smtClean="0"/>
              <a:t>일반적인 경우 </a:t>
            </a:r>
            <a:r>
              <a:rPr lang="en-US" altLang="ko-KR" sz="2400" b="1" smtClean="0"/>
              <a:t>- </a:t>
            </a:r>
            <a:r>
              <a:rPr lang="ko-KR" altLang="en-US" sz="2400" b="1" smtClean="0"/>
              <a:t>반쪽 배열의 크기는       이 됨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smtClean="0"/>
              <a:t>	    란 </a:t>
            </a:r>
            <a:r>
              <a:rPr lang="en-US" altLang="ko-KR" sz="2400" i="1" smtClean="0"/>
              <a:t>y</a:t>
            </a:r>
            <a:r>
              <a:rPr lang="ko-KR" altLang="en-US" sz="2400" smtClean="0"/>
              <a:t>보다 작거나 같은 최대 정수를 나타낸다고 할 때</a:t>
            </a:r>
            <a:r>
              <a:rPr lang="en-US" altLang="ko-KR" sz="2400" smtClean="0"/>
              <a:t>, </a:t>
            </a:r>
            <a:r>
              <a:rPr lang="en-US" altLang="ko-KR" sz="2400" i="1" smtClean="0"/>
              <a:t>n</a:t>
            </a:r>
            <a:r>
              <a:rPr lang="ko-KR" altLang="en-US" sz="2400" smtClean="0"/>
              <a:t>에 대해서 가운데 첨자는                  이 되는데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 때 각 부분배열의 크기는 다음과 같다</a:t>
            </a:r>
            <a:r>
              <a:rPr lang="en-US" altLang="ko-KR" sz="24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z="240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위의 표에 의하면 알고리즘이 다음 단계에 찾아야 할 항목의 개수는 기껏해야        개가 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따라서 다음과 같은 재현식으로 표현할 수 있다</a:t>
            </a:r>
            <a:r>
              <a:rPr lang="en-US" altLang="ko-KR" sz="2400" smtClean="0"/>
              <a:t>.</a:t>
            </a:r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최악의 경우 시간복잡도 분석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324600" y="9906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수식" r:id="rId3" imgW="228600" imgH="228600" progId="Equation.3">
                  <p:embed/>
                </p:oleObj>
              </mc:Choice>
              <mc:Fallback>
                <p:oleObj name="수식" r:id="rId3" imgW="22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90600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685800" y="14478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수식" r:id="rId5" imgW="241200" imgH="228600" progId="Equation.3">
                  <p:embed/>
                </p:oleObj>
              </mc:Choice>
              <mc:Fallback>
                <p:oleObj name="수식" r:id="rId5" imgW="24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304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3352800" y="1763713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수식" r:id="rId7" imgW="863280" imgH="431640" progId="Equation.3">
                  <p:embed/>
                </p:oleObj>
              </mc:Choice>
              <mc:Fallback>
                <p:oleObj name="수식" r:id="rId7" imgW="8632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63713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879475" y="2684463"/>
          <a:ext cx="750252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문서" r:id="rId9" imgW="7779240" imgH="1709280" progId="Word.Document.8">
                  <p:embed/>
                </p:oleObj>
              </mc:Choice>
              <mc:Fallback>
                <p:oleObj name="문서" r:id="rId9" imgW="7779240" imgH="17092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84463"/>
                        <a:ext cx="7502525" cy="164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2971800" y="42672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수식" r:id="rId11" imgW="228600" imgH="228600" progId="Equation.3">
                  <p:embed/>
                </p:oleObj>
              </mc:Choice>
              <mc:Fallback>
                <p:oleObj name="수식" r:id="rId11" imgW="228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0"/>
          <p:cNvGraphicFramePr>
            <a:graphicFrameLocks noChangeAspect="1"/>
          </p:cNvGraphicFramePr>
          <p:nvPr/>
        </p:nvGraphicFramePr>
        <p:xfrm>
          <a:off x="2819400" y="5124450"/>
          <a:ext cx="39893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수식" r:id="rId12" imgW="1841400" imgH="457200" progId="Equation.3">
                  <p:embed/>
                </p:oleObj>
              </mc:Choice>
              <mc:Fallback>
                <p:oleObj name="수식" r:id="rId12" imgW="1841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24450"/>
                        <a:ext cx="3989388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이 재현식의 해가                           가 됨을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대한 수학적귀납법으로 증명한다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증명</a:t>
            </a:r>
            <a:r>
              <a:rPr lang="en-US" altLang="ko-KR" sz="1800" smtClean="0"/>
              <a:t>: </a:t>
            </a:r>
            <a:r>
              <a:rPr lang="ko-KR" altLang="en-US" sz="1800" smtClean="0"/>
              <a:t>수학적귀납법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800" smtClean="0"/>
              <a:t>	귀납출발점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1</a:t>
            </a:r>
            <a:r>
              <a:rPr lang="ko-KR" altLang="en-US" sz="1800" smtClean="0"/>
              <a:t>이면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다음이 성립한다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귀납가정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&gt; 1</a:t>
            </a:r>
            <a:r>
              <a:rPr lang="ko-KR" altLang="en-US" sz="1800" smtClean="0"/>
              <a:t>이고</a:t>
            </a:r>
            <a:r>
              <a:rPr lang="en-US" altLang="ko-KR" sz="1800" smtClean="0"/>
              <a:t>, 1 &lt; </a:t>
            </a:r>
            <a:r>
              <a:rPr lang="en-US" altLang="ko-KR" sz="1800" i="1" smtClean="0"/>
              <a:t>k</a:t>
            </a:r>
            <a:r>
              <a:rPr lang="en-US" altLang="ko-KR" sz="1800" smtClean="0"/>
              <a:t> &lt;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인 모든 </a:t>
            </a:r>
            <a:r>
              <a:rPr lang="en-US" altLang="ko-KR" sz="1800" i="1" smtClean="0"/>
              <a:t>k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    </a:t>
            </a:r>
            <a:r>
              <a:rPr lang="ko-KR" altLang="en-US" sz="1800" smtClean="0"/>
              <a:t>가 성립한다고 가정한다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귀납단계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이 짝수이면 </a:t>
            </a:r>
            <a:r>
              <a:rPr lang="en-US" altLang="ko-KR" sz="1800" smtClean="0"/>
              <a:t>(</a:t>
            </a:r>
            <a:r>
              <a:rPr lang="ko-KR" altLang="en-US" sz="1800" smtClean="0"/>
              <a:t>즉</a:t>
            </a:r>
            <a:r>
              <a:rPr lang="en-US" altLang="ko-KR" sz="1800" smtClean="0"/>
              <a:t>,                   ),</a:t>
            </a: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최악의 경우 시간복잡도 분석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438400" y="944563"/>
          <a:ext cx="1524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수식" r:id="rId3" imgW="1028520" imgH="228600" progId="Equation.3">
                  <p:embed/>
                </p:oleObj>
              </mc:Choice>
              <mc:Fallback>
                <p:oleObj name="수식" r:id="rId3" imgW="1028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44563"/>
                        <a:ext cx="15240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043608" y="2132856"/>
          <a:ext cx="386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수식" r:id="rId5" imgW="2234880" imgH="228600" progId="Equation.3">
                  <p:embed/>
                </p:oleObj>
              </mc:Choice>
              <mc:Fallback>
                <p:oleObj name="수식" r:id="rId5" imgW="22348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6"/>
                        <a:ext cx="3860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6300192" y="2492896"/>
          <a:ext cx="15398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수식" r:id="rId7" imgW="1041120" imgH="228600" progId="Equation.3">
                  <p:embed/>
                </p:oleObj>
              </mc:Choice>
              <mc:Fallback>
                <p:oleObj name="수식" r:id="rId7" imgW="10411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492896"/>
                        <a:ext cx="15398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3707904" y="2924944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수식" r:id="rId9" imgW="457200" imgH="228600" progId="Equation.3">
                  <p:embed/>
                </p:oleObj>
              </mc:Choice>
              <mc:Fallback>
                <p:oleObj name="수식" r:id="rId9" imgW="45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24944"/>
                        <a:ext cx="99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2362200" y="3443288"/>
          <a:ext cx="45085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수식" r:id="rId11" imgW="2666880" imgH="1650960" progId="Equation.3">
                  <p:embed/>
                </p:oleObj>
              </mc:Choice>
              <mc:Fallback>
                <p:oleObj name="수식" r:id="rId11" imgW="2666880" imgH="1650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43288"/>
                        <a:ext cx="4508500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ko-KR" sz="2400" i="1" smtClean="0"/>
              <a:t>n</a:t>
            </a:r>
            <a:r>
              <a:rPr lang="ko-KR" altLang="en-US" sz="2400" smtClean="0"/>
              <a:t>이 홀수이면 </a:t>
            </a:r>
            <a:r>
              <a:rPr lang="en-US" altLang="ko-KR" sz="2400" smtClean="0"/>
              <a:t>(</a:t>
            </a:r>
            <a:r>
              <a:rPr lang="ko-KR" altLang="en-US" sz="2400" smtClean="0"/>
              <a:t>즉</a:t>
            </a:r>
            <a:r>
              <a:rPr lang="en-US" altLang="ko-KR" sz="2400" smtClean="0"/>
              <a:t>,               ), 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최악의 경우 시간복잡도 분석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895600" y="1109663"/>
          <a:ext cx="1179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수식" r:id="rId3" imgW="545760" imgH="228600" progId="Equation.3">
                  <p:embed/>
                </p:oleObj>
              </mc:Choice>
              <mc:Fallback>
                <p:oleObj name="수식" r:id="rId3" imgW="545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09663"/>
                        <a:ext cx="11795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092325" y="2124075"/>
          <a:ext cx="5040313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666880" imgH="1803240" progId="Equation.3">
                  <p:embed/>
                </p:oleObj>
              </mc:Choice>
              <mc:Fallback>
                <p:oleObj name="Equation" r:id="rId5" imgW="2666880" imgH="1803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124075"/>
                        <a:ext cx="5040313" cy="322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85800" y="5711825"/>
          <a:ext cx="3733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수식" r:id="rId7" imgW="2133360" imgH="228600" progId="Equation.3">
                  <p:embed/>
                </p:oleObj>
              </mc:Choice>
              <mc:Fallback>
                <p:oleObj name="수식" r:id="rId7" imgW="21333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1825"/>
                        <a:ext cx="37338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4200">
                <a:solidFill>
                  <a:schemeClr val="accent2"/>
                </a:solidFill>
              </a:rPr>
              <a:t>생각해 볼까</a:t>
            </a:r>
            <a:r>
              <a:rPr lang="en-US" altLang="ko-KR" sz="42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3200">
                <a:latin typeface="Times New Roman" pitchFamily="18" charset="0"/>
                <a:ea typeface="굴림" charset="-127"/>
              </a:rPr>
              <a:t>이분검색 알고리즘으로 키를 찾기 위해서 </a:t>
            </a:r>
            <a:r>
              <a:rPr lang="en-US" altLang="ko-KR" sz="3200" i="1">
                <a:latin typeface="Times New Roman" pitchFamily="18" charset="0"/>
                <a:ea typeface="굴림" charset="-127"/>
              </a:rPr>
              <a:t>S</a:t>
            </a:r>
            <a:r>
              <a:rPr lang="ko-KR" altLang="en-US" sz="3200">
                <a:latin typeface="Times New Roman" pitchFamily="18" charset="0"/>
                <a:ea typeface="굴림" charset="-127"/>
              </a:rPr>
              <a:t>에 있는 항목을 몇 개나 검색해야 하는가</a:t>
            </a:r>
            <a:r>
              <a:rPr lang="en-US" altLang="ko-KR" sz="3200">
                <a:latin typeface="Times New Roman" pitchFamily="18" charset="0"/>
                <a:ea typeface="굴림" charset="-127"/>
              </a:rPr>
              <a:t>?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</a:pPr>
            <a:r>
              <a:rPr lang="en-US" altLang="ko-KR" sz="2800">
                <a:latin typeface="Times New Roman" pitchFamily="18" charset="0"/>
                <a:ea typeface="굴림" charset="-127"/>
              </a:rPr>
              <a:t>while </a:t>
            </a:r>
            <a:r>
              <a:rPr lang="ko-KR" altLang="en-US" sz="2800">
                <a:latin typeface="Times New Roman" pitchFamily="18" charset="0"/>
                <a:ea typeface="굴림" charset="-127"/>
              </a:rPr>
              <a:t>문을 수행할 때마다 검색 대상의 총 크기가 반 씩 감소하기 때문에 최악의 경우라도 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lg 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 + 1</a:t>
            </a:r>
            <a:r>
              <a:rPr lang="ko-KR" altLang="en-US" sz="2800">
                <a:latin typeface="Times New Roman" pitchFamily="18" charset="0"/>
                <a:ea typeface="굴림" charset="-127"/>
              </a:rPr>
              <a:t>개만 검사하면 된다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imes New Roman" pitchFamily="18" charset="0"/>
              </a:rPr>
              <a:t>비교</a:t>
            </a:r>
            <a:r>
              <a:rPr lang="en-US" altLang="ko-KR" smtClean="0">
                <a:latin typeface="Times New Roman" pitchFamily="18" charset="0"/>
              </a:rPr>
              <a:t>: </a:t>
            </a:r>
            <a:r>
              <a:rPr lang="ko-KR" altLang="en-US" smtClean="0">
                <a:latin typeface="Times New Roman" pitchFamily="18" charset="0"/>
              </a:rPr>
              <a:t>순차검색 </a:t>
            </a:r>
            <a:r>
              <a:rPr lang="en-US" altLang="ko-KR" smtClean="0">
                <a:latin typeface="Times New Roman" pitchFamily="18" charset="0"/>
              </a:rPr>
              <a:t>vs. </a:t>
            </a:r>
            <a:r>
              <a:rPr lang="ko-KR" altLang="en-US" smtClean="0">
                <a:latin typeface="Times New Roman" pitchFamily="18" charset="0"/>
              </a:rPr>
              <a:t>이분검색</a:t>
            </a:r>
          </a:p>
        </p:txBody>
      </p:sp>
      <p:graphicFrame>
        <p:nvGraphicFramePr>
          <p:cNvPr id="21561" name="Group 57"/>
          <p:cNvGraphicFramePr>
            <a:graphicFrameLocks noGrp="1"/>
          </p:cNvGraphicFramePr>
          <p:nvPr/>
        </p:nvGraphicFramePr>
        <p:xfrm>
          <a:off x="990600" y="1905000"/>
          <a:ext cx="7543800" cy="4000501"/>
        </p:xfrm>
        <a:graphic>
          <a:graphicData uri="http://schemas.openxmlformats.org/drawingml/2006/table">
            <a:tbl>
              <a:tblPr/>
              <a:tblGrid>
                <a:gridCol w="2873375"/>
                <a:gridCol w="2689225"/>
                <a:gridCol w="19812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0729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배열의 크기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0729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순차검색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0729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이분검색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lg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1,024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1,024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1,048,576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1,048,576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4,294,967,296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4,294,967,296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Text Box 58"/>
          <p:cNvSpPr txBox="1">
            <a:spLocks noChangeArrowheads="1"/>
          </p:cNvSpPr>
          <p:nvPr/>
        </p:nvSpPr>
        <p:spPr bwMode="auto">
          <a:xfrm>
            <a:off x="6781800" y="5943600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  <a:ea typeface="굴림" charset="-127"/>
              </a:rPr>
              <a:t>* </a:t>
            </a:r>
            <a:r>
              <a:rPr lang="ko-KR" altLang="en-US" sz="2000">
                <a:latin typeface="Times New Roman" pitchFamily="18" charset="0"/>
                <a:ea typeface="굴림" charset="-127"/>
              </a:rPr>
              <a:t>최악의 경우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탐색 알고리즘을 각자 생각해 보자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 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800" dirty="0" smtClean="0">
                <a:latin typeface="휴먼명조" charset="-127"/>
                <a:ea typeface="휴먼명조" charset="-127"/>
              </a:rPr>
              <a:t>피보나치 수열 </a:t>
            </a:r>
            <a:r>
              <a:rPr lang="en-US" altLang="ko-KR" sz="2800" dirty="0" err="1" smtClean="0">
                <a:latin typeface="HCI Tulip" charset="0"/>
                <a:ea typeface="휴먼명조" charset="-127"/>
              </a:rPr>
              <a:t>Fi</a:t>
            </a:r>
            <a:r>
              <a:rPr lang="en-US" altLang="ko-KR" sz="2800" dirty="0" smtClean="0">
                <a:latin typeface="휴먼명조" charset="-127"/>
                <a:ea typeface="휴먼명조" charset="-127"/>
              </a:rPr>
              <a:t> </a:t>
            </a:r>
            <a:r>
              <a:rPr lang="en-US" altLang="ko-KR" sz="2800" dirty="0" smtClean="0">
                <a:latin typeface="HCI Tulip" charset="0"/>
                <a:ea typeface="휴먼명조" charset="-127"/>
              </a:rPr>
              <a:t>= Fi-1 + Fi-2(</a:t>
            </a:r>
            <a:r>
              <a:rPr lang="en-US" altLang="ko-KR" sz="2800" dirty="0" err="1" smtClean="0">
                <a:latin typeface="HCI Tulip" charset="0"/>
                <a:ea typeface="휴먼명조" charset="-127"/>
              </a:rPr>
              <a:t>i</a:t>
            </a:r>
            <a:r>
              <a:rPr lang="en-US" altLang="ko-KR" sz="2800" dirty="0" smtClean="0">
                <a:latin typeface="HCI Tulip" charset="0"/>
                <a:ea typeface="휴먼명조" charset="-127"/>
              </a:rPr>
              <a:t> </a:t>
            </a:r>
            <a:r>
              <a:rPr lang="en-US" altLang="ko-KR" sz="2800" dirty="0" smtClean="0">
                <a:latin typeface="명조" charset="-127"/>
                <a:ea typeface="명조" charset="-127"/>
              </a:rPr>
              <a:t>≥ </a:t>
            </a:r>
            <a:r>
              <a:rPr lang="en-US" altLang="ko-KR" sz="2800" dirty="0" smtClean="0">
                <a:latin typeface="HCI Tulip" charset="0"/>
                <a:ea typeface="명조" charset="-127"/>
              </a:rPr>
              <a:t>2), F0 = 0, F1 = 1</a:t>
            </a:r>
            <a:r>
              <a:rPr lang="ko-KR" altLang="en-US" sz="2800" dirty="0" smtClean="0">
                <a:latin typeface="휴먼명조" charset="-127"/>
                <a:ea typeface="휴먼명조" charset="-127"/>
              </a:rPr>
              <a:t>을 이용하여 탐색을 진행</a:t>
            </a:r>
          </a:p>
          <a:p>
            <a:pPr lvl="1"/>
            <a:r>
              <a:rPr lang="ko-KR" altLang="en-US" sz="2800" dirty="0" smtClean="0">
                <a:latin typeface="휴먼명조" charset="-127"/>
                <a:ea typeface="휴먼명조" charset="-127"/>
              </a:rPr>
              <a:t>덧셈</a:t>
            </a:r>
            <a:r>
              <a:rPr lang="en-US" altLang="ko-KR" sz="2800" dirty="0" smtClean="0">
                <a:latin typeface="HCI Tulip" charset="0"/>
                <a:ea typeface="휴먼명조" charset="-127"/>
              </a:rPr>
              <a:t>, </a:t>
            </a:r>
            <a:r>
              <a:rPr lang="ko-KR" altLang="en-US" sz="2800" dirty="0" smtClean="0">
                <a:latin typeface="휴먼명조" charset="-127"/>
                <a:ea typeface="휴먼명조" charset="-127"/>
              </a:rPr>
              <a:t>뺄셈 중심으로 계산이 수행되어 피보나치 수열에 따르는 부분 파일 작성</a:t>
            </a:r>
          </a:p>
          <a:p>
            <a:pPr lvl="1"/>
            <a:r>
              <a:rPr lang="ko-KR" altLang="en-US" sz="2800" dirty="0" smtClean="0">
                <a:latin typeface="휴먼명조" charset="-127"/>
                <a:ea typeface="휴먼명조" charset="-127"/>
              </a:rPr>
              <a:t>수행되는 시간 절약</a:t>
            </a:r>
          </a:p>
          <a:p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탐색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>
            <a:normAutofit fontScale="92500"/>
          </a:bodyPr>
          <a:lstStyle/>
          <a:p>
            <a:pPr lvl="1" algn="just"/>
            <a:r>
              <a:rPr lang="ko-KR" altLang="en-US" dirty="0">
                <a:latin typeface="휴먼명조" charset="-127"/>
                <a:ea typeface="휴먼명조" charset="-127"/>
              </a:rPr>
              <a:t>찾고자 하는 키 값 </a:t>
            </a:r>
            <a:r>
              <a:rPr lang="en-US" altLang="ko-KR" dirty="0">
                <a:latin typeface="HCI Tulip" charset="0"/>
                <a:ea typeface="휴먼명조" charset="-127"/>
              </a:rPr>
              <a:t>K</a:t>
            </a:r>
            <a:r>
              <a:rPr lang="ko-KR" altLang="en-US" dirty="0">
                <a:latin typeface="휴먼명조" charset="-127"/>
                <a:ea typeface="휴먼명조" charset="-127"/>
              </a:rPr>
              <a:t>와 피보나치 수열 </a:t>
            </a:r>
            <a:r>
              <a:rPr lang="en-US" altLang="ko-KR" dirty="0">
                <a:latin typeface="HCI Tulip" charset="0"/>
                <a:ea typeface="휴먼명조" charset="-127"/>
              </a:rPr>
              <a:t>F</a:t>
            </a:r>
            <a:r>
              <a:rPr lang="en-US" altLang="ko-KR" sz="2400" dirty="0">
                <a:latin typeface="HCI Tulip" charset="0"/>
                <a:ea typeface="휴먼명조" charset="-127"/>
              </a:rPr>
              <a:t>k-1</a:t>
            </a:r>
            <a:r>
              <a:rPr lang="ko-KR" altLang="en-US" dirty="0">
                <a:latin typeface="휴먼명조" charset="-127"/>
                <a:ea typeface="휴먼명조" charset="-127"/>
              </a:rPr>
              <a:t>번째의 </a:t>
            </a:r>
            <a:r>
              <a:rPr lang="ko-KR" altLang="en-US" dirty="0" err="1">
                <a:latin typeface="휴먼명조" charset="-127"/>
                <a:ea typeface="휴먼명조" charset="-127"/>
              </a:rPr>
              <a:t>킷</a:t>
            </a:r>
            <a:r>
              <a:rPr lang="ko-KR" altLang="en-US" dirty="0">
                <a:latin typeface="휴먼명조" charset="-127"/>
                <a:ea typeface="휴먼명조" charset="-127"/>
              </a:rPr>
              <a:t> 값 </a:t>
            </a:r>
            <a:r>
              <a:rPr lang="en-US" altLang="ko-KR" dirty="0" smtClean="0">
                <a:latin typeface="휴먼명조" charset="-127"/>
                <a:ea typeface="휴먼명조" charset="-127"/>
              </a:rPr>
              <a:t>S[</a:t>
            </a:r>
            <a:r>
              <a:rPr lang="en-US" altLang="ko-KR" dirty="0" smtClean="0">
                <a:latin typeface="HCI Tulip" charset="0"/>
                <a:ea typeface="휴먼명조" charset="-127"/>
              </a:rPr>
              <a:t>F</a:t>
            </a:r>
            <a:r>
              <a:rPr lang="en-US" altLang="ko-KR" sz="2400" dirty="0" smtClean="0">
                <a:latin typeface="HCI Tulip" charset="0"/>
                <a:ea typeface="휴먼명조" charset="-127"/>
              </a:rPr>
              <a:t>k-1]</a:t>
            </a:r>
            <a:r>
              <a:rPr lang="ko-KR" altLang="en-US" dirty="0" smtClean="0">
                <a:latin typeface="휴먼명조" charset="-127"/>
                <a:ea typeface="휴먼명조" charset="-127"/>
              </a:rPr>
              <a:t>을 </a:t>
            </a:r>
            <a:r>
              <a:rPr lang="ko-KR" altLang="en-US" dirty="0">
                <a:latin typeface="휴먼명조" charset="-127"/>
                <a:ea typeface="휴먼명조" charset="-127"/>
              </a:rPr>
              <a:t>비교하면 다음 세 가지 경우에 해당</a:t>
            </a:r>
            <a:endParaRPr lang="ko-KR" altLang="en-US" dirty="0">
              <a:latin typeface="¸íÁ¶" charset="0"/>
              <a:ea typeface="휴먼명조" charset="-127"/>
            </a:endParaRPr>
          </a:p>
          <a:p>
            <a:pPr lvl="2" algn="just"/>
            <a:endParaRPr lang="ko-KR" altLang="en-US" dirty="0">
              <a:latin typeface="명조" charset="-127"/>
              <a:ea typeface="명조" charset="-127"/>
            </a:endParaRPr>
          </a:p>
          <a:p>
            <a:pPr lvl="2" algn="just">
              <a:buFontTx/>
              <a:buNone/>
            </a:pPr>
            <a:r>
              <a:rPr lang="ko-KR" altLang="en-US" dirty="0">
                <a:latin typeface="명조" charset="-127"/>
                <a:ea typeface="명조" charset="-127"/>
              </a:rPr>
              <a:t>① </a:t>
            </a:r>
            <a:r>
              <a:rPr lang="en-US" altLang="ko-KR" dirty="0">
                <a:latin typeface="HCI Tulip" charset="0"/>
                <a:ea typeface="명조" charset="-127"/>
              </a:rPr>
              <a:t>K &lt; </a:t>
            </a:r>
            <a:r>
              <a:rPr lang="en-US" altLang="ko-KR" dirty="0" smtClean="0">
                <a:latin typeface="HCI Tulip" charset="0"/>
                <a:ea typeface="명조" charset="-127"/>
              </a:rPr>
              <a:t>S[F</a:t>
            </a:r>
            <a:r>
              <a:rPr lang="en-US" altLang="ko-KR" sz="2000" dirty="0" smtClean="0">
                <a:latin typeface="HCI Tulip" charset="0"/>
                <a:ea typeface="명조" charset="-127"/>
              </a:rPr>
              <a:t>k-1]</a:t>
            </a:r>
            <a:r>
              <a:rPr lang="ko-KR" altLang="en-US" dirty="0" smtClean="0">
                <a:latin typeface="휴먼명조" charset="-127"/>
                <a:ea typeface="휴먼명조" charset="-127"/>
              </a:rPr>
              <a:t>일 </a:t>
            </a:r>
            <a:r>
              <a:rPr lang="ko-KR" altLang="en-US" dirty="0">
                <a:latin typeface="휴먼명조" charset="-127"/>
                <a:ea typeface="휴먼명조" charset="-127"/>
              </a:rPr>
              <a:t>때 </a:t>
            </a:r>
            <a:endParaRPr lang="en-US" altLang="ko-KR" dirty="0" smtClean="0">
              <a:latin typeface="휴먼명조" charset="-127"/>
              <a:ea typeface="휴먼명조" charset="-127"/>
            </a:endParaRPr>
          </a:p>
          <a:p>
            <a:pPr lvl="2" algn="just">
              <a:buFontTx/>
              <a:buNone/>
            </a:pPr>
            <a:r>
              <a:rPr lang="ko-KR" altLang="en-US" dirty="0" smtClean="0">
                <a:latin typeface="휴먼명조" charset="-127"/>
                <a:ea typeface="휴먼명조" charset="-127"/>
              </a:rPr>
              <a:t>    </a:t>
            </a:r>
            <a:r>
              <a:rPr lang="en-US" altLang="ko-KR" dirty="0" smtClean="0">
                <a:latin typeface="휴먼명조" charset="-127"/>
                <a:ea typeface="휴먼명조" charset="-127"/>
              </a:rPr>
              <a:t>S </a:t>
            </a:r>
            <a:r>
              <a:rPr lang="ko-KR" altLang="en-US" dirty="0" smtClean="0">
                <a:latin typeface="휴먼명조" charset="-127"/>
                <a:ea typeface="휴먼명조" charset="-127"/>
              </a:rPr>
              <a:t>에서 </a:t>
            </a:r>
            <a:r>
              <a:rPr lang="en-US" altLang="ko-KR" dirty="0">
                <a:latin typeface="휴먼명조" charset="-127"/>
                <a:ea typeface="휴먼명조" charset="-127"/>
              </a:rPr>
              <a:t>1</a:t>
            </a:r>
            <a:r>
              <a:rPr lang="ko-KR" altLang="en-US" dirty="0">
                <a:latin typeface="휴먼명조" charset="-127"/>
                <a:ea typeface="휴먼명조" charset="-127"/>
              </a:rPr>
              <a:t>번째 위치의 피보나치 수열 값으로부터 </a:t>
            </a:r>
            <a:r>
              <a:rPr lang="en-US" altLang="ko-KR" dirty="0">
                <a:latin typeface="HCI Tulip" charset="0"/>
                <a:ea typeface="휴먼명조" charset="-127"/>
              </a:rPr>
              <a:t>F</a:t>
            </a:r>
            <a:r>
              <a:rPr lang="en-US" altLang="ko-KR" sz="2000" dirty="0">
                <a:latin typeface="HCI Tulip" charset="0"/>
                <a:ea typeface="휴먼명조" charset="-127"/>
              </a:rPr>
              <a:t>k-1</a:t>
            </a:r>
            <a:r>
              <a:rPr lang="en-US" altLang="ko-KR" dirty="0">
                <a:latin typeface="HCI Tulip" charset="0"/>
                <a:ea typeface="휴먼명조" charset="-127"/>
              </a:rPr>
              <a:t> - 1</a:t>
            </a:r>
            <a:r>
              <a:rPr lang="ko-KR" altLang="en-US" dirty="0">
                <a:latin typeface="휴먼명조" charset="-127"/>
                <a:ea typeface="휴먼명조" charset="-127"/>
              </a:rPr>
              <a:t>번째 위치의 수열 값 안에 찾고자 하는 키 값 </a:t>
            </a:r>
            <a:r>
              <a:rPr lang="en-US" altLang="ko-KR" dirty="0">
                <a:latin typeface="HCI Tulip" charset="0"/>
                <a:ea typeface="휴먼명조" charset="-127"/>
              </a:rPr>
              <a:t>K</a:t>
            </a:r>
            <a:r>
              <a:rPr lang="ko-KR" altLang="en-US" dirty="0">
                <a:latin typeface="휴먼명조" charset="-127"/>
                <a:ea typeface="휴먼명조" charset="-127"/>
              </a:rPr>
              <a:t>가 들어 있다</a:t>
            </a:r>
            <a:r>
              <a:rPr lang="en-US" altLang="ko-KR" dirty="0" smtClean="0">
                <a:latin typeface="HCI Tulip" charset="0"/>
                <a:ea typeface="휴먼명조" charset="-127"/>
              </a:rPr>
              <a:t>.</a:t>
            </a:r>
          </a:p>
          <a:p>
            <a:pPr lvl="2" algn="just">
              <a:buFontTx/>
              <a:buNone/>
            </a:pPr>
            <a:r>
              <a:rPr lang="en-US" altLang="ko-KR" dirty="0" smtClean="0">
                <a:latin typeface="HCI Tulip" charset="0"/>
                <a:ea typeface="휴먼명조" charset="-127"/>
              </a:rPr>
              <a:t>		</a:t>
            </a:r>
            <a:r>
              <a:rPr lang="en-US" altLang="ko-KR" dirty="0" smtClean="0">
                <a:latin typeface="HCI Tulip" charset="0"/>
                <a:ea typeface="휴먼명조" charset="-127"/>
                <a:sym typeface="Wingdings" pitchFamily="2" charset="2"/>
              </a:rPr>
              <a:t> </a:t>
            </a:r>
            <a:r>
              <a:rPr lang="ko-KR" altLang="en-US" dirty="0" smtClean="0">
                <a:latin typeface="HCI Tulip" charset="0"/>
                <a:ea typeface="휴먼명조" charset="-127"/>
                <a:sym typeface="Wingdings" pitchFamily="2" charset="2"/>
              </a:rPr>
              <a:t>다음 찾을 레코드는 </a:t>
            </a:r>
            <a:r>
              <a:rPr lang="en-US" altLang="ko-KR" dirty="0" smtClean="0">
                <a:latin typeface="HCI Tulip" charset="0"/>
                <a:ea typeface="휴먼명조" charset="-127"/>
                <a:sym typeface="Wingdings" pitchFamily="2" charset="2"/>
              </a:rPr>
              <a:t>Fk-2</a:t>
            </a:r>
            <a:r>
              <a:rPr lang="ko-KR" altLang="en-US" dirty="0" smtClean="0">
                <a:latin typeface="HCI Tulip" charset="0"/>
                <a:ea typeface="휴먼명조" charset="-127"/>
                <a:sym typeface="Wingdings" pitchFamily="2" charset="2"/>
              </a:rPr>
              <a:t>에 위치</a:t>
            </a:r>
            <a:r>
              <a:rPr lang="en-US" altLang="ko-KR" dirty="0" smtClean="0">
                <a:latin typeface="HCI Tulip" charset="0"/>
                <a:ea typeface="휴먼명조" charset="-127"/>
                <a:sym typeface="Wingdings" pitchFamily="2" charset="2"/>
              </a:rPr>
              <a:t> (== Fk-1-Fk-3)</a:t>
            </a:r>
            <a:endParaRPr lang="en-US" altLang="ko-KR" dirty="0">
              <a:latin typeface="HCI Tulip" charset="0"/>
              <a:ea typeface="휴먼명조" charset="-127"/>
            </a:endParaRPr>
          </a:p>
          <a:p>
            <a:pPr lvl="2" algn="just">
              <a:buFontTx/>
              <a:buNone/>
            </a:pPr>
            <a:r>
              <a:rPr lang="en-US" altLang="ko-KR" dirty="0">
                <a:latin typeface="명조" charset="-127"/>
                <a:ea typeface="명조" charset="-127"/>
              </a:rPr>
              <a:t>② </a:t>
            </a:r>
            <a:r>
              <a:rPr lang="en-US" altLang="ko-KR" dirty="0">
                <a:latin typeface="HCI Tulip" charset="0"/>
                <a:ea typeface="명조" charset="-127"/>
              </a:rPr>
              <a:t>K = KF</a:t>
            </a:r>
            <a:r>
              <a:rPr lang="en-US" altLang="ko-KR" sz="2000" dirty="0">
                <a:latin typeface="HCI Tulip" charset="0"/>
                <a:ea typeface="명조" charset="-127"/>
              </a:rPr>
              <a:t>k-1</a:t>
            </a:r>
            <a:r>
              <a:rPr lang="ko-KR" altLang="en-US" dirty="0">
                <a:latin typeface="휴먼명조" charset="-127"/>
                <a:ea typeface="휴먼명조" charset="-127"/>
              </a:rPr>
              <a:t>일 때 </a:t>
            </a:r>
            <a:endParaRPr lang="en-US" altLang="ko-KR" dirty="0" smtClean="0">
              <a:latin typeface="휴먼명조" charset="-127"/>
              <a:ea typeface="휴먼명조" charset="-127"/>
            </a:endParaRPr>
          </a:p>
          <a:p>
            <a:pPr lvl="2" algn="just">
              <a:buFontTx/>
              <a:buNone/>
            </a:pPr>
            <a:r>
              <a:rPr lang="en-US" altLang="ko-KR" dirty="0" smtClean="0">
                <a:latin typeface="휴먼명조" charset="-127"/>
                <a:ea typeface="휴먼명조" charset="-127"/>
              </a:rPr>
              <a:t>    </a:t>
            </a:r>
            <a:r>
              <a:rPr lang="ko-KR" altLang="en-US" dirty="0" smtClean="0">
                <a:latin typeface="휴먼명조" charset="-127"/>
                <a:ea typeface="휴먼명조" charset="-127"/>
              </a:rPr>
              <a:t>탐색이 </a:t>
            </a:r>
            <a:r>
              <a:rPr lang="ko-KR" altLang="en-US" dirty="0">
                <a:latin typeface="휴먼명조" charset="-127"/>
                <a:ea typeface="휴먼명조" charset="-127"/>
              </a:rPr>
              <a:t>성공적으로 종료된다</a:t>
            </a:r>
            <a:r>
              <a:rPr lang="en-US" altLang="ko-KR" dirty="0">
                <a:latin typeface="HCI Tulip" charset="0"/>
                <a:ea typeface="휴먼명조" charset="-127"/>
              </a:rPr>
              <a:t>.</a:t>
            </a:r>
          </a:p>
          <a:p>
            <a:pPr lvl="2" algn="just">
              <a:buFontTx/>
              <a:buNone/>
            </a:pPr>
            <a:r>
              <a:rPr lang="en-US" altLang="ko-KR" dirty="0">
                <a:latin typeface="명조" charset="-127"/>
                <a:ea typeface="명조" charset="-127"/>
              </a:rPr>
              <a:t>③ </a:t>
            </a:r>
            <a:r>
              <a:rPr lang="en-US" altLang="ko-KR" dirty="0">
                <a:latin typeface="HCI Tulip" charset="0"/>
                <a:ea typeface="명조" charset="-127"/>
              </a:rPr>
              <a:t>K &gt; KF</a:t>
            </a:r>
            <a:r>
              <a:rPr lang="en-US" altLang="ko-KR" sz="2000" dirty="0">
                <a:latin typeface="HCI Tulip" charset="0"/>
                <a:ea typeface="명조" charset="-127"/>
              </a:rPr>
              <a:t>k-1</a:t>
            </a:r>
            <a:r>
              <a:rPr lang="ko-KR" altLang="en-US" dirty="0">
                <a:latin typeface="휴먼명조" charset="-127"/>
                <a:ea typeface="휴먼명조" charset="-127"/>
              </a:rPr>
              <a:t>일 때 </a:t>
            </a:r>
            <a:endParaRPr lang="en-US" altLang="ko-KR" dirty="0" smtClean="0">
              <a:latin typeface="휴먼명조" charset="-127"/>
              <a:ea typeface="휴먼명조" charset="-127"/>
            </a:endParaRPr>
          </a:p>
          <a:p>
            <a:pPr lvl="2" algn="just">
              <a:buFontTx/>
              <a:buNone/>
            </a:pPr>
            <a:r>
              <a:rPr lang="en-US" altLang="ko-KR" dirty="0" smtClean="0">
                <a:latin typeface="휴먼명조" charset="-127"/>
                <a:ea typeface="휴먼명조" charset="-127"/>
              </a:rPr>
              <a:t>   </a:t>
            </a:r>
            <a:r>
              <a:rPr lang="ko-KR" altLang="en-US" dirty="0" smtClean="0">
                <a:latin typeface="휴먼명조" charset="-127"/>
                <a:ea typeface="휴먼명조" charset="-127"/>
              </a:rPr>
              <a:t>파일에서 </a:t>
            </a:r>
            <a:r>
              <a:rPr lang="en-US" altLang="ko-KR" dirty="0">
                <a:latin typeface="HCI Tulip" charset="0"/>
                <a:ea typeface="휴먼명조" charset="-127"/>
              </a:rPr>
              <a:t>F</a:t>
            </a:r>
            <a:r>
              <a:rPr lang="en-US" altLang="ko-KR" sz="2000" dirty="0">
                <a:latin typeface="HCI Tulip" charset="0"/>
                <a:ea typeface="휴먼명조" charset="-127"/>
              </a:rPr>
              <a:t>k-1</a:t>
            </a:r>
            <a:r>
              <a:rPr lang="ko-KR" altLang="en-US" dirty="0">
                <a:latin typeface="휴먼명조" charset="-127"/>
                <a:ea typeface="휴먼명조" charset="-127"/>
              </a:rPr>
              <a:t>번째 위치의 피보나치 수열 값부터 </a:t>
            </a:r>
            <a:r>
              <a:rPr lang="en-US" altLang="ko-KR" sz="2000" dirty="0">
                <a:latin typeface="HCI Tulip" charset="0"/>
                <a:ea typeface="휴먼명조" charset="-127"/>
              </a:rPr>
              <a:t>Fk-1</a:t>
            </a:r>
            <a:r>
              <a:rPr lang="ko-KR" altLang="en-US" dirty="0">
                <a:latin typeface="휴먼명조" charset="-127"/>
                <a:ea typeface="휴먼명조" charset="-127"/>
              </a:rPr>
              <a:t>번째 위치의 수열 값 안에 찾고자 하는 키 값 </a:t>
            </a:r>
            <a:r>
              <a:rPr lang="en-US" altLang="ko-KR" dirty="0">
                <a:latin typeface="HCI Tulip" charset="0"/>
                <a:ea typeface="휴먼명조" charset="-127"/>
              </a:rPr>
              <a:t>K</a:t>
            </a:r>
            <a:r>
              <a:rPr lang="ko-KR" altLang="en-US" dirty="0">
                <a:latin typeface="휴먼명조" charset="-127"/>
                <a:ea typeface="휴먼명조" charset="-127"/>
              </a:rPr>
              <a:t>가 들어 있다</a:t>
            </a:r>
            <a:r>
              <a:rPr lang="en-US" altLang="ko-KR" dirty="0" smtClean="0">
                <a:latin typeface="HCI Tulip" charset="0"/>
                <a:ea typeface="휴먼명조" charset="-127"/>
              </a:rPr>
              <a:t>.</a:t>
            </a:r>
          </a:p>
          <a:p>
            <a:pPr lvl="2" algn="just">
              <a:buFontTx/>
              <a:buNone/>
            </a:pPr>
            <a:r>
              <a:rPr lang="en-US" altLang="ko-KR" dirty="0" smtClean="0">
                <a:latin typeface="HCI Tulip" charset="0"/>
                <a:ea typeface="휴먼명조" charset="-127"/>
              </a:rPr>
              <a:t>    </a:t>
            </a:r>
            <a:r>
              <a:rPr lang="en-US" altLang="ko-KR" dirty="0" smtClean="0">
                <a:latin typeface="HCI Tulip" charset="0"/>
                <a:ea typeface="휴먼명조" charset="-127"/>
                <a:sym typeface="Wingdings" pitchFamily="2" charset="2"/>
              </a:rPr>
              <a:t> </a:t>
            </a:r>
            <a:r>
              <a:rPr lang="ko-KR" altLang="en-US" dirty="0" smtClean="0">
                <a:latin typeface="HCI Tulip" charset="0"/>
                <a:ea typeface="휴먼명조" charset="-127"/>
                <a:sym typeface="Wingdings" pitchFamily="2" charset="2"/>
              </a:rPr>
              <a:t>다음 찾을 레코드는 </a:t>
            </a:r>
            <a:r>
              <a:rPr lang="en-US" altLang="ko-KR" dirty="0" smtClean="0">
                <a:latin typeface="HCI Tulip" charset="0"/>
                <a:ea typeface="휴먼명조" charset="-127"/>
                <a:sym typeface="Wingdings" pitchFamily="2" charset="2"/>
              </a:rPr>
              <a:t>Fk-1+Fk-3</a:t>
            </a:r>
            <a:r>
              <a:rPr lang="ko-KR" altLang="en-US" dirty="0" smtClean="0">
                <a:latin typeface="HCI Tulip" charset="0"/>
                <a:ea typeface="휴먼명조" charset="-127"/>
                <a:sym typeface="Wingdings" pitchFamily="2" charset="2"/>
              </a:rPr>
              <a:t>에 위치</a:t>
            </a:r>
            <a:endParaRPr lang="en-US" altLang="ko-KR" dirty="0">
              <a:latin typeface="HCI Tulip" charset="0"/>
              <a:ea typeface="휴먼명조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4152-EEC6-4120-BB51-8D67B55BD6CE}" type="slidenum">
              <a:rPr lang="en-US" altLang="ko-KR"/>
              <a:pPr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4687019" cy="301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Fk</a:t>
            </a:r>
            <a:r>
              <a:rPr lang="en-US" altLang="ko-KR" dirty="0" smtClean="0"/>
              <a:t> = n+1 </a:t>
            </a:r>
          </a:p>
          <a:p>
            <a:pPr>
              <a:buNone/>
            </a:pPr>
            <a:r>
              <a:rPr lang="en-US" altLang="ko-KR" dirty="0" smtClean="0"/>
              <a:t>        = 12+1</a:t>
            </a:r>
          </a:p>
          <a:p>
            <a:pPr>
              <a:buNone/>
            </a:pPr>
            <a:r>
              <a:rPr lang="en-US" altLang="ko-KR" dirty="0" smtClean="0"/>
              <a:t>      = 13</a:t>
            </a:r>
          </a:p>
          <a:p>
            <a:pPr>
              <a:buNone/>
            </a:pPr>
            <a:r>
              <a:rPr lang="en-US" altLang="ko-KR" dirty="0" smtClean="0"/>
              <a:t>k = 7</a:t>
            </a:r>
          </a:p>
          <a:p>
            <a:pPr>
              <a:buNone/>
            </a:pPr>
            <a:r>
              <a:rPr lang="en-US" altLang="ko-KR" dirty="0" smtClean="0"/>
              <a:t>F</a:t>
            </a:r>
            <a:r>
              <a:rPr lang="en-US" altLang="ko-KR" baseline="-25000" dirty="0" smtClean="0"/>
              <a:t>k-1</a:t>
            </a:r>
            <a:r>
              <a:rPr lang="en-US" altLang="ko-KR" dirty="0" smtClean="0"/>
              <a:t> =F6 = 8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key = 22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4848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40768"/>
            <a:ext cx="5791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피보나치 탐색 알고리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9262"/>
            <a:ext cx="5904656" cy="6637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 탐색과 같은 </a:t>
            </a:r>
            <a:r>
              <a:rPr lang="en-US" altLang="ko-KR" dirty="0" smtClean="0"/>
              <a:t>log n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 연산이 없이 더하기 빼기만으로 탐색위치를 찾음으로 조금 더 빠를 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계산에 의해서 주소를 기억공간에 보관   하거나 탐색</a:t>
            </a:r>
          </a:p>
          <a:p>
            <a:pPr lvl="1"/>
            <a:r>
              <a:rPr lang="en-US" altLang="ko-KR" dirty="0" smtClean="0">
                <a:latin typeface="½Å¸íÁ¶" charset="0"/>
                <a:ea typeface="신명조" charset="-127"/>
              </a:rPr>
              <a:t>Key-To-Address Transformation</a:t>
            </a:r>
          </a:p>
          <a:p>
            <a:pPr lvl="2"/>
            <a:r>
              <a:rPr lang="en-US" altLang="ko-KR" dirty="0" smtClean="0">
                <a:latin typeface="½Å¸íÁ¶" charset="0"/>
                <a:ea typeface="신명조" charset="-127"/>
              </a:rPr>
              <a:t> 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특정 자료 </a:t>
            </a:r>
            <a:r>
              <a:rPr lang="ko-KR" altLang="en-US" dirty="0" err="1" smtClean="0">
                <a:latin typeface="½Å¸íÁ¶" charset="0"/>
                <a:ea typeface="신명조" charset="-127"/>
              </a:rPr>
              <a:t>검색시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  <a:r>
              <a:rPr lang="ko-KR" altLang="en-US" dirty="0" err="1" smtClean="0">
                <a:latin typeface="½Å¸íÁ¶" charset="0"/>
                <a:ea typeface="신명조" charset="-127"/>
              </a:rPr>
              <a:t>키값을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비교하는 것이 아니라 </a:t>
            </a:r>
            <a:r>
              <a:rPr lang="ko-KR" altLang="en-US" dirty="0" err="1" smtClean="0">
                <a:latin typeface="½Å¸íÁ¶" charset="0"/>
                <a:ea typeface="신명조" charset="-127"/>
              </a:rPr>
              <a:t>키값을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이용하여 직접 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Hashing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사이의 정수로 된 키가 있고</a:t>
            </a:r>
            <a:r>
              <a:rPr lang="en-US" altLang="ko-KR" sz="2400" dirty="0" smtClean="0"/>
              <a:t>, 100</a:t>
            </a:r>
            <a:r>
              <a:rPr lang="ko-KR" altLang="en-US" sz="2400" dirty="0" smtClean="0"/>
              <a:t>개의 레코드가 있다고 하자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그러면 크기가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인 배열 </a:t>
            </a:r>
            <a:r>
              <a:rPr lang="en-US" altLang="ko-KR" sz="2400" dirty="0" smtClean="0"/>
              <a:t>S</a:t>
            </a:r>
            <a:r>
              <a:rPr lang="ko-KR" altLang="en-US" sz="2400" dirty="0" smtClean="0"/>
              <a:t>를 만들어서 저장하면 빠른 시간 안에 검색할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그런데 만약 키가 주민등록번호라면 너무 많은 저장장소가 필요하게 된다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/>
              <a:t>해법</a:t>
            </a:r>
            <a:r>
              <a:rPr lang="en-US" altLang="ko-KR" sz="2400" dirty="0" smtClean="0"/>
              <a:t>: 0..99</a:t>
            </a:r>
            <a:r>
              <a:rPr lang="ko-KR" altLang="en-US" sz="2400" dirty="0" smtClean="0"/>
              <a:t>의 첨자를 가진 크기가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인 배열을 만든 후에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키를 </a:t>
            </a:r>
            <a:r>
              <a:rPr lang="en-US" altLang="ko-KR" sz="2400" dirty="0" smtClean="0"/>
              <a:t>0..99 </a:t>
            </a:r>
            <a:r>
              <a:rPr lang="ko-KR" altLang="en-US" sz="2400" dirty="0" smtClean="0"/>
              <a:t>사이의 값을 가지도록 </a:t>
            </a:r>
            <a:r>
              <a:rPr lang="ko-KR" altLang="en-US" sz="2400" u="sng" dirty="0" err="1" smtClean="0"/>
              <a:t>해쉬</a:t>
            </a:r>
            <a:r>
              <a:rPr lang="en-US" altLang="ko-KR" sz="2400" u="sng" dirty="0" smtClean="0"/>
              <a:t>(hash)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여기서 </a:t>
            </a:r>
            <a:r>
              <a:rPr lang="ko-KR" altLang="en-US" sz="2400" dirty="0" err="1" smtClean="0"/>
              <a:t>해쉬함수는</a:t>
            </a:r>
            <a:r>
              <a:rPr lang="ko-KR" altLang="en-US" sz="2400" dirty="0" smtClean="0"/>
              <a:t> 키를 배열의 첨자 값으로 변환하는 함수이다</a:t>
            </a:r>
            <a:r>
              <a:rPr lang="en-US" altLang="ko-KR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/>
              <a:t>해쉬함수의</a:t>
            </a:r>
            <a:r>
              <a:rPr lang="ko-KR" altLang="en-US" sz="2400" dirty="0" smtClean="0"/>
              <a:t> 예</a:t>
            </a:r>
            <a:r>
              <a:rPr lang="en-US" altLang="ko-KR" sz="2400" dirty="0" smtClean="0"/>
              <a:t>: h(key) = key % 100</a:t>
            </a:r>
          </a:p>
        </p:txBody>
      </p:sp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8</a:t>
            </a: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70643B-EAA5-47F2-AB6D-6EEF950A239E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해슁</a:t>
            </a:r>
            <a:r>
              <a:rPr lang="en-US" altLang="ko-KR" smtClean="0"/>
              <a:t>(Hashing)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여기서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 이상의 키가 같은 </a:t>
            </a:r>
            <a:r>
              <a:rPr lang="ko-KR" altLang="en-US" sz="2800" dirty="0" err="1" smtClean="0"/>
              <a:t>해쉬값을</a:t>
            </a:r>
            <a:r>
              <a:rPr lang="ko-KR" altLang="en-US" sz="2800" dirty="0" smtClean="0"/>
              <a:t> 갖는 경우 </a:t>
            </a:r>
            <a:r>
              <a:rPr lang="ko-KR" altLang="en-US" sz="2800" u="sng" dirty="0" smtClean="0"/>
              <a:t>충돌</a:t>
            </a:r>
            <a:r>
              <a:rPr lang="en-US" altLang="ko-KR" sz="2800" u="sng" dirty="0" smtClean="0"/>
              <a:t>(collision)</a:t>
            </a:r>
            <a:r>
              <a:rPr lang="ko-KR" altLang="en-US" sz="2800" dirty="0" smtClean="0"/>
              <a:t>이 생긴다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충돌 방지법</a:t>
            </a:r>
            <a:r>
              <a:rPr lang="en-US" altLang="ko-KR" sz="2800" dirty="0" smtClean="0"/>
              <a:t>: </a:t>
            </a:r>
            <a:r>
              <a:rPr lang="ko-KR" altLang="en-US" sz="2800" u="sng" dirty="0" smtClean="0"/>
              <a:t>오픈 </a:t>
            </a:r>
            <a:r>
              <a:rPr lang="ko-KR" altLang="en-US" sz="2800" u="sng" dirty="0" err="1" smtClean="0"/>
              <a:t>해슁</a:t>
            </a:r>
            <a:r>
              <a:rPr lang="en-US" altLang="ko-KR" sz="2800" u="sng" dirty="0" smtClean="0"/>
              <a:t>(open hashing)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같은 </a:t>
            </a:r>
            <a:r>
              <a:rPr lang="ko-KR" altLang="en-US" sz="2800" dirty="0" err="1" smtClean="0"/>
              <a:t>해쉬값을</a:t>
            </a:r>
            <a:r>
              <a:rPr lang="ko-KR" altLang="en-US" sz="2800" dirty="0" smtClean="0"/>
              <a:t> 갖는 키들을 바구니에 모아 놓는다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주로 바구니는 연결된 리스트</a:t>
            </a:r>
            <a:r>
              <a:rPr lang="en-US" altLang="ko-KR" sz="2800" dirty="0" smtClean="0"/>
              <a:t>(linked list)</a:t>
            </a:r>
            <a:r>
              <a:rPr lang="ko-KR" altLang="en-US" sz="2800" dirty="0" smtClean="0"/>
              <a:t>로 구현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나중에 바구니를 검색할 때는 순차검색으로 한다</a:t>
            </a:r>
            <a:r>
              <a:rPr lang="en-US" altLang="ko-KR" sz="28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만일 모든 키가 같은 </a:t>
            </a:r>
            <a:r>
              <a:rPr lang="ko-KR" altLang="en-US" sz="2800" dirty="0" err="1" smtClean="0"/>
              <a:t>해쉬값을</a:t>
            </a:r>
            <a:r>
              <a:rPr lang="ko-KR" altLang="en-US" sz="2800" dirty="0" smtClean="0"/>
              <a:t> 갖는 경우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같은 바구니에 모두 모여 있는 경우에는 순차검색과 동일하다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그러나 다행히도 그럴 확률은 거의 없다</a:t>
            </a:r>
            <a:r>
              <a:rPr lang="en-US" altLang="ko-KR" sz="28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dirty="0" smtClean="0"/>
              <a:t>	</a:t>
            </a: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8</a:t>
            </a:r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2BBC2-1AD9-41D2-8CFF-24511273B133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해슁</a:t>
            </a:r>
            <a:r>
              <a:rPr lang="en-US" altLang="ko-KR" dirty="0" smtClean="0"/>
              <a:t>(Hashing)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3352800" y="2286000"/>
          <a:ext cx="25019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수식" r:id="rId3" imgW="1346040" imgH="393480" progId="Equation.3">
                  <p:embed/>
                </p:oleObj>
              </mc:Choice>
              <mc:Fallback>
                <p:oleObj name="수식" r:id="rId3" imgW="1346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5019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신명조" charset="-127"/>
                <a:ea typeface="신명조" charset="-127"/>
              </a:rPr>
              <a:t>키 값을 이용하여 비교하는 비교 탐색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랜덤 탐색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선형 탐색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이진탐색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피보나치탐색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다원탐색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err="1" smtClean="0">
                <a:latin typeface="신명조" charset="-127"/>
                <a:ea typeface="신명조" charset="-127"/>
              </a:rPr>
              <a:t>보간탐색</a:t>
            </a:r>
            <a:endParaRPr lang="ko-KR" altLang="en-US" dirty="0" smtClean="0">
              <a:latin typeface="신명조" charset="-127"/>
              <a:ea typeface="신명조" charset="-127"/>
            </a:endParaRPr>
          </a:p>
          <a:p>
            <a:r>
              <a:rPr lang="ko-KR" altLang="en-US" dirty="0" smtClean="0">
                <a:latin typeface="신명조" charset="-127"/>
                <a:ea typeface="신명조" charset="-127"/>
              </a:rPr>
              <a:t>특정 함수를 이용하여 레코드의 위치에   접근하는 계산 방식</a:t>
            </a:r>
            <a:endParaRPr lang="en-US" altLang="ko-KR" dirty="0" smtClean="0">
              <a:latin typeface="신명조" charset="-127"/>
              <a:ea typeface="신명조" charset="-127"/>
            </a:endParaRPr>
          </a:p>
          <a:p>
            <a:pPr lvl="1"/>
            <a:r>
              <a:rPr lang="ko-KR" altLang="en-US" dirty="0" err="1" smtClean="0">
                <a:latin typeface="신명조" charset="-127"/>
                <a:ea typeface="신명조" charset="-127"/>
              </a:rPr>
              <a:t>해슁</a:t>
            </a:r>
            <a:r>
              <a:rPr lang="en-US" altLang="ko-KR" dirty="0" smtClean="0">
                <a:latin typeface="신명조" charset="-127"/>
                <a:ea typeface="신명조" charset="-127"/>
              </a:rPr>
              <a:t>(Hashing)</a:t>
            </a:r>
            <a:endParaRPr lang="ko-KR" altLang="en-US" dirty="0" smtClean="0">
              <a:latin typeface="신명조" charset="-127"/>
              <a:ea typeface="신명조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 알고리즘의 종류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err="1" smtClean="0"/>
              <a:t>해슁이</a:t>
            </a:r>
            <a:r>
              <a:rPr lang="ko-KR" altLang="en-US" sz="2400" dirty="0" smtClean="0"/>
              <a:t> 효과를 얻기 위해서는 키가 바구니에 균일하게 분포하면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예를 들면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n</a:t>
            </a:r>
            <a:r>
              <a:rPr lang="ko-KR" altLang="en-US" sz="2400" dirty="0" smtClean="0"/>
              <a:t>개의 키와 </a:t>
            </a:r>
            <a:r>
              <a:rPr lang="en-US" altLang="ko-KR" sz="2400" i="1" dirty="0" smtClean="0"/>
              <a:t>m</a:t>
            </a:r>
            <a:r>
              <a:rPr lang="ko-KR" altLang="en-US" sz="2400" dirty="0" smtClean="0"/>
              <a:t>개의 바구니가 있을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바구니에 평균적으로 </a:t>
            </a:r>
            <a:r>
              <a:rPr lang="en-US" altLang="ko-KR" sz="2400" i="1" dirty="0" smtClean="0"/>
              <a:t>n/m</a:t>
            </a:r>
            <a:r>
              <a:rPr lang="ko-KR" altLang="en-US" sz="2400" dirty="0" smtClean="0"/>
              <a:t>개의 키를 갖게 하면 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ko-KR" sz="2400" dirty="0" smtClean="0"/>
          </a:p>
          <a:p>
            <a:pPr>
              <a:lnSpc>
                <a:spcPct val="90000"/>
              </a:lnSpc>
            </a:pPr>
            <a:r>
              <a:rPr lang="ko-KR" altLang="en-US" sz="2400" b="1" dirty="0" smtClean="0"/>
              <a:t>정리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n</a:t>
            </a:r>
            <a:r>
              <a:rPr lang="ko-KR" altLang="en-US" sz="2400" dirty="0" smtClean="0"/>
              <a:t>개의 키가 </a:t>
            </a:r>
            <a:r>
              <a:rPr lang="en-US" altLang="ko-KR" sz="2400" i="1" dirty="0" smtClean="0"/>
              <a:t>m</a:t>
            </a:r>
            <a:r>
              <a:rPr lang="ko-KR" altLang="en-US" sz="2400" dirty="0" smtClean="0"/>
              <a:t>개의 바구니에 균일하게 분포되어 있다면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검색에 실패한 경우 비교 횟수는 </a:t>
            </a:r>
            <a:r>
              <a:rPr lang="en-US" altLang="ko-KR" sz="2400" i="1" dirty="0" smtClean="0"/>
              <a:t>n/m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b="1" dirty="0" smtClean="0"/>
              <a:t>정리</a:t>
            </a:r>
            <a:r>
              <a:rPr lang="en-US" altLang="ko-KR" sz="2800" dirty="0" smtClean="0"/>
              <a:t>: </a:t>
            </a:r>
            <a:r>
              <a:rPr lang="en-US" altLang="ko-KR" sz="2800" i="1" dirty="0" smtClean="0"/>
              <a:t>n</a:t>
            </a:r>
            <a:r>
              <a:rPr lang="ko-KR" altLang="en-US" sz="2800" dirty="0" smtClean="0"/>
              <a:t>개의 키가</a:t>
            </a:r>
            <a:r>
              <a:rPr lang="ko-KR" altLang="en-US" sz="2800" i="1" dirty="0" smtClean="0"/>
              <a:t> </a:t>
            </a:r>
            <a:r>
              <a:rPr lang="en-US" altLang="ko-KR" sz="2800" i="1" dirty="0" smtClean="0"/>
              <a:t>m</a:t>
            </a:r>
            <a:r>
              <a:rPr lang="ko-KR" altLang="en-US" sz="2800" dirty="0" smtClean="0"/>
              <a:t>개의 바구니에 균일하게 분포되어 있고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각 키가 검색하게 될 확률이 모두 같다면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검색에 성공한 경우 비교 횟수는            이다</a:t>
            </a:r>
            <a:r>
              <a:rPr lang="en-US" altLang="ko-KR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b="1" dirty="0" smtClean="0"/>
              <a:t>증명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각 바구니의 평균 검색시간은        개의 키를 </a:t>
            </a:r>
            <a:r>
              <a:rPr lang="ko-KR" altLang="en-US" sz="2800" dirty="0" err="1" smtClean="0"/>
              <a:t>순차검색하는</a:t>
            </a:r>
            <a:r>
              <a:rPr lang="ko-KR" altLang="en-US" sz="2800" dirty="0" smtClean="0"/>
              <a:t> 평균시간과 같다</a:t>
            </a:r>
            <a:r>
              <a:rPr lang="en-US" altLang="ko-KR" sz="2800" dirty="0" smtClean="0"/>
              <a:t>. x</a:t>
            </a:r>
            <a:r>
              <a:rPr lang="ko-KR" altLang="en-US" sz="2800" dirty="0" smtClean="0"/>
              <a:t>개의 키를 </a:t>
            </a:r>
            <a:r>
              <a:rPr lang="ko-KR" altLang="en-US" sz="2800" dirty="0" err="1" smtClean="0"/>
              <a:t>순차검색하는데</a:t>
            </a:r>
            <a:r>
              <a:rPr lang="ko-KR" altLang="en-US" sz="2800" dirty="0" smtClean="0"/>
              <a:t> 걸리는 평균 검색시간은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8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800" dirty="0" smtClean="0"/>
              <a:t>						        따라서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/>
          </a:p>
        </p:txBody>
      </p:sp>
      <p:sp>
        <p:nvSpPr>
          <p:cNvPr id="51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8</a:t>
            </a:r>
          </a:p>
        </p:txBody>
      </p:sp>
      <p:sp>
        <p:nvSpPr>
          <p:cNvPr id="51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02CC70-1703-40F2-A87A-CCEB506A48F1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512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해슁</a:t>
            </a:r>
            <a:r>
              <a:rPr lang="en-US" altLang="ko-KR" dirty="0" smtClean="0"/>
              <a:t>(Hashing)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796136" y="2060848"/>
          <a:ext cx="1057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수식" r:id="rId3" imgW="406080" imgH="228600" progId="Equation.3">
                  <p:embed/>
                </p:oleObj>
              </mc:Choice>
              <mc:Fallback>
                <p:oleObj name="수식" r:id="rId3" imgW="406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060848"/>
                        <a:ext cx="10572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85800" y="3886200"/>
          <a:ext cx="43434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수식" r:id="rId5" imgW="2323800" imgH="1244520" progId="Equation.3">
                  <p:embed/>
                </p:oleObj>
              </mc:Choice>
              <mc:Fallback>
                <p:oleObj name="수식" r:id="rId5" imgW="2323800" imgH="1244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343400" cy="232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705600" y="5334000"/>
          <a:ext cx="17811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수식" r:id="rId7" imgW="952200" imgH="406080" progId="Equation.3">
                  <p:embed/>
                </p:oleObj>
              </mc:Choice>
              <mc:Fallback>
                <p:oleObj name="수식" r:id="rId7" imgW="9522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34000"/>
                        <a:ext cx="17811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6324600" y="2514600"/>
          <a:ext cx="363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9" imgW="139680" imgH="228600" progId="Equation.3">
                  <p:embed/>
                </p:oleObj>
              </mc:Choice>
              <mc:Fallback>
                <p:oleObj name="Equation" r:id="rId9" imgW="139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3635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43434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보기</a:t>
            </a:r>
            <a:r>
              <a:rPr lang="en-US" altLang="ko-KR" sz="2800" smtClean="0"/>
              <a:t>: </a:t>
            </a:r>
            <a:r>
              <a:rPr lang="ko-KR" altLang="en-US" sz="2800" smtClean="0"/>
              <a:t>키가 균일하게 분포되어 있고 </a:t>
            </a:r>
            <a:r>
              <a:rPr lang="en-US" altLang="ko-KR" sz="2800" i="1" smtClean="0"/>
              <a:t>n</a:t>
            </a:r>
            <a:r>
              <a:rPr lang="en-US" altLang="ko-KR" sz="2800" smtClean="0"/>
              <a:t> = 2</a:t>
            </a:r>
            <a:r>
              <a:rPr lang="en-US" altLang="ko-KR" sz="2800" i="1" smtClean="0"/>
              <a:t>m</a:t>
            </a:r>
            <a:r>
              <a:rPr lang="ko-KR" altLang="en-US" sz="2800" smtClean="0"/>
              <a:t>일 때</a:t>
            </a:r>
          </a:p>
          <a:p>
            <a:pPr lvl="1" eaLnBrk="1" hangingPunct="1"/>
            <a:r>
              <a:rPr lang="ko-KR" altLang="en-US" sz="2400" smtClean="0"/>
              <a:t>검색 실패시 걸리는 시간 </a:t>
            </a:r>
            <a:r>
              <a:rPr lang="en-US" altLang="ko-KR" sz="2400" smtClean="0"/>
              <a:t>=       = 2</a:t>
            </a:r>
          </a:p>
          <a:p>
            <a:pPr lvl="1" eaLnBrk="1" hangingPunct="1"/>
            <a:endParaRPr lang="en-US" altLang="ko-KR" sz="2400" smtClean="0"/>
          </a:p>
          <a:p>
            <a:pPr lvl="1" eaLnBrk="1" hangingPunct="1"/>
            <a:r>
              <a:rPr lang="ko-KR" altLang="en-US" sz="2400" smtClean="0"/>
              <a:t>검색 성공시 걸리는 시간 </a:t>
            </a:r>
            <a:r>
              <a:rPr lang="en-US" altLang="ko-KR" sz="2400" smtClean="0"/>
              <a:t>= </a:t>
            </a:r>
          </a:p>
        </p:txBody>
      </p:sp>
      <p:sp>
        <p:nvSpPr>
          <p:cNvPr id="614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8</a:t>
            </a:r>
          </a:p>
        </p:txBody>
      </p:sp>
      <p:sp>
        <p:nvSpPr>
          <p:cNvPr id="614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6E3F83-C5F8-492F-8F80-1937E86E6B52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 dirty="0" err="1">
                <a:solidFill>
                  <a:schemeClr val="tx2"/>
                </a:solidFill>
                <a:latin typeface="Times New Roman" pitchFamily="18" charset="0"/>
              </a:rPr>
              <a:t>해슁</a:t>
            </a:r>
            <a:r>
              <a:rPr lang="en-US" altLang="ko-KR" sz="4200" i="0" dirty="0">
                <a:solidFill>
                  <a:schemeClr val="tx2"/>
                </a:solidFill>
                <a:latin typeface="Times New Roman" pitchFamily="18" charset="0"/>
              </a:rPr>
              <a:t>(Hashing</a:t>
            </a:r>
            <a:r>
              <a:rPr lang="en-US" altLang="ko-KR" sz="4200" i="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4200" i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43425" y="2159000"/>
          <a:ext cx="498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수식" r:id="rId3" imgW="190440" imgH="228600" progId="Equation.3">
                  <p:embed/>
                </p:oleObj>
              </mc:Choice>
              <mc:Fallback>
                <p:oleObj name="수식" r:id="rId3" imgW="1904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159000"/>
                        <a:ext cx="498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565650" y="3048000"/>
          <a:ext cx="1657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수식" r:id="rId5" imgW="634680" imgH="228600" progId="Equation.3">
                  <p:embed/>
                </p:oleObj>
              </mc:Choice>
              <mc:Fallback>
                <p:oleObj name="수식" r:id="rId5" imgW="634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048000"/>
                        <a:ext cx="16573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계산이 빠르고 쉬워야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서로 다른 값을 가지는 키들에 의하여 결과값이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가능한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서로 중복되지 않아야 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해슁</a:t>
            </a:r>
            <a:r>
              <a:rPr lang="ko-KR" altLang="en-US" dirty="0" smtClean="0"/>
              <a:t> 함수의 조건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14675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lvl="1"/>
            <a:r>
              <a:rPr lang="ko-KR" altLang="en-US" dirty="0" err="1">
                <a:latin typeface="신명조" charset="-127"/>
                <a:ea typeface="신명조" charset="-127"/>
              </a:rPr>
              <a:t>해싱</a:t>
            </a:r>
            <a:r>
              <a:rPr lang="ko-KR" altLang="en-US" dirty="0">
                <a:latin typeface="신명조" charset="-127"/>
                <a:ea typeface="신명조" charset="-127"/>
              </a:rPr>
              <a:t> 함수의 종류</a:t>
            </a:r>
          </a:p>
          <a:p>
            <a:pPr lvl="2"/>
            <a:r>
              <a:rPr lang="ko-KR" altLang="en-US" dirty="0" err="1">
                <a:latin typeface="신명조" charset="-127"/>
                <a:ea typeface="신명조" charset="-127"/>
              </a:rPr>
              <a:t>폴딩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2"/>
            <a:r>
              <a:rPr lang="ko-KR" altLang="en-US" dirty="0">
                <a:latin typeface="신명조" charset="-127"/>
                <a:ea typeface="신명조" charset="-127"/>
              </a:rPr>
              <a:t>분할</a:t>
            </a:r>
          </a:p>
          <a:p>
            <a:pPr lvl="2"/>
            <a:r>
              <a:rPr lang="ko-KR" altLang="en-US" dirty="0">
                <a:latin typeface="신명조" charset="-127"/>
                <a:ea typeface="신명조" charset="-127"/>
              </a:rPr>
              <a:t>의사무작위</a:t>
            </a:r>
          </a:p>
          <a:p>
            <a:pPr lvl="2"/>
            <a:r>
              <a:rPr lang="ko-KR" altLang="en-US" dirty="0" err="1">
                <a:latin typeface="신명조" charset="-127"/>
                <a:ea typeface="신명조" charset="-127"/>
              </a:rPr>
              <a:t>제산법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2"/>
            <a:r>
              <a:rPr lang="ko-KR" altLang="en-US" dirty="0" err="1">
                <a:latin typeface="신명조" charset="-127"/>
                <a:ea typeface="신명조" charset="-127"/>
              </a:rPr>
              <a:t>제곱법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2"/>
            <a:r>
              <a:rPr lang="ko-KR" altLang="en-US" dirty="0">
                <a:latin typeface="신명조" charset="-127"/>
                <a:ea typeface="신명조" charset="-127"/>
              </a:rPr>
              <a:t>기수 </a:t>
            </a:r>
            <a:r>
              <a:rPr lang="ko-KR" altLang="en-US" dirty="0" err="1">
                <a:latin typeface="신명조" charset="-127"/>
                <a:ea typeface="신명조" charset="-127"/>
              </a:rPr>
              <a:t>변환법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2"/>
            <a:r>
              <a:rPr lang="ko-KR" altLang="en-US" dirty="0">
                <a:latin typeface="신명조" charset="-127"/>
                <a:ea typeface="신명조" charset="-127"/>
              </a:rPr>
              <a:t>숫자 분석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F72-CC14-4DF9-ACEB-0D8C3B29B907}" type="slidenum">
              <a:rPr lang="en-US" altLang="ko-KR"/>
              <a:pPr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키갑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해시 테이블의 크기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나누어 그 나머지를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주소로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h(k) = k mod 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의 선택이 중요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보통 </a:t>
            </a:r>
            <a:r>
              <a:rPr lang="ko-KR" altLang="en-US" dirty="0" err="1" smtClean="0">
                <a:sym typeface="Wingdings" pitchFamily="2" charset="2"/>
              </a:rPr>
              <a:t>버킷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크기에에</a:t>
            </a:r>
            <a:r>
              <a:rPr lang="ko-KR" altLang="en-US" dirty="0" smtClean="0">
                <a:sym typeface="Wingdings" pitchFamily="2" charset="2"/>
              </a:rPr>
              <a:t> 가장 가까운 소수</a:t>
            </a:r>
            <a:r>
              <a:rPr lang="en-US" altLang="ko-KR" dirty="0" smtClean="0">
                <a:sym typeface="Wingdings" pitchFamily="2" charset="2"/>
              </a:rPr>
              <a:t>(prime number)</a:t>
            </a:r>
            <a:r>
              <a:rPr lang="ko-KR" altLang="en-US" dirty="0" smtClean="0">
                <a:sym typeface="Wingdings" pitchFamily="2" charset="2"/>
              </a:rPr>
              <a:t>로 정한다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 법</a:t>
            </a:r>
            <a:r>
              <a:rPr lang="en-US" altLang="ko-KR" dirty="0" smtClean="0"/>
              <a:t>(division method)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 값을 제곱하여 제곱된 값의 중간 부분을 선택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키갑</a:t>
            </a:r>
            <a:r>
              <a:rPr lang="en-US" altLang="ko-KR" dirty="0" smtClean="0"/>
              <a:t>: 700478</a:t>
            </a:r>
          </a:p>
          <a:p>
            <a:r>
              <a:rPr lang="ko-KR" altLang="en-US" dirty="0" err="1" smtClean="0"/>
              <a:t>버킷수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5000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700478*700478 = 490794121489</a:t>
            </a:r>
          </a:p>
          <a:p>
            <a:pPr lvl="1"/>
            <a:r>
              <a:rPr lang="en-US" altLang="ko-KR" dirty="0" smtClean="0"/>
              <a:t>9412*0.5 = 4706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</a:t>
            </a:r>
            <a:r>
              <a:rPr lang="ko-KR" altLang="en-US" dirty="0" err="1" smtClean="0"/>
              <a:t>제곱법</a:t>
            </a:r>
            <a:r>
              <a:rPr lang="en-US" altLang="ko-KR" dirty="0" smtClean="0"/>
              <a:t>(mid-square)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여러부분으로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나누구</a:t>
            </a:r>
            <a:r>
              <a:rPr lang="ko-KR" altLang="en-US" dirty="0" smtClean="0"/>
              <a:t> 각 부분의 값을 더하여 </a:t>
            </a:r>
            <a:r>
              <a:rPr lang="ko-KR" altLang="en-US" dirty="0" err="1" smtClean="0"/>
              <a:t>버킷으로</a:t>
            </a:r>
            <a:r>
              <a:rPr lang="ko-KR" altLang="en-US" dirty="0" smtClean="0"/>
              <a:t> 주소 계산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이동 접지</a:t>
            </a:r>
            <a:r>
              <a:rPr lang="en-US" altLang="ko-KR" dirty="0" smtClean="0"/>
              <a:t>(shift folding):  </a:t>
            </a:r>
            <a:r>
              <a:rPr lang="ko-KR" altLang="en-US" dirty="0" smtClean="0"/>
              <a:t>접는 법을 각 부분의 우측 끝을 맞추어 더한 값을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주소로 함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경계 접지</a:t>
            </a:r>
            <a:r>
              <a:rPr lang="en-US" altLang="ko-KR" dirty="0" smtClean="0"/>
              <a:t>(bounding folding):  </a:t>
            </a:r>
            <a:r>
              <a:rPr lang="ko-KR" altLang="en-US" dirty="0" smtClean="0"/>
              <a:t>인접되어 있는 부분을 역으로 더하는 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접는 법</a:t>
            </a:r>
            <a:r>
              <a:rPr lang="en-US" altLang="ko-KR" dirty="0" smtClean="0"/>
              <a:t>(folding)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27151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무작위로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찾을 때가지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집합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탐색한다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언제 끝낼까</a:t>
            </a:r>
            <a:r>
              <a:rPr lang="en-US" altLang="ko-KR" dirty="0" smtClean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랜덤 탐색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추출법</a:t>
            </a:r>
            <a:r>
              <a:rPr lang="en-US" altLang="ko-KR" dirty="0" smtClean="0"/>
              <a:t>(bit extraction method)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r>
              <a:rPr lang="ko-KR" altLang="en-US" dirty="0" smtClean="0"/>
              <a:t>키를 분석하여 중복이 많이 발생하는 자릿수를 제외하고 중복이 발생하지 않는 자릿수를 선택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버킷수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1000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분석법</a:t>
            </a:r>
            <a:endParaRPr lang="ko-KR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3096344" cy="384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다른 진법으로 간주하고 이 키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변환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필요한 자릿수만 선택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버킷수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1000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기수 </a:t>
            </a:r>
            <a:r>
              <a:rPr lang="ko-KR" altLang="en-US" dirty="0" err="1" smtClean="0"/>
              <a:t>변환법</a:t>
            </a:r>
            <a:r>
              <a:rPr lang="en-US" altLang="ko-KR" dirty="0" smtClean="0"/>
              <a:t>(radix exchange method)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717032"/>
            <a:ext cx="7340346" cy="12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충돌</a:t>
            </a:r>
            <a:r>
              <a:rPr lang="en-US" altLang="ko-KR" dirty="0" smtClean="0">
                <a:latin typeface="신명조" charset="-127"/>
                <a:ea typeface="신명조" charset="-127"/>
              </a:rPr>
              <a:t>(collision)</a:t>
            </a:r>
            <a:r>
              <a:rPr lang="ko-KR" altLang="en-US" dirty="0" smtClean="0">
                <a:latin typeface="신명조" charset="-127"/>
                <a:ea typeface="신명조" charset="-127"/>
              </a:rPr>
              <a:t> </a:t>
            </a:r>
            <a:r>
              <a:rPr lang="ko-KR" altLang="en-US" dirty="0">
                <a:latin typeface="신명조" charset="-127"/>
                <a:ea typeface="신명조" charset="-127"/>
              </a:rPr>
              <a:t>해결</a:t>
            </a:r>
          </a:p>
          <a:p>
            <a:pPr lvl="2"/>
            <a:r>
              <a:rPr lang="en-US" altLang="ko-KR" dirty="0">
                <a:latin typeface="½Å¸íÁ¶" charset="0"/>
                <a:ea typeface="신명조" charset="-127"/>
              </a:rPr>
              <a:t>Open addressing </a:t>
            </a:r>
            <a:r>
              <a:rPr lang="ko-KR" altLang="en-US" dirty="0">
                <a:latin typeface="신명조" charset="-127"/>
                <a:ea typeface="신명조" charset="-127"/>
              </a:rPr>
              <a:t>방식</a:t>
            </a:r>
          </a:p>
          <a:p>
            <a:pPr lvl="3"/>
            <a:r>
              <a:rPr lang="ko-KR" altLang="en-US" dirty="0">
                <a:latin typeface="신명조" charset="-127"/>
                <a:ea typeface="신명조" charset="-127"/>
              </a:rPr>
              <a:t>선형 방식</a:t>
            </a:r>
          </a:p>
          <a:p>
            <a:pPr lvl="3"/>
            <a:r>
              <a:rPr lang="ko-KR" altLang="en-US" dirty="0" err="1">
                <a:latin typeface="신명조" charset="-127"/>
                <a:ea typeface="신명조" charset="-127"/>
              </a:rPr>
              <a:t>재해싱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3"/>
            <a:r>
              <a:rPr lang="ko-KR" altLang="en-US" dirty="0">
                <a:latin typeface="신명조" charset="-127"/>
                <a:ea typeface="신명조" charset="-127"/>
              </a:rPr>
              <a:t>임의 </a:t>
            </a:r>
            <a:r>
              <a:rPr lang="ko-KR" altLang="en-US" dirty="0" err="1">
                <a:latin typeface="신명조" charset="-127"/>
                <a:ea typeface="신명조" charset="-127"/>
              </a:rPr>
              <a:t>탐색법</a:t>
            </a:r>
            <a:endParaRPr lang="ko-KR" altLang="en-US" dirty="0">
              <a:latin typeface="신명조" charset="-127"/>
              <a:ea typeface="신명조" charset="-127"/>
            </a:endParaRPr>
          </a:p>
          <a:p>
            <a:pPr lvl="2"/>
            <a:r>
              <a:rPr lang="en-US" altLang="ko-KR" dirty="0">
                <a:latin typeface="½Å¸íÁ¶" charset="0"/>
                <a:ea typeface="신명조" charset="-127"/>
              </a:rPr>
              <a:t>Close addressing </a:t>
            </a:r>
            <a:r>
              <a:rPr lang="ko-KR" altLang="en-US" dirty="0">
                <a:latin typeface="신명조" charset="-127"/>
                <a:ea typeface="신명조" charset="-127"/>
              </a:rPr>
              <a:t>방식</a:t>
            </a:r>
          </a:p>
          <a:p>
            <a:pPr lvl="3"/>
            <a:r>
              <a:rPr lang="ko-KR" altLang="en-US" dirty="0">
                <a:latin typeface="신명조" charset="-127"/>
                <a:ea typeface="신명조" charset="-127"/>
              </a:rPr>
              <a:t>연결 방법</a:t>
            </a:r>
          </a:p>
          <a:p>
            <a:pPr lvl="3"/>
            <a:r>
              <a:rPr lang="ko-KR" altLang="en-US" dirty="0" err="1">
                <a:latin typeface="신명조" charset="-127"/>
                <a:ea typeface="신명조" charset="-127"/>
              </a:rPr>
              <a:t>오버플로</a:t>
            </a:r>
            <a:r>
              <a:rPr lang="ko-KR" altLang="en-US" dirty="0">
                <a:latin typeface="신명조" charset="-127"/>
                <a:ea typeface="신명조" charset="-127"/>
              </a:rPr>
              <a:t> 영역 처리 방법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E073-393E-4132-A236-69D69D50D430}" type="slidenum">
              <a:rPr lang="en-US" altLang="ko-KR"/>
              <a:pPr/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배열  </a:t>
            </a:r>
            <a:r>
              <a:rPr lang="en-US" altLang="ko-KR" dirty="0" smtClean="0"/>
              <a:t>S[]</a:t>
            </a:r>
            <a:r>
              <a:rPr lang="ko-KR" altLang="en-US" dirty="0" smtClean="0"/>
              <a:t>를 오름 </a:t>
            </a:r>
            <a:r>
              <a:rPr lang="ko-KR" altLang="en-US" dirty="0" err="1" smtClean="0"/>
              <a:t>차순으로</a:t>
            </a:r>
            <a:r>
              <a:rPr lang="ko-KR" altLang="en-US" dirty="0" smtClean="0"/>
              <a:t> 정렬하시오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정렬문제는 매우 다양한 분야에서 적용하여 사용할 수 있는 문제로 다양한 알고리즘이 제안되었다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정렬 알고리즘은 뭐가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 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Selection Sort</a:t>
            </a:r>
          </a:p>
          <a:p>
            <a:r>
              <a:rPr lang="en-US" altLang="ko-KR" dirty="0" smtClean="0"/>
              <a:t>Bubble Sort</a:t>
            </a:r>
          </a:p>
          <a:p>
            <a:r>
              <a:rPr lang="en-US" altLang="ko-KR" dirty="0" smtClean="0"/>
              <a:t>Insertion Sort</a:t>
            </a:r>
          </a:p>
          <a:p>
            <a:r>
              <a:rPr lang="en-US" altLang="ko-KR" dirty="0" smtClean="0"/>
              <a:t>Merge Sort</a:t>
            </a:r>
          </a:p>
          <a:p>
            <a:r>
              <a:rPr lang="en-US" altLang="ko-KR" dirty="0" smtClean="0"/>
              <a:t>Quick Sort</a:t>
            </a:r>
          </a:p>
          <a:p>
            <a:r>
              <a:rPr lang="en-US" altLang="ko-KR" dirty="0" smtClean="0"/>
              <a:t>Heap Sort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3682752" cy="4525963"/>
          </a:xfrm>
        </p:spPr>
        <p:txBody>
          <a:bodyPr/>
          <a:lstStyle/>
          <a:p>
            <a:r>
              <a:rPr lang="ko-KR" altLang="en-US" dirty="0" smtClean="0"/>
              <a:t>가장 단순한 정렬알고리즘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최소값을 찾아서 배열의 앞쪽으로 이동하기를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Sort</a:t>
            </a:r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124744"/>
            <a:ext cx="35718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최소값 찾기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선형탐색의 변형 이용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findmin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low,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high, S)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min = +</a:t>
            </a:r>
            <a:r>
              <a:rPr lang="en-US" altLang="ko-KR" dirty="0" err="1" smtClean="0">
                <a:sym typeface="Wingdings" pitchFamily="2" charset="2"/>
              </a:rPr>
              <a:t>inf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min_idx</a:t>
            </a:r>
            <a:r>
              <a:rPr lang="en-US" altLang="ko-KR" dirty="0" smtClean="0">
                <a:sym typeface="Wingdings" pitchFamily="2" charset="2"/>
              </a:rPr>
              <a:t> = 0;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for(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 = low; </a:t>
            </a:r>
            <a:r>
              <a:rPr lang="en-US" altLang="ko-KR" dirty="0" err="1" smtClean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 &lt;= high)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if(min &gt; S[</a:t>
            </a:r>
            <a:r>
              <a:rPr lang="en-US" altLang="ko-KR" dirty="0" err="1" smtClean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]) {</a:t>
            </a:r>
          </a:p>
          <a:p>
            <a:pPr lvl="4"/>
            <a:r>
              <a:rPr lang="en-US" altLang="ko-KR" dirty="0" smtClean="0">
                <a:sym typeface="Wingdings" pitchFamily="2" charset="2"/>
              </a:rPr>
              <a:t>min = S[</a:t>
            </a:r>
            <a:r>
              <a:rPr lang="en-US" altLang="ko-KR" dirty="0" err="1" smtClean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]</a:t>
            </a:r>
          </a:p>
          <a:p>
            <a:pPr lvl="4"/>
            <a:r>
              <a:rPr lang="en-US" altLang="ko-KR" dirty="0" err="1" smtClean="0">
                <a:sym typeface="Wingdings" pitchFamily="2" charset="2"/>
              </a:rPr>
              <a:t>min_idx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err="1" smtClean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;  }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return {min, </a:t>
            </a:r>
            <a:r>
              <a:rPr lang="en-US" altLang="ko-KR" dirty="0" err="1" smtClean="0">
                <a:sym typeface="Wingdings" pitchFamily="2" charset="2"/>
              </a:rPr>
              <a:t>min_idx</a:t>
            </a: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Selection_Sort</a:t>
            </a:r>
            <a:r>
              <a:rPr lang="en-US" altLang="ko-KR" dirty="0" smtClean="0"/>
              <a:t>(n, S)</a:t>
            </a:r>
          </a:p>
          <a:p>
            <a:pPr lvl="1"/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lvl="2"/>
            <a:r>
              <a:rPr lang="en-US" altLang="ko-KR" dirty="0" smtClean="0"/>
              <a:t>min, </a:t>
            </a:r>
            <a:r>
              <a:rPr lang="en-US" altLang="ko-KR" dirty="0" err="1" smtClean="0"/>
              <a:t>min_idx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findmin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n, S);</a:t>
            </a:r>
          </a:p>
          <a:p>
            <a:pPr lvl="2"/>
            <a:r>
              <a:rPr lang="en-US" altLang="ko-KR" dirty="0" smtClean="0"/>
              <a:t>exchange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and S[</a:t>
            </a:r>
            <a:r>
              <a:rPr lang="en-US" altLang="ko-KR" dirty="0" err="1" smtClean="0"/>
              <a:t>min_idx</a:t>
            </a:r>
            <a:r>
              <a:rPr lang="en-US" altLang="ko-KR" dirty="0" smtClean="0"/>
              <a:t>];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시간 복잡도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 min = O(n-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n+(n-1)+(n-2)+...+1 = n(n+1)/2</a:t>
            </a:r>
          </a:p>
          <a:p>
            <a:pPr lvl="1"/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Sort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3898776" cy="4525963"/>
          </a:xfrm>
        </p:spPr>
        <p:txBody>
          <a:bodyPr/>
          <a:lstStyle/>
          <a:p>
            <a:r>
              <a:rPr lang="ko-KR" altLang="en-US" dirty="0" smtClean="0"/>
              <a:t>두 인접한 원소를 검사하여 정렬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큰 수를 뒤쪽으로 이동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980728"/>
            <a:ext cx="3657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bubble_sort</a:t>
            </a:r>
            <a:r>
              <a:rPr lang="en-US" altLang="ko-KR" dirty="0" smtClean="0"/>
              <a:t>(S, n)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pPr lvl="1"/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--){</a:t>
            </a:r>
          </a:p>
          <a:p>
            <a:pPr lvl="2"/>
            <a:r>
              <a:rPr lang="en-US" altLang="ko-KR" dirty="0" smtClean="0"/>
              <a:t>for(j = 1; j &lt;=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j++){</a:t>
            </a:r>
          </a:p>
          <a:p>
            <a:pPr lvl="3"/>
            <a:r>
              <a:rPr lang="en-US" altLang="ko-KR" dirty="0" smtClean="0"/>
              <a:t>if(S[j] &gt; S[j+1]) </a:t>
            </a:r>
            <a:r>
              <a:rPr lang="en-US" altLang="ko-KR" dirty="0" err="1" smtClean="0"/>
              <a:t>exchagne</a:t>
            </a:r>
            <a:r>
              <a:rPr lang="en-US" altLang="ko-KR" dirty="0" smtClean="0"/>
              <a:t> S[j] and S[j+1]</a:t>
            </a:r>
          </a:p>
          <a:p>
            <a:pPr lvl="1"/>
            <a:r>
              <a:rPr lang="en-US" altLang="ko-KR" dirty="0" smtClean="0"/>
              <a:t>}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dirty="0" smtClean="0"/>
              <a:t>시간 복잡도 </a:t>
            </a:r>
            <a:r>
              <a:rPr lang="en-US" altLang="ko-KR" dirty="0" smtClean="0"/>
              <a:t>= 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ko-KR" altLang="en-US" sz="2400" i="1" dirty="0" smtClean="0">
                <a:latin typeface="Times New Roman" pitchFamily="18" charset="0"/>
              </a:rPr>
              <a:t>또는 선형 탐색</a:t>
            </a:r>
            <a:r>
              <a:rPr lang="en-US" altLang="ko-KR" sz="2400" i="1" dirty="0" smtClean="0">
                <a:latin typeface="Times New Roman" pitchFamily="18" charset="0"/>
              </a:rPr>
              <a:t>(liner search)</a:t>
            </a:r>
            <a:r>
              <a:rPr lang="ko-KR" altLang="en-US" sz="2400" i="1" dirty="0" smtClean="0">
                <a:latin typeface="Times New Roman" pitchFamily="18" charset="0"/>
              </a:rPr>
              <a:t>라 함</a:t>
            </a:r>
            <a:endParaRPr lang="en-US" altLang="ko-KR" sz="2400" i="1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2400" i="1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2400" i="1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ko-KR" altLang="en-US" sz="2400" i="1" dirty="0" smtClean="0">
                <a:latin typeface="Times New Roman" pitchFamily="18" charset="0"/>
              </a:rPr>
              <a:t>알고리즘</a:t>
            </a:r>
            <a:endParaRPr lang="en-US" altLang="ko-KR" sz="2400" i="1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2400" i="1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latin typeface="Times New Roman" pitchFamily="18" charset="0"/>
              </a:rPr>
              <a:t>x</a:t>
            </a:r>
            <a:r>
              <a:rPr lang="ko-KR" altLang="en-US" sz="2400" dirty="0" smtClean="0">
                <a:latin typeface="Times New Roman" pitchFamily="18" charset="0"/>
              </a:rPr>
              <a:t>와 같은 아이템을 찾을 때까지 </a:t>
            </a:r>
            <a:r>
              <a:rPr lang="en-US" altLang="ko-KR" sz="2400" i="1" dirty="0" smtClean="0">
                <a:latin typeface="Times New Roman" pitchFamily="18" charset="0"/>
              </a:rPr>
              <a:t>S</a:t>
            </a:r>
            <a:r>
              <a:rPr lang="ko-KR" altLang="en-US" sz="2400" dirty="0" smtClean="0">
                <a:latin typeface="Times New Roman" pitchFamily="18" charset="0"/>
              </a:rPr>
              <a:t>에 있는 모든 아이템을 차례로 검사한다</a:t>
            </a:r>
            <a:r>
              <a:rPr lang="en-US" altLang="ko-KR" sz="2400" dirty="0" smtClean="0">
                <a:latin typeface="Times New Roman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Times New Roman" pitchFamily="18" charset="0"/>
              </a:rPr>
              <a:t>만일 </a:t>
            </a:r>
            <a:r>
              <a:rPr lang="en-US" altLang="ko-KR" sz="2400" i="1" dirty="0" smtClean="0">
                <a:latin typeface="Times New Roman" pitchFamily="18" charset="0"/>
              </a:rPr>
              <a:t>x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</a:rPr>
              <a:t>와 같은 아이템을 찾으면 </a:t>
            </a:r>
            <a:r>
              <a:rPr lang="en-US" altLang="ko-KR" sz="2400" i="1" dirty="0" smtClean="0">
                <a:latin typeface="Times New Roman" pitchFamily="18" charset="0"/>
              </a:rPr>
              <a:t>S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</a:rPr>
              <a:t>에서 위치를 내주고</a:t>
            </a:r>
            <a:r>
              <a:rPr lang="en-US" altLang="ko-KR" sz="2400" dirty="0" smtClean="0">
                <a:latin typeface="Times New Roman" pitchFamily="18" charset="0"/>
              </a:rPr>
              <a:t>, </a:t>
            </a:r>
            <a:r>
              <a:rPr lang="en-US" altLang="ko-KR" sz="2400" i="1" dirty="0" smtClean="0">
                <a:latin typeface="Times New Roman" pitchFamily="18" charset="0"/>
              </a:rPr>
              <a:t>S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</a:rPr>
              <a:t>를 모두 검사하고도 찾지 못하면 </a:t>
            </a:r>
            <a:r>
              <a:rPr lang="en-US" altLang="ko-KR" sz="2400" dirty="0" smtClean="0">
                <a:latin typeface="Times New Roman" pitchFamily="18" charset="0"/>
              </a:rPr>
              <a:t>0</a:t>
            </a:r>
            <a:r>
              <a:rPr lang="ko-KR" altLang="en-US" sz="2400" dirty="0" smtClean="0">
                <a:latin typeface="Times New Roman" pitchFamily="18" charset="0"/>
              </a:rPr>
              <a:t>을 내준다</a:t>
            </a:r>
            <a:r>
              <a:rPr lang="en-US" altLang="ko-KR" sz="2400" dirty="0" smtClean="0">
                <a:latin typeface="Times New Roman" pitchFamily="18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 탐색 </a:t>
            </a:r>
            <a:r>
              <a:rPr lang="en-US" altLang="ko-KR" dirty="0" smtClean="0"/>
              <a:t>(sequential Search)</a:t>
            </a:r>
            <a:endParaRPr lang="ko-KR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5410944" cy="4525963"/>
          </a:xfrm>
        </p:spPr>
        <p:txBody>
          <a:bodyPr/>
          <a:lstStyle/>
          <a:p>
            <a:r>
              <a:rPr lang="en-US" altLang="ko-KR" dirty="0" smtClean="0"/>
              <a:t>n </a:t>
            </a:r>
            <a:r>
              <a:rPr lang="ko-KR" altLang="en-US" dirty="0" smtClean="0"/>
              <a:t>크기의 배열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크기의 부분 배열 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ko-KR" altLang="en-US" dirty="0" smtClean="0"/>
              <a:t>크기의 부분 배열 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...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모든 원소를 앞에서부터 차례로 정렬된 배열 부분과 비교하여 원소의 위치를 찾아서 정렬하는 알고리즘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Insertion Sort</a:t>
            </a:r>
            <a:endParaRPr lang="ko-KR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772816"/>
            <a:ext cx="17907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insertion_Sort</a:t>
            </a:r>
            <a:r>
              <a:rPr lang="en-US" altLang="ko-KR" dirty="0" smtClean="0"/>
              <a:t>(n, S)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pPr lvl="1"/>
            <a:r>
              <a:rPr lang="en-US" altLang="ko-KR" dirty="0" smtClean="0"/>
              <a:t>type next;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2;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&lt;n-1;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lvl="2"/>
            <a:r>
              <a:rPr lang="en-US" altLang="ko-KR" dirty="0" smtClean="0"/>
              <a:t>next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 lvl="2"/>
            <a:r>
              <a:rPr lang="en-US" altLang="ko-KR" dirty="0" smtClean="0"/>
              <a:t>for(j = i-1; j &gt; 0 &amp;&amp; next &lt; S[j]; j--)</a:t>
            </a:r>
          </a:p>
          <a:p>
            <a:pPr lvl="3"/>
            <a:r>
              <a:rPr lang="en-US" altLang="ko-KR" dirty="0" smtClean="0"/>
              <a:t>S[j+1] = S[j]</a:t>
            </a:r>
          </a:p>
          <a:p>
            <a:pPr lvl="2"/>
            <a:r>
              <a:rPr lang="en-US" altLang="ko-KR" dirty="0" smtClean="0"/>
              <a:t>S[j+1] = next;</a:t>
            </a:r>
          </a:p>
          <a:p>
            <a:r>
              <a:rPr lang="en-US" altLang="ko-KR" dirty="0" smtClean="0"/>
              <a:t>Worst Case</a:t>
            </a:r>
          </a:p>
          <a:p>
            <a:pPr lvl="1"/>
            <a:r>
              <a:rPr lang="ko-KR" altLang="en-US" dirty="0" smtClean="0"/>
              <a:t>역순으로 정렬된 경우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개의 정수를 </a:t>
            </a:r>
            <a:r>
              <a:rPr lang="ko-KR" altLang="en-US" dirty="0" err="1" smtClean="0"/>
              <a:t>비내림차순으로</a:t>
            </a:r>
            <a:r>
              <a:rPr lang="ko-KR" altLang="en-US" dirty="0" smtClean="0"/>
              <a:t> 정렬하시오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크기가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인 배열 </a:t>
            </a:r>
            <a:r>
              <a:rPr lang="en-US" altLang="ko-KR" dirty="0" smtClean="0"/>
              <a:t>S[1..n]</a:t>
            </a:r>
          </a:p>
          <a:p>
            <a:pPr eaLnBrk="1" hangingPunct="1"/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비내림차순으로</a:t>
            </a:r>
            <a:r>
              <a:rPr lang="ko-KR" altLang="en-US" dirty="0" smtClean="0"/>
              <a:t> 정렬된 배열 </a:t>
            </a:r>
            <a:r>
              <a:rPr lang="en-US" altLang="ko-KR" dirty="0" smtClean="0"/>
              <a:t>S[1..n]</a:t>
            </a:r>
          </a:p>
          <a:p>
            <a:pPr eaLnBrk="1" hangingPunct="1"/>
            <a:r>
              <a:rPr lang="ko-KR" altLang="en-US" dirty="0" smtClean="0"/>
              <a:t>보기</a:t>
            </a:r>
            <a:r>
              <a:rPr lang="en-US" altLang="ko-KR" dirty="0" smtClean="0"/>
              <a:t>: 27, 10, 12, 20, 25, 13, 15, 22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void mergesort (int n, keytype S[])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if (n &gt; 1)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const int h = n / 2, m = n - h;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keytype U[1..h], V[1..m];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copy S[1] through S[h] to U[1] through U[h];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copy S[h+1] through S[n] to V[1] through V[m];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mergesort(h,U);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mergesort(m,V);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    merge(h,m,U,V,S);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	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}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문제</a:t>
            </a:r>
            <a:r>
              <a:rPr lang="en-US" altLang="ko-KR" sz="2800" smtClean="0"/>
              <a:t>: </a:t>
            </a:r>
            <a:r>
              <a:rPr lang="ko-KR" altLang="en-US" sz="2800" smtClean="0"/>
              <a:t>두개의 정렬된 배열을 하나의 정렬된 배열로 합병하시오</a:t>
            </a:r>
            <a:r>
              <a:rPr lang="en-US" altLang="ko-KR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입력</a:t>
            </a:r>
            <a:r>
              <a:rPr lang="en-US" altLang="ko-KR" sz="2800" smtClean="0"/>
              <a:t>: (1) </a:t>
            </a:r>
            <a:r>
              <a:rPr lang="ko-KR" altLang="en-US" sz="2800" smtClean="0"/>
              <a:t>양의 정수 </a:t>
            </a:r>
            <a:r>
              <a:rPr lang="en-US" altLang="ko-KR" sz="2800" i="1" smtClean="0"/>
              <a:t>h</a:t>
            </a:r>
            <a:r>
              <a:rPr lang="en-US" altLang="ko-KR" sz="2800" smtClean="0"/>
              <a:t>, </a:t>
            </a:r>
            <a:r>
              <a:rPr lang="en-US" altLang="ko-KR" sz="2800" i="1" smtClean="0"/>
              <a:t>m</a:t>
            </a:r>
            <a:r>
              <a:rPr lang="en-US" altLang="ko-KR" sz="2800" smtClean="0"/>
              <a:t>, (2) </a:t>
            </a:r>
            <a:r>
              <a:rPr lang="ko-KR" altLang="en-US" sz="2800" smtClean="0"/>
              <a:t>정렬된 배열 </a:t>
            </a:r>
            <a:r>
              <a:rPr lang="en-US" altLang="ko-KR" sz="2800" smtClean="0"/>
              <a:t>U[1..h], V[1..m]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출력</a:t>
            </a:r>
            <a:r>
              <a:rPr lang="en-US" altLang="ko-KR" sz="2800" smtClean="0"/>
              <a:t>: U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V</a:t>
            </a:r>
            <a:r>
              <a:rPr lang="ko-KR" altLang="en-US" sz="2800" smtClean="0"/>
              <a:t>에 있는 키들을 하나의 배열에 정렬한 </a:t>
            </a:r>
            <a:r>
              <a:rPr lang="en-US" altLang="ko-KR" sz="2800" smtClean="0"/>
              <a:t>S[1..h+m]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</p:spPr>
        <p:txBody>
          <a:bodyPr/>
          <a:lstStyle/>
          <a:p>
            <a:pPr eaLnBrk="1" hangingPunct="1"/>
            <a:r>
              <a:rPr lang="ko-KR" altLang="en-US" sz="1600" smtClean="0"/>
              <a:t>알고리즘</a:t>
            </a:r>
            <a:r>
              <a:rPr lang="en-US" altLang="ko-KR" sz="16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void merge(int h, int m, const keytype U[], const keytype V[], const keytype S[])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index i, j, k;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i = 1; j = 1; k =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</a:t>
            </a:r>
            <a:r>
              <a:rPr lang="en-US" altLang="ko-KR" sz="1600" smtClean="0">
                <a:solidFill>
                  <a:schemeClr val="hlink"/>
                </a:solidFill>
              </a:rPr>
              <a:t>while (i &lt;= h &amp;&amp; j &lt;= m)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       if (U[i] &lt; V[j])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	S[k] = U[i];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	i++;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    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       else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	S[k] = V[j];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	j++;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    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       k++;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solidFill>
                  <a:schemeClr val="hlink"/>
                </a:solidFill>
              </a:rPr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if (i &gt; h)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copy V[j] through V[m] to S[k] through S[h+m];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copy U[i] through U[h] to S[k] through S[h+m];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Group 2"/>
          <p:cNvGrpSpPr>
            <a:grpSpLocks noChangeAspect="1"/>
          </p:cNvGrpSpPr>
          <p:nvPr/>
        </p:nvGrpSpPr>
        <p:grpSpPr bwMode="auto">
          <a:xfrm>
            <a:off x="1187623" y="2204864"/>
            <a:ext cx="5472415" cy="3528392"/>
            <a:chOff x="3603" y="2969"/>
            <a:chExt cx="4642" cy="2992"/>
          </a:xfrm>
        </p:grpSpPr>
        <p:sp>
          <p:nvSpPr>
            <p:cNvPr id="91139" name="AutoShape 3"/>
            <p:cNvSpPr>
              <a:spLocks noChangeAspect="1" noChangeArrowheads="1"/>
            </p:cNvSpPr>
            <p:nvPr/>
          </p:nvSpPr>
          <p:spPr bwMode="auto">
            <a:xfrm>
              <a:off x="3603" y="2969"/>
              <a:ext cx="4642" cy="299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672" y="2969"/>
              <a:ext cx="4573" cy="2992"/>
              <a:chOff x="1866" y="11375"/>
              <a:chExt cx="5733" cy="3751"/>
            </a:xfrm>
          </p:grpSpPr>
          <p:sp>
            <p:nvSpPr>
              <p:cNvPr id="91141" name="Text Box 5"/>
              <p:cNvSpPr txBox="1">
                <a:spLocks noChangeArrowheads="1"/>
              </p:cNvSpPr>
              <p:nvPr/>
            </p:nvSpPr>
            <p:spPr bwMode="auto">
              <a:xfrm>
                <a:off x="3957" y="11375"/>
                <a:ext cx="1392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10, 5 , 20, 9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2" name="Text Box 6"/>
              <p:cNvSpPr txBox="1">
                <a:spLocks noChangeArrowheads="1"/>
              </p:cNvSpPr>
              <p:nvPr/>
            </p:nvSpPr>
            <p:spPr bwMode="auto">
              <a:xfrm>
                <a:off x="2849" y="12198"/>
                <a:ext cx="1392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10, 5 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3" name="Text Box 7"/>
              <p:cNvSpPr txBox="1">
                <a:spLocks noChangeArrowheads="1"/>
              </p:cNvSpPr>
              <p:nvPr/>
            </p:nvSpPr>
            <p:spPr bwMode="auto">
              <a:xfrm>
                <a:off x="5487" y="12137"/>
                <a:ext cx="1392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20, 9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4" name="Text Box 8"/>
              <p:cNvSpPr txBox="1">
                <a:spLocks noChangeArrowheads="1"/>
              </p:cNvSpPr>
              <p:nvPr/>
            </p:nvSpPr>
            <p:spPr bwMode="auto">
              <a:xfrm>
                <a:off x="1866" y="12958"/>
                <a:ext cx="578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5" name="Text Box 9"/>
              <p:cNvSpPr txBox="1">
                <a:spLocks noChangeArrowheads="1"/>
              </p:cNvSpPr>
              <p:nvPr/>
            </p:nvSpPr>
            <p:spPr bwMode="auto">
              <a:xfrm>
                <a:off x="3694" y="12958"/>
                <a:ext cx="547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6" name="Text Box 10"/>
              <p:cNvSpPr txBox="1">
                <a:spLocks noChangeArrowheads="1"/>
              </p:cNvSpPr>
              <p:nvPr/>
            </p:nvSpPr>
            <p:spPr bwMode="auto">
              <a:xfrm>
                <a:off x="5349" y="12958"/>
                <a:ext cx="520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7" name="Text Box 11"/>
              <p:cNvSpPr txBox="1">
                <a:spLocks noChangeArrowheads="1"/>
              </p:cNvSpPr>
              <p:nvPr/>
            </p:nvSpPr>
            <p:spPr bwMode="auto">
              <a:xfrm>
                <a:off x="7089" y="12958"/>
                <a:ext cx="510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 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8" name="Text Box 12"/>
              <p:cNvSpPr txBox="1">
                <a:spLocks noChangeArrowheads="1"/>
              </p:cNvSpPr>
              <p:nvPr/>
            </p:nvSpPr>
            <p:spPr bwMode="auto">
              <a:xfrm>
                <a:off x="2849" y="13747"/>
                <a:ext cx="1392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5, 10 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49" name="Text Box 13"/>
              <p:cNvSpPr txBox="1">
                <a:spLocks noChangeArrowheads="1"/>
              </p:cNvSpPr>
              <p:nvPr/>
            </p:nvSpPr>
            <p:spPr bwMode="auto">
              <a:xfrm>
                <a:off x="5697" y="13747"/>
                <a:ext cx="1392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9, 20 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1150" name="Text Box 14"/>
              <p:cNvSpPr txBox="1">
                <a:spLocks noChangeArrowheads="1"/>
              </p:cNvSpPr>
              <p:nvPr/>
            </p:nvSpPr>
            <p:spPr bwMode="auto">
              <a:xfrm>
                <a:off x="4241" y="14606"/>
                <a:ext cx="1392" cy="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5, 9, 10, 20</a:t>
                </a:r>
                <a:endParaRPr kumimoji="1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91151" name="AutoShape 15"/>
              <p:cNvCxnSpPr>
                <a:cxnSpLocks noChangeShapeType="1"/>
              </p:cNvCxnSpPr>
              <p:nvPr/>
            </p:nvCxnSpPr>
            <p:spPr bwMode="auto">
              <a:xfrm flipH="1">
                <a:off x="3694" y="11895"/>
                <a:ext cx="977" cy="3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2" name="AutoShape 16"/>
              <p:cNvCxnSpPr>
                <a:cxnSpLocks noChangeShapeType="1"/>
              </p:cNvCxnSpPr>
              <p:nvPr/>
            </p:nvCxnSpPr>
            <p:spPr bwMode="auto">
              <a:xfrm>
                <a:off x="4671" y="11895"/>
                <a:ext cx="1609" cy="24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3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2227" y="12718"/>
                <a:ext cx="1234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4" name="AutoShape 18"/>
              <p:cNvCxnSpPr>
                <a:cxnSpLocks noChangeShapeType="1"/>
              </p:cNvCxnSpPr>
              <p:nvPr/>
            </p:nvCxnSpPr>
            <p:spPr bwMode="auto">
              <a:xfrm>
                <a:off x="3461" y="12718"/>
                <a:ext cx="496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5" name="AutoShape 19"/>
              <p:cNvCxnSpPr>
                <a:cxnSpLocks noChangeShapeType="1"/>
              </p:cNvCxnSpPr>
              <p:nvPr/>
            </p:nvCxnSpPr>
            <p:spPr bwMode="auto">
              <a:xfrm flipH="1">
                <a:off x="5566" y="12657"/>
                <a:ext cx="642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6" name="AutoShape 20"/>
              <p:cNvCxnSpPr>
                <a:cxnSpLocks noChangeShapeType="1"/>
              </p:cNvCxnSpPr>
              <p:nvPr/>
            </p:nvCxnSpPr>
            <p:spPr bwMode="auto">
              <a:xfrm>
                <a:off x="6208" y="12657"/>
                <a:ext cx="1282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7" name="AutoShape 21"/>
              <p:cNvCxnSpPr>
                <a:cxnSpLocks noChangeShapeType="1"/>
              </p:cNvCxnSpPr>
              <p:nvPr/>
            </p:nvCxnSpPr>
            <p:spPr bwMode="auto">
              <a:xfrm>
                <a:off x="2130" y="13478"/>
                <a:ext cx="1440" cy="2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8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3570" y="13478"/>
                <a:ext cx="387" cy="2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59" name="AutoShape 23"/>
              <p:cNvCxnSpPr>
                <a:cxnSpLocks noChangeShapeType="1"/>
              </p:cNvCxnSpPr>
              <p:nvPr/>
            </p:nvCxnSpPr>
            <p:spPr bwMode="auto">
              <a:xfrm>
                <a:off x="5633" y="13478"/>
                <a:ext cx="575" cy="2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60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6208" y="13478"/>
                <a:ext cx="1125" cy="2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61" name="AutoShape 25"/>
              <p:cNvCxnSpPr>
                <a:cxnSpLocks noChangeShapeType="1"/>
              </p:cNvCxnSpPr>
              <p:nvPr/>
            </p:nvCxnSpPr>
            <p:spPr bwMode="auto">
              <a:xfrm>
                <a:off x="3570" y="14267"/>
                <a:ext cx="1355" cy="3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162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925" y="14267"/>
                <a:ext cx="1210" cy="3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시간복잡도 분석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합병 알고리즘의 최악의 경우 시간복잡도 분석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단위연산</a:t>
            </a:r>
            <a:r>
              <a:rPr lang="en-US" altLang="ko-KR" smtClean="0"/>
              <a:t>: U[i]</a:t>
            </a:r>
            <a:r>
              <a:rPr lang="ko-KR" altLang="en-US" smtClean="0"/>
              <a:t>와 </a:t>
            </a:r>
            <a:r>
              <a:rPr lang="en-US" altLang="ko-KR" smtClean="0"/>
              <a:t>V[j]</a:t>
            </a:r>
            <a:r>
              <a:rPr lang="ko-KR" altLang="en-US" smtClean="0"/>
              <a:t>의 비교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입력크기</a:t>
            </a:r>
            <a:r>
              <a:rPr lang="en-US" altLang="ko-KR" smtClean="0"/>
              <a:t>: 2</a:t>
            </a:r>
            <a:r>
              <a:rPr lang="ko-KR" altLang="en-US" smtClean="0"/>
              <a:t>개의 입력 배열에 각각 들어 있는 항목의 개수</a:t>
            </a:r>
            <a:r>
              <a:rPr lang="en-US" altLang="ko-KR" smtClean="0"/>
              <a:t>: </a:t>
            </a:r>
            <a:r>
              <a:rPr lang="en-US" altLang="ko-KR" i="1" smtClean="0"/>
              <a:t>h</a:t>
            </a:r>
            <a:r>
              <a:rPr lang="ko-KR" altLang="en-US" smtClean="0"/>
              <a:t>와 </a:t>
            </a:r>
            <a:r>
              <a:rPr lang="en-US" altLang="ko-KR" i="1" smtClean="0"/>
              <a:t>m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분석</a:t>
            </a:r>
            <a:r>
              <a:rPr lang="en-US" altLang="ko-KR" smtClean="0"/>
              <a:t>: </a:t>
            </a:r>
            <a:r>
              <a:rPr lang="en-US" altLang="ko-KR" i="1" smtClean="0"/>
              <a:t>i</a:t>
            </a:r>
            <a:r>
              <a:rPr lang="en-US" altLang="ko-KR" smtClean="0"/>
              <a:t> = </a:t>
            </a:r>
            <a:r>
              <a:rPr lang="en-US" altLang="ko-KR" i="1" smtClean="0"/>
              <a:t>h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en-US" altLang="ko-KR" i="1" smtClean="0"/>
              <a:t>j</a:t>
            </a:r>
            <a:r>
              <a:rPr lang="en-US" altLang="ko-KR" smtClean="0"/>
              <a:t> =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인 상태로 루프</a:t>
            </a:r>
            <a:r>
              <a:rPr lang="en-US" altLang="ko-KR" smtClean="0"/>
              <a:t>(loop)</a:t>
            </a:r>
            <a:r>
              <a:rPr lang="ko-KR" altLang="en-US" smtClean="0"/>
              <a:t>에서 빠져 나가는 때가 최악의 경우로서</a:t>
            </a:r>
            <a:r>
              <a:rPr lang="en-US" altLang="ko-KR" smtClean="0"/>
              <a:t>(</a:t>
            </a:r>
            <a:r>
              <a:rPr lang="ko-KR" altLang="en-US" smtClean="0"/>
              <a:t>예를 들면</a:t>
            </a:r>
            <a:r>
              <a:rPr lang="en-US" altLang="ko-KR" smtClean="0"/>
              <a:t>, V</a:t>
            </a:r>
            <a:r>
              <a:rPr lang="ko-KR" altLang="en-US" smtClean="0"/>
              <a:t>에 있는 처음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개의 항목이 </a:t>
            </a:r>
            <a:r>
              <a:rPr lang="en-US" altLang="ko-KR" smtClean="0"/>
              <a:t>S</a:t>
            </a:r>
            <a:r>
              <a:rPr lang="ko-KR" altLang="en-US" smtClean="0"/>
              <a:t>의 앞부분에 위치하고</a:t>
            </a:r>
            <a:r>
              <a:rPr lang="en-US" altLang="ko-KR" smtClean="0"/>
              <a:t>, U</a:t>
            </a:r>
            <a:r>
              <a:rPr lang="ko-KR" altLang="en-US" smtClean="0"/>
              <a:t>에 있는 </a:t>
            </a:r>
            <a:r>
              <a:rPr lang="en-US" altLang="ko-KR" i="1" smtClean="0"/>
              <a:t>h</a:t>
            </a:r>
            <a:r>
              <a:rPr lang="ko-KR" altLang="en-US" smtClean="0"/>
              <a:t>개의 모든 항목이 그 뒤에 위치하는 경우</a:t>
            </a:r>
            <a:r>
              <a:rPr lang="en-US" altLang="ko-KR" smtClean="0"/>
              <a:t>), </a:t>
            </a:r>
            <a:r>
              <a:rPr lang="ko-KR" altLang="en-US" smtClean="0"/>
              <a:t>이 때 단위연산 의 실행 횟수는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-1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ko-KR" altLang="en-US" smtClean="0"/>
              <a:t>최악의 경우 합병하는 시간복잡도는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,</a:t>
            </a:r>
            <a:r>
              <a:rPr lang="en-US" altLang="ko-KR" i="1" smtClean="0"/>
              <a:t>m</a:t>
            </a:r>
            <a:r>
              <a:rPr lang="en-US" altLang="ko-KR" smtClean="0"/>
              <a:t>) =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2800" dirty="0" smtClean="0"/>
              <a:t>합병정렬 알고리즘의 최악의 경우 시간복잡도 분석</a:t>
            </a:r>
          </a:p>
          <a:p>
            <a:pPr lvl="1" eaLnBrk="1" hangingPunct="1"/>
            <a:r>
              <a:rPr lang="ko-KR" altLang="en-US" sz="2400" dirty="0" smtClean="0"/>
              <a:t>단위연산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합병 알고리즘 </a:t>
            </a:r>
            <a:r>
              <a:rPr lang="en-US" altLang="ko-KR" sz="2400" dirty="0" smtClean="0"/>
              <a:t>merge</a:t>
            </a:r>
            <a:r>
              <a:rPr lang="ko-KR" altLang="en-US" sz="2400" dirty="0" smtClean="0"/>
              <a:t>에서 발생하는 비교</a:t>
            </a:r>
          </a:p>
          <a:p>
            <a:pPr lvl="1" eaLnBrk="1" hangingPunct="1"/>
            <a:r>
              <a:rPr lang="ko-KR" altLang="en-US" sz="2400" dirty="0" smtClean="0"/>
              <a:t>입력크기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배열 </a:t>
            </a:r>
            <a:r>
              <a:rPr lang="en-US" altLang="ko-KR" sz="2400" dirty="0" smtClean="0"/>
              <a:t>S</a:t>
            </a:r>
            <a:r>
              <a:rPr lang="ko-KR" altLang="en-US" sz="2400" dirty="0" smtClean="0"/>
              <a:t>에 들어 있는 항목의 개수 </a:t>
            </a:r>
            <a:r>
              <a:rPr lang="en-US" altLang="ko-KR" sz="2400" i="1" dirty="0" smtClean="0"/>
              <a:t>n</a:t>
            </a:r>
            <a:endParaRPr lang="en-US" altLang="ko-KR" sz="2400" dirty="0" smtClean="0"/>
          </a:p>
          <a:p>
            <a:pPr lvl="1" eaLnBrk="1" hangingPunct="1"/>
            <a:r>
              <a:rPr lang="ko-KR" altLang="en-US" sz="2400" dirty="0" smtClean="0"/>
              <a:t>분석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최악의 경우 수행시간은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/>
              <a:t>h</a:t>
            </a:r>
            <a:r>
              <a:rPr lang="en-US" altLang="ko-KR" sz="2400" dirty="0" err="1" smtClean="0"/>
              <a:t>,</a:t>
            </a:r>
            <a:r>
              <a:rPr lang="en-US" altLang="ko-KR" sz="2400" i="1" dirty="0" err="1" smtClean="0"/>
              <a:t>m</a:t>
            </a:r>
            <a:r>
              <a:rPr lang="en-US" altLang="ko-KR" sz="2400" dirty="0" smtClean="0"/>
              <a:t>) =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h</a:t>
            </a:r>
            <a:r>
              <a:rPr lang="en-US" altLang="ko-KR" sz="2400" dirty="0" smtClean="0"/>
              <a:t>) +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m</a:t>
            </a:r>
            <a:r>
              <a:rPr lang="en-US" altLang="ko-KR" sz="2400" dirty="0" smtClean="0"/>
              <a:t>) + </a:t>
            </a:r>
            <a:r>
              <a:rPr lang="en-US" altLang="ko-KR" sz="2400" i="1" dirty="0" smtClean="0"/>
              <a:t>h</a:t>
            </a:r>
            <a:r>
              <a:rPr lang="en-US" altLang="ko-KR" sz="2400" dirty="0" smtClean="0"/>
              <a:t> + </a:t>
            </a:r>
            <a:r>
              <a:rPr lang="en-US" altLang="ko-KR" sz="2400" i="1" dirty="0" smtClean="0"/>
              <a:t>m</a:t>
            </a:r>
            <a:r>
              <a:rPr lang="en-US" altLang="ko-KR" sz="2400" dirty="0" smtClean="0"/>
              <a:t> - 1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여기서 </a:t>
            </a:r>
            <a:r>
              <a:rPr lang="en-US" altLang="ko-KR" sz="2400" dirty="0" smtClean="0"/>
              <a:t>W(h)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U</a:t>
            </a:r>
            <a:r>
              <a:rPr lang="ko-KR" altLang="en-US" sz="2400" dirty="0" smtClean="0"/>
              <a:t>를 정렬하는데 걸리는 시간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m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V</a:t>
            </a:r>
            <a:r>
              <a:rPr lang="ko-KR" altLang="en-US" sz="2400" dirty="0" smtClean="0"/>
              <a:t>를 정렬하는데 걸리는 시간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그리고 </a:t>
            </a:r>
            <a:r>
              <a:rPr lang="en-US" altLang="ko-KR" sz="2400" i="1" dirty="0" smtClean="0"/>
              <a:t>h</a:t>
            </a:r>
            <a:r>
              <a:rPr lang="en-US" altLang="ko-KR" sz="2400" dirty="0" smtClean="0"/>
              <a:t> + </a:t>
            </a:r>
            <a:r>
              <a:rPr lang="en-US" altLang="ko-KR" sz="2400" i="1" dirty="0" smtClean="0"/>
              <a:t>m</a:t>
            </a:r>
            <a:r>
              <a:rPr lang="en-US" altLang="ko-KR" sz="2400" dirty="0" smtClean="0"/>
              <a:t> - 1</a:t>
            </a:r>
            <a:r>
              <a:rPr lang="ko-KR" altLang="en-US" sz="2400" dirty="0" smtClean="0"/>
              <a:t>은 합병하는데 걸리는 시간이다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정수 </a:t>
            </a:r>
            <a:r>
              <a:rPr lang="en-US" altLang="ko-KR" sz="2400" i="1" dirty="0" smtClean="0"/>
              <a:t>n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2</a:t>
            </a:r>
            <a:r>
              <a:rPr lang="en-US" altLang="ko-KR" sz="1800" i="1" baseline="50000" dirty="0" smtClean="0"/>
              <a:t>k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18" charset="2"/>
              </a:rPr>
              <a:t> 1)</a:t>
            </a:r>
            <a:r>
              <a:rPr lang="ko-KR" altLang="en-US" sz="2400" dirty="0" smtClean="0">
                <a:sym typeface="Symbol" pitchFamily="18" charset="2"/>
              </a:rPr>
              <a:t>이라고 가정하면</a:t>
            </a:r>
            <a:r>
              <a:rPr lang="en-US" altLang="ko-KR" sz="2400" dirty="0" smtClean="0">
                <a:sym typeface="Symbol" pitchFamily="18" charset="2"/>
              </a:rPr>
              <a:t>,                     </a:t>
            </a:r>
            <a:r>
              <a:rPr lang="ko-KR" altLang="en-US" sz="2400" dirty="0" smtClean="0">
                <a:sym typeface="Symbol" pitchFamily="18" charset="2"/>
              </a:rPr>
              <a:t>이 된다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  <a:r>
              <a:rPr lang="ko-KR" altLang="en-US" sz="2400" dirty="0" smtClean="0">
                <a:sym typeface="Symbol" pitchFamily="18" charset="2"/>
              </a:rPr>
              <a:t>따라서 최악의 경우 </a:t>
            </a:r>
            <a:r>
              <a:rPr lang="ko-KR" altLang="en-US" sz="2400" dirty="0" err="1" smtClean="0">
                <a:sym typeface="Symbol" pitchFamily="18" charset="2"/>
              </a:rPr>
              <a:t>재현식은</a:t>
            </a:r>
            <a:r>
              <a:rPr lang="en-US" altLang="ko-KR" sz="2400" dirty="0" smtClean="0">
                <a:sym typeface="Symbol" pitchFamily="18" charset="2"/>
              </a:rPr>
              <a:t>:</a:t>
            </a:r>
          </a:p>
          <a:p>
            <a:pPr lvl="1" eaLnBrk="1" hangingPunct="1"/>
            <a:endParaRPr lang="en-US" altLang="ko-KR" sz="2400" dirty="0" smtClean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 smtClean="0"/>
              <a:t>	                           </a:t>
            </a:r>
            <a:r>
              <a:rPr lang="ko-KR" altLang="en-US" sz="2400" dirty="0" smtClean="0"/>
              <a:t>왜냐하면 합병이 전혀 이루어지지 않으므로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400" dirty="0" smtClean="0"/>
              <a:t>	이 </a:t>
            </a:r>
            <a:r>
              <a:rPr lang="ko-KR" altLang="en-US" sz="2400" dirty="0" err="1" smtClean="0"/>
              <a:t>재현식의</a:t>
            </a:r>
            <a:r>
              <a:rPr lang="ko-KR" altLang="en-US" sz="2400" dirty="0" smtClean="0"/>
              <a:t> 해는 아래의 도사정리의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번을 적용하면</a:t>
            </a:r>
            <a:r>
              <a:rPr lang="en-US" altLang="ko-KR" sz="2400" dirty="0" smtClean="0"/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 smtClean="0"/>
              <a:t>	                              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시간복잡도 분석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699792" y="3429000"/>
          <a:ext cx="1600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수식" r:id="rId3" imgW="761760" imgH="228600" progId="Equation.3">
                  <p:embed/>
                </p:oleObj>
              </mc:Choice>
              <mc:Fallback>
                <p:oleObj name="수식" r:id="rId3" imgW="761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429000"/>
                        <a:ext cx="16002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1979712" y="3789040"/>
          <a:ext cx="5492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수식" r:id="rId5" imgW="2908080" imgH="457200" progId="Equation.3">
                  <p:embed/>
                </p:oleObj>
              </mc:Choice>
              <mc:Fallback>
                <p:oleObj name="수식" r:id="rId5" imgW="2908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54927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1066800" y="5572125"/>
          <a:ext cx="2203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수식" r:id="rId7" imgW="1054080" imgH="203040" progId="Equation.3">
                  <p:embed/>
                </p:oleObj>
              </mc:Choice>
              <mc:Fallback>
                <p:oleObj name="수식" r:id="rId7" imgW="10540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72125"/>
                        <a:ext cx="2203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ko-KR" sz="2800" i="1" smtClean="0"/>
              <a:t>n</a:t>
            </a:r>
            <a:r>
              <a:rPr lang="ko-KR" altLang="en-US" sz="2800" smtClean="0"/>
              <a:t>이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승</a:t>
            </a:r>
            <a:r>
              <a:rPr lang="en-US" altLang="ko-KR" sz="2800" smtClean="0"/>
              <a:t>(power)</a:t>
            </a:r>
            <a:r>
              <a:rPr lang="ko-KR" altLang="en-US" sz="2800" smtClean="0"/>
              <a:t>의 형태가 아닌 경우의 재현식은 다음과 같이 된다</a:t>
            </a:r>
            <a:r>
              <a:rPr lang="en-US" altLang="ko-KR" sz="2800" smtClean="0"/>
              <a:t>.</a:t>
            </a:r>
          </a:p>
          <a:p>
            <a:pPr eaLnBrk="1" hangingPunct="1"/>
            <a:endParaRPr lang="en-US" altLang="ko-KR" sz="2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z="2800" smtClean="0"/>
              <a:t>그러나 이 재현식의 정확한 해를 구하기는 복잡하다</a:t>
            </a:r>
            <a:r>
              <a:rPr lang="en-US" altLang="ko-KR" sz="2800" smtClean="0"/>
              <a:t>. </a:t>
            </a:r>
            <a:r>
              <a:rPr lang="ko-KR" altLang="en-US" sz="2800" smtClean="0"/>
              <a:t>그러나</a:t>
            </a:r>
            <a:r>
              <a:rPr lang="en-US" altLang="ko-KR" sz="2800" smtClean="0"/>
              <a:t>, </a:t>
            </a:r>
            <a:r>
              <a:rPr lang="ko-KR" altLang="en-US" sz="2800" smtClean="0"/>
              <a:t>앞의 이분검색 알고리즘의 분석에서도 보았듯이</a:t>
            </a:r>
            <a:r>
              <a:rPr lang="en-US" altLang="ko-KR" sz="2800" smtClean="0"/>
              <a:t>, </a:t>
            </a:r>
            <a:r>
              <a:rPr lang="en-US" altLang="ko-KR" sz="2800" i="1" smtClean="0"/>
              <a:t>n</a:t>
            </a:r>
            <a:r>
              <a:rPr lang="en-US" altLang="ko-KR" sz="28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800" smtClean="0"/>
              <a:t>라고 가정해서 해를 구하면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 재현식의 해와 같은 카테고리의 시간복잡도를 얻게 된다</a:t>
            </a:r>
            <a:r>
              <a:rPr lang="en-US" altLang="ko-KR" sz="2800" smtClean="0"/>
              <a:t>. </a:t>
            </a:r>
            <a:r>
              <a:rPr lang="ko-KR" altLang="en-US" sz="2800" smtClean="0"/>
              <a:t>따라서 앞으로 이와 비슷한 재현식의 해를 구할 때</a:t>
            </a:r>
            <a:r>
              <a:rPr lang="en-US" altLang="ko-KR" sz="2800" smtClean="0"/>
              <a:t>, n = 2</a:t>
            </a:r>
            <a:r>
              <a:rPr lang="en-US" altLang="ko-KR" sz="2000" i="1" baseline="50000" smtClean="0"/>
              <a:t>k</a:t>
            </a:r>
            <a:r>
              <a:rPr lang="ko-KR" altLang="en-US" sz="2800" smtClean="0"/>
              <a:t>라고 가정해서 구해도 점근적으로는 같은 해를 얻게 된다</a:t>
            </a:r>
            <a:r>
              <a:rPr lang="en-US" altLang="ko-KR" sz="2800" smtClean="0"/>
              <a:t>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시간복잡도 분석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209800" y="2139950"/>
          <a:ext cx="4953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수식" r:id="rId3" imgW="2717640" imgH="457200" progId="Equation.3">
                  <p:embed/>
                </p:oleObj>
              </mc:Choice>
              <mc:Fallback>
                <p:oleObj name="수식" r:id="rId3" imgW="27176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9950"/>
                        <a:ext cx="4953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순차검색 알고리즘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의사코드</a:t>
            </a:r>
            <a:r>
              <a:rPr lang="en-US" altLang="ko-KR" smtClean="0"/>
              <a:t>)		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E7A63-1355-4C53-BC4B-D6D22B8FAEE6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058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ourier New" pitchFamily="49" charset="0"/>
                <a:ea typeface="굴림" charset="-127"/>
              </a:rPr>
              <a:t>void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seqsearch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(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n,			// </a:t>
            </a:r>
            <a:r>
              <a:rPr lang="ko-KR" altLang="en-US" dirty="0">
                <a:latin typeface="Courier New" pitchFamily="49" charset="0"/>
                <a:ea typeface="굴림" charset="-127"/>
              </a:rPr>
              <a:t>입력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(1)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           const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keytype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S[],  //    (2)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          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keytype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x,          //    (3)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           index&amp; location) {  // </a:t>
            </a:r>
            <a:r>
              <a:rPr lang="ko-KR" altLang="en-US" dirty="0">
                <a:latin typeface="Courier New" pitchFamily="49" charset="0"/>
                <a:ea typeface="굴림" charset="-127"/>
              </a:rPr>
              <a:t>출력</a:t>
            </a:r>
          </a:p>
          <a:p>
            <a:r>
              <a:rPr lang="ko-KR" altLang="en-US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location = 1;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while (location &lt;= n &amp;&amp; S[location] != x)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location++;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if (location &gt; n)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location = 0;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}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609600" y="5178425"/>
            <a:ext cx="7727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u="sng">
                <a:latin typeface="Times New Roman" pitchFamily="18" charset="0"/>
                <a:ea typeface="굴림" charset="-127"/>
              </a:rPr>
              <a:t>while-</a:t>
            </a:r>
            <a:r>
              <a:rPr lang="ko-KR" altLang="en-US" u="sng">
                <a:latin typeface="Times New Roman" pitchFamily="18" charset="0"/>
                <a:ea typeface="굴림" charset="-127"/>
              </a:rPr>
              <a:t>루프</a:t>
            </a:r>
            <a:r>
              <a:rPr lang="en-US" altLang="ko-KR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charset="-127"/>
              </a:rPr>
              <a:t>아직 검사할 항목이 있고</a:t>
            </a:r>
            <a:r>
              <a:rPr lang="en-US" altLang="ko-KR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x</a:t>
            </a:r>
            <a:r>
              <a:rPr lang="ko-KR" altLang="en-US">
                <a:latin typeface="Times New Roman" pitchFamily="18" charset="0"/>
                <a:ea typeface="굴림" charset="-127"/>
              </a:rPr>
              <a:t>를 찾지 못했나</a:t>
            </a:r>
            <a:r>
              <a:rPr lang="en-US" altLang="ko-KR">
                <a:latin typeface="Times New Roman" pitchFamily="18" charset="0"/>
                <a:ea typeface="굴림" charset="-127"/>
              </a:rPr>
              <a:t>?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u="sng">
                <a:latin typeface="Times New Roman" pitchFamily="18" charset="0"/>
                <a:ea typeface="굴림" charset="-127"/>
              </a:rPr>
              <a:t>if-</a:t>
            </a:r>
            <a:r>
              <a:rPr lang="ko-KR" altLang="en-US" u="sng">
                <a:latin typeface="Times New Roman" pitchFamily="18" charset="0"/>
                <a:ea typeface="굴림" charset="-127"/>
              </a:rPr>
              <a:t>문</a:t>
            </a:r>
            <a:r>
              <a:rPr lang="en-US" altLang="ko-KR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>
                <a:latin typeface="Times New Roman" pitchFamily="18" charset="0"/>
                <a:ea typeface="굴림" charset="-127"/>
              </a:rPr>
              <a:t>모두 검사하였으나</a:t>
            </a:r>
            <a:r>
              <a:rPr lang="en-US" altLang="ko-KR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x</a:t>
            </a:r>
            <a:r>
              <a:rPr lang="ko-KR" altLang="en-US">
                <a:latin typeface="Times New Roman" pitchFamily="18" charset="0"/>
                <a:ea typeface="굴림" charset="-127"/>
              </a:rPr>
              <a:t>를 찾지 못했나</a:t>
            </a:r>
            <a:r>
              <a:rPr lang="en-US" altLang="ko-KR">
                <a:latin typeface="Times New Roman" pitchFamily="18" charset="0"/>
                <a:ea typeface="굴림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2000" smtClean="0"/>
              <a:t>입력을 저장하는데 필요한 만큼 저장장소를 사용하지 않고 정렬하는 알고리즘을 </a:t>
            </a:r>
            <a:r>
              <a:rPr lang="ko-KR" altLang="en-US" sz="2000" b="1" smtClean="0"/>
              <a:t>제자리정렬</a:t>
            </a:r>
            <a:r>
              <a:rPr lang="en-US" altLang="ko-KR" sz="2000" b="1" smtClean="0"/>
              <a:t>(in-place sort)</a:t>
            </a:r>
            <a:r>
              <a:rPr lang="en-US" altLang="ko-KR" sz="2000" smtClean="0"/>
              <a:t> </a:t>
            </a:r>
            <a:r>
              <a:rPr lang="ko-KR" altLang="en-US" sz="2000" b="1" smtClean="0"/>
              <a:t>알고리즘</a:t>
            </a:r>
            <a:r>
              <a:rPr lang="ko-KR" altLang="en-US" sz="2000" smtClean="0"/>
              <a:t>이라고 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위에서 본 합병정렬 알고리즘은 제자리정렬 알고리즘이 아니다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왜냐하면 입력인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이외에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추가로 만들어서 사용하기 때문이다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그러면 얼마만큼의 추가적인 저장장소가 필요할까</a:t>
            </a:r>
            <a:r>
              <a:rPr lang="en-US" altLang="ko-KR" sz="2000" smtClean="0"/>
              <a:t>? mergesort</a:t>
            </a:r>
            <a:r>
              <a:rPr lang="ko-KR" altLang="en-US" sz="2000" smtClean="0"/>
              <a:t>를 재귀호출할 때마다 크기가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반이 되는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가 추가적으로 필요하다</a:t>
            </a:r>
            <a:r>
              <a:rPr lang="en-US" altLang="ko-KR" sz="2000" smtClean="0"/>
              <a:t>. merge </a:t>
            </a:r>
            <a:r>
              <a:rPr lang="ko-KR" altLang="en-US" sz="2000" smtClean="0"/>
              <a:t>알고리즘에서는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가 주소로 전달이 되어 그냥 사용되므로 추가적인 저장장소를 만들지 않는다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</a:t>
            </a:r>
            <a:r>
              <a:rPr lang="en-US" altLang="ko-KR" sz="2000" smtClean="0"/>
              <a:t>mergesort</a:t>
            </a:r>
            <a:r>
              <a:rPr lang="ko-KR" altLang="en-US" sz="2000" smtClean="0"/>
              <a:t>를 재귀호출할 때마다 얼마만큼의 추가적인 저장장소가 만들어져야 하는지를 계산해 보면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처음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추가적으로 필요한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의 저장장소 크기의 합은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다음 재귀 호출에는   의 추가적으로 필요한 총 저장장소의 크기는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000" smtClean="0"/>
              <a:t> 	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결론적으로 이 알고리즘의 공간복잡도는                 이라고 할 수 있다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추가적으로 필요한 저장장소가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공간복잡도가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 알고리즘을 향상시킬 수 있다</a:t>
            </a:r>
            <a:r>
              <a:rPr lang="en-US" altLang="ko-KR" sz="2000" smtClean="0"/>
              <a:t>(</a:t>
            </a:r>
            <a:r>
              <a:rPr lang="ko-KR" altLang="en-US" sz="2000" smtClean="0"/>
              <a:t>다음 절의 알고리즘</a:t>
            </a:r>
            <a:r>
              <a:rPr lang="en-US" altLang="ko-KR" sz="2000" smtClean="0"/>
              <a:t>). </a:t>
            </a:r>
            <a:r>
              <a:rPr lang="ko-KR" altLang="en-US" sz="2000" smtClean="0"/>
              <a:t>그러나 합병정렬 알고리즘이 제자리정렬 알고리즘이 될 수는 없다</a:t>
            </a:r>
            <a:r>
              <a:rPr lang="en-US" altLang="ko-KR" sz="2000" smtClean="0"/>
              <a:t>.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400">
                <a:solidFill>
                  <a:schemeClr val="tx2"/>
                </a:solidFill>
                <a:latin typeface="Times New Roman" pitchFamily="18" charset="0"/>
              </a:rPr>
              <a:t>공간복잡도 분석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923928" y="3717032"/>
          <a:ext cx="2714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수식" r:id="rId3" imgW="126720" imgH="228600" progId="Equation.3">
                  <p:embed/>
                </p:oleObj>
              </mc:Choice>
              <mc:Fallback>
                <p:oleObj name="수식" r:id="rId3" imgW="126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717032"/>
                        <a:ext cx="2714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187624" y="3933056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수식" r:id="rId5" imgW="1180800" imgH="393480" progId="Equation.3">
                  <p:embed/>
                </p:oleObj>
              </mc:Choice>
              <mc:Fallback>
                <p:oleObj name="수식" r:id="rId5" imgW="1180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33056"/>
                        <a:ext cx="1600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6084168" y="4365104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수식" r:id="rId7" imgW="634680" imgH="215640" progId="Equation.3">
                  <p:embed/>
                </p:oleObj>
              </mc:Choice>
              <mc:Fallback>
                <p:oleObj name="수식" r:id="rId7" imgW="6346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365104"/>
                        <a:ext cx="1066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등비 수열의 합</a:t>
            </a:r>
            <a:endParaRPr lang="ko-KR" altLang="en-US" dirty="0"/>
          </a:p>
        </p:txBody>
      </p:sp>
      <p:pic>
        <p:nvPicPr>
          <p:cNvPr id="4" name="그림 3" descr="http://www.mathteacher.pe.kr/mt_11/mt_12_06_g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669674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합병정렬</a:t>
            </a:r>
            <a:r>
              <a:rPr lang="en-US" altLang="ko-KR" sz="2000" smtClean="0"/>
              <a:t>(Mergesort)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문제</a:t>
            </a:r>
            <a:r>
              <a:rPr lang="en-US" altLang="ko-KR" sz="1800" smtClean="0"/>
              <a:t>: n</a:t>
            </a:r>
            <a:r>
              <a:rPr lang="ko-KR" altLang="en-US" sz="1800" smtClean="0"/>
              <a:t>개의 정수를 비내림차순으로 정렬하시오</a:t>
            </a:r>
            <a:r>
              <a:rPr lang="en-US" altLang="ko-KR" sz="1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입력</a:t>
            </a:r>
            <a:r>
              <a:rPr lang="en-US" altLang="ko-KR" sz="1800" smtClean="0"/>
              <a:t>: </a:t>
            </a:r>
            <a:r>
              <a:rPr lang="ko-KR" altLang="en-US" sz="1800" smtClean="0"/>
              <a:t>정수 </a:t>
            </a:r>
            <a:r>
              <a:rPr lang="en-US" altLang="ko-KR" sz="1800" smtClean="0"/>
              <a:t>n, </a:t>
            </a:r>
            <a:r>
              <a:rPr lang="ko-KR" altLang="en-US" sz="1800" smtClean="0"/>
              <a:t>크기가 </a:t>
            </a:r>
            <a:r>
              <a:rPr lang="en-US" altLang="ko-KR" sz="1800" smtClean="0"/>
              <a:t>n</a:t>
            </a:r>
            <a:r>
              <a:rPr lang="ko-KR" altLang="en-US" sz="1800" smtClean="0"/>
              <a:t>인 배열 </a:t>
            </a:r>
            <a:r>
              <a:rPr lang="en-US" altLang="ko-KR" sz="1800" smtClean="0"/>
              <a:t>S[1..n]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출력</a:t>
            </a:r>
            <a:r>
              <a:rPr lang="en-US" altLang="ko-KR" sz="1800" smtClean="0"/>
              <a:t>: </a:t>
            </a:r>
            <a:r>
              <a:rPr lang="ko-KR" altLang="en-US" sz="1800" smtClean="0"/>
              <a:t>비내림차순으로 정렬된 배열 </a:t>
            </a:r>
            <a:r>
              <a:rPr lang="en-US" altLang="ko-KR" sz="1800" smtClean="0"/>
              <a:t>S[1..n]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void mergesort2 (index low, index high)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index mid;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if (low &lt; high)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     mid = (low + high) / 2;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     mergesort2(low, mid);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     mergesort2(mid+1, high);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     merge2(low, mid, high);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	    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mergesort2(1, n);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...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400">
                <a:solidFill>
                  <a:schemeClr val="tx2"/>
                </a:solidFill>
                <a:latin typeface="Times New Roman" pitchFamily="18" charset="0"/>
              </a:rPr>
              <a:t>공간복잡도가 향상된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  <a:p>
            <a:pPr lvl="1"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S[low..high]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>
                <a:solidFill>
                  <a:schemeClr val="tx2"/>
                </a:solidFill>
                <a:latin typeface="Times New Roman" pitchFamily="18" charset="0"/>
              </a:rPr>
              <a:t>공간복잡도가 향상된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096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merge2(index low, index mid, index high)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index i, j, k;   keytype U[low..high];   // </a:t>
            </a:r>
            <a:r>
              <a:rPr lang="ko-KR" altLang="en-US" sz="1600" smtClean="0"/>
              <a:t>합병하는데 필요한 지역 배열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	i++;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	j++;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1962</a:t>
            </a:r>
            <a:r>
              <a:rPr lang="ko-KR" altLang="en-US" smtClean="0"/>
              <a:t>년에 영국의 호아</a:t>
            </a:r>
            <a:r>
              <a:rPr lang="en-US" altLang="ko-KR" smtClean="0"/>
              <a:t>(C.A.R. Hoare)</a:t>
            </a:r>
            <a:r>
              <a:rPr lang="ko-KR" altLang="en-US" smtClean="0"/>
              <a:t>의 의해서 고안</a:t>
            </a:r>
          </a:p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  <a:r>
              <a:rPr lang="ko-KR" altLang="en-US" smtClean="0"/>
              <a:t>란 이름이 오해의 여지가 있음</a:t>
            </a:r>
            <a:r>
              <a:rPr lang="en-US" altLang="ko-KR" smtClean="0"/>
              <a:t>. </a:t>
            </a:r>
            <a:r>
              <a:rPr lang="ko-KR" altLang="en-US" smtClean="0"/>
              <a:t>왜냐하면 사실 절대적으로 가장 빠른 정렬 알고리즘이라고 할 수는 없기 때문이다</a:t>
            </a:r>
            <a:r>
              <a:rPr lang="en-US" altLang="ko-KR" smtClean="0"/>
              <a:t>. </a:t>
            </a:r>
            <a:r>
              <a:rPr lang="ko-KR" altLang="en-US" smtClean="0"/>
              <a:t>차라리 “분할교환정렬</a:t>
            </a:r>
            <a:r>
              <a:rPr lang="en-US" altLang="ko-KR" smtClean="0"/>
              <a:t>(partition exchange sort)”</a:t>
            </a:r>
            <a:r>
              <a:rPr lang="ko-KR" altLang="en-US" smtClean="0"/>
              <a:t>라고 부르는 게 더 정확함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 15 22 13 27 12 10 20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문제</a:t>
            </a:r>
            <a:r>
              <a:rPr lang="en-US" altLang="ko-KR" sz="2400" smtClean="0"/>
              <a:t>: n</a:t>
            </a:r>
            <a:r>
              <a:rPr lang="ko-KR" altLang="en-US" sz="2400" smtClean="0"/>
              <a:t>개의 정수를 비내림차순으로 정렬</a:t>
            </a:r>
          </a:p>
          <a:p>
            <a:pPr eaLnBrk="1" hangingPunct="1"/>
            <a:r>
              <a:rPr lang="ko-KR" altLang="en-US" sz="2400" smtClean="0"/>
              <a:t>입력</a:t>
            </a:r>
            <a:r>
              <a:rPr lang="en-US" altLang="ko-KR" sz="2400" smtClean="0"/>
              <a:t>: </a:t>
            </a:r>
            <a:r>
              <a:rPr lang="ko-KR" altLang="en-US" sz="2400" smtClean="0"/>
              <a:t>정수 </a:t>
            </a:r>
            <a:r>
              <a:rPr lang="en-US" altLang="ko-KR" sz="2400" smtClean="0"/>
              <a:t>n &gt; 0, </a:t>
            </a:r>
            <a:r>
              <a:rPr lang="ko-KR" altLang="en-US" sz="2400" smtClean="0"/>
              <a:t>크기가 </a:t>
            </a:r>
            <a:r>
              <a:rPr lang="en-US" altLang="ko-KR" sz="2400" smtClean="0"/>
              <a:t>n</a:t>
            </a:r>
            <a:r>
              <a:rPr lang="ko-KR" altLang="en-US" sz="2400" smtClean="0"/>
              <a:t>인 배열 </a:t>
            </a:r>
            <a:r>
              <a:rPr lang="en-US" altLang="ko-KR" sz="2400" smtClean="0"/>
              <a:t>S[1..n]</a:t>
            </a:r>
          </a:p>
          <a:p>
            <a:pPr eaLnBrk="1" hangingPunct="1"/>
            <a:r>
              <a:rPr lang="ko-KR" altLang="en-US" sz="2400" smtClean="0"/>
              <a:t>출력</a:t>
            </a:r>
            <a:r>
              <a:rPr lang="en-US" altLang="ko-KR" sz="2400" smtClean="0"/>
              <a:t>: </a:t>
            </a:r>
            <a:r>
              <a:rPr lang="ko-KR" altLang="en-US" sz="2400" smtClean="0"/>
              <a:t>비내림차순으로 정렬된 배열 </a:t>
            </a:r>
            <a:r>
              <a:rPr lang="en-US" altLang="ko-KR" sz="2400" smtClean="0"/>
              <a:t>S[1..n]</a:t>
            </a:r>
          </a:p>
          <a:p>
            <a:pPr eaLnBrk="1" hangingPunct="1"/>
            <a:r>
              <a:rPr lang="ko-KR" altLang="en-US" sz="2400" smtClean="0"/>
              <a:t>알고리즘</a:t>
            </a:r>
            <a:r>
              <a:rPr lang="en-US" altLang="ko-KR" sz="24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void quicksort (index low, index high)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	index pivotpoint;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	if (high &gt; low)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	     partition(low,high,pivotpoint);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	     quicksort(low,pivotpoint-1);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	     quicksort(pivotpoint+1,high);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67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빠른정렬을 하기 위해서 배열 </a:t>
            </a:r>
            <a:r>
              <a:rPr lang="en-US" altLang="ko-KR" sz="1800" smtClean="0"/>
              <a:t>S</a:t>
            </a:r>
            <a:r>
              <a:rPr lang="ko-KR" altLang="en-US" sz="1800" smtClean="0"/>
              <a:t>를 둘로 쪼갠다</a:t>
            </a:r>
            <a:r>
              <a:rPr lang="en-US" altLang="ko-KR" sz="1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입력</a:t>
            </a:r>
            <a:r>
              <a:rPr lang="en-US" altLang="ko-KR" sz="1800" smtClean="0"/>
              <a:t>: (1) </a:t>
            </a:r>
            <a:r>
              <a:rPr lang="ko-KR" altLang="en-US" sz="1800" smtClean="0"/>
              <a:t>첨자 </a:t>
            </a:r>
            <a:r>
              <a:rPr lang="en-US" altLang="ko-KR" sz="1800" smtClean="0"/>
              <a:t>low,high, (2) </a:t>
            </a:r>
            <a:r>
              <a:rPr lang="ko-KR" altLang="en-US" sz="1800" smtClean="0"/>
              <a:t>첨자 </a:t>
            </a:r>
            <a:r>
              <a:rPr lang="en-US" altLang="ko-KR" sz="1800" smtClean="0"/>
              <a:t>low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high</a:t>
            </a:r>
            <a:r>
              <a:rPr lang="ko-KR" altLang="en-US" sz="1800" smtClean="0"/>
              <a:t>까지의 </a:t>
            </a:r>
            <a:r>
              <a:rPr lang="en-US" altLang="ko-KR" sz="1800" smtClean="0"/>
              <a:t>S</a:t>
            </a:r>
            <a:r>
              <a:rPr lang="ko-KR" altLang="en-US" sz="1800" smtClean="0"/>
              <a:t>의 부분배열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출력</a:t>
            </a:r>
            <a:r>
              <a:rPr lang="en-US" altLang="ko-KR" sz="1800" smtClean="0"/>
              <a:t>: </a:t>
            </a:r>
            <a:r>
              <a:rPr lang="ko-KR" altLang="en-US" sz="1800" smtClean="0"/>
              <a:t>첨자 </a:t>
            </a:r>
            <a:r>
              <a:rPr lang="en-US" altLang="ko-KR" sz="1800" smtClean="0"/>
              <a:t>low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high</a:t>
            </a:r>
            <a:r>
              <a:rPr lang="ko-KR" altLang="en-US" sz="1800" smtClean="0"/>
              <a:t>까지의 </a:t>
            </a:r>
            <a:r>
              <a:rPr lang="en-US" altLang="ko-KR" sz="1800" smtClean="0"/>
              <a:t>S</a:t>
            </a:r>
            <a:r>
              <a:rPr lang="ko-KR" altLang="en-US" sz="1800" smtClean="0"/>
              <a:t>의 부분배열의 기준점</a:t>
            </a:r>
            <a:r>
              <a:rPr lang="en-US" altLang="ko-KR" sz="1800" smtClean="0"/>
              <a:t>(pivot point), pivotpoint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void partition (index low, index high, index&amp; pivotpoint)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index i, j;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keytype pivotitem;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pivotitem = S[low];	//pivotitem</a:t>
            </a:r>
            <a:r>
              <a:rPr lang="ko-KR" altLang="en-US" sz="1800" smtClean="0"/>
              <a:t>을 위한 첫번째 항목을 고른다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smtClean="0"/>
              <a:t>		</a:t>
            </a:r>
            <a:r>
              <a:rPr lang="en-US" altLang="ko-KR" sz="1800" smtClean="0"/>
              <a:t>j = low;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for(i = low + 1; i &lt;= high; i++)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      if (S[i] &lt; pivotitem)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	j++;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	exchange S[i] and S[j];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	exchange S[low] and S[j];    // pivotitem </a:t>
            </a:r>
            <a:r>
              <a:rPr lang="ko-KR" altLang="en-US" sz="1800" smtClean="0"/>
              <a:t>값을 </a:t>
            </a:r>
            <a:r>
              <a:rPr lang="en-US" altLang="ko-KR" sz="1800" smtClean="0"/>
              <a:t>pivotpoint</a:t>
            </a:r>
            <a:r>
              <a:rPr lang="ko-KR" altLang="en-US" sz="1800" smtClean="0"/>
              <a:t>에 넣는다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smtClean="0"/>
              <a:t>	          </a:t>
            </a:r>
            <a:r>
              <a:rPr lang="en-US" altLang="ko-KR" sz="1800" smtClean="0"/>
              <a:t>pivotpoint = j;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3505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알고리즘의 모든 경우를 고려한 시간복잡도 분석</a:t>
            </a:r>
          </a:p>
          <a:p>
            <a:pPr lvl="1" eaLnBrk="1" hangingPunct="1"/>
            <a:r>
              <a:rPr lang="ko-KR" altLang="en-US" smtClean="0"/>
              <a:t>단위연산</a:t>
            </a:r>
            <a:r>
              <a:rPr lang="en-US" altLang="ko-KR" smtClean="0"/>
              <a:t>: S[i]</a:t>
            </a:r>
            <a:r>
              <a:rPr lang="ko-KR" altLang="en-US" smtClean="0"/>
              <a:t>와 </a:t>
            </a:r>
            <a:r>
              <a:rPr lang="en-US" altLang="ko-KR" smtClean="0"/>
              <a:t>key</a:t>
            </a:r>
            <a:r>
              <a:rPr lang="ko-KR" altLang="en-US" smtClean="0"/>
              <a:t>와의 비교</a:t>
            </a:r>
          </a:p>
          <a:p>
            <a:pPr lvl="1" eaLnBrk="1" hangingPunct="1"/>
            <a:r>
              <a:rPr lang="ko-KR" altLang="en-US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부분배열이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 = </a:t>
            </a:r>
            <a:r>
              <a:rPr lang="en-US" altLang="ko-KR" i="1" smtClean="0"/>
              <a:t>high</a:t>
            </a:r>
            <a:r>
              <a:rPr lang="en-US" altLang="ko-KR" smtClean="0"/>
              <a:t> - </a:t>
            </a:r>
            <a:r>
              <a:rPr lang="en-US" altLang="ko-KR" i="1" smtClean="0"/>
              <a:t>low</a:t>
            </a:r>
            <a:r>
              <a:rPr lang="en-US" altLang="ko-KR" smtClean="0"/>
              <a:t> + 1</a:t>
            </a:r>
          </a:p>
          <a:p>
            <a:pPr lvl="1" eaLnBrk="1" hangingPunct="1"/>
            <a:r>
              <a:rPr lang="ko-KR" altLang="en-US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배열의 첫번째 항목만 제외하고 모든 항목을 한번씩 비교하므로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4196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빠른정렬 알고리즘의 최악의 경우를 고려한 시간복잡도 분석</a:t>
            </a:r>
          </a:p>
          <a:p>
            <a:pPr lvl="1" eaLnBrk="1" hangingPunct="1"/>
            <a:r>
              <a:rPr lang="ko-KR" altLang="en-US" sz="2000" smtClean="0"/>
              <a:t>단위연산</a:t>
            </a:r>
            <a:r>
              <a:rPr lang="en-US" altLang="ko-KR" sz="2000" smtClean="0"/>
              <a:t>: </a:t>
            </a:r>
            <a:r>
              <a:rPr lang="ko-KR" altLang="en-US" sz="2000" smtClean="0"/>
              <a:t>분할알고리즘의 </a:t>
            </a:r>
            <a:r>
              <a:rPr lang="en-US" altLang="ko-KR" sz="2000" smtClean="0"/>
              <a:t>S[i]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key</a:t>
            </a:r>
            <a:r>
              <a:rPr lang="ko-KR" altLang="en-US" sz="2000" smtClean="0"/>
              <a:t>와의 비교</a:t>
            </a:r>
          </a:p>
          <a:p>
            <a:pPr lvl="1" eaLnBrk="1" hangingPunct="1"/>
            <a:r>
              <a:rPr lang="ko-KR" altLang="en-US" sz="2000" smtClean="0"/>
              <a:t>입력크기</a:t>
            </a:r>
            <a:r>
              <a:rPr lang="en-US" altLang="ko-KR" sz="2000" smtClean="0"/>
              <a:t>: </a:t>
            </a:r>
            <a:r>
              <a:rPr lang="ko-KR" altLang="en-US" sz="2000" smtClean="0"/>
              <a:t>배열이 </a:t>
            </a:r>
            <a:r>
              <a:rPr lang="en-US" altLang="ko-KR" sz="2000" smtClean="0"/>
              <a:t>S</a:t>
            </a:r>
            <a:r>
              <a:rPr lang="ko-KR" altLang="en-US" sz="2000" smtClean="0"/>
              <a:t>가 가지고 있는 항목의 수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</a:p>
          <a:p>
            <a:pPr lvl="1" eaLnBrk="1" hangingPunct="1"/>
            <a:r>
              <a:rPr lang="ko-KR" altLang="en-US" sz="2000" smtClean="0"/>
              <a:t>분석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이미 비내림차순으로 정렬이 되어 있는 배열을 정렬하려는 경우가 최악의 경우가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왜 그럴까</a:t>
            </a:r>
            <a:r>
              <a:rPr lang="en-US" altLang="ko-KR" sz="2000" smtClean="0"/>
              <a:t>? </a:t>
            </a:r>
            <a:r>
              <a:rPr lang="ko-KR" altLang="en-US" sz="2000" smtClean="0"/>
              <a:t>비내림차순으로 정렬되어 있으면 첫번째</a:t>
            </a:r>
            <a:r>
              <a:rPr lang="en-US" altLang="ko-KR" sz="2000" smtClean="0"/>
              <a:t>(</a:t>
            </a:r>
            <a:r>
              <a:rPr lang="ko-KR" altLang="en-US" sz="2000" smtClean="0"/>
              <a:t>기준점</a:t>
            </a:r>
            <a:r>
              <a:rPr lang="en-US" altLang="ko-KR" sz="2000" smtClean="0"/>
              <a:t>) </a:t>
            </a:r>
            <a:r>
              <a:rPr lang="ko-KR" altLang="en-US" sz="2000" smtClean="0"/>
              <a:t>항목보다 작은 항목은 없으므로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배열은 크기가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부분배열은 왼쪽에 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-1</a:t>
            </a:r>
            <a:r>
              <a:rPr lang="ko-KR" altLang="en-US" sz="2000" smtClean="0"/>
              <a:t>인 부분배열은 오른쪽에 오도록 하여 계속 쪼개진다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</a:t>
            </a:r>
            <a:r>
              <a:rPr lang="en-US" altLang="ko-KR" sz="2000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그런데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(0) = 0</a:t>
            </a:r>
            <a:r>
              <a:rPr lang="ko-KR" altLang="en-US" sz="2000" smtClean="0"/>
              <a:t>이므로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재현식은 다음과 같이 된다</a:t>
            </a:r>
            <a:r>
              <a:rPr lang="en-US" altLang="ko-KR" sz="2000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	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) =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- 1) +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- 1,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</a:t>
            </a:r>
            <a:r>
              <a:rPr lang="ko-KR" altLang="en-US" sz="2000" smtClean="0"/>
              <a:t>이면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000" smtClean="0"/>
              <a:t>	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(0) =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	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124200" y="4054475"/>
          <a:ext cx="3429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수식" r:id="rId3" imgW="1752480" imgH="203040" progId="Equation.3">
                  <p:embed/>
                </p:oleObj>
              </mc:Choice>
              <mc:Fallback>
                <p:oleObj name="수식" r:id="rId3" imgW="1752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54475"/>
                        <a:ext cx="34290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ko-KR" altLang="en-US" dirty="0" smtClean="0">
                <a:latin typeface="신명조" charset="-127"/>
                <a:ea typeface="신명조" charset="-127"/>
              </a:rPr>
              <a:t>선형 탐색 또는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  <a:r>
              <a:rPr lang="ko-KR" altLang="en-US" dirty="0" smtClean="0">
                <a:latin typeface="신명조" charset="-127"/>
                <a:ea typeface="신명조" charset="-127"/>
              </a:rPr>
              <a:t>순차 탐색</a:t>
            </a: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처음부터 끝까지 각 레코드를 비교하면서 찾아가는 방법</a:t>
            </a:r>
          </a:p>
          <a:p>
            <a:pPr lvl="1"/>
            <a:r>
              <a:rPr lang="ko-KR" altLang="en-US" dirty="0" smtClean="0">
                <a:latin typeface="신명조" charset="-127"/>
                <a:ea typeface="신명조" charset="-127"/>
              </a:rPr>
              <a:t>특성</a:t>
            </a:r>
          </a:p>
          <a:p>
            <a:pPr lvl="2" algn="just"/>
            <a:r>
              <a:rPr lang="ko-KR" altLang="en-US" dirty="0" smtClean="0">
                <a:latin typeface="신명조" charset="-127"/>
                <a:ea typeface="신명조" charset="-127"/>
              </a:rPr>
              <a:t>프로그램 작성이 쉽고 정렬되지 않은 레코드도 검색이 가능</a:t>
            </a:r>
            <a:endParaRPr lang="ko-KR" altLang="en-US" dirty="0" smtClean="0">
              <a:latin typeface="½Å¸íÁ¶" charset="0"/>
              <a:ea typeface="신명조" charset="-127"/>
            </a:endParaRPr>
          </a:p>
          <a:p>
            <a:pPr lvl="2" algn="just"/>
            <a:r>
              <a:rPr lang="ko-KR" altLang="en-US" dirty="0" smtClean="0">
                <a:latin typeface="신명조" charset="-127"/>
                <a:ea typeface="신명조" charset="-127"/>
              </a:rPr>
              <a:t>파일의 크기가 커질수록 탐색시간이 증가</a:t>
            </a:r>
            <a:endParaRPr lang="ko-KR" altLang="en-US" dirty="0" smtClean="0">
              <a:latin typeface="½Å¸íÁ¶" charset="0"/>
              <a:ea typeface="신명조" charset="-127"/>
            </a:endParaRPr>
          </a:p>
          <a:p>
            <a:pPr lvl="2"/>
            <a:endParaRPr lang="en-US" altLang="ko-KR" dirty="0">
              <a:latin typeface="신명조" charset="-127"/>
              <a:ea typeface="신명조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AD36-455F-4207-966D-331F37B804F7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ko-KR" altLang="en-US" sz="2000" smtClean="0"/>
              <a:t>이 재현식을 풀면</a:t>
            </a:r>
            <a:r>
              <a:rPr lang="en-US" altLang="ko-KR" sz="2000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	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) =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- 1) +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 </a:t>
            </a:r>
            <a:r>
              <a:rPr lang="en-US" altLang="ko-KR" sz="2000" smtClean="0"/>
              <a:t>- 1) =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- 2) +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 </a:t>
            </a:r>
            <a:r>
              <a:rPr lang="en-US" altLang="ko-KR" sz="2000" smtClean="0"/>
              <a:t>- 2) =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- 3) +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				            </a:t>
            </a:r>
            <a:r>
              <a:rPr lang="en-US" altLang="ko-KR" sz="2000" b="1" smtClean="0"/>
              <a:t>...</a:t>
            </a:r>
            <a:r>
              <a:rPr lang="en-US" altLang="ko-KR" sz="200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      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(2) =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(1) + 1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      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(1) =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(0) + 0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smtClean="0"/>
              <a:t>                                        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(0) = 0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000" smtClean="0"/>
              <a:t>가 되므로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이미 정렬이 되어 있는 경우 빠른정렬 알고리즘의 시간복잡도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000" smtClean="0"/>
              <a:t>는             이 된다는 사실을 알았다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그러면 시간이 더 많이 걸리는 경우는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000" smtClean="0"/>
              <a:t>있을까</a:t>
            </a:r>
            <a:r>
              <a:rPr lang="en-US" altLang="ko-KR" sz="2000" smtClean="0"/>
              <a:t>? </a:t>
            </a:r>
            <a:r>
              <a:rPr lang="ko-KR" altLang="en-US" sz="2000" smtClean="0"/>
              <a:t>이 경우가 최악이 경우이며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따라서 이 보다 더 많은 시간이 걸릴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000" smtClean="0"/>
              <a:t>수가 없다는 사실을 수학적으로 엄밀하게 증명해 보자</a:t>
            </a:r>
            <a:r>
              <a:rPr lang="en-US" altLang="ko-KR" sz="2000" smtClean="0"/>
              <a:t>.</a:t>
            </a:r>
            <a:endParaRPr lang="en-US" altLang="ko-KR" smtClean="0"/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2362200" y="3721100"/>
          <a:ext cx="3519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Microsoft Equation 3.0" r:id="rId3" imgW="2133360" imgH="393480" progId="Equation.3">
                  <p:embed/>
                </p:oleObj>
              </mc:Choice>
              <mc:Fallback>
                <p:oleObj name="Microsoft Equation 3.0" r:id="rId3" imgW="213336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21100"/>
                        <a:ext cx="35194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graphicFrame>
        <p:nvGraphicFramePr>
          <p:cNvPr id="14339" name="Object 1"/>
          <p:cNvGraphicFramePr>
            <a:graphicFrameLocks noChangeAspect="1"/>
          </p:cNvGraphicFramePr>
          <p:nvPr/>
        </p:nvGraphicFramePr>
        <p:xfrm>
          <a:off x="1066800" y="4953000"/>
          <a:ext cx="685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수식" r:id="rId5" imgW="520560" imgH="393480" progId="Equation.3">
                  <p:embed/>
                </p:oleObj>
              </mc:Choice>
              <mc:Fallback>
                <p:oleObj name="수식" r:id="rId5" imgW="5205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6858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096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모든 정수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</a:t>
            </a:r>
            <a:r>
              <a:rPr lang="ko-KR" altLang="en-US" sz="1800" smtClean="0"/>
              <a:t>임을 증명하시오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증명</a:t>
            </a:r>
            <a:r>
              <a:rPr lang="en-US" altLang="ko-KR" sz="1800" smtClean="0"/>
              <a:t>: (</a:t>
            </a:r>
            <a:r>
              <a:rPr lang="ko-KR" altLang="en-US" sz="1800" smtClean="0"/>
              <a:t>수학적귀납법</a:t>
            </a:r>
            <a:r>
              <a:rPr lang="en-US" altLang="ko-KR" sz="1800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귀납출발점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0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귀납가정</a:t>
            </a:r>
            <a:r>
              <a:rPr lang="en-US" altLang="ko-KR" sz="1800" smtClean="0"/>
              <a:t>: 0 </a:t>
            </a:r>
            <a:r>
              <a:rPr lang="en-US" altLang="ko-KR" sz="1800" smtClean="0">
                <a:sym typeface="Symbol" pitchFamily="18" charset="2"/>
              </a:rPr>
              <a:t> </a:t>
            </a:r>
            <a:r>
              <a:rPr lang="en-US" altLang="ko-KR" sz="1800" i="1" smtClean="0">
                <a:sym typeface="Symbol" pitchFamily="18" charset="2"/>
              </a:rPr>
              <a:t>k</a:t>
            </a:r>
            <a:r>
              <a:rPr lang="en-US" altLang="ko-KR" sz="1800" smtClean="0">
                <a:sym typeface="Symbol" pitchFamily="18" charset="2"/>
              </a:rPr>
              <a:t> &lt; </a:t>
            </a:r>
            <a:r>
              <a:rPr lang="en-US" altLang="ko-KR" sz="1800" i="1" smtClean="0">
                <a:sym typeface="Symbol" pitchFamily="18" charset="2"/>
              </a:rPr>
              <a:t>n</a:t>
            </a:r>
            <a:r>
              <a:rPr lang="ko-KR" altLang="en-US" sz="1800" smtClean="0">
                <a:sym typeface="Symbol" pitchFamily="18" charset="2"/>
              </a:rPr>
              <a:t>인 모든 </a:t>
            </a:r>
            <a:r>
              <a:rPr lang="en-US" altLang="ko-KR" sz="1800" i="1" smtClean="0">
                <a:sym typeface="Symbol" pitchFamily="18" charset="2"/>
              </a:rPr>
              <a:t>k</a:t>
            </a:r>
            <a:r>
              <a:rPr lang="ko-KR" altLang="en-US" sz="1800" smtClean="0">
                <a:sym typeface="Symbol" pitchFamily="18" charset="2"/>
              </a:rPr>
              <a:t>에 대해서</a:t>
            </a:r>
            <a:r>
              <a:rPr lang="en-US" altLang="ko-KR" sz="1800" smtClean="0">
                <a:sym typeface="Symbol" pitchFamily="18" charset="2"/>
              </a:rPr>
              <a:t>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</a:t>
            </a:r>
            <a:r>
              <a:rPr lang="ko-KR" altLang="en-US" sz="1800" smtClean="0">
                <a:sym typeface="Symbol" pitchFamily="18" charset="2"/>
              </a:rPr>
              <a:t>귀납단계</a:t>
            </a:r>
            <a:r>
              <a:rPr lang="en-US" altLang="ko-KR" sz="1800" smtClean="0">
                <a:sym typeface="Symbol" pitchFamily="18" charset="2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 </a:t>
            </a:r>
            <a:r>
              <a:rPr lang="en-US" altLang="ko-KR" sz="1800" smtClean="0"/>
              <a:t>                                                            pivotpoint </a:t>
            </a:r>
            <a:r>
              <a:rPr lang="ko-KR" altLang="en-US" sz="1800" smtClean="0"/>
              <a:t>값이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인 경우 재현식에 의해서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800" smtClean="0"/>
              <a:t>                                                                             </a:t>
            </a:r>
            <a:r>
              <a:rPr lang="en-US" altLang="ko-KR" sz="1800" smtClean="0"/>
              <a:t>-- </a:t>
            </a:r>
            <a:r>
              <a:rPr lang="ko-KR" altLang="en-US" sz="1800" smtClean="0"/>
              <a:t>식</a:t>
            </a:r>
            <a:r>
              <a:rPr lang="en-US" altLang="ko-KR" sz="1800" smtClean="0"/>
              <a:t>(1)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여기서 식</a:t>
            </a:r>
            <a:r>
              <a:rPr lang="en-US" altLang="ko-KR" sz="1800" smtClean="0"/>
              <a:t>(1)</a:t>
            </a:r>
            <a:r>
              <a:rPr lang="ko-KR" altLang="en-US" sz="1800" smtClean="0"/>
              <a:t>은  </a:t>
            </a:r>
            <a:r>
              <a:rPr lang="en-US" altLang="ko-KR" sz="1800" smtClean="0"/>
              <a:t>p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1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n</a:t>
            </a:r>
            <a:r>
              <a:rPr lang="ko-KR" altLang="en-US" sz="1800" smtClean="0"/>
              <a:t>일 때 최대값을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800" smtClean="0"/>
              <a:t>	가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결과적으로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800" smtClean="0"/>
              <a:t>	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최악의 경우 시간복잡도는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819400" y="15240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수식" r:id="rId3" imgW="799920" imgH="241200" progId="Equation.3">
                  <p:embed/>
                </p:oleObj>
              </mc:Choice>
              <mc:Fallback>
                <p:oleObj name="수식" r:id="rId3" imgW="7999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"/>
                        <a:ext cx="12954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2971800" y="795338"/>
          <a:ext cx="1274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수식" r:id="rId5" imgW="787320" imgH="241200" progId="Equation.3">
                  <p:embed/>
                </p:oleObj>
              </mc:Choice>
              <mc:Fallback>
                <p:oleObj name="수식" r:id="rId5" imgW="787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95338"/>
                        <a:ext cx="12747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4440238" y="1141413"/>
          <a:ext cx="1312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수식" r:id="rId7" imgW="812520" imgH="241200" progId="Equation.3">
                  <p:embed/>
                </p:oleObj>
              </mc:Choice>
              <mc:Fallback>
                <p:oleObj name="수식" r:id="rId7" imgW="812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141413"/>
                        <a:ext cx="13128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1600200" y="147955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수식" r:id="rId9" imgW="799920" imgH="241200" progId="Equation.3">
                  <p:embed/>
                </p:oleObj>
              </mc:Choice>
              <mc:Fallback>
                <p:oleObj name="수식" r:id="rId9" imgW="7999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79550"/>
                        <a:ext cx="12954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1077913" y="1873250"/>
          <a:ext cx="32289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Equation" r:id="rId11" imgW="1993680" imgH="990360" progId="Equation.3">
                  <p:embed/>
                </p:oleObj>
              </mc:Choice>
              <mc:Fallback>
                <p:oleObj name="Equation" r:id="rId11" imgW="199368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873250"/>
                        <a:ext cx="3228975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4537075" y="2284413"/>
            <a:ext cx="20701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>
                <a:latin typeface="Times New Roman" pitchFamily="18" charset="0"/>
              </a:rPr>
              <a:t>귀납가정에 의해서</a:t>
            </a:r>
          </a:p>
        </p:txBody>
      </p:sp>
      <p:graphicFrame>
        <p:nvGraphicFramePr>
          <p:cNvPr id="15367" name="Object 9"/>
          <p:cNvGraphicFramePr>
            <a:graphicFrameLocks noChangeAspect="1"/>
          </p:cNvGraphicFramePr>
          <p:nvPr/>
        </p:nvGraphicFramePr>
        <p:xfrm>
          <a:off x="1822450" y="4089400"/>
          <a:ext cx="57356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13" imgW="3543120" imgH="253800" progId="Equation.3">
                  <p:embed/>
                </p:oleObj>
              </mc:Choice>
              <mc:Fallback>
                <p:oleObj name="Equation" r:id="rId13" imgW="35431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089400"/>
                        <a:ext cx="57356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2439988" y="4757738"/>
          <a:ext cx="43291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15" imgW="2819160" imgH="393480" progId="Equation.3">
                  <p:embed/>
                </p:oleObj>
              </mc:Choice>
              <mc:Fallback>
                <p:oleObj name="Equation" r:id="rId15" imgW="28191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757738"/>
                        <a:ext cx="4329112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1"/>
          <p:cNvGraphicFramePr>
            <a:graphicFrameLocks noChangeAspect="1"/>
          </p:cNvGraphicFramePr>
          <p:nvPr/>
        </p:nvGraphicFramePr>
        <p:xfrm>
          <a:off x="3429000" y="5694363"/>
          <a:ext cx="26765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수식" r:id="rId17" imgW="1498320" imgH="393480" progId="Equation.3">
                  <p:embed/>
                </p:oleObj>
              </mc:Choice>
              <mc:Fallback>
                <p:oleObj name="수식" r:id="rId17" imgW="14983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94363"/>
                        <a:ext cx="26765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빠른정렬 알고리즘의 평균의 경우를 고려한 시간복잡도 분석</a:t>
            </a:r>
          </a:p>
          <a:p>
            <a:pPr lvl="1" eaLnBrk="1" hangingPunct="1"/>
            <a:r>
              <a:rPr lang="ko-KR" altLang="en-US" sz="2000" smtClean="0"/>
              <a:t>단위연산</a:t>
            </a:r>
            <a:r>
              <a:rPr lang="en-US" altLang="ko-KR" sz="2000" smtClean="0"/>
              <a:t>: </a:t>
            </a:r>
            <a:r>
              <a:rPr lang="ko-KR" altLang="en-US" sz="2000" smtClean="0"/>
              <a:t>분할알고리즘의 </a:t>
            </a:r>
            <a:r>
              <a:rPr lang="en-US" altLang="ko-KR" sz="2000" smtClean="0"/>
              <a:t>S[i]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key</a:t>
            </a:r>
            <a:r>
              <a:rPr lang="ko-KR" altLang="en-US" sz="2000" smtClean="0"/>
              <a:t>와의 비교</a:t>
            </a:r>
          </a:p>
          <a:p>
            <a:pPr lvl="1" eaLnBrk="1" hangingPunct="1"/>
            <a:r>
              <a:rPr lang="ko-KR" altLang="en-US" sz="2000" smtClean="0"/>
              <a:t>입력크기</a:t>
            </a:r>
            <a:r>
              <a:rPr lang="en-US" altLang="ko-KR" sz="2000" smtClean="0"/>
              <a:t>: </a:t>
            </a:r>
            <a:r>
              <a:rPr lang="ko-KR" altLang="en-US" sz="2000" smtClean="0"/>
              <a:t>배열이 </a:t>
            </a:r>
            <a:r>
              <a:rPr lang="en-US" altLang="ko-KR" sz="2000" smtClean="0"/>
              <a:t>S</a:t>
            </a:r>
            <a:r>
              <a:rPr lang="ko-KR" altLang="en-US" sz="2000" smtClean="0"/>
              <a:t>가 가지고 있는 항목의 수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</a:p>
          <a:p>
            <a:pPr lvl="1" eaLnBrk="1" hangingPunct="1"/>
            <a:r>
              <a:rPr lang="ko-KR" altLang="en-US" sz="2000" smtClean="0"/>
              <a:t>분석</a:t>
            </a:r>
            <a:r>
              <a:rPr lang="en-US" altLang="ko-KR" sz="2000" smtClean="0"/>
              <a:t>: </a:t>
            </a:r>
            <a:r>
              <a:rPr lang="ko-KR" altLang="en-US" sz="2000" smtClean="0"/>
              <a:t>배열 안에 있는 항목이 어떤 특정 순으로 정렬이 되어 있는 경우는 사실 별로 없다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그러므로 분할 알고리즘이 주는 기준점 값은 </a:t>
            </a: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사이의 어떤 값도 될 수가 있고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 확률은 모두 같다고 봐도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평균의 경우를 고려한 시간복잡도 분석을 해도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기준점이 </a:t>
            </a:r>
            <a:r>
              <a:rPr lang="en-US" altLang="ko-KR" sz="2000" i="1" smtClean="0"/>
              <a:t>p</a:t>
            </a:r>
            <a:r>
              <a:rPr lang="ko-KR" altLang="en-US" sz="2000" smtClean="0"/>
              <a:t>가 될 확률은    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기준점이 </a:t>
            </a:r>
            <a:r>
              <a:rPr lang="en-US" altLang="ko-KR" sz="2000" i="1" smtClean="0"/>
              <a:t>p</a:t>
            </a:r>
            <a:r>
              <a:rPr lang="ko-KR" altLang="en-US" sz="2000" smtClean="0"/>
              <a:t>일 때 두 부분배열을 정렬하는데 걸리는 평균기간은 </a:t>
            </a:r>
            <a:r>
              <a:rPr lang="en-US" altLang="ko-KR" sz="2000" smtClean="0"/>
              <a:t>[</a:t>
            </a:r>
            <a:r>
              <a:rPr lang="en-US" altLang="ko-KR" sz="2000" i="1" smtClean="0"/>
              <a:t>A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p</a:t>
            </a:r>
            <a:r>
              <a:rPr lang="en-US" altLang="ko-KR" sz="2000" smtClean="0"/>
              <a:t> - 1) + </a:t>
            </a:r>
            <a:r>
              <a:rPr lang="en-US" altLang="ko-KR" sz="2000" i="1" smtClean="0"/>
              <a:t>A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</a:t>
            </a:r>
            <a:r>
              <a:rPr lang="en-US" altLang="ko-KR" sz="2000" i="1" smtClean="0"/>
              <a:t>p</a:t>
            </a:r>
            <a:r>
              <a:rPr lang="en-US" altLang="ko-KR" sz="2000" smtClean="0"/>
              <a:t>)]</a:t>
            </a:r>
            <a:r>
              <a:rPr lang="ko-KR" altLang="en-US" sz="2000" smtClean="0"/>
              <a:t>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분할하는데 걸리는 시간은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- 1</a:t>
            </a:r>
            <a:r>
              <a:rPr lang="ko-KR" altLang="en-US" sz="2000" smtClean="0"/>
              <a:t>이므로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평균적인 시간복잡도는 다음과 같이 된다</a:t>
            </a:r>
            <a:r>
              <a:rPr lang="en-US" altLang="ko-KR" sz="2000" smtClean="0"/>
              <a:t>.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13662"/>
              </p:ext>
            </p:extLst>
          </p:nvPr>
        </p:nvGraphicFramePr>
        <p:xfrm>
          <a:off x="2339752" y="3284984"/>
          <a:ext cx="2936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수식" r:id="rId3" imgW="126720" imgH="228600" progId="Equation.3">
                  <p:embed/>
                </p:oleObj>
              </mc:Choice>
              <mc:Fallback>
                <p:oleObj name="수식" r:id="rId3" imgW="12672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84984"/>
                        <a:ext cx="2936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"/>
          <p:cNvGraphicFramePr>
            <a:graphicFrameLocks noChangeAspect="1"/>
          </p:cNvGraphicFramePr>
          <p:nvPr/>
        </p:nvGraphicFramePr>
        <p:xfrm>
          <a:off x="2547938" y="4408488"/>
          <a:ext cx="449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수식" r:id="rId5" imgW="2565360" imgH="812520" progId="Equation.3">
                  <p:embed/>
                </p:oleObj>
              </mc:Choice>
              <mc:Fallback>
                <p:oleObj name="수식" r:id="rId5" imgW="2565360" imgH="812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408488"/>
                        <a:ext cx="4495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63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양변을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으로 곱하면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대신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을 대입하면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(1)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(2)</a:t>
            </a:r>
            <a:r>
              <a:rPr lang="ko-KR" altLang="en-US" sz="1800" smtClean="0"/>
              <a:t>를 빼면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간단히 정리하면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라고 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다음과 같은 재현식을 얻을 수가 있다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그러면</a:t>
            </a:r>
            <a:r>
              <a:rPr lang="en-US" altLang="ko-KR" sz="1800" smtClean="0"/>
              <a:t>,</a:t>
            </a:r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2057400" y="6540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수식" r:id="rId3" imgW="2349360" imgH="304560" progId="Equation.3">
                  <p:embed/>
                </p:oleObj>
              </mc:Choice>
              <mc:Fallback>
                <p:oleObj name="수식" r:id="rId3" imgW="2349360" imgH="304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54050"/>
                        <a:ext cx="403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"/>
          <p:cNvGraphicFramePr>
            <a:graphicFrameLocks noChangeAspect="1"/>
          </p:cNvGraphicFramePr>
          <p:nvPr/>
        </p:nvGraphicFramePr>
        <p:xfrm>
          <a:off x="1347788" y="1371600"/>
          <a:ext cx="545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수식" r:id="rId5" imgW="3174840" imgH="304560" progId="Equation.3">
                  <p:embed/>
                </p:oleObj>
              </mc:Choice>
              <mc:Fallback>
                <p:oleObj name="수식" r:id="rId5" imgW="317484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371600"/>
                        <a:ext cx="545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1828800" y="2033588"/>
          <a:ext cx="45402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수식" r:id="rId7" imgW="2641320" imgH="203040" progId="Equation.3">
                  <p:embed/>
                </p:oleObj>
              </mc:Choice>
              <mc:Fallback>
                <p:oleObj name="수식" r:id="rId7" imgW="26413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33588"/>
                        <a:ext cx="454025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2409825" y="2568575"/>
          <a:ext cx="2771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수식" r:id="rId9" imgW="1612800" imgH="419040" progId="Equation.3">
                  <p:embed/>
                </p:oleObj>
              </mc:Choice>
              <mc:Fallback>
                <p:oleObj name="수식" r:id="rId9" imgW="16128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68575"/>
                        <a:ext cx="27717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048000" y="3155950"/>
          <a:ext cx="1135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수식" r:id="rId11" imgW="660240" imgH="393480" progId="Equation.3">
                  <p:embed/>
                </p:oleObj>
              </mc:Choice>
              <mc:Fallback>
                <p:oleObj name="수식" r:id="rId11" imgW="6602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55950"/>
                        <a:ext cx="11350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2713038" y="3962400"/>
          <a:ext cx="3382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수식" r:id="rId13" imgW="1968480" imgH="419040" progId="Equation.3">
                  <p:embed/>
                </p:oleObj>
              </mc:Choice>
              <mc:Fallback>
                <p:oleObj name="수식" r:id="rId13" imgW="1968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3962400"/>
                        <a:ext cx="33829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2743200" y="4429125"/>
          <a:ext cx="695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수식" r:id="rId15" imgW="406080" imgH="228600" progId="Equation.3">
                  <p:embed/>
                </p:oleObj>
              </mc:Choice>
              <mc:Fallback>
                <p:oleObj name="수식" r:id="rId15" imgW="406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29125"/>
                        <a:ext cx="6953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989013" y="5235575"/>
          <a:ext cx="20288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수식" r:id="rId17" imgW="1180800" imgH="419040" progId="Equation.3">
                  <p:embed/>
                </p:oleObj>
              </mc:Choice>
              <mc:Fallback>
                <p:oleObj name="수식" r:id="rId17" imgW="11808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5235575"/>
                        <a:ext cx="20288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3275013" y="5235575"/>
          <a:ext cx="22479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수식" r:id="rId19" imgW="1307880" imgH="419040" progId="Equation.3">
                  <p:embed/>
                </p:oleObj>
              </mc:Choice>
              <mc:Fallback>
                <p:oleObj name="수식" r:id="rId19" imgW="13078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5235575"/>
                        <a:ext cx="22479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484813" y="5311775"/>
            <a:ext cx="35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...</a:t>
            </a:r>
          </a:p>
        </p:txBody>
      </p:sp>
      <p:graphicFrame>
        <p:nvGraphicFramePr>
          <p:cNvPr id="17419" name="Object 9"/>
          <p:cNvGraphicFramePr>
            <a:graphicFrameLocks noChangeAspect="1"/>
          </p:cNvGraphicFramePr>
          <p:nvPr/>
        </p:nvGraphicFramePr>
        <p:xfrm>
          <a:off x="5865813" y="5387975"/>
          <a:ext cx="11350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수식" r:id="rId21" imgW="660240" imgH="228600" progId="Equation.3">
                  <p:embed/>
                </p:oleObj>
              </mc:Choice>
              <mc:Fallback>
                <p:oleObj name="수식" r:id="rId21" imgW="6602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387975"/>
                        <a:ext cx="1135062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0"/>
          <p:cNvGraphicFramePr>
            <a:graphicFrameLocks noChangeAspect="1"/>
          </p:cNvGraphicFramePr>
          <p:nvPr/>
        </p:nvGraphicFramePr>
        <p:xfrm>
          <a:off x="7227888" y="5387975"/>
          <a:ext cx="1154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수식" r:id="rId23" imgW="672840" imgH="228600" progId="Equation.3">
                  <p:embed/>
                </p:oleObj>
              </mc:Choice>
              <mc:Fallback>
                <p:oleObj name="수식" r:id="rId23" imgW="6728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5387975"/>
                        <a:ext cx="1154112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400">
                <a:latin typeface="Times New Roman" pitchFamily="18" charset="0"/>
              </a:rPr>
              <a:t>	</a:t>
            </a:r>
            <a:r>
              <a:rPr lang="ko-KR" altLang="en-US" sz="2400">
                <a:latin typeface="Times New Roman" pitchFamily="18" charset="0"/>
              </a:rPr>
              <a:t>따라서</a:t>
            </a:r>
            <a:r>
              <a:rPr lang="en-US" altLang="ko-KR" sz="2400">
                <a:latin typeface="Times New Roman" pitchFamily="18" charset="0"/>
              </a:rPr>
              <a:t>, </a:t>
            </a:r>
            <a:r>
              <a:rPr lang="ko-KR" altLang="en-US" sz="2400">
                <a:latin typeface="Times New Roman" pitchFamily="18" charset="0"/>
              </a:rPr>
              <a:t>해는</a:t>
            </a: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endParaRPr lang="ko-KR" altLang="en-US" sz="240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endParaRPr lang="ko-KR" altLang="en-US" sz="240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ko-KR" altLang="en-US" sz="2400">
                <a:latin typeface="Times New Roman" pitchFamily="18" charset="0"/>
              </a:rPr>
              <a:t>	여기에서 오른쪽 항은 무시해도 될 만큼 작으므로 무시한다</a:t>
            </a:r>
            <a:r>
              <a:rPr lang="en-US" altLang="ko-KR" sz="2400"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400">
                <a:latin typeface="Times New Roman" pitchFamily="18" charset="0"/>
              </a:rPr>
              <a:t>	 ln </a:t>
            </a:r>
            <a:r>
              <a:rPr lang="en-US" altLang="ko-KR" sz="2400" i="1">
                <a:latin typeface="Times New Roman" pitchFamily="18" charset="0"/>
              </a:rPr>
              <a:t>n</a:t>
            </a:r>
            <a:r>
              <a:rPr lang="en-US" altLang="ko-KR" sz="2400">
                <a:latin typeface="Times New Roman" pitchFamily="18" charset="0"/>
              </a:rPr>
              <a:t> = log</a:t>
            </a:r>
            <a:r>
              <a:rPr lang="en-US" altLang="ko-KR" sz="2400" baseline="-25000">
                <a:latin typeface="Times New Roman" pitchFamily="18" charset="0"/>
              </a:rPr>
              <a:t>e</a:t>
            </a:r>
            <a:r>
              <a:rPr lang="en-US" altLang="ko-KR" sz="2400" i="1">
                <a:latin typeface="Times New Roman" pitchFamily="18" charset="0"/>
              </a:rPr>
              <a:t>n</a:t>
            </a:r>
            <a:r>
              <a:rPr lang="ko-KR" altLang="en-US" sz="2400">
                <a:latin typeface="Times New Roman" pitchFamily="18" charset="0"/>
              </a:rPr>
              <a:t>이고</a:t>
            </a:r>
            <a:r>
              <a:rPr lang="en-US" altLang="ko-KR" sz="2400">
                <a:latin typeface="Times New Roman" pitchFamily="18" charset="0"/>
              </a:rPr>
              <a:t>,</a:t>
            </a: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endParaRPr lang="en-US" altLang="ko-KR" sz="240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endParaRPr lang="en-US" altLang="ko-KR" sz="240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400">
                <a:latin typeface="Times New Roman" pitchFamily="18" charset="0"/>
              </a:rPr>
              <a:t>	</a:t>
            </a:r>
            <a:r>
              <a:rPr lang="ko-KR" altLang="en-US" sz="2400">
                <a:latin typeface="Times New Roman" pitchFamily="18" charset="0"/>
              </a:rPr>
              <a:t>이므로</a:t>
            </a:r>
            <a:r>
              <a:rPr lang="en-US" altLang="ko-KR" sz="2400">
                <a:latin typeface="Times New Roman" pitchFamily="18" charset="0"/>
              </a:rPr>
              <a:t>, </a:t>
            </a:r>
            <a:r>
              <a:rPr lang="ko-KR" altLang="en-US" sz="2400">
                <a:latin typeface="Times New Roman" pitchFamily="18" charset="0"/>
              </a:rPr>
              <a:t>해는 </a:t>
            </a:r>
            <a:r>
              <a:rPr lang="en-US" altLang="ko-KR" sz="2400">
                <a:latin typeface="Times New Roman" pitchFamily="18" charset="0"/>
              </a:rPr>
              <a:t>a</a:t>
            </a:r>
            <a:r>
              <a:rPr lang="en-US" altLang="ko-KR" sz="2400" i="1" baseline="-25000">
                <a:latin typeface="Times New Roman" pitchFamily="18" charset="0"/>
              </a:rPr>
              <a:t>n</a:t>
            </a:r>
            <a:r>
              <a:rPr lang="en-US" altLang="ko-KR" sz="2400">
                <a:latin typeface="Times New Roman" pitchFamily="18" charset="0"/>
              </a:rPr>
              <a:t> 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 2 ln </a:t>
            </a:r>
            <a:r>
              <a:rPr lang="en-US" altLang="ko-KR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. </a:t>
            </a:r>
            <a:r>
              <a:rPr lang="ko-KR" altLang="en-US" sz="2400">
                <a:latin typeface="Times New Roman" pitchFamily="18" charset="0"/>
                <a:sym typeface="Symbol" pitchFamily="18" charset="2"/>
              </a:rPr>
              <a:t>따라서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,</a:t>
            </a:r>
            <a:endParaRPr lang="en-US" altLang="ko-KR" sz="2400">
              <a:latin typeface="Times New Roman" pitchFamily="18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483768" y="404664"/>
          <a:ext cx="3048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수식" r:id="rId3" imgW="1625400" imgH="583920" progId="Equation.3">
                  <p:embed/>
                </p:oleObj>
              </mc:Choice>
              <mc:Fallback>
                <p:oleObj name="수식" r:id="rId3" imgW="162540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4664"/>
                        <a:ext cx="30480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2771800" y="2132856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수식" r:id="rId5" imgW="1612800" imgH="431640" progId="Equation.3">
                  <p:embed/>
                </p:oleObj>
              </mc:Choice>
              <mc:Fallback>
                <p:oleObj name="수식" r:id="rId5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132856"/>
                        <a:ext cx="302418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2771800" y="3789040"/>
          <a:ext cx="2928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수식" r:id="rId7" imgW="1562040" imgH="888840" progId="Equation.3">
                  <p:embed/>
                </p:oleObj>
              </mc:Choice>
              <mc:Fallback>
                <p:oleObj name="수식" r:id="rId7" imgW="15620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89040"/>
                        <a:ext cx="2928938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0916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이진 트리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자식을 가지는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가진다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엄밀히 이야기 하면 높이 </a:t>
            </a:r>
            <a:r>
              <a:rPr lang="en-US" altLang="ko-KR" dirty="0" smtClean="0"/>
              <a:t>H-1</a:t>
            </a:r>
            <a:r>
              <a:rPr lang="ko-KR" altLang="en-US" dirty="0" smtClean="0"/>
              <a:t>까지는 포화 이진 트리 이고 마지막 레벨에서는 왼쪽부터 오른쪽으로 단말 노드를 </a:t>
            </a:r>
            <a:r>
              <a:rPr lang="ko-KR" altLang="en-US" dirty="0" err="1" smtClean="0"/>
              <a:t>채운것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키 값은 자식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키값보다</a:t>
            </a:r>
            <a:r>
              <a:rPr lang="ko-KR" altLang="en-US" dirty="0" smtClean="0"/>
              <a:t> 항상 작거나 같다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 Sort</a:t>
            </a:r>
            <a:endParaRPr lang="ko-KR" altLang="en-US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073602"/>
            <a:ext cx="4608512" cy="37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에 넣거나 뺄 때의 복잡도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O(log n)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루트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빼면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중 큰 값을 부모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올림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빈공간을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자식들 중 큰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올림 </a:t>
            </a:r>
            <a:r>
              <a:rPr lang="en-US" altLang="ko-KR" dirty="0" smtClean="0"/>
              <a:t>....</a:t>
            </a:r>
          </a:p>
          <a:p>
            <a:pPr lvl="2"/>
            <a:r>
              <a:rPr lang="ko-KR" altLang="en-US" dirty="0" smtClean="0"/>
              <a:t>완전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깊이는 </a:t>
            </a:r>
            <a:r>
              <a:rPr lang="en-US" altLang="ko-KR" dirty="0" smtClean="0"/>
              <a:t>log 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넣거나 빼는데 드는 비용은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nlog</a:t>
            </a:r>
            <a:r>
              <a:rPr lang="en-US" altLang="ko-KR" dirty="0" smtClean="0"/>
              <a:t> n)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2609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6632"/>
            <a:ext cx="52863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71975"/>
            <a:ext cx="52292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825" y="2708920"/>
            <a:ext cx="5210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itchFamily="18" charset="0"/>
              </a:rPr>
              <a:t>순차검색 알고리즘으로 키를 찾기 위해서 </a:t>
            </a:r>
            <a:r>
              <a:rPr lang="en-US" altLang="ko-KR" i="1" dirty="0" smtClean="0">
                <a:latin typeface="Times New Roman" pitchFamily="18" charset="0"/>
              </a:rPr>
              <a:t>S</a:t>
            </a:r>
            <a:r>
              <a:rPr lang="ko-KR" altLang="en-US" dirty="0" smtClean="0">
                <a:latin typeface="Times New Roman" pitchFamily="18" charset="0"/>
              </a:rPr>
              <a:t>에 있는 항목을 몇 개나 검색해야 하는가</a:t>
            </a:r>
            <a:r>
              <a:rPr lang="en-US" altLang="ko-KR" dirty="0" smtClean="0">
                <a:latin typeface="Times New Roman" pitchFamily="18" charset="0"/>
              </a:rPr>
              <a:t>?</a:t>
            </a:r>
          </a:p>
          <a:p>
            <a:pPr lvl="1"/>
            <a:r>
              <a:rPr lang="ko-KR" altLang="en-US" dirty="0" smtClean="0">
                <a:latin typeface="Times New Roman" pitchFamily="18" charset="0"/>
              </a:rPr>
              <a:t>키와 같은 항목의 위치에 따라 다름</a:t>
            </a:r>
          </a:p>
          <a:p>
            <a:pPr lvl="1"/>
            <a:r>
              <a:rPr lang="ko-KR" altLang="en-US" dirty="0" smtClean="0">
                <a:latin typeface="Times New Roman" pitchFamily="18" charset="0"/>
              </a:rPr>
              <a:t>최악의 경우</a:t>
            </a:r>
            <a:r>
              <a:rPr lang="en-US" altLang="ko-KR" dirty="0" smtClean="0">
                <a:latin typeface="Times New Roman" pitchFamily="18" charset="0"/>
              </a:rPr>
              <a:t>: </a:t>
            </a:r>
            <a:r>
              <a:rPr lang="en-US" altLang="ko-KR" i="1" dirty="0" smtClean="0">
                <a:latin typeface="Times New Roman" pitchFamily="18" charset="0"/>
              </a:rPr>
              <a:t>n</a:t>
            </a:r>
          </a:p>
          <a:p>
            <a:r>
              <a:rPr lang="ko-KR" altLang="en-US" dirty="0" smtClean="0">
                <a:latin typeface="Times New Roman" pitchFamily="18" charset="0"/>
              </a:rPr>
              <a:t>좀 더 빨리 찾을 수는 없는가</a:t>
            </a:r>
            <a:r>
              <a:rPr lang="en-US" altLang="ko-KR" dirty="0" smtClean="0">
                <a:latin typeface="Times New Roman" pitchFamily="18" charset="0"/>
              </a:rPr>
              <a:t>?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</a:rPr>
              <a:t>S</a:t>
            </a:r>
            <a:r>
              <a:rPr lang="ko-KR" altLang="en-US" dirty="0" smtClean="0">
                <a:latin typeface="Times New Roman" pitchFamily="18" charset="0"/>
              </a:rPr>
              <a:t>에 있는 항목에 대한 정보가 없는 한 더 빨리 찾을 수 없다</a:t>
            </a:r>
            <a:r>
              <a:rPr lang="en-US" altLang="ko-KR" dirty="0" smtClean="0">
                <a:latin typeface="Times New Roman" pitchFamily="18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3022</Words>
  <Application>Microsoft Office PowerPoint</Application>
  <PresentationFormat>화면 슬라이드 쇼(4:3)</PresentationFormat>
  <Paragraphs>648</Paragraphs>
  <Slides>88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88</vt:i4>
      </vt:variant>
    </vt:vector>
  </HeadingPairs>
  <TitlesOfParts>
    <vt:vector size="94" baseType="lpstr">
      <vt:lpstr>Office 테마</vt:lpstr>
      <vt:lpstr>광장</vt:lpstr>
      <vt:lpstr>Equation</vt:lpstr>
      <vt:lpstr>수식</vt:lpstr>
      <vt:lpstr>문서</vt:lpstr>
      <vt:lpstr>Microsoft Equation 3.0</vt:lpstr>
      <vt:lpstr>탐색과 정렬</vt:lpstr>
      <vt:lpstr>탐색문제 (search Problem)</vt:lpstr>
      <vt:lpstr>탐색 알고리즘</vt:lpstr>
      <vt:lpstr>탐색 알고리즘의 종류</vt:lpstr>
      <vt:lpstr> 랜덤 탐색</vt:lpstr>
      <vt:lpstr>순차 탐색 (sequential Search)</vt:lpstr>
      <vt:lpstr>PowerPoint 프레젠테이션</vt:lpstr>
      <vt:lpstr>PowerPoint 프레젠테이션</vt:lpstr>
      <vt:lpstr>복잡도는?</vt:lpstr>
      <vt:lpstr>보간 탐색 (interpolation Search)</vt:lpstr>
      <vt:lpstr>PowerPoint 프레젠테이션</vt:lpstr>
      <vt:lpstr>보간 탐색- 대상 키 선택</vt:lpstr>
      <vt:lpstr>이진 탐색 (binary search)</vt:lpstr>
      <vt:lpstr>이분검색 알고리즘 (Binary Search)</vt:lpstr>
      <vt:lpstr>PowerPoint 프레젠테이션</vt:lpstr>
      <vt:lpstr>이분검색(Binary Search): 재귀 알고리즘</vt:lpstr>
      <vt:lpstr>관찰사항</vt:lpstr>
      <vt:lpstr>관찰사항</vt:lpstr>
      <vt:lpstr>PowerPoint 프레젠테이션</vt:lpstr>
      <vt:lpstr>PowerPoint 프레젠테이션</vt:lpstr>
      <vt:lpstr>PowerPoint 프레젠테이션</vt:lpstr>
      <vt:lpstr>최악의 경우 시간복잡도 분석</vt:lpstr>
      <vt:lpstr>최악의 경우 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비교: 순차검색 vs. 이분검색</vt:lpstr>
      <vt:lpstr>피보나치 탐색</vt:lpstr>
      <vt:lpstr>PowerPoint 프레젠테이션</vt:lpstr>
      <vt:lpstr>PowerPoint 프레젠테이션</vt:lpstr>
      <vt:lpstr>PowerPoint 프레젠테이션</vt:lpstr>
      <vt:lpstr>PowerPoint 프레젠테이션</vt:lpstr>
      <vt:lpstr>복잡도는?</vt:lpstr>
      <vt:lpstr>Hashing</vt:lpstr>
      <vt:lpstr>해슁(Hashing)</vt:lpstr>
      <vt:lpstr>PowerPoint 프레젠테이션</vt:lpstr>
      <vt:lpstr>해슁(Hashing)</vt:lpstr>
      <vt:lpstr>PowerPoint 프레젠테이션</vt:lpstr>
      <vt:lpstr>해슁(Hashing)</vt:lpstr>
      <vt:lpstr>PowerPoint 프레젠테이션</vt:lpstr>
      <vt:lpstr>해슁 함수의 조건</vt:lpstr>
      <vt:lpstr>PowerPoint 프레젠테이션</vt:lpstr>
      <vt:lpstr>PowerPoint 프레젠테이션</vt:lpstr>
      <vt:lpstr>나눗셈 법(division method)</vt:lpstr>
      <vt:lpstr>중간 제곱법(mid-square)</vt:lpstr>
      <vt:lpstr>접는 법(folding)</vt:lpstr>
      <vt:lpstr>PowerPoint 프레젠테이션</vt:lpstr>
      <vt:lpstr>숫자 분석법</vt:lpstr>
      <vt:lpstr>기수 변환법(radix exchange method)</vt:lpstr>
      <vt:lpstr>PowerPoint 프레젠테이션</vt:lpstr>
      <vt:lpstr>정렬 문제</vt:lpstr>
      <vt:lpstr>정렬알고리즘</vt:lpstr>
      <vt:lpstr>Selection Sort</vt:lpstr>
      <vt:lpstr>PowerPoint 프레젠테이션</vt:lpstr>
      <vt:lpstr>Selection Sort 알고리즘</vt:lpstr>
      <vt:lpstr>Bubble Sort</vt:lpstr>
      <vt:lpstr>PowerPoint 프레젠테이션</vt:lpstr>
      <vt:lpstr>Insertion Sort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시간복잡도 분석</vt:lpstr>
      <vt:lpstr>PowerPoint 프레젠테이션</vt:lpstr>
      <vt:lpstr>PowerPoint 프레젠테이션</vt:lpstr>
      <vt:lpstr>PowerPoint 프레젠테이션</vt:lpstr>
      <vt:lpstr>등비 수열의 합</vt:lpstr>
      <vt:lpstr>PowerPoint 프레젠테이션</vt:lpstr>
      <vt:lpstr>PowerPoint 프레젠테이션</vt:lpstr>
      <vt:lpstr>PowerPoint 프레젠테이션</vt:lpstr>
      <vt:lpstr>빠른정렬(Quicksort)</vt:lpstr>
      <vt:lpstr>빠른정렬 알고리즘</vt:lpstr>
      <vt:lpstr>분할 알고리즘</vt:lpstr>
      <vt:lpstr>분석</vt:lpstr>
      <vt:lpstr>분석</vt:lpstr>
      <vt:lpstr>분석</vt:lpstr>
      <vt:lpstr>PowerPoint 프레젠테이션</vt:lpstr>
      <vt:lpstr>분석</vt:lpstr>
      <vt:lpstr>PowerPoint 프레젠테이션</vt:lpstr>
      <vt:lpstr>PowerPoint 프레젠테이션</vt:lpstr>
      <vt:lpstr>Heap Sort</vt:lpstr>
      <vt:lpstr>Heap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탐색과 정렬</dc:title>
  <dc:creator>Microsoft Corporation</dc:creator>
  <cp:lastModifiedBy>junki</cp:lastModifiedBy>
  <cp:revision>30</cp:revision>
  <dcterms:created xsi:type="dcterms:W3CDTF">2006-10-05T04:04:58Z</dcterms:created>
  <dcterms:modified xsi:type="dcterms:W3CDTF">2016-02-11T03:31:10Z</dcterms:modified>
</cp:coreProperties>
</file>