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306" r:id="rId3"/>
    <p:sldId id="307" r:id="rId4"/>
    <p:sldId id="257" r:id="rId5"/>
    <p:sldId id="283" r:id="rId6"/>
    <p:sldId id="331" r:id="rId7"/>
    <p:sldId id="357" r:id="rId8"/>
    <p:sldId id="362" r:id="rId9"/>
    <p:sldId id="359" r:id="rId10"/>
    <p:sldId id="360" r:id="rId11"/>
    <p:sldId id="361" r:id="rId12"/>
    <p:sldId id="363" r:id="rId13"/>
    <p:sldId id="348" r:id="rId14"/>
    <p:sldId id="349" r:id="rId15"/>
    <p:sldId id="350" r:id="rId16"/>
    <p:sldId id="351" r:id="rId17"/>
    <p:sldId id="352" r:id="rId18"/>
    <p:sldId id="353" r:id="rId19"/>
    <p:sldId id="354" r:id="rId20"/>
    <p:sldId id="355" r:id="rId21"/>
    <p:sldId id="364" r:id="rId22"/>
    <p:sldId id="358" r:id="rId23"/>
    <p:sldId id="356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1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Relationship Id="rId9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Relationship Id="rId9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1DDEB1-C06F-439D-B8D4-93F472634CAD}" type="datetimeFigureOut">
              <a:rPr lang="ko-KR" altLang="en-US" smtClean="0"/>
              <a:pPr/>
              <a:t>2013-01-21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E45DE-C4CA-4754-9299-DB6651C99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605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pPr/>
              <a:t>2013-01-21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2013-01-21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2013-01-21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2013-01-21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2013-01-21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2013-01-21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2013-01-21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2013-01-21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2013-01-21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2013-01-21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pPr/>
              <a:t>2013-01-21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pPr/>
              <a:t>2013-01-21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11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wmf"/><Relationship Id="rId20" Type="http://schemas.openxmlformats.org/officeDocument/2006/relationships/image" Target="../media/image12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7.wmf"/><Relationship Id="rId19" Type="http://schemas.openxmlformats.org/officeDocument/2006/relationships/oleObject" Target="../embeddings/oleObject11.bin"/><Relationship Id="rId4" Type="http://schemas.openxmlformats.org/officeDocument/2006/relationships/image" Target="../media/image4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9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7.bin"/><Relationship Id="rId18" Type="http://schemas.openxmlformats.org/officeDocument/2006/relationships/image" Target="../media/image20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7.wmf"/><Relationship Id="rId1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.wmf"/><Relationship Id="rId20" Type="http://schemas.openxmlformats.org/officeDocument/2006/relationships/image" Target="../media/image21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10" Type="http://schemas.openxmlformats.org/officeDocument/2006/relationships/image" Target="../media/image16.wmf"/><Relationship Id="rId19" Type="http://schemas.openxmlformats.org/officeDocument/2006/relationships/oleObject" Target="../embeddings/oleObject20.bin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18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2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분할정복방법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(Divide &amp; Conquer)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한국기술교육대학교</a:t>
            </a:r>
            <a:endParaRPr lang="en-US" altLang="ko-KR" dirty="0" smtClean="0"/>
          </a:p>
          <a:p>
            <a:r>
              <a:rPr lang="ko-KR" altLang="en-US" dirty="0" smtClean="0"/>
              <a:t>민준기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</a:t>
            </a:r>
            <a:r>
              <a:rPr lang="ko-KR" altLang="en-US" dirty="0" smtClean="0"/>
              <a:t>의 크기가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이면</a:t>
            </a:r>
            <a:r>
              <a:rPr lang="en-US" altLang="ko-KR" dirty="0" smtClean="0">
                <a:sym typeface="Wingdings" pitchFamily="2" charset="2"/>
              </a:rPr>
              <a:t> max = S[1]</a:t>
            </a:r>
          </a:p>
          <a:p>
            <a:r>
              <a:rPr lang="en-US" altLang="ko-KR" dirty="0" smtClean="0">
                <a:sym typeface="Wingdings" pitchFamily="2" charset="2"/>
              </a:rPr>
              <a:t>S</a:t>
            </a:r>
            <a:r>
              <a:rPr lang="ko-KR" altLang="en-US" dirty="0" smtClean="0">
                <a:sym typeface="Wingdings" pitchFamily="2" charset="2"/>
              </a:rPr>
              <a:t>크기가 </a:t>
            </a:r>
            <a:r>
              <a:rPr lang="en-US" altLang="ko-KR" dirty="0" smtClean="0">
                <a:sym typeface="Wingdings" pitchFamily="2" charset="2"/>
              </a:rPr>
              <a:t>2</a:t>
            </a:r>
            <a:r>
              <a:rPr lang="ko-KR" altLang="en-US" dirty="0" err="1" smtClean="0">
                <a:sym typeface="Wingdings" pitchFamily="2" charset="2"/>
              </a:rPr>
              <a:t>일때</a:t>
            </a:r>
            <a:r>
              <a:rPr lang="ko-KR" altLang="en-US" dirty="0" smtClean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 2</a:t>
            </a:r>
            <a:r>
              <a:rPr lang="ko-KR" altLang="en-US" dirty="0" smtClean="0">
                <a:sym typeface="Wingdings" pitchFamily="2" charset="2"/>
              </a:rPr>
              <a:t>개 중 큰 수 찾기</a:t>
            </a:r>
            <a:endParaRPr lang="en-US" altLang="ko-KR" dirty="0" smtClean="0">
              <a:sym typeface="Wingdings" pitchFamily="2" charset="2"/>
            </a:endParaRPr>
          </a:p>
          <a:p>
            <a:pPr lvl="1"/>
            <a:r>
              <a:rPr lang="en-US" altLang="ko-KR" dirty="0" smtClean="0">
                <a:sym typeface="Wingdings" pitchFamily="2" charset="2"/>
              </a:rPr>
              <a:t>if(S[1] &gt; S[2]) max = S[1]</a:t>
            </a:r>
          </a:p>
          <a:p>
            <a:pPr lvl="1"/>
            <a:r>
              <a:rPr lang="en-US" altLang="ko-KR" dirty="0" smtClean="0">
                <a:sym typeface="Wingdings" pitchFamily="2" charset="2"/>
              </a:rPr>
              <a:t>else max S[2]</a:t>
            </a:r>
          </a:p>
          <a:p>
            <a:pPr lvl="1"/>
            <a:endParaRPr lang="en-US" altLang="ko-KR" dirty="0" smtClean="0">
              <a:sym typeface="Wingdings" pitchFamily="2" charset="2"/>
            </a:endParaRPr>
          </a:p>
          <a:p>
            <a:pPr lvl="1"/>
            <a:endParaRPr lang="en-US" altLang="ko-KR" dirty="0" smtClean="0">
              <a:sym typeface="Wingdings" pitchFamily="2" charset="2"/>
            </a:endParaRPr>
          </a:p>
          <a:p>
            <a:pPr lvl="1"/>
            <a:r>
              <a:rPr lang="en-US" altLang="ko-KR" dirty="0" smtClean="0">
                <a:sym typeface="Wingdings" pitchFamily="2" charset="2"/>
              </a:rPr>
              <a:t>low~ mid-1 </a:t>
            </a:r>
            <a:r>
              <a:rPr lang="ko-KR" altLang="en-US" dirty="0" smtClean="0">
                <a:sym typeface="Wingdings" pitchFamily="2" charset="2"/>
              </a:rPr>
              <a:t>에서 가장 큰수 </a:t>
            </a:r>
            <a:r>
              <a:rPr lang="en-US" altLang="ko-KR" dirty="0" smtClean="0">
                <a:sym typeface="Wingdings" pitchFamily="2" charset="2"/>
              </a:rPr>
              <a:t>= </a:t>
            </a:r>
            <a:r>
              <a:rPr lang="en-US" altLang="ko-KR" dirty="0" err="1" smtClean="0">
                <a:sym typeface="Wingdings" pitchFamily="2" charset="2"/>
              </a:rPr>
              <a:t>lowmax</a:t>
            </a:r>
            <a:endParaRPr lang="en-US" altLang="ko-KR" dirty="0" smtClean="0">
              <a:sym typeface="Wingdings" pitchFamily="2" charset="2"/>
            </a:endParaRPr>
          </a:p>
          <a:p>
            <a:pPr lvl="1"/>
            <a:r>
              <a:rPr lang="en-US" altLang="ko-KR" dirty="0" smtClean="0">
                <a:sym typeface="Wingdings" pitchFamily="2" charset="2"/>
              </a:rPr>
              <a:t>mid ~ high </a:t>
            </a:r>
            <a:r>
              <a:rPr lang="ko-KR" altLang="en-US" dirty="0" smtClean="0">
                <a:sym typeface="Wingdings" pitchFamily="2" charset="2"/>
              </a:rPr>
              <a:t>에서 가장 큰수 </a:t>
            </a:r>
            <a:r>
              <a:rPr lang="en-US" altLang="ko-KR" dirty="0" smtClean="0">
                <a:sym typeface="Wingdings" pitchFamily="2" charset="2"/>
              </a:rPr>
              <a:t>= </a:t>
            </a:r>
            <a:r>
              <a:rPr lang="en-US" altLang="ko-KR" dirty="0" err="1" smtClean="0">
                <a:sym typeface="Wingdings" pitchFamily="2" charset="2"/>
              </a:rPr>
              <a:t>highmax</a:t>
            </a:r>
            <a:endParaRPr lang="en-US" altLang="ko-KR" dirty="0" smtClean="0">
              <a:sym typeface="Wingdings" pitchFamily="2" charset="2"/>
            </a:endParaRPr>
          </a:p>
          <a:p>
            <a:pPr lvl="1"/>
            <a:endParaRPr lang="en-US" altLang="ko-KR" dirty="0" smtClean="0">
              <a:sym typeface="Wingdings" pitchFamily="2" charset="2"/>
            </a:endParaRPr>
          </a:p>
          <a:p>
            <a:pPr lvl="1"/>
            <a:r>
              <a:rPr lang="en-US" altLang="ko-KR" dirty="0" smtClean="0">
                <a:sym typeface="Wingdings" pitchFamily="2" charset="2"/>
              </a:rPr>
              <a:t>  </a:t>
            </a:r>
            <a:r>
              <a:rPr lang="en-US" altLang="ko-KR" dirty="0" err="1" smtClean="0">
                <a:sym typeface="Wingdings" pitchFamily="2" charset="2"/>
              </a:rPr>
              <a:t>lowmax</a:t>
            </a:r>
            <a:r>
              <a:rPr lang="en-US" altLang="ko-KR" dirty="0" smtClean="0">
                <a:sym typeface="Wingdings" pitchFamily="2" charset="2"/>
              </a:rPr>
              <a:t> </a:t>
            </a:r>
            <a:r>
              <a:rPr lang="ko-KR" altLang="en-US" dirty="0" smtClean="0">
                <a:sym typeface="Wingdings" pitchFamily="2" charset="2"/>
              </a:rPr>
              <a:t>와 </a:t>
            </a:r>
            <a:r>
              <a:rPr lang="en-US" altLang="ko-KR" dirty="0" err="1" smtClean="0">
                <a:sym typeface="Wingdings" pitchFamily="2" charset="2"/>
              </a:rPr>
              <a:t>highmax</a:t>
            </a:r>
            <a:r>
              <a:rPr lang="ko-KR" altLang="en-US" dirty="0" smtClean="0">
                <a:sym typeface="Wingdings" pitchFamily="2" charset="2"/>
              </a:rPr>
              <a:t>중 </a:t>
            </a:r>
            <a:r>
              <a:rPr lang="ko-KR" altLang="en-US" dirty="0" err="1" smtClean="0">
                <a:sym typeface="Wingdings" pitchFamily="2" charset="2"/>
              </a:rPr>
              <a:t>큰수</a:t>
            </a:r>
            <a:r>
              <a:rPr lang="ko-KR" altLang="en-US" dirty="0" smtClean="0">
                <a:sym typeface="Wingdings" pitchFamily="2" charset="2"/>
              </a:rPr>
              <a:t> 가 </a:t>
            </a:r>
            <a:r>
              <a:rPr lang="en-US" altLang="ko-KR" dirty="0" smtClean="0">
                <a:sym typeface="Wingdings" pitchFamily="2" charset="2"/>
              </a:rPr>
              <a:t>max </a:t>
            </a:r>
            <a:r>
              <a:rPr lang="ko-KR" altLang="en-US" dirty="0" smtClean="0">
                <a:sym typeface="Wingdings" pitchFamily="2" charset="2"/>
              </a:rPr>
              <a:t>이다</a:t>
            </a:r>
            <a:r>
              <a:rPr lang="en-US" altLang="ko-KR" dirty="0" smtClean="0">
                <a:sym typeface="Wingdings" pitchFamily="2" charset="2"/>
              </a:rPr>
              <a:t>.</a:t>
            </a:r>
          </a:p>
          <a:p>
            <a:pPr lvl="1"/>
            <a:endParaRPr lang="en-US" altLang="ko-KR" dirty="0" smtClean="0">
              <a:sym typeface="Wingdings" pitchFamily="2" charset="2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분할정복기법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ym typeface="Wingdings" pitchFamily="2" charset="2"/>
              </a:rPr>
              <a:t>Max (</a:t>
            </a:r>
            <a:r>
              <a:rPr lang="en-US" altLang="ko-KR" dirty="0" err="1" smtClean="0">
                <a:sym typeface="Wingdings" pitchFamily="2" charset="2"/>
              </a:rPr>
              <a:t>int</a:t>
            </a:r>
            <a:r>
              <a:rPr lang="en-US" altLang="ko-KR" dirty="0" smtClean="0">
                <a:sym typeface="Wingdings" pitchFamily="2" charset="2"/>
              </a:rPr>
              <a:t> low, </a:t>
            </a:r>
            <a:r>
              <a:rPr lang="en-US" altLang="ko-KR" dirty="0" err="1" smtClean="0">
                <a:sym typeface="Wingdings" pitchFamily="2" charset="2"/>
              </a:rPr>
              <a:t>int</a:t>
            </a:r>
            <a:r>
              <a:rPr lang="en-US" altLang="ko-KR" dirty="0" smtClean="0">
                <a:sym typeface="Wingdings" pitchFamily="2" charset="2"/>
              </a:rPr>
              <a:t> high, S){</a:t>
            </a:r>
          </a:p>
          <a:p>
            <a:pPr lvl="1"/>
            <a:r>
              <a:rPr lang="en-US" altLang="ko-KR" dirty="0" smtClean="0">
                <a:sym typeface="Wingdings" pitchFamily="2" charset="2"/>
              </a:rPr>
              <a:t>if(low== high) return S[low]</a:t>
            </a:r>
          </a:p>
          <a:p>
            <a:pPr lvl="1"/>
            <a:r>
              <a:rPr lang="en-US" altLang="ko-KR" dirty="0" smtClean="0">
                <a:sym typeface="Wingdings" pitchFamily="2" charset="2"/>
              </a:rPr>
              <a:t>if(low &gt; high) return –</a:t>
            </a:r>
            <a:r>
              <a:rPr lang="en-US" altLang="ko-KR" dirty="0" err="1" smtClean="0">
                <a:sym typeface="Wingdings" pitchFamily="2" charset="2"/>
              </a:rPr>
              <a:t>inf</a:t>
            </a:r>
            <a:r>
              <a:rPr lang="en-US" altLang="ko-KR" dirty="0" smtClean="0">
                <a:sym typeface="Wingdings" pitchFamily="2" charset="2"/>
              </a:rPr>
              <a:t>;</a:t>
            </a:r>
          </a:p>
          <a:p>
            <a:pPr lvl="1"/>
            <a:r>
              <a:rPr lang="en-US" altLang="ko-KR" dirty="0" smtClean="0">
                <a:sym typeface="Wingdings" pitchFamily="2" charset="2"/>
              </a:rPr>
              <a:t>mid = (</a:t>
            </a:r>
            <a:r>
              <a:rPr lang="en-US" altLang="ko-KR" dirty="0" err="1" smtClean="0">
                <a:sym typeface="Wingdings" pitchFamily="2" charset="2"/>
              </a:rPr>
              <a:t>low+high</a:t>
            </a:r>
            <a:r>
              <a:rPr lang="en-US" altLang="ko-KR" dirty="0" smtClean="0">
                <a:sym typeface="Wingdings" pitchFamily="2" charset="2"/>
              </a:rPr>
              <a:t>)/2;</a:t>
            </a:r>
          </a:p>
          <a:p>
            <a:pPr lvl="1"/>
            <a:r>
              <a:rPr lang="en-US" altLang="ko-KR" dirty="0" err="1" smtClean="0">
                <a:sym typeface="Wingdings" pitchFamily="2" charset="2"/>
              </a:rPr>
              <a:t>int</a:t>
            </a:r>
            <a:r>
              <a:rPr lang="en-US" altLang="ko-KR" dirty="0" smtClean="0">
                <a:sym typeface="Wingdings" pitchFamily="2" charset="2"/>
              </a:rPr>
              <a:t> </a:t>
            </a:r>
            <a:r>
              <a:rPr lang="en-US" altLang="ko-KR" dirty="0" err="1" smtClean="0">
                <a:sym typeface="Wingdings" pitchFamily="2" charset="2"/>
              </a:rPr>
              <a:t>lowmax</a:t>
            </a:r>
            <a:r>
              <a:rPr lang="en-US" altLang="ko-KR" dirty="0" smtClean="0">
                <a:sym typeface="Wingdings" pitchFamily="2" charset="2"/>
              </a:rPr>
              <a:t> = Max(low, mid-1,S);</a:t>
            </a:r>
          </a:p>
          <a:p>
            <a:pPr lvl="1"/>
            <a:r>
              <a:rPr lang="en-US" altLang="ko-KR" dirty="0" err="1" smtClean="0">
                <a:sym typeface="Wingdings" pitchFamily="2" charset="2"/>
              </a:rPr>
              <a:t>int</a:t>
            </a:r>
            <a:r>
              <a:rPr lang="en-US" altLang="ko-KR" dirty="0" smtClean="0">
                <a:sym typeface="Wingdings" pitchFamily="2" charset="2"/>
              </a:rPr>
              <a:t> </a:t>
            </a:r>
            <a:r>
              <a:rPr lang="en-US" altLang="ko-KR" dirty="0" err="1" smtClean="0">
                <a:sym typeface="Wingdings" pitchFamily="2" charset="2"/>
              </a:rPr>
              <a:t>highmax</a:t>
            </a:r>
            <a:r>
              <a:rPr lang="en-US" altLang="ko-KR" dirty="0" smtClean="0">
                <a:sym typeface="Wingdings" pitchFamily="2" charset="2"/>
              </a:rPr>
              <a:t> = Max(mid, high, S);</a:t>
            </a:r>
          </a:p>
          <a:p>
            <a:pPr lvl="1"/>
            <a:r>
              <a:rPr lang="en-US" altLang="ko-KR" dirty="0" smtClean="0">
                <a:sym typeface="Wingdings" pitchFamily="2" charset="2"/>
              </a:rPr>
              <a:t>if(</a:t>
            </a:r>
            <a:r>
              <a:rPr lang="en-US" altLang="ko-KR" dirty="0" err="1" smtClean="0">
                <a:sym typeface="Wingdings" pitchFamily="2" charset="2"/>
              </a:rPr>
              <a:t>lowmax</a:t>
            </a:r>
            <a:r>
              <a:rPr lang="en-US" altLang="ko-KR" dirty="0" smtClean="0">
                <a:sym typeface="Wingdings" pitchFamily="2" charset="2"/>
              </a:rPr>
              <a:t> &gt; </a:t>
            </a:r>
            <a:r>
              <a:rPr lang="en-US" altLang="ko-KR" dirty="0" err="1" smtClean="0">
                <a:sym typeface="Wingdings" pitchFamily="2" charset="2"/>
              </a:rPr>
              <a:t>highmax</a:t>
            </a:r>
            <a:r>
              <a:rPr lang="en-US" altLang="ko-KR" dirty="0" smtClean="0">
                <a:sym typeface="Wingdings" pitchFamily="2" charset="2"/>
              </a:rPr>
              <a:t>) return </a:t>
            </a:r>
            <a:r>
              <a:rPr lang="en-US" altLang="ko-KR" dirty="0" err="1" smtClean="0">
                <a:sym typeface="Wingdings" pitchFamily="2" charset="2"/>
              </a:rPr>
              <a:t>lowmax</a:t>
            </a:r>
            <a:r>
              <a:rPr lang="en-US" altLang="ko-KR" dirty="0" smtClean="0">
                <a:sym typeface="Wingdings" pitchFamily="2" charset="2"/>
              </a:rPr>
              <a:t>;</a:t>
            </a:r>
          </a:p>
          <a:p>
            <a:pPr lvl="1"/>
            <a:r>
              <a:rPr lang="en-US" altLang="ko-KR" dirty="0" smtClean="0">
                <a:sym typeface="Wingdings" pitchFamily="2" charset="2"/>
              </a:rPr>
              <a:t>else return </a:t>
            </a:r>
            <a:r>
              <a:rPr lang="en-US" altLang="ko-KR" dirty="0" err="1" smtClean="0">
                <a:sym typeface="Wingdings" pitchFamily="2" charset="2"/>
              </a:rPr>
              <a:t>highmax</a:t>
            </a:r>
            <a:r>
              <a:rPr lang="en-US" altLang="ko-KR" dirty="0" smtClean="0">
                <a:sym typeface="Wingdings" pitchFamily="2" charset="2"/>
              </a:rPr>
              <a:t>;</a:t>
            </a:r>
          </a:p>
          <a:p>
            <a:pPr lvl="1"/>
            <a:endParaRPr lang="en-US" altLang="ko-KR" dirty="0" smtClean="0">
              <a:sym typeface="Wingdings" pitchFamily="2" charset="2"/>
            </a:endParaRPr>
          </a:p>
          <a:p>
            <a:pPr lvl="1"/>
            <a:r>
              <a:rPr lang="ko-KR" altLang="en-US" dirty="0" smtClean="0">
                <a:sym typeface="Wingdings" pitchFamily="2" charset="2"/>
              </a:rPr>
              <a:t>복잡도 </a:t>
            </a:r>
            <a:r>
              <a:rPr lang="en-US" altLang="ko-KR" dirty="0" smtClean="0">
                <a:sym typeface="Wingdings" pitchFamily="2" charset="2"/>
              </a:rPr>
              <a:t>O(n)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66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ko-KR" altLang="en-US" smtClean="0"/>
              <a:t>행렬 곱셈</a:t>
            </a:r>
            <a:r>
              <a:rPr lang="en-US" altLang="ko-KR" smtClean="0"/>
              <a:t>(Matrix Multiplication)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9916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smtClean="0"/>
              <a:t>단순한 행렬곱셈 알고리즘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smtClean="0"/>
              <a:t>문제</a:t>
            </a:r>
            <a:r>
              <a:rPr lang="en-US" altLang="ko-KR" sz="2000" smtClean="0"/>
              <a:t>: </a:t>
            </a:r>
            <a:r>
              <a:rPr lang="en-US" altLang="ko-KR" sz="2000" i="1" smtClean="0"/>
              <a:t>n</a:t>
            </a:r>
            <a:r>
              <a:rPr lang="en-US" altLang="ko-KR" sz="2000" smtClean="0"/>
              <a:t> </a:t>
            </a:r>
            <a:r>
              <a:rPr lang="en-US" altLang="ko-KR" sz="2000" smtClean="0">
                <a:sym typeface="Symbol" pitchFamily="18" charset="2"/>
              </a:rPr>
              <a:t> </a:t>
            </a:r>
            <a:r>
              <a:rPr lang="en-US" altLang="ko-KR" sz="2000" i="1" smtClean="0">
                <a:sym typeface="Symbol" pitchFamily="18" charset="2"/>
              </a:rPr>
              <a:t>n</a:t>
            </a:r>
            <a:r>
              <a:rPr lang="en-US" altLang="ko-KR" sz="2000" smtClean="0">
                <a:sym typeface="Symbol" pitchFamily="18" charset="2"/>
              </a:rPr>
              <a:t> </a:t>
            </a:r>
            <a:r>
              <a:rPr lang="ko-KR" altLang="en-US" sz="2000" smtClean="0">
                <a:sym typeface="Symbol" pitchFamily="18" charset="2"/>
              </a:rPr>
              <a:t>크기의 행렬의 곱을 구하시오</a:t>
            </a:r>
            <a:r>
              <a:rPr lang="en-US" altLang="ko-KR" sz="2000" smtClean="0">
                <a:sym typeface="Symbol" pitchFamily="18" charset="2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smtClean="0">
                <a:sym typeface="Symbol" pitchFamily="18" charset="2"/>
              </a:rPr>
              <a:t>입력</a:t>
            </a:r>
            <a:r>
              <a:rPr lang="en-US" altLang="ko-KR" sz="2000" smtClean="0">
                <a:sym typeface="Symbol" pitchFamily="18" charset="2"/>
              </a:rPr>
              <a:t>: </a:t>
            </a:r>
            <a:r>
              <a:rPr lang="ko-KR" altLang="en-US" sz="2000" smtClean="0">
                <a:sym typeface="Symbol" pitchFamily="18" charset="2"/>
              </a:rPr>
              <a:t>양수 </a:t>
            </a:r>
            <a:r>
              <a:rPr lang="en-US" altLang="ko-KR" sz="2000" smtClean="0">
                <a:sym typeface="Symbol" pitchFamily="18" charset="2"/>
              </a:rPr>
              <a:t>n, </a:t>
            </a:r>
            <a:r>
              <a:rPr lang="en-US" altLang="ko-KR" sz="2000" i="1" smtClean="0">
                <a:sym typeface="Symbol" pitchFamily="18" charset="2"/>
              </a:rPr>
              <a:t>n</a:t>
            </a:r>
            <a:r>
              <a:rPr lang="en-US" altLang="ko-KR" sz="2000" smtClean="0">
                <a:sym typeface="Symbol" pitchFamily="18" charset="2"/>
              </a:rPr>
              <a:t>  </a:t>
            </a:r>
            <a:r>
              <a:rPr lang="en-US" altLang="ko-KR" sz="2000" i="1" smtClean="0">
                <a:sym typeface="Symbol" pitchFamily="18" charset="2"/>
              </a:rPr>
              <a:t>n</a:t>
            </a:r>
            <a:r>
              <a:rPr lang="en-US" altLang="ko-KR" sz="2000" smtClean="0">
                <a:sym typeface="Symbol" pitchFamily="18" charset="2"/>
              </a:rPr>
              <a:t> </a:t>
            </a:r>
            <a:r>
              <a:rPr lang="ko-KR" altLang="en-US" sz="2000" smtClean="0">
                <a:sym typeface="Symbol" pitchFamily="18" charset="2"/>
              </a:rPr>
              <a:t>크기의 행렬 </a:t>
            </a:r>
            <a:r>
              <a:rPr lang="en-US" altLang="ko-KR" sz="2000" smtClean="0">
                <a:sym typeface="Symbol" pitchFamily="18" charset="2"/>
              </a:rPr>
              <a:t>A</a:t>
            </a:r>
            <a:r>
              <a:rPr lang="ko-KR" altLang="en-US" sz="2000" smtClean="0">
                <a:sym typeface="Symbol" pitchFamily="18" charset="2"/>
              </a:rPr>
              <a:t>와 </a:t>
            </a:r>
            <a:r>
              <a:rPr lang="en-US" altLang="ko-KR" sz="2000" smtClean="0">
                <a:sym typeface="Symbol" pitchFamily="18" charset="2"/>
              </a:rPr>
              <a:t>B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smtClean="0">
                <a:sym typeface="Symbol" pitchFamily="18" charset="2"/>
              </a:rPr>
              <a:t>출력</a:t>
            </a:r>
            <a:r>
              <a:rPr lang="en-US" altLang="ko-KR" sz="2000" smtClean="0">
                <a:sym typeface="Symbol" pitchFamily="18" charset="2"/>
              </a:rPr>
              <a:t>: </a:t>
            </a:r>
            <a:r>
              <a:rPr lang="ko-KR" altLang="en-US" sz="2000" smtClean="0">
                <a:sym typeface="Symbol" pitchFamily="18" charset="2"/>
              </a:rPr>
              <a:t>행렬 </a:t>
            </a:r>
            <a:r>
              <a:rPr lang="en-US" altLang="ko-KR" sz="2000" smtClean="0">
                <a:sym typeface="Symbol" pitchFamily="18" charset="2"/>
              </a:rPr>
              <a:t>A</a:t>
            </a:r>
            <a:r>
              <a:rPr lang="ko-KR" altLang="en-US" sz="2000" smtClean="0">
                <a:sym typeface="Symbol" pitchFamily="18" charset="2"/>
              </a:rPr>
              <a:t>와 </a:t>
            </a:r>
            <a:r>
              <a:rPr lang="en-US" altLang="ko-KR" sz="2000" smtClean="0">
                <a:sym typeface="Symbol" pitchFamily="18" charset="2"/>
              </a:rPr>
              <a:t>B</a:t>
            </a:r>
            <a:r>
              <a:rPr lang="ko-KR" altLang="en-US" sz="2000" smtClean="0">
                <a:sym typeface="Symbol" pitchFamily="18" charset="2"/>
              </a:rPr>
              <a:t>의 곱인 </a:t>
            </a:r>
            <a:r>
              <a:rPr lang="en-US" altLang="ko-KR" sz="2000" smtClean="0">
                <a:sym typeface="Symbol" pitchFamily="18" charset="2"/>
              </a:rPr>
              <a:t>C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smtClean="0">
                <a:sym typeface="Symbol" pitchFamily="18" charset="2"/>
              </a:rPr>
              <a:t>알고리즘</a:t>
            </a:r>
            <a:r>
              <a:rPr lang="en-US" altLang="ko-KR" sz="2000" smtClean="0">
                <a:sym typeface="Symbol" pitchFamily="18" charset="2"/>
              </a:rPr>
              <a:t>: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smtClean="0">
                <a:sym typeface="Symbol" pitchFamily="18" charset="2"/>
              </a:rPr>
              <a:t>	void matrixmult (int n, const number A[][], const number B[][],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smtClean="0">
                <a:sym typeface="Symbol" pitchFamily="18" charset="2"/>
              </a:rPr>
              <a:t>                                 number C[][]) {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smtClean="0">
                <a:sym typeface="Symbol" pitchFamily="18" charset="2"/>
              </a:rPr>
              <a:t>		      index i, j, k;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smtClean="0">
                <a:sym typeface="Symbol" pitchFamily="18" charset="2"/>
              </a:rPr>
              <a:t>	         for (i = 1; i &lt;= n; i++)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smtClean="0">
                <a:sym typeface="Symbol" pitchFamily="18" charset="2"/>
              </a:rPr>
              <a:t>		           for (j = 1; j &lt;= n; j++) {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smtClean="0">
                <a:sym typeface="Symbol" pitchFamily="18" charset="2"/>
              </a:rPr>
              <a:t>			   C[i][j] = 0;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smtClean="0">
                <a:sym typeface="Symbol" pitchFamily="18" charset="2"/>
              </a:rPr>
              <a:t>			   for (k = 1; k &lt;= n; k++)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smtClean="0">
                <a:sym typeface="Symbol" pitchFamily="18" charset="2"/>
              </a:rPr>
              <a:t>			          C[i][j] = C[i][j] + A[i][k] * B[k][j];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smtClean="0">
                <a:sym typeface="Symbol" pitchFamily="18" charset="2"/>
              </a:rPr>
              <a:t>		           }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smtClean="0">
                <a:sym typeface="Symbol" pitchFamily="18" charset="2"/>
              </a:rPr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행렬 곱셈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839200" cy="51816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시간복잡도 분석 </a:t>
            </a:r>
            <a:r>
              <a:rPr lang="en-US" altLang="ko-KR" dirty="0" smtClean="0"/>
              <a:t>I:</a:t>
            </a:r>
          </a:p>
          <a:p>
            <a:pPr lvl="1" eaLnBrk="1" hangingPunct="1"/>
            <a:r>
              <a:rPr lang="ko-KR" altLang="en-US" dirty="0" smtClean="0"/>
              <a:t>단위연산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가장 안쪽의 루프에 있는 곱셈하는 연산</a:t>
            </a:r>
          </a:p>
          <a:p>
            <a:pPr lvl="1" eaLnBrk="1" hangingPunct="1"/>
            <a:r>
              <a:rPr lang="ko-KR" altLang="en-US" dirty="0" smtClean="0"/>
              <a:t>입력크기</a:t>
            </a:r>
            <a:r>
              <a:rPr lang="en-US" altLang="ko-KR" dirty="0" smtClean="0"/>
              <a:t>: </a:t>
            </a:r>
            <a:r>
              <a:rPr lang="ko-KR" altLang="en-US" dirty="0" smtClean="0"/>
              <a:t>행과 열의 수</a:t>
            </a:r>
            <a:r>
              <a:rPr lang="en-US" altLang="ko-KR" dirty="0" smtClean="0"/>
              <a:t>, </a:t>
            </a:r>
            <a:r>
              <a:rPr lang="en-US" altLang="ko-KR" i="1" dirty="0" smtClean="0"/>
              <a:t>n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모든 경우 시간복잡도 분석</a:t>
            </a:r>
            <a:r>
              <a:rPr lang="en-US" altLang="ko-KR" dirty="0" smtClean="0"/>
              <a:t>: </a:t>
            </a:r>
            <a:r>
              <a:rPr lang="ko-KR" altLang="en-US" dirty="0" smtClean="0"/>
              <a:t>총 곱셈의 횟수는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ko-KR" altLang="en-US" dirty="0" smtClean="0"/>
              <a:t>	                                       이다</a:t>
            </a:r>
            <a:r>
              <a:rPr lang="en-US" altLang="ko-KR" dirty="0" smtClean="0"/>
              <a:t>.</a:t>
            </a:r>
          </a:p>
          <a:p>
            <a:pPr eaLnBrk="1" hangingPunct="1"/>
            <a:r>
              <a:rPr lang="ko-KR" altLang="en-US" dirty="0" smtClean="0"/>
              <a:t>시간복잡도 분석 </a:t>
            </a:r>
            <a:r>
              <a:rPr lang="en-US" altLang="ko-KR" dirty="0" smtClean="0"/>
              <a:t>II:</a:t>
            </a:r>
          </a:p>
          <a:p>
            <a:pPr lvl="1" eaLnBrk="1" hangingPunct="1"/>
            <a:r>
              <a:rPr lang="ko-KR" altLang="en-US" dirty="0" smtClean="0"/>
              <a:t>단위연산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가장 안쪽의 루프에 있는 덧셈하는 연산</a:t>
            </a:r>
          </a:p>
          <a:p>
            <a:pPr lvl="1" eaLnBrk="1" hangingPunct="1"/>
            <a:r>
              <a:rPr lang="ko-KR" altLang="en-US" dirty="0" smtClean="0"/>
              <a:t>입력크기</a:t>
            </a:r>
            <a:r>
              <a:rPr lang="en-US" altLang="ko-KR" dirty="0" smtClean="0"/>
              <a:t>: </a:t>
            </a:r>
            <a:r>
              <a:rPr lang="ko-KR" altLang="en-US" dirty="0" smtClean="0"/>
              <a:t>행과 열의 수</a:t>
            </a:r>
            <a:r>
              <a:rPr lang="en-US" altLang="ko-KR" dirty="0" smtClean="0"/>
              <a:t>, </a:t>
            </a:r>
            <a:r>
              <a:rPr lang="en-US" altLang="ko-KR" i="1" dirty="0" smtClean="0"/>
              <a:t>n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모든 경우 시간복잡도 분석</a:t>
            </a:r>
            <a:r>
              <a:rPr lang="en-US" altLang="ko-KR" dirty="0" smtClean="0"/>
              <a:t>: </a:t>
            </a:r>
            <a:r>
              <a:rPr lang="ko-KR" altLang="en-US" dirty="0" smtClean="0"/>
              <a:t>총 덧셈의 횟수는 </a:t>
            </a:r>
          </a:p>
        </p:txBody>
      </p:sp>
      <p:graphicFrame>
        <p:nvGraphicFramePr>
          <p:cNvPr id="19458" name="Object 0"/>
          <p:cNvGraphicFramePr>
            <a:graphicFrameLocks noChangeAspect="1"/>
          </p:cNvGraphicFramePr>
          <p:nvPr/>
        </p:nvGraphicFramePr>
        <p:xfrm>
          <a:off x="899592" y="2492896"/>
          <a:ext cx="35433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48" name="수식" r:id="rId3" imgW="1752480" imgH="228600" progId="Equation.3">
                  <p:embed/>
                </p:oleObj>
              </mc:Choice>
              <mc:Fallback>
                <p:oleObj name="수식" r:id="rId3" imgW="1752480" imgH="2286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492896"/>
                        <a:ext cx="354330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1"/>
          <p:cNvGraphicFramePr>
            <a:graphicFrameLocks noChangeAspect="1"/>
          </p:cNvGraphicFramePr>
          <p:nvPr/>
        </p:nvGraphicFramePr>
        <p:xfrm>
          <a:off x="1043608" y="4869160"/>
          <a:ext cx="46736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49" name="수식" r:id="rId5" imgW="2311200" imgH="228600" progId="Equation.3">
                  <p:embed/>
                </p:oleObj>
              </mc:Choice>
              <mc:Fallback>
                <p:oleObj name="수식" r:id="rId5" imgW="2311200" imgH="228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4869160"/>
                        <a:ext cx="467360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5724128" y="4941168"/>
            <a:ext cx="9032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2400"/>
              <a:t>이다</a:t>
            </a:r>
            <a:r>
              <a:rPr lang="en-US" altLang="ko-KR" sz="2400"/>
              <a:t>.</a:t>
            </a:r>
          </a:p>
        </p:txBody>
      </p:sp>
      <p:sp>
        <p:nvSpPr>
          <p:cNvPr id="19463" name="TextBox 6"/>
          <p:cNvSpPr txBox="1">
            <a:spLocks noChangeArrowheads="1"/>
          </p:cNvSpPr>
          <p:nvPr/>
        </p:nvSpPr>
        <p:spPr bwMode="auto">
          <a:xfrm>
            <a:off x="539552" y="5517232"/>
            <a:ext cx="7620000" cy="106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800" dirty="0"/>
              <a:t>(</a:t>
            </a:r>
            <a:r>
              <a:rPr lang="ko-KR" altLang="en-US" sz="1800" dirty="0"/>
              <a:t>앞의 알고리즘 </a:t>
            </a:r>
            <a:r>
              <a:rPr lang="en-US" altLang="ko-KR" sz="1800" dirty="0"/>
              <a:t>n</a:t>
            </a:r>
            <a:r>
              <a:rPr lang="en-US" altLang="ko-KR" sz="1800" baseline="30000" dirty="0"/>
              <a:t>3</a:t>
            </a:r>
            <a:r>
              <a:rPr lang="ko-KR" altLang="en-US" sz="1800" dirty="0"/>
              <a:t>임</a:t>
            </a:r>
            <a:r>
              <a:rPr lang="en-US" altLang="ko-KR" sz="1800" dirty="0"/>
              <a:t>. </a:t>
            </a:r>
            <a:r>
              <a:rPr lang="ko-KR" altLang="en-US" sz="1800" dirty="0"/>
              <a:t>그러나 약간 수정으로 처음에는 단순 </a:t>
            </a:r>
            <a:r>
              <a:rPr lang="en-US" altLang="ko-KR" sz="1800" dirty="0"/>
              <a:t>assignment</a:t>
            </a:r>
            <a:r>
              <a:rPr lang="ko-KR" altLang="en-US" sz="1800" dirty="0"/>
              <a:t>로 수정하면 됨</a:t>
            </a:r>
            <a:r>
              <a:rPr lang="en-US" altLang="ko-KR" sz="1800" dirty="0"/>
              <a:t>)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mtClean="0"/>
              <a:t>2 </a:t>
            </a:r>
            <a:r>
              <a:rPr lang="en-US" altLang="ko-KR" smtClean="0">
                <a:sym typeface="Symbol" pitchFamily="18" charset="2"/>
              </a:rPr>
              <a:t> 2 </a:t>
            </a:r>
            <a:r>
              <a:rPr lang="ko-KR" altLang="en-US" smtClean="0">
                <a:sym typeface="Symbol" pitchFamily="18" charset="2"/>
              </a:rPr>
              <a:t>행렬곱셈</a:t>
            </a:r>
            <a:r>
              <a:rPr lang="en-US" altLang="ko-KR" smtClean="0">
                <a:sym typeface="Symbol" pitchFamily="18" charset="2"/>
              </a:rPr>
              <a:t>: </a:t>
            </a:r>
            <a:r>
              <a:rPr lang="ko-KR" altLang="en-US" smtClean="0">
                <a:sym typeface="Symbol" pitchFamily="18" charset="2"/>
              </a:rPr>
              <a:t>쉬트라쎈의 방법</a:t>
            </a:r>
            <a:endParaRPr lang="ko-KR" altLang="en-US" smtClean="0"/>
          </a:p>
        </p:txBody>
      </p:sp>
      <p:sp>
        <p:nvSpPr>
          <p:cNvPr id="20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3340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ko-KR" altLang="en-US" sz="1800" dirty="0" smtClean="0"/>
              <a:t>문제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두 </a:t>
            </a:r>
            <a:r>
              <a:rPr lang="en-US" altLang="ko-KR" sz="1800" dirty="0" smtClean="0"/>
              <a:t>2 </a:t>
            </a:r>
            <a:r>
              <a:rPr lang="en-US" altLang="ko-KR" sz="1800" dirty="0" smtClean="0">
                <a:sym typeface="Symbol" pitchFamily="18" charset="2"/>
              </a:rPr>
              <a:t> 2 </a:t>
            </a:r>
            <a:r>
              <a:rPr lang="ko-KR" altLang="en-US" sz="1800" dirty="0" smtClean="0">
                <a:sym typeface="Symbol" pitchFamily="18" charset="2"/>
              </a:rPr>
              <a:t>행렬 </a:t>
            </a:r>
            <a:r>
              <a:rPr lang="en-US" altLang="ko-KR" sz="1800" i="1" dirty="0" smtClean="0">
                <a:sym typeface="Symbol" pitchFamily="18" charset="2"/>
              </a:rPr>
              <a:t>A</a:t>
            </a:r>
            <a:r>
              <a:rPr lang="ko-KR" altLang="en-US" sz="1800" dirty="0" smtClean="0">
                <a:sym typeface="Symbol" pitchFamily="18" charset="2"/>
              </a:rPr>
              <a:t>와 </a:t>
            </a:r>
            <a:r>
              <a:rPr lang="en-US" altLang="ko-KR" sz="1800" i="1" dirty="0" smtClean="0">
                <a:sym typeface="Symbol" pitchFamily="18" charset="2"/>
              </a:rPr>
              <a:t>B</a:t>
            </a:r>
            <a:r>
              <a:rPr lang="ko-KR" altLang="en-US" sz="1800" dirty="0" smtClean="0">
                <a:sym typeface="Symbol" pitchFamily="18" charset="2"/>
              </a:rPr>
              <a:t>의 곱</a:t>
            </a:r>
            <a:r>
              <a:rPr lang="en-US" altLang="ko-KR" sz="1800" dirty="0" smtClean="0">
                <a:sym typeface="Symbol" pitchFamily="18" charset="2"/>
              </a:rPr>
              <a:t>(product) </a:t>
            </a:r>
            <a:r>
              <a:rPr lang="en-US" altLang="ko-KR" sz="1800" i="1" dirty="0" smtClean="0">
                <a:sym typeface="Symbol" pitchFamily="18" charset="2"/>
              </a:rPr>
              <a:t>C</a:t>
            </a:r>
            <a:r>
              <a:rPr lang="en-US" altLang="ko-KR" sz="1800" dirty="0" smtClean="0">
                <a:sym typeface="Symbol" pitchFamily="18" charset="2"/>
              </a:rPr>
              <a:t>,</a:t>
            </a:r>
          </a:p>
          <a:p>
            <a:pPr eaLnBrk="1" hangingPunct="1"/>
            <a:endParaRPr lang="en-US" altLang="ko-KR" sz="1800" dirty="0" smtClean="0">
              <a:sym typeface="Symbol" pitchFamily="18" charset="2"/>
            </a:endParaRPr>
          </a:p>
          <a:p>
            <a:pPr eaLnBrk="1" hangingPunct="1"/>
            <a:endParaRPr lang="en-US" altLang="ko-KR" sz="1800" dirty="0" smtClean="0">
              <a:sym typeface="Symbol" pitchFamily="18" charset="2"/>
            </a:endParaRPr>
          </a:p>
          <a:p>
            <a:pPr eaLnBrk="1" hangingPunct="1"/>
            <a:r>
              <a:rPr lang="ko-KR" altLang="en-US" sz="1800" dirty="0" err="1" smtClean="0">
                <a:sym typeface="Symbol" pitchFamily="18" charset="2"/>
              </a:rPr>
              <a:t>쉬트라쎈</a:t>
            </a:r>
            <a:r>
              <a:rPr lang="en-US" altLang="ko-KR" sz="1800" dirty="0" smtClean="0">
                <a:sym typeface="Symbol" pitchFamily="18" charset="2"/>
              </a:rPr>
              <a:t>(</a:t>
            </a:r>
            <a:r>
              <a:rPr lang="en-US" altLang="ko-KR" sz="1800" dirty="0" err="1" smtClean="0">
                <a:sym typeface="Symbol" pitchFamily="18" charset="2"/>
              </a:rPr>
              <a:t>Strassen</a:t>
            </a:r>
            <a:r>
              <a:rPr lang="en-US" altLang="ko-KR" sz="1800" dirty="0" smtClean="0">
                <a:sym typeface="Symbol" pitchFamily="18" charset="2"/>
              </a:rPr>
              <a:t>)</a:t>
            </a:r>
            <a:r>
              <a:rPr lang="ko-KR" altLang="en-US" sz="1800" dirty="0" smtClean="0">
                <a:sym typeface="Symbol" pitchFamily="18" charset="2"/>
              </a:rPr>
              <a:t>의 해</a:t>
            </a:r>
            <a:r>
              <a:rPr lang="en-US" altLang="ko-KR" sz="1800" dirty="0" smtClean="0">
                <a:sym typeface="Symbol" pitchFamily="18" charset="2"/>
              </a:rPr>
              <a:t>:</a:t>
            </a:r>
          </a:p>
          <a:p>
            <a:pPr eaLnBrk="1" hangingPunct="1"/>
            <a:endParaRPr lang="en-US" altLang="ko-KR" sz="1800" dirty="0" smtClean="0">
              <a:sym typeface="Symbol" pitchFamily="18" charset="2"/>
            </a:endParaRPr>
          </a:p>
          <a:p>
            <a:pPr eaLnBrk="1" hangingPunct="1"/>
            <a:endParaRPr lang="en-US" altLang="ko-KR" sz="1800" dirty="0" smtClean="0">
              <a:sym typeface="Symbol" pitchFamily="18" charset="2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1800" dirty="0" smtClean="0">
                <a:sym typeface="Symbol" pitchFamily="18" charset="2"/>
              </a:rPr>
              <a:t>	</a:t>
            </a:r>
            <a:r>
              <a:rPr lang="ko-KR" altLang="en-US" sz="1800" dirty="0" smtClean="0">
                <a:sym typeface="Symbol" pitchFamily="18" charset="2"/>
              </a:rPr>
              <a:t>여기서</a:t>
            </a:r>
          </a:p>
          <a:p>
            <a:pPr eaLnBrk="1" hangingPunct="1"/>
            <a:endParaRPr lang="ko-KR" altLang="en-US" sz="1800" dirty="0" smtClean="0">
              <a:sym typeface="Symbol" pitchFamily="18" charset="2"/>
            </a:endParaRPr>
          </a:p>
          <a:p>
            <a:pPr eaLnBrk="1" hangingPunct="1"/>
            <a:endParaRPr lang="ko-KR" altLang="en-US" sz="1800" dirty="0" smtClean="0">
              <a:sym typeface="Symbol" pitchFamily="18" charset="2"/>
            </a:endParaRPr>
          </a:p>
          <a:p>
            <a:pPr eaLnBrk="1" hangingPunct="1"/>
            <a:endParaRPr lang="ko-KR" altLang="en-US" sz="1800" dirty="0" smtClean="0">
              <a:sym typeface="Symbol" pitchFamily="18" charset="2"/>
            </a:endParaRPr>
          </a:p>
          <a:p>
            <a:pPr eaLnBrk="1" hangingPunct="1"/>
            <a:endParaRPr lang="ko-KR" altLang="en-US" sz="1800" dirty="0" smtClean="0">
              <a:sym typeface="Symbol" pitchFamily="18" charset="2"/>
            </a:endParaRPr>
          </a:p>
          <a:p>
            <a:pPr eaLnBrk="1" hangingPunct="1"/>
            <a:endParaRPr lang="ko-KR" altLang="en-US" sz="1800" dirty="0" smtClean="0">
              <a:sym typeface="Symbol" pitchFamily="18" charset="2"/>
            </a:endParaRPr>
          </a:p>
          <a:p>
            <a:pPr eaLnBrk="1" hangingPunct="1"/>
            <a:endParaRPr lang="ko-KR" altLang="en-US" sz="1800" dirty="0" smtClean="0">
              <a:sym typeface="Symbol" pitchFamily="18" charset="2"/>
            </a:endParaRPr>
          </a:p>
          <a:p>
            <a:pPr eaLnBrk="1" hangingPunct="1"/>
            <a:endParaRPr lang="en-US" altLang="ko-KR" sz="1800" dirty="0" smtClean="0">
              <a:sym typeface="Symbol" pitchFamily="18" charset="2"/>
            </a:endParaRPr>
          </a:p>
          <a:p>
            <a:pPr eaLnBrk="1" hangingPunct="1"/>
            <a:r>
              <a:rPr lang="ko-KR" altLang="en-US" sz="1800" dirty="0" smtClean="0">
                <a:sym typeface="Symbol" pitchFamily="18" charset="2"/>
              </a:rPr>
              <a:t>시간복잡도 분석</a:t>
            </a:r>
            <a:r>
              <a:rPr lang="en-US" altLang="ko-KR" sz="1800" dirty="0" smtClean="0">
                <a:sym typeface="Symbol" pitchFamily="18" charset="2"/>
              </a:rPr>
              <a:t>: </a:t>
            </a:r>
            <a:r>
              <a:rPr lang="ko-KR" altLang="en-US" sz="1800" dirty="0" smtClean="0">
                <a:sym typeface="Symbol" pitchFamily="18" charset="2"/>
              </a:rPr>
              <a:t>단순한 방법은 </a:t>
            </a:r>
            <a:r>
              <a:rPr lang="en-US" altLang="ko-KR" sz="1800" dirty="0" smtClean="0">
                <a:sym typeface="Symbol" pitchFamily="18" charset="2"/>
              </a:rPr>
              <a:t>8</a:t>
            </a:r>
            <a:r>
              <a:rPr lang="ko-KR" altLang="en-US" sz="1800" dirty="0" smtClean="0">
                <a:sym typeface="Symbol" pitchFamily="18" charset="2"/>
              </a:rPr>
              <a:t>번의 곱셈과 </a:t>
            </a:r>
            <a:r>
              <a:rPr lang="en-US" altLang="ko-KR" sz="1800" dirty="0" smtClean="0">
                <a:sym typeface="Symbol" pitchFamily="18" charset="2"/>
              </a:rPr>
              <a:t>4</a:t>
            </a:r>
            <a:r>
              <a:rPr lang="ko-KR" altLang="en-US" sz="1800" dirty="0" smtClean="0">
                <a:sym typeface="Symbol" pitchFamily="18" charset="2"/>
              </a:rPr>
              <a:t>번의 덧셈이 필요한 반면</a:t>
            </a:r>
            <a:r>
              <a:rPr lang="en-US" altLang="ko-KR" sz="1800" dirty="0" smtClean="0">
                <a:sym typeface="Symbol" pitchFamily="18" charset="2"/>
              </a:rPr>
              <a:t>, </a:t>
            </a:r>
            <a:r>
              <a:rPr lang="ko-KR" altLang="en-US" sz="1800" dirty="0" err="1" smtClean="0">
                <a:sym typeface="Symbol" pitchFamily="18" charset="2"/>
              </a:rPr>
              <a:t>쉬트라쎈의</a:t>
            </a:r>
            <a:r>
              <a:rPr lang="ko-KR" altLang="en-US" sz="1800" dirty="0" smtClean="0">
                <a:sym typeface="Symbol" pitchFamily="18" charset="2"/>
              </a:rPr>
              <a:t> 방법은 </a:t>
            </a:r>
            <a:r>
              <a:rPr lang="en-US" altLang="ko-KR" sz="1800" dirty="0" smtClean="0">
                <a:sym typeface="Symbol" pitchFamily="18" charset="2"/>
              </a:rPr>
              <a:t>7</a:t>
            </a:r>
            <a:r>
              <a:rPr lang="ko-KR" altLang="en-US" sz="1800" dirty="0" smtClean="0">
                <a:sym typeface="Symbol" pitchFamily="18" charset="2"/>
              </a:rPr>
              <a:t>번의 곱셈과 </a:t>
            </a:r>
            <a:r>
              <a:rPr lang="en-US" altLang="ko-KR" sz="1800" dirty="0" smtClean="0">
                <a:sym typeface="Symbol" pitchFamily="18" charset="2"/>
              </a:rPr>
              <a:t>18</a:t>
            </a:r>
            <a:r>
              <a:rPr lang="ko-KR" altLang="en-US" sz="1800" dirty="0" smtClean="0">
                <a:sym typeface="Symbol" pitchFamily="18" charset="2"/>
              </a:rPr>
              <a:t>번의 덧셈</a:t>
            </a:r>
            <a:r>
              <a:rPr lang="en-US" altLang="ko-KR" sz="1800" dirty="0" smtClean="0">
                <a:sym typeface="Symbol" pitchFamily="18" charset="2"/>
              </a:rPr>
              <a:t>/</a:t>
            </a:r>
            <a:r>
              <a:rPr lang="ko-KR" altLang="en-US" sz="1800" dirty="0" smtClean="0">
                <a:sym typeface="Symbol" pitchFamily="18" charset="2"/>
              </a:rPr>
              <a:t>뺄셈을 필요로 한다</a:t>
            </a:r>
            <a:r>
              <a:rPr lang="en-US" altLang="ko-KR" sz="1800" dirty="0" smtClean="0">
                <a:sym typeface="Symbol" pitchFamily="18" charset="2"/>
              </a:rPr>
              <a:t>. </a:t>
            </a:r>
            <a:r>
              <a:rPr lang="ko-KR" altLang="en-US" sz="1800" dirty="0" smtClean="0">
                <a:sym typeface="Symbol" pitchFamily="18" charset="2"/>
              </a:rPr>
              <a:t>언뜻 봐서는 전혀 좋아지지 않았다</a:t>
            </a:r>
            <a:r>
              <a:rPr lang="en-US" altLang="ko-KR" sz="1800" dirty="0" smtClean="0">
                <a:sym typeface="Symbol" pitchFamily="18" charset="2"/>
              </a:rPr>
              <a:t>! </a:t>
            </a:r>
            <a:r>
              <a:rPr lang="ko-KR" altLang="en-US" sz="1800" dirty="0" smtClean="0">
                <a:sym typeface="Symbol" pitchFamily="18" charset="2"/>
              </a:rPr>
              <a:t>그러나 행렬의 크기가 커지면 </a:t>
            </a:r>
            <a:r>
              <a:rPr lang="ko-KR" altLang="en-US" sz="1800" dirty="0" err="1" smtClean="0">
                <a:sym typeface="Symbol" pitchFamily="18" charset="2"/>
              </a:rPr>
              <a:t>쉬트라쎈의</a:t>
            </a:r>
            <a:r>
              <a:rPr lang="ko-KR" altLang="en-US" sz="1800" dirty="0" smtClean="0">
                <a:sym typeface="Symbol" pitchFamily="18" charset="2"/>
              </a:rPr>
              <a:t> 방법의 가치가 들어 난다</a:t>
            </a:r>
            <a:r>
              <a:rPr lang="en-US" altLang="ko-KR" sz="1800" dirty="0" smtClean="0">
                <a:sym typeface="Symbol" pitchFamily="18" charset="2"/>
              </a:rPr>
              <a:t>.</a:t>
            </a:r>
            <a:endParaRPr lang="en-US" altLang="ko-KR" sz="2400" dirty="0" smtClean="0">
              <a:sym typeface="Symbol" pitchFamily="18" charset="2"/>
            </a:endParaRPr>
          </a:p>
        </p:txBody>
      </p:sp>
      <p:graphicFrame>
        <p:nvGraphicFramePr>
          <p:cNvPr id="20482" name="Object 0"/>
          <p:cNvGraphicFramePr>
            <a:graphicFrameLocks noChangeAspect="1"/>
          </p:cNvGraphicFramePr>
          <p:nvPr/>
        </p:nvGraphicFramePr>
        <p:xfrm>
          <a:off x="2209800" y="1066800"/>
          <a:ext cx="340042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9" name="수식" r:id="rId3" imgW="2171520" imgH="482400" progId="Equation.3">
                  <p:embed/>
                </p:oleObj>
              </mc:Choice>
              <mc:Fallback>
                <p:oleObj name="수식" r:id="rId3" imgW="2171520" imgH="4824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066800"/>
                        <a:ext cx="3400425" cy="74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1"/>
          <p:cNvGraphicFramePr>
            <a:graphicFrameLocks noChangeAspect="1"/>
          </p:cNvGraphicFramePr>
          <p:nvPr/>
        </p:nvGraphicFramePr>
        <p:xfrm>
          <a:off x="1828800" y="2057400"/>
          <a:ext cx="4170363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0" name="수식" r:id="rId5" imgW="2705040" imgH="482400" progId="Equation.3">
                  <p:embed/>
                </p:oleObj>
              </mc:Choice>
              <mc:Fallback>
                <p:oleObj name="수식" r:id="rId5" imgW="2705040" imgH="482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057400"/>
                        <a:ext cx="4170363" cy="738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2"/>
          <p:cNvGraphicFramePr>
            <a:graphicFrameLocks noChangeAspect="1"/>
          </p:cNvGraphicFramePr>
          <p:nvPr/>
        </p:nvGraphicFramePr>
        <p:xfrm>
          <a:off x="2579688" y="2971800"/>
          <a:ext cx="2525712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1" name="수식" r:id="rId7" imgW="1638000" imgH="215640" progId="Equation.3">
                  <p:embed/>
                </p:oleObj>
              </mc:Choice>
              <mc:Fallback>
                <p:oleObj name="수식" r:id="rId7" imgW="1638000" imgH="215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9688" y="2971800"/>
                        <a:ext cx="2525712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3"/>
          <p:cNvGraphicFramePr>
            <a:graphicFrameLocks noChangeAspect="1"/>
          </p:cNvGraphicFramePr>
          <p:nvPr/>
        </p:nvGraphicFramePr>
        <p:xfrm>
          <a:off x="2552700" y="3244850"/>
          <a:ext cx="189865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2" name="수식" r:id="rId9" imgW="1231560" imgH="215640" progId="Equation.3">
                  <p:embed/>
                </p:oleObj>
              </mc:Choice>
              <mc:Fallback>
                <p:oleObj name="수식" r:id="rId9" imgW="1231560" imgH="215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2700" y="3244850"/>
                        <a:ext cx="189865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4"/>
          <p:cNvGraphicFramePr>
            <a:graphicFrameLocks noChangeAspect="1"/>
          </p:cNvGraphicFramePr>
          <p:nvPr/>
        </p:nvGraphicFramePr>
        <p:xfrm>
          <a:off x="2573338" y="3506788"/>
          <a:ext cx="1881187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3" name="Equation" r:id="rId11" imgW="1218960" imgH="228600" progId="Equation.3">
                  <p:embed/>
                </p:oleObj>
              </mc:Choice>
              <mc:Fallback>
                <p:oleObj name="Equation" r:id="rId11" imgW="121896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3338" y="3506788"/>
                        <a:ext cx="1881187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5"/>
          <p:cNvGraphicFramePr>
            <a:graphicFrameLocks noChangeAspect="1"/>
          </p:cNvGraphicFramePr>
          <p:nvPr/>
        </p:nvGraphicFramePr>
        <p:xfrm>
          <a:off x="2551113" y="3778250"/>
          <a:ext cx="1900237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4" name="Equation" r:id="rId13" imgW="1231560" imgH="215640" progId="Equation.3">
                  <p:embed/>
                </p:oleObj>
              </mc:Choice>
              <mc:Fallback>
                <p:oleObj name="Equation" r:id="rId13" imgW="123156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3" y="3778250"/>
                        <a:ext cx="1900237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6"/>
          <p:cNvGraphicFramePr>
            <a:graphicFrameLocks noChangeAspect="1"/>
          </p:cNvGraphicFramePr>
          <p:nvPr/>
        </p:nvGraphicFramePr>
        <p:xfrm>
          <a:off x="2563813" y="4049713"/>
          <a:ext cx="18986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5" name="수식" r:id="rId15" imgW="1231560" imgH="228600" progId="Equation.3">
                  <p:embed/>
                </p:oleObj>
              </mc:Choice>
              <mc:Fallback>
                <p:oleObj name="수식" r:id="rId15" imgW="123156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3813" y="4049713"/>
                        <a:ext cx="189865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Object 7"/>
          <p:cNvGraphicFramePr>
            <a:graphicFrameLocks noChangeAspect="1"/>
          </p:cNvGraphicFramePr>
          <p:nvPr/>
        </p:nvGraphicFramePr>
        <p:xfrm>
          <a:off x="2555875" y="4321175"/>
          <a:ext cx="2506663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6" name="수식" r:id="rId17" imgW="1625400" imgH="228600" progId="Equation.3">
                  <p:embed/>
                </p:oleObj>
              </mc:Choice>
              <mc:Fallback>
                <p:oleObj name="수식" r:id="rId17" imgW="16254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321175"/>
                        <a:ext cx="2506663" cy="350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0" name="Object 8"/>
          <p:cNvGraphicFramePr>
            <a:graphicFrameLocks noChangeAspect="1"/>
          </p:cNvGraphicFramePr>
          <p:nvPr/>
        </p:nvGraphicFramePr>
        <p:xfrm>
          <a:off x="2549525" y="4581525"/>
          <a:ext cx="25654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7" name="수식" r:id="rId19" imgW="1663560" imgH="228600" progId="Equation.3">
                  <p:embed/>
                </p:oleObj>
              </mc:Choice>
              <mc:Fallback>
                <p:oleObj name="수식" r:id="rId19" imgW="166356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9525" y="4581525"/>
                        <a:ext cx="256540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i="1" smtClean="0"/>
              <a:t>n</a:t>
            </a:r>
            <a:r>
              <a:rPr lang="en-US" altLang="ko-KR" smtClean="0"/>
              <a:t> </a:t>
            </a:r>
            <a:r>
              <a:rPr lang="en-US" altLang="ko-KR" smtClean="0">
                <a:sym typeface="Symbol" pitchFamily="18" charset="2"/>
              </a:rPr>
              <a:t> </a:t>
            </a:r>
            <a:r>
              <a:rPr lang="en-US" altLang="ko-KR" i="1" smtClean="0">
                <a:sym typeface="Symbol" pitchFamily="18" charset="2"/>
              </a:rPr>
              <a:t>n</a:t>
            </a:r>
            <a:r>
              <a:rPr lang="en-US" altLang="ko-KR" smtClean="0"/>
              <a:t> </a:t>
            </a:r>
            <a:r>
              <a:rPr lang="ko-KR" altLang="en-US" smtClean="0"/>
              <a:t>행렬곱셈</a:t>
            </a:r>
            <a:r>
              <a:rPr lang="en-US" altLang="ko-KR" smtClean="0"/>
              <a:t>: </a:t>
            </a:r>
            <a:r>
              <a:rPr lang="ko-KR" altLang="en-US" smtClean="0"/>
              <a:t>쉬트라쎈의 방법</a:t>
            </a:r>
          </a:p>
        </p:txBody>
      </p:sp>
      <p:sp>
        <p:nvSpPr>
          <p:cNvPr id="21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839200" cy="5029200"/>
          </a:xfrm>
        </p:spPr>
        <p:txBody>
          <a:bodyPr/>
          <a:lstStyle/>
          <a:p>
            <a:pPr eaLnBrk="1" hangingPunct="1"/>
            <a:r>
              <a:rPr lang="ko-KR" altLang="en-US" sz="2000" smtClean="0"/>
              <a:t>문제</a:t>
            </a:r>
            <a:r>
              <a:rPr lang="en-US" altLang="ko-KR" sz="2000" smtClean="0"/>
              <a:t>:</a:t>
            </a:r>
            <a:r>
              <a:rPr lang="en-US" altLang="ko-KR" sz="2000" i="1" smtClean="0"/>
              <a:t> n</a:t>
            </a:r>
            <a:r>
              <a:rPr lang="ko-KR" altLang="en-US" sz="2000" smtClean="0"/>
              <a:t>이 </a:t>
            </a:r>
            <a:r>
              <a:rPr lang="en-US" altLang="ko-KR" sz="2000" smtClean="0"/>
              <a:t>2</a:t>
            </a:r>
            <a:r>
              <a:rPr lang="ko-KR" altLang="en-US" sz="2000" smtClean="0"/>
              <a:t>의 거듭제곱이고</a:t>
            </a:r>
            <a:r>
              <a:rPr lang="en-US" altLang="ko-KR" sz="2000" smtClean="0"/>
              <a:t>, </a:t>
            </a:r>
            <a:r>
              <a:rPr lang="ko-KR" altLang="en-US" sz="2000" smtClean="0"/>
              <a:t>각 행렬을 </a:t>
            </a:r>
            <a:r>
              <a:rPr lang="en-US" altLang="ko-KR" sz="2000" smtClean="0"/>
              <a:t>4</a:t>
            </a:r>
            <a:r>
              <a:rPr lang="ko-KR" altLang="en-US" sz="2000" smtClean="0"/>
              <a:t>개의 부분행렬</a:t>
            </a:r>
            <a:r>
              <a:rPr lang="en-US" altLang="ko-KR" sz="2000" smtClean="0"/>
              <a:t>(submatrix)</a:t>
            </a:r>
            <a:r>
              <a:rPr lang="ko-KR" altLang="en-US" sz="2000" smtClean="0"/>
              <a:t>로 나눈다고 가정하자</a:t>
            </a:r>
            <a:r>
              <a:rPr lang="en-US" altLang="ko-KR" sz="2000" smtClean="0"/>
              <a:t>. </a:t>
            </a:r>
            <a:r>
              <a:rPr lang="ko-KR" altLang="en-US" sz="2000" smtClean="0"/>
              <a:t>두 </a:t>
            </a:r>
            <a:r>
              <a:rPr lang="en-US" altLang="ko-KR" sz="2000" i="1" smtClean="0"/>
              <a:t>n</a:t>
            </a:r>
            <a:r>
              <a:rPr lang="en-US" altLang="ko-KR" sz="2000" smtClean="0"/>
              <a:t> </a:t>
            </a:r>
            <a:r>
              <a:rPr lang="en-US" altLang="ko-KR" sz="2000" smtClean="0">
                <a:sym typeface="Symbol" pitchFamily="18" charset="2"/>
              </a:rPr>
              <a:t> </a:t>
            </a:r>
            <a:r>
              <a:rPr lang="en-US" altLang="ko-KR" sz="2000" i="1" smtClean="0">
                <a:sym typeface="Symbol" pitchFamily="18" charset="2"/>
              </a:rPr>
              <a:t>n</a:t>
            </a:r>
            <a:r>
              <a:rPr lang="en-US" altLang="ko-KR" sz="2000" smtClean="0">
                <a:sym typeface="Symbol" pitchFamily="18" charset="2"/>
              </a:rPr>
              <a:t> </a:t>
            </a:r>
            <a:r>
              <a:rPr lang="ko-KR" altLang="en-US" sz="2000" smtClean="0">
                <a:sym typeface="Symbol" pitchFamily="18" charset="2"/>
              </a:rPr>
              <a:t>행렬 </a:t>
            </a:r>
            <a:r>
              <a:rPr lang="en-US" altLang="ko-KR" sz="2000" i="1" smtClean="0">
                <a:sym typeface="Symbol" pitchFamily="18" charset="2"/>
              </a:rPr>
              <a:t>A</a:t>
            </a:r>
            <a:r>
              <a:rPr lang="ko-KR" altLang="en-US" sz="2000" smtClean="0">
                <a:sym typeface="Symbol" pitchFamily="18" charset="2"/>
              </a:rPr>
              <a:t>와 </a:t>
            </a:r>
            <a:r>
              <a:rPr lang="en-US" altLang="ko-KR" sz="2000" i="1" smtClean="0">
                <a:sym typeface="Symbol" pitchFamily="18" charset="2"/>
              </a:rPr>
              <a:t>B</a:t>
            </a:r>
            <a:r>
              <a:rPr lang="ko-KR" altLang="en-US" sz="2000" smtClean="0">
                <a:sym typeface="Symbol" pitchFamily="18" charset="2"/>
              </a:rPr>
              <a:t>의 곱 </a:t>
            </a:r>
            <a:r>
              <a:rPr lang="en-US" altLang="ko-KR" sz="2000" i="1" smtClean="0">
                <a:sym typeface="Symbol" pitchFamily="18" charset="2"/>
              </a:rPr>
              <a:t>C</a:t>
            </a:r>
            <a:r>
              <a:rPr lang="en-US" altLang="ko-KR" sz="2000" smtClean="0">
                <a:sym typeface="Symbol" pitchFamily="18" charset="2"/>
              </a:rPr>
              <a:t>:</a:t>
            </a:r>
          </a:p>
          <a:p>
            <a:pPr eaLnBrk="1" hangingPunct="1"/>
            <a:endParaRPr lang="en-US" altLang="ko-KR" sz="2000" smtClean="0">
              <a:sym typeface="Symbol" pitchFamily="18" charset="2"/>
            </a:endParaRPr>
          </a:p>
          <a:p>
            <a:pPr eaLnBrk="1" hangingPunct="1"/>
            <a:endParaRPr lang="en-US" altLang="ko-KR" sz="2000" smtClean="0">
              <a:sym typeface="Symbol" pitchFamily="18" charset="2"/>
            </a:endParaRPr>
          </a:p>
          <a:p>
            <a:pPr eaLnBrk="1" hangingPunct="1"/>
            <a:r>
              <a:rPr lang="ko-KR" altLang="en-US" sz="2000" smtClean="0">
                <a:sym typeface="Symbol" pitchFamily="18" charset="2"/>
              </a:rPr>
              <a:t>쉬트라쎈</a:t>
            </a:r>
            <a:r>
              <a:rPr lang="en-US" altLang="ko-KR" sz="2000" smtClean="0">
                <a:sym typeface="Symbol" pitchFamily="18" charset="2"/>
              </a:rPr>
              <a:t>(Strassen)</a:t>
            </a:r>
            <a:r>
              <a:rPr lang="ko-KR" altLang="en-US" sz="2000" smtClean="0">
                <a:sym typeface="Symbol" pitchFamily="18" charset="2"/>
              </a:rPr>
              <a:t>의 해</a:t>
            </a:r>
            <a:r>
              <a:rPr lang="en-US" altLang="ko-KR" sz="2000" smtClean="0">
                <a:sym typeface="Symbol" pitchFamily="18" charset="2"/>
              </a:rPr>
              <a:t>:</a:t>
            </a:r>
          </a:p>
          <a:p>
            <a:pPr eaLnBrk="1" hangingPunct="1"/>
            <a:endParaRPr lang="en-US" altLang="ko-KR" sz="2000" smtClean="0">
              <a:sym typeface="Symbol" pitchFamily="18" charset="2"/>
            </a:endParaRPr>
          </a:p>
          <a:p>
            <a:pPr eaLnBrk="1" hangingPunct="1"/>
            <a:endParaRPr lang="en-US" altLang="ko-KR" sz="2000" smtClean="0">
              <a:sym typeface="Symbol" pitchFamily="18" charset="2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000" smtClean="0">
                <a:sym typeface="Symbol" pitchFamily="18" charset="2"/>
              </a:rPr>
              <a:t>	</a:t>
            </a:r>
            <a:r>
              <a:rPr lang="ko-KR" altLang="en-US" sz="2000" smtClean="0">
                <a:sym typeface="Symbol" pitchFamily="18" charset="2"/>
              </a:rPr>
              <a:t>여기서</a:t>
            </a:r>
            <a:endParaRPr lang="ko-KR" altLang="en-US" sz="2000" smtClean="0"/>
          </a:p>
        </p:txBody>
      </p:sp>
      <p:graphicFrame>
        <p:nvGraphicFramePr>
          <p:cNvPr id="21506" name="Object 0"/>
          <p:cNvGraphicFramePr>
            <a:graphicFrameLocks noChangeAspect="1"/>
          </p:cNvGraphicFramePr>
          <p:nvPr/>
        </p:nvGraphicFramePr>
        <p:xfrm>
          <a:off x="2057400" y="1765300"/>
          <a:ext cx="3759200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3" name="수식" r:id="rId3" imgW="2336760" imgH="482400" progId="Equation.3">
                  <p:embed/>
                </p:oleObj>
              </mc:Choice>
              <mc:Fallback>
                <p:oleObj name="수식" r:id="rId3" imgW="2336760" imgH="4824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765300"/>
                        <a:ext cx="3759200" cy="769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1"/>
          <p:cNvGraphicFramePr>
            <a:graphicFrameLocks noChangeAspect="1"/>
          </p:cNvGraphicFramePr>
          <p:nvPr/>
        </p:nvGraphicFramePr>
        <p:xfrm>
          <a:off x="1600200" y="2819400"/>
          <a:ext cx="487362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4" name="수식" r:id="rId5" imgW="3022560" imgH="482400" progId="Equation.3">
                  <p:embed/>
                </p:oleObj>
              </mc:Choice>
              <mc:Fallback>
                <p:oleObj name="수식" r:id="rId5" imgW="3022560" imgH="482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819400"/>
                        <a:ext cx="4873625" cy="77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2"/>
          <p:cNvGraphicFramePr>
            <a:graphicFrameLocks noChangeAspect="1"/>
          </p:cNvGraphicFramePr>
          <p:nvPr/>
        </p:nvGraphicFramePr>
        <p:xfrm>
          <a:off x="2209800" y="3886200"/>
          <a:ext cx="299402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5" name="수식" r:id="rId7" imgW="1765080" imgH="215640" progId="Equation.3">
                  <p:embed/>
                </p:oleObj>
              </mc:Choice>
              <mc:Fallback>
                <p:oleObj name="수식" r:id="rId7" imgW="1765080" imgH="215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886200"/>
                        <a:ext cx="2994025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3"/>
          <p:cNvGraphicFramePr>
            <a:graphicFrameLocks noChangeAspect="1"/>
          </p:cNvGraphicFramePr>
          <p:nvPr/>
        </p:nvGraphicFramePr>
        <p:xfrm>
          <a:off x="2176463" y="4203700"/>
          <a:ext cx="2319337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6" name="수식" r:id="rId9" imgW="1333440" imgH="215640" progId="Equation.3">
                  <p:embed/>
                </p:oleObj>
              </mc:Choice>
              <mc:Fallback>
                <p:oleObj name="수식" r:id="rId9" imgW="1333440" imgH="215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6463" y="4203700"/>
                        <a:ext cx="2319337" cy="373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4"/>
          <p:cNvGraphicFramePr>
            <a:graphicFrameLocks noChangeAspect="1"/>
          </p:cNvGraphicFramePr>
          <p:nvPr/>
        </p:nvGraphicFramePr>
        <p:xfrm>
          <a:off x="2166938" y="4498975"/>
          <a:ext cx="241935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7" name="Equation" r:id="rId11" imgW="1346040" imgH="228600" progId="Equation.3">
                  <p:embed/>
                </p:oleObj>
              </mc:Choice>
              <mc:Fallback>
                <p:oleObj name="Equation" r:id="rId11" imgW="134604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38" y="4498975"/>
                        <a:ext cx="2419350" cy="411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5"/>
          <p:cNvGraphicFramePr>
            <a:graphicFrameLocks noChangeAspect="1"/>
          </p:cNvGraphicFramePr>
          <p:nvPr/>
        </p:nvGraphicFramePr>
        <p:xfrm>
          <a:off x="2176463" y="4779963"/>
          <a:ext cx="2330450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8" name="수식" r:id="rId13" imgW="1346040" imgH="215640" progId="Equation.3">
                  <p:embed/>
                </p:oleObj>
              </mc:Choice>
              <mc:Fallback>
                <p:oleObj name="수식" r:id="rId13" imgW="134604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6463" y="4779963"/>
                        <a:ext cx="2330450" cy="369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6"/>
          <p:cNvGraphicFramePr>
            <a:graphicFrameLocks noChangeAspect="1"/>
          </p:cNvGraphicFramePr>
          <p:nvPr/>
        </p:nvGraphicFramePr>
        <p:xfrm>
          <a:off x="2185988" y="5076825"/>
          <a:ext cx="2255837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9" name="수식" r:id="rId15" imgW="1333440" imgH="228600" progId="Equation.3">
                  <p:embed/>
                </p:oleObj>
              </mc:Choice>
              <mc:Fallback>
                <p:oleObj name="수식" r:id="rId15" imgW="133344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5988" y="5076825"/>
                        <a:ext cx="2255837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3" name="Object 7"/>
          <p:cNvGraphicFramePr>
            <a:graphicFrameLocks noChangeAspect="1"/>
          </p:cNvGraphicFramePr>
          <p:nvPr/>
        </p:nvGraphicFramePr>
        <p:xfrm>
          <a:off x="2176463" y="5387975"/>
          <a:ext cx="296068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0" name="수식" r:id="rId17" imgW="1765080" imgH="228600" progId="Equation.3">
                  <p:embed/>
                </p:oleObj>
              </mc:Choice>
              <mc:Fallback>
                <p:oleObj name="수식" r:id="rId17" imgW="176508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6463" y="5387975"/>
                        <a:ext cx="2960687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4" name="Object 8"/>
          <p:cNvGraphicFramePr>
            <a:graphicFrameLocks noChangeAspect="1"/>
          </p:cNvGraphicFramePr>
          <p:nvPr/>
        </p:nvGraphicFramePr>
        <p:xfrm>
          <a:off x="2165350" y="5713413"/>
          <a:ext cx="3003550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1" name="수식" r:id="rId19" imgW="1790640" imgH="228600" progId="Equation.3">
                  <p:embed/>
                </p:oleObj>
              </mc:Choice>
              <mc:Fallback>
                <p:oleObj name="수식" r:id="rId19" imgW="179064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5350" y="5713413"/>
                        <a:ext cx="3003550" cy="382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pPr eaLnBrk="1" hangingPunct="1"/>
            <a:r>
              <a:rPr lang="ko-KR" altLang="en-US" smtClean="0"/>
              <a:t>쉬트라쎈의 알고리즘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839200" cy="5257800"/>
          </a:xfrm>
        </p:spPr>
        <p:txBody>
          <a:bodyPr/>
          <a:lstStyle/>
          <a:p>
            <a:pPr eaLnBrk="1" hangingPunct="1"/>
            <a:r>
              <a:rPr lang="ko-KR" altLang="en-US" sz="1800" smtClean="0"/>
              <a:t>문제</a:t>
            </a:r>
            <a:r>
              <a:rPr lang="en-US" altLang="ko-KR" sz="1800" smtClean="0"/>
              <a:t>: </a:t>
            </a:r>
            <a:r>
              <a:rPr lang="en-US" altLang="ko-KR" sz="1800" i="1" smtClean="0"/>
              <a:t>n</a:t>
            </a:r>
            <a:r>
              <a:rPr lang="ko-KR" altLang="en-US" sz="1800" smtClean="0"/>
              <a:t>이 </a:t>
            </a:r>
            <a:r>
              <a:rPr lang="en-US" altLang="ko-KR" sz="1800" smtClean="0"/>
              <a:t>2</a:t>
            </a:r>
            <a:r>
              <a:rPr lang="ko-KR" altLang="en-US" sz="1800" smtClean="0"/>
              <a:t>의 거듭제곱일 때</a:t>
            </a:r>
            <a:r>
              <a:rPr lang="en-US" altLang="ko-KR" sz="1800" smtClean="0"/>
              <a:t>, </a:t>
            </a:r>
            <a:r>
              <a:rPr lang="en-US" altLang="ko-KR" sz="1800" i="1" smtClean="0"/>
              <a:t>n</a:t>
            </a:r>
            <a:r>
              <a:rPr lang="en-US" altLang="ko-KR" sz="1800" smtClean="0"/>
              <a:t> </a:t>
            </a:r>
            <a:r>
              <a:rPr lang="en-US" altLang="ko-KR" sz="1800" smtClean="0">
                <a:sym typeface="Symbol" pitchFamily="18" charset="2"/>
              </a:rPr>
              <a:t> </a:t>
            </a:r>
            <a:r>
              <a:rPr lang="en-US" altLang="ko-KR" sz="1800" i="1" smtClean="0">
                <a:sym typeface="Symbol" pitchFamily="18" charset="2"/>
              </a:rPr>
              <a:t>n</a:t>
            </a:r>
            <a:r>
              <a:rPr lang="en-US" altLang="ko-KR" sz="1800" smtClean="0">
                <a:sym typeface="Symbol" pitchFamily="18" charset="2"/>
              </a:rPr>
              <a:t> </a:t>
            </a:r>
            <a:r>
              <a:rPr lang="ko-KR" altLang="en-US" sz="1800" smtClean="0">
                <a:sym typeface="Symbol" pitchFamily="18" charset="2"/>
              </a:rPr>
              <a:t>크기의 두 행렬의 곱을 구하시오</a:t>
            </a:r>
            <a:r>
              <a:rPr lang="en-US" altLang="ko-KR" sz="1800" smtClean="0">
                <a:sym typeface="Symbol" pitchFamily="18" charset="2"/>
              </a:rPr>
              <a:t>.</a:t>
            </a:r>
          </a:p>
          <a:p>
            <a:pPr eaLnBrk="1" hangingPunct="1"/>
            <a:r>
              <a:rPr lang="ko-KR" altLang="en-US" sz="1800" smtClean="0">
                <a:sym typeface="Symbol" pitchFamily="18" charset="2"/>
              </a:rPr>
              <a:t>입력</a:t>
            </a:r>
            <a:r>
              <a:rPr lang="en-US" altLang="ko-KR" sz="1800" smtClean="0">
                <a:sym typeface="Symbol" pitchFamily="18" charset="2"/>
              </a:rPr>
              <a:t>: </a:t>
            </a:r>
            <a:r>
              <a:rPr lang="ko-KR" altLang="en-US" sz="1800" smtClean="0">
                <a:sym typeface="Symbol" pitchFamily="18" charset="2"/>
              </a:rPr>
              <a:t>정수 </a:t>
            </a:r>
            <a:r>
              <a:rPr lang="en-US" altLang="ko-KR" sz="1800" smtClean="0">
                <a:sym typeface="Symbol" pitchFamily="18" charset="2"/>
              </a:rPr>
              <a:t>n, </a:t>
            </a:r>
            <a:r>
              <a:rPr lang="en-US" altLang="ko-KR" sz="1800" i="1" smtClean="0"/>
              <a:t>n</a:t>
            </a:r>
            <a:r>
              <a:rPr lang="en-US" altLang="ko-KR" sz="1800" smtClean="0"/>
              <a:t> </a:t>
            </a:r>
            <a:r>
              <a:rPr lang="en-US" altLang="ko-KR" sz="1800" smtClean="0">
                <a:sym typeface="Symbol" pitchFamily="18" charset="2"/>
              </a:rPr>
              <a:t> </a:t>
            </a:r>
            <a:r>
              <a:rPr lang="en-US" altLang="ko-KR" sz="1800" i="1" smtClean="0">
                <a:sym typeface="Symbol" pitchFamily="18" charset="2"/>
              </a:rPr>
              <a:t>n</a:t>
            </a:r>
            <a:r>
              <a:rPr lang="en-US" altLang="ko-KR" sz="1800" smtClean="0">
                <a:sym typeface="Symbol" pitchFamily="18" charset="2"/>
              </a:rPr>
              <a:t> </a:t>
            </a:r>
            <a:r>
              <a:rPr lang="ko-KR" altLang="en-US" sz="1800" smtClean="0">
                <a:sym typeface="Symbol" pitchFamily="18" charset="2"/>
              </a:rPr>
              <a:t>크기의 행렬 </a:t>
            </a:r>
            <a:r>
              <a:rPr lang="en-US" altLang="ko-KR" sz="1800" smtClean="0">
                <a:sym typeface="Symbol" pitchFamily="18" charset="2"/>
              </a:rPr>
              <a:t>A</a:t>
            </a:r>
            <a:r>
              <a:rPr lang="ko-KR" altLang="en-US" sz="1800" smtClean="0">
                <a:sym typeface="Symbol" pitchFamily="18" charset="2"/>
              </a:rPr>
              <a:t>와 </a:t>
            </a:r>
            <a:r>
              <a:rPr lang="en-US" altLang="ko-KR" sz="1800" smtClean="0">
                <a:sym typeface="Symbol" pitchFamily="18" charset="2"/>
              </a:rPr>
              <a:t>B</a:t>
            </a:r>
          </a:p>
          <a:p>
            <a:pPr eaLnBrk="1" hangingPunct="1"/>
            <a:r>
              <a:rPr lang="ko-KR" altLang="en-US" sz="1800" smtClean="0">
                <a:sym typeface="Symbol" pitchFamily="18" charset="2"/>
              </a:rPr>
              <a:t>출력</a:t>
            </a:r>
            <a:r>
              <a:rPr lang="en-US" altLang="ko-KR" sz="1800" smtClean="0">
                <a:sym typeface="Symbol" pitchFamily="18" charset="2"/>
              </a:rPr>
              <a:t>: </a:t>
            </a:r>
            <a:r>
              <a:rPr lang="ko-KR" altLang="en-US" sz="1800" smtClean="0">
                <a:sym typeface="Symbol" pitchFamily="18" charset="2"/>
              </a:rPr>
              <a:t>행렬 </a:t>
            </a:r>
            <a:r>
              <a:rPr lang="en-US" altLang="ko-KR" sz="1800" smtClean="0">
                <a:sym typeface="Symbol" pitchFamily="18" charset="2"/>
              </a:rPr>
              <a:t>A</a:t>
            </a:r>
            <a:r>
              <a:rPr lang="ko-KR" altLang="en-US" sz="1800" smtClean="0">
                <a:sym typeface="Symbol" pitchFamily="18" charset="2"/>
              </a:rPr>
              <a:t>와 </a:t>
            </a:r>
            <a:r>
              <a:rPr lang="en-US" altLang="ko-KR" sz="1800" smtClean="0">
                <a:sym typeface="Symbol" pitchFamily="18" charset="2"/>
              </a:rPr>
              <a:t>B</a:t>
            </a:r>
            <a:r>
              <a:rPr lang="ko-KR" altLang="en-US" sz="1800" smtClean="0">
                <a:sym typeface="Symbol" pitchFamily="18" charset="2"/>
              </a:rPr>
              <a:t>의 곱인 </a:t>
            </a:r>
            <a:r>
              <a:rPr lang="en-US" altLang="ko-KR" sz="1800" smtClean="0">
                <a:sym typeface="Symbol" pitchFamily="18" charset="2"/>
              </a:rPr>
              <a:t>C</a:t>
            </a:r>
          </a:p>
          <a:p>
            <a:pPr eaLnBrk="1" hangingPunct="1"/>
            <a:r>
              <a:rPr lang="ko-KR" altLang="en-US" sz="1800" smtClean="0">
                <a:sym typeface="Symbol" pitchFamily="18" charset="2"/>
              </a:rPr>
              <a:t>알고리즘</a:t>
            </a:r>
            <a:r>
              <a:rPr lang="en-US" altLang="ko-KR" sz="1800" smtClean="0">
                <a:sym typeface="Symbol" pitchFamily="18" charset="2"/>
              </a:rPr>
              <a:t>: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1800" smtClean="0">
                <a:sym typeface="Symbol" pitchFamily="18" charset="2"/>
              </a:rPr>
              <a:t>	void strassen (int n, n*n_matrix A, n*n_matrix B, n*n_matrix&amp; C) {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1800" smtClean="0">
                <a:sym typeface="Symbol" pitchFamily="18" charset="2"/>
              </a:rPr>
              <a:t>		if (n &lt;= </a:t>
            </a:r>
            <a:r>
              <a:rPr lang="ko-KR" altLang="en-US" sz="1800" smtClean="0">
                <a:sym typeface="Symbol" pitchFamily="18" charset="2"/>
              </a:rPr>
              <a:t>분기점</a:t>
            </a:r>
            <a:r>
              <a:rPr lang="en-US" altLang="ko-KR" sz="1800" smtClean="0">
                <a:sym typeface="Symbol" pitchFamily="18" charset="2"/>
              </a:rPr>
              <a:t>)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1800" smtClean="0">
                <a:sym typeface="Symbol" pitchFamily="18" charset="2"/>
              </a:rPr>
              <a:t>		     </a:t>
            </a:r>
            <a:r>
              <a:rPr lang="ko-KR" altLang="en-US" sz="1800" smtClean="0">
                <a:sym typeface="Symbol" pitchFamily="18" charset="2"/>
              </a:rPr>
              <a:t>단순한 알고리즘을 사용하여 </a:t>
            </a:r>
            <a:r>
              <a:rPr lang="en-US" altLang="ko-KR" sz="1800" smtClean="0">
                <a:sym typeface="Symbol" pitchFamily="18" charset="2"/>
              </a:rPr>
              <a:t>C = A * B</a:t>
            </a:r>
            <a:r>
              <a:rPr lang="ko-KR" altLang="en-US" sz="1800" smtClean="0">
                <a:sym typeface="Symbol" pitchFamily="18" charset="2"/>
              </a:rPr>
              <a:t>를 계산</a:t>
            </a:r>
            <a:r>
              <a:rPr lang="en-US" altLang="ko-KR" sz="1800" smtClean="0">
                <a:sym typeface="Symbol" pitchFamily="18" charset="2"/>
              </a:rPr>
              <a:t>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1800" smtClean="0">
                <a:sym typeface="Symbol" pitchFamily="18" charset="2"/>
              </a:rPr>
              <a:t>		else {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1800" smtClean="0">
                <a:sym typeface="Symbol" pitchFamily="18" charset="2"/>
              </a:rPr>
              <a:t>		      A</a:t>
            </a:r>
            <a:r>
              <a:rPr lang="ko-KR" altLang="en-US" sz="1800" smtClean="0">
                <a:sym typeface="Symbol" pitchFamily="18" charset="2"/>
              </a:rPr>
              <a:t>를 </a:t>
            </a:r>
            <a:r>
              <a:rPr lang="en-US" altLang="ko-KR" sz="1800" smtClean="0">
                <a:sym typeface="Symbol" pitchFamily="18" charset="2"/>
              </a:rPr>
              <a:t>4</a:t>
            </a:r>
            <a:r>
              <a:rPr lang="ko-KR" altLang="en-US" sz="1800" smtClean="0">
                <a:sym typeface="Symbol" pitchFamily="18" charset="2"/>
              </a:rPr>
              <a:t>개의 부분행렬 </a:t>
            </a:r>
            <a:r>
              <a:rPr lang="en-US" altLang="ko-KR" sz="1800" smtClean="0">
                <a:sym typeface="Symbol" pitchFamily="18" charset="2"/>
              </a:rPr>
              <a:t>A</a:t>
            </a:r>
            <a:r>
              <a:rPr lang="en-US" altLang="ko-KR" sz="1800" baseline="-25000" smtClean="0">
                <a:sym typeface="Symbol" pitchFamily="18" charset="2"/>
              </a:rPr>
              <a:t>11</a:t>
            </a:r>
            <a:r>
              <a:rPr lang="en-US" altLang="ko-KR" sz="1800" smtClean="0">
                <a:sym typeface="Symbol" pitchFamily="18" charset="2"/>
              </a:rPr>
              <a:t>, A</a:t>
            </a:r>
            <a:r>
              <a:rPr lang="en-US" altLang="ko-KR" sz="1800" baseline="-25000" smtClean="0">
                <a:sym typeface="Symbol" pitchFamily="18" charset="2"/>
              </a:rPr>
              <a:t>12</a:t>
            </a:r>
            <a:r>
              <a:rPr lang="en-US" altLang="ko-KR" sz="1800" smtClean="0">
                <a:sym typeface="Symbol" pitchFamily="18" charset="2"/>
              </a:rPr>
              <a:t>, A</a:t>
            </a:r>
            <a:r>
              <a:rPr lang="en-US" altLang="ko-KR" sz="1800" baseline="-25000" smtClean="0">
                <a:sym typeface="Symbol" pitchFamily="18" charset="2"/>
              </a:rPr>
              <a:t>21</a:t>
            </a:r>
            <a:r>
              <a:rPr lang="en-US" altLang="ko-KR" sz="1800" smtClean="0">
                <a:sym typeface="Symbol" pitchFamily="18" charset="2"/>
              </a:rPr>
              <a:t>, A</a:t>
            </a:r>
            <a:r>
              <a:rPr lang="en-US" altLang="ko-KR" sz="1800" baseline="-25000" smtClean="0">
                <a:sym typeface="Symbol" pitchFamily="18" charset="2"/>
              </a:rPr>
              <a:t>22</a:t>
            </a:r>
            <a:r>
              <a:rPr lang="ko-KR" altLang="en-US" sz="1800" smtClean="0">
                <a:sym typeface="Symbol" pitchFamily="18" charset="2"/>
              </a:rPr>
              <a:t>로 분할</a:t>
            </a:r>
            <a:r>
              <a:rPr lang="en-US" altLang="ko-KR" sz="1800" smtClean="0">
                <a:sym typeface="Symbol" pitchFamily="18" charset="2"/>
              </a:rPr>
              <a:t>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1800" smtClean="0">
                <a:sym typeface="Symbol" pitchFamily="18" charset="2"/>
              </a:rPr>
              <a:t>		      B</a:t>
            </a:r>
            <a:r>
              <a:rPr lang="ko-KR" altLang="en-US" sz="1800" smtClean="0">
                <a:sym typeface="Symbol" pitchFamily="18" charset="2"/>
              </a:rPr>
              <a:t>를 </a:t>
            </a:r>
            <a:r>
              <a:rPr lang="en-US" altLang="ko-KR" sz="1800" smtClean="0">
                <a:sym typeface="Symbol" pitchFamily="18" charset="2"/>
              </a:rPr>
              <a:t>4</a:t>
            </a:r>
            <a:r>
              <a:rPr lang="ko-KR" altLang="en-US" sz="1800" smtClean="0">
                <a:sym typeface="Symbol" pitchFamily="18" charset="2"/>
              </a:rPr>
              <a:t>개의 부분행렬 </a:t>
            </a:r>
            <a:r>
              <a:rPr lang="en-US" altLang="ko-KR" sz="1800" smtClean="0">
                <a:sym typeface="Symbol" pitchFamily="18" charset="2"/>
              </a:rPr>
              <a:t>B</a:t>
            </a:r>
            <a:r>
              <a:rPr lang="en-US" altLang="ko-KR" sz="1800" baseline="-25000" smtClean="0">
                <a:sym typeface="Symbol" pitchFamily="18" charset="2"/>
              </a:rPr>
              <a:t>11</a:t>
            </a:r>
            <a:r>
              <a:rPr lang="en-US" altLang="ko-KR" sz="1800" smtClean="0">
                <a:sym typeface="Symbol" pitchFamily="18" charset="2"/>
              </a:rPr>
              <a:t>, B</a:t>
            </a:r>
            <a:r>
              <a:rPr lang="en-US" altLang="ko-KR" sz="1800" baseline="-25000" smtClean="0">
                <a:sym typeface="Symbol" pitchFamily="18" charset="2"/>
              </a:rPr>
              <a:t>12</a:t>
            </a:r>
            <a:r>
              <a:rPr lang="en-US" altLang="ko-KR" sz="1800" smtClean="0">
                <a:sym typeface="Symbol" pitchFamily="18" charset="2"/>
              </a:rPr>
              <a:t>, B</a:t>
            </a:r>
            <a:r>
              <a:rPr lang="en-US" altLang="ko-KR" sz="1800" baseline="-25000" smtClean="0">
                <a:sym typeface="Symbol" pitchFamily="18" charset="2"/>
              </a:rPr>
              <a:t>21</a:t>
            </a:r>
            <a:r>
              <a:rPr lang="en-US" altLang="ko-KR" sz="1800" smtClean="0">
                <a:sym typeface="Symbol" pitchFamily="18" charset="2"/>
              </a:rPr>
              <a:t>, B</a:t>
            </a:r>
            <a:r>
              <a:rPr lang="en-US" altLang="ko-KR" sz="1800" baseline="-25000" smtClean="0">
                <a:sym typeface="Symbol" pitchFamily="18" charset="2"/>
              </a:rPr>
              <a:t>22</a:t>
            </a:r>
            <a:r>
              <a:rPr lang="ko-KR" altLang="en-US" sz="1800" smtClean="0">
                <a:sym typeface="Symbol" pitchFamily="18" charset="2"/>
              </a:rPr>
              <a:t>로 분할</a:t>
            </a:r>
            <a:r>
              <a:rPr lang="en-US" altLang="ko-KR" sz="1800" smtClean="0">
                <a:sym typeface="Symbol" pitchFamily="18" charset="2"/>
              </a:rPr>
              <a:t>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1800" smtClean="0">
                <a:sym typeface="Symbol" pitchFamily="18" charset="2"/>
              </a:rPr>
              <a:t>		      </a:t>
            </a:r>
            <a:r>
              <a:rPr lang="ko-KR" altLang="en-US" sz="1800" smtClean="0">
                <a:sym typeface="Symbol" pitchFamily="18" charset="2"/>
              </a:rPr>
              <a:t>쉬트라쎈의 방법을 사용하여 </a:t>
            </a:r>
            <a:r>
              <a:rPr lang="en-US" altLang="ko-KR" sz="1800" smtClean="0">
                <a:sym typeface="Symbol" pitchFamily="18" charset="2"/>
              </a:rPr>
              <a:t>C = A * B</a:t>
            </a:r>
            <a:r>
              <a:rPr lang="ko-KR" altLang="en-US" sz="1800" smtClean="0">
                <a:sym typeface="Symbol" pitchFamily="18" charset="2"/>
              </a:rPr>
              <a:t>를 계산</a:t>
            </a:r>
            <a:r>
              <a:rPr lang="en-US" altLang="ko-KR" sz="1800" smtClean="0">
                <a:sym typeface="Symbol" pitchFamily="18" charset="2"/>
              </a:rPr>
              <a:t>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1800" smtClean="0">
                <a:sym typeface="Symbol" pitchFamily="18" charset="2"/>
              </a:rPr>
              <a:t>		      // </a:t>
            </a:r>
            <a:r>
              <a:rPr lang="ko-KR" altLang="en-US" sz="1800" smtClean="0">
                <a:sym typeface="Symbol" pitchFamily="18" charset="2"/>
              </a:rPr>
              <a:t>되부르는 호출의 예</a:t>
            </a:r>
            <a:r>
              <a:rPr lang="en-US" altLang="ko-KR" sz="1800" smtClean="0">
                <a:sym typeface="Symbol" pitchFamily="18" charset="2"/>
              </a:rPr>
              <a:t>: strassen(n/2, A</a:t>
            </a:r>
            <a:r>
              <a:rPr lang="en-US" altLang="ko-KR" sz="1800" baseline="-25000" smtClean="0">
                <a:sym typeface="Symbol" pitchFamily="18" charset="2"/>
              </a:rPr>
              <a:t>11</a:t>
            </a:r>
            <a:r>
              <a:rPr lang="en-US" altLang="ko-KR" sz="1800" smtClean="0">
                <a:sym typeface="Symbol" pitchFamily="18" charset="2"/>
              </a:rPr>
              <a:t>+A</a:t>
            </a:r>
            <a:r>
              <a:rPr lang="en-US" altLang="ko-KR" sz="1800" baseline="-25000" smtClean="0">
                <a:sym typeface="Symbol" pitchFamily="18" charset="2"/>
              </a:rPr>
              <a:t>12</a:t>
            </a:r>
            <a:r>
              <a:rPr lang="en-US" altLang="ko-KR" sz="1800" smtClean="0">
                <a:sym typeface="Symbol" pitchFamily="18" charset="2"/>
              </a:rPr>
              <a:t>, B</a:t>
            </a:r>
            <a:r>
              <a:rPr lang="en-US" altLang="ko-KR" sz="1800" baseline="-25000" smtClean="0">
                <a:sym typeface="Symbol" pitchFamily="18" charset="2"/>
              </a:rPr>
              <a:t>11</a:t>
            </a:r>
            <a:r>
              <a:rPr lang="en-US" altLang="ko-KR" sz="1800" smtClean="0">
                <a:sym typeface="Symbol" pitchFamily="18" charset="2"/>
              </a:rPr>
              <a:t>+B</a:t>
            </a:r>
            <a:r>
              <a:rPr lang="en-US" altLang="ko-KR" sz="1800" baseline="-25000" smtClean="0">
                <a:sym typeface="Symbol" pitchFamily="18" charset="2"/>
              </a:rPr>
              <a:t>22</a:t>
            </a:r>
            <a:r>
              <a:rPr lang="en-US" altLang="ko-KR" sz="1800" smtClean="0">
                <a:sym typeface="Symbol" pitchFamily="18" charset="2"/>
              </a:rPr>
              <a:t>,M</a:t>
            </a:r>
            <a:r>
              <a:rPr lang="en-US" altLang="ko-KR" sz="1800" baseline="-25000" smtClean="0">
                <a:sym typeface="Symbol" pitchFamily="18" charset="2"/>
              </a:rPr>
              <a:t>1</a:t>
            </a:r>
            <a:r>
              <a:rPr lang="en-US" altLang="ko-KR" sz="1800" smtClean="0">
                <a:sym typeface="Symbol" pitchFamily="18" charset="2"/>
              </a:rPr>
              <a:t>)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1800" smtClean="0">
                <a:sym typeface="Symbol" pitchFamily="18" charset="2"/>
              </a:rPr>
              <a:t>		}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1800" smtClean="0">
                <a:sym typeface="Symbol" pitchFamily="18" charset="2"/>
              </a:rPr>
              <a:t>	}</a:t>
            </a:r>
          </a:p>
          <a:p>
            <a:pPr eaLnBrk="1" hangingPunct="1"/>
            <a:r>
              <a:rPr lang="ko-KR" altLang="en-US" sz="1800" smtClean="0">
                <a:sym typeface="Symbol" pitchFamily="18" charset="2"/>
              </a:rPr>
              <a:t>용어</a:t>
            </a:r>
            <a:r>
              <a:rPr lang="en-US" altLang="ko-KR" sz="1800" smtClean="0">
                <a:sym typeface="Symbol" pitchFamily="18" charset="2"/>
              </a:rPr>
              <a:t>: </a:t>
            </a:r>
            <a:r>
              <a:rPr lang="ko-KR" altLang="en-US" sz="1800" smtClean="0">
                <a:sym typeface="Symbol" pitchFamily="18" charset="2"/>
              </a:rPr>
              <a:t>임계점</a:t>
            </a:r>
            <a:r>
              <a:rPr lang="en-US" altLang="ko-KR" sz="1800" smtClean="0">
                <a:sym typeface="Symbol" pitchFamily="18" charset="2"/>
              </a:rPr>
              <a:t>(threshold)</a:t>
            </a:r>
            <a:r>
              <a:rPr lang="ko-KR" altLang="en-US" sz="1800" smtClean="0">
                <a:sym typeface="Symbol" pitchFamily="18" charset="2"/>
              </a:rPr>
              <a:t>이란</a:t>
            </a:r>
            <a:r>
              <a:rPr lang="en-US" altLang="ko-KR" sz="1800" smtClean="0">
                <a:sym typeface="Symbol" pitchFamily="18" charset="2"/>
              </a:rPr>
              <a:t>? </a:t>
            </a:r>
            <a:r>
              <a:rPr lang="ko-KR" altLang="en-US" sz="1800" smtClean="0">
                <a:sym typeface="Symbol" pitchFamily="18" charset="2"/>
              </a:rPr>
              <a:t>단순한 알고리즘보다 쉬트라쎈의 알고리즘을 사용하는 편이 더 좋을 것이라고 예상되는 지점</a:t>
            </a:r>
            <a:r>
              <a:rPr lang="en-US" altLang="ko-KR" sz="1800" smtClean="0">
                <a:sym typeface="Symbol" pitchFamily="18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pPr eaLnBrk="1" hangingPunct="1"/>
            <a:r>
              <a:rPr lang="ko-KR" altLang="en-US" smtClean="0"/>
              <a:t>분석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839200" cy="6055568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sz="2000" dirty="0" smtClean="0"/>
              <a:t>시간복잡도 분석 </a:t>
            </a:r>
            <a:r>
              <a:rPr lang="en-US" altLang="ko-KR" sz="2000" dirty="0" smtClean="0"/>
              <a:t>I</a:t>
            </a:r>
          </a:p>
          <a:p>
            <a:pPr lvl="1" eaLnBrk="1" hangingPunct="1"/>
            <a:r>
              <a:rPr lang="ko-KR" altLang="en-US" sz="1800" dirty="0" smtClean="0"/>
              <a:t>단위연산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곱셈하는 연산</a:t>
            </a:r>
          </a:p>
          <a:p>
            <a:pPr lvl="1" eaLnBrk="1" hangingPunct="1"/>
            <a:r>
              <a:rPr lang="ko-KR" altLang="en-US" sz="1800" dirty="0" smtClean="0"/>
              <a:t>입력크기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행과 열의 수</a:t>
            </a:r>
            <a:r>
              <a:rPr lang="en-US" altLang="ko-KR" sz="1800" dirty="0" smtClean="0"/>
              <a:t>, </a:t>
            </a:r>
            <a:r>
              <a:rPr lang="en-US" altLang="ko-KR" sz="1800" i="1" dirty="0" smtClean="0"/>
              <a:t>n</a:t>
            </a:r>
            <a:endParaRPr lang="en-US" altLang="ko-KR" sz="1800" dirty="0" smtClean="0"/>
          </a:p>
          <a:p>
            <a:pPr lvl="1" eaLnBrk="1" hangingPunct="1"/>
            <a:r>
              <a:rPr lang="ko-KR" altLang="en-US" sz="1800" dirty="0" smtClean="0"/>
              <a:t>모든 경우 시간복잡도 분석</a:t>
            </a:r>
            <a:r>
              <a:rPr lang="en-US" altLang="ko-KR" sz="1800" dirty="0" smtClean="0"/>
              <a:t>: </a:t>
            </a:r>
            <a:r>
              <a:rPr lang="ko-KR" altLang="en-US" sz="1800" dirty="0" err="1" smtClean="0"/>
              <a:t>임계값을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이라고 하자</a:t>
            </a:r>
            <a:r>
              <a:rPr lang="en-US" altLang="ko-KR" sz="1800" dirty="0" smtClean="0"/>
              <a:t>. (</a:t>
            </a:r>
            <a:r>
              <a:rPr lang="ko-KR" altLang="en-US" sz="1800" dirty="0" err="1" smtClean="0"/>
              <a:t>임계값은</a:t>
            </a:r>
            <a:r>
              <a:rPr lang="ko-KR" altLang="en-US" sz="1800" dirty="0" smtClean="0"/>
              <a:t> 차수에 전혀 영향을 미치지 않는다</a:t>
            </a:r>
            <a:r>
              <a:rPr lang="en-US" altLang="ko-KR" sz="1800" dirty="0" smtClean="0"/>
              <a:t>.)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z="1800" dirty="0" smtClean="0"/>
              <a:t>	</a:t>
            </a:r>
            <a:r>
              <a:rPr lang="ko-KR" altLang="en-US" sz="1800" dirty="0" err="1" smtClean="0"/>
              <a:t>재현식은</a:t>
            </a:r>
            <a:endParaRPr lang="ko-KR" altLang="en-US" sz="1800" dirty="0" smtClean="0"/>
          </a:p>
          <a:p>
            <a:pPr lvl="1" eaLnBrk="1" hangingPunct="1">
              <a:buFont typeface="Wingdings" pitchFamily="2" charset="2"/>
              <a:buNone/>
            </a:pPr>
            <a:endParaRPr lang="ko-KR" altLang="en-US" sz="1800" dirty="0" smtClean="0"/>
          </a:p>
          <a:p>
            <a:pPr lvl="1" eaLnBrk="1" hangingPunct="1">
              <a:buFont typeface="Wingdings" pitchFamily="2" charset="2"/>
              <a:buNone/>
            </a:pPr>
            <a:r>
              <a:rPr lang="ko-KR" altLang="en-US" sz="1800" dirty="0" smtClean="0"/>
              <a:t>	이 식을 전개해 보면</a:t>
            </a:r>
            <a:r>
              <a:rPr lang="en-US" altLang="ko-KR" sz="1800" dirty="0" smtClean="0"/>
              <a:t>,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ko-KR" sz="1800" dirty="0" smtClean="0"/>
          </a:p>
          <a:p>
            <a:pPr lvl="1" eaLnBrk="1" hangingPunct="1">
              <a:buFont typeface="Wingdings" pitchFamily="2" charset="2"/>
              <a:buNone/>
            </a:pPr>
            <a:endParaRPr lang="en-US" altLang="ko-KR" sz="1800" dirty="0" smtClean="0"/>
          </a:p>
          <a:p>
            <a:pPr lvl="1" eaLnBrk="1" hangingPunct="1">
              <a:buFont typeface="Wingdings" pitchFamily="2" charset="2"/>
              <a:buNone/>
            </a:pPr>
            <a:endParaRPr lang="en-US" altLang="ko-KR" sz="1800" dirty="0" smtClean="0"/>
          </a:p>
          <a:p>
            <a:pPr lvl="1" eaLnBrk="1" hangingPunct="1">
              <a:buFont typeface="Wingdings" pitchFamily="2" charset="2"/>
              <a:buNone/>
            </a:pPr>
            <a:endParaRPr lang="en-US" altLang="ko-KR" sz="1800" dirty="0" smtClean="0"/>
          </a:p>
          <a:p>
            <a:pPr lvl="1" eaLnBrk="1" hangingPunct="1">
              <a:buFont typeface="Wingdings" pitchFamily="2" charset="2"/>
              <a:buNone/>
            </a:pPr>
            <a:endParaRPr lang="en-US" altLang="ko-KR" sz="1800" dirty="0" smtClean="0"/>
          </a:p>
          <a:p>
            <a:pPr lvl="1" eaLnBrk="1" hangingPunct="1">
              <a:buFont typeface="Wingdings" pitchFamily="2" charset="2"/>
              <a:buNone/>
            </a:pPr>
            <a:endParaRPr lang="en-US" altLang="ko-KR" sz="1800" dirty="0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z="1800" dirty="0" smtClean="0"/>
              <a:t>	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ko-KR" altLang="en-US" sz="1800" dirty="0" smtClean="0"/>
              <a:t>이 결과는 </a:t>
            </a:r>
            <a:r>
              <a:rPr lang="ko-KR" altLang="en-US" sz="1800" dirty="0" err="1" smtClean="0"/>
              <a:t>수학적귀납법에</a:t>
            </a:r>
            <a:r>
              <a:rPr lang="ko-KR" altLang="en-US" sz="1800" dirty="0" smtClean="0"/>
              <a:t> 의해서  증명이 가능하다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증명을 해 보라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사실 위의 재현방정식은 도사정리 </a:t>
            </a:r>
            <a:r>
              <a:rPr lang="en-US" altLang="ko-KR" sz="1800" dirty="0" smtClean="0"/>
              <a:t>3</a:t>
            </a:r>
            <a:r>
              <a:rPr lang="ko-KR" altLang="en-US" sz="1800" dirty="0" smtClean="0"/>
              <a:t>가지 중에서 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번을 이용하면 간단히 해를 구할 수 있다</a:t>
            </a:r>
            <a:r>
              <a:rPr lang="en-US" altLang="ko-KR" sz="1800" dirty="0" smtClean="0"/>
              <a:t>.</a:t>
            </a:r>
          </a:p>
        </p:txBody>
      </p:sp>
      <p:graphicFrame>
        <p:nvGraphicFramePr>
          <p:cNvPr id="22530" name="Object 1024"/>
          <p:cNvGraphicFramePr>
            <a:graphicFrameLocks noChangeAspect="1"/>
          </p:cNvGraphicFramePr>
          <p:nvPr/>
        </p:nvGraphicFramePr>
        <p:xfrm>
          <a:off x="2483768" y="2204864"/>
          <a:ext cx="36576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0" name="수식" r:id="rId3" imgW="2349360" imgH="457200" progId="Equation.3">
                  <p:embed/>
                </p:oleObj>
              </mc:Choice>
              <mc:Fallback>
                <p:oleObj name="수식" r:id="rId3" imgW="2349360" imgH="4572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2204864"/>
                        <a:ext cx="3657600" cy="709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1025"/>
          <p:cNvGraphicFramePr>
            <a:graphicFrameLocks noChangeAspect="1"/>
          </p:cNvGraphicFramePr>
          <p:nvPr/>
        </p:nvGraphicFramePr>
        <p:xfrm>
          <a:off x="2699792" y="3140968"/>
          <a:ext cx="2755900" cy="210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1" name="수식" r:id="rId5" imgW="1612800" imgH="1447560" progId="Equation.3">
                  <p:embed/>
                </p:oleObj>
              </mc:Choice>
              <mc:Fallback>
                <p:oleObj name="수식" r:id="rId5" imgW="1612800" imgH="144756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3140968"/>
                        <a:ext cx="2755900" cy="210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분석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839200" cy="478532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시간복잡도 분석 </a:t>
            </a:r>
            <a:r>
              <a:rPr lang="en-US" altLang="ko-KR" dirty="0" smtClean="0"/>
              <a:t>II</a:t>
            </a:r>
          </a:p>
          <a:p>
            <a:pPr lvl="1" eaLnBrk="1" hangingPunct="1"/>
            <a:r>
              <a:rPr lang="ko-KR" altLang="en-US" dirty="0" smtClean="0"/>
              <a:t>단위연산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덧셈</a:t>
            </a:r>
            <a:r>
              <a:rPr lang="en-US" altLang="ko-KR" dirty="0" smtClean="0"/>
              <a:t>/</a:t>
            </a:r>
            <a:r>
              <a:rPr lang="ko-KR" altLang="en-US" dirty="0" smtClean="0"/>
              <a:t>뺄셈하는 연산</a:t>
            </a:r>
          </a:p>
          <a:p>
            <a:pPr lvl="1" eaLnBrk="1" hangingPunct="1"/>
            <a:r>
              <a:rPr lang="ko-KR" altLang="en-US" dirty="0" smtClean="0"/>
              <a:t>입력크기</a:t>
            </a:r>
            <a:r>
              <a:rPr lang="en-US" altLang="ko-KR" dirty="0" smtClean="0"/>
              <a:t>: </a:t>
            </a:r>
            <a:r>
              <a:rPr lang="ko-KR" altLang="en-US" dirty="0" smtClean="0"/>
              <a:t>행과 열의 수</a:t>
            </a:r>
            <a:r>
              <a:rPr lang="en-US" altLang="ko-KR" dirty="0" smtClean="0"/>
              <a:t>, </a:t>
            </a:r>
            <a:r>
              <a:rPr lang="en-US" altLang="ko-KR" i="1" dirty="0" smtClean="0"/>
              <a:t>n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모든 경우 시간복잡도 분석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위에서와 마찬가지로 </a:t>
            </a:r>
            <a:r>
              <a:rPr lang="ko-KR" altLang="en-US" dirty="0" err="1" smtClean="0"/>
              <a:t>임계값을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이라고 하자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재현식은</a:t>
            </a:r>
            <a:endParaRPr lang="ko-KR" altLang="en-US" dirty="0" smtClean="0"/>
          </a:p>
          <a:p>
            <a:pPr lvl="1" eaLnBrk="1" hangingPunct="1"/>
            <a:endParaRPr lang="ko-KR" altLang="en-US" dirty="0" smtClean="0"/>
          </a:p>
          <a:p>
            <a:pPr lvl="1" eaLnBrk="1" hangingPunct="1">
              <a:buFont typeface="Wingdings" pitchFamily="2" charset="2"/>
              <a:buNone/>
            </a:pPr>
            <a:r>
              <a:rPr lang="ko-KR" altLang="en-US" dirty="0" smtClean="0"/>
              <a:t>	</a:t>
            </a:r>
            <a:endParaRPr lang="en-US" altLang="ko-KR" dirty="0" smtClean="0"/>
          </a:p>
          <a:p>
            <a:pPr lvl="1" eaLnBrk="1" hangingPunct="1">
              <a:buFont typeface="Wingdings" pitchFamily="2" charset="2"/>
              <a:buNone/>
            </a:pPr>
            <a:r>
              <a:rPr lang="ko-KR" altLang="en-US" dirty="0" smtClean="0"/>
              <a:t>도사정리의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 중에서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번을 이용하면 간단히 해를 구할 수 있다</a:t>
            </a:r>
            <a:r>
              <a:rPr lang="en-US" altLang="ko-KR" dirty="0" smtClean="0"/>
              <a:t>.</a:t>
            </a:r>
          </a:p>
        </p:txBody>
      </p:sp>
      <p:graphicFrame>
        <p:nvGraphicFramePr>
          <p:cNvPr id="23554" name="Object 0"/>
          <p:cNvGraphicFramePr>
            <a:graphicFrameLocks noChangeAspect="1"/>
          </p:cNvGraphicFramePr>
          <p:nvPr/>
        </p:nvGraphicFramePr>
        <p:xfrm>
          <a:off x="2267744" y="3501008"/>
          <a:ext cx="5322888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4" name="Equation" r:id="rId3" imgW="3022560" imgH="457200" progId="Equation.3">
                  <p:embed/>
                </p:oleObj>
              </mc:Choice>
              <mc:Fallback>
                <p:oleObj name="Equation" r:id="rId3" imgW="3022560" imgH="4572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3501008"/>
                        <a:ext cx="5322888" cy="803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1"/>
          <p:cNvGraphicFramePr>
            <a:graphicFrameLocks noChangeAspect="1"/>
          </p:cNvGraphicFramePr>
          <p:nvPr/>
        </p:nvGraphicFramePr>
        <p:xfrm>
          <a:off x="3131840" y="4869160"/>
          <a:ext cx="302418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5" name="수식" r:id="rId5" imgW="1587240" imgH="228600" progId="Equation.3">
                  <p:embed/>
                </p:oleObj>
              </mc:Choice>
              <mc:Fallback>
                <p:oleObj name="수식" r:id="rId5" imgW="1587240" imgH="228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4869160"/>
                        <a:ext cx="3024187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프랑스 나폴레옹</a:t>
            </a:r>
            <a:r>
              <a:rPr lang="en-US" altLang="ko-KR" dirty="0" smtClean="0"/>
              <a:t>: 6</a:t>
            </a:r>
            <a:r>
              <a:rPr lang="ko-KR" altLang="en-US" dirty="0" smtClean="0"/>
              <a:t>만</a:t>
            </a:r>
            <a:r>
              <a:rPr lang="en-US" altLang="ko-KR" dirty="0" smtClean="0"/>
              <a:t>8</a:t>
            </a:r>
            <a:r>
              <a:rPr lang="ko-KR" altLang="en-US" dirty="0" smtClean="0"/>
              <a:t>천</a:t>
            </a:r>
            <a:endParaRPr lang="en-US" altLang="ko-KR" dirty="0" smtClean="0"/>
          </a:p>
          <a:p>
            <a:r>
              <a:rPr lang="ko-KR" altLang="en-US" dirty="0" smtClean="0"/>
              <a:t>영국</a:t>
            </a:r>
            <a:r>
              <a:rPr lang="en-US" altLang="ko-KR" dirty="0" smtClean="0"/>
              <a:t>-</a:t>
            </a:r>
            <a:r>
              <a:rPr lang="ko-KR" altLang="en-US" dirty="0" smtClean="0"/>
              <a:t>오스트리아</a:t>
            </a:r>
            <a:r>
              <a:rPr lang="en-US" altLang="ko-KR" dirty="0" smtClean="0"/>
              <a:t>-</a:t>
            </a:r>
            <a:r>
              <a:rPr lang="ko-KR" altLang="en-US" dirty="0" smtClean="0"/>
              <a:t>러시아</a:t>
            </a:r>
            <a:r>
              <a:rPr lang="en-US" altLang="ko-KR" dirty="0" smtClean="0"/>
              <a:t>: 8</a:t>
            </a:r>
            <a:r>
              <a:rPr lang="ko-KR" altLang="en-US" dirty="0" smtClean="0"/>
              <a:t>만 </a:t>
            </a:r>
            <a:r>
              <a:rPr lang="en-US" altLang="ko-KR" dirty="0" smtClean="0"/>
              <a:t>3</a:t>
            </a:r>
            <a:r>
              <a:rPr lang="ko-KR" altLang="en-US" dirty="0" smtClean="0"/>
              <a:t>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프랑스 </a:t>
            </a:r>
            <a:r>
              <a:rPr lang="ko-KR" altLang="en-US" dirty="0" err="1" smtClean="0"/>
              <a:t>솔트사단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아우스터리츠</a:t>
            </a:r>
            <a:r>
              <a:rPr lang="ko-KR" altLang="en-US" dirty="0" smtClean="0"/>
              <a:t> 점령</a:t>
            </a:r>
            <a:endParaRPr lang="en-US" altLang="ko-KR" dirty="0" smtClean="0"/>
          </a:p>
          <a:p>
            <a:r>
              <a:rPr lang="ko-KR" altLang="en-US" dirty="0" smtClean="0"/>
              <a:t>동맹군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아우스터리츠</a:t>
            </a:r>
            <a:r>
              <a:rPr lang="ko-KR" altLang="en-US" dirty="0" smtClean="0"/>
              <a:t> 진격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프랑스군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거짓 평화협정 요구 및 </a:t>
            </a:r>
            <a:r>
              <a:rPr lang="ko-KR" altLang="en-US" dirty="0" err="1" smtClean="0"/>
              <a:t>솔트사단</a:t>
            </a:r>
            <a:r>
              <a:rPr lang="ko-KR" altLang="en-US" dirty="0" smtClean="0"/>
              <a:t> 퇴각</a:t>
            </a:r>
            <a:endParaRPr lang="en-US" altLang="ko-KR" dirty="0" smtClean="0"/>
          </a:p>
          <a:p>
            <a:r>
              <a:rPr lang="ko-KR" altLang="en-US" dirty="0" smtClean="0"/>
              <a:t>동맹군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아스터리츠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프라첸고원</a:t>
            </a:r>
            <a:r>
              <a:rPr lang="ko-KR" altLang="en-US" dirty="0" smtClean="0"/>
              <a:t> 획득 및 전력 반 </a:t>
            </a:r>
            <a:r>
              <a:rPr lang="en-US" altLang="ko-KR" dirty="0" smtClean="0"/>
              <a:t>(4</a:t>
            </a:r>
            <a:r>
              <a:rPr lang="ko-KR" altLang="en-US" dirty="0" smtClean="0"/>
              <a:t>만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나누어 프랑스군 남쪽 치기 시작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나폴레옹</a:t>
            </a:r>
            <a:r>
              <a:rPr lang="en-US" altLang="ko-KR" dirty="0" smtClean="0"/>
              <a:t>- </a:t>
            </a:r>
            <a:r>
              <a:rPr lang="ko-KR" altLang="en-US" dirty="0" smtClean="0"/>
              <a:t>방어가 취약해진 </a:t>
            </a:r>
            <a:r>
              <a:rPr lang="ko-KR" altLang="en-US" dirty="0" err="1" smtClean="0"/>
              <a:t>프라첸</a:t>
            </a:r>
            <a:r>
              <a:rPr lang="ko-KR" altLang="en-US" dirty="0" smtClean="0"/>
              <a:t> 고원 탈환</a:t>
            </a:r>
            <a:endParaRPr lang="en-US" altLang="ko-KR" dirty="0" smtClean="0"/>
          </a:p>
          <a:p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ko-KR" altLang="en-US" dirty="0" smtClean="0">
                <a:sym typeface="Wingdings" pitchFamily="2" charset="2"/>
              </a:rPr>
              <a:t>동맹군은 고원을 중심으로 반으로 </a:t>
            </a:r>
            <a:r>
              <a:rPr lang="ko-KR" altLang="en-US" dirty="0" err="1" smtClean="0">
                <a:sym typeface="Wingdings" pitchFamily="2" charset="2"/>
              </a:rPr>
              <a:t>나뉜형태</a:t>
            </a:r>
            <a:endParaRPr lang="en-US" altLang="ko-KR" dirty="0" smtClean="0">
              <a:sym typeface="Wingdings" pitchFamily="2" charset="2"/>
            </a:endParaRPr>
          </a:p>
          <a:p>
            <a:pPr lvl="1">
              <a:buFont typeface="Wingdings" pitchFamily="2" charset="2"/>
              <a:buChar char="à"/>
            </a:pPr>
            <a:r>
              <a:rPr lang="ko-KR" altLang="en-US" dirty="0" smtClean="0">
                <a:sym typeface="Wingdings" pitchFamily="2" charset="2"/>
              </a:rPr>
              <a:t>각개 격파 </a:t>
            </a:r>
            <a:endParaRPr lang="en-US" altLang="ko-KR" dirty="0" smtClean="0">
              <a:sym typeface="Wingdings" pitchFamily="2" charset="2"/>
            </a:endParaRPr>
          </a:p>
          <a:p>
            <a:pPr lvl="1">
              <a:buFont typeface="Wingdings" pitchFamily="2" charset="2"/>
              <a:buChar char="à"/>
            </a:pPr>
            <a:r>
              <a:rPr lang="en-US" altLang="ko-KR" dirty="0" smtClean="0">
                <a:sym typeface="Wingdings" pitchFamily="2" charset="2"/>
              </a:rPr>
              <a:t>15000</a:t>
            </a:r>
            <a:r>
              <a:rPr lang="ko-KR" altLang="en-US" dirty="0" smtClean="0">
                <a:sym typeface="Wingdings" pitchFamily="2" charset="2"/>
              </a:rPr>
              <a:t>명 사살</a:t>
            </a:r>
            <a:r>
              <a:rPr lang="en-US" altLang="ko-KR" dirty="0" smtClean="0">
                <a:sym typeface="Wingdings" pitchFamily="2" charset="2"/>
              </a:rPr>
              <a:t>, 11000 </a:t>
            </a:r>
            <a:r>
              <a:rPr lang="ko-KR" altLang="en-US" dirty="0" smtClean="0">
                <a:sym typeface="Wingdings" pitchFamily="2" charset="2"/>
              </a:rPr>
              <a:t>포로</a:t>
            </a:r>
            <a:endParaRPr lang="en-US" altLang="ko-KR" dirty="0" smtClean="0">
              <a:sym typeface="Wingdings" pitchFamily="2" charset="2"/>
            </a:endParaRPr>
          </a:p>
          <a:p>
            <a:pPr lvl="1">
              <a:buFont typeface="Wingdings" pitchFamily="2" charset="2"/>
              <a:buChar char="à"/>
            </a:pPr>
            <a:r>
              <a:rPr lang="ko-KR" altLang="en-US" dirty="0" smtClean="0">
                <a:sym typeface="Wingdings" pitchFamily="2" charset="2"/>
              </a:rPr>
              <a:t>개전 </a:t>
            </a:r>
            <a:r>
              <a:rPr lang="en-US" altLang="ko-KR" dirty="0" smtClean="0">
                <a:sym typeface="Wingdings" pitchFamily="2" charset="2"/>
              </a:rPr>
              <a:t>9</a:t>
            </a:r>
            <a:r>
              <a:rPr lang="ko-KR" altLang="en-US" dirty="0" err="1" smtClean="0">
                <a:sym typeface="Wingdings" pitchFamily="2" charset="2"/>
              </a:rPr>
              <a:t>시간만에</a:t>
            </a:r>
            <a:r>
              <a:rPr lang="ko-KR" altLang="en-US" dirty="0" smtClean="0">
                <a:sym typeface="Wingdings" pitchFamily="2" charset="2"/>
              </a:rPr>
              <a:t> 프랑스 승리</a:t>
            </a:r>
            <a:r>
              <a:rPr lang="en-US" altLang="ko-KR" dirty="0" smtClean="0">
                <a:sym typeface="Wingdings" pitchFamily="2" charset="2"/>
              </a:rPr>
              <a:t>.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아우스터리츠</a:t>
            </a:r>
            <a:r>
              <a:rPr lang="ko-KR" altLang="en-US" dirty="0" smtClean="0"/>
              <a:t> 전투</a:t>
            </a: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0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생각할 것</a:t>
            </a:r>
          </a:p>
        </p:txBody>
      </p:sp>
      <p:sp>
        <p:nvSpPr>
          <p:cNvPr id="48131" name="Rectangle 307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두 개의 행렬을 곱하기 위한 문제에 대해서 시간복잡도가 </a:t>
            </a:r>
            <a:r>
              <a:rPr lang="ko-KR" altLang="en-US" smtClean="0">
                <a:sym typeface="Symbol" pitchFamily="18" charset="2"/>
              </a:rPr>
              <a:t></a:t>
            </a:r>
            <a:r>
              <a:rPr lang="en-US" altLang="ko-KR" smtClean="0">
                <a:sym typeface="Symbol" pitchFamily="18" charset="2"/>
              </a:rPr>
              <a:t>(</a:t>
            </a:r>
            <a:r>
              <a:rPr lang="en-US" altLang="ko-KR" i="1" smtClean="0">
                <a:sym typeface="Symbol" pitchFamily="18" charset="2"/>
              </a:rPr>
              <a:t>n</a:t>
            </a:r>
            <a:r>
              <a:rPr lang="en-US" altLang="ko-KR" sz="2400" baseline="50000" smtClean="0">
                <a:sym typeface="Symbol" pitchFamily="18" charset="2"/>
              </a:rPr>
              <a:t>2</a:t>
            </a:r>
            <a:r>
              <a:rPr lang="en-US" altLang="ko-KR" smtClean="0">
                <a:sym typeface="Symbol" pitchFamily="18" charset="2"/>
              </a:rPr>
              <a:t>)</a:t>
            </a:r>
            <a:r>
              <a:rPr lang="ko-KR" altLang="en-US" smtClean="0">
                <a:sym typeface="Symbol" pitchFamily="18" charset="2"/>
              </a:rPr>
              <a:t>이 되는 알고리즘을 만들어 낸 사람은 아무도 없다</a:t>
            </a:r>
            <a:r>
              <a:rPr lang="en-US" altLang="ko-KR" smtClean="0">
                <a:sym typeface="Symbol" pitchFamily="18" charset="2"/>
              </a:rPr>
              <a:t>.</a:t>
            </a:r>
          </a:p>
          <a:p>
            <a:pPr eaLnBrk="1" hangingPunct="1"/>
            <a:endParaRPr lang="en-US" altLang="ko-KR" smtClean="0">
              <a:sym typeface="Symbol" pitchFamily="18" charset="2"/>
            </a:endParaRPr>
          </a:p>
          <a:p>
            <a:pPr eaLnBrk="1" hangingPunct="1"/>
            <a:r>
              <a:rPr lang="ko-KR" altLang="en-US" smtClean="0">
                <a:sym typeface="Symbol" pitchFamily="18" charset="2"/>
              </a:rPr>
              <a:t>게다가 그러한 알고리즘을 만들 수 없다고 증명한 사람도 아무도 없다</a:t>
            </a:r>
            <a:r>
              <a:rPr lang="en-US" altLang="ko-KR" smtClean="0">
                <a:sym typeface="Symbol" pitchFamily="18" charset="2"/>
              </a:rPr>
              <a:t>.</a:t>
            </a:r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399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탐색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이진탐색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정렬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합병정렬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Quick Sort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분할 정복 기법 기반 알고리즘들</a:t>
            </a:r>
            <a:endParaRPr lang="ko-KR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z="3400" smtClean="0"/>
              <a:t>분할정복을 사용하지 말아야 하는 경우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752600"/>
            <a:ext cx="8839200" cy="4114800"/>
          </a:xfrm>
        </p:spPr>
        <p:txBody>
          <a:bodyPr/>
          <a:lstStyle/>
          <a:p>
            <a:pPr eaLnBrk="1" hangingPunct="1"/>
            <a:r>
              <a:rPr lang="ko-KR" altLang="en-US" smtClean="0"/>
              <a:t>크기가 </a:t>
            </a:r>
            <a:r>
              <a:rPr lang="en-US" altLang="ko-KR" i="1" smtClean="0"/>
              <a:t>n</a:t>
            </a:r>
            <a:r>
              <a:rPr lang="ko-KR" altLang="en-US" smtClean="0"/>
              <a:t>인 입력이 </a:t>
            </a:r>
            <a:r>
              <a:rPr lang="en-US" altLang="ko-KR" smtClean="0"/>
              <a:t>2</a:t>
            </a:r>
            <a:r>
              <a:rPr lang="ko-KR" altLang="en-US" smtClean="0"/>
              <a:t>개 이상의 조각으로 분할되며</a:t>
            </a:r>
            <a:r>
              <a:rPr lang="en-US" altLang="ko-KR" smtClean="0"/>
              <a:t>, </a:t>
            </a:r>
            <a:r>
              <a:rPr lang="ko-KR" altLang="en-US" smtClean="0"/>
              <a:t>분할된 부분들의 크기가 거의 </a:t>
            </a:r>
            <a:r>
              <a:rPr lang="en-US" altLang="ko-KR" i="1" smtClean="0"/>
              <a:t>n</a:t>
            </a:r>
            <a:r>
              <a:rPr lang="ko-KR" altLang="en-US" smtClean="0"/>
              <a:t>에 가깝게 되는 경우 </a:t>
            </a:r>
            <a:r>
              <a:rPr lang="ko-KR" altLang="en-US" smtClean="0">
                <a:sym typeface="Symbol" pitchFamily="18" charset="2"/>
              </a:rPr>
              <a:t> 시간복잡도</a:t>
            </a:r>
            <a:r>
              <a:rPr lang="en-US" altLang="ko-KR" smtClean="0">
                <a:sym typeface="Symbol" pitchFamily="18" charset="2"/>
              </a:rPr>
              <a:t>: </a:t>
            </a:r>
            <a:r>
              <a:rPr lang="ko-KR" altLang="en-US" smtClean="0">
                <a:sym typeface="Symbol" pitchFamily="18" charset="2"/>
              </a:rPr>
              <a:t>지수</a:t>
            </a:r>
            <a:r>
              <a:rPr lang="en-US" altLang="ko-KR" smtClean="0">
                <a:sym typeface="Symbol" pitchFamily="18" charset="2"/>
              </a:rPr>
              <a:t>(exponential) </a:t>
            </a:r>
            <a:r>
              <a:rPr lang="ko-KR" altLang="en-US" smtClean="0">
                <a:sym typeface="Symbol" pitchFamily="18" charset="2"/>
              </a:rPr>
              <a:t>시간</a:t>
            </a:r>
          </a:p>
          <a:p>
            <a:pPr eaLnBrk="1" hangingPunct="1"/>
            <a:endParaRPr lang="ko-KR" altLang="en-US" smtClean="0">
              <a:sym typeface="Symbol" pitchFamily="18" charset="2"/>
            </a:endParaRPr>
          </a:p>
          <a:p>
            <a:pPr eaLnBrk="1" hangingPunct="1"/>
            <a:r>
              <a:rPr lang="ko-KR" altLang="en-US" smtClean="0">
                <a:sym typeface="Symbol" pitchFamily="18" charset="2"/>
              </a:rPr>
              <a:t>크기가 </a:t>
            </a:r>
            <a:r>
              <a:rPr lang="en-US" altLang="ko-KR" i="1" smtClean="0">
                <a:sym typeface="Symbol" pitchFamily="18" charset="2"/>
              </a:rPr>
              <a:t>n</a:t>
            </a:r>
            <a:r>
              <a:rPr lang="ko-KR" altLang="en-US" smtClean="0">
                <a:sym typeface="Symbol" pitchFamily="18" charset="2"/>
              </a:rPr>
              <a:t>인 입력이 거의 </a:t>
            </a:r>
            <a:r>
              <a:rPr lang="en-US" altLang="ko-KR" i="1" smtClean="0">
                <a:sym typeface="Symbol" pitchFamily="18" charset="2"/>
              </a:rPr>
              <a:t>n</a:t>
            </a:r>
            <a:r>
              <a:rPr lang="ko-KR" altLang="en-US" smtClean="0">
                <a:sym typeface="Symbol" pitchFamily="18" charset="2"/>
              </a:rPr>
              <a:t>개의 조각으로 분할되며</a:t>
            </a:r>
            <a:r>
              <a:rPr lang="en-US" altLang="ko-KR" smtClean="0">
                <a:sym typeface="Symbol" pitchFamily="18" charset="2"/>
              </a:rPr>
              <a:t>, </a:t>
            </a:r>
            <a:r>
              <a:rPr lang="ko-KR" altLang="en-US" smtClean="0">
                <a:sym typeface="Symbol" pitchFamily="18" charset="2"/>
              </a:rPr>
              <a:t>분할된 부분의 크기가 </a:t>
            </a:r>
            <a:r>
              <a:rPr lang="en-US" altLang="ko-KR" i="1" smtClean="0">
                <a:sym typeface="Symbol" pitchFamily="18" charset="2"/>
              </a:rPr>
              <a:t>n</a:t>
            </a:r>
            <a:r>
              <a:rPr lang="en-US" altLang="ko-KR" smtClean="0">
                <a:sym typeface="Symbol" pitchFamily="18" charset="2"/>
              </a:rPr>
              <a:t>/</a:t>
            </a:r>
            <a:r>
              <a:rPr lang="en-US" altLang="ko-KR" i="1" smtClean="0">
                <a:sym typeface="Symbol" pitchFamily="18" charset="2"/>
              </a:rPr>
              <a:t>c</a:t>
            </a:r>
            <a:r>
              <a:rPr lang="ko-KR" altLang="en-US" smtClean="0">
                <a:sym typeface="Symbol" pitchFamily="18" charset="2"/>
              </a:rPr>
              <a:t>인 경우</a:t>
            </a:r>
            <a:r>
              <a:rPr lang="en-US" altLang="ko-KR" smtClean="0">
                <a:sym typeface="Symbol" pitchFamily="18" charset="2"/>
              </a:rPr>
              <a:t>. </a:t>
            </a:r>
            <a:r>
              <a:rPr lang="ko-KR" altLang="en-US" smtClean="0">
                <a:sym typeface="Symbol" pitchFamily="18" charset="2"/>
              </a:rPr>
              <a:t>여기서 </a:t>
            </a:r>
            <a:r>
              <a:rPr lang="en-US" altLang="ko-KR" i="1" smtClean="0">
                <a:sym typeface="Symbol" pitchFamily="18" charset="2"/>
              </a:rPr>
              <a:t>c</a:t>
            </a:r>
            <a:r>
              <a:rPr lang="ko-KR" altLang="en-US" smtClean="0">
                <a:sym typeface="Symbol" pitchFamily="18" charset="2"/>
              </a:rPr>
              <a:t>는 상수이다</a:t>
            </a:r>
            <a:r>
              <a:rPr lang="en-US" altLang="ko-KR" smtClean="0">
                <a:sym typeface="Symbol" pitchFamily="18" charset="2"/>
              </a:rPr>
              <a:t>.  </a:t>
            </a:r>
            <a:r>
              <a:rPr lang="ko-KR" altLang="en-US" smtClean="0">
                <a:sym typeface="Symbol" pitchFamily="18" charset="2"/>
              </a:rPr>
              <a:t>시간복잡도</a:t>
            </a:r>
            <a:r>
              <a:rPr lang="en-US" altLang="ko-KR" smtClean="0">
                <a:sym typeface="Symbol" pitchFamily="18" charset="2"/>
              </a:rPr>
              <a:t>: (</a:t>
            </a:r>
            <a:r>
              <a:rPr lang="en-US" altLang="ko-KR" i="1" smtClean="0">
                <a:sym typeface="Symbol" pitchFamily="18" charset="2"/>
              </a:rPr>
              <a:t>n</a:t>
            </a:r>
            <a:r>
              <a:rPr lang="en-US" altLang="ko-KR" sz="2400" baseline="50000" smtClean="0">
                <a:sym typeface="Symbol" pitchFamily="18" charset="2"/>
              </a:rPr>
              <a:t>lg</a:t>
            </a:r>
            <a:r>
              <a:rPr lang="en-US" altLang="ko-KR" sz="2400" i="1" baseline="50000" smtClean="0">
                <a:sym typeface="Symbol" pitchFamily="18" charset="2"/>
              </a:rPr>
              <a:t> n</a:t>
            </a:r>
            <a:r>
              <a:rPr lang="en-US" altLang="ko-KR" smtClean="0">
                <a:sym typeface="Symbol" pitchFamily="18" charset="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문제를 작은 문제들로 나누어 </a:t>
            </a:r>
            <a:endParaRPr lang="en-US" altLang="ko-KR" dirty="0" smtClean="0"/>
          </a:p>
          <a:p>
            <a:r>
              <a:rPr lang="ko-KR" altLang="en-US" dirty="0" smtClean="0"/>
              <a:t>각 작은 문제들의 해를 구함</a:t>
            </a:r>
            <a:endParaRPr lang="en-US" altLang="ko-KR" dirty="0" smtClean="0"/>
          </a:p>
          <a:p>
            <a:r>
              <a:rPr lang="ko-KR" altLang="en-US" dirty="0" smtClean="0"/>
              <a:t>구해진 해들을 통합함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분할 정복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ym typeface="Symbol" pitchFamily="18" charset="2"/>
              </a:rPr>
              <a:t>분할</a:t>
            </a:r>
            <a:r>
              <a:rPr lang="en-US" altLang="ko-KR" dirty="0" smtClean="0">
                <a:sym typeface="Symbol" pitchFamily="18" charset="2"/>
              </a:rPr>
              <a:t>(Divide): </a:t>
            </a:r>
            <a:r>
              <a:rPr lang="ko-KR" altLang="en-US" dirty="0" smtClean="0">
                <a:sym typeface="Symbol" pitchFamily="18" charset="2"/>
              </a:rPr>
              <a:t>해결하기 쉽도록 문제를 여러 개의 작은 부분으로 나눈다</a:t>
            </a:r>
            <a:r>
              <a:rPr lang="en-US" altLang="ko-KR" dirty="0" smtClean="0">
                <a:sym typeface="Symbol" pitchFamily="18" charset="2"/>
              </a:rPr>
              <a:t>.</a:t>
            </a:r>
          </a:p>
          <a:p>
            <a:r>
              <a:rPr lang="ko-KR" altLang="en-US" dirty="0" smtClean="0">
                <a:sym typeface="Symbol" pitchFamily="18" charset="2"/>
              </a:rPr>
              <a:t>정복</a:t>
            </a:r>
            <a:r>
              <a:rPr lang="en-US" altLang="ko-KR" dirty="0" smtClean="0">
                <a:sym typeface="Symbol" pitchFamily="18" charset="2"/>
              </a:rPr>
              <a:t>(Conquer): </a:t>
            </a:r>
            <a:r>
              <a:rPr lang="ko-KR" altLang="en-US" dirty="0" smtClean="0">
                <a:sym typeface="Symbol" pitchFamily="18" charset="2"/>
              </a:rPr>
              <a:t>나눈 작은 문제를 각각 해결한다</a:t>
            </a:r>
            <a:r>
              <a:rPr lang="en-US" altLang="ko-KR" dirty="0" smtClean="0">
                <a:sym typeface="Symbol" pitchFamily="18" charset="2"/>
              </a:rPr>
              <a:t>.</a:t>
            </a:r>
          </a:p>
          <a:p>
            <a:r>
              <a:rPr lang="ko-KR" altLang="en-US" dirty="0" smtClean="0">
                <a:sym typeface="Symbol" pitchFamily="18" charset="2"/>
              </a:rPr>
              <a:t>통합</a:t>
            </a:r>
            <a:r>
              <a:rPr lang="en-US" altLang="ko-KR" dirty="0" smtClean="0">
                <a:sym typeface="Symbol" pitchFamily="18" charset="2"/>
              </a:rPr>
              <a:t>(Combine): (</a:t>
            </a:r>
            <a:r>
              <a:rPr lang="ko-KR" altLang="en-US" dirty="0" smtClean="0">
                <a:sym typeface="Symbol" pitchFamily="18" charset="2"/>
              </a:rPr>
              <a:t>필요하다면</a:t>
            </a:r>
            <a:r>
              <a:rPr lang="en-US" altLang="ko-KR" dirty="0" smtClean="0">
                <a:sym typeface="Symbol" pitchFamily="18" charset="2"/>
              </a:rPr>
              <a:t>) </a:t>
            </a:r>
            <a:r>
              <a:rPr lang="ko-KR" altLang="en-US" dirty="0" smtClean="0">
                <a:sym typeface="Symbol" pitchFamily="18" charset="2"/>
              </a:rPr>
              <a:t>해결된 해답을 모은다</a:t>
            </a:r>
            <a:r>
              <a:rPr lang="en-US" altLang="ko-KR" dirty="0" smtClean="0">
                <a:sym typeface="Symbol" pitchFamily="18" charset="2"/>
              </a:rPr>
              <a:t>.</a:t>
            </a:r>
          </a:p>
          <a:p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분할정복기법의 설계 방안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dirty="0" smtClean="0">
                <a:sym typeface="Symbol" pitchFamily="18" charset="2"/>
              </a:rPr>
              <a:t>분할 정복 문제 해결 방법을 </a:t>
            </a:r>
            <a:r>
              <a:rPr lang="ko-KR" altLang="en-US" b="1" dirty="0" smtClean="0">
                <a:sym typeface="Symbol" pitchFamily="18" charset="2"/>
              </a:rPr>
              <a:t>하향식</a:t>
            </a:r>
            <a:r>
              <a:rPr lang="en-US" altLang="ko-KR" b="1" dirty="0" smtClean="0">
                <a:sym typeface="Symbol" pitchFamily="18" charset="2"/>
              </a:rPr>
              <a:t>(top-down)</a:t>
            </a:r>
            <a:endParaRPr lang="en-US" altLang="ko-KR" dirty="0" smtClean="0">
              <a:sym typeface="Symbol" pitchFamily="18" charset="2"/>
            </a:endParaRPr>
          </a:p>
          <a:p>
            <a:pPr>
              <a:buNone/>
            </a:pPr>
            <a:r>
              <a:rPr lang="ko-KR" altLang="en-US" dirty="0" smtClean="0">
                <a:sym typeface="Symbol" pitchFamily="18" charset="2"/>
              </a:rPr>
              <a:t>접근방법이라고 한다</a:t>
            </a:r>
            <a:r>
              <a:rPr lang="en-US" altLang="ko-KR" dirty="0" smtClean="0">
                <a:sym typeface="Symbol" pitchFamily="18" charset="2"/>
              </a:rPr>
              <a:t>.</a:t>
            </a:r>
          </a:p>
          <a:p>
            <a:pPr>
              <a:buNone/>
            </a:pPr>
            <a:endParaRPr lang="en-US" altLang="ko-KR" dirty="0" smtClean="0">
              <a:sym typeface="Symbol" pitchFamily="18" charset="2"/>
            </a:endParaRPr>
          </a:p>
          <a:p>
            <a:r>
              <a:rPr lang="ko-KR" altLang="en-US" dirty="0" smtClean="0">
                <a:sym typeface="Symbol" pitchFamily="18" charset="2"/>
              </a:rPr>
              <a:t>중요한 사항은 문제를 작은 문제들로 분할 하였어도 실제 작은 문제들의 본질은 </a:t>
            </a:r>
            <a:r>
              <a:rPr lang="ko-KR" altLang="en-US" dirty="0" err="1" smtClean="0">
                <a:sym typeface="Symbol" pitchFamily="18" charset="2"/>
              </a:rPr>
              <a:t>큰문제와</a:t>
            </a:r>
            <a:r>
              <a:rPr lang="ko-KR" altLang="en-US" dirty="0" smtClean="0">
                <a:sym typeface="Symbol" pitchFamily="18" charset="2"/>
              </a:rPr>
              <a:t> 동일하다는 것이다</a:t>
            </a:r>
            <a:r>
              <a:rPr lang="en-US" altLang="ko-KR" dirty="0" smtClean="0">
                <a:sym typeface="Symbol" pitchFamily="18" charset="2"/>
              </a:rPr>
              <a:t>.</a:t>
            </a:r>
          </a:p>
          <a:p>
            <a:r>
              <a:rPr lang="ko-KR" altLang="en-US" dirty="0" smtClean="0">
                <a:sym typeface="Symbol" pitchFamily="18" charset="2"/>
              </a:rPr>
              <a:t>문제 분할</a:t>
            </a:r>
            <a:endParaRPr lang="en-US" altLang="ko-KR" dirty="0" smtClean="0">
              <a:sym typeface="Symbol" pitchFamily="18" charset="2"/>
            </a:endParaRPr>
          </a:p>
          <a:p>
            <a:pPr lvl="1"/>
            <a:r>
              <a:rPr lang="ko-KR" altLang="en-US" dirty="0" smtClean="0">
                <a:sym typeface="Symbol" pitchFamily="18" charset="2"/>
              </a:rPr>
              <a:t>단순히 문제가 해결하여야 할 탐색 범위</a:t>
            </a:r>
            <a:r>
              <a:rPr lang="en-US" altLang="ko-KR" dirty="0" smtClean="0">
                <a:sym typeface="Symbol" pitchFamily="18" charset="2"/>
              </a:rPr>
              <a:t>(search space)</a:t>
            </a:r>
            <a:r>
              <a:rPr lang="ko-KR" altLang="en-US" dirty="0" smtClean="0">
                <a:sym typeface="Symbol" pitchFamily="18" charset="2"/>
              </a:rPr>
              <a:t>가 줄어들어다는 것이다</a:t>
            </a:r>
            <a:r>
              <a:rPr lang="en-US" altLang="ko-KR" dirty="0" smtClean="0">
                <a:sym typeface="Symbol" pitchFamily="18" charset="2"/>
              </a:rPr>
              <a:t>.</a:t>
            </a:r>
          </a:p>
          <a:p>
            <a:pPr>
              <a:buNone/>
            </a:pPr>
            <a:endParaRPr lang="en-US" altLang="ko-KR" dirty="0" smtClean="0">
              <a:sym typeface="Symbol" pitchFamily="18" charset="2"/>
            </a:endParaRP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주의 사항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분할 정복 기법으로 돌아 오자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배열  </a:t>
            </a:r>
            <a:r>
              <a:rPr lang="en-US" altLang="ko-KR" dirty="0" smtClean="0"/>
              <a:t>S </a:t>
            </a:r>
            <a:r>
              <a:rPr lang="ko-KR" altLang="en-US" dirty="0" smtClean="0"/>
              <a:t>안에 있는 값들 중 가장 큰 값을 찾아라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선형탐색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분할정복기법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MAX </a:t>
            </a:r>
            <a:r>
              <a:rPr lang="ko-KR" altLang="en-US" dirty="0" smtClean="0"/>
              <a:t>구하기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정렬되어 있다면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</a:t>
            </a:r>
            <a:r>
              <a:rPr lang="ko-KR" altLang="en-US" dirty="0" smtClean="0"/>
              <a:t>의 맨 마지막 원소가 가장 큰수 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Max </a:t>
            </a:r>
            <a:r>
              <a:rPr lang="ko-KR" altLang="en-US" dirty="0" smtClean="0"/>
              <a:t>구하기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Max = -</a:t>
            </a:r>
            <a:r>
              <a:rPr lang="en-US" altLang="ko-KR" dirty="0" err="1" smtClean="0"/>
              <a:t>inf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= 1;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&lt;|S|;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++)</a:t>
            </a:r>
          </a:p>
          <a:p>
            <a:pPr lvl="1"/>
            <a:r>
              <a:rPr lang="en-US" altLang="ko-KR" dirty="0" smtClean="0"/>
              <a:t>if(max &lt; S[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]) max = S[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];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return max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복잡도 </a:t>
            </a:r>
            <a:r>
              <a:rPr lang="en-US" altLang="ko-KR" dirty="0" smtClean="0"/>
              <a:t>O(n)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선형탐색 기반 최대값 구하기</a:t>
            </a:r>
            <a:endParaRPr lang="ko-KR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457</TotalTime>
  <Words>751</Words>
  <Application>Microsoft Office PowerPoint</Application>
  <PresentationFormat>화면 슬라이드 쇼(4:3)</PresentationFormat>
  <Paragraphs>181</Paragraphs>
  <Slides>23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광장</vt:lpstr>
      <vt:lpstr>수식</vt:lpstr>
      <vt:lpstr>Equation</vt:lpstr>
      <vt:lpstr>분할정복방법 (Divide &amp; Conquer)</vt:lpstr>
      <vt:lpstr>아우스터리츠 전투</vt:lpstr>
      <vt:lpstr>분할 정복</vt:lpstr>
      <vt:lpstr>분할정복기법의 설계 방안</vt:lpstr>
      <vt:lpstr>주의 사항</vt:lpstr>
      <vt:lpstr>분할 정복 기법으로 돌아 오자</vt:lpstr>
      <vt:lpstr>MAX 구하기</vt:lpstr>
      <vt:lpstr>Max 구하기</vt:lpstr>
      <vt:lpstr>선형탐색 기반 최대값 구하기</vt:lpstr>
      <vt:lpstr>분할정복기법</vt:lpstr>
      <vt:lpstr>PowerPoint 프레젠테이션</vt:lpstr>
      <vt:lpstr>PowerPoint 프레젠테이션</vt:lpstr>
      <vt:lpstr>행렬 곱셈(Matrix Multiplication)</vt:lpstr>
      <vt:lpstr>행렬 곱셈</vt:lpstr>
      <vt:lpstr>2  2 행렬곱셈: 쉬트라쎈의 방법</vt:lpstr>
      <vt:lpstr>n  n 행렬곱셈: 쉬트라쎈의 방법</vt:lpstr>
      <vt:lpstr>쉬트라쎈의 알고리즘</vt:lpstr>
      <vt:lpstr>분석</vt:lpstr>
      <vt:lpstr>분석</vt:lpstr>
      <vt:lpstr>생각할 것</vt:lpstr>
      <vt:lpstr>PowerPoint 프레젠테이션</vt:lpstr>
      <vt:lpstr>분할 정복 기법 기반 알고리즘들</vt:lpstr>
      <vt:lpstr>분할정복을 사용하지 말아야 하는 경우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분할정복방법 (Divide &amp; Conquer)</dc:title>
  <dc:creator>Microsoft Corporation</dc:creator>
  <cp:lastModifiedBy>junki</cp:lastModifiedBy>
  <cp:revision>72</cp:revision>
  <dcterms:created xsi:type="dcterms:W3CDTF">2006-10-05T04:04:58Z</dcterms:created>
  <dcterms:modified xsi:type="dcterms:W3CDTF">2013-01-21T05:19:07Z</dcterms:modified>
</cp:coreProperties>
</file>