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332" r:id="rId5"/>
    <p:sldId id="271" r:id="rId6"/>
    <p:sldId id="272" r:id="rId7"/>
    <p:sldId id="275" r:id="rId8"/>
    <p:sldId id="277" r:id="rId9"/>
    <p:sldId id="270" r:id="rId10"/>
    <p:sldId id="333" r:id="rId11"/>
    <p:sldId id="287" r:id="rId12"/>
    <p:sldId id="288" r:id="rId13"/>
    <p:sldId id="28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3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17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5" r:id="rId65"/>
    <p:sldId id="258" r:id="rId66"/>
    <p:sldId id="259" r:id="rId67"/>
    <p:sldId id="260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  <p:sldId id="269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5.wmf"/><Relationship Id="rId9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2014-04-17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18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3.wmf"/><Relationship Id="rId10" Type="http://schemas.openxmlformats.org/officeDocument/2006/relationships/image" Target="../media/image5.wmf"/><Relationship Id="rId19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동적계획법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(Dynamic Programming)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ko-KR" altLang="en-US" dirty="0" smtClean="0"/>
              <a:t>파스칼의 삼각형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계수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22048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256490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dirty="0" smtClean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29249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1  2   1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3569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1  3  3   1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7170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1  4   6   4 1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41490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220486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 </a:t>
            </a:r>
            <a:r>
              <a:rPr lang="en-US" altLang="ko-KR" baseline="30000" dirty="0" smtClean="0"/>
              <a:t>0</a:t>
            </a:r>
            <a:endParaRPr lang="ko-KR" alt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25649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 </a:t>
            </a:r>
            <a:r>
              <a:rPr lang="en-US" altLang="ko-KR" baseline="30000" dirty="0" smtClean="0"/>
              <a:t>1</a:t>
            </a:r>
            <a:endParaRPr lang="ko-KR" alt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292494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 </a:t>
            </a:r>
            <a:r>
              <a:rPr lang="en-US" altLang="ko-KR" baseline="30000" dirty="0" smtClean="0"/>
              <a:t>2</a:t>
            </a:r>
            <a:endParaRPr lang="ko-KR" alt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335699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 </a:t>
            </a:r>
            <a:r>
              <a:rPr lang="en-US" altLang="ko-KR" baseline="30000" dirty="0" smtClean="0"/>
              <a:t>3</a:t>
            </a:r>
            <a:endParaRPr lang="ko-KR" alt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71703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 </a:t>
            </a:r>
            <a:r>
              <a:rPr lang="en-US" altLang="ko-KR" baseline="30000" dirty="0" smtClean="0"/>
              <a:t>4</a:t>
            </a:r>
            <a:endParaRPr lang="ko-KR" altLang="en-US" baseline="30000" dirty="0"/>
          </a:p>
        </p:txBody>
      </p:sp>
      <p:cxnSp>
        <p:nvCxnSpPr>
          <p:cNvPr id="16" name="직선 연결선 15"/>
          <p:cNvCxnSpPr>
            <a:stCxn id="4" idx="3"/>
            <a:endCxn id="10" idx="1"/>
          </p:cNvCxnSpPr>
          <p:nvPr/>
        </p:nvCxnSpPr>
        <p:spPr>
          <a:xfrm>
            <a:off x="2310252" y="2389530"/>
            <a:ext cx="2333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11" idx="1"/>
          </p:cNvCxnSpPr>
          <p:nvPr/>
        </p:nvCxnSpPr>
        <p:spPr>
          <a:xfrm>
            <a:off x="2512484" y="2749570"/>
            <a:ext cx="213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3"/>
            <a:endCxn id="12" idx="1"/>
          </p:cNvCxnSpPr>
          <p:nvPr/>
        </p:nvCxnSpPr>
        <p:spPr>
          <a:xfrm>
            <a:off x="2682657" y="3109610"/>
            <a:ext cx="2033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13" idx="1"/>
          </p:cNvCxnSpPr>
          <p:nvPr/>
        </p:nvCxnSpPr>
        <p:spPr>
          <a:xfrm>
            <a:off x="2831990" y="3541658"/>
            <a:ext cx="1812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3"/>
            <a:endCxn id="14" idx="1"/>
          </p:cNvCxnSpPr>
          <p:nvPr/>
        </p:nvCxnSpPr>
        <p:spPr>
          <a:xfrm>
            <a:off x="2909316" y="3901698"/>
            <a:ext cx="166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3608" y="4509120"/>
            <a:ext cx="6846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계수값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이항계수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).... 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들이 들어 있는  주머니에서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꺼내는 것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nCk</a:t>
            </a:r>
            <a:endParaRPr lang="en-US" altLang="ko-KR" dirty="0" smtClean="0"/>
          </a:p>
          <a:p>
            <a:r>
              <a:rPr lang="en-US" altLang="ko-KR" dirty="0" smtClean="0"/>
              <a:t>	n-k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들어 있는 주머니에서 꺼낸다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baseline="30000" dirty="0" smtClean="0"/>
              <a:t>n </a:t>
            </a:r>
            <a:r>
              <a:rPr lang="en-US" altLang="ko-KR" dirty="0" smtClean="0"/>
              <a:t>=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r>
              <a:rPr lang="en-US" altLang="ko-KR" dirty="0" smtClean="0"/>
              <a:t> y</a:t>
            </a:r>
            <a:r>
              <a:rPr lang="en-US" altLang="ko-KR" baseline="30000" dirty="0" smtClean="0"/>
              <a:t>0</a:t>
            </a:r>
            <a:r>
              <a:rPr lang="en-US" altLang="ko-KR" dirty="0" smtClean="0"/>
              <a:t> 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 x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y + ... 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o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0</a:t>
            </a:r>
            <a:r>
              <a:rPr lang="en-US" altLang="ko-KR" dirty="0" smtClean="0"/>
              <a:t>y</a:t>
            </a:r>
            <a:r>
              <a:rPr lang="en-US" altLang="ko-KR" baseline="30000" dirty="0" smtClean="0"/>
              <a:t>n</a:t>
            </a:r>
          </a:p>
          <a:p>
            <a:endParaRPr lang="en-US" altLang="ko-KR" baseline="30000" dirty="0" smtClean="0"/>
          </a:p>
          <a:p>
            <a:r>
              <a:rPr lang="en-US" altLang="ko-KR" dirty="0" smtClean="0"/>
              <a:t>Let y = 1,</a:t>
            </a:r>
          </a:p>
          <a:p>
            <a:pPr lvl="1"/>
            <a:r>
              <a:rPr lang="en-US" altLang="ko-KR" dirty="0" smtClean="0"/>
              <a:t>(x+1)</a:t>
            </a:r>
            <a:r>
              <a:rPr lang="en-US" altLang="ko-KR" baseline="30000" dirty="0" smtClean="0"/>
              <a:t> n </a:t>
            </a:r>
            <a:r>
              <a:rPr lang="en-US" altLang="ko-KR" dirty="0" smtClean="0"/>
              <a:t>=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r>
              <a:rPr lang="en-US" altLang="ko-KR" dirty="0" smtClean="0"/>
              <a:t> 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 x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 + ... 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o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Let x = 1,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(1+1)</a:t>
            </a:r>
            <a:r>
              <a:rPr lang="en-US" altLang="ko-KR" baseline="30000" dirty="0" smtClean="0"/>
              <a:t> n </a:t>
            </a:r>
            <a:r>
              <a:rPr lang="en-US" altLang="ko-KR" dirty="0" smtClean="0"/>
              <a:t>=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 + ... +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o</a:t>
            </a:r>
            <a:endParaRPr lang="en-US" altLang="ko-KR" baseline="30000" dirty="0" smtClean="0"/>
          </a:p>
          <a:p>
            <a:pPr lvl="1"/>
            <a:r>
              <a:rPr lang="en-US" altLang="ko-KR" dirty="0" smtClean="0"/>
              <a:t>(1+1)</a:t>
            </a:r>
            <a:r>
              <a:rPr lang="en-US" altLang="ko-KR" baseline="30000" dirty="0" smtClean="0"/>
              <a:t> n</a:t>
            </a:r>
            <a:r>
              <a:rPr lang="en-US" altLang="ko-KR" dirty="0" smtClean="0"/>
              <a:t>=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smtClean="0">
                <a:sym typeface="Symbol"/>
              </a:rPr>
              <a:t>k=0, n</a:t>
            </a:r>
            <a:r>
              <a:rPr lang="en-US" altLang="ko-KR" baseline="30000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k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=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smtClean="0">
                <a:sym typeface="Symbol"/>
              </a:rPr>
              <a:t>k=0, n</a:t>
            </a:r>
            <a:r>
              <a:rPr lang="en-US" altLang="ko-KR" baseline="30000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k</a:t>
            </a:r>
            <a:endParaRPr lang="en-US" altLang="ko-KR" baseline="-25000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좀 더 생각해 보자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F39FA2-98CE-4C86-93A6-AABCDF8F40EB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이항계수 구하기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이항계수 구하는 공식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err="1" smtClean="0"/>
              <a:t>계산량이</a:t>
            </a:r>
            <a:r>
              <a:rPr lang="ko-KR" altLang="en-US" dirty="0" smtClean="0"/>
              <a:t> 많은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!</a:t>
            </a:r>
            <a:r>
              <a:rPr lang="ko-KR" altLang="en-US" dirty="0" smtClean="0"/>
              <a:t>이나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!</a:t>
            </a:r>
            <a:r>
              <a:rPr lang="ko-KR" altLang="en-US" dirty="0" smtClean="0"/>
              <a:t>을 계산하지 않고 이항계수</a:t>
            </a:r>
            <a:r>
              <a:rPr lang="en-US" altLang="ko-KR" dirty="0" smtClean="0"/>
              <a:t>(binomial coefficient)</a:t>
            </a:r>
            <a:r>
              <a:rPr lang="ko-KR" altLang="en-US" dirty="0" smtClean="0"/>
              <a:t>를 구하기 위해서 통상 </a:t>
            </a:r>
            <a:r>
              <a:rPr lang="ko-KR" altLang="en-US" dirty="0" err="1" smtClean="0"/>
              <a:t>다음식을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71800" y="1628800"/>
          <a:ext cx="35893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수식" r:id="rId3" imgW="1803240" imgH="457200" progId="Equation.3">
                  <p:embed/>
                </p:oleObj>
              </mc:Choice>
              <mc:Fallback>
                <p:oleObj name="수식" r:id="rId3" imgW="18032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628800"/>
                        <a:ext cx="35893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274888" y="4684713"/>
          <a:ext cx="51800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수식" r:id="rId5" imgW="2603160" imgH="634680" progId="Equation.3">
                  <p:embed/>
                </p:oleObj>
              </mc:Choice>
              <mc:Fallback>
                <p:oleObj name="수식" r:id="rId5" imgW="260316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4684713"/>
                        <a:ext cx="5180012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2819400" y="4572000"/>
            <a:ext cx="6254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8800">
                <a:latin typeface="Times New Roman" pitchFamily="18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D28D3-DB6B-48AA-919F-D6D619FDE91A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분할정복식 접근방법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itchFamily="18" charset="2"/>
              </a:rPr>
              <a:t> </a:t>
            </a:r>
            <a:r>
              <a:rPr lang="en-US" altLang="ko-KR" i="1" smtClean="0">
                <a:sym typeface="Symbol" pitchFamily="18" charset="2"/>
              </a:rPr>
              <a:t>n</a:t>
            </a:r>
            <a:endParaRPr lang="en-US" altLang="ko-KR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itchFamily="18" charset="2"/>
              </a:rPr>
              <a:t>출력</a:t>
            </a:r>
            <a:r>
              <a:rPr lang="en-US" altLang="ko-KR" smtClean="0">
                <a:sym typeface="Symbol" pitchFamily="18" charset="2"/>
              </a:rPr>
              <a:t>: bin,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itchFamily="18" charset="2"/>
              </a:rPr>
              <a:t>알고리즘</a:t>
            </a:r>
            <a:r>
              <a:rPr lang="en-US" altLang="ko-KR" smtClean="0"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int bin(int n, int k)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  if (k == 0 || n == k)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    return 1;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  else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    return bin(n-1,k-1) + bin(n-1,k)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}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90800" y="2209800"/>
          <a:ext cx="463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수식" r:id="rId3" imgW="253800" imgH="457200" progId="Equation.3">
                  <p:embed/>
                </p:oleObj>
              </mc:Choice>
              <mc:Fallback>
                <p:oleObj name="수식" r:id="rId3" imgW="25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4635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414ED-AC83-49B8-9DAA-364012834625}" type="slidenum">
              <a:rPr lang="en-US" altLang="ko-KR" smtClean="0">
                <a:latin typeface="굴림" charset="-127"/>
                <a:ea typeface="굴림" charset="-127"/>
              </a:rPr>
              <a:pPr/>
              <a:t>15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2672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시간복잡도 분석</a:t>
            </a:r>
            <a:r>
              <a:rPr lang="en-US" altLang="ko-KR" sz="2800" smtClean="0"/>
              <a:t>: </a:t>
            </a:r>
          </a:p>
          <a:p>
            <a:pPr lvl="1" eaLnBrk="1" hangingPunct="1"/>
            <a:r>
              <a:rPr lang="ko-KR" altLang="en-US" sz="2400" smtClean="0"/>
              <a:t>분할정복 알고리즘은 작성하기는 간단하지만</a:t>
            </a:r>
            <a:r>
              <a:rPr lang="en-US" altLang="ko-KR" sz="2400" smtClean="0"/>
              <a:t>, </a:t>
            </a:r>
            <a:r>
              <a:rPr lang="ko-KR" altLang="en-US" sz="2400" smtClean="0"/>
              <a:t>효율적이지 않다</a:t>
            </a:r>
            <a:r>
              <a:rPr lang="en-US" altLang="ko-KR" sz="2400" smtClean="0"/>
              <a:t>. </a:t>
            </a:r>
          </a:p>
          <a:p>
            <a:pPr lvl="1" eaLnBrk="1" hangingPunct="1"/>
            <a:r>
              <a:rPr lang="ko-KR" altLang="en-US" sz="2400" smtClean="0"/>
              <a:t>이유</a:t>
            </a:r>
            <a:r>
              <a:rPr lang="en-US" altLang="ko-KR" sz="2400" smtClean="0"/>
              <a:t>? : </a:t>
            </a:r>
            <a:r>
              <a:rPr lang="ko-KR" altLang="en-US" sz="2400" smtClean="0"/>
              <a:t>알고리즘을 재귀호출</a:t>
            </a:r>
            <a:r>
              <a:rPr lang="en-US" altLang="ko-KR" sz="2400" smtClean="0"/>
              <a:t>(recursive call)</a:t>
            </a:r>
            <a:r>
              <a:rPr lang="ko-KR" altLang="en-US" sz="2400" smtClean="0"/>
              <a:t>할 때 같은 계산을 반복해서 수행하기 때문이다</a:t>
            </a:r>
            <a:r>
              <a:rPr lang="en-US" altLang="ko-KR" sz="2400" smtClean="0"/>
              <a:t>. </a:t>
            </a:r>
          </a:p>
          <a:p>
            <a:pPr lvl="1" eaLnBrk="1" hangingPunct="1"/>
            <a:r>
              <a:rPr lang="ko-KR" altLang="en-US" sz="2400" smtClean="0"/>
              <a:t>예를 들면</a:t>
            </a:r>
            <a:r>
              <a:rPr lang="en-US" altLang="ko-KR" sz="2400" smtClean="0"/>
              <a:t>, </a:t>
            </a:r>
            <a:r>
              <a:rPr lang="en-US" altLang="ko-KR" sz="2400" smtClean="0">
                <a:latin typeface="Courier New" pitchFamily="49" charset="0"/>
              </a:rPr>
              <a:t>bin(n-1,k-1)</a:t>
            </a:r>
            <a:r>
              <a:rPr lang="ko-KR" altLang="en-US" sz="2400" smtClean="0">
                <a:latin typeface="Courier New" pitchFamily="49" charset="0"/>
              </a:rPr>
              <a:t>과 </a:t>
            </a:r>
            <a:r>
              <a:rPr lang="en-US" altLang="ko-KR" sz="2400" smtClean="0">
                <a:latin typeface="Courier New" pitchFamily="49" charset="0"/>
              </a:rPr>
              <a:t>bin(n-1,k)</a:t>
            </a:r>
            <a:r>
              <a:rPr lang="ko-KR" altLang="en-US" sz="2400" smtClean="0">
                <a:latin typeface="Courier New" pitchFamily="49" charset="0"/>
              </a:rPr>
              <a:t>는 둘 다 </a:t>
            </a:r>
            <a:r>
              <a:rPr lang="en-US" altLang="ko-KR" sz="2400" smtClean="0">
                <a:latin typeface="Courier New" pitchFamily="49" charset="0"/>
              </a:rPr>
              <a:t>bin(n-2,k-1)</a:t>
            </a:r>
            <a:r>
              <a:rPr lang="ko-KR" altLang="en-US" sz="2400" smtClean="0"/>
              <a:t>의 결과가 필요한데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따로 중복 계산됨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smtClean="0"/>
              <a:t>      을 구하기 위해서 이 알고리즘이 계산하는 항</a:t>
            </a:r>
            <a:r>
              <a:rPr lang="en-US" altLang="ko-KR" sz="2400" smtClean="0"/>
              <a:t>(term)</a:t>
            </a:r>
            <a:r>
              <a:rPr lang="ko-KR" altLang="en-US" sz="2400" smtClean="0"/>
              <a:t>의 개수는               이다</a:t>
            </a:r>
            <a:r>
              <a:rPr lang="en-US" altLang="ko-KR" sz="2400" smtClean="0"/>
              <a:t>. (</a:t>
            </a:r>
            <a:r>
              <a:rPr lang="ko-KR" altLang="en-US" sz="2400" smtClean="0"/>
              <a:t>증명을 해보자</a:t>
            </a:r>
            <a:r>
              <a:rPr lang="en-US" altLang="ko-KR" sz="2400" smtClean="0"/>
              <a:t>.)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알고리즘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분할정복식 접근방법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971600" y="4221088"/>
          <a:ext cx="463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수식" r:id="rId3" imgW="253800" imgH="457200" progId="Equation.3">
                  <p:embed/>
                </p:oleObj>
              </mc:Choice>
              <mc:Fallback>
                <p:oleObj name="수식" r:id="rId3" imgW="253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21088"/>
                        <a:ext cx="4635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051720" y="4869160"/>
          <a:ext cx="955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수식" r:id="rId5" imgW="520560" imgH="457200" progId="Equation.3">
                  <p:embed/>
                </p:oleObj>
              </mc:Choice>
              <mc:Fallback>
                <p:oleObj name="수식" r:id="rId5" imgW="5205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69160"/>
                        <a:ext cx="9556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20DC6-F48E-4960-A9F1-55B813BC0462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5867400"/>
          </a:xfrm>
        </p:spPr>
        <p:txBody>
          <a:bodyPr/>
          <a:lstStyle/>
          <a:p>
            <a:pPr eaLnBrk="1" hangingPunct="1"/>
            <a:r>
              <a:rPr lang="ko-KR" altLang="en-US" sz="2000" b="1" dirty="0" smtClean="0"/>
              <a:t>증명</a:t>
            </a:r>
            <a:r>
              <a:rPr lang="en-US" altLang="ko-KR" sz="2000" dirty="0" smtClean="0"/>
              <a:t>: (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대한 수학적귀납법으로 증명</a:t>
            </a:r>
            <a:r>
              <a:rPr lang="en-US" altLang="ko-KR" sz="2000" dirty="0" smtClean="0"/>
              <a:t>)</a:t>
            </a:r>
          </a:p>
          <a:p>
            <a:pPr eaLnBrk="1" hangingPunct="1"/>
            <a:r>
              <a:rPr lang="ko-KR" altLang="en-US" sz="2000" u="sng" dirty="0" smtClean="0"/>
              <a:t>귀납출발점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항의 개수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때                             이 됨을 보이면 된다</a:t>
            </a:r>
            <a:r>
              <a:rPr lang="en-US" altLang="ko-KR" sz="2000" dirty="0" smtClean="0"/>
              <a:t>.       </a:t>
            </a:r>
            <a:r>
              <a:rPr lang="ko-KR" altLang="en-US" sz="2000" dirty="0" smtClean="0"/>
              <a:t>는 </a:t>
            </a:r>
            <a:r>
              <a:rPr lang="en-US" altLang="ko-KR" sz="2000" i="1" dirty="0" smtClean="0"/>
              <a:t>k</a:t>
            </a:r>
            <a:r>
              <a:rPr lang="en-US" altLang="ko-KR" sz="2000" dirty="0" smtClean="0"/>
              <a:t> = 0</a:t>
            </a:r>
            <a:r>
              <a:rPr lang="ko-KR" altLang="en-US" sz="2000" dirty="0" smtClean="0"/>
              <a:t>이나 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일 때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이므로  항의 개수는 항상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eaLnBrk="1" hangingPunct="1"/>
            <a:r>
              <a:rPr lang="ko-KR" altLang="en-US" sz="2000" u="sng" dirty="0" smtClean="0"/>
              <a:t>귀납가정</a:t>
            </a:r>
            <a:r>
              <a:rPr lang="en-US" altLang="ko-KR" sz="2000" dirty="0" smtClean="0"/>
              <a:t>:      </a:t>
            </a:r>
            <a:r>
              <a:rPr lang="ko-KR" altLang="en-US" sz="2000" dirty="0" smtClean="0"/>
              <a:t>을 계산하기 위한 항의 개수는               이라고 가정한다</a:t>
            </a:r>
            <a:r>
              <a:rPr lang="en-US" altLang="ko-KR" sz="2000" dirty="0" smtClean="0"/>
              <a:t>.</a:t>
            </a:r>
          </a:p>
          <a:p>
            <a:pPr eaLnBrk="1" hangingPunct="1"/>
            <a:r>
              <a:rPr lang="ko-KR" altLang="en-US" sz="2000" u="sng" dirty="0" smtClean="0"/>
              <a:t>귀납절차</a:t>
            </a:r>
            <a:r>
              <a:rPr lang="en-US" altLang="ko-KR" sz="2000" dirty="0" smtClean="0"/>
              <a:t>:           </a:t>
            </a:r>
            <a:r>
              <a:rPr lang="ko-KR" altLang="en-US" sz="2000" dirty="0" smtClean="0"/>
              <a:t>을 계산하기 위한 항의 개수가                임을 보이면 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알고리즘에 의해서                              이므로</a:t>
            </a:r>
            <a:r>
              <a:rPr lang="en-US" altLang="ko-KR" sz="2000" dirty="0" smtClean="0"/>
              <a:t>,          </a:t>
            </a:r>
            <a:r>
              <a:rPr lang="ko-KR" altLang="en-US" sz="2000" dirty="0" smtClean="0"/>
              <a:t>를 계산하기 위한 항의 총 개수는          을 계산하기 위한 총 개수와       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계산하기 위한 항의 총 개수에다가 이 둘을 더하기 위한 항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더한 수가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그런데           을 계산하기 위한 항의 개수는 가정에 의해서                이고</a:t>
            </a:r>
            <a:r>
              <a:rPr lang="en-US" altLang="ko-KR" sz="2000" dirty="0" smtClean="0"/>
              <a:t>,       </a:t>
            </a:r>
            <a:r>
              <a:rPr lang="ko-KR" altLang="en-US" sz="2000" dirty="0" smtClean="0"/>
              <a:t>를 계산하기 위한 항의 개수는 가정에 의해서            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항의 총 개수는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716016" y="54868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수식" r:id="rId3" imgW="1295280" imgH="457200" progId="Equation.3">
                  <p:embed/>
                </p:oleObj>
              </mc:Choice>
              <mc:Fallback>
                <p:oleObj name="수식" r:id="rId3" imgW="1295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868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115616" y="836712"/>
          <a:ext cx="352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수식" r:id="rId5" imgW="253800" imgH="457200" progId="Equation.3">
                  <p:embed/>
                </p:oleObj>
              </mc:Choice>
              <mc:Fallback>
                <p:oleObj name="수식" r:id="rId5" imgW="253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36712"/>
                        <a:ext cx="3524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1738313" y="1219200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수식" r:id="rId7" imgW="253800" imgH="457200" progId="Equation.3">
                  <p:embed/>
                </p:oleObj>
              </mc:Choice>
              <mc:Fallback>
                <p:oleObj name="수식" r:id="rId7" imgW="253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219200"/>
                        <a:ext cx="352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5796136" y="1124744"/>
          <a:ext cx="735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수식" r:id="rId9" imgW="520560" imgH="457200" progId="Equation.3">
                  <p:embed/>
                </p:oleObj>
              </mc:Choice>
              <mc:Fallback>
                <p:oleObj name="수식" r:id="rId9" imgW="5205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124744"/>
                        <a:ext cx="7350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1979712" y="1628800"/>
          <a:ext cx="6191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수식" r:id="rId11" imgW="444240" imgH="457200" progId="Equation.3">
                  <p:embed/>
                </p:oleObj>
              </mc:Choice>
              <mc:Fallback>
                <p:oleObj name="수식" r:id="rId11" imgW="4442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6191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1"/>
          <p:cNvGraphicFramePr>
            <a:graphicFrameLocks noChangeAspect="1"/>
          </p:cNvGraphicFramePr>
          <p:nvPr/>
        </p:nvGraphicFramePr>
        <p:xfrm>
          <a:off x="6300192" y="1556792"/>
          <a:ext cx="985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수식" r:id="rId13" imgW="698400" imgH="457200" progId="Equation.3">
                  <p:embed/>
                </p:oleObj>
              </mc:Choice>
              <mc:Fallback>
                <p:oleObj name="수식" r:id="rId13" imgW="698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556792"/>
                        <a:ext cx="9858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2"/>
          <p:cNvGraphicFramePr>
            <a:graphicFrameLocks noChangeAspect="1"/>
          </p:cNvGraphicFramePr>
          <p:nvPr/>
        </p:nvGraphicFramePr>
        <p:xfrm>
          <a:off x="3923928" y="1916832"/>
          <a:ext cx="1863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수식" r:id="rId15" imgW="1333440" imgH="457200" progId="Equation.3">
                  <p:embed/>
                </p:oleObj>
              </mc:Choice>
              <mc:Fallback>
                <p:oleObj name="수식" r:id="rId15" imgW="13334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916832"/>
                        <a:ext cx="18637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3"/>
          <p:cNvGraphicFramePr>
            <a:graphicFrameLocks noChangeAspect="1"/>
          </p:cNvGraphicFramePr>
          <p:nvPr/>
        </p:nvGraphicFramePr>
        <p:xfrm>
          <a:off x="6876256" y="1916832"/>
          <a:ext cx="6191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수식" r:id="rId17" imgW="444240" imgH="457200" progId="Equation.3">
                  <p:embed/>
                </p:oleObj>
              </mc:Choice>
              <mc:Fallback>
                <p:oleObj name="수식" r:id="rId17" imgW="4442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16832"/>
                        <a:ext cx="6191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4"/>
          <p:cNvGraphicFramePr>
            <a:graphicFrameLocks noChangeAspect="1"/>
          </p:cNvGraphicFramePr>
          <p:nvPr/>
        </p:nvGraphicFramePr>
        <p:xfrm>
          <a:off x="1403648" y="2780928"/>
          <a:ext cx="6191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수식" r:id="rId18" imgW="444240" imgH="457200" progId="Equation.3">
                  <p:embed/>
                </p:oleObj>
              </mc:Choice>
              <mc:Fallback>
                <p:oleObj name="수식" r:id="rId18" imgW="4442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928"/>
                        <a:ext cx="6191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5"/>
          <p:cNvGraphicFramePr>
            <a:graphicFrameLocks noChangeAspect="1"/>
          </p:cNvGraphicFramePr>
          <p:nvPr/>
        </p:nvGraphicFramePr>
        <p:xfrm>
          <a:off x="3347864" y="2204864"/>
          <a:ext cx="352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수식" r:id="rId20" imgW="253800" imgH="457200" progId="Equation.3">
                  <p:embed/>
                </p:oleObj>
              </mc:Choice>
              <mc:Fallback>
                <p:oleObj name="수식" r:id="rId20" imgW="253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04864"/>
                        <a:ext cx="352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6"/>
          <p:cNvGraphicFramePr>
            <a:graphicFrameLocks noChangeAspect="1"/>
          </p:cNvGraphicFramePr>
          <p:nvPr/>
        </p:nvGraphicFramePr>
        <p:xfrm>
          <a:off x="7092280" y="2276872"/>
          <a:ext cx="6191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수식" r:id="rId21" imgW="444240" imgH="457200" progId="Equation.3">
                  <p:embed/>
                </p:oleObj>
              </mc:Choice>
              <mc:Fallback>
                <p:oleObj name="수식" r:id="rId21" imgW="44424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276872"/>
                        <a:ext cx="6191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7"/>
          <p:cNvGraphicFramePr>
            <a:graphicFrameLocks noChangeAspect="1"/>
          </p:cNvGraphicFramePr>
          <p:nvPr/>
        </p:nvGraphicFramePr>
        <p:xfrm>
          <a:off x="7380312" y="2852936"/>
          <a:ext cx="9858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수식" r:id="rId22" imgW="698400" imgH="457200" progId="Equation.3">
                  <p:embed/>
                </p:oleObj>
              </mc:Choice>
              <mc:Fallback>
                <p:oleObj name="수식" r:id="rId22" imgW="6984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2852936"/>
                        <a:ext cx="985837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8"/>
          <p:cNvGraphicFramePr>
            <a:graphicFrameLocks noChangeAspect="1"/>
          </p:cNvGraphicFramePr>
          <p:nvPr/>
        </p:nvGraphicFramePr>
        <p:xfrm>
          <a:off x="1043608" y="3140968"/>
          <a:ext cx="352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수식" r:id="rId24" imgW="253800" imgH="457200" progId="Equation.3">
                  <p:embed/>
                </p:oleObj>
              </mc:Choice>
              <mc:Fallback>
                <p:oleObj name="수식" r:id="rId24" imgW="2538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352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9"/>
          <p:cNvGraphicFramePr>
            <a:graphicFrameLocks noChangeAspect="1"/>
          </p:cNvGraphicFramePr>
          <p:nvPr/>
        </p:nvGraphicFramePr>
        <p:xfrm>
          <a:off x="6588224" y="3140968"/>
          <a:ext cx="7350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수식" r:id="rId25" imgW="520560" imgH="457200" progId="Equation.3">
                  <p:embed/>
                </p:oleObj>
              </mc:Choice>
              <mc:Fallback>
                <p:oleObj name="수식" r:id="rId25" imgW="52056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140968"/>
                        <a:ext cx="7350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20"/>
          <p:cNvGraphicFramePr>
            <a:graphicFrameLocks noChangeAspect="1"/>
          </p:cNvGraphicFramePr>
          <p:nvPr/>
        </p:nvGraphicFramePr>
        <p:xfrm>
          <a:off x="3635896" y="3717032"/>
          <a:ext cx="3581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수식" r:id="rId26" imgW="1562040" imgH="2057400" progId="Equation.3">
                  <p:embed/>
                </p:oleObj>
              </mc:Choice>
              <mc:Fallback>
                <p:oleObj name="수식" r:id="rId26" imgW="1562040" imgH="2057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717032"/>
                        <a:ext cx="35814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3ACA4-BD28-4064-9956-31EC36754730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알고리즘 설계전략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91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재귀 관계식</a:t>
            </a:r>
            <a:r>
              <a:rPr lang="en-US" altLang="ko-KR" smtClean="0"/>
              <a:t>(recursive property)</a:t>
            </a:r>
            <a:r>
              <a:rPr lang="ko-KR" altLang="en-US" smtClean="0"/>
              <a:t>을 정립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    2</a:t>
            </a:r>
            <a:r>
              <a:rPr lang="ko-KR" altLang="en-US" smtClean="0"/>
              <a:t>차원 배열 </a:t>
            </a:r>
            <a:r>
              <a:rPr lang="en-US" altLang="ko-KR" i="1" smtClean="0"/>
              <a:t>B</a:t>
            </a:r>
            <a:r>
              <a:rPr lang="ko-KR" altLang="en-US" smtClean="0"/>
              <a:t>를 만들고</a:t>
            </a:r>
            <a:r>
              <a:rPr lang="en-US" altLang="ko-KR" smtClean="0"/>
              <a:t>, </a:t>
            </a:r>
            <a:r>
              <a:rPr lang="ko-KR" altLang="en-US" smtClean="0"/>
              <a:t>각 </a:t>
            </a:r>
            <a:r>
              <a:rPr lang="en-US" altLang="ko-KR" i="1" smtClean="0"/>
              <a:t>B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에는       값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을 저장하도록 하면</a:t>
            </a:r>
            <a:r>
              <a:rPr lang="en-US" altLang="ko-KR" smtClean="0"/>
              <a:t>, </a:t>
            </a:r>
            <a:r>
              <a:rPr lang="ko-KR" altLang="en-US" smtClean="0"/>
              <a:t>그 값은 다음과 같은 관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       계식으로 계산할 수 있다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6876256" y="1916832"/>
          <a:ext cx="549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수식" r:id="rId3" imgW="253800" imgH="457200" progId="Equation.3">
                  <p:embed/>
                </p:oleObj>
              </mc:Choice>
              <mc:Fallback>
                <p:oleObj name="수식" r:id="rId3" imgW="25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16832"/>
                        <a:ext cx="5492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917575" y="4714875"/>
          <a:ext cx="51435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수식" r:id="rId5" imgW="2209680" imgH="431640" progId="Equation.3">
                  <p:embed/>
                </p:oleObj>
              </mc:Choice>
              <mc:Fallback>
                <p:oleObj name="수식" r:id="rId5" imgW="2209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714875"/>
                        <a:ext cx="51435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2111375" y="4816475"/>
            <a:ext cx="45243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4400">
                <a:latin typeface="Times New Roman" pitchFamily="18" charset="0"/>
              </a:rPr>
              <a:t>{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6327775" y="4714875"/>
            <a:ext cx="1620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Times New Roman" pitchFamily="18" charset="0"/>
              </a:rPr>
              <a:t>if 0 &lt; 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 &lt; </a:t>
            </a:r>
            <a:r>
              <a:rPr lang="en-US" altLang="ko-KR" i="1">
                <a:latin typeface="Times New Roman" pitchFamily="18" charset="0"/>
              </a:rPr>
              <a:t>i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6327775" y="5172075"/>
            <a:ext cx="2282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Times New Roman" pitchFamily="18" charset="0"/>
              </a:rPr>
              <a:t>if  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 = 0 or 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i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D8D3A-8831-48A1-9DA4-4EBBD12F3270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1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2</a:t>
            </a:r>
            <a:r>
              <a:rPr lang="en-US" altLang="ko-KR" sz="2000" smtClean="0"/>
              <a:t>.          </a:t>
            </a:r>
            <a:r>
              <a:rPr lang="ko-KR" altLang="en-US" sz="2000" smtClean="0"/>
              <a:t>를 구하기 위해서는 다음과 같이 </a:t>
            </a:r>
            <a:r>
              <a:rPr lang="en-US" altLang="ko-KR" sz="2000" i="1" smtClean="0"/>
              <a:t>B</a:t>
            </a:r>
            <a:r>
              <a:rPr lang="en-US" altLang="ko-KR" sz="2000" smtClean="0"/>
              <a:t>[0][0]</a:t>
            </a:r>
            <a:r>
              <a:rPr lang="ko-KR" altLang="en-US" sz="2000" smtClean="0"/>
              <a:t>부터 시작하여 위에서 아래로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000" smtClean="0"/>
              <a:t>	    재귀 관계식을 적용하여 배열을 채워 나가면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결국  값은 </a:t>
            </a:r>
            <a:r>
              <a:rPr lang="en-US" altLang="ko-KR" sz="2000" i="1" smtClean="0"/>
              <a:t>B</a:t>
            </a:r>
            <a:r>
              <a:rPr lang="en-US" altLang="ko-KR" sz="2000" smtClean="0"/>
              <a:t>[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][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    </a:t>
            </a:r>
            <a:r>
              <a:rPr lang="ko-KR" altLang="en-US" sz="2000" smtClean="0"/>
              <a:t>에 저장된다</a:t>
            </a:r>
            <a:r>
              <a:rPr lang="en-US" altLang="ko-KR" sz="2000" smtClean="0"/>
              <a:t>.</a:t>
            </a:r>
          </a:p>
        </p:txBody>
      </p:sp>
      <p:sp>
        <p:nvSpPr>
          <p:cNvPr id="615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동적계획식 알고리즘 설계전략</a:t>
            </a:r>
          </a:p>
        </p:txBody>
      </p:sp>
      <p:graphicFrame>
        <p:nvGraphicFramePr>
          <p:cNvPr id="6146" name="Object 1029"/>
          <p:cNvGraphicFramePr>
            <a:graphicFrameLocks noChangeAspect="1"/>
          </p:cNvGraphicFramePr>
          <p:nvPr/>
        </p:nvGraphicFramePr>
        <p:xfrm>
          <a:off x="800100" y="1066800"/>
          <a:ext cx="352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수식" r:id="rId3" imgW="253800" imgH="457200" progId="Equation.3">
                  <p:embed/>
                </p:oleObj>
              </mc:Choice>
              <mc:Fallback>
                <p:oleObj name="수식" r:id="rId3" imgW="2538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066800"/>
                        <a:ext cx="352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30"/>
          <p:cNvGraphicFramePr>
            <a:graphicFrameLocks noChangeAspect="1"/>
          </p:cNvGraphicFramePr>
          <p:nvPr/>
        </p:nvGraphicFramePr>
        <p:xfrm>
          <a:off x="1981200" y="2057400"/>
          <a:ext cx="5410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수식" r:id="rId5" imgW="2082600" imgH="2260440" progId="Equation.3">
                  <p:embed/>
                </p:oleObj>
              </mc:Choice>
              <mc:Fallback>
                <p:oleObj name="수식" r:id="rId5" imgW="2082600" imgH="22604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54102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31"/>
          <p:cNvGraphicFramePr>
            <a:graphicFrameLocks noChangeAspect="1"/>
          </p:cNvGraphicFramePr>
          <p:nvPr/>
        </p:nvGraphicFramePr>
        <p:xfrm>
          <a:off x="4953000" y="4748213"/>
          <a:ext cx="25146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수식" r:id="rId7" imgW="1460160" imgH="660240" progId="Equation.3">
                  <p:embed/>
                </p:oleObj>
              </mc:Choice>
              <mc:Fallback>
                <p:oleObj name="수식" r:id="rId7" imgW="1460160" imgH="6602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48213"/>
                        <a:ext cx="2514600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1033"/>
          <p:cNvSpPr>
            <a:spLocks noChangeShapeType="1"/>
          </p:cNvSpPr>
          <p:nvPr/>
        </p:nvSpPr>
        <p:spPr bwMode="auto">
          <a:xfrm>
            <a:off x="6883400" y="50292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Line 1034"/>
          <p:cNvSpPr>
            <a:spLocks noChangeShapeType="1"/>
          </p:cNvSpPr>
          <p:nvPr/>
        </p:nvSpPr>
        <p:spPr bwMode="auto">
          <a:xfrm>
            <a:off x="5562600" y="5029200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Line 1035"/>
          <p:cNvSpPr>
            <a:spLocks noChangeShapeType="1"/>
          </p:cNvSpPr>
          <p:nvPr/>
        </p:nvSpPr>
        <p:spPr bwMode="auto">
          <a:xfrm>
            <a:off x="5549900" y="5562600"/>
            <a:ext cx="9271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Line 1036"/>
          <p:cNvSpPr>
            <a:spLocks noChangeShapeType="1"/>
          </p:cNvSpPr>
          <p:nvPr/>
        </p:nvSpPr>
        <p:spPr bwMode="auto">
          <a:xfrm>
            <a:off x="2362200" y="2438400"/>
            <a:ext cx="5029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Line 1037"/>
          <p:cNvSpPr>
            <a:spLocks noChangeShapeType="1"/>
          </p:cNvSpPr>
          <p:nvPr/>
        </p:nvSpPr>
        <p:spPr bwMode="auto">
          <a:xfrm>
            <a:off x="2362200" y="2425700"/>
            <a:ext cx="0" cy="3657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6C112-3916-4110-AA19-2D11E12E6699}" type="slidenum">
              <a:rPr lang="en-US" altLang="ko-KR" smtClean="0">
                <a:latin typeface="굴림" charset="-127"/>
                <a:ea typeface="굴림" charset="-127"/>
              </a:rPr>
              <a:pPr/>
              <a:t>19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이항계수를 계산한다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음수가 아닌 정수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과 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여기서 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itchFamily="18" charset="2"/>
              </a:rPr>
              <a:t></a:t>
            </a:r>
            <a:r>
              <a:rPr lang="en-US" altLang="ko-KR" sz="2000" smtClean="0"/>
              <a:t>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bin,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int bin2(int n, int k)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index i, j;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int B[0..n][0..k];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for(i=0; i &lt;= n; i++)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          for(j=0; j &lt;= minimum(i,k); j++)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    if (j==0 || j == i)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      B[i][j] =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    else B[i][j] = B[i-1][j-1] + B[i-1][j];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    return B[n][k];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}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동적계획 알고리즘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752600" y="1676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수식" r:id="rId3" imgW="253800" imgH="457200" progId="Equation.3">
                  <p:embed/>
                </p:oleObj>
              </mc:Choice>
              <mc:Fallback>
                <p:oleObj name="수식" r:id="rId3" imgW="253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분할정복식</a:t>
            </a:r>
            <a:r>
              <a:rPr lang="ko-KR" altLang="en-US" sz="2800" dirty="0" smtClean="0"/>
              <a:t> 알고리즘 </a:t>
            </a:r>
            <a:r>
              <a:rPr lang="ko-KR" altLang="en-US" sz="2800" dirty="0" err="1" smtClean="0"/>
              <a:t>설계법은</a:t>
            </a:r>
            <a:r>
              <a:rPr lang="ko-KR" altLang="en-US" sz="2800" dirty="0" smtClean="0"/>
              <a:t> 하향식 해결법으로서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나누어진 부분들 사이에 </a:t>
            </a:r>
            <a:r>
              <a:rPr lang="ko-KR" altLang="en-US" sz="2800" b="1" dirty="0" smtClean="0"/>
              <a:t>서로 상관관계가 없는 문제를 해결하는데 적합하다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상향식 접근방법 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하향식 접근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8E102-93EE-4704-8A83-71D3CD1280B2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410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단위연산</a:t>
            </a:r>
            <a:r>
              <a:rPr lang="en-US" altLang="ko-KR" sz="2000" smtClean="0"/>
              <a:t>: for-</a:t>
            </a:r>
            <a:r>
              <a:rPr lang="en-US" altLang="ko-KR" sz="2000" i="1" smtClean="0"/>
              <a:t>j</a:t>
            </a:r>
            <a:r>
              <a:rPr lang="en-US" altLang="ko-KR" sz="2000" smtClean="0"/>
              <a:t> </a:t>
            </a:r>
            <a:r>
              <a:rPr lang="ko-KR" altLang="en-US" sz="2000" smtClean="0"/>
              <a:t>루프 안의 문장</a:t>
            </a:r>
          </a:p>
          <a:p>
            <a:pPr eaLnBrk="1" hangingPunct="1"/>
            <a:r>
              <a:rPr lang="ko-KR" altLang="en-US" sz="2000" smtClean="0"/>
              <a:t>입력의 크기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/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/>
              <a:t>따라서 총 수행횟수는</a:t>
            </a:r>
            <a:r>
              <a:rPr lang="en-US" altLang="ko-KR" sz="1800" smtClean="0"/>
              <a:t>: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동적계획 알고리즘의 분석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2743200" y="1447800"/>
            <a:ext cx="3836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0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     </a:t>
            </a:r>
            <a:r>
              <a:rPr lang="en-US" altLang="ko-KR" sz="1800">
                <a:latin typeface="Times New Roman" pitchFamily="18" charset="0"/>
              </a:rPr>
              <a:t>: 1</a:t>
            </a:r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2743200" y="1711325"/>
            <a:ext cx="3836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1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     </a:t>
            </a:r>
            <a:r>
              <a:rPr lang="en-US" altLang="ko-KR" sz="1800">
                <a:latin typeface="Times New Roman" pitchFamily="18" charset="0"/>
              </a:rPr>
              <a:t>: 2</a:t>
            </a:r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2743200" y="1981200"/>
            <a:ext cx="3836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2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     </a:t>
            </a:r>
            <a:r>
              <a:rPr lang="en-US" altLang="ko-KR" sz="1800">
                <a:latin typeface="Times New Roman" pitchFamily="18" charset="0"/>
              </a:rPr>
              <a:t>: 3</a:t>
            </a:r>
          </a:p>
        </p:txBody>
      </p:sp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2743200" y="2514600"/>
            <a:ext cx="38306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</a:t>
            </a:r>
            <a:r>
              <a:rPr lang="en-US" altLang="ko-KR" sz="1800" i="1">
                <a:latin typeface="Times New Roman" pitchFamily="18" charset="0"/>
              </a:rPr>
              <a:t>k</a:t>
            </a:r>
            <a:r>
              <a:rPr lang="en-US" altLang="ko-KR" sz="1800">
                <a:latin typeface="Times New Roman" pitchFamily="18" charset="0"/>
              </a:rPr>
              <a:t>-1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  </a:t>
            </a:r>
            <a:r>
              <a:rPr lang="en-US" altLang="ko-KR" sz="1800">
                <a:latin typeface="Times New Roman" pitchFamily="18" charset="0"/>
              </a:rPr>
              <a:t>: </a:t>
            </a:r>
            <a:r>
              <a:rPr lang="en-US" altLang="ko-KR" sz="1800" i="1">
                <a:latin typeface="Times New Roman" pitchFamily="18" charset="0"/>
              </a:rPr>
              <a:t>k</a:t>
            </a:r>
            <a:endParaRPr lang="en-US" altLang="ko-KR" sz="1800">
              <a:latin typeface="Times New Roman" pitchFamily="18" charset="0"/>
            </a:endParaRP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2749550" y="2778125"/>
            <a:ext cx="4194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</a:t>
            </a:r>
            <a:r>
              <a:rPr lang="en-US" altLang="ko-KR" sz="1800" i="1">
                <a:latin typeface="Times New Roman" pitchFamily="18" charset="0"/>
              </a:rPr>
              <a:t>k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     </a:t>
            </a:r>
            <a:r>
              <a:rPr lang="en-US" altLang="ko-KR" sz="1800">
                <a:latin typeface="Times New Roman" pitchFamily="18" charset="0"/>
              </a:rPr>
              <a:t>: </a:t>
            </a:r>
            <a:r>
              <a:rPr lang="en-US" altLang="ko-KR" sz="1800" i="1">
                <a:latin typeface="Times New Roman" pitchFamily="18" charset="0"/>
              </a:rPr>
              <a:t>k + </a:t>
            </a:r>
            <a:r>
              <a:rPr lang="en-US" altLang="ko-KR" sz="1800">
                <a:latin typeface="Times New Roman" pitchFamily="18" charset="0"/>
              </a:rPr>
              <a:t>1</a:t>
            </a: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2767013" y="3048000"/>
            <a:ext cx="417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</a:t>
            </a:r>
            <a:r>
              <a:rPr lang="en-US" altLang="ko-KR" sz="1800" i="1">
                <a:latin typeface="Times New Roman" pitchFamily="18" charset="0"/>
              </a:rPr>
              <a:t>k+</a:t>
            </a:r>
            <a:r>
              <a:rPr lang="en-US" altLang="ko-KR" sz="1800">
                <a:latin typeface="Times New Roman" pitchFamily="18" charset="0"/>
              </a:rPr>
              <a:t>1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</a:t>
            </a:r>
            <a:r>
              <a:rPr lang="en-US" altLang="ko-KR" sz="1800">
                <a:latin typeface="Times New Roman" pitchFamily="18" charset="0"/>
              </a:rPr>
              <a:t>: </a:t>
            </a:r>
            <a:r>
              <a:rPr lang="en-US" altLang="ko-KR" sz="1800" i="1">
                <a:latin typeface="Times New Roman" pitchFamily="18" charset="0"/>
              </a:rPr>
              <a:t>k + </a:t>
            </a:r>
            <a:r>
              <a:rPr lang="en-US" altLang="ko-KR" sz="1800">
                <a:latin typeface="Times New Roman" pitchFamily="18" charset="0"/>
              </a:rPr>
              <a:t>1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2819400" y="3581400"/>
            <a:ext cx="414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i="1">
                <a:latin typeface="Times New Roman" pitchFamily="18" charset="0"/>
              </a:rPr>
              <a:t>i</a:t>
            </a:r>
            <a:r>
              <a:rPr lang="en-US" altLang="ko-KR" sz="1800">
                <a:latin typeface="Times New Roman" pitchFamily="18" charset="0"/>
              </a:rPr>
              <a:t> = </a:t>
            </a:r>
            <a:r>
              <a:rPr lang="en-US" altLang="ko-KR" sz="1800" i="1">
                <a:latin typeface="Times New Roman" pitchFamily="18" charset="0"/>
              </a:rPr>
              <a:t>n</a:t>
            </a:r>
            <a:r>
              <a:rPr lang="ko-KR" altLang="en-US" sz="1800">
                <a:latin typeface="Times New Roman" pitchFamily="18" charset="0"/>
              </a:rPr>
              <a:t>일 때 </a:t>
            </a:r>
            <a:r>
              <a:rPr lang="en-US" altLang="ko-KR" sz="1800">
                <a:latin typeface="Times New Roman" pitchFamily="18" charset="0"/>
              </a:rPr>
              <a:t>j-</a:t>
            </a:r>
            <a:r>
              <a:rPr lang="ko-KR" altLang="en-US" sz="1800">
                <a:latin typeface="Times New Roman" pitchFamily="18" charset="0"/>
              </a:rPr>
              <a:t>루프 수행 횟수             </a:t>
            </a:r>
            <a:r>
              <a:rPr lang="en-US" altLang="ko-KR" sz="1800">
                <a:latin typeface="Times New Roman" pitchFamily="18" charset="0"/>
              </a:rPr>
              <a:t>: </a:t>
            </a:r>
            <a:r>
              <a:rPr lang="en-US" altLang="ko-KR" sz="1800" i="1">
                <a:latin typeface="Times New Roman" pitchFamily="18" charset="0"/>
              </a:rPr>
              <a:t>k + </a:t>
            </a:r>
            <a:r>
              <a:rPr lang="en-US" altLang="ko-KR" sz="1800">
                <a:latin typeface="Times New Roman" pitchFamily="18" charset="0"/>
              </a:rPr>
              <a:t>1</a:t>
            </a:r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2776538" y="2168525"/>
            <a:ext cx="1670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>
                <a:latin typeface="Times New Roman" pitchFamily="18" charset="0"/>
              </a:rPr>
              <a:t>………………..</a:t>
            </a: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2776538" y="3235325"/>
            <a:ext cx="1670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>
                <a:latin typeface="Times New Roman" pitchFamily="18" charset="0"/>
              </a:rPr>
              <a:t>………………..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990600" y="4495800"/>
          <a:ext cx="6332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3974760" imgH="482400" progId="Equation.3">
                  <p:embed/>
                </p:oleObj>
              </mc:Choice>
              <mc:Fallback>
                <p:oleObj name="Equation" r:id="rId3" imgW="397476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63325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4572000" y="5334000"/>
          <a:ext cx="28114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1765080" imgH="393480" progId="Equation.3">
                  <p:embed/>
                </p:oleObj>
              </mc:Choice>
              <mc:Fallback>
                <p:oleObj name="Equation" r:id="rId5" imgW="17650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11463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1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AF7AF-3D16-4DBC-837C-75BA843D10B7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 용어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83820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400">
                <a:latin typeface="Times New Roman" pitchFamily="18" charset="0"/>
              </a:rPr>
              <a:t> </a:t>
            </a:r>
            <a:r>
              <a:rPr lang="ko-KR" altLang="en-US" sz="2400">
                <a:latin typeface="Times New Roman" pitchFamily="18" charset="0"/>
              </a:rPr>
              <a:t>정점</a:t>
            </a:r>
            <a:r>
              <a:rPr lang="en-US" altLang="ko-KR" sz="2400">
                <a:latin typeface="Times New Roman" pitchFamily="18" charset="0"/>
              </a:rPr>
              <a:t>(vertex, node), </a:t>
            </a:r>
            <a:r>
              <a:rPr lang="ko-KR" altLang="en-US" sz="2400">
                <a:latin typeface="Times New Roman" pitchFamily="18" charset="0"/>
              </a:rPr>
              <a:t>이음선</a:t>
            </a:r>
            <a:r>
              <a:rPr lang="en-US" altLang="ko-KR" sz="2400">
                <a:latin typeface="Times New Roman" pitchFamily="18" charset="0"/>
              </a:rPr>
              <a:t>(edge, arc)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400">
                <a:latin typeface="Times New Roman" pitchFamily="18" charset="0"/>
              </a:rPr>
              <a:t> </a:t>
            </a:r>
            <a:r>
              <a:rPr lang="ko-KR" altLang="en-US" sz="2400">
                <a:latin typeface="Times New Roman" pitchFamily="18" charset="0"/>
              </a:rPr>
              <a:t>방향 그래프</a:t>
            </a:r>
            <a:r>
              <a:rPr lang="en-US" altLang="ko-KR" sz="2400">
                <a:latin typeface="Times New Roman" pitchFamily="18" charset="0"/>
              </a:rPr>
              <a:t>(directed graph)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400">
                <a:latin typeface="Times New Roman" pitchFamily="18" charset="0"/>
              </a:rPr>
              <a:t> </a:t>
            </a:r>
            <a:r>
              <a:rPr lang="ko-KR" altLang="en-US" sz="2400">
                <a:latin typeface="Times New Roman" pitchFamily="18" charset="0"/>
              </a:rPr>
              <a:t>가중치</a:t>
            </a:r>
            <a:r>
              <a:rPr lang="en-US" altLang="ko-KR" sz="2400">
                <a:latin typeface="Times New Roman" pitchFamily="18" charset="0"/>
              </a:rPr>
              <a:t>(weight), </a:t>
            </a:r>
            <a:r>
              <a:rPr lang="ko-KR" altLang="en-US" sz="2400">
                <a:latin typeface="Times New Roman" pitchFamily="18" charset="0"/>
              </a:rPr>
              <a:t>가중치 포함 그래프</a:t>
            </a:r>
            <a:r>
              <a:rPr lang="en-US" altLang="ko-KR" sz="2400">
                <a:latin typeface="Times New Roman" pitchFamily="18" charset="0"/>
              </a:rPr>
              <a:t>(weighted graph)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400">
                <a:latin typeface="Times New Roman" pitchFamily="18" charset="0"/>
              </a:rPr>
              <a:t> </a:t>
            </a:r>
            <a:r>
              <a:rPr lang="ko-KR" altLang="en-US" sz="2400">
                <a:latin typeface="Times New Roman" pitchFamily="18" charset="0"/>
              </a:rPr>
              <a:t>경로</a:t>
            </a:r>
            <a:r>
              <a:rPr lang="en-US" altLang="ko-KR" sz="2400">
                <a:latin typeface="Times New Roman" pitchFamily="18" charset="0"/>
              </a:rPr>
              <a:t>(path),  </a:t>
            </a:r>
            <a:r>
              <a:rPr lang="ko-KR" altLang="en-US" sz="2400">
                <a:latin typeface="Times New Roman" pitchFamily="18" charset="0"/>
              </a:rPr>
              <a:t>단순경로</a:t>
            </a:r>
            <a:r>
              <a:rPr lang="en-US" altLang="ko-KR" sz="2400">
                <a:latin typeface="Times New Roman" pitchFamily="18" charset="0"/>
              </a:rPr>
              <a:t>(simple path) – </a:t>
            </a:r>
            <a:r>
              <a:rPr lang="ko-KR" altLang="en-US" sz="2400">
                <a:latin typeface="Times New Roman" pitchFamily="18" charset="0"/>
              </a:rPr>
              <a:t>같은 정점을 두번 지나지 않음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2400">
                <a:latin typeface="Times New Roman" pitchFamily="18" charset="0"/>
              </a:rPr>
              <a:t> 순환</a:t>
            </a:r>
            <a:r>
              <a:rPr lang="en-US" altLang="ko-KR" sz="2400">
                <a:latin typeface="Times New Roman" pitchFamily="18" charset="0"/>
              </a:rPr>
              <a:t>(cycle) – </a:t>
            </a:r>
            <a:r>
              <a:rPr lang="ko-KR" altLang="en-US" sz="2400">
                <a:latin typeface="Times New Roman" pitchFamily="18" charset="0"/>
              </a:rPr>
              <a:t>한 정점에서 다시 그 정점으로 돌아오는 경로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2400">
                <a:latin typeface="Times New Roman" pitchFamily="18" charset="0"/>
              </a:rPr>
              <a:t> 순환 그래프</a:t>
            </a:r>
            <a:r>
              <a:rPr lang="en-US" altLang="ko-KR" sz="2400">
                <a:latin typeface="Times New Roman" pitchFamily="18" charset="0"/>
              </a:rPr>
              <a:t>(cyclic graph)  vs </a:t>
            </a:r>
            <a:r>
              <a:rPr lang="ko-KR" altLang="en-US" sz="2400">
                <a:latin typeface="Times New Roman" pitchFamily="18" charset="0"/>
              </a:rPr>
              <a:t>비순환 그래프</a:t>
            </a:r>
            <a:r>
              <a:rPr lang="en-US" altLang="ko-KR" sz="2400">
                <a:latin typeface="Times New Roman" pitchFamily="18" charset="0"/>
              </a:rPr>
              <a:t>(acyclic graph)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400">
                <a:latin typeface="Times New Roman" pitchFamily="18" charset="0"/>
              </a:rPr>
              <a:t> </a:t>
            </a:r>
            <a:r>
              <a:rPr lang="ko-KR" altLang="en-US" sz="2400">
                <a:latin typeface="Times New Roman" pitchFamily="18" charset="0"/>
              </a:rPr>
              <a:t>길이</a:t>
            </a:r>
            <a:r>
              <a:rPr lang="en-US" altLang="ko-KR" sz="2400">
                <a:latin typeface="Times New Roman" pitchFamily="18" charset="0"/>
              </a:rPr>
              <a:t>(length)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E7DE94-EA65-4EA6-9DFD-DB115F7BB93B}" type="slidenum">
              <a:rPr lang="en-US" altLang="ko-KR" smtClean="0">
                <a:latin typeface="굴림" charset="-127"/>
                <a:ea typeface="굴림" charset="-127"/>
              </a:rPr>
              <a:pPr/>
              <a:t>23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가중치 포함 방향 그래프의 예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86000" y="2197100"/>
            <a:ext cx="4343400" cy="2984500"/>
            <a:chOff x="1440" y="1384"/>
            <a:chExt cx="2736" cy="1880"/>
          </a:xfrm>
        </p:grpSpPr>
        <p:sp>
          <p:nvSpPr>
            <p:cNvPr id="24582" name="Oval 4"/>
            <p:cNvSpPr>
              <a:spLocks noChangeArrowheads="1"/>
            </p:cNvSpPr>
            <p:nvPr/>
          </p:nvSpPr>
          <p:spPr bwMode="auto">
            <a:xfrm>
              <a:off x="1440" y="21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2184"/>
              <a:ext cx="2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i="1">
                  <a:latin typeface="Times New Roman" pitchFamily="18" charset="0"/>
                </a:rPr>
                <a:t>v</a:t>
              </a:r>
              <a:r>
                <a:rPr lang="en-US" altLang="ko-KR" sz="2400" baseline="-25000">
                  <a:latin typeface="Times New Roman" pitchFamily="18" charset="0"/>
                </a:rPr>
                <a:t>5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2400" y="145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480" y="1512"/>
              <a:ext cx="2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i="1">
                  <a:latin typeface="Times New Roman" pitchFamily="18" charset="0"/>
                </a:rPr>
                <a:t>v</a:t>
              </a:r>
              <a:r>
                <a:rPr lang="en-US" altLang="ko-KR" sz="2400" baseline="-25000">
                  <a:latin typeface="Times New Roman" pitchFamily="18" charset="0"/>
                </a:rPr>
                <a:t>1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24586" name="Oval 9"/>
            <p:cNvSpPr>
              <a:spLocks noChangeArrowheads="1"/>
            </p:cNvSpPr>
            <p:nvPr/>
          </p:nvSpPr>
          <p:spPr bwMode="auto">
            <a:xfrm>
              <a:off x="2400" y="27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2480" y="2808"/>
              <a:ext cx="2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i="1">
                  <a:latin typeface="Times New Roman" pitchFamily="18" charset="0"/>
                </a:rPr>
                <a:t>v</a:t>
              </a:r>
              <a:r>
                <a:rPr lang="en-US" altLang="ko-KR" sz="2400" baseline="-25000">
                  <a:latin typeface="Times New Roman" pitchFamily="18" charset="0"/>
                </a:rPr>
                <a:t>4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24588" name="Oval 11"/>
            <p:cNvSpPr>
              <a:spLocks noChangeArrowheads="1"/>
            </p:cNvSpPr>
            <p:nvPr/>
          </p:nvSpPr>
          <p:spPr bwMode="auto">
            <a:xfrm>
              <a:off x="3744" y="145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3824" y="1504"/>
              <a:ext cx="2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i="1">
                  <a:latin typeface="Times New Roman" pitchFamily="18" charset="0"/>
                </a:rPr>
                <a:t>v</a:t>
              </a:r>
              <a:r>
                <a:rPr lang="en-US" altLang="ko-KR" sz="2400" baseline="-25000">
                  <a:latin typeface="Times New Roman" pitchFamily="18" charset="0"/>
                </a:rPr>
                <a:t>2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3744" y="27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3824" y="2800"/>
              <a:ext cx="26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i="1">
                  <a:latin typeface="Times New Roman" pitchFamily="18" charset="0"/>
                </a:rPr>
                <a:t>v</a:t>
              </a:r>
              <a:r>
                <a:rPr lang="en-US" altLang="ko-KR" sz="2400" baseline="-25000">
                  <a:latin typeface="Times New Roman" pitchFamily="18" charset="0"/>
                </a:rPr>
                <a:t>3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1784" y="1728"/>
              <a:ext cx="62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V="1">
              <a:off x="1880" y="1864"/>
              <a:ext cx="62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 flipV="1">
              <a:off x="1840" y="2472"/>
              <a:ext cx="57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616" y="18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 flipV="1">
              <a:off x="3984" y="187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2816" y="159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8" name="Line 23"/>
            <p:cNvSpPr>
              <a:spLocks noChangeShapeType="1"/>
            </p:cNvSpPr>
            <p:nvPr/>
          </p:nvSpPr>
          <p:spPr bwMode="auto">
            <a:xfrm>
              <a:off x="2832" y="1744"/>
              <a:ext cx="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2824" y="289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>
              <a:off x="2832" y="3048"/>
              <a:ext cx="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 flipH="1">
              <a:off x="2744" y="1832"/>
              <a:ext cx="1056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2" name="Text Box 27"/>
            <p:cNvSpPr txBox="1">
              <a:spLocks noChangeArrowheads="1"/>
            </p:cNvSpPr>
            <p:nvPr/>
          </p:nvSpPr>
          <p:spPr bwMode="auto">
            <a:xfrm>
              <a:off x="1868" y="17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>
              <a:off x="2108" y="20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604" name="Text Box 29"/>
            <p:cNvSpPr txBox="1">
              <a:spLocks noChangeArrowheads="1"/>
            </p:cNvSpPr>
            <p:nvPr/>
          </p:nvSpPr>
          <p:spPr bwMode="auto">
            <a:xfrm>
              <a:off x="3188" y="13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05" name="Text Box 30"/>
            <p:cNvSpPr txBox="1">
              <a:spLocks noChangeArrowheads="1"/>
            </p:cNvSpPr>
            <p:nvPr/>
          </p:nvSpPr>
          <p:spPr bwMode="auto">
            <a:xfrm>
              <a:off x="3184" y="17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4606" name="Text Box 31"/>
            <p:cNvSpPr txBox="1">
              <a:spLocks noChangeArrowheads="1"/>
            </p:cNvSpPr>
            <p:nvPr/>
          </p:nvSpPr>
          <p:spPr bwMode="auto">
            <a:xfrm>
              <a:off x="2588" y="21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07" name="Text Box 32"/>
            <p:cNvSpPr txBox="1">
              <a:spLocks noChangeArrowheads="1"/>
            </p:cNvSpPr>
            <p:nvPr/>
          </p:nvSpPr>
          <p:spPr bwMode="auto">
            <a:xfrm>
              <a:off x="3072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08" name="Text Box 33"/>
            <p:cNvSpPr txBox="1">
              <a:spLocks noChangeArrowheads="1"/>
            </p:cNvSpPr>
            <p:nvPr/>
          </p:nvSpPr>
          <p:spPr bwMode="auto">
            <a:xfrm>
              <a:off x="3168" y="26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09" name="Text Box 34"/>
            <p:cNvSpPr txBox="1">
              <a:spLocks noChangeArrowheads="1"/>
            </p:cNvSpPr>
            <p:nvPr/>
          </p:nvSpPr>
          <p:spPr bwMode="auto">
            <a:xfrm>
              <a:off x="2012" y="26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10" name="Text Box 35"/>
            <p:cNvSpPr txBox="1">
              <a:spLocks noChangeArrowheads="1"/>
            </p:cNvSpPr>
            <p:nvPr/>
          </p:nvSpPr>
          <p:spPr bwMode="auto">
            <a:xfrm>
              <a:off x="3944" y="22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11" name="Text Box 36"/>
            <p:cNvSpPr txBox="1">
              <a:spLocks noChangeArrowheads="1"/>
            </p:cNvSpPr>
            <p:nvPr/>
          </p:nvSpPr>
          <p:spPr bwMode="auto">
            <a:xfrm>
              <a:off x="3168" y="30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Times New Roman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7EF02-F789-4CEC-9C78-D434FD1A6717}" type="slidenum">
              <a:rPr lang="en-US" altLang="ko-KR" smtClean="0">
                <a:latin typeface="굴림" charset="-127"/>
                <a:ea typeface="굴림" charset="-127"/>
              </a:rPr>
              <a:pPr/>
              <a:t>24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 찾기</a:t>
            </a:r>
            <a:r>
              <a:rPr lang="en-US" altLang="ko-KR" smtClean="0"/>
              <a:t>(Shortest Path)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sz="2800" u="sng" smtClean="0"/>
              <a:t>보기</a:t>
            </a:r>
            <a:r>
              <a:rPr lang="ko-KR" altLang="en-US" sz="2800" smtClean="0"/>
              <a:t> </a:t>
            </a:r>
            <a:r>
              <a:rPr lang="en-US" altLang="ko-KR" sz="2800" smtClean="0"/>
              <a:t>: </a:t>
            </a:r>
            <a:r>
              <a:rPr lang="ko-KR" altLang="en-US" sz="2800" smtClean="0"/>
              <a:t>한 도시에서 다른 도시로 직항로가 없는 경우 가장 빨리 갈 수 있는 항로를 찾는 문제</a:t>
            </a:r>
          </a:p>
          <a:p>
            <a:pPr eaLnBrk="1" hangingPunct="1"/>
            <a:r>
              <a:rPr lang="ko-KR" altLang="en-US" sz="2800" u="sng" smtClean="0"/>
              <a:t>문제</a:t>
            </a:r>
            <a:r>
              <a:rPr lang="en-US" altLang="ko-KR" sz="2800" smtClean="0"/>
              <a:t>: </a:t>
            </a:r>
            <a:r>
              <a:rPr lang="ko-KR" altLang="en-US" sz="2800" smtClean="0"/>
              <a:t>가중치 포함</a:t>
            </a:r>
            <a:r>
              <a:rPr lang="en-US" altLang="ko-KR" sz="2800" smtClean="0"/>
              <a:t>, </a:t>
            </a:r>
            <a:r>
              <a:rPr lang="ko-KR" altLang="en-US" sz="2800" smtClean="0"/>
              <a:t>방향성 그래프에서 최단경로 찾기</a:t>
            </a:r>
          </a:p>
          <a:p>
            <a:pPr eaLnBrk="1" hangingPunct="1"/>
            <a:r>
              <a:rPr lang="ko-KR" altLang="en-US" sz="2600" u="sng" smtClean="0"/>
              <a:t>최적화문제</a:t>
            </a:r>
            <a:r>
              <a:rPr lang="en-US" altLang="ko-KR" sz="2600" u="sng" smtClean="0"/>
              <a:t>(optimization problem)</a:t>
            </a:r>
            <a:r>
              <a:rPr lang="en-US" altLang="ko-KR" sz="2600" smtClean="0"/>
              <a:t> </a:t>
            </a:r>
          </a:p>
          <a:p>
            <a:pPr lvl="1" eaLnBrk="1" hangingPunct="1"/>
            <a:r>
              <a:rPr lang="ko-KR" altLang="en-US" sz="2200" smtClean="0"/>
              <a:t>주어진 문제에 대하여 하나 이상의 많은 해답이 존재할 때</a:t>
            </a:r>
            <a:r>
              <a:rPr lang="en-US" altLang="ko-KR" sz="2200" smtClean="0"/>
              <a:t>, </a:t>
            </a:r>
            <a:r>
              <a:rPr lang="ko-KR" altLang="en-US" sz="2200" smtClean="0"/>
              <a:t>이 가운데에서 가장 최적인 해답</a:t>
            </a:r>
            <a:r>
              <a:rPr lang="en-US" altLang="ko-KR" sz="2200" smtClean="0"/>
              <a:t>(optimal solution)</a:t>
            </a:r>
            <a:r>
              <a:rPr lang="ko-KR" altLang="en-US" sz="2200" smtClean="0"/>
              <a:t>을 찾아야 하는 문제를 최적화문제</a:t>
            </a:r>
            <a:r>
              <a:rPr lang="en-US" altLang="ko-KR" sz="2200" smtClean="0"/>
              <a:t>(optimization problem)</a:t>
            </a:r>
            <a:r>
              <a:rPr lang="ko-KR" altLang="en-US" sz="2200" smtClean="0"/>
              <a:t>라고 한다</a:t>
            </a:r>
            <a:r>
              <a:rPr lang="en-US" altLang="ko-KR" sz="2200" smtClean="0"/>
              <a:t>. </a:t>
            </a:r>
          </a:p>
          <a:p>
            <a:pPr eaLnBrk="1" hangingPunct="1"/>
            <a:r>
              <a:rPr lang="ko-KR" altLang="en-US" sz="2600" smtClean="0"/>
              <a:t>최단경로 찾기 문제는 최적화문제에 속한다</a:t>
            </a:r>
            <a:r>
              <a:rPr lang="en-US" altLang="ko-KR" sz="2600" smtClean="0"/>
              <a:t>.</a:t>
            </a:r>
          </a:p>
          <a:p>
            <a:pPr eaLnBrk="1" hangingPunct="1"/>
            <a:endParaRPr lang="en-US" altLang="ko-K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8961C-EFD7-4764-B2D0-09E31C6C325C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600" u="sng" dirty="0" smtClean="0"/>
              <a:t>무작정 알고리즘</a:t>
            </a:r>
            <a:r>
              <a:rPr lang="en-US" altLang="ko-KR" sz="2600" u="sng" dirty="0" smtClean="0"/>
              <a:t>(brute-force algorithm)</a:t>
            </a:r>
            <a:r>
              <a:rPr lang="en-US" altLang="ko-KR" sz="2600" dirty="0" smtClean="0"/>
              <a:t>				</a:t>
            </a:r>
            <a:r>
              <a:rPr lang="ko-KR" altLang="en-US" sz="2600" dirty="0" smtClean="0"/>
              <a:t>한 정점에서 다른 정점으로의 모든 경로의 길이를 구한 뒤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그들 중에서 최소길이를 찾는다</a:t>
            </a:r>
            <a:r>
              <a:rPr lang="en-US" altLang="ko-KR" sz="26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600" u="sng" dirty="0" smtClean="0"/>
              <a:t>분석</a:t>
            </a:r>
            <a:r>
              <a:rPr lang="en-US" altLang="ko-KR" sz="26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그래프가 </a:t>
            </a:r>
            <a:r>
              <a:rPr lang="en-US" altLang="ko-KR" sz="2200" i="1" dirty="0" smtClean="0"/>
              <a:t>n</a:t>
            </a:r>
            <a:r>
              <a:rPr lang="ko-KR" altLang="en-US" sz="2200" dirty="0" smtClean="0"/>
              <a:t>개의 정점을 가지고 있고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모든 정점들 사이에 </a:t>
            </a:r>
            <a:r>
              <a:rPr lang="ko-KR" altLang="en-US" sz="2200" dirty="0" err="1" smtClean="0"/>
              <a:t>이음선이</a:t>
            </a:r>
            <a:r>
              <a:rPr lang="ko-KR" altLang="en-US" sz="2200" dirty="0" smtClean="0"/>
              <a:t> 존재한다고 가정하자</a:t>
            </a:r>
            <a:r>
              <a:rPr lang="en-US" altLang="ko-KR" sz="22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그러면 한 정점 </a:t>
            </a:r>
            <a:r>
              <a:rPr lang="en-US" altLang="ko-KR" sz="2200" i="1" dirty="0" smtClean="0"/>
              <a:t>v</a:t>
            </a:r>
            <a:r>
              <a:rPr lang="en-US" altLang="ko-KR" sz="2200" i="1" baseline="-25000" dirty="0" smtClean="0"/>
              <a:t>i</a:t>
            </a:r>
            <a:r>
              <a:rPr lang="ko-KR" altLang="en-US" sz="2200" dirty="0" smtClean="0"/>
              <a:t>에서 어떤 정점 </a:t>
            </a:r>
            <a:r>
              <a:rPr lang="en-US" altLang="ko-KR" sz="2200" i="1" dirty="0" err="1" smtClean="0"/>
              <a:t>v</a:t>
            </a:r>
            <a:r>
              <a:rPr lang="en-US" altLang="ko-KR" sz="2200" i="1" baseline="-25000" dirty="0" err="1" smtClean="0"/>
              <a:t>j</a:t>
            </a:r>
            <a:r>
              <a:rPr lang="ko-KR" altLang="en-US" sz="2200" dirty="0" smtClean="0"/>
              <a:t>로 가는 경로들을 다 모아 보면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 경로들 중에서 나머지 모든 정점을 한번씩 은 꼭 거쳐서 가는 경로들도 포함되어 있는데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 경로들의 수 만 우선 계산해 보자</a:t>
            </a:r>
            <a:r>
              <a:rPr lang="en-US" altLang="ko-KR" sz="22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i="1" dirty="0" smtClean="0"/>
              <a:t>v</a:t>
            </a:r>
            <a:r>
              <a:rPr lang="en-US" altLang="ko-KR" sz="2200" i="1" baseline="-25000" dirty="0" smtClean="0"/>
              <a:t>i</a:t>
            </a:r>
            <a:r>
              <a:rPr lang="ko-KR" altLang="en-US" sz="2200" dirty="0" smtClean="0"/>
              <a:t>에서 출발하여 처음에 도착할 수 있는 정점의 가지 수는 </a:t>
            </a:r>
            <a:r>
              <a:rPr lang="en-US" altLang="ko-KR" sz="2200" i="1" dirty="0" smtClean="0"/>
              <a:t>n</a:t>
            </a:r>
            <a:r>
              <a:rPr lang="en-US" altLang="ko-KR" sz="2200" dirty="0" smtClean="0"/>
              <a:t>-2</a:t>
            </a:r>
            <a:r>
              <a:rPr lang="ko-KR" altLang="en-US" sz="2200" dirty="0" smtClean="0"/>
              <a:t>개 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 중에 하나를 선택하면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 다음에 도착할 수 있는 정점의 가지 수는 </a:t>
            </a:r>
            <a:r>
              <a:rPr lang="en-US" altLang="ko-KR" sz="2200" i="1" dirty="0" smtClean="0"/>
              <a:t>n</a:t>
            </a:r>
            <a:r>
              <a:rPr lang="en-US" altLang="ko-KR" sz="2200" dirty="0" smtClean="0"/>
              <a:t>-3</a:t>
            </a:r>
            <a:r>
              <a:rPr lang="ko-KR" altLang="en-US" sz="2200" dirty="0" smtClean="0"/>
              <a:t>개 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이렇게 계속하여 계산해 보면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총 경로의 개수는 </a:t>
            </a:r>
            <a:r>
              <a:rPr lang="en-US" altLang="ko-KR" sz="2200" dirty="0" smtClean="0"/>
              <a:t>(</a:t>
            </a:r>
            <a:r>
              <a:rPr lang="en-US" altLang="ko-KR" sz="2200" i="1" dirty="0" smtClean="0"/>
              <a:t>n</a:t>
            </a:r>
            <a:r>
              <a:rPr lang="en-US" altLang="ko-KR" sz="2200" dirty="0" smtClean="0"/>
              <a:t>-2)(</a:t>
            </a:r>
            <a:r>
              <a:rPr lang="en-US" altLang="ko-KR" sz="2200" i="1" dirty="0" smtClean="0"/>
              <a:t>n</a:t>
            </a:r>
            <a:r>
              <a:rPr lang="en-US" altLang="ko-KR" sz="2200" dirty="0" smtClean="0"/>
              <a:t>-3)…1 = (</a:t>
            </a:r>
            <a:r>
              <a:rPr lang="en-US" altLang="ko-KR" sz="2200" i="1" dirty="0" smtClean="0"/>
              <a:t>n</a:t>
            </a:r>
            <a:r>
              <a:rPr lang="en-US" altLang="ko-KR" sz="2200" dirty="0" smtClean="0"/>
              <a:t>-2)!</a:t>
            </a:r>
            <a:r>
              <a:rPr lang="ko-KR" altLang="en-US" sz="2200" dirty="0" smtClean="0"/>
              <a:t>이 된다</a:t>
            </a:r>
            <a:r>
              <a:rPr lang="en-US" altLang="ko-KR" sz="22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dirty="0" smtClean="0"/>
              <a:t>이 경로의 개수 만 보아도 지수보다 훨씬 크므로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 알고리즘은 절대적으로 비효율적이다</a:t>
            </a:r>
            <a:r>
              <a:rPr lang="en-US" altLang="ko-KR" sz="2200" dirty="0" smtClean="0"/>
              <a:t>!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최단경로찾기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무작정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D4544-45AA-487E-95FC-87005DAFE34D}" type="slidenum">
              <a:rPr lang="en-US" altLang="ko-KR" smtClean="0">
                <a:latin typeface="굴림" charset="-127"/>
                <a:ea typeface="굴림" charset="-127"/>
              </a:rPr>
              <a:pPr/>
              <a:t>26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설계전략 </a:t>
            </a:r>
            <a:r>
              <a:rPr lang="en-US" altLang="ko-KR" smtClean="0"/>
              <a:t>- </a:t>
            </a:r>
            <a:r>
              <a:rPr lang="ko-KR" altLang="en-US" smtClean="0"/>
              <a:t>자료구조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35814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그래프의 인접행렬</a:t>
            </a:r>
            <a:r>
              <a:rPr lang="en-US" altLang="ko-KR" sz="2800" smtClean="0"/>
              <a:t>(adjacency matrix)</a:t>
            </a:r>
            <a:r>
              <a:rPr lang="ko-KR" altLang="en-US" sz="2800" smtClean="0"/>
              <a:t>식 표현</a:t>
            </a:r>
            <a:r>
              <a:rPr lang="en-US" altLang="ko-KR" sz="2800" smtClean="0"/>
              <a:t>: </a:t>
            </a:r>
            <a:r>
              <a:rPr lang="en-US" altLang="ko-KR" sz="2800" i="1" smtClean="0"/>
              <a:t>W</a:t>
            </a:r>
            <a:r>
              <a:rPr lang="en-US" altLang="ko-KR" sz="2800" smtClean="0"/>
              <a:t>  </a:t>
            </a:r>
          </a:p>
          <a:p>
            <a:pPr eaLnBrk="1" hangingPunct="1"/>
            <a:endParaRPr lang="en-US" altLang="ko-KR" sz="2800" smtClean="0"/>
          </a:p>
          <a:p>
            <a:pPr eaLnBrk="1" hangingPunct="1"/>
            <a:endParaRPr lang="en-US" altLang="ko-KR" sz="2800" smtClean="0"/>
          </a:p>
          <a:p>
            <a:pPr eaLnBrk="1" hangingPunct="1"/>
            <a:endParaRPr lang="en-US" altLang="ko-KR" sz="2800" smtClean="0"/>
          </a:p>
          <a:p>
            <a:pPr eaLnBrk="1" hangingPunct="1"/>
            <a:r>
              <a:rPr lang="ko-KR" altLang="en-US" sz="2800" smtClean="0"/>
              <a:t>그래프에서 최단경로의 길이의 표현</a:t>
            </a:r>
            <a:r>
              <a:rPr lang="en-US" altLang="ko-KR" sz="28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smtClean="0"/>
              <a:t> 	                                    </a:t>
            </a:r>
            <a:r>
              <a:rPr lang="ko-KR" altLang="en-US" sz="2800" smtClean="0"/>
              <a:t>의 정점들 만을 통해서 </a:t>
            </a:r>
            <a:r>
              <a:rPr lang="en-US" altLang="ko-KR" sz="2800" i="1" smtClean="0"/>
              <a:t>v</a:t>
            </a:r>
            <a:r>
              <a:rPr lang="en-US" altLang="ko-KR" sz="2800" i="1" baseline="-25000" smtClean="0"/>
              <a:t>i</a:t>
            </a:r>
            <a:r>
              <a:rPr lang="ko-KR" altLang="en-US" sz="2800" smtClean="0"/>
              <a:t>에서 </a:t>
            </a:r>
            <a:r>
              <a:rPr lang="en-US" altLang="ko-KR" sz="2800" i="1" smtClean="0"/>
              <a:t>v</a:t>
            </a:r>
            <a:r>
              <a:rPr lang="en-US" altLang="ko-KR" sz="2800" i="1" baseline="-25000" smtClean="0"/>
              <a:t>j</a:t>
            </a:r>
            <a:r>
              <a:rPr lang="ko-KR" altLang="en-US" sz="2800" smtClean="0"/>
              <a:t>로 가는 최단경로의 길이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379538" y="2667000"/>
          <a:ext cx="33369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수식" r:id="rId3" imgW="1854000" imgH="672840" progId="Equation.3">
                  <p:embed/>
                </p:oleObj>
              </mc:Choice>
              <mc:Fallback>
                <p:oleObj name="수식" r:id="rId3" imgW="185400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667000"/>
                        <a:ext cx="333692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5"/>
          <p:cNvSpPr txBox="1">
            <a:spLocks noChangeArrowheads="1"/>
          </p:cNvSpPr>
          <p:nvPr/>
        </p:nvSpPr>
        <p:spPr bwMode="auto">
          <a:xfrm>
            <a:off x="2324100" y="2717800"/>
            <a:ext cx="549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6000">
                <a:latin typeface="Times New Roman" pitchFamily="18" charset="0"/>
              </a:rPr>
              <a:t>{</a:t>
            </a:r>
          </a:p>
        </p:txBody>
      </p:sp>
      <p:sp>
        <p:nvSpPr>
          <p:cNvPr id="9226" name="Text Box 6"/>
          <p:cNvSpPr txBox="1">
            <a:spLocks noChangeArrowheads="1"/>
          </p:cNvSpPr>
          <p:nvPr/>
        </p:nvSpPr>
        <p:spPr bwMode="auto">
          <a:xfrm>
            <a:off x="4972050" y="2667000"/>
            <a:ext cx="348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i="1">
                <a:latin typeface="Times New Roman" pitchFamily="18" charset="0"/>
              </a:rPr>
              <a:t>v</a:t>
            </a:r>
            <a:r>
              <a:rPr lang="en-US" altLang="ko-KR" sz="2000" i="1" baseline="-25000">
                <a:latin typeface="Times New Roman" pitchFamily="18" charset="0"/>
              </a:rPr>
              <a:t>i</a:t>
            </a:r>
            <a:r>
              <a:rPr lang="ko-KR" altLang="en-US" sz="2000">
                <a:latin typeface="Times New Roman" pitchFamily="18" charset="0"/>
              </a:rPr>
              <a:t>에서 </a:t>
            </a:r>
            <a:r>
              <a:rPr lang="en-US" altLang="ko-KR" sz="2000" i="1">
                <a:latin typeface="Times New Roman" pitchFamily="18" charset="0"/>
              </a:rPr>
              <a:t>v</a:t>
            </a:r>
            <a:r>
              <a:rPr lang="en-US" altLang="ko-KR" sz="2000" i="1" baseline="-25000">
                <a:latin typeface="Times New Roman" pitchFamily="18" charset="0"/>
              </a:rPr>
              <a:t>j</a:t>
            </a:r>
            <a:r>
              <a:rPr lang="ko-KR" altLang="en-US" sz="2000">
                <a:latin typeface="Times New Roman" pitchFamily="18" charset="0"/>
              </a:rPr>
              <a:t>로의 이음선이 있다면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4953000" y="3048000"/>
            <a:ext cx="348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i="1">
                <a:latin typeface="Times New Roman" pitchFamily="18" charset="0"/>
              </a:rPr>
              <a:t>v</a:t>
            </a:r>
            <a:r>
              <a:rPr lang="en-US" altLang="ko-KR" sz="2000" i="1" baseline="-25000">
                <a:latin typeface="Times New Roman" pitchFamily="18" charset="0"/>
              </a:rPr>
              <a:t>i</a:t>
            </a:r>
            <a:r>
              <a:rPr lang="ko-KR" altLang="en-US" sz="2000">
                <a:latin typeface="Times New Roman" pitchFamily="18" charset="0"/>
              </a:rPr>
              <a:t>에서 </a:t>
            </a:r>
            <a:r>
              <a:rPr lang="en-US" altLang="ko-KR" sz="2000" i="1">
                <a:latin typeface="Times New Roman" pitchFamily="18" charset="0"/>
              </a:rPr>
              <a:t>v</a:t>
            </a:r>
            <a:r>
              <a:rPr lang="en-US" altLang="ko-KR" sz="2000" i="1" baseline="-25000">
                <a:latin typeface="Times New Roman" pitchFamily="18" charset="0"/>
              </a:rPr>
              <a:t>j</a:t>
            </a:r>
            <a:r>
              <a:rPr lang="ko-KR" altLang="en-US" sz="2000">
                <a:latin typeface="Times New Roman" pitchFamily="18" charset="0"/>
              </a:rPr>
              <a:t>로의 이음선이 없다면</a:t>
            </a:r>
          </a:p>
        </p:txBody>
      </p:sp>
      <p:sp>
        <p:nvSpPr>
          <p:cNvPr id="9228" name="Text Box 8"/>
          <p:cNvSpPr txBox="1">
            <a:spLocks noChangeArrowheads="1"/>
          </p:cNvSpPr>
          <p:nvPr/>
        </p:nvSpPr>
        <p:spPr bwMode="auto">
          <a:xfrm>
            <a:off x="4972050" y="3416300"/>
            <a:ext cx="119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i="1">
                <a:latin typeface="Times New Roman" pitchFamily="18" charset="0"/>
              </a:rPr>
              <a:t>i = j </a:t>
            </a:r>
            <a:r>
              <a:rPr lang="ko-KR" altLang="en-US" sz="2000">
                <a:latin typeface="Times New Roman" pitchFamily="18" charset="0"/>
              </a:rPr>
              <a:t>이면</a:t>
            </a:r>
          </a:p>
        </p:txBody>
      </p:sp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6400800" y="4152900"/>
          <a:ext cx="2209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수식" r:id="rId5" imgW="1041120" imgH="228600" progId="Equation.3">
                  <p:embed/>
                </p:oleObj>
              </mc:Choice>
              <mc:Fallback>
                <p:oleObj name="수식" r:id="rId5" imgW="10411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52900"/>
                        <a:ext cx="2209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619125" y="4586288"/>
          <a:ext cx="32067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수식" r:id="rId7" imgW="1511280" imgH="241200" progId="Equation.3">
                  <p:embed/>
                </p:oleObj>
              </mc:Choice>
              <mc:Fallback>
                <p:oleObj name="수식" r:id="rId7" imgW="15112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586288"/>
                        <a:ext cx="32067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8DA47-D3F1-4BAF-9CD6-0E81AAEA2895}" type="slidenum">
              <a:rPr lang="en-US" altLang="ko-KR" smtClean="0">
                <a:latin typeface="굴림" charset="-127"/>
                <a:ea typeface="굴림" charset="-127"/>
              </a:rPr>
              <a:pPr/>
              <a:t>27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보기</a:t>
            </a:r>
            <a:r>
              <a:rPr lang="en-US" altLang="ko-KR" sz="28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슬라이드 </a:t>
            </a:r>
            <a:r>
              <a:rPr lang="en-US" altLang="ko-KR" sz="2400" dirty="0" smtClean="0"/>
              <a:t>p.12</a:t>
            </a:r>
            <a:r>
              <a:rPr lang="ko-KR" altLang="en-US" sz="2400" dirty="0" smtClean="0"/>
              <a:t>에 있는 그래프의 인접행렬식 표현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dirty="0" smtClean="0"/>
              <a:t>D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각 정점들 사이의 최단 거리</a:t>
            </a:r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800" dirty="0" smtClean="0"/>
              <a:t>											</a:t>
            </a:r>
            <a:r>
              <a:rPr lang="ko-KR" altLang="en-US" sz="2400" dirty="0" smtClean="0"/>
              <a:t>여기서</a:t>
            </a:r>
            <a:r>
              <a:rPr lang="en-US" altLang="ko-KR" sz="2400" dirty="0" smtClean="0"/>
              <a:t>, 0 </a:t>
            </a:r>
            <a:r>
              <a:rPr lang="en-US" altLang="ko-KR" sz="2400" dirty="0" smtClean="0">
                <a:sym typeface="Symbol" pitchFamily="18" charset="2"/>
              </a:rPr>
              <a:t> </a:t>
            </a:r>
            <a:r>
              <a:rPr lang="en-US" altLang="ko-KR" sz="2400" i="1" dirty="0" smtClean="0">
                <a:sym typeface="Symbol" pitchFamily="18" charset="2"/>
              </a:rPr>
              <a:t>k</a:t>
            </a:r>
            <a:r>
              <a:rPr lang="en-US" altLang="ko-KR" sz="2400" dirty="0" smtClean="0">
                <a:sym typeface="Symbol" pitchFamily="18" charset="2"/>
              </a:rPr>
              <a:t>  5 </a:t>
            </a:r>
            <a:r>
              <a:rPr lang="ko-KR" altLang="en-US" sz="2400" dirty="0" smtClean="0">
                <a:sym typeface="Symbol" pitchFamily="18" charset="2"/>
              </a:rPr>
              <a:t>일 때</a:t>
            </a:r>
            <a:r>
              <a:rPr lang="en-US" altLang="ko-KR" sz="2400" dirty="0" smtClean="0">
                <a:sym typeface="Symbol" pitchFamily="18" charset="2"/>
              </a:rPr>
              <a:t>,</a:t>
            </a:r>
            <a:r>
              <a:rPr lang="en-US" altLang="ko-KR" sz="2800" dirty="0" smtClean="0">
                <a:sym typeface="Symbol" pitchFamily="18" charset="2"/>
              </a:rPr>
              <a:t> </a:t>
            </a:r>
            <a:endParaRPr lang="en-US" altLang="ko-KR" sz="2800" i="1" dirty="0" smtClean="0"/>
          </a:p>
          <a:p>
            <a:pPr eaLnBrk="1" hangingPunct="1">
              <a:lnSpc>
                <a:spcPct val="90000"/>
              </a:lnSpc>
            </a:pPr>
            <a:endParaRPr lang="en-US" altLang="ko-KR" sz="2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i="1" dirty="0" smtClean="0"/>
              <a:t>D</a:t>
            </a:r>
            <a:r>
              <a:rPr lang="en-US" altLang="ko-KR" sz="2000" baseline="50000" dirty="0" smtClean="0"/>
              <a:t>(0)</a:t>
            </a:r>
            <a:r>
              <a:rPr lang="en-US" altLang="ko-KR" sz="2800" dirty="0" smtClean="0"/>
              <a:t> = </a:t>
            </a:r>
            <a:r>
              <a:rPr lang="en-US" altLang="ko-KR" sz="2800" i="1" dirty="0" smtClean="0"/>
              <a:t>W</a:t>
            </a:r>
            <a:r>
              <a:rPr lang="ko-KR" altLang="en-US" sz="2800" dirty="0" smtClean="0"/>
              <a:t>이고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D</a:t>
            </a:r>
            <a:r>
              <a:rPr lang="en-US" altLang="ko-KR" sz="2000" baseline="50000" dirty="0" smtClean="0"/>
              <a:t>(</a:t>
            </a:r>
            <a:r>
              <a:rPr lang="en-US" altLang="ko-KR" sz="2000" i="1" baseline="50000" dirty="0" smtClean="0"/>
              <a:t>n</a:t>
            </a:r>
            <a:r>
              <a:rPr lang="en-US" altLang="ko-KR" sz="2000" baseline="50000" dirty="0" smtClean="0"/>
              <a:t>)</a:t>
            </a:r>
            <a:r>
              <a:rPr lang="en-US" altLang="ko-KR" sz="2800" dirty="0" smtClean="0"/>
              <a:t> = </a:t>
            </a:r>
            <a:r>
              <a:rPr lang="en-US" altLang="ko-KR" sz="2800" i="1" dirty="0" smtClean="0"/>
              <a:t>D</a:t>
            </a:r>
            <a:r>
              <a:rPr lang="ko-KR" altLang="en-US" sz="2800" dirty="0" smtClean="0"/>
              <a:t>임은 분명하다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 </a:t>
            </a:r>
            <a:r>
              <a:rPr lang="en-US" altLang="ko-KR" sz="2800" i="1" dirty="0" smtClean="0"/>
              <a:t>D</a:t>
            </a:r>
            <a:r>
              <a:rPr lang="ko-KR" altLang="en-US" sz="2800" dirty="0" smtClean="0"/>
              <a:t>를 구하기 위해서는 </a:t>
            </a:r>
            <a:r>
              <a:rPr lang="en-US" altLang="ko-KR" sz="2800" i="1" dirty="0" smtClean="0"/>
              <a:t>D</a:t>
            </a:r>
            <a:r>
              <a:rPr lang="en-US" altLang="ko-KR" sz="2000" baseline="50000" dirty="0" smtClean="0"/>
              <a:t>(0)</a:t>
            </a:r>
            <a:r>
              <a:rPr lang="ko-KR" altLang="en-US" sz="2800" dirty="0" smtClean="0"/>
              <a:t>를 가지고 </a:t>
            </a:r>
            <a:r>
              <a:rPr lang="en-US" altLang="ko-KR" sz="2800" i="1" dirty="0" smtClean="0"/>
              <a:t>D</a:t>
            </a:r>
            <a:r>
              <a:rPr lang="en-US" altLang="ko-KR" sz="2000" baseline="50000" dirty="0" smtClean="0"/>
              <a:t>(</a:t>
            </a:r>
            <a:r>
              <a:rPr lang="en-US" altLang="ko-KR" sz="2000" i="1" baseline="50000" dirty="0" smtClean="0"/>
              <a:t>n</a:t>
            </a:r>
            <a:r>
              <a:rPr lang="en-US" altLang="ko-KR" sz="2000" baseline="50000" dirty="0" smtClean="0"/>
              <a:t>)</a:t>
            </a:r>
            <a:r>
              <a:rPr lang="ko-KR" altLang="en-US" sz="2800" dirty="0" smtClean="0"/>
              <a:t>을 구할 수 있는 방법을 고안해 내어야 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동적계획식 설계전략 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- 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자료구조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143000" y="2284413"/>
          <a:ext cx="2884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수식" r:id="rId3" imgW="1765080" imgH="1346040" progId="Equation.3">
                  <p:embed/>
                </p:oleObj>
              </mc:Choice>
              <mc:Fallback>
                <p:oleObj name="수식" r:id="rId3" imgW="1765080" imgH="1346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413"/>
                        <a:ext cx="2884488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4949825" y="2286000"/>
          <a:ext cx="27606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수식" r:id="rId5" imgW="1688760" imgH="1346040" progId="Equation.3">
                  <p:embed/>
                </p:oleObj>
              </mc:Choice>
              <mc:Fallback>
                <p:oleObj name="수식" r:id="rId5" imgW="1688760" imgH="1346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286000"/>
                        <a:ext cx="2760663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4495800" y="4495800"/>
          <a:ext cx="3017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수식" r:id="rId7" imgW="1422360" imgH="228600" progId="Equation.3">
                  <p:embed/>
                </p:oleObj>
              </mc:Choice>
              <mc:Fallback>
                <p:oleObj name="수식" r:id="rId7" imgW="1422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30178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06D267-D13C-4D6E-B175-5B99E74C2E72}" type="slidenum">
              <a:rPr lang="en-US" altLang="ko-KR" smtClean="0">
                <a:latin typeface="굴림" charset="-127"/>
                <a:ea typeface="굴림" charset="-127"/>
              </a:rPr>
              <a:pPr/>
              <a:t>28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설계절차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1.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</a:t>
            </a:r>
            <a:r>
              <a:rPr lang="en-US" altLang="ko-KR" sz="2000" i="1" baseline="50000" dirty="0" smtClean="0"/>
              <a:t>k</a:t>
            </a:r>
            <a:r>
              <a:rPr lang="en-US" altLang="ko-KR" sz="2000" baseline="50000" dirty="0" smtClean="0"/>
              <a:t>-1)</a:t>
            </a:r>
            <a:r>
              <a:rPr lang="ko-KR" altLang="en-US" sz="2000" dirty="0" smtClean="0"/>
              <a:t>을 가지고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</a:t>
            </a:r>
            <a:r>
              <a:rPr lang="en-US" altLang="ko-KR" sz="2000" i="1" baseline="50000" dirty="0" smtClean="0"/>
              <a:t>k</a:t>
            </a:r>
            <a:r>
              <a:rPr lang="en-US" altLang="ko-KR" sz="2000" baseline="50000" dirty="0" smtClean="0"/>
              <a:t>)</a:t>
            </a:r>
            <a:r>
              <a:rPr lang="ko-KR" altLang="en-US" sz="2000" dirty="0" smtClean="0"/>
              <a:t>를 계산할 수 있는 재귀 관계식</a:t>
            </a:r>
            <a:r>
              <a:rPr lang="en-US" altLang="ko-KR" sz="2000" dirty="0" smtClean="0"/>
              <a:t>(recursive property)</a:t>
            </a:r>
            <a:r>
              <a:rPr lang="ko-KR" altLang="en-US" sz="2000" dirty="0" smtClean="0"/>
              <a:t>을 정립</a:t>
            </a:r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000" dirty="0" smtClean="0"/>
              <a:t>	</a:t>
            </a:r>
            <a:r>
              <a:rPr lang="ko-KR" altLang="en-US" sz="2000" b="1" dirty="0" smtClean="0"/>
              <a:t>경우 </a:t>
            </a:r>
            <a:r>
              <a:rPr lang="en-US" altLang="ko-KR" sz="2000" b="1" dirty="0" smtClean="0"/>
              <a:t>1</a:t>
            </a:r>
            <a:r>
              <a:rPr lang="en-US" altLang="ko-KR" sz="2000" dirty="0" smtClean="0"/>
              <a:t>: {</a:t>
            </a:r>
            <a:r>
              <a:rPr lang="en-US" altLang="ko-KR" sz="2000" i="1" dirty="0" smtClean="0"/>
              <a:t>v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v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,…, </a:t>
            </a:r>
            <a:r>
              <a:rPr lang="en-US" altLang="ko-KR" sz="2000" i="1" dirty="0" err="1" smtClean="0"/>
              <a:t>v</a:t>
            </a:r>
            <a:r>
              <a:rPr lang="en-US" altLang="ko-KR" sz="2000" i="1" baseline="-25000" dirty="0" err="1" smtClean="0"/>
              <a:t>k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의 정점들 만을 통해서 </a:t>
            </a:r>
            <a:r>
              <a:rPr lang="en-US" altLang="ko-KR" sz="2000" i="1" dirty="0" smtClean="0"/>
              <a:t>v</a:t>
            </a:r>
            <a:r>
              <a:rPr lang="en-US" altLang="ko-KR" sz="2000" i="1" baseline="-25000" dirty="0" smtClean="0"/>
              <a:t>i</a:t>
            </a:r>
            <a:r>
              <a:rPr lang="ko-KR" altLang="en-US" sz="2000" dirty="0" smtClean="0"/>
              <a:t>에서 </a:t>
            </a:r>
            <a:r>
              <a:rPr lang="en-US" altLang="ko-KR" sz="2000" i="1" dirty="0" err="1" smtClean="0"/>
              <a:t>v</a:t>
            </a:r>
            <a:r>
              <a:rPr lang="en-US" altLang="ko-KR" sz="2000" i="1" baseline="-25000" dirty="0" err="1" smtClean="0"/>
              <a:t>j</a:t>
            </a:r>
            <a:r>
              <a:rPr lang="ko-KR" altLang="en-US" sz="2000" dirty="0" smtClean="0"/>
              <a:t>로 가는 최단경로가 </a:t>
            </a:r>
            <a:r>
              <a:rPr lang="en-US" altLang="ko-KR" sz="2000" i="1" u="sng" dirty="0" err="1" smtClean="0"/>
              <a:t>v</a:t>
            </a:r>
            <a:r>
              <a:rPr lang="en-US" altLang="ko-KR" sz="2000" i="1" u="sng" baseline="-25000" dirty="0" err="1" smtClean="0"/>
              <a:t>k</a:t>
            </a:r>
            <a:r>
              <a:rPr lang="ko-KR" altLang="en-US" sz="2000" u="sng" dirty="0" smtClean="0"/>
              <a:t>를 거치지 않는</a:t>
            </a:r>
            <a:r>
              <a:rPr lang="ko-KR" altLang="en-US" sz="2000" dirty="0" smtClean="0"/>
              <a:t> 경우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보기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(5)</a:t>
            </a:r>
            <a:r>
              <a:rPr lang="en-US" altLang="ko-KR" sz="2000" dirty="0" smtClean="0"/>
              <a:t>[1][3] =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(4)</a:t>
            </a:r>
            <a:r>
              <a:rPr lang="en-US" altLang="ko-KR" sz="2000" dirty="0" smtClean="0"/>
              <a:t>[1][3] = 3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경우 </a:t>
            </a:r>
            <a:r>
              <a:rPr lang="en-US" altLang="ko-KR" sz="2000" b="1" dirty="0" smtClean="0"/>
              <a:t>2</a:t>
            </a:r>
            <a:r>
              <a:rPr lang="en-US" altLang="ko-KR" sz="2000" dirty="0" smtClean="0"/>
              <a:t>: {</a:t>
            </a:r>
            <a:r>
              <a:rPr lang="en-US" altLang="ko-KR" sz="2000" i="1" dirty="0" smtClean="0"/>
              <a:t>v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v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,…, </a:t>
            </a:r>
            <a:r>
              <a:rPr lang="en-US" altLang="ko-KR" sz="2000" i="1" dirty="0" err="1" smtClean="0"/>
              <a:t>v</a:t>
            </a:r>
            <a:r>
              <a:rPr lang="en-US" altLang="ko-KR" sz="2000" i="1" baseline="-25000" dirty="0" err="1" smtClean="0"/>
              <a:t>k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의 정점들 만을 통해서 </a:t>
            </a:r>
            <a:r>
              <a:rPr lang="en-US" altLang="ko-KR" sz="2000" i="1" dirty="0" smtClean="0"/>
              <a:t>v</a:t>
            </a:r>
            <a:r>
              <a:rPr lang="en-US" altLang="ko-KR" sz="2000" i="1" baseline="-25000" dirty="0" smtClean="0"/>
              <a:t>i</a:t>
            </a:r>
            <a:r>
              <a:rPr lang="ko-KR" altLang="en-US" sz="2000" dirty="0" smtClean="0"/>
              <a:t>에서 </a:t>
            </a:r>
            <a:r>
              <a:rPr lang="en-US" altLang="ko-KR" sz="2000" i="1" dirty="0" err="1" smtClean="0"/>
              <a:t>v</a:t>
            </a:r>
            <a:r>
              <a:rPr lang="en-US" altLang="ko-KR" sz="2000" i="1" baseline="-25000" dirty="0" err="1" smtClean="0"/>
              <a:t>j</a:t>
            </a:r>
            <a:r>
              <a:rPr lang="ko-KR" altLang="en-US" sz="2000" dirty="0" smtClean="0"/>
              <a:t>로 가는 최단경로가 </a:t>
            </a:r>
            <a:r>
              <a:rPr lang="en-US" altLang="ko-KR" sz="2000" i="1" u="sng" dirty="0" err="1" smtClean="0"/>
              <a:t>v</a:t>
            </a:r>
            <a:r>
              <a:rPr lang="en-US" altLang="ko-KR" sz="2000" i="1" u="sng" baseline="-25000" dirty="0" err="1" smtClean="0"/>
              <a:t>k</a:t>
            </a:r>
            <a:r>
              <a:rPr lang="ko-KR" altLang="en-US" sz="2000" u="sng" dirty="0" smtClean="0"/>
              <a:t>를 거치는</a:t>
            </a:r>
            <a:r>
              <a:rPr lang="ko-KR" altLang="en-US" sz="2000" dirty="0" smtClean="0"/>
              <a:t> 경우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보기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(2)</a:t>
            </a:r>
            <a:r>
              <a:rPr lang="en-US" altLang="ko-KR" sz="2000" dirty="0" smtClean="0"/>
              <a:t>[5][3] =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(1)</a:t>
            </a:r>
            <a:r>
              <a:rPr lang="en-US" altLang="ko-KR" sz="2000" dirty="0" smtClean="0"/>
              <a:t>[5][2] +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(1)</a:t>
            </a:r>
            <a:r>
              <a:rPr lang="en-US" altLang="ko-KR" sz="2000" dirty="0" smtClean="0"/>
              <a:t>[2][3] = 4 + 3 = 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보기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(2)</a:t>
            </a:r>
            <a:r>
              <a:rPr lang="en-US" altLang="ko-KR" sz="2000" dirty="0" smtClean="0"/>
              <a:t>[5][4]</a:t>
            </a:r>
          </a:p>
          <a:p>
            <a:pPr eaLnBrk="1" hangingPunct="1"/>
            <a:r>
              <a:rPr lang="en-US" altLang="ko-KR" sz="2000" dirty="0" smtClean="0"/>
              <a:t>2. </a:t>
            </a:r>
            <a:r>
              <a:rPr lang="ko-KR" altLang="en-US" sz="2000" dirty="0" smtClean="0"/>
              <a:t>상향식으로 </a:t>
            </a:r>
            <a:r>
              <a:rPr lang="en-US" altLang="ko-KR" sz="2000" i="1" dirty="0" smtClean="0"/>
              <a:t>k</a:t>
            </a:r>
            <a:r>
              <a:rPr lang="en-US" altLang="ko-KR" sz="2000" dirty="0" smtClean="0"/>
              <a:t> = 1</a:t>
            </a:r>
            <a:r>
              <a:rPr lang="ko-KR" altLang="en-US" sz="2000" dirty="0" smtClean="0"/>
              <a:t>부터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까지 다음과 같이  이 과정을 반복하여 해를 구한다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			                     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(0)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(1)</a:t>
            </a:r>
            <a:r>
              <a:rPr lang="en-US" altLang="ko-KR" sz="2000" dirty="0" smtClean="0"/>
              <a:t>,……., </a:t>
            </a:r>
            <a:r>
              <a:rPr lang="en-US" altLang="ko-KR" sz="2000" i="1" dirty="0" smtClean="0"/>
              <a:t>D</a:t>
            </a:r>
            <a:r>
              <a:rPr lang="en-US" altLang="ko-KR" sz="2000" baseline="50000" dirty="0" smtClean="0"/>
              <a:t>(</a:t>
            </a:r>
            <a:r>
              <a:rPr lang="en-US" altLang="ko-KR" sz="2000" i="1" baseline="50000" dirty="0" smtClean="0"/>
              <a:t>n</a:t>
            </a:r>
            <a:r>
              <a:rPr lang="en-US" altLang="ko-KR" sz="2000" baseline="50000" dirty="0" smtClean="0"/>
              <a:t>)</a:t>
            </a:r>
            <a:endParaRPr lang="en-US" altLang="ko-KR" sz="2000" dirty="0" smtClean="0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158875" y="1868488"/>
          <a:ext cx="67659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수식" r:id="rId3" imgW="3619440" imgH="393480" progId="Equation.3">
                  <p:embed/>
                </p:oleObj>
              </mc:Choice>
              <mc:Fallback>
                <p:oleObj name="수식" r:id="rId3" imgW="361944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868488"/>
                        <a:ext cx="676592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1C5F7B-297B-46E3-B96A-7C2A9ABEBE5A}" type="slidenum">
              <a:rPr lang="en-US" altLang="ko-KR" smtClean="0">
                <a:latin typeface="굴림" charset="-127"/>
                <a:ea typeface="굴림" charset="-127"/>
              </a:rPr>
              <a:pPr/>
              <a:t>29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153400" cy="29718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문제</a:t>
            </a:r>
            <a:r>
              <a:rPr lang="en-US" altLang="ko-KR" sz="2800" smtClean="0"/>
              <a:t>: </a:t>
            </a:r>
            <a:r>
              <a:rPr lang="ko-KR" altLang="en-US" sz="2800" smtClean="0"/>
              <a:t>가중치 포함 그래프의 각 정점에서 다른 모든 정점까지의 최단거리를 계산하라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입력</a:t>
            </a:r>
            <a:r>
              <a:rPr lang="en-US" altLang="ko-KR" sz="2800" smtClean="0"/>
              <a:t>: </a:t>
            </a:r>
            <a:r>
              <a:rPr lang="ko-KR" altLang="en-US" sz="2800" smtClean="0"/>
              <a:t>가중치 포함</a:t>
            </a:r>
            <a:r>
              <a:rPr lang="en-US" altLang="ko-KR" sz="2800" smtClean="0"/>
              <a:t>, </a:t>
            </a:r>
            <a:r>
              <a:rPr lang="ko-KR" altLang="en-US" sz="2800" smtClean="0"/>
              <a:t>방향성 그래프 </a:t>
            </a:r>
            <a:r>
              <a:rPr lang="en-US" altLang="ko-KR" sz="2800" i="1" smtClean="0"/>
              <a:t>W</a:t>
            </a:r>
            <a:r>
              <a:rPr lang="ko-KR" altLang="en-US" sz="2800" smtClean="0"/>
              <a:t>와 그 그래프에서의 정점의 수 </a:t>
            </a:r>
            <a:r>
              <a:rPr lang="en-US" altLang="ko-KR" sz="2800" i="1" smtClean="0"/>
              <a:t>n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출력</a:t>
            </a:r>
            <a:r>
              <a:rPr lang="en-US" altLang="ko-KR" sz="2800" smtClean="0"/>
              <a:t>: </a:t>
            </a:r>
            <a:r>
              <a:rPr lang="ko-KR" altLang="en-US" sz="2800" smtClean="0"/>
              <a:t>최단거리의 길이가 포함된 배열 </a:t>
            </a:r>
            <a:r>
              <a:rPr lang="en-US" altLang="ko-KR" sz="2800" i="1" smtClean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피보나찌</a:t>
            </a:r>
            <a:r>
              <a:rPr lang="ko-KR" altLang="en-US" sz="2400" dirty="0" smtClean="0"/>
              <a:t> 알고리즘의 경우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나누어진 부분들이 서로 연관이 있다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분할정복식</a:t>
            </a:r>
            <a:r>
              <a:rPr lang="ko-KR" altLang="en-US" sz="2000" dirty="0" smtClean="0"/>
              <a:t> 방법을 적용하여 알고리즘을 설계하게 되면 같은 항을 한 번 이상 계산하는 결과를 초래하게 되므로 </a:t>
            </a:r>
            <a:r>
              <a:rPr lang="ko-KR" altLang="en-US" sz="2000" dirty="0" err="1" smtClean="0"/>
              <a:t>효율적이지가</a:t>
            </a:r>
            <a:r>
              <a:rPr lang="ko-KR" altLang="en-US" sz="2000" dirty="0" smtClean="0"/>
              <a:t> 않다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따라서 이 경우에는 </a:t>
            </a:r>
            <a:r>
              <a:rPr lang="ko-KR" altLang="en-US" sz="2000" dirty="0" err="1" smtClean="0"/>
              <a:t>분할정복식</a:t>
            </a:r>
            <a:r>
              <a:rPr lang="ko-KR" altLang="en-US" sz="2000" dirty="0" smtClean="0"/>
              <a:t> 방법은 적합하지 않다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상향식 접근방법 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하향식 접근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7ACEBC-EC57-4963-85AD-01594F0ECE64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685800" y="1371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ko-KR" altLang="en-US" sz="2000">
                <a:latin typeface="Times New Roman" pitchFamily="18" charset="0"/>
              </a:rPr>
              <a:t>알고리즘</a:t>
            </a:r>
            <a:r>
              <a:rPr lang="en-US" altLang="ko-KR" sz="2000">
                <a:latin typeface="Times New Roman" pitchFamily="18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void floyd(int n, const number W[][], 				 number D[][]) {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  int i, j, k;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  D = W;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  for(k=1; k &lt;= n; k++)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    for(i=1; i &lt;= n; i++)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        for(j=1; j &lt;= n; j++)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  		    D[i][j] = minimum(D[i][j],              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		                D[i][k]+D[k][j]);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None/>
            </a:pPr>
            <a:r>
              <a:rPr lang="en-US" altLang="ko-KR" sz="2000">
                <a:latin typeface="Courier New" pitchFamily="49" charset="0"/>
              </a:rPr>
              <a:t>	}</a:t>
            </a:r>
          </a:p>
          <a:p>
            <a:pPr marL="342900" indent="-342900" algn="l">
              <a:lnSpc>
                <a:spcPct val="8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ko-KR" altLang="en-US" sz="2000">
                <a:latin typeface="Times New Roman" pitchFamily="18" charset="0"/>
              </a:rPr>
              <a:t>모든 경우를 고려한 분석</a:t>
            </a:r>
            <a:r>
              <a:rPr lang="en-US" altLang="ko-KR" sz="2000">
                <a:latin typeface="Times New Roman" pitchFamily="18" charset="0"/>
              </a:rPr>
              <a:t>:</a:t>
            </a:r>
          </a:p>
          <a:p>
            <a:pPr marL="742950" lvl="1" indent="-285750" algn="l">
              <a:lnSpc>
                <a:spcPct val="80000"/>
              </a:lnSpc>
              <a:buFont typeface="Wingdings" pitchFamily="2" charset="2"/>
              <a:buChar char="ü"/>
            </a:pPr>
            <a:r>
              <a:rPr lang="ko-KR" altLang="en-US" sz="2000">
                <a:latin typeface="Times New Roman" pitchFamily="18" charset="0"/>
              </a:rPr>
              <a:t>단위연산</a:t>
            </a:r>
            <a:r>
              <a:rPr lang="en-US" altLang="ko-KR" sz="2000">
                <a:latin typeface="Times New Roman" pitchFamily="18" charset="0"/>
              </a:rPr>
              <a:t>: for-</a:t>
            </a:r>
            <a:r>
              <a:rPr lang="en-US" altLang="ko-KR" sz="2000" i="1">
                <a:latin typeface="Times New Roman" pitchFamily="18" charset="0"/>
              </a:rPr>
              <a:t>j</a:t>
            </a:r>
            <a:r>
              <a:rPr lang="en-US" altLang="ko-KR" sz="2000">
                <a:latin typeface="Times New Roman" pitchFamily="18" charset="0"/>
              </a:rPr>
              <a:t> </a:t>
            </a:r>
            <a:r>
              <a:rPr lang="ko-KR" altLang="en-US" sz="2000">
                <a:latin typeface="Times New Roman" pitchFamily="18" charset="0"/>
              </a:rPr>
              <a:t>루프안의 지정문</a:t>
            </a:r>
          </a:p>
          <a:p>
            <a:pPr marL="742950" lvl="1" indent="-285750" algn="l">
              <a:lnSpc>
                <a:spcPct val="80000"/>
              </a:lnSpc>
              <a:buFont typeface="Wingdings" pitchFamily="2" charset="2"/>
              <a:buChar char="ü"/>
            </a:pPr>
            <a:r>
              <a:rPr lang="ko-KR" altLang="en-US" sz="2000">
                <a:latin typeface="Times New Roman" pitchFamily="18" charset="0"/>
              </a:rPr>
              <a:t>입력크기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ko-KR" altLang="en-US" sz="2000">
                <a:latin typeface="Times New Roman" pitchFamily="18" charset="0"/>
              </a:rPr>
              <a:t>그래프에서의 정점의 수 </a:t>
            </a:r>
            <a:r>
              <a:rPr lang="en-US" altLang="ko-KR" sz="2000" i="1">
                <a:latin typeface="Times New Roman" pitchFamily="18" charset="0"/>
              </a:rPr>
              <a:t>n</a:t>
            </a:r>
            <a:endParaRPr lang="en-US" altLang="ko-KR" sz="2000">
              <a:latin typeface="Times New Roman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843808" y="5013176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수식" r:id="rId4" imgW="1752480" imgH="228600" progId="Equation.3">
                  <p:embed/>
                </p:oleObj>
              </mc:Choice>
              <mc:Fallback>
                <p:oleObj name="수식" r:id="rId4" imgW="1752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013176"/>
                        <a:ext cx="3009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286000" y="533400"/>
            <a:ext cx="45402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Floyd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DCA7E-9C6E-4AE8-A1CA-F8D7E3B64C5E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문제</a:t>
            </a:r>
            <a:r>
              <a:rPr lang="en-US" altLang="ko-KR" sz="2800" smtClean="0"/>
              <a:t>: </a:t>
            </a:r>
            <a:r>
              <a:rPr lang="ko-KR" altLang="en-US" sz="2800" smtClean="0"/>
              <a:t>가중치 포함 그래프의 각 정점에서 다른 모든 정점까지의 최단거리를 계산하고</a:t>
            </a:r>
            <a:r>
              <a:rPr lang="en-US" altLang="ko-KR" sz="2800" smtClean="0"/>
              <a:t>, </a:t>
            </a:r>
            <a:r>
              <a:rPr lang="ko-KR" altLang="en-US" sz="2800" smtClean="0"/>
              <a:t>각각의 최단경로를 구하라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입력</a:t>
            </a:r>
            <a:r>
              <a:rPr lang="en-US" altLang="ko-KR" sz="2800" smtClean="0"/>
              <a:t>: </a:t>
            </a:r>
            <a:r>
              <a:rPr lang="ko-KR" altLang="en-US" sz="2800" smtClean="0"/>
              <a:t>가중치 포함 방향성 그래프 </a:t>
            </a:r>
            <a:r>
              <a:rPr lang="en-US" altLang="ko-KR" sz="2800" i="1" smtClean="0"/>
              <a:t>W</a:t>
            </a:r>
            <a:r>
              <a:rPr lang="ko-KR" altLang="en-US" sz="2800" smtClean="0"/>
              <a:t>와 그 그래프에서의 정점의 수 </a:t>
            </a:r>
            <a:r>
              <a:rPr lang="en-US" altLang="ko-KR" sz="2800" i="1" smtClean="0"/>
              <a:t>n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출력</a:t>
            </a:r>
            <a:r>
              <a:rPr lang="en-US" altLang="ko-KR" sz="2800" smtClean="0"/>
              <a:t>: </a:t>
            </a:r>
            <a:r>
              <a:rPr lang="ko-KR" altLang="en-US" sz="2800" smtClean="0"/>
              <a:t>최단경로의 길이가 포함된 배열 </a:t>
            </a:r>
            <a:r>
              <a:rPr lang="en-US" altLang="ko-KR" sz="2800" i="1" smtClean="0"/>
              <a:t>D</a:t>
            </a:r>
            <a:r>
              <a:rPr lang="en-US" altLang="ko-KR" sz="2800" smtClean="0"/>
              <a:t>, </a:t>
            </a:r>
            <a:r>
              <a:rPr lang="ko-KR" altLang="en-US" sz="2800" smtClean="0"/>
              <a:t>그리고 다음을 만족하는 배열 </a:t>
            </a:r>
            <a:r>
              <a:rPr lang="en-US" altLang="ko-KR" sz="2800" i="1" smtClean="0"/>
              <a:t>P</a:t>
            </a:r>
            <a:r>
              <a:rPr lang="en-US" altLang="ko-KR" sz="2800" smtClean="0"/>
              <a:t>.</a:t>
            </a: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II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406400" y="4991100"/>
          <a:ext cx="1139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수식" r:id="rId3" imgW="609480" imgH="203040" progId="Equation.3">
                  <p:embed/>
                </p:oleObj>
              </mc:Choice>
              <mc:Fallback>
                <p:oleObj name="수식" r:id="rId3" imgW="609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991100"/>
                        <a:ext cx="11398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85925" y="4610100"/>
            <a:ext cx="7419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i="1">
                <a:latin typeface="Times New Roman" pitchFamily="18" charset="0"/>
              </a:rPr>
              <a:t>v</a:t>
            </a:r>
            <a:r>
              <a:rPr lang="en-US" altLang="ko-KR" sz="2000" i="1" baseline="-25000">
                <a:latin typeface="Times New Roman" pitchFamily="18" charset="0"/>
              </a:rPr>
              <a:t>i</a:t>
            </a:r>
            <a:r>
              <a:rPr lang="ko-KR" altLang="en-US" sz="2000">
                <a:latin typeface="Times New Roman" pitchFamily="18" charset="0"/>
              </a:rPr>
              <a:t>에서 </a:t>
            </a:r>
            <a:r>
              <a:rPr lang="en-US" altLang="ko-KR" sz="2000" i="1">
                <a:latin typeface="Times New Roman" pitchFamily="18" charset="0"/>
              </a:rPr>
              <a:t>v</a:t>
            </a:r>
            <a:r>
              <a:rPr lang="en-US" altLang="ko-KR" sz="2000" i="1" baseline="-25000">
                <a:latin typeface="Times New Roman" pitchFamily="18" charset="0"/>
              </a:rPr>
              <a:t>j</a:t>
            </a:r>
            <a:r>
              <a:rPr lang="en-US" altLang="ko-KR" sz="2000" i="1">
                <a:latin typeface="Times New Roman" pitchFamily="18" charset="0"/>
              </a:rPr>
              <a:t> </a:t>
            </a:r>
            <a:r>
              <a:rPr lang="ko-KR" altLang="en-US" sz="2000">
                <a:latin typeface="Times New Roman" pitchFamily="18" charset="0"/>
              </a:rPr>
              <a:t>까지 가는 최단경로의 중간에 놓여 있는 정점이 최소한</a:t>
            </a:r>
          </a:p>
          <a:p>
            <a:pPr algn="l"/>
            <a:r>
              <a:rPr lang="ko-KR" altLang="en-US" sz="2000">
                <a:latin typeface="Times New Roman" pitchFamily="18" charset="0"/>
              </a:rPr>
              <a:t>       하나는 있는 경우 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 그 놓여 있는 정점 중에서 가장 큰 인덱스</a:t>
            </a:r>
            <a:endParaRPr lang="ko-KR" altLang="en-US" sz="20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676400" y="5348288"/>
            <a:ext cx="5895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2000">
                <a:latin typeface="Times New Roman" pitchFamily="18" charset="0"/>
                <a:sym typeface="Symbol" pitchFamily="18" charset="2"/>
              </a:rPr>
              <a:t>최단경로의 중간에 놓여 있는 정점이 없는 경우  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295400" y="4614863"/>
            <a:ext cx="585788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6600">
                <a:latin typeface="Times New Roman" pitchFamily="18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AFA18A-2310-4783-802B-56FF4E92E1FE}" type="slidenum">
              <a:rPr lang="en-US" altLang="ko-KR" smtClean="0">
                <a:latin typeface="굴림" charset="-127"/>
                <a:ea typeface="굴림" charset="-127"/>
              </a:rPr>
              <a:pPr/>
              <a:t>32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void floyd2(int n, const number W[][], 					  number D[][], index P[][])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index i, j, k;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    for(i=1; i &lt;= n; i++)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      for(j=1; j &lt;= n; j++)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	  P[i][j] = 0;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D = W;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    for(k=1; k&lt;= n; k++)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      for(i=1; i &lt;= n; i++)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for(j=1; j&lt;=n; j++)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  if (D[i][k] + D[k][j] &lt; D[i][j])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	P[i][j] = k;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	D[i][j] = D[i][k] + D[k][j];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Floyd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CF42C-83E0-4C4D-A655-2AD3834D95CA}" type="slidenum">
              <a:rPr lang="en-US" altLang="ko-KR" smtClean="0">
                <a:latin typeface="굴림" charset="-127"/>
                <a:ea typeface="굴림" charset="-127"/>
              </a:rPr>
              <a:pPr/>
              <a:t>33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37338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앞의 예를 가지고 </a:t>
            </a:r>
            <a:r>
              <a:rPr lang="en-US" altLang="ko-KR" sz="2800" i="1" smtClean="0"/>
              <a:t>D</a:t>
            </a:r>
            <a:r>
              <a:rPr lang="ko-KR" altLang="en-US" sz="2800" smtClean="0"/>
              <a:t>와 </a:t>
            </a:r>
            <a:r>
              <a:rPr lang="en-US" altLang="ko-KR" sz="2800" i="1" smtClean="0"/>
              <a:t>P</a:t>
            </a:r>
            <a:r>
              <a:rPr lang="ko-KR" altLang="en-US" sz="2800" smtClean="0"/>
              <a:t>를 구해 보시오</a:t>
            </a:r>
            <a:r>
              <a:rPr lang="en-US" altLang="ko-KR" sz="2800" smtClean="0"/>
              <a:t>.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Floyd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II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3062288" y="2727325"/>
          <a:ext cx="3109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수식" r:id="rId3" imgW="1562040" imgH="1346040" progId="Equation.3">
                  <p:embed/>
                </p:oleObj>
              </mc:Choice>
              <mc:Fallback>
                <p:oleObj name="수식" r:id="rId3" imgW="1562040" imgH="1346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2727325"/>
                        <a:ext cx="3109912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0C11D-E0DF-412D-A370-F0B42EA37EF6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최단경로의 출력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839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문제</a:t>
            </a:r>
            <a:r>
              <a:rPr lang="en-US" altLang="ko-KR" sz="1700" smtClean="0"/>
              <a:t>: </a:t>
            </a:r>
            <a:r>
              <a:rPr lang="ko-KR" altLang="en-US" sz="1700" smtClean="0"/>
              <a:t>최단경로 상에 놓여 있는 정점을 출력하라</a:t>
            </a:r>
            <a:r>
              <a:rPr lang="en-US" altLang="ko-KR" sz="17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알고리즘</a:t>
            </a:r>
            <a:r>
              <a:rPr lang="en-US" altLang="ko-KR" sz="1700" smtClean="0"/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void path(index q,r)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      if (P[q][r] != 0)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path(q,P[q][r]);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count &lt;&lt; “ v” &lt;&lt; P[q][r];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path(P[q][r],r);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위의 </a:t>
            </a:r>
            <a:r>
              <a:rPr lang="en-US" altLang="ko-KR" sz="1700" smtClean="0"/>
              <a:t>P</a:t>
            </a:r>
            <a:r>
              <a:rPr lang="ko-KR" altLang="en-US" sz="1700" smtClean="0"/>
              <a:t>를 가지고 </a:t>
            </a:r>
            <a:r>
              <a:rPr lang="en-US" altLang="ko-KR" sz="1700" smtClean="0">
                <a:latin typeface="Courier New" pitchFamily="49" charset="0"/>
              </a:rPr>
              <a:t>path(5,3)</a:t>
            </a:r>
            <a:r>
              <a:rPr lang="ko-KR" altLang="en-US" sz="1700" smtClean="0"/>
              <a:t>을 구해 보시오</a:t>
            </a:r>
            <a:r>
              <a:rPr lang="en-US" altLang="ko-KR" sz="17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path(5,3) = 4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path(5,4) = 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    path(5,1) = 0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    v1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    path(1,4) = 0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v4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>
                <a:latin typeface="Courier New" pitchFamily="49" charset="0"/>
              </a:rPr>
              <a:t>		    path(4,3) = 0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/>
              <a:t>	</a:t>
            </a:r>
            <a:r>
              <a:rPr lang="ko-KR" altLang="en-US" sz="1700" u="sng" smtClean="0"/>
              <a:t>결과</a:t>
            </a:r>
            <a:r>
              <a:rPr lang="en-US" altLang="ko-KR" sz="1700" smtClean="0"/>
              <a:t>: </a:t>
            </a:r>
            <a:r>
              <a:rPr lang="en-US" altLang="ko-KR" sz="1700" smtClean="0">
                <a:latin typeface="Courier New" pitchFamily="49" charset="0"/>
              </a:rPr>
              <a:t>v1 v4</a:t>
            </a:r>
            <a:r>
              <a:rPr lang="en-US" altLang="ko-KR" sz="170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700" smtClean="0"/>
              <a:t>			</a:t>
            </a:r>
            <a:r>
              <a:rPr lang="ko-KR" altLang="en-US" sz="1700" smtClean="0"/>
              <a:t>즉</a:t>
            </a:r>
            <a:r>
              <a:rPr lang="en-US" altLang="ko-KR" sz="1700" smtClean="0"/>
              <a:t>, </a:t>
            </a:r>
            <a:r>
              <a:rPr lang="en-US" altLang="ko-KR" sz="1700" i="1" smtClean="0"/>
              <a:t>v</a:t>
            </a:r>
            <a:r>
              <a:rPr lang="en-US" altLang="ko-KR" sz="1700" baseline="-25000" smtClean="0"/>
              <a:t>5</a:t>
            </a:r>
            <a:r>
              <a:rPr lang="ko-KR" altLang="en-US" sz="1700" smtClean="0"/>
              <a:t>에서 </a:t>
            </a:r>
            <a:r>
              <a:rPr lang="en-US" altLang="ko-KR" sz="1700" i="1" smtClean="0"/>
              <a:t>v</a:t>
            </a:r>
            <a:r>
              <a:rPr lang="en-US" altLang="ko-KR" sz="1700" baseline="-25000" smtClean="0"/>
              <a:t>3</a:t>
            </a:r>
            <a:r>
              <a:rPr lang="ko-KR" altLang="en-US" sz="1700" smtClean="0"/>
              <a:t>으로 가는 최단경로는 </a:t>
            </a:r>
            <a:r>
              <a:rPr lang="en-US" altLang="ko-KR" sz="1700" i="1" smtClean="0"/>
              <a:t>v</a:t>
            </a:r>
            <a:r>
              <a:rPr lang="en-US" altLang="ko-KR" sz="1700" baseline="-25000" smtClean="0"/>
              <a:t>5</a:t>
            </a:r>
            <a:r>
              <a:rPr lang="en-US" altLang="ko-KR" sz="1700" smtClean="0"/>
              <a:t>, </a:t>
            </a:r>
            <a:r>
              <a:rPr lang="en-US" altLang="ko-KR" sz="1700" i="1" smtClean="0"/>
              <a:t>v</a:t>
            </a:r>
            <a:r>
              <a:rPr lang="en-US" altLang="ko-KR" sz="1700" baseline="-25000" smtClean="0"/>
              <a:t>1</a:t>
            </a:r>
            <a:r>
              <a:rPr lang="en-US" altLang="ko-KR" sz="1700" smtClean="0"/>
              <a:t>, </a:t>
            </a:r>
            <a:r>
              <a:rPr lang="en-US" altLang="ko-KR" sz="1700" i="1" smtClean="0"/>
              <a:t>v</a:t>
            </a:r>
            <a:r>
              <a:rPr lang="en-US" altLang="ko-KR" sz="1700" baseline="-25000" smtClean="0"/>
              <a:t>4</a:t>
            </a:r>
            <a:r>
              <a:rPr lang="en-US" altLang="ko-KR" sz="1700" smtClean="0"/>
              <a:t>, </a:t>
            </a:r>
            <a:r>
              <a:rPr lang="en-US" altLang="ko-KR" sz="1700" i="1" smtClean="0"/>
              <a:t>v</a:t>
            </a:r>
            <a:r>
              <a:rPr lang="en-US" altLang="ko-KR" sz="1700" baseline="-25000" smtClean="0"/>
              <a:t>3</a:t>
            </a:r>
            <a:r>
              <a:rPr lang="en-US" altLang="ko-KR" sz="1700" smtClean="0"/>
              <a:t>,</a:t>
            </a:r>
            <a:r>
              <a:rPr lang="ko-KR" altLang="en-US" sz="1700" smtClean="0"/>
              <a:t>이다</a:t>
            </a:r>
            <a:r>
              <a:rPr lang="en-US" altLang="ko-KR" sz="1700" smtClean="0"/>
              <a:t>.</a:t>
            </a:r>
            <a:endParaRPr lang="en-US" altLang="ko-K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86028-9946-4351-B7BE-56D54E2E9223}" type="slidenum">
              <a:rPr lang="en-US" altLang="ko-KR" smtClean="0">
                <a:latin typeface="굴림" charset="-127"/>
                <a:ea typeface="굴림" charset="-127"/>
              </a:rPr>
              <a:pPr/>
              <a:t>35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동적계획법에 의한 설계 절차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429000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문제의 입력에 대해서 최적</a:t>
            </a:r>
            <a:r>
              <a:rPr lang="en-US" altLang="ko-KR" sz="3600" dirty="0" smtClean="0"/>
              <a:t>(optimal)</a:t>
            </a:r>
            <a:r>
              <a:rPr lang="ko-KR" altLang="en-US" sz="3600" dirty="0" smtClean="0"/>
              <a:t>의 해답을 주는 재귀 관계식</a:t>
            </a:r>
            <a:r>
              <a:rPr lang="en-US" altLang="ko-KR" sz="3600" dirty="0" smtClean="0"/>
              <a:t>(recursive property)</a:t>
            </a:r>
            <a:r>
              <a:rPr lang="ko-KR" altLang="en-US" sz="3600" dirty="0" smtClean="0"/>
              <a:t>을 설정</a:t>
            </a:r>
          </a:p>
          <a:p>
            <a:pPr eaLnBrk="1" hangingPunct="1"/>
            <a:r>
              <a:rPr lang="ko-KR" altLang="en-US" sz="3600" dirty="0"/>
              <a:t>하</a:t>
            </a:r>
            <a:r>
              <a:rPr lang="ko-KR" altLang="en-US" sz="3600" dirty="0" smtClean="0"/>
              <a:t>향적으로 최적의 해답을 계산</a:t>
            </a:r>
          </a:p>
          <a:p>
            <a:pPr eaLnBrk="1" hangingPunct="1"/>
            <a:r>
              <a:rPr lang="ko-KR" altLang="en-US" sz="3600" dirty="0" smtClean="0"/>
              <a:t>상향적으로 최적의 해답을 구축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7246C-1139-4C1C-B7F2-5F2960FFE6FE}" type="slidenum">
              <a:rPr lang="en-US" altLang="ko-KR" smtClean="0">
                <a:latin typeface="굴림" charset="-127"/>
                <a:ea typeface="굴림" charset="-127"/>
              </a:rPr>
              <a:pPr/>
              <a:t>36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763000" cy="419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2800" dirty="0" smtClean="0"/>
              <a:t>어떤 문제의 입력에 대한 최적 해가 그 입력을 나누어 쪼갠 여러 부분에 대한 최적 해를 항상 포함하고 있으면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 문제는 </a:t>
            </a:r>
            <a:r>
              <a:rPr lang="ko-KR" altLang="en-US" sz="2800" b="1" u="sng" dirty="0" smtClean="0"/>
              <a:t>최적의 원칙</a:t>
            </a:r>
            <a:r>
              <a:rPr lang="en-US" altLang="ko-KR" sz="2800" b="1" u="sng" dirty="0" smtClean="0"/>
              <a:t>(the principle of optimality)</a:t>
            </a:r>
            <a:r>
              <a:rPr lang="ko-KR" altLang="en-US" sz="2800" u="sng" dirty="0" smtClean="0"/>
              <a:t>이 적용된다</a:t>
            </a:r>
            <a:r>
              <a:rPr lang="ko-KR" altLang="en-US" sz="2800" dirty="0" smtClean="0"/>
              <a:t> 라고 한다</a:t>
            </a:r>
            <a:r>
              <a:rPr lang="en-US" altLang="ko-KR" sz="2800" dirty="0" smtClean="0"/>
              <a:t>.</a:t>
            </a:r>
          </a:p>
          <a:p>
            <a:pPr eaLnBrk="1" hangingPunct="1"/>
            <a:r>
              <a:rPr lang="ko-KR" altLang="en-US" sz="2800" dirty="0" smtClean="0"/>
              <a:t>보기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최단경로를 구하는 문제에서</a:t>
            </a:r>
            <a:r>
              <a:rPr lang="en-US" altLang="ko-KR" sz="2800" dirty="0" smtClean="0"/>
              <a:t>, </a:t>
            </a:r>
            <a:r>
              <a:rPr lang="en-US" altLang="ko-KR" sz="2800" i="1" dirty="0" err="1" smtClean="0"/>
              <a:t>v</a:t>
            </a:r>
            <a:r>
              <a:rPr lang="en-US" altLang="ko-KR" sz="2800" i="1" baseline="-25000" dirty="0" err="1" smtClean="0"/>
              <a:t>k</a:t>
            </a:r>
            <a:r>
              <a:rPr lang="ko-KR" altLang="en-US" sz="2800" dirty="0" smtClean="0"/>
              <a:t>를 </a:t>
            </a:r>
            <a:r>
              <a:rPr lang="en-US" altLang="ko-KR" sz="2800" i="1" dirty="0" smtClean="0"/>
              <a:t>v</a:t>
            </a:r>
            <a:r>
              <a:rPr lang="en-US" altLang="ko-KR" sz="2800" i="1" baseline="-25000" dirty="0" smtClean="0"/>
              <a:t>i</a:t>
            </a:r>
            <a:r>
              <a:rPr lang="ko-KR" altLang="en-US" sz="2800" dirty="0" smtClean="0"/>
              <a:t>에서 </a:t>
            </a:r>
            <a:r>
              <a:rPr lang="en-US" altLang="ko-KR" sz="2800" i="1" dirty="0" err="1" smtClean="0"/>
              <a:t>v</a:t>
            </a:r>
            <a:r>
              <a:rPr lang="en-US" altLang="ko-KR" sz="2800" i="1" baseline="-25000" dirty="0" err="1" smtClean="0"/>
              <a:t>j</a:t>
            </a:r>
            <a:r>
              <a:rPr lang="ko-KR" altLang="en-US" sz="2800" dirty="0" smtClean="0"/>
              <a:t>로 가는 최적 경로 상의 정점이라고 하면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v</a:t>
            </a:r>
            <a:r>
              <a:rPr lang="en-US" altLang="ko-KR" sz="2800" i="1" baseline="-25000" dirty="0" smtClean="0"/>
              <a:t>i</a:t>
            </a:r>
            <a:r>
              <a:rPr lang="ko-KR" altLang="en-US" sz="2800" dirty="0" smtClean="0"/>
              <a:t>에서 </a:t>
            </a:r>
            <a:r>
              <a:rPr lang="en-US" altLang="ko-KR" sz="2800" i="1" dirty="0" err="1" smtClean="0"/>
              <a:t>v</a:t>
            </a:r>
            <a:r>
              <a:rPr lang="en-US" altLang="ko-KR" sz="2800" i="1" baseline="-25000" dirty="0" err="1" smtClean="0"/>
              <a:t>k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로 가는 부분경로와 </a:t>
            </a:r>
            <a:r>
              <a:rPr lang="en-US" altLang="ko-KR" sz="2800" i="1" dirty="0" err="1" smtClean="0"/>
              <a:t>v</a:t>
            </a:r>
            <a:r>
              <a:rPr lang="en-US" altLang="ko-KR" sz="2800" i="1" baseline="-25000" dirty="0" err="1" smtClean="0"/>
              <a:t>k</a:t>
            </a:r>
            <a:r>
              <a:rPr lang="ko-KR" altLang="en-US" sz="2800" dirty="0" smtClean="0"/>
              <a:t>에서 </a:t>
            </a:r>
            <a:r>
              <a:rPr lang="en-US" altLang="ko-KR" sz="2800" i="1" dirty="0" err="1" smtClean="0"/>
              <a:t>v</a:t>
            </a:r>
            <a:r>
              <a:rPr lang="en-US" altLang="ko-KR" sz="2800" i="1" baseline="-25000" dirty="0" err="1" smtClean="0"/>
              <a:t>j</a:t>
            </a:r>
            <a:r>
              <a:rPr lang="ko-KR" altLang="en-US" sz="2800" dirty="0" smtClean="0"/>
              <a:t>로 가는 부분경로도 반드시 최적이어야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이렇게 되면 최적의 원칙을 준수하게 되므로 </a:t>
            </a:r>
            <a:r>
              <a:rPr lang="ko-KR" altLang="en-US" sz="2800" dirty="0" err="1" smtClean="0"/>
              <a:t>동적계획법을</a:t>
            </a:r>
            <a:r>
              <a:rPr lang="ko-KR" altLang="en-US" sz="2800" dirty="0" smtClean="0"/>
              <a:t> 사용하여 이 문제를 풀 수 있다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최적의 원칙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B8CA6-487A-4EAB-A015-52F4A09F23FC}" type="slidenum">
              <a:rPr lang="en-US" altLang="ko-KR" smtClean="0">
                <a:latin typeface="굴림" charset="-127"/>
                <a:ea typeface="굴림" charset="-127"/>
              </a:rPr>
              <a:pPr/>
              <a:t>37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최적의 원칙이 적용되지 않는 예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ko-KR" altLang="en-US" smtClean="0"/>
              <a:t>최장경로</a:t>
            </a:r>
            <a:r>
              <a:rPr lang="en-US" altLang="ko-KR" smtClean="0"/>
              <a:t>(Longest Path) </a:t>
            </a:r>
            <a:r>
              <a:rPr lang="ko-KR" altLang="en-US" smtClean="0"/>
              <a:t>문제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2057400"/>
            <a:ext cx="4572000" cy="4191000"/>
          </a:xfrm>
        </p:spPr>
        <p:txBody>
          <a:bodyPr/>
          <a:lstStyle/>
          <a:p>
            <a:pPr eaLnBrk="1" hangingPunct="1"/>
            <a:r>
              <a:rPr lang="en-US" altLang="ko-KR" sz="2000" i="1" smtClean="0"/>
              <a:t>v</a:t>
            </a:r>
            <a:r>
              <a:rPr lang="en-US" altLang="ko-KR" sz="2000" baseline="-25000" smtClean="0"/>
              <a:t>1</a:t>
            </a:r>
            <a:r>
              <a:rPr lang="ko-KR" altLang="en-US" sz="2000" smtClean="0"/>
              <a:t>에서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4</a:t>
            </a:r>
            <a:r>
              <a:rPr lang="ko-KR" altLang="en-US" sz="2000" smtClean="0"/>
              <a:t>로의 최장경로는 </a:t>
            </a:r>
            <a:r>
              <a:rPr lang="en-US" altLang="ko-KR" sz="2000" smtClean="0"/>
              <a:t>[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3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2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4</a:t>
            </a:r>
            <a:r>
              <a:rPr lang="en-US" altLang="ko-KR" sz="2000" smtClean="0"/>
              <a:t>]</a:t>
            </a:r>
            <a:r>
              <a:rPr lang="ko-KR" altLang="en-US" sz="2000" smtClean="0"/>
              <a:t>가 된다</a:t>
            </a:r>
            <a:r>
              <a:rPr lang="en-US" altLang="ko-KR" sz="2000" smtClean="0"/>
              <a:t>. </a:t>
            </a:r>
          </a:p>
          <a:p>
            <a:pPr eaLnBrk="1" hangingPunct="1"/>
            <a:r>
              <a:rPr lang="ko-KR" altLang="en-US" sz="2000" smtClean="0"/>
              <a:t>그러나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경로의 부분 경로인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1</a:t>
            </a:r>
            <a:r>
              <a:rPr lang="ko-KR" altLang="en-US" sz="2000" smtClean="0"/>
              <a:t>에서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3</a:t>
            </a:r>
            <a:r>
              <a:rPr lang="ko-KR" altLang="en-US" sz="2000" smtClean="0"/>
              <a:t>으로의 최장경로는 </a:t>
            </a:r>
            <a:r>
              <a:rPr lang="en-US" altLang="ko-KR" sz="2000" smtClean="0"/>
              <a:t>[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3</a:t>
            </a:r>
            <a:r>
              <a:rPr lang="en-US" altLang="ko-KR" sz="2000" smtClean="0"/>
              <a:t>]</a:t>
            </a:r>
            <a:r>
              <a:rPr lang="ko-KR" altLang="en-US" sz="2000" smtClean="0"/>
              <a:t>이 아니고</a:t>
            </a:r>
            <a:r>
              <a:rPr lang="en-US" altLang="ko-KR" sz="2000" smtClean="0"/>
              <a:t>, [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2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v</a:t>
            </a:r>
            <a:r>
              <a:rPr lang="en-US" altLang="ko-KR" sz="2000" baseline="-25000" smtClean="0"/>
              <a:t>3</a:t>
            </a:r>
            <a:r>
              <a:rPr lang="en-US" altLang="ko-KR" sz="2000" smtClean="0"/>
              <a:t>]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</a:p>
          <a:p>
            <a:pPr eaLnBrk="1" hangingPunct="1"/>
            <a:r>
              <a:rPr lang="ko-KR" altLang="en-US" sz="2000" smtClean="0"/>
              <a:t>따라서 최적의 원칙이 적용되지 않는다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주의</a:t>
            </a:r>
            <a:r>
              <a:rPr lang="en-US" altLang="ko-KR" sz="2000" smtClean="0"/>
              <a:t>: </a:t>
            </a:r>
          </a:p>
          <a:p>
            <a:pPr lvl="1" eaLnBrk="1" hangingPunct="1"/>
            <a:r>
              <a:rPr lang="ko-KR" altLang="en-US" sz="1600" smtClean="0"/>
              <a:t>단순경로</a:t>
            </a:r>
            <a:r>
              <a:rPr lang="en-US" altLang="ko-KR" sz="1600" smtClean="0"/>
              <a:t>(simple path), </a:t>
            </a:r>
            <a:r>
              <a:rPr lang="ko-KR" altLang="en-US" sz="1600" smtClean="0"/>
              <a:t>즉 순환</a:t>
            </a:r>
            <a:r>
              <a:rPr lang="en-US" altLang="ko-KR" sz="1600" smtClean="0"/>
              <a:t>(cycle)</a:t>
            </a:r>
            <a:r>
              <a:rPr lang="ko-KR" altLang="en-US" sz="1600" smtClean="0"/>
              <a:t>이 없는 경로만 고려한다</a:t>
            </a:r>
            <a:r>
              <a:rPr lang="en-US" altLang="ko-KR" sz="1600" smtClean="0"/>
              <a:t>.</a:t>
            </a:r>
          </a:p>
          <a:p>
            <a:pPr lvl="1" eaLnBrk="1" hangingPunct="1"/>
            <a:r>
              <a:rPr lang="ko-KR" altLang="en-US" sz="1600" smtClean="0"/>
              <a:t>무한대 가중치를 포함할 수 없다</a:t>
            </a:r>
            <a:r>
              <a:rPr lang="en-US" altLang="ko-KR" sz="1600" smtClean="0"/>
              <a:t>.</a:t>
            </a:r>
          </a:p>
          <a:p>
            <a:pPr eaLnBrk="1" hangingPunct="1"/>
            <a:endParaRPr lang="en-US" altLang="ko-KR" sz="2000" smtClean="0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914400" y="3530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041400" y="36195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i="1">
                <a:latin typeface="Times New Roman" pitchFamily="18" charset="0"/>
              </a:rPr>
              <a:t>v</a:t>
            </a:r>
            <a:r>
              <a:rPr lang="en-US" altLang="ko-KR" sz="2400" baseline="-25000">
                <a:latin typeface="Times New Roman" pitchFamily="18" charset="0"/>
              </a:rPr>
              <a:t>2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974850" y="3468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2590800" y="35179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2717800" y="36068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i="1">
                <a:latin typeface="Times New Roman" pitchFamily="18" charset="0"/>
              </a:rPr>
              <a:t>v</a:t>
            </a:r>
            <a:r>
              <a:rPr lang="en-US" altLang="ko-KR" sz="2400" baseline="-25000">
                <a:latin typeface="Times New Roman" pitchFamily="18" charset="0"/>
              </a:rPr>
              <a:t>3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2590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2717800" y="22225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i="1">
                <a:latin typeface="Times New Roman" pitchFamily="18" charset="0"/>
              </a:rPr>
              <a:t>v</a:t>
            </a:r>
            <a:r>
              <a:rPr lang="en-US" altLang="ko-KR" sz="2400" baseline="-25000">
                <a:latin typeface="Times New Roman" pitchFamily="18" charset="0"/>
              </a:rPr>
              <a:t>1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2590800" y="4876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2717800" y="49657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i="1">
                <a:latin typeface="Times New Roman" pitchFamily="18" charset="0"/>
              </a:rPr>
              <a:t>v</a:t>
            </a:r>
            <a:r>
              <a:rPr lang="en-US" altLang="ko-KR" sz="2400" baseline="-25000">
                <a:latin typeface="Times New Roman" pitchFamily="18" charset="0"/>
              </a:rPr>
              <a:t>4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1612900" y="3784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1600200" y="39751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2921000" y="2832100"/>
            <a:ext cx="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1422400" y="2654300"/>
            <a:ext cx="1219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498600" y="4140200"/>
            <a:ext cx="11430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955800" y="269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895600" y="2971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993900" y="3951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905000" y="461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38FCE-BD4D-4ABD-843A-38D2A9BF0AE7}" type="slidenum">
              <a:rPr lang="en-US" altLang="ko-KR" smtClean="0">
                <a:latin typeface="굴림" charset="-127"/>
                <a:ea typeface="굴림" charset="-127"/>
              </a:rPr>
              <a:pPr/>
              <a:t>38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000" smtClean="0"/>
              <a:t>연쇄 행렬곱셈</a:t>
            </a:r>
            <a:r>
              <a:rPr lang="en-US" altLang="ko-KR" sz="3000" smtClean="0"/>
              <a:t>(Matrix-chain Multiplication)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53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18" charset="2"/>
              </a:rPr>
              <a:t> </a:t>
            </a:r>
            <a:r>
              <a:rPr lang="en-US" altLang="ko-KR" sz="2400" i="1" dirty="0" smtClean="0">
                <a:sym typeface="Symbol" pitchFamily="18" charset="2"/>
              </a:rPr>
              <a:t>j</a:t>
            </a:r>
            <a:r>
              <a:rPr lang="en-US" altLang="ko-KR" sz="2400" dirty="0" smtClean="0">
                <a:sym typeface="Symbol" pitchFamily="18" charset="2"/>
              </a:rPr>
              <a:t> </a:t>
            </a:r>
            <a:r>
              <a:rPr lang="ko-KR" altLang="en-US" sz="2400" dirty="0" smtClean="0">
                <a:sym typeface="Symbol" pitchFamily="18" charset="2"/>
              </a:rPr>
              <a:t>행렬과 </a:t>
            </a:r>
            <a:r>
              <a:rPr lang="en-US" altLang="ko-KR" sz="2400" i="1" dirty="0" smtClean="0">
                <a:sym typeface="Symbol" pitchFamily="18" charset="2"/>
              </a:rPr>
              <a:t>j</a:t>
            </a:r>
            <a:r>
              <a:rPr lang="en-US" altLang="ko-KR" sz="2400" dirty="0" smtClean="0">
                <a:sym typeface="Symbol" pitchFamily="18" charset="2"/>
              </a:rPr>
              <a:t>  </a:t>
            </a:r>
            <a:r>
              <a:rPr lang="en-US" altLang="ko-KR" sz="2400" i="1" dirty="0" smtClean="0">
                <a:sym typeface="Symbol" pitchFamily="18" charset="2"/>
              </a:rPr>
              <a:t>k</a:t>
            </a:r>
            <a:r>
              <a:rPr lang="ko-KR" altLang="en-US" sz="2400" dirty="0" smtClean="0">
                <a:sym typeface="Symbol" pitchFamily="18" charset="2"/>
              </a:rPr>
              <a:t>행렬을 곱하기 위해서는 일반적으로 </a:t>
            </a:r>
            <a:r>
              <a:rPr lang="en-US" altLang="ko-KR" sz="2400" i="1" dirty="0" err="1" smtClean="0">
                <a:sym typeface="Symbol" pitchFamily="18" charset="2"/>
              </a:rPr>
              <a:t>i</a:t>
            </a:r>
            <a:r>
              <a:rPr lang="en-US" altLang="ko-KR" sz="2400" dirty="0" smtClean="0">
                <a:sym typeface="Symbol" pitchFamily="18" charset="2"/>
              </a:rPr>
              <a:t>  </a:t>
            </a:r>
            <a:r>
              <a:rPr lang="en-US" altLang="ko-KR" sz="2400" i="1" dirty="0" smtClean="0">
                <a:sym typeface="Symbol" pitchFamily="18" charset="2"/>
              </a:rPr>
              <a:t>j</a:t>
            </a:r>
            <a:r>
              <a:rPr lang="en-US" altLang="ko-KR" sz="2400" dirty="0" smtClean="0">
                <a:sym typeface="Symbol" pitchFamily="18" charset="2"/>
              </a:rPr>
              <a:t>  </a:t>
            </a:r>
            <a:r>
              <a:rPr lang="en-US" altLang="ko-KR" sz="2400" i="1" dirty="0" smtClean="0">
                <a:sym typeface="Symbol" pitchFamily="18" charset="2"/>
              </a:rPr>
              <a:t>k</a:t>
            </a:r>
            <a:r>
              <a:rPr lang="ko-KR" altLang="en-US" sz="2400" dirty="0" smtClean="0">
                <a:sym typeface="Symbol" pitchFamily="18" charset="2"/>
              </a:rPr>
              <a:t>번 만큼의 기본적인 곱셈이 필요하다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ym typeface="Symbol" pitchFamily="18" charset="2"/>
              </a:rPr>
              <a:t>연쇄적으로 행렬을 곱할 때</a:t>
            </a:r>
            <a:r>
              <a:rPr lang="en-US" altLang="ko-KR" sz="2400" dirty="0" smtClean="0">
                <a:sym typeface="Symbol" pitchFamily="18" charset="2"/>
              </a:rPr>
              <a:t>, </a:t>
            </a:r>
            <a:r>
              <a:rPr lang="ko-KR" altLang="en-US" sz="2400" dirty="0" smtClean="0">
                <a:sym typeface="Symbol" pitchFamily="18" charset="2"/>
              </a:rPr>
              <a:t>어떤 행렬곱셈을 먼저 수행하느냐에 따라서 필요한 기본적인 곱셈의 횟수가 달라지게 된다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>
                <a:sym typeface="Symbol" pitchFamily="18" charset="2"/>
              </a:rPr>
              <a:t>예를 들어서</a:t>
            </a:r>
            <a:r>
              <a:rPr lang="en-US" altLang="ko-KR" sz="2400" dirty="0" smtClean="0">
                <a:sym typeface="Symbol" pitchFamily="18" charset="2"/>
              </a:rPr>
              <a:t>, </a:t>
            </a:r>
            <a:r>
              <a:rPr lang="ko-KR" altLang="en-US" sz="2400" dirty="0" smtClean="0">
                <a:sym typeface="Symbol" pitchFamily="18" charset="2"/>
              </a:rPr>
              <a:t>다음 연쇄행렬곱셈을 생각해 보자</a:t>
            </a:r>
            <a:r>
              <a:rPr lang="en-US" altLang="ko-KR" sz="2400" dirty="0" smtClean="0">
                <a:sym typeface="Symbol" pitchFamily="18" charset="2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1</a:t>
            </a:r>
            <a:r>
              <a:rPr lang="en-US" altLang="ko-KR" sz="2000" dirty="0" smtClean="0">
                <a:sym typeface="Symbol" pitchFamily="18" charset="2"/>
              </a:rPr>
              <a:t>  </a:t>
            </a: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2</a:t>
            </a:r>
            <a:r>
              <a:rPr lang="en-US" altLang="ko-KR" sz="2000" dirty="0" smtClean="0">
                <a:sym typeface="Symbol" pitchFamily="18" charset="2"/>
              </a:rPr>
              <a:t>  </a:t>
            </a: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3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1</a:t>
            </a:r>
            <a:r>
              <a:rPr lang="ko-KR" altLang="en-US" sz="2000" dirty="0" smtClean="0">
                <a:sym typeface="Symbol" pitchFamily="18" charset="2"/>
              </a:rPr>
              <a:t>의 크기는 </a:t>
            </a:r>
            <a:r>
              <a:rPr lang="en-US" altLang="ko-KR" sz="2000" dirty="0" smtClean="0">
                <a:sym typeface="Symbol" pitchFamily="18" charset="2"/>
              </a:rPr>
              <a:t>10  100</a:t>
            </a:r>
            <a:r>
              <a:rPr lang="ko-KR" altLang="en-US" sz="2000" dirty="0" smtClean="0">
                <a:sym typeface="Symbol" pitchFamily="18" charset="2"/>
              </a:rPr>
              <a:t>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2</a:t>
            </a:r>
            <a:r>
              <a:rPr lang="ko-KR" altLang="en-US" sz="2000" dirty="0" smtClean="0">
                <a:sym typeface="Symbol" pitchFamily="18" charset="2"/>
              </a:rPr>
              <a:t>의 크기는 </a:t>
            </a:r>
            <a:r>
              <a:rPr lang="en-US" altLang="ko-KR" sz="2000" dirty="0" smtClean="0">
                <a:sym typeface="Symbol" pitchFamily="18" charset="2"/>
              </a:rPr>
              <a:t>100  5</a:t>
            </a:r>
            <a:r>
              <a:rPr lang="ko-KR" altLang="en-US" sz="2000" dirty="0" smtClean="0">
                <a:sym typeface="Symbol" pitchFamily="18" charset="2"/>
              </a:rPr>
              <a:t>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3</a:t>
            </a:r>
            <a:r>
              <a:rPr lang="ko-KR" altLang="en-US" sz="2000" dirty="0" smtClean="0">
                <a:sym typeface="Symbol" pitchFamily="18" charset="2"/>
              </a:rPr>
              <a:t>의 크기는 </a:t>
            </a:r>
            <a:r>
              <a:rPr lang="en-US" altLang="ko-KR" sz="2000" dirty="0" smtClean="0">
                <a:sym typeface="Symbol" pitchFamily="18" charset="2"/>
              </a:rPr>
              <a:t>5  50</a:t>
            </a:r>
            <a:r>
              <a:rPr lang="ko-KR" altLang="en-US" sz="2000" dirty="0" smtClean="0">
                <a:sym typeface="Symbol" pitchFamily="18" charset="2"/>
              </a:rPr>
              <a:t>라고 하자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Symbol" pitchFamily="18" charset="2"/>
              </a:rPr>
              <a:t> </a:t>
            </a: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1 </a:t>
            </a:r>
            <a:r>
              <a:rPr lang="en-US" altLang="ko-KR" sz="2000" dirty="0" smtClean="0"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2</a:t>
            </a:r>
            <a:r>
              <a:rPr lang="ko-KR" altLang="en-US" sz="2000" dirty="0" smtClean="0">
                <a:sym typeface="Symbol" pitchFamily="18" charset="2"/>
              </a:rPr>
              <a:t>를 먼저 계산한다면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기본적인 곱셈의 총 횟수는 </a:t>
            </a:r>
            <a:r>
              <a:rPr lang="en-US" altLang="ko-KR" sz="2000" dirty="0" smtClean="0">
                <a:sym typeface="Symbol" pitchFamily="18" charset="2"/>
              </a:rPr>
              <a:t>7,500</a:t>
            </a:r>
            <a:r>
              <a:rPr lang="ko-KR" altLang="en-US" sz="2000" dirty="0" smtClean="0">
                <a:sym typeface="Symbol" pitchFamily="18" charset="2"/>
              </a:rPr>
              <a:t>회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2 </a:t>
            </a:r>
            <a:r>
              <a:rPr lang="en-US" altLang="ko-KR" sz="2000" dirty="0" smtClean="0"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A</a:t>
            </a:r>
            <a:r>
              <a:rPr lang="en-US" altLang="ko-KR" sz="2000" baseline="-25000" dirty="0" smtClean="0">
                <a:sym typeface="Symbol" pitchFamily="18" charset="2"/>
              </a:rPr>
              <a:t>3</a:t>
            </a:r>
            <a:r>
              <a:rPr lang="ko-KR" altLang="en-US" sz="2000" dirty="0" smtClean="0">
                <a:sym typeface="Symbol" pitchFamily="18" charset="2"/>
              </a:rPr>
              <a:t>를 먼저 계산한다면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기본적인 곱셈의 총 횟수는 </a:t>
            </a:r>
            <a:r>
              <a:rPr lang="en-US" altLang="ko-KR" sz="2000" dirty="0" smtClean="0">
                <a:sym typeface="Symbol" pitchFamily="18" charset="2"/>
              </a:rPr>
              <a:t>75,000</a:t>
            </a:r>
            <a:r>
              <a:rPr lang="ko-KR" altLang="en-US" sz="2000" dirty="0" smtClean="0">
                <a:sym typeface="Symbol" pitchFamily="18" charset="2"/>
              </a:rPr>
              <a:t>회 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ym typeface="Symbol" pitchFamily="18" charset="2"/>
              </a:rPr>
              <a:t>따라서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연쇄적으로 행렬을 곱할 때 기본적인 곱셈의 횟수가 가장 적게 되는 최적의 순서를 결정하는 알고리즘을 개발하는 것이  목표이다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71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5B4830-C057-48E4-8689-79325526DF61}" type="slidenum">
              <a:rPr lang="en-US" altLang="ko-KR" smtClean="0">
                <a:latin typeface="굴림" charset="-127"/>
                <a:ea typeface="굴림" charset="-127"/>
              </a:rPr>
              <a:pPr/>
              <a:t>40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4820" name="Rectangle 2050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000">
                <a:solidFill>
                  <a:schemeClr val="tx2"/>
                </a:solidFill>
                <a:latin typeface="Times New Roman" pitchFamily="18" charset="0"/>
              </a:rPr>
              <a:t>연쇄 행렬곱셈 무작정 알고리즘</a:t>
            </a:r>
          </a:p>
        </p:txBody>
      </p:sp>
      <p:sp>
        <p:nvSpPr>
          <p:cNvPr id="34821" name="Rectangle 2051"/>
          <p:cNvSpPr>
            <a:spLocks noChangeArrowheads="1"/>
          </p:cNvSpPr>
          <p:nvPr/>
        </p:nvSpPr>
        <p:spPr bwMode="auto">
          <a:xfrm>
            <a:off x="228600" y="1447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2400">
                <a:latin typeface="Times New Roman" pitchFamily="18" charset="0"/>
                <a:sym typeface="Symbol" pitchFamily="18" charset="2"/>
              </a:rPr>
              <a:t>알고리즘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: </a:t>
            </a:r>
            <a:r>
              <a:rPr lang="ko-KR" altLang="en-US" sz="2400">
                <a:latin typeface="Times New Roman" pitchFamily="18" charset="0"/>
                <a:sym typeface="Symbol" pitchFamily="18" charset="2"/>
              </a:rPr>
              <a:t>가능한 모든 순서를 모두 고려해 보고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z="2400">
                <a:latin typeface="Times New Roman" pitchFamily="18" charset="0"/>
                <a:sym typeface="Symbol" pitchFamily="18" charset="2"/>
              </a:rPr>
              <a:t>그 가운데에서 가장 최소를 택한다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342900" indent="-34290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2400">
                <a:latin typeface="Times New Roman" pitchFamily="18" charset="0"/>
                <a:sym typeface="Symbol" pitchFamily="18" charset="2"/>
              </a:rPr>
              <a:t>시간복잡도 분석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:  </a:t>
            </a:r>
            <a:r>
              <a:rPr lang="ko-KR" altLang="en-US" sz="2400">
                <a:latin typeface="Times New Roman" pitchFamily="18" charset="0"/>
                <a:sym typeface="Symbol" pitchFamily="18" charset="2"/>
              </a:rPr>
              <a:t>최소한 지수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(exponential-time) </a:t>
            </a:r>
            <a:r>
              <a:rPr lang="ko-KR" altLang="en-US" sz="2400">
                <a:latin typeface="Times New Roman" pitchFamily="18" charset="0"/>
                <a:sym typeface="Symbol" pitchFamily="18" charset="2"/>
              </a:rPr>
              <a:t>시간</a:t>
            </a:r>
          </a:p>
          <a:p>
            <a:pPr marL="342900" indent="-34290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2400">
                <a:latin typeface="Times New Roman" pitchFamily="18" charset="0"/>
                <a:sym typeface="Symbol" pitchFamily="18" charset="2"/>
              </a:rPr>
              <a:t>증명</a:t>
            </a:r>
            <a:r>
              <a:rPr lang="en-US" altLang="ko-KR" sz="2400">
                <a:latin typeface="Times New Roman" pitchFamily="18" charset="0"/>
                <a:sym typeface="Symbol" pitchFamily="18" charset="2"/>
              </a:rPr>
              <a:t>: </a:t>
            </a:r>
          </a:p>
          <a:p>
            <a:pPr marL="742950" lvl="1" indent="-28575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개의 행렬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,…,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)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을 곱할 수 있는 모든 순서의 가지 수를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이라고 하자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742950" lvl="1" indent="-28575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2000">
                <a:latin typeface="Times New Roman" pitchFamily="18" charset="0"/>
                <a:sym typeface="Symbol" pitchFamily="18" charset="2"/>
              </a:rPr>
              <a:t>만약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이 마지막으로 곱하는 행렬이라고 하면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행렬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,…,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을 곱하는 데는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개의 가지수가 있을 것이다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742950" lvl="1" indent="-28575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이 마지막으로 곱하는 행렬이라고 하면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행렬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,…,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을 곱하는 데는 또한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개의 가지수가 있을 것이다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742950" lvl="1" indent="-28575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2000">
                <a:latin typeface="Times New Roman" pitchFamily="18" charset="0"/>
                <a:sym typeface="Symbol" pitchFamily="18" charset="2"/>
              </a:rPr>
              <a:t>그러면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= 2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이고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= 1</a:t>
            </a:r>
            <a:r>
              <a:rPr lang="ko-KR" altLang="en-US" sz="2000">
                <a:latin typeface="Times New Roman" pitchFamily="18" charset="0"/>
                <a:sym typeface="Symbol" pitchFamily="18" charset="2"/>
              </a:rPr>
              <a:t>이라는 사실은 쉽게 알 수 있다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742950" lvl="1" indent="-285750" algn="l">
              <a:lnSpc>
                <a:spcPct val="100000"/>
              </a:lnSpc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</a:pPr>
            <a:r>
              <a:rPr lang="ko-KR" altLang="en-US" sz="2000">
                <a:latin typeface="Times New Roman" pitchFamily="18" charset="0"/>
                <a:sym typeface="Symbol" pitchFamily="18" charset="2"/>
              </a:rPr>
              <a:t>따라서 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 2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 2</a:t>
            </a:r>
            <a:r>
              <a:rPr lang="en-US" altLang="ko-KR" sz="2000" baseline="5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-2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 …  2</a:t>
            </a:r>
            <a:r>
              <a:rPr lang="en-US" altLang="ko-KR" sz="2000" i="1" baseline="50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>
                <a:latin typeface="Times New Roman" pitchFamily="18" charset="0"/>
                <a:sym typeface="Symbol" pitchFamily="18" charset="2"/>
              </a:rPr>
              <a:t>-2</a:t>
            </a:r>
            <a:r>
              <a:rPr lang="en-US" altLang="ko-KR" sz="20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altLang="ko-KR" sz="2000" i="1" baseline="50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50000">
                <a:latin typeface="Times New Roman" pitchFamily="18" charset="0"/>
                <a:sym typeface="Symbol" pitchFamily="18" charset="2"/>
              </a:rPr>
              <a:t>-2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 = (2</a:t>
            </a:r>
            <a:r>
              <a:rPr lang="en-US" altLang="ko-KR" sz="2000" i="1" baseline="50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C8694-76D1-4336-A909-12E5573ADED1}" type="slidenum">
              <a:rPr lang="en-US" altLang="ko-KR" smtClean="0">
                <a:latin typeface="굴림" charset="-127"/>
                <a:ea typeface="굴림" charset="-127"/>
              </a:rPr>
              <a:pPr/>
              <a:t>41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연쇄 행렬곱셈 동적계획식 설계전략</a:t>
            </a:r>
          </a:p>
        </p:txBody>
      </p:sp>
      <p:sp>
        <p:nvSpPr>
          <p:cNvPr id="15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 eaLnBrk="1" hangingPunct="1"/>
            <a:r>
              <a:rPr lang="en-US" altLang="ko-KR" sz="2800" i="1" smtClean="0"/>
              <a:t>d</a:t>
            </a:r>
            <a:r>
              <a:rPr lang="en-US" altLang="ko-KR" sz="2800" i="1" baseline="-25000" smtClean="0"/>
              <a:t>k</a:t>
            </a:r>
            <a:r>
              <a:rPr lang="ko-KR" altLang="en-US" sz="2800" smtClean="0"/>
              <a:t>를 행렬 </a:t>
            </a:r>
            <a:r>
              <a:rPr lang="en-US" altLang="ko-KR" sz="2800" i="1" smtClean="0"/>
              <a:t>A</a:t>
            </a:r>
            <a:r>
              <a:rPr lang="en-US" altLang="ko-KR" sz="2800" i="1" baseline="-25000" smtClean="0"/>
              <a:t>k</a:t>
            </a:r>
            <a:r>
              <a:rPr lang="ko-KR" altLang="en-US" sz="2800" smtClean="0"/>
              <a:t>의 열</a:t>
            </a:r>
            <a:r>
              <a:rPr lang="en-US" altLang="ko-KR" sz="2800" smtClean="0"/>
              <a:t>(column)</a:t>
            </a:r>
            <a:r>
              <a:rPr lang="ko-KR" altLang="en-US" sz="2800" smtClean="0"/>
              <a:t>의 수라고 하자</a:t>
            </a:r>
            <a:r>
              <a:rPr lang="en-US" altLang="ko-KR" sz="2800" smtClean="0"/>
              <a:t>. </a:t>
            </a:r>
            <a:r>
              <a:rPr lang="ko-KR" altLang="en-US" sz="2800" smtClean="0"/>
              <a:t>그러면 자연히 </a:t>
            </a:r>
            <a:r>
              <a:rPr lang="en-US" altLang="ko-KR" sz="2800" i="1" smtClean="0"/>
              <a:t>A</a:t>
            </a:r>
            <a:r>
              <a:rPr lang="en-US" altLang="ko-KR" sz="2800" i="1" baseline="-25000" smtClean="0"/>
              <a:t>k</a:t>
            </a:r>
            <a:r>
              <a:rPr lang="ko-KR" altLang="en-US" sz="2800" smtClean="0"/>
              <a:t>의 행</a:t>
            </a:r>
            <a:r>
              <a:rPr lang="en-US" altLang="ko-KR" sz="2800" smtClean="0"/>
              <a:t>(row)</a:t>
            </a:r>
            <a:r>
              <a:rPr lang="ko-KR" altLang="en-US" sz="2800" smtClean="0"/>
              <a:t>의 수는 </a:t>
            </a:r>
            <a:r>
              <a:rPr lang="en-US" altLang="ko-KR" sz="2800" i="1" smtClean="0"/>
              <a:t>d</a:t>
            </a:r>
            <a:r>
              <a:rPr lang="en-US" altLang="ko-KR" sz="2800" i="1" baseline="-25000" smtClean="0"/>
              <a:t>k</a:t>
            </a:r>
            <a:r>
              <a:rPr lang="en-US" altLang="ko-KR" sz="2800" baseline="-25000" smtClean="0"/>
              <a:t>-1</a:t>
            </a:r>
            <a:r>
              <a:rPr lang="ko-KR" altLang="en-US" sz="2800" smtClean="0"/>
              <a:t>가 된다</a:t>
            </a:r>
            <a:r>
              <a:rPr lang="en-US" altLang="ko-KR" sz="2800" smtClean="0"/>
              <a:t>. </a:t>
            </a:r>
          </a:p>
          <a:p>
            <a:pPr eaLnBrk="1" hangingPunct="1"/>
            <a:r>
              <a:rPr lang="en-US" altLang="ko-KR" sz="2800" smtClean="0"/>
              <a:t> </a:t>
            </a:r>
            <a:r>
              <a:rPr lang="en-US" altLang="ko-KR" sz="2800" i="1" smtClean="0"/>
              <a:t>A</a:t>
            </a:r>
            <a:r>
              <a:rPr lang="en-US" altLang="ko-KR" sz="2800" baseline="-25000" smtClean="0"/>
              <a:t>1</a:t>
            </a:r>
            <a:r>
              <a:rPr lang="ko-KR" altLang="en-US" sz="2800" smtClean="0"/>
              <a:t>의 행의 수는 </a:t>
            </a:r>
            <a:r>
              <a:rPr lang="en-US" altLang="ko-KR" sz="2800" i="1" smtClean="0"/>
              <a:t>d</a:t>
            </a:r>
            <a:r>
              <a:rPr lang="en-US" altLang="ko-KR" sz="2800" baseline="-25000" smtClean="0"/>
              <a:t>0</a:t>
            </a:r>
            <a:r>
              <a:rPr lang="ko-KR" altLang="en-US" sz="2800" smtClean="0"/>
              <a:t>라고 하자</a:t>
            </a:r>
            <a:r>
              <a:rPr lang="en-US" altLang="ko-KR" sz="2800" smtClean="0"/>
              <a:t>. </a:t>
            </a:r>
            <a:r>
              <a:rPr lang="ko-KR" altLang="en-US" sz="2800" smtClean="0"/>
              <a:t>그러면</a:t>
            </a:r>
            <a:r>
              <a:rPr lang="en-US" altLang="ko-KR" sz="2800" smtClean="0"/>
              <a:t>, </a:t>
            </a:r>
            <a:r>
              <a:rPr lang="ko-KR" altLang="en-US" sz="2800" smtClean="0"/>
              <a:t>다음과 같이 재귀 관계식을 구축할 수 있다</a:t>
            </a:r>
            <a:r>
              <a:rPr lang="en-US" altLang="ko-KR" sz="2800" smtClean="0"/>
              <a:t>.                                  </a:t>
            </a:r>
            <a:r>
              <a:rPr lang="ko-KR" altLang="en-US" sz="2800" smtClean="0"/>
              <a:t>일 때 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5181600" y="2971800"/>
          <a:ext cx="2667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수식" r:id="rId3" imgW="749160" imgH="203040" progId="Equation.3">
                  <p:embed/>
                </p:oleObj>
              </mc:Choice>
              <mc:Fallback>
                <p:oleObj name="수식" r:id="rId3" imgW="7491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2667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304800" y="3657600"/>
          <a:ext cx="16144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16144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7"/>
          <p:cNvSpPr txBox="1">
            <a:spLocks noChangeArrowheads="1"/>
          </p:cNvSpPr>
          <p:nvPr/>
        </p:nvSpPr>
        <p:spPr bwMode="auto">
          <a:xfrm>
            <a:off x="1981200" y="3581400"/>
            <a:ext cx="6553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 &lt; 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ko-KR" altLang="en-US">
                <a:latin typeface="Times New Roman" pitchFamily="18" charset="0"/>
              </a:rPr>
              <a:t>일 때 </a:t>
            </a:r>
            <a:r>
              <a:rPr lang="en-US" altLang="ko-KR" i="1">
                <a:latin typeface="Times New Roman" pitchFamily="18" charset="0"/>
              </a:rPr>
              <a:t>A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  <a:r>
              <a:rPr lang="ko-KR" altLang="en-US">
                <a:latin typeface="Times New Roman" pitchFamily="18" charset="0"/>
              </a:rPr>
              <a:t>부터 </a:t>
            </a:r>
            <a:r>
              <a:rPr lang="en-US" altLang="ko-KR" i="1">
                <a:latin typeface="Times New Roman" pitchFamily="18" charset="0"/>
              </a:rPr>
              <a:t>A</a:t>
            </a:r>
            <a:r>
              <a:rPr lang="en-US" altLang="ko-KR" i="1" baseline="-25000">
                <a:latin typeface="Times New Roman" pitchFamily="18" charset="0"/>
              </a:rPr>
              <a:t>j</a:t>
            </a:r>
            <a:r>
              <a:rPr lang="ko-KR" altLang="en-US">
                <a:latin typeface="Times New Roman" pitchFamily="18" charset="0"/>
              </a:rPr>
              <a:t>까지의 행렬을 곱하는데 필요한 기본적인 곱셈의 최소 횟수</a:t>
            </a: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990600" y="4495800"/>
          <a:ext cx="79597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3009600" imgH="241200" progId="Equation.3">
                  <p:embed/>
                </p:oleObj>
              </mc:Choice>
              <mc:Fallback>
                <p:oleObj name="Equation" r:id="rId7" imgW="30096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79597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2339752" y="5229200"/>
          <a:ext cx="1905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749160" imgH="203040" progId="Equation.3">
                  <p:embed/>
                </p:oleObj>
              </mc:Choice>
              <mc:Fallback>
                <p:oleObj name="Equation" r:id="rId9" imgW="7491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29200"/>
                        <a:ext cx="19050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"/>
          <p:cNvGraphicFramePr>
            <a:graphicFrameLocks noChangeAspect="1"/>
          </p:cNvGraphicFramePr>
          <p:nvPr/>
        </p:nvGraphicFramePr>
        <p:xfrm>
          <a:off x="609600" y="4648200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1" imgW="126720" imgH="101520" progId="Equation.3">
                  <p:embed/>
                </p:oleObj>
              </mc:Choice>
              <mc:Fallback>
                <p:oleObj name="Equation" r:id="rId11" imgW="126720" imgH="101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3238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1"/>
          <p:cNvGraphicFramePr>
            <a:graphicFrameLocks noChangeAspect="1"/>
          </p:cNvGraphicFramePr>
          <p:nvPr/>
        </p:nvGraphicFramePr>
        <p:xfrm>
          <a:off x="7315200" y="5181600"/>
          <a:ext cx="1276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3" imgW="482400" imgH="203040" progId="Equation.3">
                  <p:embed/>
                </p:oleObj>
              </mc:Choice>
              <mc:Fallback>
                <p:oleObj name="Equation" r:id="rId13" imgW="4824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81600"/>
                        <a:ext cx="12763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240AD-6A4D-44E5-88AF-C8036531EB1B}" type="slidenum">
              <a:rPr lang="en-US" altLang="ko-KR" smtClean="0">
                <a:latin typeface="굴림" charset="-127"/>
                <a:ea typeface="굴림" charset="-127"/>
              </a:rPr>
              <a:pPr/>
              <a:t>42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6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보기</a:t>
            </a:r>
            <a:r>
              <a:rPr lang="en-US" altLang="ko-KR" sz="2400" smtClean="0"/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</a:p>
        </p:txBody>
      </p:sp>
      <p:sp>
        <p:nvSpPr>
          <p:cNvPr id="16395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재귀관계식의 적용 예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1938338" y="1447800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수식" r:id="rId3" imgW="2349360" imgH="431640" progId="Equation.3">
                  <p:embed/>
                </p:oleObj>
              </mc:Choice>
              <mc:Fallback>
                <p:oleObj name="수식" r:id="rId3" imgW="2349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447800"/>
                        <a:ext cx="4538662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457200" y="2278063"/>
          <a:ext cx="12985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수식" r:id="rId5" imgW="672840" imgH="660240" progId="Equation.3">
                  <p:embed/>
                </p:oleObj>
              </mc:Choice>
              <mc:Fallback>
                <p:oleObj name="수식" r:id="rId5" imgW="67284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78063"/>
                        <a:ext cx="1298575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1752600" y="2270125"/>
          <a:ext cx="71389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수식" r:id="rId7" imgW="4178160" imgH="203040" progId="Equation.3">
                  <p:embed/>
                </p:oleObj>
              </mc:Choice>
              <mc:Fallback>
                <p:oleObj name="수식" r:id="rId7" imgW="41781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70125"/>
                        <a:ext cx="7138988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/>
          <p:cNvGraphicFramePr>
            <a:graphicFrameLocks noChangeAspect="1"/>
          </p:cNvGraphicFramePr>
          <p:nvPr/>
        </p:nvGraphicFramePr>
        <p:xfrm>
          <a:off x="1752600" y="2598738"/>
          <a:ext cx="51736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수식" r:id="rId9" imgW="3288960" imgH="203040" progId="Equation.3">
                  <p:embed/>
                </p:oleObj>
              </mc:Choice>
              <mc:Fallback>
                <p:oleObj name="수식" r:id="rId9" imgW="32889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8738"/>
                        <a:ext cx="51736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/>
          <p:cNvGraphicFramePr>
            <a:graphicFrameLocks noChangeAspect="1"/>
          </p:cNvGraphicFramePr>
          <p:nvPr/>
        </p:nvGraphicFramePr>
        <p:xfrm>
          <a:off x="1752600" y="2949575"/>
          <a:ext cx="24971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수식" r:id="rId11" imgW="1587240" imgH="203040" progId="Equation.3">
                  <p:embed/>
                </p:oleObj>
              </mc:Choice>
              <mc:Fallback>
                <p:oleObj name="수식" r:id="rId11" imgW="15872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49575"/>
                        <a:ext cx="24971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2681288" y="3541713"/>
          <a:ext cx="3795712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수식" r:id="rId13" imgW="2412720" imgH="1574640" progId="Equation.3">
                  <p:embed/>
                </p:oleObj>
              </mc:Choice>
              <mc:Fallback>
                <p:oleObj name="수식" r:id="rId13" imgW="2412720" imgH="1574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541713"/>
                        <a:ext cx="3795712" cy="255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89A5C0-A014-4B0E-96D3-654D7F77966E}" type="slidenum">
              <a:rPr lang="en-US" altLang="ko-KR" smtClean="0">
                <a:latin typeface="굴림" charset="-127"/>
                <a:ea typeface="굴림" charset="-127"/>
              </a:rPr>
              <a:pPr/>
              <a:t>43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최적 순서를 얻기 위해서는 </a:t>
            </a:r>
            <a:r>
              <a:rPr lang="en-US" altLang="ko-KR" sz="2400" i="1" smtClean="0"/>
              <a:t>M</a:t>
            </a:r>
            <a:r>
              <a:rPr lang="en-US" altLang="ko-KR" sz="2400" smtClean="0"/>
              <a:t>[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][</a:t>
            </a:r>
            <a:r>
              <a:rPr lang="en-US" altLang="ko-KR" sz="2400" i="1" smtClean="0"/>
              <a:t>j</a:t>
            </a:r>
            <a:r>
              <a:rPr lang="en-US" altLang="ko-KR" sz="2400" smtClean="0"/>
              <a:t>]</a:t>
            </a:r>
            <a:r>
              <a:rPr lang="ko-KR" altLang="en-US" sz="2400" smtClean="0"/>
              <a:t>를 계산할 때 최소값을 주는 </a:t>
            </a:r>
            <a:r>
              <a:rPr lang="en-US" altLang="ko-KR" sz="2400" i="1" smtClean="0"/>
              <a:t>k</a:t>
            </a:r>
            <a:r>
              <a:rPr lang="ko-KR" altLang="en-US" sz="2400" smtClean="0"/>
              <a:t>값을 </a:t>
            </a:r>
            <a:r>
              <a:rPr lang="en-US" altLang="ko-KR" sz="2400" i="1" smtClean="0"/>
              <a:t>P</a:t>
            </a:r>
            <a:r>
              <a:rPr lang="en-US" altLang="ko-KR" sz="2400" smtClean="0"/>
              <a:t>[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][</a:t>
            </a:r>
            <a:r>
              <a:rPr lang="en-US" altLang="ko-KR" sz="2400" i="1" smtClean="0"/>
              <a:t>j</a:t>
            </a:r>
            <a:r>
              <a:rPr lang="en-US" altLang="ko-KR" sz="2400" smtClean="0"/>
              <a:t>]</a:t>
            </a:r>
            <a:r>
              <a:rPr lang="ko-KR" altLang="en-US" sz="2400" smtClean="0"/>
              <a:t>에 기억한다</a:t>
            </a:r>
            <a:r>
              <a:rPr lang="en-US" altLang="ko-KR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예</a:t>
            </a:r>
            <a:r>
              <a:rPr lang="en-US" altLang="ko-KR" sz="2400" smtClean="0"/>
              <a:t>: </a:t>
            </a:r>
            <a:r>
              <a:rPr lang="en-US" altLang="ko-KR" sz="2400" i="1" smtClean="0"/>
              <a:t>P</a:t>
            </a:r>
            <a:r>
              <a:rPr lang="en-US" altLang="ko-KR" sz="2400" smtClean="0"/>
              <a:t>[2][5] = 4</a:t>
            </a:r>
            <a:r>
              <a:rPr lang="ko-KR" altLang="en-US" sz="2400" smtClean="0"/>
              <a:t>인 경우의 최적 순서는 </a:t>
            </a:r>
            <a:r>
              <a:rPr lang="en-US" altLang="ko-KR" sz="2400" smtClean="0"/>
              <a:t>(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2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3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4</a:t>
            </a:r>
            <a:r>
              <a:rPr lang="en-US" altLang="ko-KR" sz="2400" smtClean="0"/>
              <a:t>)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5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구축한 </a:t>
            </a:r>
            <a:r>
              <a:rPr lang="en-US" altLang="ko-KR" sz="2400" i="1" smtClean="0"/>
              <a:t>P</a:t>
            </a:r>
            <a:r>
              <a:rPr lang="ko-KR" altLang="en-US" sz="2400" smtClean="0"/>
              <a:t>는 다음과 같다</a:t>
            </a:r>
            <a:r>
              <a:rPr lang="en-US" altLang="ko-KR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     </a:t>
            </a:r>
            <a:r>
              <a:rPr lang="ko-KR" altLang="en-US" sz="2400" smtClean="0"/>
              <a:t>따라서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최적 분해는 </a:t>
            </a:r>
            <a:r>
              <a:rPr lang="en-US" altLang="ko-KR" sz="2400" smtClean="0"/>
              <a:t>(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1</a:t>
            </a:r>
            <a:r>
              <a:rPr lang="en-US" altLang="ko-KR" sz="2400" smtClean="0"/>
              <a:t>((((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2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3</a:t>
            </a:r>
            <a:r>
              <a:rPr lang="en-US" altLang="ko-KR" sz="2400" smtClean="0"/>
              <a:t>)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4</a:t>
            </a:r>
            <a:r>
              <a:rPr lang="en-US" altLang="ko-KR" sz="2400" smtClean="0"/>
              <a:t>)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5</a:t>
            </a:r>
            <a:r>
              <a:rPr lang="en-US" altLang="ko-KR" sz="2400" smtClean="0"/>
              <a:t>)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6</a:t>
            </a:r>
            <a:r>
              <a:rPr lang="en-US" altLang="ko-KR" sz="2400" smtClean="0"/>
              <a:t>)).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최적의 원칙이 이 알고리즘에 적용이 되는가</a:t>
            </a:r>
            <a:r>
              <a:rPr lang="en-US" altLang="ko-KR" sz="2400" smtClean="0"/>
              <a:t>? </a:t>
            </a:r>
            <a:r>
              <a:rPr lang="ko-KR" altLang="en-US" sz="2400" smtClean="0"/>
              <a:t>생각해 보시오</a:t>
            </a:r>
            <a:r>
              <a:rPr lang="en-US" altLang="ko-KR" sz="2400" smtClean="0"/>
              <a:t>.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최적 순서의 구축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2667000" y="2819400"/>
          <a:ext cx="2849563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수식" r:id="rId3" imgW="1765080" imgH="1574640" progId="Equation.3">
                  <p:embed/>
                </p:oleObj>
              </mc:Choice>
              <mc:Fallback>
                <p:oleObj name="수식" r:id="rId3" imgW="1765080" imgH="1574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2849563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12F265-9C12-4AAA-827A-691424EC3596}" type="slidenum">
              <a:rPr lang="en-US" altLang="ko-KR" smtClean="0">
                <a:latin typeface="굴림" charset="-127"/>
                <a:ea typeface="굴림" charset="-127"/>
              </a:rPr>
              <a:pPr/>
              <a:t>44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smtClean="0"/>
              <a:t>최소곱셈</a:t>
            </a:r>
            <a:r>
              <a:rPr lang="en-US" altLang="ko-KR" sz="3600" smtClean="0"/>
              <a:t>(Minimum Multiplication) </a:t>
            </a:r>
            <a:br>
              <a:rPr lang="en-US" altLang="ko-KR" sz="3600" smtClean="0"/>
            </a:br>
            <a:r>
              <a:rPr lang="ko-KR" altLang="en-US" sz="3600" smtClean="0"/>
              <a:t>알고리즘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0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행렬을 곱하는데 필요한 기본적인 곱셈의 횟수의 최소치를 결정하고</a:t>
            </a:r>
            <a:r>
              <a:rPr lang="en-US" altLang="ko-KR" smtClean="0"/>
              <a:t>, </a:t>
            </a:r>
            <a:r>
              <a:rPr lang="ko-KR" altLang="en-US" smtClean="0"/>
              <a:t>그 최소치를 구하는 순서를 결정하라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행렬의 수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ko-KR" altLang="en-US" smtClean="0"/>
              <a:t>배열 </a:t>
            </a:r>
            <a:r>
              <a:rPr lang="en-US" altLang="ko-KR" i="1" smtClean="0"/>
              <a:t>d</a:t>
            </a:r>
            <a:r>
              <a:rPr lang="en-US" altLang="ko-KR" smtClean="0"/>
              <a:t>[0.. </a:t>
            </a:r>
            <a:r>
              <a:rPr lang="en-US" altLang="ko-KR" i="1" smtClean="0"/>
              <a:t>n</a:t>
            </a:r>
            <a:r>
              <a:rPr lang="en-US" altLang="ko-KR" smtClean="0"/>
              <a:t>]          (</a:t>
            </a:r>
            <a:r>
              <a:rPr lang="ko-KR" altLang="en-US" smtClean="0"/>
              <a:t>여기서 </a:t>
            </a:r>
            <a:r>
              <a:rPr lang="en-US" altLang="ko-KR" i="1" smtClean="0">
                <a:sym typeface="Symbol" pitchFamily="18" charset="2"/>
              </a:rPr>
              <a:t>d</a:t>
            </a:r>
            <a:r>
              <a:rPr lang="en-US" altLang="ko-KR" smtClean="0">
                <a:sym typeface="Symbol" pitchFamily="18" charset="2"/>
              </a:rPr>
              <a:t>[</a:t>
            </a:r>
            <a:r>
              <a:rPr lang="en-US" altLang="ko-KR" i="1" smtClean="0">
                <a:sym typeface="Symbol" pitchFamily="18" charset="2"/>
              </a:rPr>
              <a:t>i-1</a:t>
            </a:r>
            <a:r>
              <a:rPr lang="en-US" altLang="ko-KR" smtClean="0">
                <a:sym typeface="Symbol" pitchFamily="18" charset="2"/>
              </a:rPr>
              <a:t>]  </a:t>
            </a:r>
            <a:r>
              <a:rPr lang="en-US" altLang="ko-KR" i="1" smtClean="0">
                <a:sym typeface="Symbol" pitchFamily="18" charset="2"/>
              </a:rPr>
              <a:t>d</a:t>
            </a:r>
            <a:r>
              <a:rPr lang="en-US" altLang="ko-KR" smtClean="0">
                <a:sym typeface="Symbol" pitchFamily="18" charset="2"/>
              </a:rPr>
              <a:t>[</a:t>
            </a:r>
            <a:r>
              <a:rPr lang="en-US" altLang="ko-KR" i="1" smtClean="0">
                <a:sym typeface="Symbol" pitchFamily="18" charset="2"/>
              </a:rPr>
              <a:t>i</a:t>
            </a:r>
            <a:r>
              <a:rPr lang="en-US" altLang="ko-KR" smtClean="0">
                <a:sym typeface="Symbol" pitchFamily="18" charset="2"/>
              </a:rPr>
              <a:t>]</a:t>
            </a:r>
            <a:r>
              <a:rPr lang="ko-KR" altLang="en-US" smtClean="0">
                <a:sym typeface="Symbol" pitchFamily="18" charset="2"/>
              </a:rPr>
              <a:t>는 </a:t>
            </a:r>
            <a:r>
              <a:rPr lang="en-US" altLang="ko-KR" i="1" smtClean="0">
                <a:sym typeface="Symbol" pitchFamily="18" charset="2"/>
              </a:rPr>
              <a:t>i</a:t>
            </a:r>
            <a:r>
              <a:rPr lang="ko-KR" altLang="en-US" smtClean="0">
                <a:sym typeface="Symbol" pitchFamily="18" charset="2"/>
              </a:rPr>
              <a:t>번째 행렬의 규모를 나타낸다</a:t>
            </a:r>
            <a:r>
              <a:rPr lang="en-US" altLang="ko-KR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ko-KR" altLang="en-US" smtClean="0">
                <a:sym typeface="Symbol" pitchFamily="18" charset="2"/>
              </a:rPr>
              <a:t>출력</a:t>
            </a:r>
            <a:r>
              <a:rPr lang="en-US" altLang="ko-KR" smtClean="0">
                <a:sym typeface="Symbol" pitchFamily="18" charset="2"/>
              </a:rPr>
              <a:t>: </a:t>
            </a:r>
            <a:r>
              <a:rPr lang="ko-KR" altLang="en-US" smtClean="0">
                <a:sym typeface="Symbol" pitchFamily="18" charset="2"/>
              </a:rPr>
              <a:t>기본적인 곱셈의 횟수의 최소치를 나타내는 </a:t>
            </a:r>
            <a:r>
              <a:rPr lang="en-US" altLang="ko-KR" i="1" smtClean="0">
                <a:sym typeface="Symbol" pitchFamily="18" charset="2"/>
              </a:rPr>
              <a:t>minmult</a:t>
            </a:r>
            <a:r>
              <a:rPr lang="en-US" altLang="ko-KR" smtClean="0">
                <a:sym typeface="Symbol" pitchFamily="18" charset="2"/>
              </a:rPr>
              <a:t>; </a:t>
            </a:r>
            <a:r>
              <a:rPr lang="ko-KR" altLang="en-US" smtClean="0">
                <a:sym typeface="Symbol" pitchFamily="18" charset="2"/>
              </a:rPr>
              <a:t>최적의 순서를 얻을 수 있는 배열 </a:t>
            </a:r>
            <a:r>
              <a:rPr lang="en-US" altLang="ko-KR" i="1" smtClean="0">
                <a:sym typeface="Symbol" pitchFamily="18" charset="2"/>
              </a:rPr>
              <a:t>P</a:t>
            </a:r>
            <a:r>
              <a:rPr lang="en-US" altLang="ko-KR" smtClean="0">
                <a:sym typeface="Symbol" pitchFamily="18" charset="2"/>
              </a:rPr>
              <a:t>, </a:t>
            </a:r>
            <a:r>
              <a:rPr lang="ko-KR" altLang="en-US" smtClean="0">
                <a:sym typeface="Symbol" pitchFamily="18" charset="2"/>
              </a:rPr>
              <a:t>여기서 </a:t>
            </a:r>
            <a:r>
              <a:rPr lang="en-US" altLang="ko-KR" i="1" smtClean="0">
                <a:sym typeface="Symbol" pitchFamily="18" charset="2"/>
              </a:rPr>
              <a:t>P</a:t>
            </a:r>
            <a:r>
              <a:rPr lang="en-US" altLang="ko-KR" smtClean="0">
                <a:sym typeface="Symbol" pitchFamily="18" charset="2"/>
              </a:rPr>
              <a:t>[</a:t>
            </a:r>
            <a:r>
              <a:rPr lang="en-US" altLang="ko-KR" i="1" smtClean="0">
                <a:sym typeface="Symbol" pitchFamily="18" charset="2"/>
              </a:rPr>
              <a:t>i</a:t>
            </a:r>
            <a:r>
              <a:rPr lang="en-US" altLang="ko-KR" smtClean="0">
                <a:sym typeface="Symbol" pitchFamily="18" charset="2"/>
              </a:rPr>
              <a:t>][</a:t>
            </a:r>
            <a:r>
              <a:rPr lang="en-US" altLang="ko-KR" i="1" smtClean="0">
                <a:sym typeface="Symbol" pitchFamily="18" charset="2"/>
              </a:rPr>
              <a:t>j</a:t>
            </a:r>
            <a:r>
              <a:rPr lang="en-US" altLang="ko-KR" smtClean="0">
                <a:sym typeface="Symbol" pitchFamily="18" charset="2"/>
              </a:rPr>
              <a:t>]</a:t>
            </a:r>
            <a:r>
              <a:rPr lang="ko-KR" altLang="en-US" smtClean="0">
                <a:sym typeface="Symbol" pitchFamily="18" charset="2"/>
              </a:rPr>
              <a:t>는 행렬 </a:t>
            </a:r>
            <a:r>
              <a:rPr lang="en-US" altLang="ko-KR" i="1" smtClean="0">
                <a:sym typeface="Symbol" pitchFamily="18" charset="2"/>
              </a:rPr>
              <a:t>i</a:t>
            </a:r>
            <a:r>
              <a:rPr lang="ko-KR" altLang="en-US" smtClean="0">
                <a:sym typeface="Symbol" pitchFamily="18" charset="2"/>
              </a:rPr>
              <a:t>부터 </a:t>
            </a:r>
            <a:r>
              <a:rPr lang="en-US" altLang="ko-KR" i="1" smtClean="0">
                <a:sym typeface="Symbol" pitchFamily="18" charset="2"/>
              </a:rPr>
              <a:t>j</a:t>
            </a:r>
            <a:r>
              <a:rPr lang="ko-KR" altLang="en-US" smtClean="0">
                <a:sym typeface="Symbol" pitchFamily="18" charset="2"/>
              </a:rPr>
              <a:t>까지가 최적의 순서로 갈라지는 기점을 나타낸다</a:t>
            </a:r>
            <a:r>
              <a:rPr lang="en-US" altLang="ko-KR" smtClean="0">
                <a:sym typeface="Symbol" pitchFamily="18" charset="2"/>
              </a:rPr>
              <a:t>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A4374-1C64-4AB1-A950-7FBB0756D9BC}" type="slidenum">
              <a:rPr lang="en-US" altLang="ko-KR" smtClean="0">
                <a:latin typeface="굴림" charset="-127"/>
                <a:ea typeface="굴림" charset="-127"/>
              </a:rPr>
              <a:pPr/>
              <a:t>45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/>
              <a:t>	</a:t>
            </a:r>
            <a:r>
              <a:rPr lang="en-US" altLang="ko-KR" sz="2000" smtClean="0">
                <a:latin typeface="Courier New" pitchFamily="49" charset="0"/>
              </a:rPr>
              <a:t>int minmult(int n, const int d[], index P[][])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index i, j, k, diagonal;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int M[1..n, 1..n];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for(i=1; i &lt;= n; i++)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  M[i][i] = 0;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for(diagonal = 1; diagonal &lt;= n-1; diagonal++)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  for(i=1; i &lt;= n-diagonal; i++)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j = i + diagonal;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M[i][j] = minimum(M[i][k]+M[k+1][j]+			      d[i-1]*d[k]*d[j]);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	         where i &lt;= k &lt;= j-1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	  P[i][j] = </a:t>
            </a:r>
            <a:r>
              <a:rPr lang="ko-KR" altLang="en-US" sz="2000" smtClean="0">
                <a:latin typeface="Courier New" pitchFamily="49" charset="0"/>
              </a:rPr>
              <a:t>최소치를 주는 </a:t>
            </a:r>
            <a:r>
              <a:rPr lang="en-US" altLang="ko-KR" sz="2000" smtClean="0">
                <a:latin typeface="Courier New" pitchFamily="49" charset="0"/>
              </a:rPr>
              <a:t>k</a:t>
            </a:r>
            <a:r>
              <a:rPr lang="ko-KR" altLang="en-US" sz="2000" smtClean="0">
                <a:latin typeface="Courier New" pitchFamily="49" charset="0"/>
              </a:rPr>
              <a:t>의 값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000" smtClean="0">
                <a:latin typeface="Courier New" pitchFamily="49" charset="0"/>
              </a:rPr>
              <a:t>		</a:t>
            </a:r>
            <a:r>
              <a:rPr lang="en-US" altLang="ko-KR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  return M[1][n];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  <a:latin typeface="Times New Roman" pitchFamily="18" charset="0"/>
              </a:rPr>
              <a:t>최소곱셈</a:t>
            </a: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(Minimum Multiplication) </a:t>
            </a:r>
            <a:b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ko-KR" altLang="en-US" sz="3600">
                <a:solidFill>
                  <a:schemeClr val="tx2"/>
                </a:solidFill>
                <a:latin typeface="Times New Roman" pitchFamily="18" charset="0"/>
              </a:rPr>
              <a:t>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A82F4-2F66-49DF-B967-3FE442C2C1D2}" type="slidenum">
              <a:rPr lang="en-US" altLang="ko-KR" smtClean="0">
                <a:latin typeface="굴림" charset="-127"/>
                <a:ea typeface="굴림" charset="-127"/>
              </a:rPr>
              <a:pPr/>
              <a:t>46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4000" smtClean="0"/>
              <a:t>최소곱셈 알고리즘의 모든 경우분석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단위연산</a:t>
            </a:r>
            <a:r>
              <a:rPr lang="en-US" altLang="ko-KR" sz="2800" smtClean="0"/>
              <a:t>: </a:t>
            </a:r>
            <a:r>
              <a:rPr lang="ko-KR" altLang="en-US" sz="2800" smtClean="0"/>
              <a:t>각 </a:t>
            </a:r>
            <a:r>
              <a:rPr lang="en-US" altLang="ko-KR" sz="2800" i="1" smtClean="0"/>
              <a:t>k</a:t>
            </a:r>
            <a:r>
              <a:rPr lang="ko-KR" altLang="en-US" sz="2800" smtClean="0"/>
              <a:t>값에 대하여 실행된 명령문</a:t>
            </a:r>
            <a:r>
              <a:rPr lang="en-US" altLang="ko-KR" sz="2800" smtClean="0"/>
              <a:t>(instruction), </a:t>
            </a:r>
            <a:r>
              <a:rPr lang="ko-KR" altLang="en-US" sz="2800" smtClean="0"/>
              <a:t>여기서 최소값인 지를 알아보는 비교문도 포함한다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입력크기</a:t>
            </a:r>
            <a:r>
              <a:rPr lang="en-US" altLang="ko-KR" sz="2800" smtClean="0"/>
              <a:t>: </a:t>
            </a:r>
            <a:r>
              <a:rPr lang="ko-KR" altLang="en-US" sz="2800" smtClean="0"/>
              <a:t>곱할 행렬의 수 </a:t>
            </a:r>
            <a:r>
              <a:rPr lang="en-US" altLang="ko-KR" sz="2800" i="1" smtClean="0"/>
              <a:t>n</a:t>
            </a:r>
            <a:endParaRPr lang="en-US" altLang="ko-KR" sz="2800" smtClean="0"/>
          </a:p>
          <a:p>
            <a:pPr eaLnBrk="1" hangingPunct="1"/>
            <a:r>
              <a:rPr lang="ko-KR" altLang="en-US" sz="2800" smtClean="0"/>
              <a:t>분석</a:t>
            </a:r>
            <a:r>
              <a:rPr lang="en-US" altLang="ko-KR" sz="2800" smtClean="0"/>
              <a:t>: </a:t>
            </a:r>
            <a:r>
              <a:rPr lang="en-US" altLang="ko-KR" sz="2800" i="1" smtClean="0"/>
              <a:t>j</a:t>
            </a:r>
            <a:r>
              <a:rPr lang="en-US" altLang="ko-KR" sz="2800" smtClean="0"/>
              <a:t> = </a:t>
            </a:r>
            <a:r>
              <a:rPr lang="en-US" altLang="ko-KR" sz="2800" i="1" smtClean="0"/>
              <a:t>i</a:t>
            </a:r>
            <a:r>
              <a:rPr lang="en-US" altLang="ko-KR" sz="2800" smtClean="0"/>
              <a:t> + </a:t>
            </a:r>
            <a:r>
              <a:rPr lang="en-US" altLang="ko-KR" sz="2800" i="1" smtClean="0"/>
              <a:t>diagonal</a:t>
            </a:r>
            <a:r>
              <a:rPr lang="ko-KR" altLang="en-US" sz="2800" smtClean="0"/>
              <a:t>이므로</a:t>
            </a:r>
            <a:r>
              <a:rPr lang="en-US" altLang="ko-KR" sz="2800" smtClean="0"/>
              <a:t>, </a:t>
            </a:r>
          </a:p>
          <a:p>
            <a:pPr lvl="1" eaLnBrk="1" hangingPunct="1"/>
            <a:r>
              <a:rPr lang="en-US" altLang="ko-KR" sz="2400" i="1" smtClean="0"/>
              <a:t>k</a:t>
            </a:r>
            <a:r>
              <a:rPr lang="en-US" altLang="ko-KR" sz="2400" smtClean="0"/>
              <a:t>-</a:t>
            </a:r>
            <a:r>
              <a:rPr lang="ko-KR" altLang="en-US" sz="2400" smtClean="0"/>
              <a:t>루프를 수행하는 횟수 </a:t>
            </a:r>
            <a:r>
              <a:rPr lang="en-US" altLang="ko-KR" sz="2400" smtClean="0"/>
              <a:t>=						</a:t>
            </a:r>
          </a:p>
          <a:p>
            <a:pPr lvl="1" eaLnBrk="1" hangingPunct="1"/>
            <a:r>
              <a:rPr lang="en-US" altLang="ko-KR" sz="2400" smtClean="0"/>
              <a:t>for-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-</a:t>
            </a:r>
            <a:r>
              <a:rPr lang="ko-KR" altLang="en-US" sz="2400" smtClean="0"/>
              <a:t>루프를 수행하는 횟수 </a:t>
            </a:r>
            <a:r>
              <a:rPr lang="en-US" altLang="ko-KR" sz="2400" smtClean="0"/>
              <a:t>= 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 – </a:t>
            </a:r>
            <a:r>
              <a:rPr lang="en-US" altLang="ko-KR" sz="2400" i="1" smtClean="0"/>
              <a:t>diagonal</a:t>
            </a:r>
            <a:endParaRPr lang="en-US" altLang="ko-KR" sz="2400" smtClean="0"/>
          </a:p>
          <a:p>
            <a:pPr lvl="1" eaLnBrk="1" hangingPunct="1"/>
            <a:r>
              <a:rPr lang="ko-KR" altLang="en-US" sz="2400" smtClean="0"/>
              <a:t>따라서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619672" y="3645024"/>
          <a:ext cx="6172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수식" r:id="rId3" imgW="2895480" imgH="203040" progId="Equation.3">
                  <p:embed/>
                </p:oleObj>
              </mc:Choice>
              <mc:Fallback>
                <p:oleObj name="수식" r:id="rId3" imgW="2895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45024"/>
                        <a:ext cx="61722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762000" y="4800600"/>
          <a:ext cx="7688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수식" r:id="rId5" imgW="3606480" imgH="444240" progId="Equation.3">
                  <p:embed/>
                </p:oleObj>
              </mc:Choice>
              <mc:Fallback>
                <p:oleObj name="수식" r:id="rId5" imgW="3606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6882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A4654-F73B-43A0-A938-F06DDC87E8A3}" type="slidenum">
              <a:rPr lang="en-US" altLang="ko-KR" smtClean="0">
                <a:latin typeface="굴림" charset="-127"/>
                <a:ea typeface="굴림" charset="-127"/>
              </a:rPr>
              <a:pPr/>
              <a:t>47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해를 주는 순서의 출력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문제</a:t>
            </a:r>
            <a:r>
              <a:rPr lang="en-US" altLang="ko-KR" sz="2400" smtClean="0"/>
              <a:t>: </a:t>
            </a:r>
            <a:r>
              <a:rPr lang="en-US" altLang="ko-KR" sz="2400" i="1" smtClean="0"/>
              <a:t>n</a:t>
            </a:r>
            <a:r>
              <a:rPr lang="ko-KR" altLang="en-US" sz="2400" smtClean="0"/>
              <a:t>개의 행렬을 곱하는 최적의 순서를 출력하시오</a:t>
            </a:r>
            <a:r>
              <a:rPr lang="en-US" altLang="ko-KR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입력</a:t>
            </a:r>
            <a:r>
              <a:rPr lang="en-US" altLang="ko-KR" sz="2400" smtClean="0"/>
              <a:t>: </a:t>
            </a:r>
            <a:r>
              <a:rPr lang="en-US" altLang="ko-KR" sz="2400" i="1" smtClean="0"/>
              <a:t>n</a:t>
            </a:r>
            <a:r>
              <a:rPr lang="ko-KR" altLang="en-US" sz="2400" smtClean="0"/>
              <a:t>과 </a:t>
            </a:r>
            <a:r>
              <a:rPr lang="en-US" altLang="ko-KR" sz="2400" i="1" smtClean="0"/>
              <a:t>P</a:t>
            </a:r>
            <a:r>
              <a:rPr lang="en-US" altLang="ko-KR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출력</a:t>
            </a:r>
            <a:r>
              <a:rPr lang="en-US" altLang="ko-KR" sz="2400" smtClean="0"/>
              <a:t>: </a:t>
            </a:r>
            <a:r>
              <a:rPr lang="ko-KR" altLang="en-US" sz="2400" smtClean="0"/>
              <a:t>최적의 순서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알고리즘</a:t>
            </a:r>
            <a:r>
              <a:rPr lang="en-US" altLang="ko-KR" sz="2400" smtClean="0"/>
              <a:t>: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/>
              <a:t>		</a:t>
            </a:r>
            <a:r>
              <a:rPr lang="en-US" altLang="ko-KR" sz="2400" smtClean="0">
                <a:latin typeface="Courier New" pitchFamily="49" charset="0"/>
              </a:rPr>
              <a:t>void order(index i, index j) {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 if (i == j) cout &lt;&lt; “A” &lt;&lt; i;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       else {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    k = P[i][j];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    cout &lt;&lt; “(”;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    order(i,k);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    order(k+1,j);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    cout &lt;&lt; “)”;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 }</a:t>
            </a:r>
          </a:p>
          <a:p>
            <a:pPr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FA3B6-0467-4ABE-B796-57DF53391BDA}" type="slidenum">
              <a:rPr lang="en-US" altLang="ko-KR" smtClean="0">
                <a:latin typeface="굴림" charset="-127"/>
                <a:ea typeface="굴림" charset="-127"/>
              </a:rPr>
              <a:pPr/>
              <a:t>48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82000" cy="25146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latin typeface="Courier New" pitchFamily="49" charset="0"/>
              </a:rPr>
              <a:t>order(i,j)</a:t>
            </a:r>
            <a:r>
              <a:rPr lang="ko-KR" altLang="en-US" sz="2400" smtClean="0"/>
              <a:t>의 의미</a:t>
            </a:r>
            <a:r>
              <a:rPr lang="en-US" altLang="ko-KR" sz="2400" smtClean="0"/>
              <a:t>: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i</a:t>
            </a:r>
            <a:r>
              <a:rPr lang="en-US" altLang="ko-KR" sz="2400" smtClean="0"/>
              <a:t> </a:t>
            </a:r>
            <a:r>
              <a:rPr lang="en-US" altLang="ko-KR" sz="2400" smtClean="0">
                <a:sym typeface="Symbol" pitchFamily="18" charset="2"/>
              </a:rPr>
              <a:t>... </a:t>
            </a:r>
            <a:r>
              <a:rPr lang="en-US" altLang="ko-KR" sz="2400" i="1" smtClean="0">
                <a:sym typeface="Symbol" pitchFamily="18" charset="2"/>
              </a:rPr>
              <a:t>A</a:t>
            </a:r>
            <a:r>
              <a:rPr lang="en-US" altLang="ko-KR" sz="2400" baseline="-25000" smtClean="0">
                <a:sym typeface="Symbol" pitchFamily="18" charset="2"/>
              </a:rPr>
              <a:t>j</a:t>
            </a:r>
            <a:r>
              <a:rPr lang="en-US" altLang="ko-KR" sz="2400" smtClean="0">
                <a:sym typeface="Symbol" pitchFamily="18" charset="2"/>
              </a:rPr>
              <a:t> </a:t>
            </a:r>
            <a:r>
              <a:rPr lang="ko-KR" altLang="en-US" sz="2400" smtClean="0">
                <a:sym typeface="Symbol" pitchFamily="18" charset="2"/>
              </a:rPr>
              <a:t>의 계산을 수행하는데 기본적인 곱셈의 수가 가장 적게 드는 순서대로 괄호를 쳐서 출력하시오</a:t>
            </a:r>
            <a:r>
              <a:rPr lang="en-US" altLang="ko-KR" sz="24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400" smtClean="0">
                <a:sym typeface="Symbol" pitchFamily="18" charset="2"/>
              </a:rPr>
              <a:t>분석</a:t>
            </a:r>
            <a:r>
              <a:rPr lang="en-US" altLang="ko-KR" sz="2400" smtClean="0">
                <a:sym typeface="Symbol" pitchFamily="18" charset="2"/>
              </a:rPr>
              <a:t>: </a:t>
            </a:r>
            <a:r>
              <a:rPr lang="en-US" altLang="ko-KR" sz="2400" i="1" smtClean="0">
                <a:sym typeface="Symbol" pitchFamily="18" charset="2"/>
              </a:rPr>
              <a:t>T</a:t>
            </a:r>
            <a:r>
              <a:rPr lang="en-US" altLang="ko-KR" sz="2400" smtClean="0">
                <a:sym typeface="Symbol" pitchFamily="18" charset="2"/>
              </a:rPr>
              <a:t>(</a:t>
            </a:r>
            <a:r>
              <a:rPr lang="en-US" altLang="ko-KR" sz="2400" i="1" smtClean="0">
                <a:sym typeface="Symbol" pitchFamily="18" charset="2"/>
              </a:rPr>
              <a:t>n</a:t>
            </a:r>
            <a:r>
              <a:rPr lang="en-US" altLang="ko-KR" sz="2400" smtClean="0">
                <a:sym typeface="Symbol" pitchFamily="18" charset="2"/>
              </a:rPr>
              <a:t>)  (</a:t>
            </a:r>
            <a:r>
              <a:rPr lang="en-US" altLang="ko-KR" sz="2400" i="1" smtClean="0">
                <a:sym typeface="Symbol" pitchFamily="18" charset="2"/>
              </a:rPr>
              <a:t>n</a:t>
            </a:r>
            <a:r>
              <a:rPr lang="en-US" altLang="ko-KR" sz="2400" smtClean="0">
                <a:sym typeface="Symbol" pitchFamily="18" charset="2"/>
              </a:rPr>
              <a:t>). </a:t>
            </a:r>
            <a:r>
              <a:rPr lang="ko-KR" altLang="en-US" sz="2400" smtClean="0">
                <a:sym typeface="Symbol" pitchFamily="18" charset="2"/>
              </a:rPr>
              <a:t>어떻게</a:t>
            </a:r>
            <a:r>
              <a:rPr lang="en-US" altLang="ko-KR" sz="2400" smtClean="0">
                <a:sym typeface="Symbol" pitchFamily="18" charset="2"/>
              </a:rPr>
              <a:t>?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최적의 해를 주는 순서의 출력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64052-C9C8-4D20-819B-0B339A25C933}" type="slidenum">
              <a:rPr lang="en-US" altLang="ko-KR" smtClean="0">
                <a:latin typeface="굴림" charset="-127"/>
                <a:ea typeface="굴림" charset="-127"/>
              </a:rPr>
              <a:pPr/>
              <a:t>49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다른 알고리즘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 Yao(1982) - </a:t>
            </a:r>
            <a:r>
              <a:rPr lang="en-US" altLang="ko-KR" smtClean="0">
                <a:sym typeface="Symbol" pitchFamily="18" charset="2"/>
              </a:rPr>
              <a:t>(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z="2800" baseline="50000" smtClean="0">
                <a:sym typeface="Symbol" pitchFamily="18" charset="2"/>
              </a:rPr>
              <a:t>2</a:t>
            </a:r>
            <a:r>
              <a:rPr lang="en-US" altLang="ko-KR" smtClean="0">
                <a:sym typeface="Symbol" pitchFamily="18" charset="2"/>
              </a:rPr>
              <a:t>)</a:t>
            </a:r>
            <a:r>
              <a:rPr lang="en-US" altLang="ko-KR" smtClean="0"/>
              <a:t> 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 Hu and Shing(1982, 1984) - </a:t>
            </a:r>
            <a:r>
              <a:rPr lang="en-US" altLang="ko-KR" smtClean="0">
                <a:sym typeface="Symbol" pitchFamily="18" charset="2"/>
              </a:rPr>
              <a:t>(</a:t>
            </a:r>
            <a:r>
              <a:rPr lang="en-US" altLang="ko-KR" i="1" smtClean="0">
                <a:sym typeface="Symbol" pitchFamily="18" charset="2"/>
              </a:rPr>
              <a:t>n </a:t>
            </a:r>
            <a:r>
              <a:rPr lang="en-US" altLang="ko-KR" smtClean="0">
                <a:sym typeface="Symbol" pitchFamily="18" charset="2"/>
              </a:rPr>
              <a:t>lg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mtClean="0">
                <a:sym typeface="Symbol" pitchFamily="18" charset="2"/>
              </a:rPr>
              <a:t>)</a:t>
            </a:r>
            <a:r>
              <a:rPr lang="en-US" altLang="ko-K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F2E4AE-1AF0-4B67-B497-AA667453C17C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i="1" smtClean="0">
                <a:latin typeface="Times New Roman" pitchFamily="18" charset="0"/>
              </a:rPr>
              <a:t>n</a:t>
            </a:r>
            <a:r>
              <a:rPr lang="ko-KR" altLang="en-US" smtClean="0"/>
              <a:t>번째 피보나찌 수 구하기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838200" y="1930400"/>
            <a:ext cx="7305675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800" u="sng">
                <a:latin typeface="Times New Roman" pitchFamily="18" charset="0"/>
                <a:ea typeface="굴림" charset="-127"/>
              </a:rPr>
              <a:t>피보나찌</a:t>
            </a:r>
            <a:r>
              <a:rPr lang="en-US" altLang="ko-KR" sz="2800" u="sng">
                <a:latin typeface="Times New Roman" pitchFamily="18" charset="0"/>
                <a:ea typeface="굴림" charset="-127"/>
              </a:rPr>
              <a:t>(Fibonacci) </a:t>
            </a:r>
            <a:r>
              <a:rPr lang="ko-KR" altLang="en-US" sz="2800" u="sng">
                <a:latin typeface="Times New Roman" pitchFamily="18" charset="0"/>
                <a:ea typeface="굴림" charset="-127"/>
              </a:rPr>
              <a:t>수열의 정의</a:t>
            </a:r>
          </a:p>
          <a:p>
            <a:endParaRPr lang="ko-KR" altLang="en-US" sz="2800">
              <a:latin typeface="Times New Roman" pitchFamily="18" charset="0"/>
              <a:ea typeface="굴림" charset="-127"/>
            </a:endParaRPr>
          </a:p>
          <a:p>
            <a:r>
              <a:rPr lang="ko-KR" altLang="en-US" sz="280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 baseline="-25000">
                <a:latin typeface="Times New Roman" pitchFamily="18" charset="0"/>
                <a:ea typeface="굴림" charset="-127"/>
              </a:rPr>
              <a:t>0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 = 0</a:t>
            </a:r>
          </a:p>
          <a:p>
            <a:r>
              <a:rPr lang="en-US" altLang="ko-KR" sz="280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 baseline="-25000">
                <a:latin typeface="Times New Roman" pitchFamily="18" charset="0"/>
                <a:ea typeface="굴림" charset="-127"/>
              </a:rPr>
              <a:t>1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 = 1</a:t>
            </a:r>
          </a:p>
          <a:p>
            <a:r>
              <a:rPr lang="en-US" altLang="ko-KR" sz="280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 baseline="-2500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 = 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 baseline="-25000">
                <a:latin typeface="Times New Roman" pitchFamily="18" charset="0"/>
                <a:ea typeface="굴림" charset="-127"/>
              </a:rPr>
              <a:t>n-1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 + 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sz="2800" baseline="-25000">
                <a:latin typeface="Times New Roman" pitchFamily="18" charset="0"/>
                <a:ea typeface="굴림" charset="-127"/>
              </a:rPr>
              <a:t>n-2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		for </a:t>
            </a:r>
            <a:r>
              <a:rPr lang="en-US" altLang="ko-KR" sz="2800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  </a:t>
            </a:r>
            <a:r>
              <a:rPr lang="en-US" altLang="ko-KR" sz="2800">
                <a:latin typeface="Times New Roman" pitchFamily="18" charset="0"/>
                <a:ea typeface="굴림" charset="-127"/>
                <a:sym typeface="Symbol" pitchFamily="18" charset="2"/>
              </a:rPr>
              <a:t> 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2</a:t>
            </a:r>
          </a:p>
          <a:p>
            <a:endParaRPr lang="en-US" altLang="ko-KR" sz="2800">
              <a:latin typeface="Times New Roman" pitchFamily="18" charset="0"/>
              <a:ea typeface="굴림" charset="-127"/>
            </a:endParaRPr>
          </a:p>
          <a:p>
            <a:endParaRPr lang="en-US" altLang="ko-KR" sz="2800">
              <a:latin typeface="Times New Roman" pitchFamily="18" charset="0"/>
              <a:ea typeface="굴림" charset="-127"/>
            </a:endParaRPr>
          </a:p>
          <a:p>
            <a:r>
              <a:rPr lang="ko-KR" altLang="en-US" sz="2800">
                <a:latin typeface="Times New Roman" pitchFamily="18" charset="0"/>
                <a:ea typeface="굴림" charset="-127"/>
              </a:rPr>
              <a:t>예</a:t>
            </a:r>
            <a:r>
              <a:rPr lang="en-US" altLang="ko-KR" sz="2800">
                <a:latin typeface="Times New Roman" pitchFamily="18" charset="0"/>
                <a:ea typeface="굴림" charset="-127"/>
              </a:rPr>
              <a:t>: 0, 1, 1, 2, 3, 5, 8, 13, 21, 34, 55, 89, 144, 233, </a:t>
            </a:r>
          </a:p>
          <a:p>
            <a:r>
              <a:rPr lang="en-US" altLang="ko-KR" sz="2800">
                <a:latin typeface="Times New Roman" pitchFamily="18" charset="0"/>
                <a:ea typeface="굴림" charset="-127"/>
              </a:rPr>
              <a:t>      377, 610, 987, 1597,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31998-4149-4AC4-AB3F-CEE85B12BF4B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최적 이진 탐색 트리</a:t>
            </a:r>
            <a:r>
              <a:rPr lang="en-US" altLang="ko-KR"/>
              <a:t>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이진 탐색 트리</a:t>
            </a:r>
          </a:p>
          <a:p>
            <a:pPr lvl="1"/>
            <a:r>
              <a:rPr lang="ko-KR" altLang="en-US"/>
              <a:t>루트의 왼쪽 서브트리에 있는 원소의 키 값은 루트보다 작고</a:t>
            </a:r>
            <a:r>
              <a:rPr lang="en-US" altLang="ko-KR"/>
              <a:t>, </a:t>
            </a:r>
            <a:r>
              <a:rPr lang="ko-KR" altLang="en-US"/>
              <a:t>루트의 오른쪽 서브트리에 있는 원소의 키 값은 루트보다 큰 이진 트리</a:t>
            </a:r>
          </a:p>
          <a:p>
            <a:r>
              <a:rPr lang="ko-KR" altLang="en-US"/>
              <a:t>최적 이진 탐색 트리</a:t>
            </a:r>
          </a:p>
          <a:p>
            <a:pPr lvl="1"/>
            <a:r>
              <a:rPr lang="ko-KR" altLang="en-US"/>
              <a:t>트리 내의 키와 각 키가 탐색될 확률이 주어져 있을 때 그 트리의 평균 탐색 비용</a:t>
            </a:r>
            <a:r>
              <a:rPr lang="en-US" altLang="ko-KR"/>
              <a:t>,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평균 비교 횟수를 계산하고 이를 최소화하는 탐색 트리를 구축하는 문제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3778D2-527C-475E-AA5F-EC52AD6D090A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최적 이진 탐색 트리</a:t>
            </a:r>
            <a:r>
              <a:rPr lang="en-US" altLang="ko-KR"/>
              <a:t>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키 값 </a:t>
            </a:r>
            <a:r>
              <a:rPr lang="en-US" altLang="ko-KR" sz="2400" i="1">
                <a:latin typeface="Times New Roman" pitchFamily="18" charset="0"/>
              </a:rPr>
              <a:t>a</a:t>
            </a:r>
            <a:r>
              <a:rPr lang="en-US" altLang="ko-KR" sz="2400" i="1" baseline="-25000">
                <a:latin typeface="Times New Roman" pitchFamily="18" charset="0"/>
              </a:rPr>
              <a:t>i</a:t>
            </a:r>
            <a:r>
              <a:rPr lang="en-US" altLang="ko-KR" sz="2400">
                <a:latin typeface="Times New Roman" pitchFamily="18" charset="0"/>
              </a:rPr>
              <a:t> ≤ </a:t>
            </a:r>
            <a:r>
              <a:rPr lang="en-US" altLang="ko-KR" sz="2400" i="1">
                <a:latin typeface="Times New Roman" pitchFamily="18" charset="0"/>
              </a:rPr>
              <a:t>a</a:t>
            </a:r>
            <a:r>
              <a:rPr lang="en-US" altLang="ko-KR" sz="2400" i="1" baseline="-25000">
                <a:latin typeface="Times New Roman" pitchFamily="18" charset="0"/>
              </a:rPr>
              <a:t>i</a:t>
            </a:r>
            <a:r>
              <a:rPr lang="en-US" altLang="ko-KR" sz="2400" baseline="-25000">
                <a:latin typeface="Times New Roman" pitchFamily="18" charset="0"/>
              </a:rPr>
              <a:t>+1</a:t>
            </a:r>
            <a:r>
              <a:rPr lang="en-US" altLang="ko-KR" sz="2400">
                <a:latin typeface="Times New Roman" pitchFamily="18" charset="0"/>
              </a:rPr>
              <a:t> ≤ … ≤ </a:t>
            </a:r>
            <a:r>
              <a:rPr lang="en-US" altLang="ko-KR" sz="2400" i="1">
                <a:latin typeface="Times New Roman" pitchFamily="18" charset="0"/>
              </a:rPr>
              <a:t>a</a:t>
            </a:r>
            <a:r>
              <a:rPr lang="en-US" altLang="ko-KR" sz="2400" i="1" baseline="-25000">
                <a:latin typeface="Times New Roman" pitchFamily="18" charset="0"/>
              </a:rPr>
              <a:t>j</a:t>
            </a:r>
            <a:r>
              <a:rPr lang="en-US" altLang="ko-KR" sz="2400"/>
              <a:t> </a:t>
            </a:r>
            <a:r>
              <a:rPr lang="ko-KR" altLang="en-US" sz="2400"/>
              <a:t>일 경우 </a:t>
            </a:r>
            <a:r>
              <a:rPr lang="en-US" altLang="ko-KR" sz="2400"/>
              <a:t>A[i,j]</a:t>
            </a:r>
            <a:r>
              <a:rPr lang="ko-KR" altLang="en-US" sz="2400"/>
              <a:t>를 이진 탐색 트리의 </a:t>
            </a:r>
            <a:r>
              <a:rPr lang="en-US" altLang="ko-KR" sz="2400" i="1">
                <a:latin typeface="Times New Roman" pitchFamily="18" charset="0"/>
              </a:rPr>
              <a:t>i</a:t>
            </a:r>
            <a:r>
              <a:rPr lang="ko-KR" altLang="en-US" sz="2400">
                <a:latin typeface="Times New Roman" pitchFamily="18" charset="0"/>
              </a:rPr>
              <a:t>부터 </a:t>
            </a:r>
            <a:r>
              <a:rPr lang="en-US" altLang="ko-KR" sz="2400" i="1">
                <a:latin typeface="Times New Roman" pitchFamily="18" charset="0"/>
              </a:rPr>
              <a:t>j</a:t>
            </a:r>
            <a:r>
              <a:rPr lang="ko-KR" altLang="en-US" sz="2400"/>
              <a:t>까지의 노드에 대한 최소 평균 탐색 시간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931988" y="2466975"/>
          <a:ext cx="52324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그림" r:id="rId3" imgW="4705200" imgH="3260520" progId="StaticMetafile">
                  <p:embed/>
                </p:oleObj>
              </mc:Choice>
              <mc:Fallback>
                <p:oleObj name="그림" r:id="rId3" imgW="4705200" imgH="326052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466975"/>
                        <a:ext cx="5232400" cy="362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1288BE-837E-4D50-95B0-E9A44098FCF9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최적 이진 탐색 나무의 예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2, </a:t>
            </a:r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4, </a:t>
            </a:r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6, </a:t>
            </a:r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8</a:t>
            </a:r>
          </a:p>
          <a:p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0.1, </a:t>
            </a:r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0.4, </a:t>
            </a:r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0.2, </a:t>
            </a:r>
            <a:r>
              <a:rPr lang="en-US" altLang="ko-KR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altLang="ko-KR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0.3</a:t>
            </a:r>
          </a:p>
          <a:p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8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D64ED-9B7D-4C7B-AAC3-C3EDAE032E59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풀이</a:t>
            </a:r>
          </a:p>
        </p:txBody>
      </p:sp>
      <p:graphicFrame>
        <p:nvGraphicFramePr>
          <p:cNvPr id="62564" name="Group 100"/>
          <p:cNvGraphicFramePr>
            <a:graphicFrameLocks noGrp="1"/>
          </p:cNvGraphicFramePr>
          <p:nvPr/>
        </p:nvGraphicFramePr>
        <p:xfrm>
          <a:off x="611188" y="2133600"/>
          <a:ext cx="3598862" cy="3404745"/>
        </p:xfrm>
        <a:graphic>
          <a:graphicData uri="http://schemas.openxmlformats.org/drawingml/2006/table">
            <a:tbl>
              <a:tblPr/>
              <a:tblGrid>
                <a:gridCol w="719137"/>
                <a:gridCol w="719138"/>
                <a:gridCol w="722312"/>
                <a:gridCol w="719138"/>
                <a:gridCol w="719137"/>
              </a:tblGrid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1.8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1.6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0.3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62" name="Group 98"/>
          <p:cNvGraphicFramePr>
            <a:graphicFrameLocks noGrp="1"/>
          </p:cNvGraphicFramePr>
          <p:nvPr/>
        </p:nvGraphicFramePr>
        <p:xfrm>
          <a:off x="4643438" y="2114550"/>
          <a:ext cx="3673475" cy="3402014"/>
        </p:xfrm>
        <a:graphic>
          <a:graphicData uri="http://schemas.openxmlformats.org/drawingml/2006/table">
            <a:tbl>
              <a:tblPr/>
              <a:tblGrid>
                <a:gridCol w="733425"/>
                <a:gridCol w="735012"/>
                <a:gridCol w="736600"/>
                <a:gridCol w="735013"/>
                <a:gridCol w="733425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 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50" name="Text Box 86"/>
          <p:cNvSpPr txBox="1">
            <a:spLocks noChangeArrowheads="1"/>
          </p:cNvSpPr>
          <p:nvPr/>
        </p:nvSpPr>
        <p:spPr bwMode="auto">
          <a:xfrm>
            <a:off x="1601788" y="1576388"/>
            <a:ext cx="15001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ko-KR" i="1">
                <a:latin typeface="Times New Roman" pitchFamily="18" charset="0"/>
              </a:rPr>
              <a:t>A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</a:t>
            </a:r>
            <a:r>
              <a:rPr lang="ko-KR" altLang="en-US">
                <a:latin typeface="Times New Roman" pitchFamily="18" charset="0"/>
              </a:rPr>
              <a:t>의 값</a:t>
            </a:r>
          </a:p>
        </p:txBody>
      </p:sp>
      <p:sp>
        <p:nvSpPr>
          <p:cNvPr id="62551" name="Text Box 87"/>
          <p:cNvSpPr txBox="1">
            <a:spLocks noChangeArrowheads="1"/>
          </p:cNvSpPr>
          <p:nvPr/>
        </p:nvSpPr>
        <p:spPr bwMode="auto">
          <a:xfrm>
            <a:off x="5294313" y="1557338"/>
            <a:ext cx="22971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ko-KR" altLang="en-US">
                <a:latin typeface="Times New Roman" pitchFamily="18" charset="0"/>
              </a:rPr>
              <a:t>최소값을 갖는 </a:t>
            </a:r>
            <a:r>
              <a:rPr lang="en-US" altLang="ko-KR" i="1">
                <a:latin typeface="Times New Roman" pitchFamily="18" charset="0"/>
              </a:rPr>
              <a:t>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ED578-63E4-4450-8196-8BD569A265AA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최적 이진 탐색 나무 결과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4119563" y="2590800"/>
            <a:ext cx="668337" cy="622300"/>
          </a:xfrm>
          <a:prstGeom prst="ellipse">
            <a:avLst/>
          </a:prstGeom>
          <a:solidFill>
            <a:srgbClr val="C0C0C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408488" y="4462463"/>
            <a:ext cx="668337" cy="622300"/>
          </a:xfrm>
          <a:prstGeom prst="ellipse">
            <a:avLst/>
          </a:prstGeom>
          <a:solidFill>
            <a:srgbClr val="C0C0C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6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983163" y="3454400"/>
            <a:ext cx="668337" cy="622300"/>
          </a:xfrm>
          <a:prstGeom prst="ellipse">
            <a:avLst/>
          </a:prstGeom>
          <a:solidFill>
            <a:srgbClr val="C0C0C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8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400425" y="3454400"/>
            <a:ext cx="668338" cy="622300"/>
          </a:xfrm>
          <a:prstGeom prst="ellipse">
            <a:avLst/>
          </a:prstGeom>
          <a:solidFill>
            <a:srgbClr val="C0C0C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3976688" y="3167063"/>
            <a:ext cx="287337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4695825" y="3167063"/>
            <a:ext cx="360363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4911725" y="4102100"/>
            <a:ext cx="2889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9E775E-CE58-4F64-B54B-E40C17A55AEE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최적 이진 탐색 트리 알고리즘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4213" y="1700213"/>
            <a:ext cx="7848600" cy="41783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2000"/>
              <a:t>OptimalBST(p[], r[], n) </a:t>
            </a:r>
          </a:p>
          <a:p>
            <a:pPr algn="l"/>
            <a:r>
              <a:rPr lang="en-US" altLang="ko-KR" sz="2000">
                <a:latin typeface="Times New Roman"/>
              </a:rPr>
              <a:t> </a:t>
            </a:r>
            <a:r>
              <a:rPr lang="en-US" altLang="ko-KR" sz="2000"/>
              <a:t> </a:t>
            </a:r>
            <a:r>
              <a:rPr lang="en-US" altLang="ko-KR" sz="2000" b="1"/>
              <a:t>for</a:t>
            </a:r>
            <a:r>
              <a:rPr lang="en-US" altLang="ko-KR" sz="2000"/>
              <a:t> (i ← 1; i ≤ n; i ← i + 1) </a:t>
            </a:r>
            <a:r>
              <a:rPr lang="en-US" altLang="ko-KR" sz="2000" b="1"/>
              <a:t>do </a:t>
            </a:r>
            <a:r>
              <a:rPr lang="en-US" altLang="ko-KR" sz="2000"/>
              <a:t>{ </a:t>
            </a:r>
          </a:p>
          <a:p>
            <a:pPr algn="l"/>
            <a:r>
              <a:rPr lang="en-US" altLang="ko-KR" sz="2000">
                <a:latin typeface="Times New Roman"/>
              </a:rPr>
              <a:t>    </a:t>
            </a:r>
            <a:r>
              <a:rPr lang="en-US" altLang="ko-KR" sz="2000"/>
              <a:t>  A[i,i] ← p[i]; </a:t>
            </a:r>
          </a:p>
          <a:p>
            <a:pPr algn="l"/>
            <a:r>
              <a:rPr lang="en-US" altLang="ko-KR" sz="2000">
                <a:latin typeface="Times New Roman"/>
              </a:rPr>
              <a:t>    </a:t>
            </a:r>
            <a:r>
              <a:rPr lang="en-US" altLang="ko-KR" sz="2000"/>
              <a:t>  r[i,i] ← i; </a:t>
            </a:r>
          </a:p>
          <a:p>
            <a:pPr algn="l"/>
            <a:r>
              <a:rPr lang="en-US" altLang="ko-KR" sz="2000">
                <a:latin typeface="Times New Roman"/>
              </a:rPr>
              <a:t>  </a:t>
            </a:r>
            <a:r>
              <a:rPr lang="en-US" altLang="ko-KR" sz="2000"/>
              <a:t>} </a:t>
            </a:r>
          </a:p>
          <a:p>
            <a:pPr algn="l"/>
            <a:r>
              <a:rPr lang="en-US" altLang="ko-KR" sz="2000">
                <a:latin typeface="Times New Roman"/>
              </a:rPr>
              <a:t> </a:t>
            </a:r>
            <a:r>
              <a:rPr lang="en-US" altLang="ko-KR" sz="2000"/>
              <a:t> </a:t>
            </a:r>
            <a:r>
              <a:rPr lang="en-US" altLang="ko-KR" sz="2000" b="1"/>
              <a:t>for</a:t>
            </a:r>
            <a:r>
              <a:rPr lang="en-US" altLang="ko-KR" sz="2000"/>
              <a:t> (h ← 1; h &lt; n; h ← h + 1) </a:t>
            </a:r>
            <a:r>
              <a:rPr lang="en-US" altLang="ko-KR" sz="2000" b="1"/>
              <a:t>do</a:t>
            </a:r>
            <a:r>
              <a:rPr lang="en-US" altLang="ko-KR" sz="2000"/>
              <a:t> </a:t>
            </a:r>
          </a:p>
          <a:p>
            <a:pPr algn="l"/>
            <a:r>
              <a:rPr lang="en-US" altLang="ko-KR" sz="2000">
                <a:latin typeface="Times New Roman"/>
              </a:rPr>
              <a:t>   </a:t>
            </a:r>
            <a:r>
              <a:rPr lang="en-US" altLang="ko-KR" sz="2000"/>
              <a:t>   </a:t>
            </a:r>
            <a:r>
              <a:rPr lang="en-US" altLang="ko-KR" sz="2000" b="1"/>
              <a:t>for</a:t>
            </a:r>
            <a:r>
              <a:rPr lang="en-US" altLang="ko-KR" sz="2000"/>
              <a:t> (i ← 1; i ≤ n-h; i ← i + 1) </a:t>
            </a:r>
            <a:r>
              <a:rPr lang="en-US" altLang="ko-KR" sz="2000" b="1"/>
              <a:t>do</a:t>
            </a:r>
            <a:r>
              <a:rPr lang="en-US" altLang="ko-KR" sz="2000"/>
              <a:t> { </a:t>
            </a:r>
          </a:p>
          <a:p>
            <a:pPr algn="l"/>
            <a:r>
              <a:rPr lang="en-US" altLang="ko-KR" sz="2000">
                <a:latin typeface="Times New Roman"/>
              </a:rPr>
              <a:t>      </a:t>
            </a:r>
            <a:r>
              <a:rPr lang="en-US" altLang="ko-KR" sz="2000"/>
              <a:t>    j ← i + h; </a:t>
            </a:r>
          </a:p>
          <a:p>
            <a:pPr algn="l"/>
            <a:r>
              <a:rPr lang="en-US" altLang="ko-KR" sz="2000">
                <a:latin typeface="Times New Roman"/>
              </a:rPr>
              <a:t>      </a:t>
            </a:r>
            <a:r>
              <a:rPr lang="en-US" altLang="ko-KR" sz="2000"/>
              <a:t>    A[i,j] ← mini≤k≤j(A[i,k-1] + A[k+1,j] + ); </a:t>
            </a:r>
          </a:p>
          <a:p>
            <a:pPr algn="l"/>
            <a:r>
              <a:rPr lang="en-US" altLang="ko-KR" sz="2000">
                <a:latin typeface="Times New Roman"/>
              </a:rPr>
              <a:t>      </a:t>
            </a:r>
            <a:r>
              <a:rPr lang="en-US" altLang="ko-KR" sz="2000"/>
              <a:t>    r[i,j] ← </a:t>
            </a:r>
            <a:r>
              <a:rPr lang="ko-KR" altLang="en-US" sz="2000"/>
              <a:t>최소 값을 갖는 </a:t>
            </a:r>
            <a:r>
              <a:rPr lang="en-US" altLang="ko-KR" sz="2000"/>
              <a:t>k; </a:t>
            </a:r>
          </a:p>
          <a:p>
            <a:pPr algn="l"/>
            <a:r>
              <a:rPr lang="en-US" altLang="ko-KR" sz="2000">
                <a:latin typeface="Times New Roman"/>
              </a:rPr>
              <a:t>  </a:t>
            </a:r>
            <a:r>
              <a:rPr lang="en-US" altLang="ko-KR" sz="2000"/>
              <a:t>    } </a:t>
            </a:r>
          </a:p>
          <a:p>
            <a:pPr algn="l"/>
            <a:r>
              <a:rPr lang="en-US" altLang="ko-KR" sz="2000">
                <a:latin typeface="Times New Roman"/>
              </a:rPr>
              <a:t> </a:t>
            </a:r>
            <a:r>
              <a:rPr lang="en-US" altLang="ko-KR" sz="2000"/>
              <a:t> </a:t>
            </a:r>
            <a:r>
              <a:rPr lang="en-US" altLang="ko-KR" sz="2000" b="1"/>
              <a:t>return</a:t>
            </a:r>
            <a:r>
              <a:rPr lang="en-US" altLang="ko-KR" sz="2000"/>
              <a:t> A[1,n]; </a:t>
            </a:r>
            <a:endParaRPr lang="en-US" altLang="ko-KR" sz="2000" b="1"/>
          </a:p>
          <a:p>
            <a:pPr algn="l"/>
            <a:r>
              <a:rPr lang="en-US" altLang="ko-KR" sz="2000" b="1"/>
              <a:t>end</a:t>
            </a:r>
            <a:r>
              <a:rPr lang="en-US" altLang="ko-KR" sz="2000"/>
              <a:t> OmtimalBST()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4D9250-A5C9-4AFD-BA3B-BADB731A315A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스트링 편집 거리</a:t>
            </a:r>
            <a:r>
              <a:rPr lang="en-US" altLang="ko-KR"/>
              <a:t>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스트링 편집 거리</a:t>
            </a:r>
          </a:p>
          <a:p>
            <a:pPr lvl="1"/>
            <a:r>
              <a:rPr lang="ko-KR" altLang="en-US"/>
              <a:t>두 스트링의 유사도를 측정하기 위해 사용</a:t>
            </a:r>
          </a:p>
          <a:p>
            <a:pPr lvl="1"/>
            <a:r>
              <a:rPr lang="ko-KR" altLang="en-US"/>
              <a:t>원래 스트링을 </a:t>
            </a:r>
            <a:r>
              <a:rPr lang="en-US" altLang="ko-KR"/>
              <a:t>S, </a:t>
            </a:r>
            <a:r>
              <a:rPr lang="ko-KR" altLang="en-US"/>
              <a:t>목표 스트링을 </a:t>
            </a:r>
            <a:r>
              <a:rPr lang="en-US" altLang="ko-KR"/>
              <a:t>T </a:t>
            </a:r>
          </a:p>
          <a:p>
            <a:pPr lvl="1"/>
            <a:r>
              <a:rPr lang="en-US" altLang="ko-KR"/>
              <a:t>S</a:t>
            </a:r>
            <a:r>
              <a:rPr lang="ko-KR" altLang="en-US"/>
              <a:t>를 </a:t>
            </a:r>
            <a:r>
              <a:rPr lang="en-US" altLang="ko-KR"/>
              <a:t>T</a:t>
            </a:r>
            <a:r>
              <a:rPr lang="ko-KR" altLang="en-US"/>
              <a:t>로 변환하는데 필요한 삽입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대치 연산의 최소 비용</a:t>
            </a:r>
          </a:p>
          <a:p>
            <a:pPr lvl="1"/>
            <a:r>
              <a:rPr lang="ko-KR" altLang="en-US"/>
              <a:t>편집 거리가 커질수록</a:t>
            </a:r>
            <a:r>
              <a:rPr lang="en-US" altLang="ko-KR"/>
              <a:t>, </a:t>
            </a:r>
            <a:r>
              <a:rPr lang="ko-KR" altLang="en-US"/>
              <a:t>두 스트링의 유사도는 낮아지게 됨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5CAE5-9484-48D7-952F-4BE301948B20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스트링 편집 거리</a:t>
            </a:r>
            <a:r>
              <a:rPr lang="en-US" altLang="ko-KR"/>
              <a:t>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>
                <a:latin typeface="Times New Roman" pitchFamily="18" charset="0"/>
              </a:rPr>
              <a:t>점화식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latin typeface="Times New Roman" pitchFamily="18" charset="0"/>
              </a:rPr>
              <a:t>삽입 연산의 비용 </a:t>
            </a:r>
            <a:r>
              <a:rPr lang="en-US" altLang="ko-KR">
                <a:latin typeface="Times New Roman" pitchFamily="18" charset="0"/>
              </a:rPr>
              <a:t>: 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latin typeface="Times New Roman" pitchFamily="18" charset="0"/>
              </a:rPr>
              <a:t>삭제 연산의 비용 </a:t>
            </a:r>
            <a:r>
              <a:rPr lang="en-US" altLang="ko-KR">
                <a:latin typeface="Times New Roman" pitchFamily="18" charset="0"/>
              </a:rPr>
              <a:t>: 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latin typeface="Times New Roman" pitchFamily="18" charset="0"/>
              </a:rPr>
              <a:t>대치 연산의 비용 </a:t>
            </a:r>
            <a:r>
              <a:rPr lang="en-US" altLang="ko-KR">
                <a:latin typeface="Times New Roman" pitchFamily="18" charset="0"/>
              </a:rPr>
              <a:t>: 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 : </a:t>
            </a:r>
            <a:r>
              <a:rPr lang="en-US" altLang="ko-KR" i="1">
                <a:latin typeface="Times New Roman" pitchFamily="18" charset="0"/>
              </a:rPr>
              <a:t>S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s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r>
              <a:rPr lang="en-US" altLang="ko-KR" i="1">
                <a:latin typeface="Times New Roman" pitchFamily="18" charset="0"/>
              </a:rPr>
              <a:t>s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r>
              <a:rPr lang="en-US" altLang="ko-KR">
                <a:latin typeface="Times New Roman" pitchFamily="18" charset="0"/>
              </a:rPr>
              <a:t>…</a:t>
            </a:r>
            <a:r>
              <a:rPr lang="en-US" altLang="ko-KR" i="1">
                <a:latin typeface="Times New Roman" pitchFamily="18" charset="0"/>
              </a:rPr>
              <a:t>s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  <a:r>
              <a:rPr lang="ko-KR" altLang="en-US">
                <a:latin typeface="Times New Roman" pitchFamily="18" charset="0"/>
              </a:rPr>
              <a:t>와 </a:t>
            </a:r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r>
              <a:rPr lang="en-US" altLang="ko-KR">
                <a:latin typeface="Times New Roman" pitchFamily="18" charset="0"/>
              </a:rPr>
              <a:t>…</a:t>
            </a:r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i="1" baseline="-25000">
                <a:latin typeface="Times New Roman" pitchFamily="18" charset="0"/>
              </a:rPr>
              <a:t>j</a:t>
            </a:r>
            <a:r>
              <a:rPr lang="en-US" altLang="ko-KR" i="1">
                <a:latin typeface="Times New Roman" pitchFamily="18" charset="0"/>
              </a:rPr>
              <a:t> </a:t>
            </a:r>
            <a:r>
              <a:rPr lang="ko-KR" altLang="en-US">
                <a:latin typeface="Times New Roman" pitchFamily="18" charset="0"/>
              </a:rPr>
              <a:t>사이의 편집 거리</a:t>
            </a:r>
          </a:p>
          <a:p>
            <a:pPr lvl="1">
              <a:lnSpc>
                <a:spcPct val="90000"/>
              </a:lnSpc>
            </a:pP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 = min(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-1] + δ</a:t>
            </a:r>
            <a:r>
              <a:rPr lang="en-US" altLang="ko-KR" baseline="-25000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-1,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 + δ</a:t>
            </a:r>
            <a:r>
              <a:rPr lang="en-US" altLang="ko-KR" baseline="-25000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-1,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-1] + 0/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S</a:t>
            </a:r>
            <a:r>
              <a:rPr lang="en-US" altLang="ko-KR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latin typeface="Times New Roman" pitchFamily="18" charset="0"/>
              </a:rPr>
              <a:t>여기서 </a:t>
            </a:r>
            <a:r>
              <a:rPr lang="en-US" altLang="ko-KR">
                <a:latin typeface="Times New Roman" pitchFamily="18" charset="0"/>
              </a:rPr>
              <a:t>0/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S</a:t>
            </a:r>
            <a:r>
              <a:rPr lang="ko-KR" altLang="en-US">
                <a:latin typeface="Times New Roman" pitchFamily="18" charset="0"/>
              </a:rPr>
              <a:t>는 </a:t>
            </a:r>
            <a:r>
              <a:rPr lang="en-US" altLang="ko-KR" i="1">
                <a:latin typeface="Times New Roman" pitchFamily="18" charset="0"/>
              </a:rPr>
              <a:t>s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i="1" baseline="-25000">
                <a:latin typeface="Times New Roman" pitchFamily="18" charset="0"/>
              </a:rPr>
              <a:t>j</a:t>
            </a:r>
            <a:r>
              <a:rPr lang="ko-KR" altLang="en-US">
                <a:latin typeface="Times New Roman" pitchFamily="18" charset="0"/>
              </a:rPr>
              <a:t>이면 </a:t>
            </a:r>
            <a:r>
              <a:rPr lang="en-US" altLang="ko-KR">
                <a:latin typeface="Times New Roman" pitchFamily="18" charset="0"/>
              </a:rPr>
              <a:t>0</a:t>
            </a:r>
            <a:r>
              <a:rPr lang="ko-KR" altLang="en-US">
                <a:latin typeface="Times New Roman" pitchFamily="18" charset="0"/>
              </a:rPr>
              <a:t>이고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ko-KR" altLang="en-US">
                <a:latin typeface="Times New Roman" pitchFamily="18" charset="0"/>
              </a:rPr>
              <a:t>그렇지 않으면 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S</a:t>
            </a:r>
            <a:r>
              <a:rPr lang="ko-KR" altLang="en-US">
                <a:latin typeface="Times New Roman" pitchFamily="18" charset="0"/>
              </a:rPr>
              <a:t>임을 의미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F10BA2-824D-4535-BF00-601BA1766B1C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스트링 편집 거리</a:t>
            </a:r>
            <a:r>
              <a:rPr lang="en-US" altLang="ko-KR"/>
              <a:t>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Times New Roman" pitchFamily="18" charset="0"/>
              </a:rPr>
              <a:t>동적 계획법의 적용</a:t>
            </a:r>
          </a:p>
          <a:p>
            <a:pPr lvl="1"/>
            <a:r>
              <a:rPr lang="ko-KR" altLang="en-US">
                <a:latin typeface="Times New Roman" pitchFamily="18" charset="0"/>
              </a:rPr>
              <a:t>위의 점화식에 의하면 편집 거리에 대하여 최적성의 원리가 성립</a:t>
            </a:r>
          </a:p>
          <a:p>
            <a:pPr lvl="1"/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</a:t>
            </a:r>
            <a:r>
              <a:rPr lang="ko-KR" altLang="en-US">
                <a:latin typeface="Times New Roman" pitchFamily="18" charset="0"/>
              </a:rPr>
              <a:t>를 단순히 순환적으로 계산하면 중복될 수 있으므로 동적 계획법을 적용</a:t>
            </a:r>
          </a:p>
          <a:p>
            <a:pPr lvl="1"/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δ</a:t>
            </a:r>
            <a:r>
              <a:rPr lang="en-US" altLang="ko-KR" i="1" baseline="-25000">
                <a:latin typeface="Times New Roman" pitchFamily="18" charset="0"/>
              </a:rPr>
              <a:t>S</a:t>
            </a:r>
            <a:r>
              <a:rPr lang="en-US" altLang="ko-KR">
                <a:latin typeface="Times New Roman" pitchFamily="18" charset="0"/>
              </a:rPr>
              <a:t> = 1</a:t>
            </a:r>
            <a:r>
              <a:rPr lang="ko-KR" altLang="en-US">
                <a:latin typeface="Times New Roman" pitchFamily="18" charset="0"/>
              </a:rPr>
              <a:t>인 경우의 점화식</a:t>
            </a:r>
          </a:p>
          <a:p>
            <a:pPr lvl="2"/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 = min(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-1] + 1, D[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-1,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] + 1,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[</a:t>
            </a:r>
            <a:r>
              <a:rPr lang="en-US" altLang="ko-KR" i="1">
                <a:latin typeface="Times New Roman" pitchFamily="18" charset="0"/>
              </a:rPr>
              <a:t>i</a:t>
            </a:r>
            <a:r>
              <a:rPr lang="en-US" altLang="ko-KR">
                <a:latin typeface="Times New Roman" pitchFamily="18" charset="0"/>
              </a:rPr>
              <a:t>-1,</a:t>
            </a:r>
            <a:r>
              <a:rPr lang="en-US" altLang="ko-KR" i="1">
                <a:latin typeface="Times New Roman" pitchFamily="18" charset="0"/>
              </a:rPr>
              <a:t>j</a:t>
            </a:r>
            <a:r>
              <a:rPr lang="en-US" altLang="ko-KR">
                <a:latin typeface="Times New Roman" pitchFamily="18" charset="0"/>
              </a:rPr>
              <a:t>-1] + 0/1)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F2CED-BD60-4039-899A-646C647D1F2D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스트링 편집 거리 예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altLang="ko-KR" sz="28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en-US" altLang="ko-KR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l-GR" altLang="ko-KR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altLang="ko-KR" sz="28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ko-KR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l-GR" altLang="ko-KR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altLang="ko-KR" sz="28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ko-KR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</a:t>
            </a:r>
            <a:r>
              <a:rPr lang="en-US" altLang="ko-KR" sz="2800">
                <a:cs typeface="Times New Roman" pitchFamily="18" charset="0"/>
                <a:sym typeface="Symbol" pitchFamily="18" charset="2"/>
              </a:rPr>
              <a:t> </a:t>
            </a:r>
            <a:r>
              <a:rPr lang="ko-KR" altLang="en-US" sz="2800">
                <a:cs typeface="Times New Roman" pitchFamily="18" charset="0"/>
                <a:sym typeface="Symbol" pitchFamily="18" charset="2"/>
              </a:rPr>
              <a:t>일 때</a:t>
            </a:r>
            <a:r>
              <a:rPr lang="en-US" altLang="ko-KR" sz="2800">
                <a:cs typeface="Times New Roman" pitchFamily="18" charset="0"/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ko-KR" sz="2800" i="1"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ko-KR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800">
                <a:cs typeface="Times New Roman" pitchFamily="18" charset="0"/>
                <a:sym typeface="Symbol" pitchFamily="18" charset="2"/>
              </a:rPr>
              <a:t> = GUMBO </a:t>
            </a:r>
            <a:r>
              <a:rPr lang="ko-KR" altLang="en-US" sz="2800">
                <a:cs typeface="Times New Roman" pitchFamily="18" charset="0"/>
                <a:sym typeface="Symbol" pitchFamily="18" charset="2"/>
              </a:rPr>
              <a:t>를</a:t>
            </a:r>
          </a:p>
          <a:p>
            <a:pPr>
              <a:buFont typeface="Wingdings" pitchFamily="2" charset="2"/>
              <a:buNone/>
            </a:pPr>
            <a:r>
              <a:rPr lang="ko-KR" altLang="en-US" sz="2800" i="1"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ko-KR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2800">
                <a:cs typeface="Times New Roman" pitchFamily="18" charset="0"/>
                <a:sym typeface="Symbol" pitchFamily="18" charset="2"/>
              </a:rPr>
              <a:t> = GAMBOL </a:t>
            </a:r>
            <a:r>
              <a:rPr lang="ko-KR" altLang="en-US" sz="2800">
                <a:cs typeface="Times New Roman" pitchFamily="18" charset="0"/>
                <a:sym typeface="Symbol" pitchFamily="18" charset="2"/>
              </a:rPr>
              <a:t>로 변경하는 스트링 편집 거리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E60EC-EDE6-4C15-8A90-9FF276E1F8AE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피보나찌</a:t>
            </a:r>
            <a:r>
              <a:rPr lang="ko-KR" altLang="en-US" dirty="0" smtClean="0"/>
              <a:t> 수 구하기 알고리즘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하향식 방법</a:t>
            </a:r>
            <a:r>
              <a:rPr lang="en-US" altLang="ko-KR" dirty="0" smtClean="0"/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05800" cy="2133600"/>
          </a:xfrm>
        </p:spPr>
        <p:txBody>
          <a:bodyPr/>
          <a:lstStyle/>
          <a:p>
            <a:pPr eaLnBrk="1" hangingPunct="1"/>
            <a:r>
              <a:rPr lang="ko-KR" altLang="en-US" sz="2800" smtClean="0">
                <a:latin typeface="Times New Roman" pitchFamily="18" charset="0"/>
              </a:rPr>
              <a:t>문제</a:t>
            </a:r>
            <a:r>
              <a:rPr lang="en-US" altLang="ko-KR" sz="2800" smtClean="0">
                <a:latin typeface="Times New Roman" pitchFamily="18" charset="0"/>
              </a:rPr>
              <a:t>: </a:t>
            </a:r>
            <a:r>
              <a:rPr lang="en-US" altLang="ko-KR" sz="2800" i="1" smtClean="0">
                <a:latin typeface="Times New Roman" pitchFamily="18" charset="0"/>
              </a:rPr>
              <a:t>n</a:t>
            </a:r>
            <a:r>
              <a:rPr lang="ko-KR" altLang="en-US" sz="2800" smtClean="0">
                <a:latin typeface="Times New Roman" pitchFamily="18" charset="0"/>
              </a:rPr>
              <a:t>번째 피보나찌 수를 구하라</a:t>
            </a:r>
            <a:r>
              <a:rPr lang="en-US" altLang="ko-KR" sz="280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ko-KR" altLang="en-US" sz="2800" smtClean="0">
                <a:latin typeface="Times New Roman" pitchFamily="18" charset="0"/>
              </a:rPr>
              <a:t>입력</a:t>
            </a:r>
            <a:r>
              <a:rPr lang="en-US" altLang="ko-KR" sz="2800" smtClean="0">
                <a:latin typeface="Times New Roman" pitchFamily="18" charset="0"/>
              </a:rPr>
              <a:t>: </a:t>
            </a:r>
            <a:r>
              <a:rPr lang="ko-KR" altLang="en-US" sz="2800" smtClean="0">
                <a:latin typeface="Times New Roman" pitchFamily="18" charset="0"/>
              </a:rPr>
              <a:t>음이 아닌 정수 </a:t>
            </a:r>
            <a:r>
              <a:rPr lang="en-US" altLang="ko-KR" sz="2800" i="1" smtClean="0">
                <a:latin typeface="Times New Roman" pitchFamily="18" charset="0"/>
              </a:rPr>
              <a:t>n</a:t>
            </a:r>
            <a:endParaRPr lang="en-US" altLang="ko-KR" sz="2800" smtClean="0">
              <a:latin typeface="Times New Roman" pitchFamily="18" charset="0"/>
            </a:endParaRPr>
          </a:p>
          <a:p>
            <a:pPr eaLnBrk="1" hangingPunct="1"/>
            <a:r>
              <a:rPr lang="ko-KR" altLang="en-US" sz="2800" smtClean="0">
                <a:latin typeface="Times New Roman" pitchFamily="18" charset="0"/>
              </a:rPr>
              <a:t>출력</a:t>
            </a:r>
            <a:r>
              <a:rPr lang="en-US" altLang="ko-KR" sz="2800" smtClean="0">
                <a:latin typeface="Times New Roman" pitchFamily="18" charset="0"/>
              </a:rPr>
              <a:t>: </a:t>
            </a:r>
            <a:r>
              <a:rPr lang="en-US" altLang="ko-KR" sz="2800" i="1" smtClean="0">
                <a:latin typeface="Times New Roman" pitchFamily="18" charset="0"/>
              </a:rPr>
              <a:t>n</a:t>
            </a:r>
            <a:r>
              <a:rPr lang="en-US" altLang="ko-KR" sz="2800" smtClean="0">
                <a:latin typeface="Times New Roman" pitchFamily="18" charset="0"/>
              </a:rPr>
              <a:t> </a:t>
            </a:r>
            <a:r>
              <a:rPr lang="ko-KR" altLang="en-US" sz="2800" smtClean="0">
                <a:latin typeface="Times New Roman" pitchFamily="18" charset="0"/>
              </a:rPr>
              <a:t>번째 피보나찌 수</a:t>
            </a:r>
          </a:p>
          <a:p>
            <a:pPr eaLnBrk="1" hangingPunct="1"/>
            <a:r>
              <a:rPr lang="ko-KR" altLang="en-US" sz="2800" smtClean="0">
                <a:latin typeface="Times New Roman" pitchFamily="18" charset="0"/>
              </a:rPr>
              <a:t>알고리즘</a:t>
            </a:r>
            <a:r>
              <a:rPr lang="en-US" altLang="ko-KR" sz="2800" smtClean="0">
                <a:latin typeface="Times New Roman" pitchFamily="18" charset="0"/>
              </a:rPr>
              <a:t>: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853113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int fib (int n) {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if (n &lt;= 1)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return n;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else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return fib(n-1) + fib(n-2);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9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88BDC9-BD31-48E8-87EB-2C89F9CA663A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풀이</a:t>
            </a:r>
            <a:r>
              <a:rPr lang="en-US" altLang="ko-KR"/>
              <a:t>(1)</a:t>
            </a:r>
          </a:p>
        </p:txBody>
      </p:sp>
      <p:graphicFrame>
        <p:nvGraphicFramePr>
          <p:cNvPr id="69911" name="Group 279"/>
          <p:cNvGraphicFramePr>
            <a:graphicFrameLocks noGrp="1"/>
          </p:cNvGraphicFramePr>
          <p:nvPr/>
        </p:nvGraphicFramePr>
        <p:xfrm>
          <a:off x="1763713" y="1628775"/>
          <a:ext cx="5187950" cy="4464053"/>
        </p:xfrm>
        <a:graphic>
          <a:graphicData uri="http://schemas.openxmlformats.org/drawingml/2006/table">
            <a:tbl>
              <a:tblPr/>
              <a:tblGrid>
                <a:gridCol w="741362"/>
                <a:gridCol w="741363"/>
                <a:gridCol w="741362"/>
                <a:gridCol w="739775"/>
                <a:gridCol w="741363"/>
                <a:gridCol w="741362"/>
                <a:gridCol w="741363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9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2A823-763E-489F-A7BE-411453DD9C81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풀이</a:t>
            </a:r>
            <a:r>
              <a:rPr lang="en-US" altLang="ko-KR"/>
              <a:t>(2)</a:t>
            </a:r>
          </a:p>
        </p:txBody>
      </p:sp>
      <p:graphicFrame>
        <p:nvGraphicFramePr>
          <p:cNvPr id="74849" name="Group 97"/>
          <p:cNvGraphicFramePr>
            <a:graphicFrameLocks noGrp="1"/>
          </p:cNvGraphicFramePr>
          <p:nvPr/>
        </p:nvGraphicFramePr>
        <p:xfrm>
          <a:off x="1763713" y="1628775"/>
          <a:ext cx="5187950" cy="4464053"/>
        </p:xfrm>
        <a:graphic>
          <a:graphicData uri="http://schemas.openxmlformats.org/drawingml/2006/table">
            <a:tbl>
              <a:tblPr/>
              <a:tblGrid>
                <a:gridCol w="741362"/>
                <a:gridCol w="741363"/>
                <a:gridCol w="741362"/>
                <a:gridCol w="739775"/>
                <a:gridCol w="741363"/>
                <a:gridCol w="741362"/>
                <a:gridCol w="741363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9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38CCC-C7D3-4BFF-A930-87102A77011F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풀이</a:t>
            </a:r>
            <a:r>
              <a:rPr lang="en-US" altLang="ko-KR"/>
              <a:t>(3)</a:t>
            </a:r>
          </a:p>
        </p:txBody>
      </p:sp>
      <p:graphicFrame>
        <p:nvGraphicFramePr>
          <p:cNvPr id="73822" name="Group 94"/>
          <p:cNvGraphicFramePr>
            <a:graphicFrameLocks noGrp="1"/>
          </p:cNvGraphicFramePr>
          <p:nvPr/>
        </p:nvGraphicFramePr>
        <p:xfrm>
          <a:off x="1763713" y="1628775"/>
          <a:ext cx="5187950" cy="4464053"/>
        </p:xfrm>
        <a:graphic>
          <a:graphicData uri="http://schemas.openxmlformats.org/drawingml/2006/table">
            <a:tbl>
              <a:tblPr/>
              <a:tblGrid>
                <a:gridCol w="741362"/>
                <a:gridCol w="741363"/>
                <a:gridCol w="741362"/>
                <a:gridCol w="739775"/>
                <a:gridCol w="741363"/>
                <a:gridCol w="741362"/>
                <a:gridCol w="741363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알고리즘 분석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4B3147-4558-401B-B96F-D247F8E5C3B1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스트링 편집 거리 알고리즘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525962"/>
          </a:xfrm>
        </p:spPr>
        <p:txBody>
          <a:bodyPr/>
          <a:lstStyle/>
          <a:p>
            <a:r>
              <a:rPr lang="en-US" altLang="ko-KR" sz="2400" i="1">
                <a:latin typeface="Times New Roman" pitchFamily="18" charset="0"/>
              </a:rPr>
              <a:t>δ</a:t>
            </a:r>
            <a:r>
              <a:rPr lang="en-US" altLang="ko-KR" sz="2400" i="1" baseline="-25000">
                <a:latin typeface="Times New Roman" pitchFamily="18" charset="0"/>
              </a:rPr>
              <a:t>I</a:t>
            </a:r>
            <a:r>
              <a:rPr lang="en-US" altLang="ko-KR" sz="2400">
                <a:latin typeface="Times New Roman" pitchFamily="18" charset="0"/>
              </a:rPr>
              <a:t> = </a:t>
            </a:r>
            <a:r>
              <a:rPr lang="en-US" altLang="ko-KR" sz="2400" i="1">
                <a:latin typeface="Times New Roman" pitchFamily="18" charset="0"/>
              </a:rPr>
              <a:t>δ</a:t>
            </a:r>
            <a:r>
              <a:rPr lang="en-US" altLang="ko-KR" sz="2400" i="1" baseline="-25000">
                <a:latin typeface="Times New Roman" pitchFamily="18" charset="0"/>
              </a:rPr>
              <a:t>D</a:t>
            </a:r>
            <a:r>
              <a:rPr lang="en-US" altLang="ko-KR" sz="2400">
                <a:latin typeface="Times New Roman" pitchFamily="18" charset="0"/>
              </a:rPr>
              <a:t> = </a:t>
            </a:r>
            <a:r>
              <a:rPr lang="en-US" altLang="ko-KR" sz="2400" i="1">
                <a:latin typeface="Times New Roman" pitchFamily="18" charset="0"/>
              </a:rPr>
              <a:t>δ</a:t>
            </a:r>
            <a:r>
              <a:rPr lang="en-US" altLang="ko-KR" sz="2400" i="1" baseline="-25000">
                <a:latin typeface="Times New Roman" pitchFamily="18" charset="0"/>
              </a:rPr>
              <a:t>S</a:t>
            </a:r>
            <a:r>
              <a:rPr lang="en-US" altLang="ko-KR" sz="2400">
                <a:latin typeface="Times New Roman" pitchFamily="18" charset="0"/>
              </a:rPr>
              <a:t> = 1</a:t>
            </a:r>
            <a:r>
              <a:rPr lang="ko-KR" altLang="en-US" sz="2400"/>
              <a:t>인 경우 알고리즘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4213" y="1989138"/>
            <a:ext cx="7775575" cy="417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800"/>
              <a:t>EditDistance(s[], t[], m, n) </a:t>
            </a:r>
          </a:p>
          <a:p>
            <a:pPr algn="l"/>
            <a:r>
              <a:rPr lang="en-US" altLang="ko-KR" sz="1800">
                <a:latin typeface="Times New Roman"/>
              </a:rPr>
              <a:t>  </a:t>
            </a:r>
            <a:r>
              <a:rPr lang="en-US" altLang="ko-KR" sz="1800"/>
              <a:t>// </a:t>
            </a:r>
            <a:r>
              <a:rPr lang="ko-KR" altLang="en-US" sz="1800"/>
              <a:t>문자 배열 </a:t>
            </a:r>
            <a:r>
              <a:rPr lang="en-US" altLang="ko-KR" sz="1800"/>
              <a:t>s[1,m], t[1,n] </a:t>
            </a:r>
          </a:p>
          <a:p>
            <a:pPr algn="l"/>
            <a:r>
              <a:rPr lang="en-US" altLang="ko-KR" sz="1800">
                <a:latin typeface="Times New Roman"/>
              </a:rPr>
              <a:t>  </a:t>
            </a:r>
            <a:r>
              <a:rPr lang="en-US" altLang="ko-KR" sz="1800"/>
              <a:t>D[0,0] ← 0; </a:t>
            </a:r>
          </a:p>
          <a:p>
            <a:pPr algn="l"/>
            <a:r>
              <a:rPr lang="en-US" altLang="ko-KR" sz="1800">
                <a:latin typeface="Times New Roman"/>
              </a:rPr>
              <a:t> </a:t>
            </a:r>
            <a:r>
              <a:rPr lang="en-US" altLang="ko-KR" sz="1800"/>
              <a:t> </a:t>
            </a:r>
            <a:r>
              <a:rPr lang="en-US" altLang="ko-KR" sz="1800" b="1"/>
              <a:t>for</a:t>
            </a:r>
            <a:r>
              <a:rPr lang="en-US" altLang="ko-KR" sz="1800"/>
              <a:t> (i ← 1; i ≤ n; i ← i + 1) </a:t>
            </a:r>
            <a:r>
              <a:rPr lang="en-US" altLang="ko-KR" sz="1800" b="1"/>
              <a:t>do</a:t>
            </a:r>
            <a:r>
              <a:rPr lang="en-US" altLang="ko-KR" sz="1800"/>
              <a:t> </a:t>
            </a:r>
          </a:p>
          <a:p>
            <a:pPr algn="l"/>
            <a:r>
              <a:rPr lang="en-US" altLang="ko-KR" sz="1800">
                <a:latin typeface="Times New Roman"/>
              </a:rPr>
              <a:t>    </a:t>
            </a:r>
            <a:r>
              <a:rPr lang="en-US" altLang="ko-KR" sz="1800"/>
              <a:t>D[i,0] ← D[i-1,0] + 1; </a:t>
            </a:r>
          </a:p>
          <a:p>
            <a:pPr algn="l"/>
            <a:r>
              <a:rPr lang="en-US" altLang="ko-KR" sz="1800">
                <a:latin typeface="Times New Roman"/>
              </a:rPr>
              <a:t> </a:t>
            </a:r>
            <a:r>
              <a:rPr lang="en-US" altLang="ko-KR" sz="1800"/>
              <a:t> </a:t>
            </a:r>
            <a:r>
              <a:rPr lang="en-US" altLang="ko-KR" sz="1800" b="1"/>
              <a:t>for</a:t>
            </a:r>
            <a:r>
              <a:rPr lang="en-US" altLang="ko-KR" sz="1800"/>
              <a:t> (j ← 1; j ≤ m; j ← j + 1) </a:t>
            </a:r>
            <a:r>
              <a:rPr lang="en-US" altLang="ko-KR" sz="1800" b="1"/>
              <a:t>do</a:t>
            </a:r>
            <a:r>
              <a:rPr lang="en-US" altLang="ko-KR" sz="1800"/>
              <a:t> </a:t>
            </a:r>
          </a:p>
          <a:p>
            <a:pPr algn="l"/>
            <a:r>
              <a:rPr lang="en-US" altLang="ko-KR" sz="1800">
                <a:latin typeface="Times New Roman"/>
              </a:rPr>
              <a:t>    </a:t>
            </a:r>
            <a:r>
              <a:rPr lang="en-US" altLang="ko-KR" sz="1800"/>
              <a:t>D[0,j] ← D[0,j-1] + 1; </a:t>
            </a:r>
          </a:p>
          <a:p>
            <a:pPr algn="l"/>
            <a:r>
              <a:rPr lang="en-US" altLang="ko-KR" sz="1800">
                <a:latin typeface="Times New Roman"/>
              </a:rPr>
              <a:t> </a:t>
            </a:r>
            <a:r>
              <a:rPr lang="en-US" altLang="ko-KR" sz="1800"/>
              <a:t> </a:t>
            </a:r>
            <a:r>
              <a:rPr lang="en-US" altLang="ko-KR" sz="1800" b="1"/>
              <a:t>for</a:t>
            </a:r>
            <a:r>
              <a:rPr lang="en-US" altLang="ko-KR" sz="1800"/>
              <a:t> (i ← 1; i ≤ n; i ← i + 1) </a:t>
            </a:r>
            <a:r>
              <a:rPr lang="en-US" altLang="ko-KR" sz="1800" b="1"/>
              <a:t>do</a:t>
            </a:r>
            <a:r>
              <a:rPr lang="en-US" altLang="ko-KR" sz="1800"/>
              <a:t> </a:t>
            </a:r>
          </a:p>
          <a:p>
            <a:pPr algn="l"/>
            <a:r>
              <a:rPr lang="en-US" altLang="ko-KR" sz="1800">
                <a:latin typeface="Times New Roman"/>
              </a:rPr>
              <a:t>   </a:t>
            </a:r>
            <a:r>
              <a:rPr lang="en-US" altLang="ko-KR" sz="1800"/>
              <a:t> </a:t>
            </a:r>
            <a:r>
              <a:rPr lang="en-US" altLang="ko-KR" sz="1800" b="1"/>
              <a:t>for</a:t>
            </a:r>
            <a:r>
              <a:rPr lang="en-US" altLang="ko-KR" sz="1800"/>
              <a:t> (j ← 1; j ≤ m; j ← j + 1) </a:t>
            </a:r>
            <a:r>
              <a:rPr lang="en-US" altLang="ko-KR" sz="1800" b="1"/>
              <a:t>do </a:t>
            </a:r>
            <a:r>
              <a:rPr lang="en-US" altLang="ko-KR" sz="1800"/>
              <a:t>{ </a:t>
            </a:r>
          </a:p>
          <a:p>
            <a:pPr algn="l"/>
            <a:r>
              <a:rPr lang="en-US" altLang="ko-KR" sz="1800">
                <a:latin typeface="Times New Roman"/>
              </a:rPr>
              <a:t>     </a:t>
            </a:r>
            <a:r>
              <a:rPr lang="en-US" altLang="ko-KR" sz="1800"/>
              <a:t> </a:t>
            </a:r>
            <a:r>
              <a:rPr lang="en-US" altLang="ko-KR" sz="1800" b="1"/>
              <a:t>if</a:t>
            </a:r>
            <a:r>
              <a:rPr lang="en-US" altLang="ko-KR" sz="1800"/>
              <a:t> (s[i] = t[j]) </a:t>
            </a:r>
            <a:r>
              <a:rPr lang="en-US" altLang="ko-KR" sz="1800" b="1"/>
              <a:t>then</a:t>
            </a:r>
            <a:r>
              <a:rPr lang="en-US" altLang="ko-KR" sz="1800"/>
              <a:t> cost ← 0; </a:t>
            </a:r>
          </a:p>
          <a:p>
            <a:pPr algn="l"/>
            <a:r>
              <a:rPr lang="en-US" altLang="ko-KR" sz="1800">
                <a:latin typeface="Times New Roman"/>
              </a:rPr>
              <a:t>     </a:t>
            </a:r>
            <a:r>
              <a:rPr lang="en-US" altLang="ko-KR" sz="1800"/>
              <a:t> </a:t>
            </a:r>
            <a:r>
              <a:rPr lang="en-US" altLang="ko-KR" sz="1800" b="1"/>
              <a:t>else</a:t>
            </a:r>
            <a:r>
              <a:rPr lang="en-US" altLang="ko-KR" sz="1800"/>
              <a:t> c ← 1; </a:t>
            </a:r>
          </a:p>
          <a:p>
            <a:pPr algn="l"/>
            <a:r>
              <a:rPr lang="en-US" altLang="ko-KR" sz="1800">
                <a:latin typeface="Times New Roman"/>
              </a:rPr>
              <a:t>      </a:t>
            </a:r>
            <a:r>
              <a:rPr lang="en-US" altLang="ko-KR" sz="1800"/>
              <a:t>D[i,j] ← min(D[i,j-1] + 1, D[i-1,j] + 1, D[i-1,j-1] + cost); </a:t>
            </a:r>
          </a:p>
          <a:p>
            <a:pPr algn="l"/>
            <a:r>
              <a:rPr lang="en-US" altLang="ko-KR" sz="1800">
                <a:latin typeface="Times New Roman"/>
              </a:rPr>
              <a:t>    </a:t>
            </a:r>
            <a:r>
              <a:rPr lang="en-US" altLang="ko-KR" sz="1800"/>
              <a:t>} </a:t>
            </a:r>
          </a:p>
          <a:p>
            <a:pPr algn="l"/>
            <a:r>
              <a:rPr lang="en-US" altLang="ko-KR" sz="1800">
                <a:latin typeface="Times New Roman"/>
              </a:rPr>
              <a:t> </a:t>
            </a:r>
            <a:r>
              <a:rPr lang="en-US" altLang="ko-KR" sz="1800"/>
              <a:t> </a:t>
            </a:r>
            <a:r>
              <a:rPr lang="en-US" altLang="ko-KR" sz="1800" b="1"/>
              <a:t>return</a:t>
            </a:r>
            <a:r>
              <a:rPr lang="en-US" altLang="ko-KR" sz="1800"/>
              <a:t> D[n,m]; </a:t>
            </a:r>
            <a:endParaRPr lang="en-US" altLang="ko-KR" sz="1800" b="1"/>
          </a:p>
          <a:p>
            <a:pPr algn="l"/>
            <a:r>
              <a:rPr lang="en-US" altLang="ko-KR" sz="1800" b="1"/>
              <a:t>end</a:t>
            </a:r>
            <a:r>
              <a:rPr lang="en-US" altLang="ko-KR" sz="1800"/>
              <a:t> OmtimalBST()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46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br>
              <a:rPr lang="en-US" altLang="ko-KR" dirty="0" smtClean="0"/>
            </a:br>
            <a:r>
              <a:rPr lang="en-US" altLang="ko-KR" dirty="0" smtClean="0"/>
              <a:t>-Join Ordering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전산학에서 어떤 분야를 연구한다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분야에서 발생되는 문제를 정의 또는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문제를 풀기 위한 알고리즘을 고안</a:t>
            </a:r>
            <a:endParaRPr lang="en-US" altLang="ko-KR" dirty="0" smtClean="0"/>
          </a:p>
          <a:p>
            <a:r>
              <a:rPr lang="ko-KR" altLang="en-US" dirty="0" err="1" smtClean="0"/>
              <a:t>데이타베이스를</a:t>
            </a:r>
            <a:r>
              <a:rPr lang="ko-KR" altLang="en-US" dirty="0" smtClean="0"/>
              <a:t> 연구한다는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데이타베이스</a:t>
            </a:r>
            <a:r>
              <a:rPr lang="ko-KR" altLang="en-US" dirty="0" smtClean="0"/>
              <a:t> 개발 시 문제점을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이에 대한 알고리즘을 고안</a:t>
            </a:r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질의 최적화 </a:t>
            </a:r>
            <a:r>
              <a:rPr lang="en-US" altLang="ko-KR" dirty="0" smtClean="0"/>
              <a:t>(Query Optimization)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질의에 대하여 다양한 실행 계획이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주어진 질의 대한 최적 실행 계획을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" name="Rectangle 18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ko-KR" sz="3000"/>
              <a:t>▶ </a:t>
            </a:r>
            <a:r>
              <a:rPr lang="ko-KR" altLang="en-US" sz="3000"/>
              <a:t>질의어 처리과정</a:t>
            </a:r>
            <a:r>
              <a:rPr lang="en-US" altLang="ko-KR" sz="3000"/>
              <a:t>(Query Processing Steps)</a:t>
            </a:r>
            <a:endParaRPr lang="en-US" altLang="ko-KR" sz="3400"/>
          </a:p>
        </p:txBody>
      </p:sp>
      <p:sp>
        <p:nvSpPr>
          <p:cNvPr id="4190" name="Oval 94"/>
          <p:cNvSpPr>
            <a:spLocks noChangeArrowheads="1"/>
          </p:cNvSpPr>
          <p:nvPr/>
        </p:nvSpPr>
        <p:spPr bwMode="auto">
          <a:xfrm>
            <a:off x="1617663" y="1447800"/>
            <a:ext cx="1727200" cy="749300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  <p:sp>
        <p:nvSpPr>
          <p:cNvPr id="4191" name="Rectangle 95"/>
          <p:cNvSpPr>
            <a:spLocks noChangeArrowheads="1"/>
          </p:cNvSpPr>
          <p:nvPr/>
        </p:nvSpPr>
        <p:spPr bwMode="auto">
          <a:xfrm>
            <a:off x="1371600" y="2551113"/>
            <a:ext cx="2244725" cy="922337"/>
          </a:xfrm>
          <a:prstGeom prst="rect">
            <a:avLst/>
          </a:prstGeom>
          <a:solidFill>
            <a:schemeClr val="accent1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1387475" y="4833938"/>
            <a:ext cx="2244725" cy="652462"/>
          </a:xfrm>
          <a:prstGeom prst="rect">
            <a:avLst/>
          </a:prstGeom>
          <a:solidFill>
            <a:schemeClr val="accent1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43513" y="2973388"/>
            <a:ext cx="2757487" cy="684212"/>
          </a:xfrm>
          <a:prstGeom prst="rect">
            <a:avLst/>
          </a:prstGeom>
          <a:solidFill>
            <a:schemeClr val="accent1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5" name="Rectangle 99"/>
          <p:cNvSpPr>
            <a:spLocks noChangeArrowheads="1"/>
          </p:cNvSpPr>
          <p:nvPr/>
        </p:nvSpPr>
        <p:spPr bwMode="auto">
          <a:xfrm>
            <a:off x="5300663" y="4430713"/>
            <a:ext cx="3005137" cy="750887"/>
          </a:xfrm>
          <a:prstGeom prst="rect">
            <a:avLst/>
          </a:prstGeom>
          <a:solidFill>
            <a:schemeClr val="accent1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2063750" y="1677988"/>
            <a:ext cx="9064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97" name="Rectangle 101"/>
          <p:cNvSpPr>
            <a:spLocks noChangeArrowheads="1"/>
          </p:cNvSpPr>
          <p:nvPr/>
        </p:nvSpPr>
        <p:spPr bwMode="auto">
          <a:xfrm>
            <a:off x="1905000" y="1676400"/>
            <a:ext cx="1200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고급 질의어</a:t>
            </a:r>
            <a:endParaRPr lang="ko-KR" altLang="en-US" sz="1800"/>
          </a:p>
        </p:txBody>
      </p:sp>
      <p:sp>
        <p:nvSpPr>
          <p:cNvPr id="4198" name="Rectangle 102"/>
          <p:cNvSpPr>
            <a:spLocks noChangeArrowheads="1"/>
          </p:cNvSpPr>
          <p:nvPr/>
        </p:nvSpPr>
        <p:spPr bwMode="auto">
          <a:xfrm>
            <a:off x="1968500" y="2657475"/>
            <a:ext cx="7778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00" name="Rectangle 104"/>
          <p:cNvSpPr>
            <a:spLocks noChangeArrowheads="1"/>
          </p:cNvSpPr>
          <p:nvPr/>
        </p:nvSpPr>
        <p:spPr bwMode="auto">
          <a:xfrm>
            <a:off x="2200275" y="270033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</a:rPr>
              <a:t>  </a:t>
            </a:r>
            <a:endParaRPr lang="en-US" altLang="ko-KR" sz="1800"/>
          </a:p>
        </p:txBody>
      </p:sp>
      <p:sp>
        <p:nvSpPr>
          <p:cNvPr id="4202" name="Rectangle 106"/>
          <p:cNvSpPr>
            <a:spLocks noChangeArrowheads="1"/>
          </p:cNvSpPr>
          <p:nvPr/>
        </p:nvSpPr>
        <p:spPr bwMode="auto">
          <a:xfrm>
            <a:off x="2430463" y="270033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</a:rPr>
              <a:t>  </a:t>
            </a:r>
            <a:endParaRPr lang="en-US" altLang="ko-KR" sz="1800"/>
          </a:p>
        </p:txBody>
      </p:sp>
      <p:sp>
        <p:nvSpPr>
          <p:cNvPr id="4204" name="Rectangle 108"/>
          <p:cNvSpPr>
            <a:spLocks noChangeArrowheads="1"/>
          </p:cNvSpPr>
          <p:nvPr/>
        </p:nvSpPr>
        <p:spPr bwMode="auto">
          <a:xfrm>
            <a:off x="1968500" y="3117850"/>
            <a:ext cx="6635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05" name="Rectangle 109"/>
          <p:cNvSpPr>
            <a:spLocks noChangeArrowheads="1"/>
          </p:cNvSpPr>
          <p:nvPr/>
        </p:nvSpPr>
        <p:spPr bwMode="auto">
          <a:xfrm>
            <a:off x="2041525" y="316071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</a:rPr>
              <a:t>  </a:t>
            </a:r>
            <a:endParaRPr lang="en-US" altLang="ko-KR" sz="1800"/>
          </a:p>
        </p:txBody>
      </p:sp>
      <p:sp>
        <p:nvSpPr>
          <p:cNvPr id="4206" name="Rectangle 110"/>
          <p:cNvSpPr>
            <a:spLocks noChangeArrowheads="1"/>
          </p:cNvSpPr>
          <p:nvPr/>
        </p:nvSpPr>
        <p:spPr bwMode="auto">
          <a:xfrm>
            <a:off x="1752600" y="3124200"/>
            <a:ext cx="1428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   </a:t>
            </a:r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파서</a:t>
            </a:r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(Parser)</a:t>
            </a:r>
            <a:endParaRPr lang="en-US" altLang="ko-KR" sz="1800"/>
          </a:p>
        </p:txBody>
      </p:sp>
      <p:sp>
        <p:nvSpPr>
          <p:cNvPr id="4207" name="Rectangle 111"/>
          <p:cNvSpPr>
            <a:spLocks noChangeArrowheads="1"/>
          </p:cNvSpPr>
          <p:nvPr/>
        </p:nvSpPr>
        <p:spPr bwMode="auto">
          <a:xfrm>
            <a:off x="2286000" y="3160713"/>
            <a:ext cx="171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</a:rPr>
              <a:t>   </a:t>
            </a:r>
            <a:endParaRPr lang="en-US" altLang="ko-KR" sz="1800"/>
          </a:p>
        </p:txBody>
      </p:sp>
      <p:sp>
        <p:nvSpPr>
          <p:cNvPr id="4209" name="Rectangle 113"/>
          <p:cNvSpPr>
            <a:spLocks noChangeArrowheads="1"/>
          </p:cNvSpPr>
          <p:nvPr/>
        </p:nvSpPr>
        <p:spPr bwMode="auto">
          <a:xfrm>
            <a:off x="1833563" y="4259263"/>
            <a:ext cx="13096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10" name="Rectangle 114"/>
          <p:cNvSpPr>
            <a:spLocks noChangeArrowheads="1"/>
          </p:cNvSpPr>
          <p:nvPr/>
        </p:nvSpPr>
        <p:spPr bwMode="auto">
          <a:xfrm>
            <a:off x="1228725" y="3886200"/>
            <a:ext cx="2482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내부 형태 질의문</a:t>
            </a:r>
          </a:p>
          <a:p>
            <a:pPr algn="ctr"/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(Internal Form of Query)</a:t>
            </a:r>
            <a:endParaRPr lang="en-US" altLang="ko-KR" sz="1800"/>
          </a:p>
        </p:txBody>
      </p:sp>
      <p:sp>
        <p:nvSpPr>
          <p:cNvPr id="4211" name="Rectangle 115"/>
          <p:cNvSpPr>
            <a:spLocks noChangeArrowheads="1"/>
          </p:cNvSpPr>
          <p:nvPr/>
        </p:nvSpPr>
        <p:spPr bwMode="auto">
          <a:xfrm>
            <a:off x="2208213" y="430053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13" name="Rectangle 117"/>
          <p:cNvSpPr>
            <a:spLocks noChangeArrowheads="1"/>
          </p:cNvSpPr>
          <p:nvPr/>
        </p:nvSpPr>
        <p:spPr bwMode="auto">
          <a:xfrm>
            <a:off x="2568575" y="430053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15" name="Rectangle 119"/>
          <p:cNvSpPr>
            <a:spLocks noChangeArrowheads="1"/>
          </p:cNvSpPr>
          <p:nvPr/>
        </p:nvSpPr>
        <p:spPr bwMode="auto">
          <a:xfrm>
            <a:off x="1949450" y="4949825"/>
            <a:ext cx="11509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16" name="Rectangle 120"/>
          <p:cNvSpPr>
            <a:spLocks noChangeArrowheads="1"/>
          </p:cNvSpPr>
          <p:nvPr/>
        </p:nvSpPr>
        <p:spPr bwMode="auto">
          <a:xfrm>
            <a:off x="1524000" y="48768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질의어 최적기</a:t>
            </a:r>
          </a:p>
          <a:p>
            <a:pPr algn="ctr"/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(Query Optimizer)</a:t>
            </a:r>
            <a:endParaRPr lang="en-US" altLang="ko-KR" sz="1800"/>
          </a:p>
        </p:txBody>
      </p:sp>
      <p:sp>
        <p:nvSpPr>
          <p:cNvPr id="4217" name="Rectangle 121"/>
          <p:cNvSpPr>
            <a:spLocks noChangeArrowheads="1"/>
          </p:cNvSpPr>
          <p:nvPr/>
        </p:nvSpPr>
        <p:spPr bwMode="auto">
          <a:xfrm>
            <a:off x="2481263" y="49926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 </a:t>
            </a:r>
            <a:endParaRPr lang="en-US" altLang="ko-KR" sz="1800"/>
          </a:p>
        </p:txBody>
      </p:sp>
      <p:sp>
        <p:nvSpPr>
          <p:cNvPr id="4219" name="Rectangle 123"/>
          <p:cNvSpPr>
            <a:spLocks noChangeArrowheads="1"/>
          </p:cNvSpPr>
          <p:nvPr/>
        </p:nvSpPr>
        <p:spPr bwMode="auto">
          <a:xfrm>
            <a:off x="6156325" y="2260600"/>
            <a:ext cx="1123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20" name="Rectangle 124"/>
          <p:cNvSpPr>
            <a:spLocks noChangeArrowheads="1"/>
          </p:cNvSpPr>
          <p:nvPr/>
        </p:nvSpPr>
        <p:spPr bwMode="auto">
          <a:xfrm>
            <a:off x="5943600" y="2209800"/>
            <a:ext cx="16319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질의문 계획</a:t>
            </a:r>
          </a:p>
          <a:p>
            <a:pPr algn="ctr"/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(Execution Plan)</a:t>
            </a:r>
            <a:endParaRPr lang="en-US" altLang="ko-KR" sz="1800"/>
          </a:p>
        </p:txBody>
      </p:sp>
      <p:sp>
        <p:nvSpPr>
          <p:cNvPr id="4223" name="Rectangle 127"/>
          <p:cNvSpPr>
            <a:spLocks noChangeArrowheads="1"/>
          </p:cNvSpPr>
          <p:nvPr/>
        </p:nvSpPr>
        <p:spPr bwMode="auto">
          <a:xfrm>
            <a:off x="6577013" y="23034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27" name="Rectangle 131"/>
          <p:cNvSpPr>
            <a:spLocks noChangeArrowheads="1"/>
          </p:cNvSpPr>
          <p:nvPr/>
        </p:nvSpPr>
        <p:spPr bwMode="auto">
          <a:xfrm>
            <a:off x="7024688" y="23034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29" name="Rectangle 133"/>
          <p:cNvSpPr>
            <a:spLocks noChangeArrowheads="1"/>
          </p:cNvSpPr>
          <p:nvPr/>
        </p:nvSpPr>
        <p:spPr bwMode="auto">
          <a:xfrm>
            <a:off x="6013450" y="3087688"/>
            <a:ext cx="14541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30" name="Rectangle 134"/>
          <p:cNvSpPr>
            <a:spLocks noChangeArrowheads="1"/>
          </p:cNvSpPr>
          <p:nvPr/>
        </p:nvSpPr>
        <p:spPr bwMode="auto">
          <a:xfrm>
            <a:off x="5257800" y="3084513"/>
            <a:ext cx="2743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질의어 코드생성기</a:t>
            </a:r>
          </a:p>
          <a:p>
            <a:pPr algn="ctr"/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(Code Generator)</a:t>
            </a:r>
            <a:endParaRPr lang="en-US" altLang="ko-KR" sz="1800"/>
          </a:p>
        </p:txBody>
      </p:sp>
      <p:sp>
        <p:nvSpPr>
          <p:cNvPr id="4231" name="Rectangle 135"/>
          <p:cNvSpPr>
            <a:spLocks noChangeArrowheads="1"/>
          </p:cNvSpPr>
          <p:nvPr/>
        </p:nvSpPr>
        <p:spPr bwMode="auto">
          <a:xfrm>
            <a:off x="1752600" y="2667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800" b="1">
                <a:solidFill>
                  <a:srgbClr val="000000"/>
                </a:solidFill>
              </a:rPr>
              <a:t>검사기</a:t>
            </a:r>
            <a:r>
              <a:rPr lang="en-US" altLang="ko-KR" sz="1800" b="1">
                <a:solidFill>
                  <a:srgbClr val="000000"/>
                </a:solidFill>
              </a:rPr>
              <a:t>(scanner)</a:t>
            </a:r>
            <a:endParaRPr lang="en-US" altLang="ko-KR" sz="1800"/>
          </a:p>
        </p:txBody>
      </p:sp>
      <p:sp>
        <p:nvSpPr>
          <p:cNvPr id="4233" name="Rectangle 137"/>
          <p:cNvSpPr>
            <a:spLocks noChangeArrowheads="1"/>
          </p:cNvSpPr>
          <p:nvPr/>
        </p:nvSpPr>
        <p:spPr bwMode="auto">
          <a:xfrm>
            <a:off x="6894513" y="31305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35" name="Rectangle 139"/>
          <p:cNvSpPr>
            <a:spLocks noChangeArrowheads="1"/>
          </p:cNvSpPr>
          <p:nvPr/>
        </p:nvSpPr>
        <p:spPr bwMode="auto">
          <a:xfrm>
            <a:off x="6070600" y="3778250"/>
            <a:ext cx="13096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5086350" y="3886200"/>
            <a:ext cx="345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질의문 실행 코드</a:t>
            </a:r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(Code to Execute)</a:t>
            </a:r>
            <a:endParaRPr lang="en-US" altLang="ko-KR" sz="180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6607175" y="38211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39" name="Rectangle 143"/>
          <p:cNvSpPr>
            <a:spLocks noChangeArrowheads="1"/>
          </p:cNvSpPr>
          <p:nvPr/>
        </p:nvSpPr>
        <p:spPr bwMode="auto">
          <a:xfrm>
            <a:off x="6951663" y="38211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sp>
        <p:nvSpPr>
          <p:cNvPr id="4241" name="Rectangle 145"/>
          <p:cNvSpPr>
            <a:spLocks noChangeArrowheads="1"/>
          </p:cNvSpPr>
          <p:nvPr/>
        </p:nvSpPr>
        <p:spPr bwMode="auto">
          <a:xfrm>
            <a:off x="5402263" y="4546600"/>
            <a:ext cx="20716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42" name="Rectangle 146"/>
          <p:cNvSpPr>
            <a:spLocks noChangeArrowheads="1"/>
          </p:cNvSpPr>
          <p:nvPr/>
        </p:nvSpPr>
        <p:spPr bwMode="auto">
          <a:xfrm>
            <a:off x="5257800" y="4495800"/>
            <a:ext cx="304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런타임 데이타베이스 처리</a:t>
            </a:r>
          </a:p>
          <a:p>
            <a:pPr algn="ctr"/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(Runtime Database Processor)</a:t>
            </a:r>
            <a:endParaRPr lang="en-US" altLang="ko-KR" sz="1800"/>
          </a:p>
        </p:txBody>
      </p:sp>
      <p:sp>
        <p:nvSpPr>
          <p:cNvPr id="4247" name="Rectangle 151"/>
          <p:cNvSpPr>
            <a:spLocks noChangeArrowheads="1"/>
          </p:cNvSpPr>
          <p:nvPr/>
        </p:nvSpPr>
        <p:spPr bwMode="auto">
          <a:xfrm>
            <a:off x="6243638" y="5688013"/>
            <a:ext cx="9493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48" name="Rectangle 152"/>
          <p:cNvSpPr>
            <a:spLocks noChangeArrowheads="1"/>
          </p:cNvSpPr>
          <p:nvPr/>
        </p:nvSpPr>
        <p:spPr bwMode="auto">
          <a:xfrm>
            <a:off x="5472113" y="5745163"/>
            <a:ext cx="265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800" b="1">
                <a:solidFill>
                  <a:srgbClr val="000000"/>
                </a:solidFill>
                <a:ea typeface="돋움" pitchFamily="50" charset="-127"/>
              </a:rPr>
              <a:t>질의어 결과</a:t>
            </a:r>
            <a:r>
              <a:rPr lang="en-US" altLang="ko-KR" sz="1800" b="1">
                <a:solidFill>
                  <a:srgbClr val="000000"/>
                </a:solidFill>
                <a:ea typeface="돋움" pitchFamily="50" charset="-127"/>
              </a:rPr>
              <a:t>(Query Result)</a:t>
            </a:r>
            <a:endParaRPr lang="en-US" altLang="ko-KR" sz="1800"/>
          </a:p>
        </p:txBody>
      </p:sp>
      <p:sp>
        <p:nvSpPr>
          <p:cNvPr id="4249" name="Rectangle 153"/>
          <p:cNvSpPr>
            <a:spLocks noChangeArrowheads="1"/>
          </p:cNvSpPr>
          <p:nvPr/>
        </p:nvSpPr>
        <p:spPr bwMode="auto">
          <a:xfrm>
            <a:off x="6778625" y="573087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800" b="1">
                <a:solidFill>
                  <a:srgbClr val="000000"/>
                </a:solidFill>
              </a:rPr>
              <a:t> </a:t>
            </a:r>
            <a:endParaRPr lang="en-US" altLang="ko-KR" sz="1800"/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2438400" y="2197100"/>
            <a:ext cx="71438" cy="344488"/>
            <a:chOff x="2853" y="508"/>
            <a:chExt cx="45" cy="217"/>
          </a:xfrm>
        </p:grpSpPr>
        <p:sp>
          <p:nvSpPr>
            <p:cNvPr id="4251" name="Line 155"/>
            <p:cNvSpPr>
              <a:spLocks noChangeShapeType="1"/>
            </p:cNvSpPr>
            <p:nvPr/>
          </p:nvSpPr>
          <p:spPr bwMode="auto">
            <a:xfrm>
              <a:off x="2880" y="508"/>
              <a:ext cx="1" cy="1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52" name="Freeform 156"/>
            <p:cNvSpPr>
              <a:spLocks/>
            </p:cNvSpPr>
            <p:nvPr/>
          </p:nvSpPr>
          <p:spPr bwMode="auto">
            <a:xfrm>
              <a:off x="2853" y="653"/>
              <a:ext cx="4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2"/>
                </a:cxn>
                <a:cxn ang="0">
                  <a:pos x="45" y="0"/>
                </a:cxn>
                <a:cxn ang="0">
                  <a:pos x="27" y="27"/>
                </a:cxn>
                <a:cxn ang="0">
                  <a:pos x="0" y="0"/>
                </a:cxn>
              </a:cxnLst>
              <a:rect l="0" t="0" r="r" b="b"/>
              <a:pathLst>
                <a:path w="45" h="72">
                  <a:moveTo>
                    <a:pt x="0" y="0"/>
                  </a:moveTo>
                  <a:lnTo>
                    <a:pt x="27" y="72"/>
                  </a:lnTo>
                  <a:lnTo>
                    <a:pt x="45" y="0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2438400" y="3478213"/>
            <a:ext cx="71438" cy="344487"/>
            <a:chOff x="2853" y="1306"/>
            <a:chExt cx="45" cy="217"/>
          </a:xfrm>
        </p:grpSpPr>
        <p:sp>
          <p:nvSpPr>
            <p:cNvPr id="4254" name="Line 158"/>
            <p:cNvSpPr>
              <a:spLocks noChangeShapeType="1"/>
            </p:cNvSpPr>
            <p:nvPr/>
          </p:nvSpPr>
          <p:spPr bwMode="auto">
            <a:xfrm>
              <a:off x="2880" y="1306"/>
              <a:ext cx="1" cy="1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55" name="Freeform 159"/>
            <p:cNvSpPr>
              <a:spLocks/>
            </p:cNvSpPr>
            <p:nvPr/>
          </p:nvSpPr>
          <p:spPr bwMode="auto">
            <a:xfrm>
              <a:off x="2853" y="1451"/>
              <a:ext cx="4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2"/>
                </a:cxn>
                <a:cxn ang="0">
                  <a:pos x="45" y="0"/>
                </a:cxn>
                <a:cxn ang="0">
                  <a:pos x="27" y="27"/>
                </a:cxn>
                <a:cxn ang="0">
                  <a:pos x="0" y="0"/>
                </a:cxn>
              </a:cxnLst>
              <a:rect l="0" t="0" r="r" b="b"/>
              <a:pathLst>
                <a:path w="45" h="72">
                  <a:moveTo>
                    <a:pt x="0" y="0"/>
                  </a:moveTo>
                  <a:lnTo>
                    <a:pt x="27" y="72"/>
                  </a:lnTo>
                  <a:lnTo>
                    <a:pt x="45" y="0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2438400" y="4489450"/>
            <a:ext cx="71438" cy="344488"/>
            <a:chOff x="2853" y="1705"/>
            <a:chExt cx="45" cy="217"/>
          </a:xfrm>
        </p:grpSpPr>
        <p:sp>
          <p:nvSpPr>
            <p:cNvPr id="4257" name="Line 161"/>
            <p:cNvSpPr>
              <a:spLocks noChangeShapeType="1"/>
            </p:cNvSpPr>
            <p:nvPr/>
          </p:nvSpPr>
          <p:spPr bwMode="auto">
            <a:xfrm>
              <a:off x="2880" y="1705"/>
              <a:ext cx="1" cy="1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58" name="Freeform 162"/>
            <p:cNvSpPr>
              <a:spLocks/>
            </p:cNvSpPr>
            <p:nvPr/>
          </p:nvSpPr>
          <p:spPr bwMode="auto">
            <a:xfrm>
              <a:off x="2853" y="1850"/>
              <a:ext cx="4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2"/>
                </a:cxn>
                <a:cxn ang="0">
                  <a:pos x="45" y="0"/>
                </a:cxn>
                <a:cxn ang="0">
                  <a:pos x="27" y="27"/>
                </a:cxn>
                <a:cxn ang="0">
                  <a:pos x="0" y="0"/>
                </a:cxn>
              </a:cxnLst>
              <a:rect l="0" t="0" r="r" b="b"/>
              <a:pathLst>
                <a:path w="45" h="72">
                  <a:moveTo>
                    <a:pt x="0" y="0"/>
                  </a:moveTo>
                  <a:lnTo>
                    <a:pt x="27" y="72"/>
                  </a:lnTo>
                  <a:lnTo>
                    <a:pt x="45" y="0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169"/>
          <p:cNvGrpSpPr>
            <a:grpSpLocks/>
          </p:cNvGrpSpPr>
          <p:nvPr/>
        </p:nvGrpSpPr>
        <p:grpSpPr bwMode="auto">
          <a:xfrm>
            <a:off x="6672263" y="4191000"/>
            <a:ext cx="74612" cy="239713"/>
            <a:chOff x="2853" y="3445"/>
            <a:chExt cx="45" cy="218"/>
          </a:xfrm>
        </p:grpSpPr>
        <p:sp>
          <p:nvSpPr>
            <p:cNvPr id="4263" name="Line 167"/>
            <p:cNvSpPr>
              <a:spLocks noChangeShapeType="1"/>
            </p:cNvSpPr>
            <p:nvPr/>
          </p:nvSpPr>
          <p:spPr bwMode="auto">
            <a:xfrm>
              <a:off x="2880" y="3445"/>
              <a:ext cx="1" cy="1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64" name="Freeform 168"/>
            <p:cNvSpPr>
              <a:spLocks/>
            </p:cNvSpPr>
            <p:nvPr/>
          </p:nvSpPr>
          <p:spPr bwMode="auto">
            <a:xfrm>
              <a:off x="2853" y="3590"/>
              <a:ext cx="4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3"/>
                </a:cxn>
                <a:cxn ang="0">
                  <a:pos x="45" y="0"/>
                </a:cxn>
                <a:cxn ang="0">
                  <a:pos x="27" y="28"/>
                </a:cxn>
                <a:cxn ang="0">
                  <a:pos x="0" y="0"/>
                </a:cxn>
              </a:cxnLst>
              <a:rect l="0" t="0" r="r" b="b"/>
              <a:pathLst>
                <a:path w="45" h="73">
                  <a:moveTo>
                    <a:pt x="0" y="0"/>
                  </a:moveTo>
                  <a:lnTo>
                    <a:pt x="27" y="73"/>
                  </a:lnTo>
                  <a:lnTo>
                    <a:pt x="45" y="0"/>
                  </a:lnTo>
                  <a:lnTo>
                    <a:pt x="2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172"/>
          <p:cNvGrpSpPr>
            <a:grpSpLocks/>
          </p:cNvGrpSpPr>
          <p:nvPr/>
        </p:nvGrpSpPr>
        <p:grpSpPr bwMode="auto">
          <a:xfrm>
            <a:off x="6702425" y="3657600"/>
            <a:ext cx="74613" cy="268288"/>
            <a:chOff x="2853" y="3083"/>
            <a:chExt cx="45" cy="217"/>
          </a:xfrm>
        </p:grpSpPr>
        <p:sp>
          <p:nvSpPr>
            <p:cNvPr id="4266" name="Line 170"/>
            <p:cNvSpPr>
              <a:spLocks noChangeShapeType="1"/>
            </p:cNvSpPr>
            <p:nvPr/>
          </p:nvSpPr>
          <p:spPr bwMode="auto">
            <a:xfrm>
              <a:off x="2880" y="3083"/>
              <a:ext cx="1" cy="1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67" name="Freeform 171"/>
            <p:cNvSpPr>
              <a:spLocks/>
            </p:cNvSpPr>
            <p:nvPr/>
          </p:nvSpPr>
          <p:spPr bwMode="auto">
            <a:xfrm>
              <a:off x="2853" y="3228"/>
              <a:ext cx="4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2"/>
                </a:cxn>
                <a:cxn ang="0">
                  <a:pos x="45" y="0"/>
                </a:cxn>
                <a:cxn ang="0">
                  <a:pos x="27" y="27"/>
                </a:cxn>
                <a:cxn ang="0">
                  <a:pos x="0" y="0"/>
                </a:cxn>
              </a:cxnLst>
              <a:rect l="0" t="0" r="r" b="b"/>
              <a:pathLst>
                <a:path w="45" h="72">
                  <a:moveTo>
                    <a:pt x="0" y="0"/>
                  </a:moveTo>
                  <a:lnTo>
                    <a:pt x="27" y="72"/>
                  </a:lnTo>
                  <a:lnTo>
                    <a:pt x="45" y="0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6672263" y="2743200"/>
            <a:ext cx="74612" cy="230188"/>
            <a:chOff x="2853" y="2575"/>
            <a:chExt cx="45" cy="218"/>
          </a:xfrm>
        </p:grpSpPr>
        <p:sp>
          <p:nvSpPr>
            <p:cNvPr id="4269" name="Line 173"/>
            <p:cNvSpPr>
              <a:spLocks noChangeShapeType="1"/>
            </p:cNvSpPr>
            <p:nvPr/>
          </p:nvSpPr>
          <p:spPr bwMode="auto">
            <a:xfrm>
              <a:off x="2880" y="2575"/>
              <a:ext cx="1" cy="19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70" name="Freeform 174"/>
            <p:cNvSpPr>
              <a:spLocks/>
            </p:cNvSpPr>
            <p:nvPr/>
          </p:nvSpPr>
          <p:spPr bwMode="auto">
            <a:xfrm>
              <a:off x="2853" y="2720"/>
              <a:ext cx="4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3"/>
                </a:cxn>
                <a:cxn ang="0">
                  <a:pos x="45" y="0"/>
                </a:cxn>
                <a:cxn ang="0">
                  <a:pos x="27" y="27"/>
                </a:cxn>
                <a:cxn ang="0">
                  <a:pos x="0" y="0"/>
                </a:cxn>
              </a:cxnLst>
              <a:rect l="0" t="0" r="r" b="b"/>
              <a:pathLst>
                <a:path w="45" h="73">
                  <a:moveTo>
                    <a:pt x="0" y="0"/>
                  </a:moveTo>
                  <a:lnTo>
                    <a:pt x="27" y="73"/>
                  </a:lnTo>
                  <a:lnTo>
                    <a:pt x="45" y="0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78"/>
          <p:cNvGrpSpPr>
            <a:grpSpLocks/>
          </p:cNvGrpSpPr>
          <p:nvPr/>
        </p:nvGrpSpPr>
        <p:grpSpPr bwMode="auto">
          <a:xfrm>
            <a:off x="6675438" y="5327650"/>
            <a:ext cx="71437" cy="346075"/>
            <a:chOff x="2853" y="3953"/>
            <a:chExt cx="45" cy="218"/>
          </a:xfrm>
        </p:grpSpPr>
        <p:sp>
          <p:nvSpPr>
            <p:cNvPr id="4272" name="Line 176"/>
            <p:cNvSpPr>
              <a:spLocks noChangeShapeType="1"/>
            </p:cNvSpPr>
            <p:nvPr/>
          </p:nvSpPr>
          <p:spPr bwMode="auto">
            <a:xfrm>
              <a:off x="2880" y="3953"/>
              <a:ext cx="1" cy="1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73" name="Freeform 177"/>
            <p:cNvSpPr>
              <a:spLocks/>
            </p:cNvSpPr>
            <p:nvPr/>
          </p:nvSpPr>
          <p:spPr bwMode="auto">
            <a:xfrm>
              <a:off x="2853" y="4098"/>
              <a:ext cx="4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3"/>
                </a:cxn>
                <a:cxn ang="0">
                  <a:pos x="45" y="0"/>
                </a:cxn>
                <a:cxn ang="0">
                  <a:pos x="27" y="27"/>
                </a:cxn>
                <a:cxn ang="0">
                  <a:pos x="0" y="0"/>
                </a:cxn>
              </a:cxnLst>
              <a:rect l="0" t="0" r="r" b="b"/>
              <a:pathLst>
                <a:path w="45" h="73">
                  <a:moveTo>
                    <a:pt x="0" y="0"/>
                  </a:moveTo>
                  <a:lnTo>
                    <a:pt x="27" y="73"/>
                  </a:lnTo>
                  <a:lnTo>
                    <a:pt x="45" y="0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277" name="Line 181"/>
          <p:cNvSpPr>
            <a:spLocks noChangeShapeType="1"/>
          </p:cNvSpPr>
          <p:nvPr/>
        </p:nvSpPr>
        <p:spPr bwMode="auto">
          <a:xfrm>
            <a:off x="2514600" y="5486400"/>
            <a:ext cx="0" cy="18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78" name="Line 182"/>
          <p:cNvSpPr>
            <a:spLocks noChangeShapeType="1"/>
          </p:cNvSpPr>
          <p:nvPr/>
        </p:nvSpPr>
        <p:spPr bwMode="auto">
          <a:xfrm>
            <a:off x="2514600" y="5675313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79" name="Line 183"/>
          <p:cNvSpPr>
            <a:spLocks noChangeShapeType="1"/>
          </p:cNvSpPr>
          <p:nvPr/>
        </p:nvSpPr>
        <p:spPr bwMode="auto">
          <a:xfrm flipV="1">
            <a:off x="4648200" y="1865313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80" name="Line 184"/>
          <p:cNvSpPr>
            <a:spLocks noChangeShapeType="1"/>
          </p:cNvSpPr>
          <p:nvPr/>
        </p:nvSpPr>
        <p:spPr bwMode="auto">
          <a:xfrm>
            <a:off x="4648200" y="1865313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81" name="Line 185"/>
          <p:cNvSpPr>
            <a:spLocks noChangeShapeType="1"/>
          </p:cNvSpPr>
          <p:nvPr/>
        </p:nvSpPr>
        <p:spPr bwMode="auto">
          <a:xfrm>
            <a:off x="6705600" y="1865313"/>
            <a:ext cx="0" cy="2682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83" name="Line 187"/>
          <p:cNvSpPr>
            <a:spLocks noChangeShapeType="1"/>
          </p:cNvSpPr>
          <p:nvPr/>
        </p:nvSpPr>
        <p:spPr bwMode="auto">
          <a:xfrm>
            <a:off x="1371600" y="3000375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굴림" pitchFamily="50" charset="-127"/>
                <a:sym typeface="Wingdings" pitchFamily="2" charset="2"/>
              </a:rPr>
              <a:t></a:t>
            </a:r>
            <a:r>
              <a:rPr lang="ko-KR" altLang="en-US">
                <a:latin typeface="굴림" pitchFamily="50" charset="-127"/>
                <a:sym typeface="Wingdings" pitchFamily="2" charset="2"/>
              </a:rPr>
              <a:t>질의어 최적화</a:t>
            </a:r>
            <a:r>
              <a:rPr lang="en-US" altLang="ko-KR">
                <a:latin typeface="굴림" pitchFamily="50" charset="-127"/>
                <a:sym typeface="Wingdings" pitchFamily="2" charset="2"/>
              </a:rPr>
              <a:t>(</a:t>
            </a:r>
            <a:r>
              <a:rPr lang="en-US" altLang="ko-KR"/>
              <a:t>Query Optimization)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</a:p>
          <a:p>
            <a:pPr lvl="1"/>
            <a:r>
              <a:rPr lang="ko-KR" altLang="en-US" dirty="0"/>
              <a:t>효율적인 실행 전략의 계획</a:t>
            </a:r>
          </a:p>
          <a:p>
            <a:pPr lvl="1"/>
            <a:r>
              <a:rPr lang="ko-KR" altLang="en-US" dirty="0"/>
              <a:t>최적화 </a:t>
            </a:r>
            <a:r>
              <a:rPr lang="en-US" altLang="ko-KR" dirty="0"/>
              <a:t>: </a:t>
            </a:r>
            <a:r>
              <a:rPr lang="ko-KR" altLang="en-US" dirty="0"/>
              <a:t>더 효율적인 실행</a:t>
            </a:r>
          </a:p>
          <a:p>
            <a:pPr lvl="1"/>
            <a:r>
              <a:rPr lang="ko-KR" altLang="en-US" dirty="0"/>
              <a:t>시스템 레벨의 최적화 </a:t>
            </a:r>
            <a:r>
              <a:rPr lang="en-US" altLang="ko-KR" dirty="0"/>
              <a:t>: </a:t>
            </a:r>
            <a:r>
              <a:rPr lang="ko-KR" altLang="en-US" dirty="0"/>
              <a:t>고급 </a:t>
            </a:r>
            <a:r>
              <a:rPr lang="ko-KR" altLang="en-US" dirty="0" err="1"/>
              <a:t>질의어</a:t>
            </a:r>
            <a:r>
              <a:rPr lang="en-US" altLang="ko-KR" dirty="0"/>
              <a:t>(what)-&gt; how</a:t>
            </a:r>
          </a:p>
          <a:p>
            <a:r>
              <a:rPr lang="ko-KR" altLang="en-US" dirty="0"/>
              <a:t>성능측정</a:t>
            </a:r>
            <a:r>
              <a:rPr lang="en-US" altLang="ko-KR" dirty="0"/>
              <a:t>(Performance metrics)</a:t>
            </a:r>
          </a:p>
          <a:p>
            <a:pPr lvl="1"/>
            <a:r>
              <a:rPr lang="ko-KR" altLang="en-US" dirty="0"/>
              <a:t>디스크 </a:t>
            </a:r>
            <a:r>
              <a:rPr lang="en-US" altLang="ko-KR" dirty="0"/>
              <a:t>I/O </a:t>
            </a:r>
            <a:r>
              <a:rPr lang="ko-KR" altLang="en-US" dirty="0"/>
              <a:t>횟수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 err="1"/>
              <a:t>블럭</a:t>
            </a:r>
            <a:r>
              <a:rPr lang="en-US" altLang="ko-KR" dirty="0"/>
              <a:t>…)</a:t>
            </a:r>
          </a:p>
          <a:p>
            <a:pPr lvl="1"/>
            <a:r>
              <a:rPr lang="ko-KR" altLang="en-US" dirty="0"/>
              <a:t>중간결과의 크기</a:t>
            </a:r>
            <a:r>
              <a:rPr lang="en-US" altLang="ko-KR" dirty="0"/>
              <a:t>(Size of intermediate result)</a:t>
            </a:r>
          </a:p>
          <a:p>
            <a:pPr lvl="1"/>
            <a:r>
              <a:rPr lang="ko-KR" altLang="en-US" dirty="0"/>
              <a:t>응답시간</a:t>
            </a:r>
            <a:r>
              <a:rPr lang="en-US" altLang="ko-KR" dirty="0"/>
              <a:t>(Response time)</a:t>
            </a:r>
          </a:p>
          <a:p>
            <a:r>
              <a:rPr lang="ko-KR" altLang="en-US" dirty="0" err="1"/>
              <a:t>질의어</a:t>
            </a:r>
            <a:r>
              <a:rPr lang="ko-KR" altLang="en-US" dirty="0"/>
              <a:t> 최적화 과정</a:t>
            </a:r>
            <a:r>
              <a:rPr lang="en-US" altLang="ko-KR" dirty="0"/>
              <a:t>(Stages in Query Processing)</a:t>
            </a:r>
          </a:p>
          <a:p>
            <a:pPr lvl="1">
              <a:buFontTx/>
              <a:buNone/>
            </a:pPr>
            <a:r>
              <a:rPr lang="en-US" altLang="ko-KR" dirty="0"/>
              <a:t>① </a:t>
            </a:r>
            <a:r>
              <a:rPr lang="ko-KR" altLang="en-US" dirty="0"/>
              <a:t>질의문의 내부표현</a:t>
            </a:r>
            <a:r>
              <a:rPr lang="en-US" altLang="ko-KR" dirty="0"/>
              <a:t>(query graph)</a:t>
            </a:r>
          </a:p>
          <a:p>
            <a:pPr lvl="1">
              <a:buFontTx/>
              <a:buNone/>
            </a:pPr>
            <a:r>
              <a:rPr lang="en-US" altLang="ko-KR" dirty="0"/>
              <a:t>② </a:t>
            </a:r>
            <a:r>
              <a:rPr lang="ko-KR" altLang="en-US" dirty="0"/>
              <a:t>동등하고 효율적인 내부 형태로 변환</a:t>
            </a:r>
          </a:p>
          <a:p>
            <a:pPr lvl="1">
              <a:buFontTx/>
              <a:buNone/>
            </a:pPr>
            <a:r>
              <a:rPr lang="ko-KR" altLang="en-US" dirty="0"/>
              <a:t>③ 후보 프로시저 선정</a:t>
            </a:r>
          </a:p>
          <a:p>
            <a:pPr lvl="1">
              <a:buFontTx/>
              <a:buNone/>
            </a:pPr>
            <a:r>
              <a:rPr lang="ko-KR" altLang="en-US" dirty="0"/>
              <a:t>④ </a:t>
            </a:r>
            <a:r>
              <a:rPr lang="ko-KR" altLang="en-US" dirty="0" err="1"/>
              <a:t>질의문</a:t>
            </a:r>
            <a:r>
              <a:rPr lang="ko-KR" altLang="en-US" dirty="0"/>
              <a:t> 계획의 평가 및 결정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9FB82-47A2-4988-8F30-A7AB8A02A663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</a:rPr>
              <a:t>fib(n)</a:t>
            </a:r>
            <a:r>
              <a:rPr lang="ko-KR" altLang="en-US" smtClean="0"/>
              <a:t>의 함수 호출 횟수 계산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239125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) =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fib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)</a:t>
            </a:r>
            <a:r>
              <a:rPr lang="ko-KR" altLang="en-US">
                <a:latin typeface="Times New Roman" pitchFamily="18" charset="0"/>
                <a:ea typeface="굴림" charset="-127"/>
              </a:rPr>
              <a:t>을 계산하기 위하여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fib</a:t>
            </a: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ko-KR" altLang="en-US">
                <a:latin typeface="Times New Roman" pitchFamily="18" charset="0"/>
                <a:ea typeface="굴림" charset="-127"/>
              </a:rPr>
              <a:t>함수를 호출하는 횟수</a:t>
            </a:r>
          </a:p>
          <a:p>
            <a:r>
              <a:rPr lang="ko-KR" altLang="en-US">
                <a:latin typeface="Times New Roman" pitchFamily="18" charset="0"/>
                <a:ea typeface="굴림" charset="-127"/>
              </a:rPr>
              <a:t>           즉</a:t>
            </a:r>
            <a:r>
              <a:rPr lang="en-US" altLang="ko-KR">
                <a:latin typeface="Times New Roman" pitchFamily="18" charset="0"/>
                <a:ea typeface="굴림" charset="-127"/>
              </a:rPr>
              <a:t>, </a:t>
            </a:r>
            <a:r>
              <a:rPr lang="ko-KR" altLang="en-US">
                <a:latin typeface="Times New Roman" pitchFamily="18" charset="0"/>
                <a:ea typeface="굴림" charset="-127"/>
              </a:rPr>
              <a:t>재귀 트리 상의 마디의 개수</a:t>
            </a:r>
          </a:p>
          <a:p>
            <a:pPr>
              <a:lnSpc>
                <a:spcPct val="30000"/>
              </a:lnSpc>
            </a:pPr>
            <a:endParaRPr lang="ko-KR" altLang="en-US">
              <a:latin typeface="Times New Roman" pitchFamily="18" charset="0"/>
              <a:ea typeface="굴림" charset="-127"/>
            </a:endParaRPr>
          </a:p>
          <a:p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(0) = 1</a:t>
            </a:r>
          </a:p>
          <a:p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(1) = 1</a:t>
            </a:r>
          </a:p>
          <a:p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) =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 - 1) +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 - 2) +1		for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 2</a:t>
            </a:r>
          </a:p>
          <a:p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       &gt; 2 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- 2)			</a:t>
            </a:r>
            <a:r>
              <a:rPr lang="ko-KR" altLang="en-US">
                <a:latin typeface="Times New Roman" pitchFamily="18" charset="0"/>
                <a:ea typeface="굴림" charset="-127"/>
                <a:sym typeface="Symbol" pitchFamily="18" charset="2"/>
              </a:rPr>
              <a:t>왜냐하면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- 1) &gt;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- 2)</a:t>
            </a:r>
          </a:p>
          <a:p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       &gt; 2</a:t>
            </a:r>
            <a:r>
              <a:rPr lang="en-US" altLang="ko-KR" baseline="3000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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- 4)</a:t>
            </a:r>
          </a:p>
          <a:p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       &gt; 2</a:t>
            </a:r>
            <a:r>
              <a:rPr lang="en-US" altLang="ko-KR" baseline="3000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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n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- 6)</a:t>
            </a:r>
          </a:p>
          <a:p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             </a:t>
            </a:r>
          </a:p>
          <a:p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       &gt; 2</a:t>
            </a:r>
            <a:r>
              <a:rPr lang="en-US" altLang="ko-KR" i="1" baseline="3000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baseline="30000">
                <a:latin typeface="Times New Roman" pitchFamily="18" charset="0"/>
                <a:ea typeface="굴림" charset="-127"/>
                <a:sym typeface="Symbol" pitchFamily="18" charset="2"/>
              </a:rPr>
              <a:t>/2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 </a:t>
            </a:r>
            <a:r>
              <a:rPr lang="en-US" altLang="ko-KR" i="1">
                <a:latin typeface="Times New Roman" pitchFamily="18" charset="0"/>
                <a:ea typeface="굴림" charset="-127"/>
              </a:rPr>
              <a:t>T</a:t>
            </a:r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(0)</a:t>
            </a:r>
          </a:p>
          <a:p>
            <a:r>
              <a:rPr lang="en-US" altLang="ko-KR">
                <a:latin typeface="Times New Roman" pitchFamily="18" charset="0"/>
                <a:ea typeface="굴림" charset="-127"/>
                <a:sym typeface="Symbol" pitchFamily="18" charset="2"/>
              </a:rPr>
              <a:t>        = 2</a:t>
            </a:r>
            <a:r>
              <a:rPr lang="en-US" altLang="ko-KR" i="1" baseline="3000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baseline="30000">
                <a:latin typeface="Times New Roman" pitchFamily="18" charset="0"/>
                <a:ea typeface="굴림" charset="-127"/>
                <a:sym typeface="Symbol" pitchFamily="18" charset="2"/>
              </a:rPr>
              <a:t>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ko-KR" sz="3000" dirty="0"/>
              <a:t>▶ </a:t>
            </a:r>
            <a:r>
              <a:rPr lang="ko-KR" altLang="en-US" sz="3000" dirty="0"/>
              <a:t>예 </a:t>
            </a:r>
            <a:r>
              <a:rPr lang="en-US" altLang="ko-KR" sz="3000" dirty="0"/>
              <a:t>(1/2)</a:t>
            </a:r>
            <a:endParaRPr lang="en-US" altLang="ko-KR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99592" y="980728"/>
            <a:ext cx="7901880" cy="23762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 dirty="0"/>
              <a:t>   </a:t>
            </a:r>
            <a:r>
              <a:rPr lang="en-US" altLang="ko-KR" sz="2800" b="1" dirty="0"/>
              <a:t>SELECT  SNAME</a:t>
            </a:r>
          </a:p>
          <a:p>
            <a:r>
              <a:rPr lang="en-US" altLang="ko-KR" sz="2800" b="1" dirty="0"/>
              <a:t>   FROM    S, E</a:t>
            </a:r>
          </a:p>
          <a:p>
            <a:r>
              <a:rPr lang="en-US" altLang="ko-KR" sz="2800" b="1" dirty="0"/>
              <a:t>   WHERE  S.SNO=E.SNO  AND  CNO='C413'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        </a:t>
            </a:r>
            <a:r>
              <a:rPr lang="en-US" altLang="ko-KR" dirty="0"/>
              <a:t>|S|=100, |E|=10000, |E.CNO='C413'|=50</a:t>
            </a:r>
          </a:p>
          <a:p>
            <a:r>
              <a:rPr lang="en-US" altLang="ko-KR" dirty="0"/>
              <a:t>          </a:t>
            </a:r>
          </a:p>
        </p:txBody>
      </p:sp>
      <p:sp>
        <p:nvSpPr>
          <p:cNvPr id="4" name="Rectangle 1096"/>
          <p:cNvSpPr>
            <a:spLocks noChangeArrowheads="1"/>
          </p:cNvSpPr>
          <p:nvPr/>
        </p:nvSpPr>
        <p:spPr bwMode="auto">
          <a:xfrm>
            <a:off x="5446713" y="4146550"/>
            <a:ext cx="77152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1097"/>
          <p:cNvSpPr>
            <a:spLocks noChangeArrowheads="1"/>
          </p:cNvSpPr>
          <p:nvPr/>
        </p:nvSpPr>
        <p:spPr bwMode="auto">
          <a:xfrm>
            <a:off x="5659438" y="4216400"/>
            <a:ext cx="357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SNO</a:t>
            </a:r>
            <a:endParaRPr lang="en-US" altLang="ko-KR"/>
          </a:p>
        </p:txBody>
      </p:sp>
      <p:sp>
        <p:nvSpPr>
          <p:cNvPr id="6" name="Rectangle 1098"/>
          <p:cNvSpPr>
            <a:spLocks noChangeArrowheads="1"/>
          </p:cNvSpPr>
          <p:nvPr/>
        </p:nvSpPr>
        <p:spPr bwMode="auto">
          <a:xfrm>
            <a:off x="6218238" y="4146550"/>
            <a:ext cx="773112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1099"/>
          <p:cNvSpPr>
            <a:spLocks noChangeArrowheads="1"/>
          </p:cNvSpPr>
          <p:nvPr/>
        </p:nvSpPr>
        <p:spPr bwMode="auto">
          <a:xfrm>
            <a:off x="6319838" y="4216400"/>
            <a:ext cx="5953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SNAME</a:t>
            </a:r>
            <a:endParaRPr lang="en-US" altLang="ko-KR"/>
          </a:p>
        </p:txBody>
      </p:sp>
      <p:sp>
        <p:nvSpPr>
          <p:cNvPr id="8" name="Rectangle 1100"/>
          <p:cNvSpPr>
            <a:spLocks noChangeArrowheads="1"/>
          </p:cNvSpPr>
          <p:nvPr/>
        </p:nvSpPr>
        <p:spPr bwMode="auto">
          <a:xfrm>
            <a:off x="6991350" y="4146550"/>
            <a:ext cx="77152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101"/>
          <p:cNvSpPr>
            <a:spLocks noChangeArrowheads="1"/>
          </p:cNvSpPr>
          <p:nvPr/>
        </p:nvSpPr>
        <p:spPr bwMode="auto">
          <a:xfrm>
            <a:off x="7153275" y="4216400"/>
            <a:ext cx="4572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YEAR</a:t>
            </a:r>
            <a:endParaRPr lang="en-US" altLang="ko-KR"/>
          </a:p>
        </p:txBody>
      </p:sp>
      <p:sp>
        <p:nvSpPr>
          <p:cNvPr id="10" name="Rectangle 1102"/>
          <p:cNvSpPr>
            <a:spLocks noChangeArrowheads="1"/>
          </p:cNvSpPr>
          <p:nvPr/>
        </p:nvSpPr>
        <p:spPr bwMode="auto">
          <a:xfrm>
            <a:off x="7762875" y="4146550"/>
            <a:ext cx="773113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1103"/>
          <p:cNvSpPr>
            <a:spLocks noChangeArrowheads="1"/>
          </p:cNvSpPr>
          <p:nvPr/>
        </p:nvSpPr>
        <p:spPr bwMode="auto">
          <a:xfrm>
            <a:off x="7935913" y="4216400"/>
            <a:ext cx="4397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DEPT</a:t>
            </a:r>
            <a:endParaRPr lang="en-US" altLang="ko-KR"/>
          </a:p>
        </p:txBody>
      </p:sp>
      <p:sp>
        <p:nvSpPr>
          <p:cNvPr id="12" name="Rectangle 1104"/>
          <p:cNvSpPr>
            <a:spLocks noChangeArrowheads="1"/>
          </p:cNvSpPr>
          <p:nvPr/>
        </p:nvSpPr>
        <p:spPr bwMode="auto">
          <a:xfrm>
            <a:off x="5461000" y="5081588"/>
            <a:ext cx="446088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105"/>
          <p:cNvSpPr>
            <a:spLocks noChangeArrowheads="1"/>
          </p:cNvSpPr>
          <p:nvPr/>
        </p:nvSpPr>
        <p:spPr bwMode="auto">
          <a:xfrm>
            <a:off x="5497513" y="5151438"/>
            <a:ext cx="357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SNO</a:t>
            </a:r>
            <a:endParaRPr lang="en-US" altLang="ko-KR"/>
          </a:p>
        </p:txBody>
      </p:sp>
      <p:sp>
        <p:nvSpPr>
          <p:cNvPr id="14" name="Rectangle 1106"/>
          <p:cNvSpPr>
            <a:spLocks noChangeArrowheads="1"/>
          </p:cNvSpPr>
          <p:nvPr/>
        </p:nvSpPr>
        <p:spPr bwMode="auto">
          <a:xfrm>
            <a:off x="5903913" y="5081588"/>
            <a:ext cx="446087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1107"/>
          <p:cNvSpPr>
            <a:spLocks noChangeArrowheads="1"/>
          </p:cNvSpPr>
          <p:nvPr/>
        </p:nvSpPr>
        <p:spPr bwMode="auto">
          <a:xfrm>
            <a:off x="5943600" y="5151438"/>
            <a:ext cx="3667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CNO</a:t>
            </a:r>
            <a:endParaRPr lang="en-US" altLang="ko-KR"/>
          </a:p>
        </p:txBody>
      </p:sp>
      <p:sp>
        <p:nvSpPr>
          <p:cNvPr id="16" name="Rectangle 1109"/>
          <p:cNvSpPr>
            <a:spLocks noChangeArrowheads="1"/>
          </p:cNvSpPr>
          <p:nvPr/>
        </p:nvSpPr>
        <p:spPr bwMode="auto">
          <a:xfrm>
            <a:off x="6361113" y="5081588"/>
            <a:ext cx="681037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Rectangle 1110"/>
          <p:cNvSpPr>
            <a:spLocks noChangeArrowheads="1"/>
          </p:cNvSpPr>
          <p:nvPr/>
        </p:nvSpPr>
        <p:spPr bwMode="auto">
          <a:xfrm>
            <a:off x="6411913" y="5151438"/>
            <a:ext cx="5953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GRADE</a:t>
            </a:r>
            <a:endParaRPr lang="en-US" altLang="ko-KR"/>
          </a:p>
        </p:txBody>
      </p:sp>
      <p:sp>
        <p:nvSpPr>
          <p:cNvPr id="18" name="Rectangle 1111"/>
          <p:cNvSpPr>
            <a:spLocks noChangeArrowheads="1"/>
          </p:cNvSpPr>
          <p:nvPr/>
        </p:nvSpPr>
        <p:spPr bwMode="auto">
          <a:xfrm>
            <a:off x="7042150" y="5081588"/>
            <a:ext cx="944563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Rectangle 1112"/>
          <p:cNvSpPr>
            <a:spLocks noChangeArrowheads="1"/>
          </p:cNvSpPr>
          <p:nvPr/>
        </p:nvSpPr>
        <p:spPr bwMode="auto">
          <a:xfrm>
            <a:off x="7132638" y="5151438"/>
            <a:ext cx="7715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MIDTERM</a:t>
            </a:r>
            <a:endParaRPr lang="en-US" altLang="ko-KR"/>
          </a:p>
        </p:txBody>
      </p:sp>
      <p:sp>
        <p:nvSpPr>
          <p:cNvPr id="20" name="Rectangle 1113"/>
          <p:cNvSpPr>
            <a:spLocks noChangeArrowheads="1"/>
          </p:cNvSpPr>
          <p:nvPr/>
        </p:nvSpPr>
        <p:spPr bwMode="auto">
          <a:xfrm>
            <a:off x="7986713" y="5081588"/>
            <a:ext cx="54927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Rectangle 1114"/>
          <p:cNvSpPr>
            <a:spLocks noChangeArrowheads="1"/>
          </p:cNvSpPr>
          <p:nvPr/>
        </p:nvSpPr>
        <p:spPr bwMode="auto">
          <a:xfrm>
            <a:off x="8016875" y="5151438"/>
            <a:ext cx="4873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FINAL</a:t>
            </a:r>
            <a:endParaRPr lang="en-US" altLang="ko-KR"/>
          </a:p>
        </p:txBody>
      </p:sp>
      <p:sp>
        <p:nvSpPr>
          <p:cNvPr id="22" name="Rectangle 1116"/>
          <p:cNvSpPr>
            <a:spLocks noChangeArrowheads="1"/>
          </p:cNvSpPr>
          <p:nvPr/>
        </p:nvSpPr>
        <p:spPr bwMode="auto">
          <a:xfrm>
            <a:off x="5395913" y="3890963"/>
            <a:ext cx="212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Rectangle 1117"/>
          <p:cNvSpPr>
            <a:spLocks noChangeArrowheads="1"/>
          </p:cNvSpPr>
          <p:nvPr/>
        </p:nvSpPr>
        <p:spPr bwMode="auto">
          <a:xfrm>
            <a:off x="5446713" y="3922713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ko-KR"/>
          </a:p>
        </p:txBody>
      </p:sp>
      <p:sp>
        <p:nvSpPr>
          <p:cNvPr id="24" name="Rectangle 1118"/>
          <p:cNvSpPr>
            <a:spLocks noChangeArrowheads="1"/>
          </p:cNvSpPr>
          <p:nvPr/>
        </p:nvSpPr>
        <p:spPr bwMode="auto">
          <a:xfrm>
            <a:off x="5395913" y="4826000"/>
            <a:ext cx="212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Rectangle 1119"/>
          <p:cNvSpPr>
            <a:spLocks noChangeArrowheads="1"/>
          </p:cNvSpPr>
          <p:nvPr/>
        </p:nvSpPr>
        <p:spPr bwMode="auto">
          <a:xfrm>
            <a:off x="5446713" y="4857750"/>
            <a:ext cx="1095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300" b="1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 altLang="ko-KR"/>
          </a:p>
        </p:txBody>
      </p:sp>
      <p:sp>
        <p:nvSpPr>
          <p:cNvPr id="26" name="Rectangle 1120"/>
          <p:cNvSpPr>
            <a:spLocks noChangeArrowheads="1"/>
          </p:cNvSpPr>
          <p:nvPr/>
        </p:nvSpPr>
        <p:spPr bwMode="auto">
          <a:xfrm>
            <a:off x="6084888" y="3271838"/>
            <a:ext cx="20335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1121"/>
          <p:cNvSpPr>
            <a:spLocks noChangeArrowheads="1"/>
          </p:cNvSpPr>
          <p:nvPr/>
        </p:nvSpPr>
        <p:spPr bwMode="auto">
          <a:xfrm>
            <a:off x="5945188" y="3313113"/>
            <a:ext cx="7191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 b="1">
                <a:solidFill>
                  <a:srgbClr val="000000"/>
                </a:solidFill>
                <a:latin typeface="Arial" pitchFamily="34" charset="0"/>
              </a:rPr>
              <a:t>S(</a:t>
            </a:r>
            <a:r>
              <a:rPr lang="ko-KR" altLang="en-US" sz="1700" b="1">
                <a:solidFill>
                  <a:srgbClr val="000000"/>
                </a:solidFill>
                <a:latin typeface="Arial" pitchFamily="34" charset="0"/>
              </a:rPr>
              <a:t>학생</a:t>
            </a:r>
            <a:r>
              <a:rPr lang="en-US" altLang="ko-KR" sz="1700" b="1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altLang="ko-KR"/>
          </a:p>
        </p:txBody>
      </p:sp>
      <p:sp>
        <p:nvSpPr>
          <p:cNvPr id="28" name="Rectangle 1124"/>
          <p:cNvSpPr>
            <a:spLocks noChangeArrowheads="1"/>
          </p:cNvSpPr>
          <p:nvPr/>
        </p:nvSpPr>
        <p:spPr bwMode="auto">
          <a:xfrm>
            <a:off x="7345363" y="3313113"/>
            <a:ext cx="7191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 b="1">
                <a:solidFill>
                  <a:srgbClr val="000000"/>
                </a:solidFill>
                <a:latin typeface="Arial" pitchFamily="34" charset="0"/>
              </a:rPr>
              <a:t>E(</a:t>
            </a:r>
            <a:r>
              <a:rPr lang="ko-KR" altLang="en-US" sz="1700" b="1">
                <a:solidFill>
                  <a:srgbClr val="000000"/>
                </a:solidFill>
                <a:latin typeface="Arial" pitchFamily="34" charset="0"/>
              </a:rPr>
              <a:t>등록</a:t>
            </a:r>
            <a:r>
              <a:rPr lang="en-US" altLang="ko-KR" sz="1700" b="1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altLang="ko-KR"/>
          </a:p>
        </p:txBody>
      </p:sp>
      <p:sp>
        <p:nvSpPr>
          <p:cNvPr id="29" name="Rectangle 1065"/>
          <p:cNvSpPr>
            <a:spLocks noChangeArrowheads="1"/>
          </p:cNvSpPr>
          <p:nvPr/>
        </p:nvSpPr>
        <p:spPr bwMode="auto">
          <a:xfrm>
            <a:off x="2609850" y="3494682"/>
            <a:ext cx="642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Arial" pitchFamily="34" charset="0"/>
              </a:rPr>
              <a:t>SNAME</a:t>
            </a:r>
            <a:endParaRPr lang="en-US" altLang="ko-KR"/>
          </a:p>
        </p:txBody>
      </p:sp>
      <p:sp>
        <p:nvSpPr>
          <p:cNvPr id="30" name="Rectangle 1066"/>
          <p:cNvSpPr>
            <a:spLocks noChangeArrowheads="1"/>
          </p:cNvSpPr>
          <p:nvPr/>
        </p:nvSpPr>
        <p:spPr bwMode="auto">
          <a:xfrm>
            <a:off x="2219325" y="4147145"/>
            <a:ext cx="153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b="1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 altLang="ko-KR"/>
          </a:p>
        </p:txBody>
      </p:sp>
      <p:sp>
        <p:nvSpPr>
          <p:cNvPr id="31" name="Rectangle 1067"/>
          <p:cNvSpPr>
            <a:spLocks noChangeArrowheads="1"/>
          </p:cNvSpPr>
          <p:nvPr/>
        </p:nvSpPr>
        <p:spPr bwMode="auto">
          <a:xfrm>
            <a:off x="2346325" y="4170957"/>
            <a:ext cx="6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altLang="ko-KR"/>
          </a:p>
        </p:txBody>
      </p:sp>
      <p:sp>
        <p:nvSpPr>
          <p:cNvPr id="32" name="Rectangle 1068"/>
          <p:cNvSpPr>
            <a:spLocks noChangeArrowheads="1"/>
          </p:cNvSpPr>
          <p:nvPr/>
        </p:nvSpPr>
        <p:spPr bwMode="auto">
          <a:xfrm>
            <a:off x="2403475" y="4290020"/>
            <a:ext cx="596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Arial" pitchFamily="34" charset="0"/>
              </a:rPr>
              <a:t>CNO = </a:t>
            </a:r>
            <a:endParaRPr lang="en-US" altLang="ko-KR"/>
          </a:p>
        </p:txBody>
      </p:sp>
      <p:sp>
        <p:nvSpPr>
          <p:cNvPr id="33" name="Rectangle 1070"/>
          <p:cNvSpPr>
            <a:spLocks noChangeArrowheads="1"/>
          </p:cNvSpPr>
          <p:nvPr/>
        </p:nvSpPr>
        <p:spPr bwMode="auto">
          <a:xfrm>
            <a:off x="2971800" y="4290020"/>
            <a:ext cx="5222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Arial" pitchFamily="34" charset="0"/>
              </a:rPr>
              <a:t>‘C413’</a:t>
            </a:r>
            <a:endParaRPr lang="en-US" altLang="ko-KR"/>
          </a:p>
        </p:txBody>
      </p:sp>
      <p:sp>
        <p:nvSpPr>
          <p:cNvPr id="34" name="Rectangle 1071"/>
          <p:cNvSpPr>
            <a:spLocks noChangeArrowheads="1"/>
          </p:cNvSpPr>
          <p:nvPr/>
        </p:nvSpPr>
        <p:spPr bwMode="auto">
          <a:xfrm>
            <a:off x="3152775" y="429002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Arial" pitchFamily="34" charset="0"/>
              </a:rPr>
              <a:t>’</a:t>
            </a:r>
            <a:endParaRPr lang="en-US" altLang="ko-KR"/>
          </a:p>
        </p:txBody>
      </p:sp>
      <p:sp>
        <p:nvSpPr>
          <p:cNvPr id="35" name="Rectangle 1072"/>
          <p:cNvSpPr>
            <a:spLocks noChangeArrowheads="1"/>
          </p:cNvSpPr>
          <p:nvPr/>
        </p:nvSpPr>
        <p:spPr bwMode="auto">
          <a:xfrm>
            <a:off x="2079625" y="4967882"/>
            <a:ext cx="239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b="1">
                <a:solidFill>
                  <a:srgbClr val="000000"/>
                </a:solidFill>
                <a:latin typeface="Arial" pitchFamily="34" charset="0"/>
              </a:rPr>
              <a:t>E </a:t>
            </a:r>
            <a:endParaRPr lang="en-US" altLang="ko-KR"/>
          </a:p>
        </p:txBody>
      </p:sp>
      <p:sp>
        <p:nvSpPr>
          <p:cNvPr id="36" name="Rectangle 1073"/>
          <p:cNvSpPr>
            <a:spLocks noChangeArrowheads="1"/>
          </p:cNvSpPr>
          <p:nvPr/>
        </p:nvSpPr>
        <p:spPr bwMode="auto">
          <a:xfrm>
            <a:off x="2482850" y="5086945"/>
            <a:ext cx="1022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Arial" pitchFamily="34" charset="0"/>
              </a:rPr>
              <a:t>SNO = SNO </a:t>
            </a:r>
            <a:endParaRPr lang="en-US" altLang="ko-KR"/>
          </a:p>
        </p:txBody>
      </p:sp>
      <p:sp>
        <p:nvSpPr>
          <p:cNvPr id="37" name="Rectangle 1074"/>
          <p:cNvSpPr>
            <a:spLocks noChangeArrowheads="1"/>
          </p:cNvSpPr>
          <p:nvPr/>
        </p:nvSpPr>
        <p:spPr bwMode="auto">
          <a:xfrm>
            <a:off x="3487738" y="4967882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b="1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ko-KR"/>
          </a:p>
        </p:txBody>
      </p:sp>
      <p:sp>
        <p:nvSpPr>
          <p:cNvPr id="38" name="Rectangle 1079"/>
          <p:cNvSpPr>
            <a:spLocks noChangeArrowheads="1"/>
          </p:cNvSpPr>
          <p:nvPr/>
        </p:nvSpPr>
        <p:spPr bwMode="auto">
          <a:xfrm>
            <a:off x="3681413" y="6034682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latin typeface="Arial" pitchFamily="34" charset="0"/>
              </a:rPr>
              <a:t>S(</a:t>
            </a:r>
            <a:r>
              <a:rPr lang="ko-KR" altLang="en-US" sz="1800" b="1">
                <a:solidFill>
                  <a:srgbClr val="000000"/>
                </a:solidFill>
                <a:latin typeface="Arial" pitchFamily="34" charset="0"/>
              </a:rPr>
              <a:t>학생</a:t>
            </a:r>
            <a:r>
              <a:rPr lang="en-US" altLang="ko-KR" sz="1800" b="1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altLang="ko-KR" sz="1800">
              <a:latin typeface="Arial" pitchFamily="34" charset="0"/>
            </a:endParaRPr>
          </a:p>
        </p:txBody>
      </p:sp>
      <p:sp>
        <p:nvSpPr>
          <p:cNvPr id="39" name="Line 1084"/>
          <p:cNvSpPr>
            <a:spLocks noChangeShapeType="1"/>
          </p:cNvSpPr>
          <p:nvPr/>
        </p:nvSpPr>
        <p:spPr bwMode="auto">
          <a:xfrm flipH="1">
            <a:off x="1792288" y="5264745"/>
            <a:ext cx="782637" cy="712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1085"/>
          <p:cNvSpPr>
            <a:spLocks noChangeShapeType="1"/>
          </p:cNvSpPr>
          <p:nvPr/>
        </p:nvSpPr>
        <p:spPr bwMode="auto">
          <a:xfrm>
            <a:off x="2852738" y="5264745"/>
            <a:ext cx="1060450" cy="712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1087"/>
          <p:cNvSpPr>
            <a:spLocks noChangeShapeType="1"/>
          </p:cNvSpPr>
          <p:nvPr/>
        </p:nvSpPr>
        <p:spPr bwMode="auto">
          <a:xfrm>
            <a:off x="2286000" y="5042495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Line 1088"/>
          <p:cNvSpPr>
            <a:spLocks noChangeShapeType="1"/>
          </p:cNvSpPr>
          <p:nvPr/>
        </p:nvSpPr>
        <p:spPr bwMode="auto">
          <a:xfrm>
            <a:off x="2286000" y="5042495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Line 1089"/>
          <p:cNvSpPr>
            <a:spLocks noChangeShapeType="1"/>
          </p:cNvSpPr>
          <p:nvPr/>
        </p:nvSpPr>
        <p:spPr bwMode="auto">
          <a:xfrm flipV="1">
            <a:off x="2438400" y="5042495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1090"/>
          <p:cNvSpPr>
            <a:spLocks noChangeShapeType="1"/>
          </p:cNvSpPr>
          <p:nvPr/>
        </p:nvSpPr>
        <p:spPr bwMode="auto">
          <a:xfrm flipH="1">
            <a:off x="2286000" y="5042495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1092"/>
          <p:cNvSpPr>
            <a:spLocks noChangeShapeType="1"/>
          </p:cNvSpPr>
          <p:nvPr/>
        </p:nvSpPr>
        <p:spPr bwMode="auto">
          <a:xfrm>
            <a:off x="2819400" y="376297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1093"/>
          <p:cNvSpPr>
            <a:spLocks noChangeShapeType="1"/>
          </p:cNvSpPr>
          <p:nvPr/>
        </p:nvSpPr>
        <p:spPr bwMode="auto">
          <a:xfrm>
            <a:off x="2819400" y="452497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Rectangle 1132"/>
          <p:cNvSpPr>
            <a:spLocks noChangeArrowheads="1"/>
          </p:cNvSpPr>
          <p:nvPr/>
        </p:nvSpPr>
        <p:spPr bwMode="auto">
          <a:xfrm>
            <a:off x="1371600" y="6014045"/>
            <a:ext cx="762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latin typeface="Arial" pitchFamily="34" charset="0"/>
              </a:rPr>
              <a:t>E(</a:t>
            </a:r>
            <a:r>
              <a:rPr lang="ko-KR" altLang="en-US" sz="1800" b="1">
                <a:solidFill>
                  <a:srgbClr val="000000"/>
                </a:solidFill>
                <a:latin typeface="Arial" pitchFamily="34" charset="0"/>
              </a:rPr>
              <a:t>등록</a:t>
            </a:r>
            <a:r>
              <a:rPr lang="en-US" altLang="ko-KR" sz="1800" b="1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altLang="ko-KR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2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ko-KR" altLang="en-US">
                <a:sym typeface="Symbol" pitchFamily="18" charset="2"/>
              </a:rPr>
              <a:t>방법 </a:t>
            </a:r>
            <a:r>
              <a:rPr lang="en-US" altLang="ko-KR">
                <a:sym typeface="Symbol" pitchFamily="18" charset="2"/>
              </a:rPr>
              <a:t>1</a:t>
            </a: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r>
              <a:rPr lang="ko-KR" altLang="en-US">
                <a:sym typeface="Symbol" pitchFamily="18" charset="2"/>
              </a:rPr>
              <a:t>방법 </a:t>
            </a:r>
            <a:r>
              <a:rPr lang="en-US" altLang="ko-KR">
                <a:sym typeface="Symbol" pitchFamily="18" charset="2"/>
              </a:rPr>
              <a:t>2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/>
              <a:t>▶ </a:t>
            </a:r>
            <a:r>
              <a:rPr lang="ko-KR" altLang="en-US" sz="3400" dirty="0"/>
              <a:t>예 </a:t>
            </a:r>
            <a:r>
              <a:rPr lang="en-US" altLang="ko-KR" sz="3400" dirty="0"/>
              <a:t>(2/2) </a:t>
            </a:r>
            <a:endParaRPr lang="ko-KR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50888" y="1341438"/>
            <a:ext cx="7696200" cy="2374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/>
              <a:t>  </a:t>
            </a:r>
            <a:r>
              <a:rPr lang="en-US" altLang="ko-KR" b="1"/>
              <a:t>① R1 ← E    </a:t>
            </a:r>
            <a:r>
              <a:rPr lang="en-US" altLang="ko-KR" b="1" baseline="-25000"/>
              <a:t>SNO=SNO</a:t>
            </a:r>
            <a:r>
              <a:rPr lang="en-US" altLang="ko-KR" b="1"/>
              <a:t>S </a:t>
            </a:r>
          </a:p>
          <a:p>
            <a:r>
              <a:rPr lang="en-US" altLang="ko-KR" sz="2000"/>
              <a:t>       No. of tuple I/O = 100(S)*10000(E)+10000(R1)</a:t>
            </a:r>
            <a:endParaRPr lang="en-US" altLang="ko-KR"/>
          </a:p>
          <a:p>
            <a:r>
              <a:rPr lang="en-US" altLang="ko-KR"/>
              <a:t>  </a:t>
            </a:r>
            <a:r>
              <a:rPr lang="en-US" altLang="ko-KR" b="1"/>
              <a:t>② R2 ← </a:t>
            </a:r>
            <a:r>
              <a:rPr lang="en-US" altLang="ko-KR" b="1">
                <a:sym typeface="Symbol" pitchFamily="18" charset="2"/>
              </a:rPr>
              <a:t></a:t>
            </a:r>
            <a:r>
              <a:rPr lang="en-US" altLang="ko-KR" b="1" baseline="-25000">
                <a:sym typeface="Symbol" pitchFamily="18" charset="2"/>
              </a:rPr>
              <a:t>CNO=‘C413’</a:t>
            </a:r>
            <a:r>
              <a:rPr lang="en-US" altLang="ko-KR" b="1">
                <a:sym typeface="Symbol" pitchFamily="18" charset="2"/>
              </a:rPr>
              <a:t>(R1)     </a:t>
            </a:r>
            <a:r>
              <a:rPr lang="en-US" altLang="ko-KR" sz="1800">
                <a:sym typeface="Symbol" pitchFamily="18" charset="2"/>
              </a:rPr>
              <a:t>(R2</a:t>
            </a:r>
            <a:r>
              <a:rPr lang="ko-KR" altLang="en-US" sz="1800">
                <a:sym typeface="Symbol" pitchFamily="18" charset="2"/>
              </a:rPr>
              <a:t>의 </a:t>
            </a:r>
            <a:r>
              <a:rPr lang="en-US" altLang="ko-KR" sz="1800">
                <a:sym typeface="Symbol" pitchFamily="18" charset="2"/>
              </a:rPr>
              <a:t>cardinality 50)</a:t>
            </a:r>
          </a:p>
          <a:p>
            <a:r>
              <a:rPr lang="en-US" altLang="ko-KR" sz="2000"/>
              <a:t>       No. of tuple I/O = 10000(R1)+ 50(R2)</a:t>
            </a:r>
          </a:p>
          <a:p>
            <a:r>
              <a:rPr lang="en-US" altLang="ko-KR"/>
              <a:t>  </a:t>
            </a:r>
            <a:r>
              <a:rPr lang="en-US" altLang="ko-KR" b="1"/>
              <a:t>③ </a:t>
            </a:r>
            <a:r>
              <a:rPr lang="en-US" altLang="ko-KR" b="1">
                <a:sym typeface="Symbol" pitchFamily="18" charset="2"/>
              </a:rPr>
              <a:t></a:t>
            </a:r>
            <a:r>
              <a:rPr lang="en-US" altLang="ko-KR" b="1" baseline="-25000">
                <a:sym typeface="Symbol" pitchFamily="18" charset="2"/>
              </a:rPr>
              <a:t>SNAME</a:t>
            </a:r>
            <a:r>
              <a:rPr lang="en-US" altLang="ko-KR" b="1">
                <a:sym typeface="Symbol" pitchFamily="18" charset="2"/>
              </a:rPr>
              <a:t>(R2)</a:t>
            </a:r>
          </a:p>
          <a:p>
            <a:r>
              <a:rPr lang="en-US" altLang="ko-KR" b="1">
                <a:sym typeface="Symbol" pitchFamily="18" charset="2"/>
              </a:rPr>
              <a:t>      </a:t>
            </a:r>
            <a:r>
              <a:rPr lang="en-US" altLang="ko-KR" sz="2000"/>
              <a:t>No. of tuple I/O = 50(R2)</a:t>
            </a:r>
          </a:p>
          <a:p>
            <a:endParaRPr lang="en-US" altLang="ko-KR" sz="2000" b="1">
              <a:sym typeface="Symbol" pitchFamily="18" charset="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257800" y="2895600"/>
            <a:ext cx="31591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 No. of tuple I/O </a:t>
            </a:r>
            <a:r>
              <a:rPr lang="en-US" altLang="ko-KR"/>
              <a:t>: 1020100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4876800" y="2895600"/>
            <a:ext cx="381000" cy="457200"/>
          </a:xfrm>
          <a:prstGeom prst="rightArrow">
            <a:avLst>
              <a:gd name="adj1" fmla="val 50000"/>
              <a:gd name="adj2" fmla="val 42500"/>
            </a:avLst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59360" y="1620416"/>
            <a:ext cx="152400" cy="152400"/>
            <a:chOff x="336" y="2928"/>
            <a:chExt cx="144" cy="144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36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62000" y="4267200"/>
            <a:ext cx="7696200" cy="2401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/>
              <a:t>   </a:t>
            </a:r>
            <a:r>
              <a:rPr lang="en-US" altLang="ko-KR" b="1"/>
              <a:t>① R1 ← </a:t>
            </a:r>
            <a:r>
              <a:rPr lang="en-US" altLang="ko-KR" b="1">
                <a:sym typeface="Symbol" pitchFamily="18" charset="2"/>
              </a:rPr>
              <a:t></a:t>
            </a:r>
            <a:r>
              <a:rPr lang="en-US" altLang="ko-KR" b="1" baseline="-25000">
                <a:sym typeface="Symbol" pitchFamily="18" charset="2"/>
              </a:rPr>
              <a:t>CNO=‘C413’</a:t>
            </a:r>
            <a:r>
              <a:rPr lang="en-US" altLang="ko-KR" b="1">
                <a:sym typeface="Symbol" pitchFamily="18" charset="2"/>
              </a:rPr>
              <a:t>(E)     </a:t>
            </a:r>
            <a:r>
              <a:rPr lang="en-US" altLang="ko-KR" sz="1800">
                <a:sym typeface="Symbol" pitchFamily="18" charset="2"/>
              </a:rPr>
              <a:t>(R1</a:t>
            </a:r>
            <a:r>
              <a:rPr lang="ko-KR" altLang="en-US" sz="1800">
                <a:sym typeface="Symbol" pitchFamily="18" charset="2"/>
              </a:rPr>
              <a:t>의 </a:t>
            </a:r>
            <a:r>
              <a:rPr lang="en-US" altLang="ko-KR" sz="1800">
                <a:sym typeface="Symbol" pitchFamily="18" charset="2"/>
              </a:rPr>
              <a:t>cardinality 50)</a:t>
            </a:r>
            <a:endParaRPr lang="en-US" altLang="ko-KR" sz="1800"/>
          </a:p>
          <a:p>
            <a:r>
              <a:rPr lang="en-US" altLang="ko-KR"/>
              <a:t>      </a:t>
            </a:r>
            <a:r>
              <a:rPr lang="en-US" altLang="ko-KR" sz="2000"/>
              <a:t> No. of tuple I/O = 10000(E)</a:t>
            </a:r>
            <a:endParaRPr lang="en-US" altLang="ko-KR"/>
          </a:p>
          <a:p>
            <a:r>
              <a:rPr lang="en-US" altLang="ko-KR"/>
              <a:t>   </a:t>
            </a:r>
            <a:r>
              <a:rPr lang="en-US" altLang="ko-KR" b="1"/>
              <a:t>② R2 ← R1   </a:t>
            </a:r>
            <a:r>
              <a:rPr lang="en-US" altLang="ko-KR" b="1" baseline="-25000"/>
              <a:t>SNO=SNO</a:t>
            </a:r>
            <a:r>
              <a:rPr lang="en-US" altLang="ko-KR" b="1"/>
              <a:t>S</a:t>
            </a:r>
            <a:endParaRPr lang="en-US" altLang="ko-KR"/>
          </a:p>
          <a:p>
            <a:r>
              <a:rPr lang="en-US" altLang="ko-KR"/>
              <a:t>      </a:t>
            </a:r>
            <a:r>
              <a:rPr lang="en-US" altLang="ko-KR" sz="2000"/>
              <a:t> No. of tuple I/O =  50(R1)*100(S)+50(R2)</a:t>
            </a:r>
          </a:p>
          <a:p>
            <a:r>
              <a:rPr lang="en-US" altLang="ko-KR"/>
              <a:t>   </a:t>
            </a:r>
            <a:r>
              <a:rPr lang="en-US" altLang="ko-KR" b="1"/>
              <a:t>③ </a:t>
            </a:r>
            <a:r>
              <a:rPr lang="en-US" altLang="ko-KR" b="1">
                <a:sym typeface="Symbol" pitchFamily="18" charset="2"/>
              </a:rPr>
              <a:t></a:t>
            </a:r>
            <a:r>
              <a:rPr lang="en-US" altLang="ko-KR" b="1" baseline="-25000">
                <a:sym typeface="Symbol" pitchFamily="18" charset="2"/>
              </a:rPr>
              <a:t>SNAME</a:t>
            </a:r>
            <a:r>
              <a:rPr lang="en-US" altLang="ko-KR" b="1">
                <a:sym typeface="Symbol" pitchFamily="18" charset="2"/>
              </a:rPr>
              <a:t>(</a:t>
            </a:r>
            <a:r>
              <a:rPr lang="en-US" altLang="ko-KR" b="1"/>
              <a:t>R2)</a:t>
            </a:r>
          </a:p>
          <a:p>
            <a:r>
              <a:rPr lang="en-US" altLang="ko-KR" sz="2000"/>
              <a:t>	No. of tuple I/O = 50(R2)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5292725" y="6092825"/>
            <a:ext cx="28543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 No. of tuple I/O </a:t>
            </a:r>
            <a:r>
              <a:rPr lang="en-US" altLang="ko-KR"/>
              <a:t>: 15100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4905375" y="6065838"/>
            <a:ext cx="381000" cy="457200"/>
          </a:xfrm>
          <a:prstGeom prst="rightArrow">
            <a:avLst>
              <a:gd name="adj1" fmla="val 50000"/>
              <a:gd name="adj2" fmla="val 42500"/>
            </a:avLst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411760" y="5301208"/>
            <a:ext cx="152400" cy="152400"/>
            <a:chOff x="336" y="2928"/>
            <a:chExt cx="144" cy="144"/>
          </a:xfrm>
        </p:grpSpPr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36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 Ordering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091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R1     R2     R3    ...      </a:t>
            </a:r>
            <a:r>
              <a:rPr lang="en-US" altLang="ko-KR" dirty="0" err="1" smtClean="0"/>
              <a:t>Rn</a:t>
            </a:r>
            <a:endParaRPr lang="en-US" altLang="ko-KR" dirty="0" smtClean="0"/>
          </a:p>
          <a:p>
            <a:r>
              <a:rPr lang="en-US" altLang="ko-KR" dirty="0" smtClean="0"/>
              <a:t>Join Graph (Clique)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연쇄행렬의 곱과의 차이점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두행렬의</a:t>
            </a:r>
            <a:r>
              <a:rPr lang="ko-KR" altLang="en-US" dirty="0" smtClean="0"/>
              <a:t> 순서를 교환 불가</a:t>
            </a:r>
            <a:endParaRPr lang="ko-KR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31640" y="1556792"/>
            <a:ext cx="360040" cy="368424"/>
            <a:chOff x="336" y="2928"/>
            <a:chExt cx="144" cy="144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336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411760" y="1628800"/>
            <a:ext cx="360040" cy="368424"/>
            <a:chOff x="336" y="2928"/>
            <a:chExt cx="144" cy="14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6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7864" y="1556792"/>
            <a:ext cx="360040" cy="368424"/>
            <a:chOff x="336" y="2928"/>
            <a:chExt cx="144" cy="144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36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4139952" y="1628800"/>
            <a:ext cx="360040" cy="368424"/>
            <a:chOff x="336" y="2928"/>
            <a:chExt cx="144" cy="144"/>
          </a:xfrm>
        </p:grpSpPr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36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336" y="2928"/>
              <a:ext cx="14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31600" y="31003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55736" y="245224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5856" y="29563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7664" y="389240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43768" y="36763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24" idx="0"/>
          </p:cNvCxnSpPr>
          <p:nvPr/>
        </p:nvCxnSpPr>
        <p:spPr>
          <a:xfrm flipV="1">
            <a:off x="4057784" y="2668270"/>
            <a:ext cx="114196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3"/>
            <a:endCxn id="26" idx="1"/>
          </p:cNvCxnSpPr>
          <p:nvPr/>
        </p:nvCxnSpPr>
        <p:spPr>
          <a:xfrm>
            <a:off x="5508104" y="2636912"/>
            <a:ext cx="6277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7" idx="1"/>
          </p:cNvCxnSpPr>
          <p:nvPr/>
        </p:nvCxnSpPr>
        <p:spPr>
          <a:xfrm>
            <a:off x="4119632" y="3532366"/>
            <a:ext cx="288032" cy="54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479672" y="3244334"/>
            <a:ext cx="172819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27" idx="0"/>
          </p:cNvCxnSpPr>
          <p:nvPr/>
        </p:nvCxnSpPr>
        <p:spPr>
          <a:xfrm flipH="1">
            <a:off x="4637054" y="2884294"/>
            <a:ext cx="63470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47824" y="3316342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28" idx="1"/>
          </p:cNvCxnSpPr>
          <p:nvPr/>
        </p:nvCxnSpPr>
        <p:spPr>
          <a:xfrm>
            <a:off x="4407664" y="3388350"/>
            <a:ext cx="936104" cy="47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8" idx="0"/>
          </p:cNvCxnSpPr>
          <p:nvPr/>
        </p:nvCxnSpPr>
        <p:spPr>
          <a:xfrm>
            <a:off x="5415776" y="2956302"/>
            <a:ext cx="97269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911720" y="403642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7" idx="0"/>
          </p:cNvCxnSpPr>
          <p:nvPr/>
        </p:nvCxnSpPr>
        <p:spPr>
          <a:xfrm flipV="1">
            <a:off x="4637054" y="3244334"/>
            <a:ext cx="149880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Naive Plan of Join 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가능한 조인 방법에 대한 비용을 계산하고 </a:t>
            </a:r>
            <a:r>
              <a:rPr lang="ko-KR" altLang="en-US" dirty="0" err="1" smtClean="0"/>
              <a:t>그중</a:t>
            </a:r>
            <a:r>
              <a:rPr lang="ko-KR" altLang="en-US" dirty="0" smtClean="0"/>
              <a:t> 가장 비용이 낮은 방법을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가능한 조인 방법의 모두 </a:t>
            </a:r>
            <a:r>
              <a:rPr lang="ko-KR" altLang="en-US" dirty="0" err="1" smtClean="0"/>
              <a:t>몇종류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n! </a:t>
            </a:r>
            <a:r>
              <a:rPr lang="en-US" altLang="ko-KR" dirty="0" smtClean="0">
                <a:sym typeface="Wingdings" pitchFamily="2" charset="2"/>
              </a:rPr>
              <a:t> why?</a:t>
            </a:r>
            <a:endParaRPr lang="ko-KR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Dynamic Programming for Join Ordering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 smtClean="0"/>
              <a:t>관계형</a:t>
            </a:r>
            <a:r>
              <a:rPr lang="ko-KR" altLang="ko-KR" dirty="0" smtClean="0"/>
              <a:t> 데이터베이스의 초기 </a:t>
            </a:r>
            <a:r>
              <a:rPr lang="ko-KR" altLang="ko-KR" dirty="0" err="1" smtClean="0"/>
              <a:t>프로토타입</a:t>
            </a:r>
            <a:r>
              <a:rPr lang="en-US" altLang="ko-KR" dirty="0" smtClean="0"/>
              <a:t> (prototype) - System R</a:t>
            </a:r>
            <a:r>
              <a:rPr lang="ko-KR" altLang="ko-KR" dirty="0" smtClean="0"/>
              <a:t>에서는 다음과 같이 동적 계획법을 이용한 조인 순서화 알고리즘은 제시하였다</a:t>
            </a:r>
            <a:r>
              <a:rPr lang="en-US" altLang="ko-KR" dirty="0" smtClean="0"/>
              <a:t>.</a:t>
            </a:r>
          </a:p>
          <a:p>
            <a:endParaRPr lang="ko-KR" altLang="ko-KR" dirty="0" smtClean="0"/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:=2 to n do{</a:t>
            </a:r>
          </a:p>
          <a:p>
            <a:r>
              <a:rPr lang="en-US" altLang="ko-KR" dirty="0" smtClean="0"/>
              <a:t>	for all S </a:t>
            </a:r>
            <a:r>
              <a:rPr lang="en-US" altLang="ko-KR" dirty="0" smtClean="0">
                <a:sym typeface="Symbol"/>
              </a:rPr>
              <a:t></a:t>
            </a:r>
            <a:r>
              <a:rPr lang="en-US" altLang="ko-KR" dirty="0" smtClean="0"/>
              <a:t> {R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,…,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} such that ||S||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bestplan</a:t>
            </a:r>
            <a:r>
              <a:rPr lang="en-US" altLang="ko-KR" dirty="0" smtClean="0"/>
              <a:t> := a dummy plan with infinite cost</a:t>
            </a:r>
          </a:p>
          <a:p>
            <a:r>
              <a:rPr lang="en-US" altLang="ko-KR" dirty="0" smtClean="0"/>
              <a:t>		for all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such that S={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} </a:t>
            </a:r>
            <a:r>
              <a:rPr lang="en-US" altLang="ko-KR" dirty="0" smtClean="0">
                <a:sym typeface="Symbol"/>
              </a:rPr>
              <a:t>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/>
              </a:rPr>
              <a:t>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j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>
                <a:sym typeface="Symbol"/>
              </a:rPr>
              <a:t>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		 p:= </a:t>
            </a:r>
            <a:r>
              <a:rPr lang="en-US" altLang="ko-KR" dirty="0" err="1" smtClean="0"/>
              <a:t>joinPlan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optPlan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	 if( cost(p) &lt; cost(</a:t>
            </a:r>
            <a:r>
              <a:rPr lang="en-US" altLang="ko-KR" dirty="0" err="1" smtClean="0"/>
              <a:t>bestPlan</a:t>
            </a:r>
            <a:r>
              <a:rPr lang="en-US" altLang="ko-KR" dirty="0" smtClean="0"/>
              <a:t>)) </a:t>
            </a:r>
            <a:r>
              <a:rPr lang="en-US" altLang="ko-KR" dirty="0" err="1" smtClean="0"/>
              <a:t>bestPlan</a:t>
            </a:r>
            <a:r>
              <a:rPr lang="en-US" altLang="ko-KR" dirty="0" smtClean="0"/>
              <a:t> := p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optPlan</a:t>
            </a:r>
            <a:r>
              <a:rPr lang="en-US" altLang="ko-KR" dirty="0" smtClean="0"/>
              <a:t>(S) = </a:t>
            </a:r>
            <a:r>
              <a:rPr lang="en-US" altLang="ko-KR" dirty="0" err="1" smtClean="0"/>
              <a:t>bestPlan</a:t>
            </a:r>
            <a:endParaRPr lang="en-US" altLang="ko-KR" dirty="0" smtClean="0"/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return (</a:t>
            </a:r>
            <a:r>
              <a:rPr lang="en-US" altLang="ko-KR" dirty="0" err="1" smtClean="0"/>
              <a:t>optPlan</a:t>
            </a:r>
            <a:r>
              <a:rPr lang="en-US" altLang="ko-KR" dirty="0" smtClean="0"/>
              <a:t>({R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});</a:t>
            </a:r>
          </a:p>
          <a:p>
            <a:r>
              <a:rPr lang="en-US" altLang="ko-KR" dirty="0" smtClean="0"/>
              <a:t> 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맨 상위 루프에서는</a:t>
            </a:r>
            <a:r>
              <a:rPr lang="en-US" altLang="ko-KR" dirty="0" smtClean="0"/>
              <a:t> {R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}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ko-KR" dirty="0" smtClean="0"/>
              <a:t>개 원소 이루어진 부분집합을 선택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즉</a:t>
            </a:r>
            <a:r>
              <a:rPr lang="en-US" altLang="ko-KR" dirty="0" smtClean="0"/>
              <a:t> n</a:t>
            </a:r>
            <a:r>
              <a:rPr lang="ko-KR" altLang="ko-KR" dirty="0" smtClean="0"/>
              <a:t>개중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ko-KR" dirty="0" smtClean="0"/>
              <a:t>개 고르기</a:t>
            </a:r>
            <a:endParaRPr lang="en-US" altLang="ko-KR" dirty="0" smtClean="0"/>
          </a:p>
          <a:p>
            <a:r>
              <a:rPr lang="ko-KR" altLang="ko-KR" dirty="0" smtClean="0"/>
              <a:t>아래 루프에서는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ko-KR" dirty="0" smtClean="0"/>
              <a:t>개중 하나를 꺼내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j</a:t>
            </a:r>
            <a:r>
              <a:rPr lang="ko-KR" altLang="ko-KR" dirty="0" smtClean="0"/>
              <a:t>로 정함으로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ko-KR" dirty="0" smtClean="0"/>
              <a:t>개의 경우가 존재</a:t>
            </a:r>
            <a:endParaRPr lang="en-US" altLang="ko-KR" dirty="0" smtClean="0"/>
          </a:p>
          <a:p>
            <a:r>
              <a:rPr lang="ko-KR" altLang="ko-KR" dirty="0" smtClean="0"/>
              <a:t>시간 복잡도는</a:t>
            </a:r>
          </a:p>
          <a:p>
            <a:pPr lvl="1"/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=1</a:t>
            </a:r>
            <a:r>
              <a:rPr lang="en-US" altLang="ko-KR" baseline="30000" dirty="0" smtClean="0"/>
              <a:t> n-1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= n(2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 -1) </a:t>
            </a:r>
            <a:endParaRPr lang="ko-KR" altLang="ko-KR" dirty="0" smtClean="0"/>
          </a:p>
          <a:p>
            <a:pPr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3600" dirty="0" smtClean="0">
                <a:sym typeface="Symbol"/>
              </a:rPr>
              <a:t></a:t>
            </a:r>
            <a:r>
              <a:rPr lang="en-US" altLang="ko-KR" sz="3600" baseline="-25000" dirty="0" err="1" smtClean="0"/>
              <a:t>i</a:t>
            </a:r>
            <a:r>
              <a:rPr lang="en-US" altLang="ko-KR" sz="3600" baseline="-25000" dirty="0" smtClean="0"/>
              <a:t>=1</a:t>
            </a:r>
            <a:r>
              <a:rPr lang="en-US" altLang="ko-KR" sz="3600" baseline="30000" dirty="0" smtClean="0"/>
              <a:t> n-1 </a:t>
            </a:r>
            <a:r>
              <a:rPr lang="en-US" altLang="ko-KR" sz="3600" dirty="0" err="1" smtClean="0"/>
              <a:t>i</a:t>
            </a:r>
            <a:r>
              <a:rPr lang="en-US" altLang="ko-KR" sz="3600" dirty="0" smtClean="0"/>
              <a:t> </a:t>
            </a:r>
            <a:r>
              <a:rPr lang="en-US" altLang="ko-KR" sz="3600" baseline="-25000" dirty="0" err="1" smtClean="0"/>
              <a:t>n</a:t>
            </a:r>
            <a:r>
              <a:rPr lang="en-US" altLang="ko-KR" sz="3600" dirty="0" err="1" smtClean="0"/>
              <a:t>C</a:t>
            </a:r>
            <a:r>
              <a:rPr lang="en-US" altLang="ko-KR" sz="3600" baseline="-25000" dirty="0" err="1" smtClean="0"/>
              <a:t>i</a:t>
            </a:r>
            <a:r>
              <a:rPr lang="en-US" altLang="ko-KR" sz="3600" dirty="0" smtClean="0"/>
              <a:t> = n(2</a:t>
            </a:r>
            <a:r>
              <a:rPr lang="en-US" altLang="ko-KR" sz="3600" baseline="30000" dirty="0" smtClean="0"/>
              <a:t>n-1</a:t>
            </a:r>
            <a:r>
              <a:rPr lang="en-US" altLang="ko-KR" sz="3600" dirty="0" smtClean="0"/>
              <a:t> -1)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 smtClean="0"/>
              <a:t>위 식은 파스칼의 이항정리에 의해서 유도된다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 =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 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b+</a:t>
            </a:r>
            <a:r>
              <a:rPr lang="en-US" altLang="ko-KR" baseline="-25000" dirty="0" smtClean="0"/>
              <a:t> 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n-2</a:t>
            </a:r>
            <a:r>
              <a:rPr lang="en-US" altLang="ko-KR" dirty="0" smtClean="0"/>
              <a:t>b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+… +</a:t>
            </a:r>
            <a:r>
              <a:rPr lang="en-US" altLang="ko-KR" baseline="-25000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b</a:t>
            </a:r>
            <a:r>
              <a:rPr lang="en-US" altLang="ko-KR" baseline="30000" dirty="0" err="1" smtClean="0"/>
              <a:t>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=1</a:t>
            </a:r>
            <a:r>
              <a:rPr lang="en-US" altLang="ko-KR" baseline="30000" dirty="0" smtClean="0"/>
              <a:t> n </a:t>
            </a:r>
            <a:r>
              <a:rPr lang="en-US" altLang="ko-KR" dirty="0" err="1" smtClean="0"/>
              <a:t>a</a:t>
            </a:r>
            <a:r>
              <a:rPr lang="en-US" altLang="ko-KR" baseline="30000" dirty="0" err="1" smtClean="0"/>
              <a:t>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</a:t>
            </a:r>
            <a:r>
              <a:rPr lang="en-US" altLang="ko-KR" baseline="30000" dirty="0" err="1" smtClean="0"/>
              <a:t>n-i</a:t>
            </a:r>
            <a:r>
              <a:rPr lang="en-US" altLang="ko-KR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r>
              <a:rPr lang="ko-KR" altLang="ko-KR" dirty="0" smtClean="0"/>
              <a:t>이는 파스칼의 삼각형을 나타낸다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ko-KR" dirty="0" smtClean="0"/>
              <a:t>이 이항정리는 다음과 같은 성질을 가진다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(1+x)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 =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+ 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x+</a:t>
            </a:r>
            <a:r>
              <a:rPr lang="en-US" altLang="ko-KR" baseline="-25000" dirty="0" smtClean="0"/>
              <a:t> n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+… +</a:t>
            </a:r>
            <a:r>
              <a:rPr lang="en-US" altLang="ko-KR" baseline="-25000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r>
              <a:rPr lang="en-US" altLang="ko-KR" dirty="0" smtClean="0"/>
              <a:t>=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=1</a:t>
            </a:r>
            <a:r>
              <a:rPr lang="en-US" altLang="ko-KR" baseline="30000" dirty="0" smtClean="0"/>
              <a:t> n</a:t>
            </a:r>
            <a:r>
              <a:rPr lang="en-US" altLang="ko-KR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i</a:t>
            </a:r>
            <a:endParaRPr lang="ko-KR" altLang="ko-KR" dirty="0" smtClean="0"/>
          </a:p>
          <a:p>
            <a:r>
              <a:rPr lang="ko-KR" altLang="ko-KR" dirty="0" smtClean="0"/>
              <a:t>이를 식 양변을 미분하면</a:t>
            </a:r>
            <a:r>
              <a:rPr lang="en-US" altLang="ko-KR" dirty="0" smtClean="0"/>
              <a:t>,</a:t>
            </a:r>
            <a:endParaRPr lang="ko-KR" altLang="ko-KR" dirty="0" smtClean="0"/>
          </a:p>
          <a:p>
            <a:r>
              <a:rPr lang="en-US" altLang="ko-KR" dirty="0" smtClean="0"/>
              <a:t>n(1+x)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 =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=1</a:t>
            </a:r>
            <a:r>
              <a:rPr lang="en-US" altLang="ko-KR" baseline="30000" dirty="0" smtClean="0"/>
              <a:t> n</a:t>
            </a:r>
            <a:r>
              <a:rPr lang="en-US" altLang="ko-KR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x</a:t>
            </a:r>
            <a:r>
              <a:rPr lang="en-US" altLang="ko-KR" baseline="30000" dirty="0" smtClean="0"/>
              <a:t>i-1</a:t>
            </a:r>
            <a:endParaRPr lang="ko-KR" altLang="ko-KR" dirty="0" smtClean="0"/>
          </a:p>
          <a:p>
            <a:r>
              <a:rPr lang="ko-KR" altLang="ko-KR" dirty="0" smtClean="0"/>
              <a:t>이 식에서</a:t>
            </a:r>
            <a:r>
              <a:rPr lang="en-US" altLang="ko-KR" dirty="0" smtClean="0"/>
              <a:t> x=1 </a:t>
            </a:r>
            <a:r>
              <a:rPr lang="ko-KR" altLang="ko-KR" dirty="0" smtClean="0"/>
              <a:t>이면</a:t>
            </a:r>
            <a:r>
              <a:rPr lang="en-US" altLang="ko-KR" dirty="0" smtClean="0"/>
              <a:t> n2</a:t>
            </a:r>
            <a:r>
              <a:rPr lang="en-US" altLang="ko-KR" baseline="30000" dirty="0" smtClean="0"/>
              <a:t>n-1</a:t>
            </a:r>
            <a:r>
              <a:rPr lang="en-US" altLang="ko-KR" dirty="0" smtClean="0"/>
              <a:t> =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=1</a:t>
            </a:r>
            <a:r>
              <a:rPr lang="en-US" altLang="ko-KR" baseline="30000" dirty="0" smtClean="0"/>
              <a:t> n</a:t>
            </a:r>
            <a:r>
              <a:rPr lang="en-US" altLang="ko-KR" dirty="0" smtClean="0"/>
              <a:t> 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ko-KR" dirty="0" smtClean="0"/>
              <a:t>임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81510-5F5D-486C-9EFD-8B8D0B026EC2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피보나찌</a:t>
            </a:r>
            <a:r>
              <a:rPr lang="ko-KR" altLang="en-US" dirty="0" smtClean="0"/>
              <a:t> 수 구하기 알고리즘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상향식</a:t>
            </a:r>
            <a:r>
              <a:rPr lang="en-US" altLang="ko-KR" dirty="0" smtClean="0"/>
              <a:t>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5487988" cy="422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urier New" pitchFamily="49" charset="0"/>
                <a:ea typeface="굴림" charset="-127"/>
              </a:rPr>
              <a:t>int fib2 (int n) {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index i;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int f[0..n];</a:t>
            </a:r>
          </a:p>
          <a:p>
            <a:pPr>
              <a:lnSpc>
                <a:spcPct val="30000"/>
              </a:lnSpc>
            </a:pPr>
            <a:endParaRPr lang="en-US" altLang="ko-KR">
              <a:latin typeface="Courier New" pitchFamily="49" charset="0"/>
              <a:ea typeface="굴림" charset="-127"/>
            </a:endParaRP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f[0] = 0;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if (n &gt; 0) {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f[1] = 1;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for (i = 2; i &lt;= n; i++)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    f[i] = f[i-1] + f[i-2];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}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  return f[n];</a:t>
            </a:r>
          </a:p>
          <a:p>
            <a:r>
              <a:rPr lang="en-US" altLang="ko-KR">
                <a:latin typeface="Courier New" pitchFamily="49" charset="0"/>
                <a:ea typeface="굴림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동적계획법</a:t>
            </a:r>
            <a:r>
              <a:rPr lang="en-US" altLang="ko-KR" sz="2400" dirty="0" smtClean="0"/>
              <a:t>(Dynamic programming)</a:t>
            </a:r>
            <a:r>
              <a:rPr lang="ko-KR" altLang="en-US" sz="2400" dirty="0" smtClean="0"/>
              <a:t>은 상향식 해결법</a:t>
            </a:r>
            <a:r>
              <a:rPr lang="en-US" altLang="ko-KR" sz="2400" dirty="0" smtClean="0"/>
              <a:t>(bottom-up approach)</a:t>
            </a:r>
            <a:r>
              <a:rPr lang="ko-KR" altLang="en-US" sz="2400" dirty="0" smtClean="0"/>
              <a:t>을 사용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분할정복식</a:t>
            </a:r>
            <a:r>
              <a:rPr lang="ko-KR" altLang="en-US" sz="2400" dirty="0" smtClean="0"/>
              <a:t> 방법과 마찬가지로 문제를 나눈 후에 나누어진 부분들을 먼저 푼다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</a:t>
            </a:r>
            <a:r>
              <a:rPr lang="ko-KR" altLang="en-US" sz="2400" b="1" dirty="0" smtClean="0"/>
              <a:t>이미 풀어서 답을 알고 있는 부분의 결과가 다시 필요한 경우에는 반복하여 계산하는 대신에 이미 계산된 결과를 그냥 사용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상향식 접근방법 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하향식 접근 방법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3401</Words>
  <Application>Microsoft Office PowerPoint</Application>
  <PresentationFormat>화면 슬라이드 쇼(4:3)</PresentationFormat>
  <Paragraphs>856</Paragraphs>
  <Slides>76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76</vt:i4>
      </vt:variant>
    </vt:vector>
  </HeadingPairs>
  <TitlesOfParts>
    <vt:vector size="80" baseType="lpstr">
      <vt:lpstr>광장</vt:lpstr>
      <vt:lpstr>수식</vt:lpstr>
      <vt:lpstr>Equation</vt:lpstr>
      <vt:lpstr>그림</vt:lpstr>
      <vt:lpstr>동적계획법 (Dynamic Programming)</vt:lpstr>
      <vt:lpstr>상향식 접근방법  vs 하향식 접근 방법</vt:lpstr>
      <vt:lpstr>상향식 접근방법  vs 하향식 접근 방법</vt:lpstr>
      <vt:lpstr>PowerPoint 프레젠테이션</vt:lpstr>
      <vt:lpstr>n번째 피보나찌 수 구하기</vt:lpstr>
      <vt:lpstr>피보나찌 수 구하기 알고리즘 (하향식 방법)</vt:lpstr>
      <vt:lpstr>fib(n)의 함수 호출 횟수 계산</vt:lpstr>
      <vt:lpstr>피보나찌 수 구하기 알고리즘 (상향식)</vt:lpstr>
      <vt:lpstr>상향식 접근방법  vs 하향식 접근 방법</vt:lpstr>
      <vt:lpstr>PowerPoint 프레젠테이션</vt:lpstr>
      <vt:lpstr>이항 계수</vt:lpstr>
      <vt:lpstr>좀 더 생각해 보자</vt:lpstr>
      <vt:lpstr>이항계수 구하기</vt:lpstr>
      <vt:lpstr>알고리즘: 분할정복식 접근방법</vt:lpstr>
      <vt:lpstr>PowerPoint 프레젠테이션</vt:lpstr>
      <vt:lpstr>PowerPoint 프레젠테이션</vt:lpstr>
      <vt:lpstr>동적계획식 알고리즘 설계전략</vt:lpstr>
      <vt:lpstr>동적계획식 알고리즘 설계전략</vt:lpstr>
      <vt:lpstr>동적계획 알고리즘</vt:lpstr>
      <vt:lpstr>PowerPoint 프레젠테이션</vt:lpstr>
      <vt:lpstr>PowerPoint 프레젠테이션</vt:lpstr>
      <vt:lpstr>그래프 용어</vt:lpstr>
      <vt:lpstr>가중치 포함 방향 그래프의 예</vt:lpstr>
      <vt:lpstr>최단경로 찾기(Shortest Path) </vt:lpstr>
      <vt:lpstr>PowerPoint 프레젠테이션</vt:lpstr>
      <vt:lpstr>동적계획식 설계전략 - 자료구조</vt:lpstr>
      <vt:lpstr>PowerPoint 프레젠테이션</vt:lpstr>
      <vt:lpstr>동적계획식 설계절차</vt:lpstr>
      <vt:lpstr>Floyd의 알고리즘 I</vt:lpstr>
      <vt:lpstr>PowerPoint 프레젠테이션</vt:lpstr>
      <vt:lpstr>Floyd의 알고리즘 II</vt:lpstr>
      <vt:lpstr>PowerPoint 프레젠테이션</vt:lpstr>
      <vt:lpstr>PowerPoint 프레젠테이션</vt:lpstr>
      <vt:lpstr>최단경로의 출력</vt:lpstr>
      <vt:lpstr>동적계획법에 의한 설계 절차</vt:lpstr>
      <vt:lpstr>최적의 원칙</vt:lpstr>
      <vt:lpstr>최적의 원칙이 적용되지 않는 예: 최장경로(Longest Path) 문제</vt:lpstr>
      <vt:lpstr>연쇄 행렬곱셈(Matrix-chain Multiplication)</vt:lpstr>
      <vt:lpstr>PowerPoint 프레젠테이션</vt:lpstr>
      <vt:lpstr>PowerPoint 프레젠테이션</vt:lpstr>
      <vt:lpstr>연쇄 행렬곱셈 동적계획식 설계전략</vt:lpstr>
      <vt:lpstr>PowerPoint 프레젠테이션</vt:lpstr>
      <vt:lpstr>PowerPoint 프레젠테이션</vt:lpstr>
      <vt:lpstr>최소곱셈(Minimum Multiplication)  알고리즘</vt:lpstr>
      <vt:lpstr>PowerPoint 프레젠테이션</vt:lpstr>
      <vt:lpstr>최소곱셈 알고리즘의 모든 경우분석</vt:lpstr>
      <vt:lpstr>최적의 해를 주는 순서의 출력</vt:lpstr>
      <vt:lpstr>최적의 해를 주는 순서의 출력</vt:lpstr>
      <vt:lpstr>다른 알고리즘</vt:lpstr>
      <vt:lpstr>최적 이진 탐색 트리(1)</vt:lpstr>
      <vt:lpstr>최적 이진 탐색 트리(2)</vt:lpstr>
      <vt:lpstr>최적 이진 탐색 나무의 예</vt:lpstr>
      <vt:lpstr>풀이</vt:lpstr>
      <vt:lpstr>최적 이진 탐색 나무 결과</vt:lpstr>
      <vt:lpstr>최적 이진 탐색 트리 알고리즘</vt:lpstr>
      <vt:lpstr>스트링 편집 거리(1)</vt:lpstr>
      <vt:lpstr>스트링 편집 거리(2)</vt:lpstr>
      <vt:lpstr>스트링 편집 거리(3)</vt:lpstr>
      <vt:lpstr>스트링 편집 거리 예</vt:lpstr>
      <vt:lpstr>풀이(1)</vt:lpstr>
      <vt:lpstr>풀이(2)</vt:lpstr>
      <vt:lpstr>풀이(3)</vt:lpstr>
      <vt:lpstr>스트링 편집 거리 알고리즘</vt:lpstr>
      <vt:lpstr>PowerPoint 프레젠테이션</vt:lpstr>
      <vt:lpstr>Dynamic Programming -Join Ordering</vt:lpstr>
      <vt:lpstr>Introduction</vt:lpstr>
      <vt:lpstr>질의 최적화 (Query Optimization)</vt:lpstr>
      <vt:lpstr>▶ 질의어 처리과정(Query Processing Steps)</vt:lpstr>
      <vt:lpstr>질의어 최적화(Query Optimization)</vt:lpstr>
      <vt:lpstr>▶ 예 (1/2)</vt:lpstr>
      <vt:lpstr>▶ 예 (2/2) </vt:lpstr>
      <vt:lpstr>Join Ordering Problem</vt:lpstr>
      <vt:lpstr>Naive Plan of Join Ordering</vt:lpstr>
      <vt:lpstr>Dynamic Programming for Join Ordering Problem</vt:lpstr>
      <vt:lpstr>Complexity</vt:lpstr>
      <vt:lpstr>i=1 n-1 i nCi = n(2n-1 -1)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junki</cp:lastModifiedBy>
  <cp:revision>21</cp:revision>
  <dcterms:created xsi:type="dcterms:W3CDTF">2006-10-05T04:04:58Z</dcterms:created>
  <dcterms:modified xsi:type="dcterms:W3CDTF">2014-04-17T04:28:54Z</dcterms:modified>
</cp:coreProperties>
</file>