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301" r:id="rId4"/>
    <p:sldId id="258" r:id="rId5"/>
    <p:sldId id="259" r:id="rId6"/>
    <p:sldId id="295" r:id="rId7"/>
    <p:sldId id="260" r:id="rId8"/>
    <p:sldId id="302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96" r:id="rId24"/>
    <p:sldId id="275" r:id="rId25"/>
    <p:sldId id="297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303" r:id="rId38"/>
    <p:sldId id="287" r:id="rId39"/>
    <p:sldId id="288" r:id="rId40"/>
    <p:sldId id="289" r:id="rId41"/>
    <p:sldId id="290" r:id="rId42"/>
    <p:sldId id="291" r:id="rId43"/>
    <p:sldId id="298" r:id="rId44"/>
    <p:sldId id="292" r:id="rId45"/>
    <p:sldId id="299" r:id="rId46"/>
    <p:sldId id="293" r:id="rId47"/>
    <p:sldId id="294" r:id="rId48"/>
    <p:sldId id="300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9A531-8563-406E-9ACF-019E18F1C66F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F011F-FE07-4047-BA36-B1397EF46A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3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charset="-127"/>
              </a:rPr>
              <a:t>알고리즘 강의 슬라이드 4 탐욕적인 접근방법</a:t>
            </a:r>
          </a:p>
        </p:txBody>
      </p:sp>
      <p:sp>
        <p:nvSpPr>
          <p:cNvPr id="45059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51C3F4C-9D9E-4300-83D2-02D98E1CBC6C}" type="datetime1">
              <a:rPr lang="ko-KR" altLang="en-US" smtClean="0">
                <a:ea typeface="굴림" charset="-127"/>
              </a:rPr>
              <a:pPr/>
              <a:t>2016-02-11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45060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charset="-127"/>
              </a:rPr>
              <a:t>도경구역, 알고리즘, 사이텍미디어, 1999</a:t>
            </a:r>
          </a:p>
        </p:txBody>
      </p:sp>
      <p:sp>
        <p:nvSpPr>
          <p:cNvPr id="4506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EF5A72-C2EF-4049-ABD6-8AFC7718AD73}" type="slidenum">
              <a:rPr lang="en-US" altLang="ko-KR" smtClean="0">
                <a:ea typeface="굴림" charset="-127"/>
              </a:rPr>
              <a:pPr/>
              <a:t>35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2016-02-11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Microsoft_Word_97_-_2003_Document1.doc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Microsoft_Word_97_-_2003_Document2.doc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Microsoft_Word_97_-_2003_Document3.doc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wmf"/><Relationship Id="rId4" Type="http://schemas.openxmlformats.org/officeDocument/2006/relationships/oleObject" Target="../embeddings/Microsoft_Word_97_-_2003_Document4.doc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wmf"/><Relationship Id="rId4" Type="http://schemas.openxmlformats.org/officeDocument/2006/relationships/oleObject" Target="../embeddings/Microsoft_Word_97_-_2003_Document5.doc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Greedy Algorithm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민준기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5700BF-D925-4C91-A043-CB6F965A9C15}" type="slidenum">
              <a:rPr lang="en-US" altLang="ko-KR" smtClean="0">
                <a:latin typeface="굴림" charset="-127"/>
                <a:ea typeface="굴림" charset="-127"/>
              </a:rPr>
              <a:pPr/>
              <a:t>10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</a:t>
            </a:r>
            <a:r>
              <a:rPr lang="en-US" altLang="ko-KR" smtClean="0"/>
              <a:t>: </a:t>
            </a:r>
            <a:r>
              <a:rPr lang="ko-KR" altLang="en-US" smtClean="0"/>
              <a:t>연결된 가중치 비방향그래프</a:t>
            </a:r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2971800" y="20574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3094038" y="2082800"/>
            <a:ext cx="4619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1">
                <a:latin typeface="Times New Roman" pitchFamily="18" charset="0"/>
              </a:rPr>
              <a:t>v</a:t>
            </a:r>
            <a:r>
              <a:rPr lang="en-US" altLang="ko-KR" baseline="-25000">
                <a:latin typeface="Times New Roman" pitchFamily="18" charset="0"/>
              </a:rPr>
              <a:t>1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5715000" y="20574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5837238" y="2095500"/>
            <a:ext cx="4619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1">
                <a:latin typeface="Times New Roman" pitchFamily="18" charset="0"/>
              </a:rPr>
              <a:t>v</a:t>
            </a:r>
            <a:r>
              <a:rPr lang="en-US" altLang="ko-KR" baseline="-25000">
                <a:latin typeface="Times New Roman" pitchFamily="18" charset="0"/>
              </a:rPr>
              <a:t>2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2971800" y="36576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3094038" y="3695700"/>
            <a:ext cx="4619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1">
                <a:latin typeface="Times New Roman" pitchFamily="18" charset="0"/>
              </a:rPr>
              <a:t>v</a:t>
            </a:r>
            <a:r>
              <a:rPr lang="en-US" altLang="ko-KR" baseline="-25000">
                <a:latin typeface="Times New Roman" pitchFamily="18" charset="0"/>
              </a:rPr>
              <a:t>3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19467" name="Oval 10"/>
          <p:cNvSpPr>
            <a:spLocks noChangeArrowheads="1"/>
          </p:cNvSpPr>
          <p:nvPr/>
        </p:nvSpPr>
        <p:spPr bwMode="auto">
          <a:xfrm>
            <a:off x="5715000" y="36576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5849938" y="3683000"/>
            <a:ext cx="4619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1">
                <a:latin typeface="Times New Roman" pitchFamily="18" charset="0"/>
              </a:rPr>
              <a:t>v</a:t>
            </a:r>
            <a:r>
              <a:rPr lang="en-US" altLang="ko-KR" baseline="-25000">
                <a:latin typeface="Times New Roman" pitchFamily="18" charset="0"/>
              </a:rPr>
              <a:t>4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19469" name="Oval 12"/>
          <p:cNvSpPr>
            <a:spLocks noChangeArrowheads="1"/>
          </p:cNvSpPr>
          <p:nvPr/>
        </p:nvSpPr>
        <p:spPr bwMode="auto">
          <a:xfrm>
            <a:off x="4343400" y="49784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4465638" y="5016500"/>
            <a:ext cx="4619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1">
                <a:latin typeface="Times New Roman" pitchFamily="18" charset="0"/>
              </a:rPr>
              <a:t>v</a:t>
            </a:r>
            <a:r>
              <a:rPr lang="en-US" altLang="ko-KR" baseline="-25000">
                <a:latin typeface="Times New Roman" pitchFamily="18" charset="0"/>
              </a:rPr>
              <a:t>5</a:t>
            </a:r>
            <a:endParaRPr lang="en-US" altLang="ko-KR">
              <a:latin typeface="Times New Roman" pitchFamily="18" charset="0"/>
            </a:endParaRPr>
          </a:p>
        </p:txBody>
      </p:sp>
      <p:cxnSp>
        <p:nvCxnSpPr>
          <p:cNvPr id="19471" name="AutoShape 14"/>
          <p:cNvCxnSpPr>
            <a:cxnSpLocks noChangeShapeType="1"/>
            <a:stCxn id="19461" idx="4"/>
            <a:endCxn id="19465" idx="0"/>
          </p:cNvCxnSpPr>
          <p:nvPr/>
        </p:nvCxnSpPr>
        <p:spPr bwMode="auto">
          <a:xfrm>
            <a:off x="3314700" y="2667000"/>
            <a:ext cx="0" cy="990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472" name="AutoShape 15"/>
          <p:cNvCxnSpPr>
            <a:cxnSpLocks noChangeShapeType="1"/>
            <a:stCxn id="19461" idx="6"/>
            <a:endCxn id="19463" idx="2"/>
          </p:cNvCxnSpPr>
          <p:nvPr/>
        </p:nvCxnSpPr>
        <p:spPr bwMode="auto">
          <a:xfrm>
            <a:off x="3657600" y="2362200"/>
            <a:ext cx="205740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473" name="AutoShape 16"/>
          <p:cNvCxnSpPr>
            <a:cxnSpLocks noChangeShapeType="1"/>
            <a:stCxn id="19465" idx="5"/>
            <a:endCxn id="19469" idx="1"/>
          </p:cNvCxnSpPr>
          <p:nvPr/>
        </p:nvCxnSpPr>
        <p:spPr bwMode="auto">
          <a:xfrm>
            <a:off x="3557588" y="4178300"/>
            <a:ext cx="885825" cy="889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474" name="AutoShape 17"/>
          <p:cNvCxnSpPr>
            <a:cxnSpLocks noChangeShapeType="1"/>
            <a:stCxn id="19467" idx="3"/>
            <a:endCxn id="19469" idx="7"/>
          </p:cNvCxnSpPr>
          <p:nvPr/>
        </p:nvCxnSpPr>
        <p:spPr bwMode="auto">
          <a:xfrm flipH="1">
            <a:off x="4929188" y="4178300"/>
            <a:ext cx="885825" cy="889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475" name="AutoShape 18"/>
          <p:cNvCxnSpPr>
            <a:cxnSpLocks noChangeShapeType="1"/>
          </p:cNvCxnSpPr>
          <p:nvPr/>
        </p:nvCxnSpPr>
        <p:spPr bwMode="auto">
          <a:xfrm>
            <a:off x="6096000" y="2667000"/>
            <a:ext cx="0" cy="990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476" name="AutoShape 19"/>
          <p:cNvCxnSpPr>
            <a:cxnSpLocks noChangeShapeType="1"/>
            <a:stCxn id="19465" idx="7"/>
            <a:endCxn id="19463" idx="3"/>
          </p:cNvCxnSpPr>
          <p:nvPr/>
        </p:nvCxnSpPr>
        <p:spPr bwMode="auto">
          <a:xfrm flipV="1">
            <a:off x="3557588" y="2578100"/>
            <a:ext cx="2257425" cy="11684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477" name="AutoShape 20"/>
          <p:cNvCxnSpPr>
            <a:cxnSpLocks noChangeShapeType="1"/>
            <a:stCxn id="19465" idx="6"/>
            <a:endCxn id="19467" idx="2"/>
          </p:cNvCxnSpPr>
          <p:nvPr/>
        </p:nvCxnSpPr>
        <p:spPr bwMode="auto">
          <a:xfrm>
            <a:off x="3657600" y="3962400"/>
            <a:ext cx="205740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sp>
        <p:nvSpPr>
          <p:cNvPr id="19478" name="Text Box 21"/>
          <p:cNvSpPr txBox="1">
            <a:spLocks noChangeArrowheads="1"/>
          </p:cNvSpPr>
          <p:nvPr/>
        </p:nvSpPr>
        <p:spPr bwMode="auto">
          <a:xfrm>
            <a:off x="4552950" y="2006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19479" name="Text Box 22"/>
          <p:cNvSpPr txBox="1">
            <a:spLocks noChangeArrowheads="1"/>
          </p:cNvSpPr>
          <p:nvPr/>
        </p:nvSpPr>
        <p:spPr bwMode="auto">
          <a:xfrm>
            <a:off x="3276600" y="2986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19480" name="Text Box 23"/>
          <p:cNvSpPr txBox="1">
            <a:spLocks noChangeArrowheads="1"/>
          </p:cNvSpPr>
          <p:nvPr/>
        </p:nvSpPr>
        <p:spPr bwMode="auto">
          <a:xfrm>
            <a:off x="4476750" y="2871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19481" name="Text Box 24"/>
          <p:cNvSpPr txBox="1">
            <a:spLocks noChangeArrowheads="1"/>
          </p:cNvSpPr>
          <p:nvPr/>
        </p:nvSpPr>
        <p:spPr bwMode="auto">
          <a:xfrm>
            <a:off x="4565650" y="3632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19482" name="Text Box 25"/>
          <p:cNvSpPr txBox="1">
            <a:spLocks noChangeArrowheads="1"/>
          </p:cNvSpPr>
          <p:nvPr/>
        </p:nvSpPr>
        <p:spPr bwMode="auto">
          <a:xfrm>
            <a:off x="3714750" y="4521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19483" name="Text Box 26"/>
          <p:cNvSpPr txBox="1">
            <a:spLocks noChangeArrowheads="1"/>
          </p:cNvSpPr>
          <p:nvPr/>
        </p:nvSpPr>
        <p:spPr bwMode="auto">
          <a:xfrm>
            <a:off x="5378450" y="4495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19484" name="Text Box 27"/>
          <p:cNvSpPr txBox="1">
            <a:spLocks noChangeArrowheads="1"/>
          </p:cNvSpPr>
          <p:nvPr/>
        </p:nvSpPr>
        <p:spPr bwMode="auto">
          <a:xfrm>
            <a:off x="6064250" y="2971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itchFamily="18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0CBB12-EA47-482F-AF9A-64272285AF1A}" type="slidenum">
              <a:rPr lang="en-US" altLang="ko-KR" smtClean="0">
                <a:latin typeface="굴림" charset="-127"/>
                <a:ea typeface="굴림" charset="-127"/>
              </a:rPr>
              <a:pPr/>
              <a:t>11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정의</a:t>
            </a:r>
            <a:r>
              <a:rPr lang="en-US" altLang="ko-KR" smtClean="0"/>
              <a:t>: </a:t>
            </a:r>
            <a:r>
              <a:rPr lang="ko-KR" altLang="en-US" smtClean="0"/>
              <a:t>신장트리</a:t>
            </a:r>
            <a:r>
              <a:rPr lang="en-US" altLang="ko-KR" smtClean="0"/>
              <a:t>(Spanning Tree)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114800"/>
          </a:xfrm>
        </p:spPr>
        <p:txBody>
          <a:bodyPr/>
          <a:lstStyle/>
          <a:p>
            <a:pPr eaLnBrk="1" hangingPunct="1"/>
            <a:r>
              <a:rPr lang="ko-KR" altLang="en-US" sz="2800" smtClean="0"/>
              <a:t>연결된</a:t>
            </a:r>
            <a:r>
              <a:rPr lang="en-US" altLang="ko-KR" sz="2800" smtClean="0"/>
              <a:t>, </a:t>
            </a:r>
            <a:r>
              <a:rPr lang="ko-KR" altLang="en-US" sz="2800" smtClean="0"/>
              <a:t>비방향성 그래프 </a:t>
            </a:r>
            <a:r>
              <a:rPr lang="en-US" altLang="ko-KR" sz="2800" i="1" smtClean="0"/>
              <a:t>G</a:t>
            </a:r>
            <a:r>
              <a:rPr lang="ko-KR" altLang="en-US" sz="2800" smtClean="0"/>
              <a:t>에서 순환경로를 제거하면서 연결된 부분그래프가 되도록 이음선을 제거하면 </a:t>
            </a:r>
            <a:r>
              <a:rPr lang="ko-KR" altLang="en-US" sz="2800" u="sng" smtClean="0"/>
              <a:t>신장트리</a:t>
            </a:r>
            <a:r>
              <a:rPr lang="en-US" altLang="ko-KR" sz="2800" u="sng" smtClean="0"/>
              <a:t>(spanning tree)</a:t>
            </a:r>
            <a:r>
              <a:rPr lang="ko-KR" altLang="en-US" sz="2800" smtClean="0"/>
              <a:t>가 된다</a:t>
            </a:r>
            <a:r>
              <a:rPr lang="en-US" altLang="ko-KR" sz="2800" smtClean="0"/>
              <a:t>. </a:t>
            </a:r>
          </a:p>
          <a:p>
            <a:pPr eaLnBrk="1" hangingPunct="1"/>
            <a:r>
              <a:rPr lang="ko-KR" altLang="en-US" sz="2800" smtClean="0"/>
              <a:t>따라서 신장트리는 </a:t>
            </a:r>
            <a:r>
              <a:rPr lang="en-US" altLang="ko-KR" sz="2800" i="1" smtClean="0"/>
              <a:t>G</a:t>
            </a:r>
            <a:r>
              <a:rPr lang="ko-KR" altLang="en-US" sz="2800" smtClean="0"/>
              <a:t>안에 있는 모든 정점을 다 포함하면서 트리가 되는 부분그래프이다</a:t>
            </a:r>
            <a:r>
              <a:rPr lang="en-US" altLang="ko-KR" sz="28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5FD86C-E383-4372-83D3-FA1114BCEF35}" type="slidenum">
              <a:rPr lang="en-US" altLang="ko-KR" smtClean="0">
                <a:latin typeface="굴림" charset="-127"/>
                <a:ea typeface="굴림" charset="-127"/>
              </a:rPr>
              <a:pPr/>
              <a:t>12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</a:t>
            </a:r>
            <a:r>
              <a:rPr lang="en-US" altLang="ko-KR" smtClean="0"/>
              <a:t>: </a:t>
            </a:r>
            <a:r>
              <a:rPr lang="ko-KR" altLang="en-US" smtClean="0"/>
              <a:t>신장트리</a:t>
            </a: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2895600" y="21082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3017838" y="2133600"/>
            <a:ext cx="4619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1">
                <a:latin typeface="Times New Roman" pitchFamily="18" charset="0"/>
              </a:rPr>
              <a:t>v</a:t>
            </a:r>
            <a:r>
              <a:rPr lang="en-US" altLang="ko-KR" baseline="-25000">
                <a:latin typeface="Times New Roman" pitchFamily="18" charset="0"/>
              </a:rPr>
              <a:t>1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21511" name="Oval 6"/>
          <p:cNvSpPr>
            <a:spLocks noChangeArrowheads="1"/>
          </p:cNvSpPr>
          <p:nvPr/>
        </p:nvSpPr>
        <p:spPr bwMode="auto">
          <a:xfrm>
            <a:off x="5638800" y="21082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5761038" y="2146300"/>
            <a:ext cx="4619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1">
                <a:latin typeface="Times New Roman" pitchFamily="18" charset="0"/>
              </a:rPr>
              <a:t>v</a:t>
            </a:r>
            <a:r>
              <a:rPr lang="en-US" altLang="ko-KR" baseline="-25000">
                <a:latin typeface="Times New Roman" pitchFamily="18" charset="0"/>
              </a:rPr>
              <a:t>2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21513" name="Oval 8"/>
          <p:cNvSpPr>
            <a:spLocks noChangeArrowheads="1"/>
          </p:cNvSpPr>
          <p:nvPr/>
        </p:nvSpPr>
        <p:spPr bwMode="auto">
          <a:xfrm>
            <a:off x="2895600" y="37084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4" name="Text Box 9"/>
          <p:cNvSpPr txBox="1">
            <a:spLocks noChangeArrowheads="1"/>
          </p:cNvSpPr>
          <p:nvPr/>
        </p:nvSpPr>
        <p:spPr bwMode="auto">
          <a:xfrm>
            <a:off x="3017838" y="3746500"/>
            <a:ext cx="4619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1">
                <a:latin typeface="Times New Roman" pitchFamily="18" charset="0"/>
              </a:rPr>
              <a:t>v</a:t>
            </a:r>
            <a:r>
              <a:rPr lang="en-US" altLang="ko-KR" baseline="-25000">
                <a:latin typeface="Times New Roman" pitchFamily="18" charset="0"/>
              </a:rPr>
              <a:t>3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21515" name="Oval 10"/>
          <p:cNvSpPr>
            <a:spLocks noChangeArrowheads="1"/>
          </p:cNvSpPr>
          <p:nvPr/>
        </p:nvSpPr>
        <p:spPr bwMode="auto">
          <a:xfrm>
            <a:off x="5638800" y="37084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6" name="Text Box 11"/>
          <p:cNvSpPr txBox="1">
            <a:spLocks noChangeArrowheads="1"/>
          </p:cNvSpPr>
          <p:nvPr/>
        </p:nvSpPr>
        <p:spPr bwMode="auto">
          <a:xfrm>
            <a:off x="5773738" y="3733800"/>
            <a:ext cx="4619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1">
                <a:latin typeface="Times New Roman" pitchFamily="18" charset="0"/>
              </a:rPr>
              <a:t>v</a:t>
            </a:r>
            <a:r>
              <a:rPr lang="en-US" altLang="ko-KR" baseline="-25000">
                <a:latin typeface="Times New Roman" pitchFamily="18" charset="0"/>
              </a:rPr>
              <a:t>4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21517" name="Oval 12"/>
          <p:cNvSpPr>
            <a:spLocks noChangeArrowheads="1"/>
          </p:cNvSpPr>
          <p:nvPr/>
        </p:nvSpPr>
        <p:spPr bwMode="auto">
          <a:xfrm>
            <a:off x="4267200" y="50292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8" name="Text Box 13"/>
          <p:cNvSpPr txBox="1">
            <a:spLocks noChangeArrowheads="1"/>
          </p:cNvSpPr>
          <p:nvPr/>
        </p:nvSpPr>
        <p:spPr bwMode="auto">
          <a:xfrm>
            <a:off x="4389438" y="5067300"/>
            <a:ext cx="4619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1">
                <a:latin typeface="Times New Roman" pitchFamily="18" charset="0"/>
              </a:rPr>
              <a:t>v</a:t>
            </a:r>
            <a:r>
              <a:rPr lang="en-US" altLang="ko-KR" baseline="-25000">
                <a:latin typeface="Times New Roman" pitchFamily="18" charset="0"/>
              </a:rPr>
              <a:t>5</a:t>
            </a:r>
            <a:endParaRPr lang="en-US" altLang="ko-KR">
              <a:latin typeface="Times New Roman" pitchFamily="18" charset="0"/>
            </a:endParaRPr>
          </a:p>
        </p:txBody>
      </p:sp>
      <p:cxnSp>
        <p:nvCxnSpPr>
          <p:cNvPr id="21519" name="AutoShape 15"/>
          <p:cNvCxnSpPr>
            <a:cxnSpLocks noChangeShapeType="1"/>
            <a:stCxn id="21509" idx="6"/>
            <a:endCxn id="21511" idx="2"/>
          </p:cNvCxnSpPr>
          <p:nvPr/>
        </p:nvCxnSpPr>
        <p:spPr bwMode="auto">
          <a:xfrm>
            <a:off x="3581400" y="2413000"/>
            <a:ext cx="205740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1520" name="AutoShape 17"/>
          <p:cNvCxnSpPr>
            <a:cxnSpLocks noChangeShapeType="1"/>
            <a:stCxn id="21515" idx="3"/>
            <a:endCxn id="21517" idx="7"/>
          </p:cNvCxnSpPr>
          <p:nvPr/>
        </p:nvCxnSpPr>
        <p:spPr bwMode="auto">
          <a:xfrm flipH="1">
            <a:off x="4852988" y="4229100"/>
            <a:ext cx="885825" cy="889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1521" name="AutoShape 19"/>
          <p:cNvCxnSpPr>
            <a:cxnSpLocks noChangeShapeType="1"/>
            <a:stCxn id="21513" idx="7"/>
            <a:endCxn id="21511" idx="3"/>
          </p:cNvCxnSpPr>
          <p:nvPr/>
        </p:nvCxnSpPr>
        <p:spPr bwMode="auto">
          <a:xfrm flipV="1">
            <a:off x="3481388" y="2628900"/>
            <a:ext cx="2257425" cy="11684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sp>
        <p:nvSpPr>
          <p:cNvPr id="21522" name="Text Box 21"/>
          <p:cNvSpPr txBox="1">
            <a:spLocks noChangeArrowheads="1"/>
          </p:cNvSpPr>
          <p:nvPr/>
        </p:nvSpPr>
        <p:spPr bwMode="auto">
          <a:xfrm>
            <a:off x="4476750" y="2057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21523" name="Text Box 23"/>
          <p:cNvSpPr txBox="1">
            <a:spLocks noChangeArrowheads="1"/>
          </p:cNvSpPr>
          <p:nvPr/>
        </p:nvSpPr>
        <p:spPr bwMode="auto">
          <a:xfrm>
            <a:off x="4400550" y="29225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1524" name="Text Box 26"/>
          <p:cNvSpPr txBox="1">
            <a:spLocks noChangeArrowheads="1"/>
          </p:cNvSpPr>
          <p:nvPr/>
        </p:nvSpPr>
        <p:spPr bwMode="auto">
          <a:xfrm>
            <a:off x="5302250" y="4546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itchFamily="18" charset="0"/>
              </a:rPr>
              <a:t>5</a:t>
            </a:r>
          </a:p>
        </p:txBody>
      </p:sp>
      <p:cxnSp>
        <p:nvCxnSpPr>
          <p:cNvPr id="21525" name="AutoShape 28"/>
          <p:cNvCxnSpPr>
            <a:cxnSpLocks noChangeShapeType="1"/>
            <a:stCxn id="21511" idx="4"/>
            <a:endCxn id="21515" idx="0"/>
          </p:cNvCxnSpPr>
          <p:nvPr/>
        </p:nvCxnSpPr>
        <p:spPr bwMode="auto">
          <a:xfrm>
            <a:off x="5981700" y="2717800"/>
            <a:ext cx="0" cy="990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sp>
        <p:nvSpPr>
          <p:cNvPr id="21526" name="Text Box 29"/>
          <p:cNvSpPr txBox="1">
            <a:spLocks noChangeArrowheads="1"/>
          </p:cNvSpPr>
          <p:nvPr/>
        </p:nvSpPr>
        <p:spPr bwMode="auto">
          <a:xfrm>
            <a:off x="5943600" y="3048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itchFamily="18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7A7055-3346-4D64-AC00-68D45E254F55}" type="slidenum">
              <a:rPr lang="en-US" altLang="ko-KR" smtClean="0">
                <a:latin typeface="굴림" charset="-127"/>
                <a:ea typeface="굴림" charset="-127"/>
              </a:rPr>
              <a:pPr/>
              <a:t>13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648200"/>
          </a:xfrm>
        </p:spPr>
        <p:txBody>
          <a:bodyPr/>
          <a:lstStyle/>
          <a:p>
            <a:pPr eaLnBrk="1" hangingPunct="1"/>
            <a:r>
              <a:rPr lang="ko-KR" altLang="en-US" sz="2400" dirty="0" err="1" smtClean="0"/>
              <a:t>신장트리가</a:t>
            </a:r>
            <a:r>
              <a:rPr lang="ko-KR" altLang="en-US" sz="2400" dirty="0" smtClean="0"/>
              <a:t> 되는 </a:t>
            </a:r>
            <a:r>
              <a:rPr lang="en-US" altLang="ko-KR" sz="2400" i="1" dirty="0" smtClean="0"/>
              <a:t>G</a:t>
            </a:r>
            <a:r>
              <a:rPr lang="ko-KR" altLang="en-US" sz="2400" dirty="0" smtClean="0"/>
              <a:t>의 부분그래프 중에서 가중치가 최소가 되는 부분그래프를 </a:t>
            </a:r>
            <a:r>
              <a:rPr lang="ko-KR" altLang="en-US" sz="2400" b="1" dirty="0" smtClean="0"/>
              <a:t>최소비용신장트리</a:t>
            </a:r>
            <a:r>
              <a:rPr lang="en-US" altLang="ko-KR" sz="2400" b="1" dirty="0" smtClean="0"/>
              <a:t>(minimum spanning tree)</a:t>
            </a:r>
            <a:r>
              <a:rPr lang="ko-KR" altLang="en-US" sz="2400" dirty="0" smtClean="0"/>
              <a:t>라고 한다</a:t>
            </a:r>
            <a:r>
              <a:rPr lang="en-US" altLang="ko-KR" sz="2400" dirty="0" smtClean="0"/>
              <a:t>. </a:t>
            </a:r>
          </a:p>
          <a:p>
            <a:pPr lvl="1"/>
            <a:r>
              <a:rPr lang="ko-KR" altLang="en-US" sz="2000" dirty="0" smtClean="0"/>
              <a:t>여기서 최소의 가중치를 가진 부분그래프는 반드시 </a:t>
            </a:r>
            <a:r>
              <a:rPr lang="ko-KR" altLang="en-US" sz="2000" dirty="0" err="1" smtClean="0"/>
              <a:t>트리가</a:t>
            </a:r>
            <a:r>
              <a:rPr lang="ko-KR" altLang="en-US" sz="2000" dirty="0" smtClean="0"/>
              <a:t> 되어야 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왜냐하면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만약 </a:t>
            </a:r>
            <a:r>
              <a:rPr lang="ko-KR" altLang="en-US" sz="2000" dirty="0" err="1" smtClean="0"/>
              <a:t>트리가</a:t>
            </a:r>
            <a:r>
              <a:rPr lang="ko-KR" altLang="en-US" sz="2000" dirty="0" smtClean="0"/>
              <a:t> 아니라면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분명히 순환경로</a:t>
            </a:r>
            <a:r>
              <a:rPr lang="en-US" altLang="ko-KR" sz="2000" dirty="0" smtClean="0"/>
              <a:t>(cycle)</a:t>
            </a:r>
            <a:r>
              <a:rPr lang="ko-KR" altLang="en-US" sz="2000" dirty="0" smtClean="0"/>
              <a:t>가 있을 것이고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그렇게 되면 순환경로 상의 한 </a:t>
            </a:r>
            <a:r>
              <a:rPr lang="ko-KR" altLang="en-US" sz="2000" dirty="0" err="1" smtClean="0"/>
              <a:t>이음선을</a:t>
            </a:r>
            <a:r>
              <a:rPr lang="ko-KR" altLang="en-US" sz="2000" dirty="0" smtClean="0"/>
              <a:t> 제거하면 더 작은 비용의 </a:t>
            </a:r>
            <a:r>
              <a:rPr lang="ko-KR" altLang="en-US" sz="2000" dirty="0" err="1" smtClean="0"/>
              <a:t>신장트리가</a:t>
            </a:r>
            <a:r>
              <a:rPr lang="ko-KR" altLang="en-US" sz="2000" dirty="0" smtClean="0"/>
              <a:t> 되기 때문이다</a:t>
            </a:r>
            <a:r>
              <a:rPr lang="en-US" altLang="ko-KR" sz="2000" dirty="0" smtClean="0"/>
              <a:t>.</a:t>
            </a:r>
          </a:p>
          <a:p>
            <a:pPr eaLnBrk="1" hangingPunct="1"/>
            <a:r>
              <a:rPr lang="ko-KR" altLang="en-US" sz="2400" dirty="0" smtClean="0"/>
              <a:t>관찰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모든 </a:t>
            </a:r>
            <a:r>
              <a:rPr lang="ko-KR" altLang="en-US" sz="2400" dirty="0" err="1" smtClean="0"/>
              <a:t>신장트리가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최소비용신장트리는</a:t>
            </a:r>
            <a:r>
              <a:rPr lang="ko-KR" altLang="en-US" sz="2400" dirty="0" smtClean="0"/>
              <a:t> 아니다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>
                <a:solidFill>
                  <a:schemeClr val="tx2"/>
                </a:solidFill>
                <a:latin typeface="Times New Roman" pitchFamily="18" charset="0"/>
              </a:rPr>
              <a:t>정의</a:t>
            </a:r>
            <a:r>
              <a:rPr lang="en-US" altLang="ko-KR" sz="4200">
                <a:solidFill>
                  <a:schemeClr val="tx2"/>
                </a:solidFill>
                <a:latin typeface="Times New Roman" pitchFamily="18" charset="0"/>
              </a:rPr>
              <a:t>: </a:t>
            </a:r>
            <a:r>
              <a:rPr lang="ko-KR" altLang="en-US" sz="4200">
                <a:solidFill>
                  <a:schemeClr val="tx2"/>
                </a:solidFill>
                <a:latin typeface="Times New Roman" pitchFamily="18" charset="0"/>
              </a:rPr>
              <a:t>최소비용신장트리</a:t>
            </a:r>
            <a:br>
              <a:rPr lang="ko-KR" altLang="en-US" sz="4200">
                <a:solidFill>
                  <a:schemeClr val="tx2"/>
                </a:solidFill>
                <a:latin typeface="Times New Roman" pitchFamily="18" charset="0"/>
              </a:rPr>
            </a:br>
            <a:r>
              <a:rPr lang="en-US" altLang="ko-KR" sz="4200">
                <a:solidFill>
                  <a:schemeClr val="tx2"/>
                </a:solidFill>
                <a:latin typeface="Times New Roman" pitchFamily="18" charset="0"/>
              </a:rPr>
              <a:t>(Minimum Spanning Tree)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1E1DD4-FE54-48CE-94D2-63864B9D6E64}" type="slidenum">
              <a:rPr lang="en-US" altLang="ko-KR" smtClean="0">
                <a:latin typeface="굴림" charset="-127"/>
                <a:ea typeface="굴림" charset="-127"/>
              </a:rPr>
              <a:pPr/>
              <a:t>14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</a:t>
            </a:r>
            <a:r>
              <a:rPr lang="en-US" altLang="ko-KR" smtClean="0"/>
              <a:t>: </a:t>
            </a:r>
            <a:r>
              <a:rPr lang="ko-KR" altLang="en-US" smtClean="0"/>
              <a:t>최소비용 신장트리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743200" y="20574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2865438" y="2082800"/>
            <a:ext cx="4619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1">
                <a:latin typeface="Times New Roman" pitchFamily="18" charset="0"/>
              </a:rPr>
              <a:t>v</a:t>
            </a:r>
            <a:r>
              <a:rPr lang="en-US" altLang="ko-KR" baseline="-25000">
                <a:latin typeface="Times New Roman" pitchFamily="18" charset="0"/>
              </a:rPr>
              <a:t>1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5486400" y="20574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5608638" y="2095500"/>
            <a:ext cx="4619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1">
                <a:latin typeface="Times New Roman" pitchFamily="18" charset="0"/>
              </a:rPr>
              <a:t>v</a:t>
            </a:r>
            <a:r>
              <a:rPr lang="en-US" altLang="ko-KR" baseline="-25000">
                <a:latin typeface="Times New Roman" pitchFamily="18" charset="0"/>
              </a:rPr>
              <a:t>2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2743200" y="36576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2865438" y="3695700"/>
            <a:ext cx="4619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1">
                <a:latin typeface="Times New Roman" pitchFamily="18" charset="0"/>
              </a:rPr>
              <a:t>v</a:t>
            </a:r>
            <a:r>
              <a:rPr lang="en-US" altLang="ko-KR" baseline="-25000">
                <a:latin typeface="Times New Roman" pitchFamily="18" charset="0"/>
              </a:rPr>
              <a:t>3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5486400" y="36576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5621338" y="3683000"/>
            <a:ext cx="4619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1">
                <a:latin typeface="Times New Roman" pitchFamily="18" charset="0"/>
              </a:rPr>
              <a:t>v</a:t>
            </a:r>
            <a:r>
              <a:rPr lang="en-US" altLang="ko-KR" baseline="-25000">
                <a:latin typeface="Times New Roman" pitchFamily="18" charset="0"/>
              </a:rPr>
              <a:t>4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4114800" y="49784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4237038" y="5016500"/>
            <a:ext cx="4619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1">
                <a:latin typeface="Times New Roman" pitchFamily="18" charset="0"/>
              </a:rPr>
              <a:t>v</a:t>
            </a:r>
            <a:r>
              <a:rPr lang="en-US" altLang="ko-KR" baseline="-25000">
                <a:latin typeface="Times New Roman" pitchFamily="18" charset="0"/>
              </a:rPr>
              <a:t>5</a:t>
            </a:r>
            <a:endParaRPr lang="en-US" altLang="ko-KR">
              <a:latin typeface="Times New Roman" pitchFamily="18" charset="0"/>
            </a:endParaRPr>
          </a:p>
        </p:txBody>
      </p:sp>
      <p:cxnSp>
        <p:nvCxnSpPr>
          <p:cNvPr id="23567" name="AutoShape 15"/>
          <p:cNvCxnSpPr>
            <a:cxnSpLocks noChangeShapeType="1"/>
            <a:stCxn id="23557" idx="4"/>
            <a:endCxn id="23561" idx="0"/>
          </p:cNvCxnSpPr>
          <p:nvPr/>
        </p:nvCxnSpPr>
        <p:spPr bwMode="auto">
          <a:xfrm>
            <a:off x="3086100" y="2667000"/>
            <a:ext cx="0" cy="990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568" name="AutoShape 16"/>
          <p:cNvCxnSpPr>
            <a:cxnSpLocks noChangeShapeType="1"/>
            <a:stCxn id="23557" idx="6"/>
            <a:endCxn id="23559" idx="2"/>
          </p:cNvCxnSpPr>
          <p:nvPr/>
        </p:nvCxnSpPr>
        <p:spPr bwMode="auto">
          <a:xfrm>
            <a:off x="3429000" y="2362200"/>
            <a:ext cx="205740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569" name="AutoShape 17"/>
          <p:cNvCxnSpPr>
            <a:cxnSpLocks noChangeShapeType="1"/>
            <a:stCxn id="23561" idx="5"/>
            <a:endCxn id="23565" idx="1"/>
          </p:cNvCxnSpPr>
          <p:nvPr/>
        </p:nvCxnSpPr>
        <p:spPr bwMode="auto">
          <a:xfrm>
            <a:off x="3328988" y="4178300"/>
            <a:ext cx="885825" cy="889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570" name="AutoShape 21"/>
          <p:cNvCxnSpPr>
            <a:cxnSpLocks noChangeShapeType="1"/>
            <a:stCxn id="23561" idx="6"/>
            <a:endCxn id="23563" idx="2"/>
          </p:cNvCxnSpPr>
          <p:nvPr/>
        </p:nvCxnSpPr>
        <p:spPr bwMode="auto">
          <a:xfrm>
            <a:off x="3429000" y="3962400"/>
            <a:ext cx="205740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sp>
        <p:nvSpPr>
          <p:cNvPr id="23571" name="Text Box 22"/>
          <p:cNvSpPr txBox="1">
            <a:spLocks noChangeArrowheads="1"/>
          </p:cNvSpPr>
          <p:nvPr/>
        </p:nvSpPr>
        <p:spPr bwMode="auto">
          <a:xfrm>
            <a:off x="4324350" y="2006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23572" name="Text Box 23"/>
          <p:cNvSpPr txBox="1">
            <a:spLocks noChangeArrowheads="1"/>
          </p:cNvSpPr>
          <p:nvPr/>
        </p:nvSpPr>
        <p:spPr bwMode="auto">
          <a:xfrm>
            <a:off x="3048000" y="2986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3573" name="Text Box 25"/>
          <p:cNvSpPr txBox="1">
            <a:spLocks noChangeArrowheads="1"/>
          </p:cNvSpPr>
          <p:nvPr/>
        </p:nvSpPr>
        <p:spPr bwMode="auto">
          <a:xfrm>
            <a:off x="4337050" y="3632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23574" name="Text Box 26"/>
          <p:cNvSpPr txBox="1">
            <a:spLocks noChangeArrowheads="1"/>
          </p:cNvSpPr>
          <p:nvPr/>
        </p:nvSpPr>
        <p:spPr bwMode="auto">
          <a:xfrm>
            <a:off x="3486150" y="4521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10C238-F3FB-4490-982B-A8519AC4097E}" type="slidenum">
              <a:rPr lang="en-US" altLang="ko-KR" smtClean="0">
                <a:latin typeface="굴림" charset="-127"/>
                <a:ea typeface="굴림" charset="-127"/>
              </a:rPr>
              <a:pPr/>
              <a:t>15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최소비용신장트리의 적용 예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800" smtClean="0"/>
              <a:t>도로건설 </a:t>
            </a:r>
            <a:r>
              <a:rPr lang="en-US" altLang="ko-KR" sz="2800" smtClean="0"/>
              <a:t>- </a:t>
            </a:r>
            <a:r>
              <a:rPr lang="ko-KR" altLang="en-US" sz="2800" smtClean="0"/>
              <a:t>도시들을 모두 연결하면서 도로의 길이가 최소가 되도록 하는 문제</a:t>
            </a:r>
          </a:p>
          <a:p>
            <a:pPr eaLnBrk="1" hangingPunct="1"/>
            <a:r>
              <a:rPr lang="ko-KR" altLang="en-US" sz="2800" smtClean="0"/>
              <a:t>통신</a:t>
            </a:r>
            <a:r>
              <a:rPr lang="en-US" altLang="ko-KR" sz="2800" smtClean="0"/>
              <a:t>(telecommunications) - </a:t>
            </a:r>
            <a:r>
              <a:rPr lang="ko-KR" altLang="en-US" sz="2800" smtClean="0"/>
              <a:t>전화선의 길이가 최소가 되도록 전화 케이블 망을 구성하는 문제</a:t>
            </a:r>
          </a:p>
          <a:p>
            <a:pPr eaLnBrk="1" hangingPunct="1"/>
            <a:r>
              <a:rPr lang="ko-KR" altLang="en-US" sz="2800" smtClean="0"/>
              <a:t>배관</a:t>
            </a:r>
            <a:r>
              <a:rPr lang="en-US" altLang="ko-KR" sz="2800" smtClean="0"/>
              <a:t>(plumbing) - </a:t>
            </a:r>
            <a:r>
              <a:rPr lang="ko-KR" altLang="en-US" sz="2800" smtClean="0"/>
              <a:t>파이프의 총 길이가 최소가 되도록 연결하는 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138C2D-7AFF-4E74-8DFD-D31E9DC8C635}" type="slidenum">
              <a:rPr lang="en-US" altLang="ko-KR" smtClean="0">
                <a:latin typeface="굴림" charset="-127"/>
                <a:ea typeface="굴림" charset="-127"/>
              </a:rPr>
              <a:pPr/>
              <a:t>16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무작정 알고리즘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800" smtClean="0"/>
              <a:t>알고리즘</a:t>
            </a:r>
          </a:p>
          <a:p>
            <a:pPr lvl="1" eaLnBrk="1" hangingPunct="1"/>
            <a:r>
              <a:rPr lang="ko-KR" altLang="en-US" smtClean="0"/>
              <a:t>모든 신장트리를 다 고려해 보고</a:t>
            </a:r>
            <a:r>
              <a:rPr lang="en-US" altLang="ko-KR" smtClean="0"/>
              <a:t>, </a:t>
            </a:r>
            <a:r>
              <a:rPr lang="ko-KR" altLang="en-US" smtClean="0"/>
              <a:t>그 중에서 최소비용이 드는 것을 고른다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z="2800" smtClean="0"/>
              <a:t>분석</a:t>
            </a:r>
          </a:p>
          <a:p>
            <a:pPr lvl="1" eaLnBrk="1" hangingPunct="1"/>
            <a:r>
              <a:rPr lang="ko-KR" altLang="en-US" smtClean="0"/>
              <a:t>이는 최악의 경우</a:t>
            </a:r>
            <a:r>
              <a:rPr lang="en-US" altLang="ko-KR" smtClean="0"/>
              <a:t>, </a:t>
            </a:r>
            <a:r>
              <a:rPr lang="ko-KR" altLang="en-US" smtClean="0"/>
              <a:t>지수보다도 나쁘다</a:t>
            </a:r>
            <a:r>
              <a:rPr lang="en-US" altLang="ko-KR" smtClean="0"/>
              <a:t>. </a:t>
            </a:r>
          </a:p>
          <a:p>
            <a:pPr lvl="1" eaLnBrk="1" hangingPunct="1"/>
            <a:r>
              <a:rPr lang="ko-KR" altLang="en-US" smtClean="0"/>
              <a:t>이유</a:t>
            </a:r>
            <a:r>
              <a:rPr lang="en-US" altLang="ko-KR" smtClean="0"/>
              <a:t>?</a:t>
            </a:r>
          </a:p>
          <a:p>
            <a:pPr eaLnBrk="1" hangingPunct="1"/>
            <a:endParaRPr lang="en-US" altLang="ko-KR" sz="2800" smtClean="0"/>
          </a:p>
          <a:p>
            <a:pPr eaLnBrk="1" hangingPunct="1"/>
            <a:endParaRPr lang="en-US" altLang="ko-KR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1BB627-9EC0-4405-93D6-32E1EA285861}" type="slidenum">
              <a:rPr lang="en-US" altLang="ko-KR" smtClean="0">
                <a:latin typeface="굴림" charset="-127"/>
                <a:ea typeface="굴림" charset="-127"/>
              </a:rPr>
              <a:pPr/>
              <a:t>17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ko-KR" altLang="en-US" sz="3600" smtClean="0"/>
              <a:t>탐욕적인 알고리즘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34400" cy="4724400"/>
          </a:xfrm>
        </p:spPr>
        <p:txBody>
          <a:bodyPr/>
          <a:lstStyle/>
          <a:p>
            <a:pPr eaLnBrk="1" hangingPunct="1"/>
            <a:r>
              <a:rPr lang="ko-KR" altLang="en-US" sz="2200" smtClean="0"/>
              <a:t>문제</a:t>
            </a:r>
            <a:r>
              <a:rPr lang="en-US" altLang="ko-KR" sz="2200" smtClean="0"/>
              <a:t>: </a:t>
            </a:r>
            <a:r>
              <a:rPr lang="ko-KR" altLang="en-US" sz="2200" smtClean="0"/>
              <a:t>비방향성 그래프 </a:t>
            </a:r>
            <a:r>
              <a:rPr lang="en-US" altLang="ko-KR" sz="2200" i="1" smtClean="0"/>
              <a:t>G</a:t>
            </a:r>
            <a:r>
              <a:rPr lang="en-US" altLang="ko-KR" sz="2200" smtClean="0"/>
              <a:t> = (</a:t>
            </a:r>
            <a:r>
              <a:rPr lang="en-US" altLang="ko-KR" sz="2200" i="1" smtClean="0"/>
              <a:t>V</a:t>
            </a:r>
            <a:r>
              <a:rPr lang="en-US" altLang="ko-KR" sz="2200" smtClean="0"/>
              <a:t>,</a:t>
            </a:r>
            <a:r>
              <a:rPr lang="en-US" altLang="ko-KR" sz="2200" i="1" smtClean="0"/>
              <a:t>E</a:t>
            </a:r>
            <a:r>
              <a:rPr lang="en-US" altLang="ko-KR" sz="2200" smtClean="0"/>
              <a:t>)</a:t>
            </a:r>
            <a:r>
              <a:rPr lang="ko-KR" altLang="en-US" sz="2200" smtClean="0"/>
              <a:t>가 주어졌을 때</a:t>
            </a:r>
            <a:r>
              <a:rPr lang="en-US" altLang="ko-KR" sz="2200" smtClean="0"/>
              <a:t>, </a:t>
            </a:r>
            <a:r>
              <a:rPr lang="en-US" altLang="ko-KR" sz="2200" i="1" smtClean="0"/>
              <a:t>F</a:t>
            </a:r>
            <a:r>
              <a:rPr lang="en-US" altLang="ko-KR" sz="2200" smtClean="0"/>
              <a:t> </a:t>
            </a:r>
            <a:r>
              <a:rPr lang="en-US" altLang="ko-KR" sz="2200" smtClean="0">
                <a:sym typeface="Symbol" pitchFamily="18" charset="2"/>
              </a:rPr>
              <a:t> </a:t>
            </a:r>
            <a:r>
              <a:rPr lang="en-US" altLang="ko-KR" sz="2200" i="1" smtClean="0">
                <a:sym typeface="Symbol" pitchFamily="18" charset="2"/>
              </a:rPr>
              <a:t>E</a:t>
            </a:r>
            <a:r>
              <a:rPr lang="ko-KR" altLang="en-US" sz="2200" smtClean="0">
                <a:sym typeface="Symbol" pitchFamily="18" charset="2"/>
              </a:rPr>
              <a:t>를 만족하면서</a:t>
            </a:r>
            <a:r>
              <a:rPr lang="en-US" altLang="ko-KR" sz="2200" smtClean="0">
                <a:sym typeface="Symbol" pitchFamily="18" charset="2"/>
              </a:rPr>
              <a:t>, (</a:t>
            </a:r>
            <a:r>
              <a:rPr lang="en-US" altLang="ko-KR" sz="2200" i="1" smtClean="0">
                <a:sym typeface="Symbol" pitchFamily="18" charset="2"/>
              </a:rPr>
              <a:t>V</a:t>
            </a:r>
            <a:r>
              <a:rPr lang="en-US" altLang="ko-KR" sz="2200" smtClean="0">
                <a:sym typeface="Symbol" pitchFamily="18" charset="2"/>
              </a:rPr>
              <a:t>,</a:t>
            </a:r>
            <a:r>
              <a:rPr lang="en-US" altLang="ko-KR" sz="2200" i="1" smtClean="0">
                <a:sym typeface="Symbol" pitchFamily="18" charset="2"/>
              </a:rPr>
              <a:t>F</a:t>
            </a:r>
            <a:r>
              <a:rPr lang="en-US" altLang="ko-KR" sz="2200" smtClean="0">
                <a:sym typeface="Symbol" pitchFamily="18" charset="2"/>
              </a:rPr>
              <a:t>)</a:t>
            </a:r>
            <a:r>
              <a:rPr lang="ko-KR" altLang="en-US" sz="2200" smtClean="0">
                <a:sym typeface="Symbol" pitchFamily="18" charset="2"/>
              </a:rPr>
              <a:t>가 </a:t>
            </a:r>
            <a:r>
              <a:rPr lang="en-US" altLang="ko-KR" sz="2200" i="1" smtClean="0">
                <a:sym typeface="Symbol" pitchFamily="18" charset="2"/>
              </a:rPr>
              <a:t>G</a:t>
            </a:r>
            <a:r>
              <a:rPr lang="ko-KR" altLang="en-US" sz="2200" smtClean="0">
                <a:sym typeface="Symbol" pitchFamily="18" charset="2"/>
              </a:rPr>
              <a:t>의 최소비용신장트리</a:t>
            </a:r>
            <a:r>
              <a:rPr lang="en-US" altLang="ko-KR" sz="2200" smtClean="0">
                <a:sym typeface="Symbol" pitchFamily="18" charset="2"/>
              </a:rPr>
              <a:t>(MST)</a:t>
            </a:r>
            <a:r>
              <a:rPr lang="ko-KR" altLang="en-US" sz="2200" smtClean="0">
                <a:sym typeface="Symbol" pitchFamily="18" charset="2"/>
              </a:rPr>
              <a:t>가 되는 </a:t>
            </a:r>
            <a:r>
              <a:rPr lang="en-US" altLang="ko-KR" sz="2200" i="1" smtClean="0">
                <a:sym typeface="Symbol" pitchFamily="18" charset="2"/>
              </a:rPr>
              <a:t>F</a:t>
            </a:r>
            <a:r>
              <a:rPr lang="ko-KR" altLang="en-US" sz="2200" smtClean="0">
                <a:sym typeface="Symbol" pitchFamily="18" charset="2"/>
              </a:rPr>
              <a:t>를 찾는 문제</a:t>
            </a:r>
            <a:r>
              <a:rPr lang="en-US" altLang="ko-KR" sz="2200" smtClean="0">
                <a:sym typeface="Symbol" pitchFamily="18" charset="2"/>
              </a:rPr>
              <a:t>.</a:t>
            </a:r>
          </a:p>
          <a:p>
            <a:pPr eaLnBrk="1" hangingPunct="1"/>
            <a:r>
              <a:rPr lang="ko-KR" altLang="en-US" sz="2200" smtClean="0">
                <a:sym typeface="Symbol" pitchFamily="18" charset="2"/>
              </a:rPr>
              <a:t>알고리즘</a:t>
            </a:r>
            <a:r>
              <a:rPr lang="en-US" altLang="ko-KR" sz="2200" smtClean="0">
                <a:sym typeface="Symbol" pitchFamily="18" charset="2"/>
              </a:rPr>
              <a:t>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200" smtClean="0"/>
              <a:t>	1. </a:t>
            </a:r>
            <a:r>
              <a:rPr lang="en-US" altLang="ko-KR" sz="2200" i="1" smtClean="0"/>
              <a:t>F</a:t>
            </a:r>
            <a:r>
              <a:rPr lang="en-US" altLang="ko-KR" sz="2200" smtClean="0"/>
              <a:t> := </a:t>
            </a:r>
            <a:r>
              <a:rPr lang="ko-KR" altLang="en-US" sz="2200" smtClean="0"/>
              <a:t>공집합</a:t>
            </a:r>
            <a:r>
              <a:rPr lang="en-US" altLang="ko-KR" sz="2200" smtClean="0"/>
              <a:t>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200" smtClean="0"/>
              <a:t>	2. </a:t>
            </a:r>
            <a:r>
              <a:rPr lang="ko-KR" altLang="en-US" sz="2200" smtClean="0"/>
              <a:t>최종해답을 얻을 때까지 다음 절차를 계속 반복하라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2200" smtClean="0"/>
              <a:t>		</a:t>
            </a:r>
            <a:r>
              <a:rPr lang="en-US" altLang="ko-KR" sz="2200" smtClean="0"/>
              <a:t>(a) </a:t>
            </a:r>
            <a:r>
              <a:rPr lang="ko-KR" altLang="en-US" sz="2200" b="1" smtClean="0"/>
              <a:t>선정 절차</a:t>
            </a:r>
            <a:r>
              <a:rPr lang="en-US" altLang="ko-KR" sz="2200" smtClean="0"/>
              <a:t>: </a:t>
            </a:r>
            <a:r>
              <a:rPr lang="ko-KR" altLang="en-US" sz="2200" u="sng" smtClean="0"/>
              <a:t>적절한 최적해 선정절차에</a:t>
            </a:r>
            <a:r>
              <a:rPr lang="ko-KR" altLang="en-US" sz="2200" smtClean="0"/>
              <a:t> 따라서 하나의 이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2200" smtClean="0"/>
              <a:t>		     음선을 선정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2200" smtClean="0"/>
              <a:t>		</a:t>
            </a:r>
            <a:r>
              <a:rPr lang="en-US" altLang="ko-KR" sz="2200" smtClean="0"/>
              <a:t>(b) </a:t>
            </a:r>
            <a:r>
              <a:rPr lang="ko-KR" altLang="en-US" sz="2200" b="1" smtClean="0"/>
              <a:t>적정성 점검</a:t>
            </a:r>
            <a:r>
              <a:rPr lang="en-US" altLang="ko-KR" sz="2200" smtClean="0"/>
              <a:t>: </a:t>
            </a:r>
            <a:r>
              <a:rPr lang="ko-KR" altLang="en-US" sz="2200" smtClean="0"/>
              <a:t>선정한 이음선을 </a:t>
            </a:r>
            <a:r>
              <a:rPr lang="en-US" altLang="ko-KR" sz="2200" i="1" smtClean="0"/>
              <a:t>F</a:t>
            </a:r>
            <a:r>
              <a:rPr lang="ko-KR" altLang="en-US" sz="2200" smtClean="0"/>
              <a:t>에 추가시켜도 순환경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2200" smtClean="0"/>
              <a:t>		     로가 생기지 않으면</a:t>
            </a:r>
            <a:r>
              <a:rPr lang="en-US" altLang="ko-KR" sz="2200" smtClean="0"/>
              <a:t>, </a:t>
            </a:r>
            <a:r>
              <a:rPr lang="en-US" altLang="ko-KR" sz="2200" i="1" smtClean="0"/>
              <a:t>F</a:t>
            </a:r>
            <a:r>
              <a:rPr lang="ko-KR" altLang="en-US" sz="2200" smtClean="0"/>
              <a:t>에 추가시킨다</a:t>
            </a:r>
            <a:r>
              <a:rPr lang="en-US" altLang="ko-KR" sz="2200" smtClean="0"/>
              <a:t>.</a:t>
            </a:r>
            <a:endParaRPr lang="en-US" altLang="ko-KR" sz="2200" smtClean="0">
              <a:sym typeface="Symbol" pitchFamily="18" charset="2"/>
            </a:endParaRPr>
          </a:p>
          <a:p>
            <a:pPr eaLnBrk="1" hangingPunct="1"/>
            <a:r>
              <a:rPr lang="en-US" altLang="ko-KR" sz="2200" smtClean="0">
                <a:sym typeface="Symbol" pitchFamily="18" charset="2"/>
              </a:rPr>
              <a:t> </a:t>
            </a:r>
            <a:r>
              <a:rPr lang="ko-KR" altLang="en-US" sz="2200" b="1" smtClean="0"/>
              <a:t>해답 점검</a:t>
            </a:r>
            <a:r>
              <a:rPr lang="en-US" altLang="ko-KR" sz="2200" smtClean="0"/>
              <a:t>: </a:t>
            </a:r>
            <a:r>
              <a:rPr lang="en-US" altLang="ko-KR" sz="2200" i="1" smtClean="0"/>
              <a:t>T</a:t>
            </a:r>
            <a:r>
              <a:rPr lang="en-US" altLang="ko-KR" sz="2200" smtClean="0"/>
              <a:t> = (</a:t>
            </a:r>
            <a:r>
              <a:rPr lang="en-US" altLang="ko-KR" sz="2200" i="1" smtClean="0"/>
              <a:t>V</a:t>
            </a:r>
            <a:r>
              <a:rPr lang="en-US" altLang="ko-KR" sz="2200" smtClean="0"/>
              <a:t>,</a:t>
            </a:r>
            <a:r>
              <a:rPr lang="en-US" altLang="ko-KR" sz="2200" i="1" smtClean="0"/>
              <a:t>F</a:t>
            </a:r>
            <a:r>
              <a:rPr lang="en-US" altLang="ko-KR" sz="2200" smtClean="0"/>
              <a:t>)</a:t>
            </a:r>
            <a:r>
              <a:rPr lang="ko-KR" altLang="en-US" sz="2200" smtClean="0"/>
              <a:t>가 신장트리 이면</a:t>
            </a:r>
            <a:r>
              <a:rPr lang="en-US" altLang="ko-KR" sz="2200" smtClean="0"/>
              <a:t>, </a:t>
            </a:r>
            <a:r>
              <a:rPr lang="en-US" altLang="ko-KR" sz="2200" i="1" smtClean="0"/>
              <a:t>T</a:t>
            </a:r>
            <a:r>
              <a:rPr lang="ko-KR" altLang="en-US" sz="2200" smtClean="0"/>
              <a:t>가 최소비용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2200" smtClean="0"/>
              <a:t>		     신장트리 이다</a:t>
            </a:r>
            <a:r>
              <a:rPr lang="en-US" altLang="ko-KR" sz="22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F1F071-DD69-4C7D-9A22-D46C2C5D58EE}" type="slidenum">
              <a:rPr lang="en-US" altLang="ko-KR" smtClean="0">
                <a:latin typeface="굴림" charset="-127"/>
                <a:ea typeface="굴림" charset="-127"/>
              </a:rPr>
              <a:pPr/>
              <a:t>18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/>
              <a:t>Prim</a:t>
            </a:r>
            <a:r>
              <a:rPr lang="ko-KR" altLang="en-US" smtClean="0"/>
              <a:t>의 알고리즘</a:t>
            </a:r>
            <a:r>
              <a:rPr lang="en-US" altLang="ko-KR" smtClean="0"/>
              <a:t>(</a:t>
            </a:r>
            <a:r>
              <a:rPr lang="ko-KR" altLang="en-US" smtClean="0"/>
              <a:t>추상적</a:t>
            </a:r>
            <a:r>
              <a:rPr lang="en-US" altLang="ko-KR" smtClean="0"/>
              <a:t>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4419600"/>
          </a:xfrm>
        </p:spPr>
        <p:txBody>
          <a:bodyPr>
            <a:norm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/>
              <a:t>	1. </a:t>
            </a:r>
            <a:r>
              <a:rPr lang="en-US" altLang="ko-KR" sz="2400" i="1" dirty="0" smtClean="0"/>
              <a:t>F</a:t>
            </a:r>
            <a:r>
              <a:rPr lang="en-US" altLang="ko-KR" sz="2400" dirty="0" smtClean="0"/>
              <a:t> := 0;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/>
              <a:t>	2. </a:t>
            </a:r>
            <a:r>
              <a:rPr lang="en-US" altLang="ko-KR" sz="2400" i="1" dirty="0" smtClean="0"/>
              <a:t>Y</a:t>
            </a:r>
            <a:r>
              <a:rPr lang="en-US" altLang="ko-KR" sz="2400" dirty="0" smtClean="0"/>
              <a:t> := {</a:t>
            </a:r>
            <a:r>
              <a:rPr lang="en-US" altLang="ko-KR" sz="2400" i="1" dirty="0" smtClean="0"/>
              <a:t>v</a:t>
            </a:r>
            <a:r>
              <a:rPr lang="en-US" altLang="ko-KR" sz="2400" baseline="-25000" dirty="0" smtClean="0"/>
              <a:t>1</a:t>
            </a:r>
            <a:r>
              <a:rPr lang="en-US" altLang="ko-KR" sz="2400" dirty="0" smtClean="0"/>
              <a:t>};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/>
              <a:t>	3. </a:t>
            </a:r>
            <a:r>
              <a:rPr lang="ko-KR" altLang="en-US" sz="2400" dirty="0" smtClean="0"/>
              <a:t>최종해답을 얻지 못하는 동안 다음 절차를 계속 반복하라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2400" dirty="0" smtClean="0"/>
              <a:t>		</a:t>
            </a:r>
            <a:r>
              <a:rPr lang="en-US" altLang="ko-KR" sz="2400" dirty="0" smtClean="0"/>
              <a:t>(a) </a:t>
            </a:r>
            <a:r>
              <a:rPr lang="ko-KR" altLang="en-US" sz="2400" b="1" dirty="0" smtClean="0"/>
              <a:t>선정 절차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적정성 점검</a:t>
            </a:r>
            <a:r>
              <a:rPr lang="en-US" altLang="ko-KR" sz="2400" dirty="0" smtClean="0"/>
              <a:t>: </a:t>
            </a:r>
            <a:r>
              <a:rPr lang="en-US" altLang="ko-KR" sz="2400" i="1" dirty="0" smtClean="0"/>
              <a:t>V</a:t>
            </a:r>
            <a:r>
              <a:rPr lang="en-US" altLang="ko-KR" sz="2400" dirty="0" smtClean="0"/>
              <a:t> - </a:t>
            </a:r>
            <a:r>
              <a:rPr lang="en-US" altLang="ko-KR" sz="2400" i="1" dirty="0" smtClean="0"/>
              <a:t>Y</a:t>
            </a:r>
            <a:r>
              <a:rPr lang="ko-KR" altLang="en-US" sz="2400" dirty="0" smtClean="0"/>
              <a:t>에 속한 정점 중에서</a:t>
            </a:r>
            <a:r>
              <a:rPr lang="en-US" altLang="ko-KR" sz="2400" dirty="0" smtClean="0"/>
              <a:t>, </a:t>
            </a:r>
            <a:r>
              <a:rPr lang="en-US" altLang="ko-KR" sz="2400" i="1" dirty="0" smtClean="0"/>
              <a:t>Y</a:t>
            </a:r>
            <a:r>
              <a:rPr lang="ko-KR" altLang="en-US" sz="2400" dirty="0" err="1" smtClean="0"/>
              <a:t>에가장</a:t>
            </a:r>
            <a:r>
              <a:rPr lang="ko-KR" altLang="en-US" sz="2400" dirty="0" smtClean="0"/>
              <a:t> 가까운 정점 하나를 선정한다</a:t>
            </a:r>
            <a:r>
              <a:rPr lang="en-US" altLang="ko-KR" sz="2400" dirty="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/>
              <a:t>		(b) </a:t>
            </a:r>
            <a:r>
              <a:rPr lang="ko-KR" altLang="en-US" sz="2400" dirty="0" smtClean="0"/>
              <a:t>선정한 정점을 </a:t>
            </a:r>
            <a:r>
              <a:rPr lang="en-US" altLang="ko-KR" sz="2400" i="1" dirty="0" smtClean="0"/>
              <a:t>Y</a:t>
            </a:r>
            <a:r>
              <a:rPr lang="ko-KR" altLang="en-US" sz="2400" dirty="0" smtClean="0"/>
              <a:t>에 추가한다</a:t>
            </a:r>
            <a:r>
              <a:rPr lang="en-US" altLang="ko-KR" sz="2400" dirty="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/>
              <a:t>		(c) </a:t>
            </a:r>
            <a:r>
              <a:rPr lang="en-US" altLang="ko-KR" sz="2400" i="1" dirty="0" smtClean="0"/>
              <a:t>Y</a:t>
            </a:r>
            <a:r>
              <a:rPr lang="ko-KR" altLang="en-US" sz="2400" dirty="0" smtClean="0"/>
              <a:t>로 이어지는 </a:t>
            </a:r>
            <a:r>
              <a:rPr lang="ko-KR" altLang="en-US" sz="2400" dirty="0" err="1" smtClean="0"/>
              <a:t>이음선을</a:t>
            </a:r>
            <a:r>
              <a:rPr lang="ko-KR" altLang="en-US" sz="2400" dirty="0" smtClean="0"/>
              <a:t> </a:t>
            </a:r>
            <a:r>
              <a:rPr lang="en-US" altLang="ko-KR" sz="2400" i="1" dirty="0" smtClean="0"/>
              <a:t>F</a:t>
            </a:r>
            <a:r>
              <a:rPr lang="ko-KR" altLang="en-US" sz="2400" dirty="0" smtClean="0"/>
              <a:t>에 추가한다</a:t>
            </a:r>
            <a:r>
              <a:rPr lang="en-US" altLang="ko-KR" sz="2400" dirty="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/>
              <a:t>		(d) </a:t>
            </a:r>
            <a:r>
              <a:rPr lang="ko-KR" altLang="en-US" sz="2400" b="1" dirty="0" smtClean="0"/>
              <a:t>해답 점검</a:t>
            </a:r>
            <a:r>
              <a:rPr lang="en-US" altLang="ko-KR" sz="2400" dirty="0" smtClean="0"/>
              <a:t>: </a:t>
            </a:r>
            <a:r>
              <a:rPr lang="en-US" altLang="ko-KR" sz="2400" i="1" dirty="0" smtClean="0"/>
              <a:t>Y</a:t>
            </a:r>
            <a:r>
              <a:rPr lang="en-US" altLang="ko-KR" sz="2400" dirty="0" smtClean="0"/>
              <a:t> = </a:t>
            </a:r>
            <a:r>
              <a:rPr lang="en-US" altLang="ko-KR" sz="2400" i="1" dirty="0" smtClean="0"/>
              <a:t>V</a:t>
            </a:r>
            <a:r>
              <a:rPr lang="ko-KR" altLang="en-US" sz="2400" dirty="0" smtClean="0"/>
              <a:t>가 되면</a:t>
            </a:r>
            <a:r>
              <a:rPr lang="en-US" altLang="ko-KR" sz="2400" dirty="0" smtClean="0"/>
              <a:t>, </a:t>
            </a:r>
            <a:r>
              <a:rPr lang="en-US" altLang="ko-KR" sz="2400" i="1" dirty="0" smtClean="0"/>
              <a:t>T</a:t>
            </a:r>
            <a:r>
              <a:rPr lang="en-US" altLang="ko-KR" sz="2400" dirty="0" smtClean="0"/>
              <a:t> = (</a:t>
            </a:r>
            <a:r>
              <a:rPr lang="en-US" altLang="ko-KR" sz="2400" i="1" dirty="0" smtClean="0"/>
              <a:t>V</a:t>
            </a:r>
            <a:r>
              <a:rPr lang="en-US" altLang="ko-KR" sz="2400" dirty="0" smtClean="0"/>
              <a:t>,</a:t>
            </a:r>
            <a:r>
              <a:rPr lang="en-US" altLang="ko-KR" sz="2400" i="1" dirty="0" smtClean="0"/>
              <a:t>E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가 최소비용신장트리 이다</a:t>
            </a:r>
            <a:r>
              <a:rPr lang="en-US" altLang="ko-KR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AE6E03-D2AC-4B44-B18A-FB4623892EFA}" type="slidenum">
              <a:rPr lang="en-US" altLang="ko-KR" smtClean="0">
                <a:latin typeface="굴림" charset="-127"/>
                <a:ea typeface="굴림" charset="-127"/>
              </a:rPr>
              <a:pPr/>
              <a:t>19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839200" cy="3962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sz="2800" dirty="0" smtClean="0"/>
              <a:t>그래프의 인접행렬식 표현</a:t>
            </a:r>
          </a:p>
          <a:p>
            <a:pPr eaLnBrk="1" hangingPunct="1">
              <a:lnSpc>
                <a:spcPct val="90000"/>
              </a:lnSpc>
            </a:pPr>
            <a:endParaRPr lang="ko-KR" altLang="en-US" sz="2800" dirty="0" smtClean="0"/>
          </a:p>
          <a:p>
            <a:pPr eaLnBrk="1" hangingPunct="1">
              <a:lnSpc>
                <a:spcPct val="90000"/>
              </a:lnSpc>
            </a:pPr>
            <a:endParaRPr lang="ko-KR" altLang="en-US" sz="2800" dirty="0" smtClean="0"/>
          </a:p>
          <a:p>
            <a:pPr eaLnBrk="1" hangingPunct="1">
              <a:lnSpc>
                <a:spcPct val="90000"/>
              </a:lnSpc>
            </a:pPr>
            <a:endParaRPr lang="ko-KR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800" dirty="0" smtClean="0"/>
              <a:t>추가적으로 </a:t>
            </a:r>
            <a:r>
              <a:rPr lang="en-US" altLang="ko-KR" sz="2800" dirty="0" smtClean="0"/>
              <a:t>nearest[1..n]</a:t>
            </a:r>
            <a:r>
              <a:rPr lang="ko-KR" altLang="en-US" sz="2800" dirty="0" smtClean="0"/>
              <a:t>과 </a:t>
            </a:r>
            <a:r>
              <a:rPr lang="en-US" altLang="ko-KR" sz="2800" dirty="0" smtClean="0"/>
              <a:t>distance[1..n] </a:t>
            </a:r>
            <a:r>
              <a:rPr lang="ko-KR" altLang="en-US" sz="2800" dirty="0" smtClean="0"/>
              <a:t>배열 유지	</a:t>
            </a:r>
            <a:endParaRPr lang="en-US" altLang="ko-KR" sz="2800" dirty="0" smtClean="0"/>
          </a:p>
          <a:p>
            <a:pPr lvl="1">
              <a:lnSpc>
                <a:spcPct val="90000"/>
              </a:lnSpc>
            </a:pPr>
            <a:r>
              <a:rPr lang="en-US" altLang="ko-KR" sz="2400" dirty="0" smtClean="0"/>
              <a:t>nearest[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] = </a:t>
            </a:r>
            <a:r>
              <a:rPr lang="en-US" altLang="ko-KR" sz="2400" i="1" dirty="0" smtClean="0"/>
              <a:t>Y</a:t>
            </a:r>
            <a:r>
              <a:rPr lang="ko-KR" altLang="en-US" sz="2400" dirty="0" smtClean="0"/>
              <a:t>에 속한 정점 중에서 </a:t>
            </a:r>
            <a:r>
              <a:rPr lang="en-US" altLang="ko-KR" sz="2400" i="1" dirty="0" smtClean="0"/>
              <a:t>v</a:t>
            </a:r>
            <a:r>
              <a:rPr lang="en-US" altLang="ko-KR" sz="2400" i="1" baseline="-25000" dirty="0" smtClean="0"/>
              <a:t>i</a:t>
            </a:r>
            <a:r>
              <a:rPr lang="ko-KR" altLang="en-US" sz="2400" dirty="0" smtClean="0"/>
              <a:t>에서 가장 가까운 			정점의 인덱스 </a:t>
            </a:r>
            <a:endParaRPr lang="en-US" altLang="ko-KR" sz="2400" dirty="0" smtClean="0"/>
          </a:p>
          <a:p>
            <a:pPr lvl="1">
              <a:lnSpc>
                <a:spcPct val="90000"/>
              </a:lnSpc>
            </a:pPr>
            <a:r>
              <a:rPr lang="en-US" altLang="ko-KR" sz="2400" dirty="0" smtClean="0"/>
              <a:t>distance[1..n] = </a:t>
            </a:r>
            <a:r>
              <a:rPr lang="en-US" altLang="ko-KR" sz="2400" i="1" dirty="0" smtClean="0"/>
              <a:t>v</a:t>
            </a:r>
            <a:r>
              <a:rPr lang="en-US" altLang="ko-KR" sz="2400" i="1" baseline="-25000" dirty="0" smtClean="0"/>
              <a:t>i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nearest[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]</a:t>
            </a:r>
            <a:r>
              <a:rPr lang="ko-KR" altLang="en-US" sz="2400" dirty="0" smtClean="0"/>
              <a:t>를 잇는 이음선의 가중치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0" y="5334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200">
                <a:solidFill>
                  <a:schemeClr val="tx2"/>
                </a:solidFill>
                <a:latin typeface="Times New Roman" pitchFamily="18" charset="0"/>
              </a:rPr>
              <a:t>Prim</a:t>
            </a:r>
            <a:r>
              <a:rPr lang="ko-KR" altLang="en-US" sz="4200">
                <a:solidFill>
                  <a:schemeClr val="tx2"/>
                </a:solidFill>
                <a:latin typeface="Times New Roman" pitchFamily="18" charset="0"/>
              </a:rPr>
              <a:t>의 알고리즘 </a:t>
            </a:r>
            <a:r>
              <a:rPr lang="en-US" altLang="ko-KR" sz="42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ko-KR" altLang="en-US" sz="4200">
                <a:solidFill>
                  <a:schemeClr val="tx2"/>
                </a:solidFill>
                <a:latin typeface="Times New Roman" pitchFamily="18" charset="0"/>
              </a:rPr>
              <a:t>세부적</a:t>
            </a:r>
            <a:r>
              <a:rPr lang="en-US" altLang="ko-KR" sz="42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827584" y="2132856"/>
          <a:ext cx="3336925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수식" r:id="rId3" imgW="1854000" imgH="672840" progId="Equation.3">
                  <p:embed/>
                </p:oleObj>
              </mc:Choice>
              <mc:Fallback>
                <p:oleObj name="수식" r:id="rId3" imgW="1854000" imgH="672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132856"/>
                        <a:ext cx="3336925" cy="1141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1835696" y="2060848"/>
            <a:ext cx="5492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Times New Roman" pitchFamily="18" charset="0"/>
              </a:rPr>
              <a:t>{</a:t>
            </a: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4355976" y="2132856"/>
            <a:ext cx="348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i="1" dirty="0">
                <a:latin typeface="Times New Roman" pitchFamily="18" charset="0"/>
              </a:rPr>
              <a:t>v</a:t>
            </a:r>
            <a:r>
              <a:rPr lang="en-US" altLang="ko-KR" sz="2000" i="1" baseline="-25000" dirty="0">
                <a:latin typeface="Times New Roman" pitchFamily="18" charset="0"/>
              </a:rPr>
              <a:t>i</a:t>
            </a:r>
            <a:r>
              <a:rPr lang="ko-KR" altLang="en-US" sz="2000" dirty="0">
                <a:latin typeface="Times New Roman" pitchFamily="18" charset="0"/>
              </a:rPr>
              <a:t>에서 </a:t>
            </a:r>
            <a:r>
              <a:rPr lang="en-US" altLang="ko-KR" sz="2000" i="1" dirty="0" err="1">
                <a:latin typeface="Times New Roman" pitchFamily="18" charset="0"/>
              </a:rPr>
              <a:t>v</a:t>
            </a:r>
            <a:r>
              <a:rPr lang="en-US" altLang="ko-KR" sz="2000" i="1" baseline="-25000" dirty="0" err="1">
                <a:latin typeface="Times New Roman" pitchFamily="18" charset="0"/>
              </a:rPr>
              <a:t>j</a:t>
            </a:r>
            <a:r>
              <a:rPr lang="ko-KR" altLang="en-US" sz="2000" dirty="0">
                <a:latin typeface="Times New Roman" pitchFamily="18" charset="0"/>
              </a:rPr>
              <a:t>로의 </a:t>
            </a:r>
            <a:r>
              <a:rPr lang="ko-KR" altLang="en-US" sz="2000" dirty="0" err="1">
                <a:latin typeface="Times New Roman" pitchFamily="18" charset="0"/>
              </a:rPr>
              <a:t>이음선이</a:t>
            </a:r>
            <a:r>
              <a:rPr lang="ko-KR" altLang="en-US" sz="2000" dirty="0">
                <a:latin typeface="Times New Roman" pitchFamily="18" charset="0"/>
              </a:rPr>
              <a:t> 있다면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355976" y="2492896"/>
            <a:ext cx="348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i="1" dirty="0">
                <a:latin typeface="Times New Roman" pitchFamily="18" charset="0"/>
              </a:rPr>
              <a:t>v</a:t>
            </a:r>
            <a:r>
              <a:rPr lang="en-US" altLang="ko-KR" sz="2000" i="1" baseline="-25000" dirty="0">
                <a:latin typeface="Times New Roman" pitchFamily="18" charset="0"/>
              </a:rPr>
              <a:t>i</a:t>
            </a:r>
            <a:r>
              <a:rPr lang="ko-KR" altLang="en-US" sz="2000" dirty="0">
                <a:latin typeface="Times New Roman" pitchFamily="18" charset="0"/>
              </a:rPr>
              <a:t>에서 </a:t>
            </a:r>
            <a:r>
              <a:rPr lang="en-US" altLang="ko-KR" sz="2000" i="1" dirty="0" err="1">
                <a:latin typeface="Times New Roman" pitchFamily="18" charset="0"/>
              </a:rPr>
              <a:t>v</a:t>
            </a:r>
            <a:r>
              <a:rPr lang="en-US" altLang="ko-KR" sz="2000" i="1" baseline="-25000" dirty="0" err="1">
                <a:latin typeface="Times New Roman" pitchFamily="18" charset="0"/>
              </a:rPr>
              <a:t>j</a:t>
            </a:r>
            <a:r>
              <a:rPr lang="ko-KR" altLang="en-US" sz="2000" dirty="0">
                <a:latin typeface="Times New Roman" pitchFamily="18" charset="0"/>
              </a:rPr>
              <a:t>로의 </a:t>
            </a:r>
            <a:r>
              <a:rPr lang="ko-KR" altLang="en-US" sz="2000" dirty="0" err="1">
                <a:latin typeface="Times New Roman" pitchFamily="18" charset="0"/>
              </a:rPr>
              <a:t>이음선이</a:t>
            </a:r>
            <a:r>
              <a:rPr lang="ko-KR" altLang="en-US" sz="2000" dirty="0">
                <a:latin typeface="Times New Roman" pitchFamily="18" charset="0"/>
              </a:rPr>
              <a:t> 없다면</a:t>
            </a:r>
          </a:p>
        </p:txBody>
      </p:sp>
      <p:sp>
        <p:nvSpPr>
          <p:cNvPr id="1034" name="Text Box 9"/>
          <p:cNvSpPr txBox="1">
            <a:spLocks noChangeArrowheads="1"/>
          </p:cNvSpPr>
          <p:nvPr/>
        </p:nvSpPr>
        <p:spPr bwMode="auto">
          <a:xfrm>
            <a:off x="4716016" y="2924944"/>
            <a:ext cx="119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i="1" dirty="0" err="1">
                <a:latin typeface="Times New Roman" pitchFamily="18" charset="0"/>
              </a:rPr>
              <a:t>i</a:t>
            </a:r>
            <a:r>
              <a:rPr lang="en-US" altLang="ko-KR" sz="2000" i="1" dirty="0">
                <a:latin typeface="Times New Roman" pitchFamily="18" charset="0"/>
              </a:rPr>
              <a:t> = j </a:t>
            </a:r>
            <a:r>
              <a:rPr lang="ko-KR" altLang="en-US" sz="2000" dirty="0">
                <a:latin typeface="Times New Roman" pitchFamily="18" charset="0"/>
              </a:rPr>
              <a:t>이면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F31769-C498-4A4A-A85F-01A7DACEB047}" type="slidenum">
              <a:rPr lang="en-US" altLang="ko-KR" smtClean="0">
                <a:latin typeface="굴림" charset="-127"/>
                <a:ea typeface="굴림" charset="-127"/>
              </a:rPr>
              <a:pPr/>
              <a:t>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소개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343400"/>
          </a:xfrm>
        </p:spPr>
        <p:txBody>
          <a:bodyPr/>
          <a:lstStyle/>
          <a:p>
            <a:pPr eaLnBrk="1" hangingPunct="1"/>
            <a:r>
              <a:rPr lang="ko-KR" altLang="en-US" sz="2400" u="sng" smtClean="0"/>
              <a:t>탐욕적인 알고리즘</a:t>
            </a:r>
            <a:r>
              <a:rPr lang="en-US" altLang="ko-KR" sz="2400" u="sng" smtClean="0"/>
              <a:t>(Greedy algorithm)</a:t>
            </a:r>
            <a:r>
              <a:rPr lang="ko-KR" altLang="en-US" sz="2400" smtClean="0"/>
              <a:t>은 결정을 해야 할 때마다 그 순간에 가장 좋다고 생각되는 것을 해답으로 선택함으로써 최종적인 해답에 도달한다</a:t>
            </a:r>
            <a:r>
              <a:rPr lang="en-US" altLang="ko-KR" sz="2400" smtClean="0"/>
              <a:t>.</a:t>
            </a:r>
          </a:p>
          <a:p>
            <a:pPr eaLnBrk="1" hangingPunct="1"/>
            <a:r>
              <a:rPr lang="ko-KR" altLang="en-US" sz="2400" smtClean="0"/>
              <a:t>그 순간의 선택은 그 당시</a:t>
            </a:r>
            <a:r>
              <a:rPr lang="en-US" altLang="ko-KR" sz="2400" smtClean="0"/>
              <a:t>(local)</a:t>
            </a:r>
            <a:r>
              <a:rPr lang="ko-KR" altLang="en-US" sz="2400" smtClean="0"/>
              <a:t>에는 최적이다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그러나 최적이라고 생각했던 해답들을 모아서 최종적인</a:t>
            </a:r>
            <a:r>
              <a:rPr lang="en-US" altLang="ko-KR" sz="2400" smtClean="0"/>
              <a:t>(global)</a:t>
            </a:r>
            <a:r>
              <a:rPr lang="ko-KR" altLang="en-US" sz="2400" smtClean="0"/>
              <a:t>해답을 만들었다고 해서</a:t>
            </a:r>
            <a:r>
              <a:rPr lang="en-US" altLang="ko-KR" sz="2400" smtClean="0"/>
              <a:t>, </a:t>
            </a:r>
            <a:r>
              <a:rPr lang="ko-KR" altLang="en-US" sz="2400" smtClean="0"/>
              <a:t>그 해답이 궁극적으로 최적이라는 보장이 없다</a:t>
            </a:r>
            <a:r>
              <a:rPr lang="en-US" altLang="ko-KR" sz="2400" smtClean="0"/>
              <a:t>.</a:t>
            </a:r>
          </a:p>
          <a:p>
            <a:pPr eaLnBrk="1" hangingPunct="1"/>
            <a:r>
              <a:rPr lang="ko-KR" altLang="en-US" sz="2400" smtClean="0"/>
              <a:t>따라서 탐욕적인 알고리즘은 항상 최적의 해답을 주는지를 반드시 검증해야 한다</a:t>
            </a:r>
            <a:r>
              <a:rPr lang="en-US" altLang="ko-KR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2CCAE4-EB46-4CE2-BC9F-AB6EAA651858}" type="slidenum">
              <a:rPr lang="en-US" altLang="ko-KR" smtClean="0">
                <a:latin typeface="굴림" charset="-127"/>
                <a:ea typeface="굴림" charset="-127"/>
              </a:rPr>
              <a:pPr/>
              <a:t>20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839200" cy="6400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200" smtClean="0"/>
              <a:t>	</a:t>
            </a:r>
            <a:r>
              <a:rPr lang="en-US" altLang="ko-KR" sz="1200" smtClean="0">
                <a:latin typeface="Courier New" pitchFamily="49" charset="0"/>
              </a:rPr>
              <a:t>void prim(int n,		// </a:t>
            </a:r>
            <a:r>
              <a:rPr lang="ko-KR" altLang="en-US" sz="1200" smtClean="0">
                <a:latin typeface="Courier New" pitchFamily="49" charset="0"/>
              </a:rPr>
              <a:t>입력</a:t>
            </a:r>
            <a:r>
              <a:rPr lang="en-US" altLang="ko-KR" sz="1200" smtClean="0">
                <a:latin typeface="Courier New" pitchFamily="49" charset="0"/>
              </a:rPr>
              <a:t>: </a:t>
            </a:r>
            <a:r>
              <a:rPr lang="ko-KR" altLang="en-US" sz="1200" smtClean="0">
                <a:latin typeface="Courier New" pitchFamily="49" charset="0"/>
              </a:rPr>
              <a:t>정점의 수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1200" smtClean="0">
                <a:latin typeface="Courier New" pitchFamily="49" charset="0"/>
              </a:rPr>
              <a:t>	  </a:t>
            </a:r>
            <a:r>
              <a:rPr lang="en-US" altLang="ko-KR" sz="1200" smtClean="0">
                <a:latin typeface="Courier New" pitchFamily="49" charset="0"/>
              </a:rPr>
              <a:t>const number W[][],	// </a:t>
            </a:r>
            <a:r>
              <a:rPr lang="ko-KR" altLang="en-US" sz="1200" smtClean="0">
                <a:latin typeface="Courier New" pitchFamily="49" charset="0"/>
              </a:rPr>
              <a:t>입력</a:t>
            </a:r>
            <a:r>
              <a:rPr lang="en-US" altLang="ko-KR" sz="1200" smtClean="0">
                <a:latin typeface="Courier New" pitchFamily="49" charset="0"/>
              </a:rPr>
              <a:t>: </a:t>
            </a:r>
            <a:r>
              <a:rPr lang="ko-KR" altLang="en-US" sz="1200" smtClean="0">
                <a:latin typeface="Courier New" pitchFamily="49" charset="0"/>
              </a:rPr>
              <a:t>그래프의 인접행렬식 표현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1200" smtClean="0">
                <a:latin typeface="Courier New" pitchFamily="49" charset="0"/>
              </a:rPr>
              <a:t>	  </a:t>
            </a:r>
            <a:r>
              <a:rPr lang="en-US" altLang="ko-KR" sz="1200" smtClean="0">
                <a:latin typeface="Courier New" pitchFamily="49" charset="0"/>
              </a:rPr>
              <a:t>set_of_edges&amp; F) {	// </a:t>
            </a:r>
            <a:r>
              <a:rPr lang="ko-KR" altLang="en-US" sz="1200" smtClean="0">
                <a:latin typeface="Courier New" pitchFamily="49" charset="0"/>
              </a:rPr>
              <a:t>출력</a:t>
            </a:r>
            <a:r>
              <a:rPr lang="en-US" altLang="ko-KR" sz="1200" smtClean="0">
                <a:latin typeface="Courier New" pitchFamily="49" charset="0"/>
              </a:rPr>
              <a:t>: </a:t>
            </a:r>
            <a:r>
              <a:rPr lang="ko-KR" altLang="en-US" sz="1200" smtClean="0">
                <a:latin typeface="Courier New" pitchFamily="49" charset="0"/>
              </a:rPr>
              <a:t>그래프의 </a:t>
            </a:r>
            <a:r>
              <a:rPr lang="en-US" altLang="ko-KR" sz="1200" smtClean="0">
                <a:latin typeface="Courier New" pitchFamily="49" charset="0"/>
              </a:rPr>
              <a:t>MST</a:t>
            </a:r>
            <a:r>
              <a:rPr lang="ko-KR" altLang="en-US" sz="1200" smtClean="0">
                <a:latin typeface="Courier New" pitchFamily="49" charset="0"/>
              </a:rPr>
              <a:t>에 속한 이음선의 집합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1200" smtClean="0">
                <a:latin typeface="Courier New" pitchFamily="49" charset="0"/>
              </a:rPr>
              <a:t>	  </a:t>
            </a:r>
            <a:r>
              <a:rPr lang="en-US" altLang="ko-KR" sz="1200" smtClean="0">
                <a:latin typeface="Courier New" pitchFamily="49" charset="0"/>
              </a:rPr>
              <a:t>index i, vnear;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200" smtClean="0">
                <a:latin typeface="Courier New" pitchFamily="49" charset="0"/>
              </a:rPr>
              <a:t>	  number min;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200" smtClean="0">
                <a:latin typeface="Courier New" pitchFamily="49" charset="0"/>
              </a:rPr>
              <a:t>	  edge e;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200" smtClean="0">
                <a:latin typeface="Courier New" pitchFamily="49" charset="0"/>
              </a:rPr>
              <a:t>	  index nearest[2..n];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200" smtClean="0">
                <a:latin typeface="Courier New" pitchFamily="49" charset="0"/>
              </a:rPr>
              <a:t>	  number distance[2..n];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200" smtClean="0">
                <a:latin typeface="Courier New" pitchFamily="49" charset="0"/>
              </a:rPr>
              <a:t>	  F = empty_set;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200" smtClean="0">
                <a:latin typeface="Courier New" pitchFamily="49" charset="0"/>
              </a:rPr>
              <a:t>	  for(i=2; i &lt;= n; i++) {	// </a:t>
            </a:r>
            <a:r>
              <a:rPr lang="ko-KR" altLang="en-US" sz="1200" smtClean="0">
                <a:latin typeface="Courier New" pitchFamily="49" charset="0"/>
              </a:rPr>
              <a:t>초기화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1200" smtClean="0">
                <a:latin typeface="Courier New" pitchFamily="49" charset="0"/>
              </a:rPr>
              <a:t>	    </a:t>
            </a:r>
            <a:r>
              <a:rPr lang="en-US" altLang="ko-KR" sz="1200" smtClean="0">
                <a:latin typeface="Courier New" pitchFamily="49" charset="0"/>
              </a:rPr>
              <a:t>nearest[i] = 1;	// vi</a:t>
            </a:r>
            <a:r>
              <a:rPr lang="ko-KR" altLang="en-US" sz="1200" smtClean="0">
                <a:latin typeface="Courier New" pitchFamily="49" charset="0"/>
              </a:rPr>
              <a:t>에서 가장 가까운 정점을 </a:t>
            </a:r>
            <a:r>
              <a:rPr lang="en-US" altLang="ko-KR" sz="1200" smtClean="0">
                <a:latin typeface="Courier New" pitchFamily="49" charset="0"/>
              </a:rPr>
              <a:t>v1</a:t>
            </a:r>
            <a:r>
              <a:rPr lang="ko-KR" altLang="en-US" sz="1200" smtClean="0">
                <a:latin typeface="Courier New" pitchFamily="49" charset="0"/>
              </a:rPr>
              <a:t>으로 초기화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1200" smtClean="0">
                <a:latin typeface="Courier New" pitchFamily="49" charset="0"/>
              </a:rPr>
              <a:t>	    </a:t>
            </a:r>
            <a:r>
              <a:rPr lang="en-US" altLang="ko-KR" sz="1200" smtClean="0">
                <a:latin typeface="Courier New" pitchFamily="49" charset="0"/>
              </a:rPr>
              <a:t>distance[i] = W[1][i];	// vi</a:t>
            </a:r>
            <a:r>
              <a:rPr lang="ko-KR" altLang="en-US" sz="1200" smtClean="0">
                <a:latin typeface="Courier New" pitchFamily="49" charset="0"/>
              </a:rPr>
              <a:t>과 </a:t>
            </a:r>
            <a:r>
              <a:rPr lang="en-US" altLang="ko-KR" sz="1200" smtClean="0">
                <a:latin typeface="Courier New" pitchFamily="49" charset="0"/>
              </a:rPr>
              <a:t>v1</a:t>
            </a:r>
            <a:r>
              <a:rPr lang="ko-KR" altLang="en-US" sz="1200" smtClean="0">
                <a:latin typeface="Courier New" pitchFamily="49" charset="0"/>
              </a:rPr>
              <a:t>을 잇는 이음선의 가중치로 초기화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1200" smtClean="0">
                <a:latin typeface="Courier New" pitchFamily="49" charset="0"/>
              </a:rPr>
              <a:t>	  </a:t>
            </a:r>
            <a:r>
              <a:rPr lang="en-US" altLang="ko-KR" sz="12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200" smtClean="0">
                <a:latin typeface="Courier New" pitchFamily="49" charset="0"/>
              </a:rPr>
              <a:t>	  repeat(n-1 times) {		// n-1</a:t>
            </a:r>
            <a:r>
              <a:rPr lang="ko-KR" altLang="en-US" sz="1200" smtClean="0">
                <a:latin typeface="Courier New" pitchFamily="49" charset="0"/>
              </a:rPr>
              <a:t>개의 정점을 </a:t>
            </a:r>
            <a:r>
              <a:rPr lang="en-US" altLang="ko-KR" sz="1200" smtClean="0">
                <a:latin typeface="Courier New" pitchFamily="49" charset="0"/>
              </a:rPr>
              <a:t>Y</a:t>
            </a:r>
            <a:r>
              <a:rPr lang="ko-KR" altLang="en-US" sz="1200" smtClean="0">
                <a:latin typeface="Courier New" pitchFamily="49" charset="0"/>
              </a:rPr>
              <a:t>에 추가한다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1200" smtClean="0">
                <a:latin typeface="Courier New" pitchFamily="49" charset="0"/>
              </a:rPr>
              <a:t>	  </a:t>
            </a:r>
            <a:r>
              <a:rPr lang="en-US" altLang="ko-KR" sz="1200" smtClean="0">
                <a:latin typeface="Courier New" pitchFamily="49" charset="0"/>
              </a:rPr>
              <a:t>min = “infinite”;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200" smtClean="0">
                <a:latin typeface="Courier New" pitchFamily="49" charset="0"/>
              </a:rPr>
              <a:t>	  for(i=2; i &lt;= n; i++)		// </a:t>
            </a:r>
            <a:r>
              <a:rPr lang="ko-KR" altLang="en-US" sz="1200" smtClean="0">
                <a:latin typeface="Courier New" pitchFamily="49" charset="0"/>
              </a:rPr>
              <a:t>각 정점에 대해서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1200" smtClean="0">
                <a:latin typeface="Courier New" pitchFamily="49" charset="0"/>
              </a:rPr>
              <a:t>	    </a:t>
            </a:r>
            <a:r>
              <a:rPr lang="en-US" altLang="ko-KR" sz="1200" smtClean="0">
                <a:latin typeface="Courier New" pitchFamily="49" charset="0"/>
              </a:rPr>
              <a:t>if (0 &lt;= distance[i] &lt;= min) {	// distance[i]</a:t>
            </a:r>
            <a:r>
              <a:rPr lang="ko-KR" altLang="en-US" sz="1200" smtClean="0">
                <a:latin typeface="Courier New" pitchFamily="49" charset="0"/>
              </a:rPr>
              <a:t>를 검사하여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1200" smtClean="0">
                <a:latin typeface="Courier New" pitchFamily="49" charset="0"/>
              </a:rPr>
              <a:t>	      </a:t>
            </a:r>
            <a:r>
              <a:rPr lang="en-US" altLang="ko-KR" sz="1200" smtClean="0">
                <a:latin typeface="Courier New" pitchFamily="49" charset="0"/>
              </a:rPr>
              <a:t>min = distance[i];		// </a:t>
            </a:r>
            <a:r>
              <a:rPr lang="ko-KR" altLang="en-US" sz="1200" smtClean="0">
                <a:latin typeface="Courier New" pitchFamily="49" charset="0"/>
              </a:rPr>
              <a:t>가장 가까이 있는 </a:t>
            </a:r>
            <a:r>
              <a:rPr lang="en-US" altLang="ko-KR" sz="1200" smtClean="0">
                <a:latin typeface="Courier New" pitchFamily="49" charset="0"/>
              </a:rPr>
              <a:t>vnear</a:t>
            </a:r>
            <a:r>
              <a:rPr lang="ko-KR" altLang="en-US" sz="1200" smtClean="0">
                <a:latin typeface="Courier New" pitchFamily="49" charset="0"/>
              </a:rPr>
              <a:t>을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1200" smtClean="0">
                <a:latin typeface="Courier New" pitchFamily="49" charset="0"/>
              </a:rPr>
              <a:t>	      </a:t>
            </a:r>
            <a:r>
              <a:rPr lang="en-US" altLang="ko-KR" sz="1200" smtClean="0">
                <a:latin typeface="Courier New" pitchFamily="49" charset="0"/>
              </a:rPr>
              <a:t>vnear = i;			// </a:t>
            </a:r>
            <a:r>
              <a:rPr lang="ko-KR" altLang="en-US" sz="1200" smtClean="0">
                <a:latin typeface="Courier New" pitchFamily="49" charset="0"/>
              </a:rPr>
              <a:t>찾는다</a:t>
            </a:r>
            <a:r>
              <a:rPr lang="en-US" altLang="ko-KR" sz="1200" smtClean="0">
                <a:latin typeface="Courier New" pitchFamily="49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200" smtClean="0">
                <a:latin typeface="Courier New" pitchFamily="49" charset="0"/>
              </a:rPr>
              <a:t>	    }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200" smtClean="0">
                <a:latin typeface="Courier New" pitchFamily="49" charset="0"/>
              </a:rPr>
              <a:t>	  e = vnear</a:t>
            </a:r>
            <a:r>
              <a:rPr lang="ko-KR" altLang="en-US" sz="1200" smtClean="0">
                <a:latin typeface="Courier New" pitchFamily="49" charset="0"/>
              </a:rPr>
              <a:t>와 </a:t>
            </a:r>
            <a:r>
              <a:rPr lang="en-US" altLang="ko-KR" sz="1200" smtClean="0">
                <a:latin typeface="Courier New" pitchFamily="49" charset="0"/>
              </a:rPr>
              <a:t>nearest[vnear]</a:t>
            </a:r>
            <a:r>
              <a:rPr lang="ko-KR" altLang="en-US" sz="1200" smtClean="0">
                <a:latin typeface="Courier New" pitchFamily="49" charset="0"/>
              </a:rPr>
              <a:t>를 잇는 이음선</a:t>
            </a:r>
            <a:r>
              <a:rPr lang="en-US" altLang="ko-KR" sz="120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200" smtClean="0">
                <a:latin typeface="Courier New" pitchFamily="49" charset="0"/>
              </a:rPr>
              <a:t>	  e</a:t>
            </a:r>
            <a:r>
              <a:rPr lang="ko-KR" altLang="en-US" sz="1200" smtClean="0">
                <a:latin typeface="Courier New" pitchFamily="49" charset="0"/>
              </a:rPr>
              <a:t>를 </a:t>
            </a:r>
            <a:r>
              <a:rPr lang="en-US" altLang="ko-KR" sz="1200" smtClean="0">
                <a:latin typeface="Courier New" pitchFamily="49" charset="0"/>
              </a:rPr>
              <a:t>F</a:t>
            </a:r>
            <a:r>
              <a:rPr lang="ko-KR" altLang="en-US" sz="1200" smtClean="0">
                <a:latin typeface="Courier New" pitchFamily="49" charset="0"/>
              </a:rPr>
              <a:t>에 추가</a:t>
            </a:r>
            <a:r>
              <a:rPr lang="en-US" altLang="ko-KR" sz="120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200" smtClean="0">
                <a:latin typeface="Courier New" pitchFamily="49" charset="0"/>
              </a:rPr>
              <a:t>	  distance[vnear] = -1;		// </a:t>
            </a:r>
            <a:r>
              <a:rPr lang="ko-KR" altLang="en-US" sz="1200" smtClean="0">
                <a:latin typeface="Courier New" pitchFamily="49" charset="0"/>
              </a:rPr>
              <a:t>찾은 노드를 </a:t>
            </a:r>
            <a:r>
              <a:rPr lang="en-US" altLang="ko-KR" sz="1200" smtClean="0">
                <a:latin typeface="Courier New" pitchFamily="49" charset="0"/>
              </a:rPr>
              <a:t>Y</a:t>
            </a:r>
            <a:r>
              <a:rPr lang="ko-KR" altLang="en-US" sz="1200" smtClean="0">
                <a:latin typeface="Courier New" pitchFamily="49" charset="0"/>
              </a:rPr>
              <a:t>에 추가한다</a:t>
            </a:r>
            <a:r>
              <a:rPr lang="en-US" altLang="ko-KR" sz="1200" smtClean="0">
                <a:latin typeface="Courier New" pitchFamily="49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200" smtClean="0">
                <a:latin typeface="Courier New" pitchFamily="49" charset="0"/>
              </a:rPr>
              <a:t>	  for(i=2; i &lt;= n; i++)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200" smtClean="0">
                <a:latin typeface="Courier New" pitchFamily="49" charset="0"/>
              </a:rPr>
              <a:t>	    if (W[i][vnear] &lt; distance[i]) {	// Y</a:t>
            </a:r>
            <a:r>
              <a:rPr lang="ko-KR" altLang="en-US" sz="1200" smtClean="0">
                <a:latin typeface="Courier New" pitchFamily="49" charset="0"/>
              </a:rPr>
              <a:t>에 없는 각 노드에 대해서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1200" smtClean="0">
                <a:latin typeface="Courier New" pitchFamily="49" charset="0"/>
              </a:rPr>
              <a:t>	      </a:t>
            </a:r>
            <a:r>
              <a:rPr lang="en-US" altLang="ko-KR" sz="1200" smtClean="0">
                <a:latin typeface="Courier New" pitchFamily="49" charset="0"/>
              </a:rPr>
              <a:t>distance[i] = W[i][vnear];	// distance[i]</a:t>
            </a:r>
            <a:r>
              <a:rPr lang="ko-KR" altLang="en-US" sz="1200" smtClean="0">
                <a:latin typeface="Courier New" pitchFamily="49" charset="0"/>
              </a:rPr>
              <a:t>를 갱신한다</a:t>
            </a:r>
            <a:r>
              <a:rPr lang="en-US" altLang="ko-KR" sz="1200" smtClean="0">
                <a:latin typeface="Courier New" pitchFamily="49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200" smtClean="0">
                <a:latin typeface="Courier New" pitchFamily="49" charset="0"/>
              </a:rPr>
              <a:t>		nearest[i] = vnear;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200" smtClean="0">
                <a:latin typeface="Courier New" pitchFamily="49" charset="0"/>
              </a:rPr>
              <a:t>	    }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200" smtClean="0">
                <a:latin typeface="Courier New" pitchFamily="49" charset="0"/>
              </a:rPr>
              <a:t>	  }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200" smtClean="0">
                <a:latin typeface="Courier New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DCB2C2-F85B-450E-87E7-F9E98B0EF307}" type="slidenum">
              <a:rPr lang="en-US" altLang="ko-KR" smtClean="0">
                <a:latin typeface="굴림" charset="-127"/>
                <a:ea typeface="굴림" charset="-127"/>
              </a:rPr>
              <a:pPr/>
              <a:t>21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Prim</a:t>
            </a:r>
            <a:r>
              <a:rPr lang="ko-KR" altLang="en-US" smtClean="0"/>
              <a:t>의 알고리즘 분석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09800"/>
            <a:ext cx="8839200" cy="30480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분석</a:t>
            </a:r>
          </a:p>
          <a:p>
            <a:pPr lvl="1" eaLnBrk="1" hangingPunct="1"/>
            <a:r>
              <a:rPr lang="ko-KR" altLang="en-US" smtClean="0"/>
              <a:t>단위연산</a:t>
            </a:r>
            <a:r>
              <a:rPr lang="en-US" altLang="ko-KR" smtClean="0"/>
              <a:t>: repeat-</a:t>
            </a:r>
            <a:r>
              <a:rPr lang="ko-KR" altLang="en-US" smtClean="0"/>
              <a:t>루프 안에 있는 두 개의 </a:t>
            </a:r>
            <a:r>
              <a:rPr lang="en-US" altLang="ko-KR" smtClean="0"/>
              <a:t>for-</a:t>
            </a:r>
            <a:r>
              <a:rPr lang="ko-KR" altLang="en-US" smtClean="0"/>
              <a:t>루프 내부에 있는 명령문</a:t>
            </a:r>
          </a:p>
          <a:p>
            <a:pPr lvl="1" eaLnBrk="1" hangingPunct="1"/>
            <a:r>
              <a:rPr lang="ko-KR" altLang="en-US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마디의 개수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분석</a:t>
            </a:r>
            <a:r>
              <a:rPr lang="en-US" altLang="ko-KR" smtClean="0"/>
              <a:t>: repeat-</a:t>
            </a:r>
            <a:r>
              <a:rPr lang="ko-KR" altLang="en-US" smtClean="0"/>
              <a:t>루프가 </a:t>
            </a:r>
            <a:r>
              <a:rPr lang="en-US" altLang="ko-KR" i="1" smtClean="0"/>
              <a:t>n</a:t>
            </a:r>
            <a:r>
              <a:rPr lang="en-US" altLang="ko-KR" smtClean="0"/>
              <a:t>-1</a:t>
            </a:r>
            <a:r>
              <a:rPr lang="ko-KR" altLang="en-US" smtClean="0"/>
              <a:t>번 반복되므로 </a:t>
            </a:r>
          </a:p>
          <a:p>
            <a:pPr lvl="2" eaLnBrk="1" hangingPunct="1"/>
            <a:r>
              <a:rPr lang="en-US" altLang="ko-KR" i="1" smtClean="0"/>
              <a:t>T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) = 2(</a:t>
            </a:r>
            <a:r>
              <a:rPr lang="en-US" altLang="ko-KR" i="1" smtClean="0"/>
              <a:t>n</a:t>
            </a:r>
            <a:r>
              <a:rPr lang="en-US" altLang="ko-KR" smtClean="0"/>
              <a:t>-1)(</a:t>
            </a:r>
            <a:r>
              <a:rPr lang="en-US" altLang="ko-KR" i="1" smtClean="0"/>
              <a:t>n</a:t>
            </a:r>
            <a:r>
              <a:rPr lang="en-US" altLang="ko-KR" smtClean="0"/>
              <a:t>-1) </a:t>
            </a:r>
            <a:r>
              <a:rPr lang="en-US" altLang="ko-KR" smtClean="0">
                <a:sym typeface="Symbol" pitchFamily="18" charset="2"/>
              </a:rPr>
              <a:t> (</a:t>
            </a:r>
            <a:r>
              <a:rPr lang="en-US" altLang="ko-KR" i="1" smtClean="0">
                <a:sym typeface="Symbol" pitchFamily="18" charset="2"/>
              </a:rPr>
              <a:t>n</a:t>
            </a:r>
            <a:r>
              <a:rPr lang="en-US" altLang="ko-KR" sz="2000" baseline="50000" smtClean="0">
                <a:sym typeface="Symbol" pitchFamily="18" charset="2"/>
              </a:rPr>
              <a:t>2</a:t>
            </a:r>
            <a:r>
              <a:rPr lang="en-US" altLang="ko-KR" smtClean="0">
                <a:sym typeface="Symbol" pitchFamily="18" charset="2"/>
              </a:rPr>
              <a:t>)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0875DE-F1F5-4811-B7EE-11E81BBFC8E7}" type="slidenum">
              <a:rPr lang="en-US" altLang="ko-KR" smtClean="0">
                <a:latin typeface="굴림" charset="-127"/>
                <a:ea typeface="굴림" charset="-127"/>
              </a:rPr>
              <a:pPr/>
              <a:t>22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최적여부의 검증</a:t>
            </a:r>
            <a:r>
              <a:rPr lang="en-US" altLang="ko-KR" smtClean="0"/>
              <a:t>(Optimality Proof)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4648200"/>
          </a:xfrm>
        </p:spPr>
        <p:txBody>
          <a:bodyPr/>
          <a:lstStyle/>
          <a:p>
            <a:pPr eaLnBrk="1" hangingPunct="1"/>
            <a:r>
              <a:rPr lang="en-US" altLang="ko-KR" sz="2400" dirty="0" smtClean="0"/>
              <a:t>Prim</a:t>
            </a:r>
            <a:r>
              <a:rPr lang="ko-KR" altLang="en-US" sz="2400" dirty="0" smtClean="0"/>
              <a:t>의 알고리즘이 찾아낸 신장트리가 최소비용</a:t>
            </a:r>
            <a:r>
              <a:rPr lang="en-US" altLang="ko-KR" sz="2400" dirty="0" smtClean="0"/>
              <a:t>(minimal)</a:t>
            </a:r>
            <a:r>
              <a:rPr lang="ko-KR" altLang="en-US" sz="2400" dirty="0" smtClean="0"/>
              <a:t>인지를 검증해야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다시 말하면</a:t>
            </a:r>
            <a:r>
              <a:rPr lang="en-US" altLang="ko-KR" sz="2400" dirty="0" smtClean="0"/>
              <a:t>, Prim</a:t>
            </a:r>
            <a:r>
              <a:rPr lang="ko-KR" altLang="en-US" sz="2400" dirty="0" smtClean="0"/>
              <a:t>의 알고리즘이 최적</a:t>
            </a:r>
            <a:r>
              <a:rPr lang="en-US" altLang="ko-KR" sz="2400" dirty="0" smtClean="0"/>
              <a:t>(optimal)</a:t>
            </a:r>
            <a:r>
              <a:rPr lang="ko-KR" altLang="en-US" sz="2400" dirty="0" smtClean="0"/>
              <a:t>인지를 보여야 한다</a:t>
            </a:r>
            <a:r>
              <a:rPr lang="en-US" altLang="ko-KR" sz="2400" dirty="0" smtClean="0"/>
              <a:t>.</a:t>
            </a:r>
          </a:p>
          <a:p>
            <a:pPr eaLnBrk="1" hangingPunct="1"/>
            <a:r>
              <a:rPr lang="ko-KR" altLang="en-US" sz="2400" b="1" dirty="0" smtClean="0"/>
              <a:t>정의 </a:t>
            </a:r>
            <a:r>
              <a:rPr lang="en-US" altLang="ko-KR" sz="2400" b="1" dirty="0" smtClean="0"/>
              <a:t>4.1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비방향성 그래프 </a:t>
            </a:r>
            <a:r>
              <a:rPr lang="en-US" altLang="ko-KR" sz="2400" i="1" dirty="0" smtClean="0"/>
              <a:t>G</a:t>
            </a:r>
            <a:r>
              <a:rPr lang="en-US" altLang="ko-KR" sz="2400" dirty="0" smtClean="0"/>
              <a:t> = (</a:t>
            </a:r>
            <a:r>
              <a:rPr lang="en-US" altLang="ko-KR" sz="2400" i="1" dirty="0" smtClean="0"/>
              <a:t>V</a:t>
            </a:r>
            <a:r>
              <a:rPr lang="en-US" altLang="ko-KR" sz="2400" dirty="0" smtClean="0"/>
              <a:t>,</a:t>
            </a:r>
            <a:r>
              <a:rPr lang="en-US" altLang="ko-KR" sz="2400" i="1" dirty="0" smtClean="0"/>
              <a:t>E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가 주어지고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만약 </a:t>
            </a:r>
            <a:r>
              <a:rPr lang="en-US" altLang="ko-KR" sz="2400" i="1" dirty="0" smtClean="0"/>
              <a:t>E</a:t>
            </a:r>
            <a:r>
              <a:rPr lang="ko-KR" altLang="en-US" sz="2400" dirty="0" smtClean="0"/>
              <a:t>의 부분집합 </a:t>
            </a:r>
            <a:r>
              <a:rPr lang="en-US" altLang="ko-KR" sz="2400" i="1" dirty="0" smtClean="0"/>
              <a:t>F</a:t>
            </a:r>
            <a:r>
              <a:rPr lang="ko-KR" altLang="en-US" sz="2400" dirty="0" smtClean="0"/>
              <a:t>에 이음선을 추가하여 </a:t>
            </a:r>
            <a:r>
              <a:rPr lang="en-US" altLang="ko-KR" sz="2400" dirty="0" smtClean="0"/>
              <a:t>MST</a:t>
            </a:r>
            <a:r>
              <a:rPr lang="ko-KR" altLang="en-US" sz="2400" dirty="0" smtClean="0"/>
              <a:t>가 될 수 있다면</a:t>
            </a:r>
            <a:r>
              <a:rPr lang="en-US" altLang="ko-KR" sz="2400" dirty="0" smtClean="0"/>
              <a:t>, </a:t>
            </a:r>
            <a:r>
              <a:rPr lang="en-US" altLang="ko-KR" sz="2400" i="1" dirty="0" smtClean="0"/>
              <a:t>F</a:t>
            </a:r>
            <a:r>
              <a:rPr lang="ko-KR" altLang="en-US" sz="2400" dirty="0" smtClean="0"/>
              <a:t>는 </a:t>
            </a:r>
            <a:r>
              <a:rPr lang="ko-KR" altLang="en-US" sz="2400" u="sng" dirty="0" smtClean="0"/>
              <a:t>유망하다</a:t>
            </a:r>
            <a:r>
              <a:rPr lang="en-US" altLang="ko-KR" sz="2400" u="sng" dirty="0" smtClean="0"/>
              <a:t>(promising)</a:t>
            </a:r>
            <a:r>
              <a:rPr lang="ko-KR" altLang="en-US" sz="2400" dirty="0" smtClean="0"/>
              <a:t>라고 한다</a:t>
            </a:r>
            <a:r>
              <a:rPr lang="en-US" altLang="ko-KR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b="1" dirty="0" smtClean="0"/>
              <a:t>보조정리 </a:t>
            </a:r>
            <a:r>
              <a:rPr lang="en-US" altLang="ko-KR" sz="2800" b="1" dirty="0" smtClean="0"/>
              <a:t>4.1</a:t>
            </a:r>
            <a:r>
              <a:rPr lang="en-US" altLang="ko-KR" sz="2800" dirty="0" smtClean="0"/>
              <a:t>: </a:t>
            </a:r>
            <a:r>
              <a:rPr lang="en-US" altLang="ko-KR" sz="2800" i="1" dirty="0" smtClean="0"/>
              <a:t>G</a:t>
            </a:r>
            <a:r>
              <a:rPr lang="en-US" altLang="ko-KR" sz="2800" dirty="0" smtClean="0"/>
              <a:t> = (</a:t>
            </a:r>
            <a:r>
              <a:rPr lang="en-US" altLang="ko-KR" sz="2800" i="1" dirty="0" smtClean="0"/>
              <a:t>V</a:t>
            </a:r>
            <a:r>
              <a:rPr lang="en-US" altLang="ko-KR" sz="2800" dirty="0" smtClean="0"/>
              <a:t>,</a:t>
            </a:r>
            <a:r>
              <a:rPr lang="en-US" altLang="ko-KR" sz="2800" i="1" dirty="0" smtClean="0"/>
              <a:t>E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는 연결되고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가중치 포함 비방향성 그래프라고 하고</a:t>
            </a:r>
            <a:r>
              <a:rPr lang="en-US" altLang="ko-KR" sz="2800" dirty="0" smtClean="0"/>
              <a:t>, </a:t>
            </a:r>
            <a:r>
              <a:rPr lang="en-US" altLang="ko-KR" sz="2800" i="1" dirty="0" smtClean="0"/>
              <a:t>F</a:t>
            </a:r>
            <a:r>
              <a:rPr lang="ko-KR" altLang="en-US" sz="2800" dirty="0" smtClean="0"/>
              <a:t>는 </a:t>
            </a:r>
            <a:r>
              <a:rPr lang="en-US" altLang="ko-KR" sz="2800" i="1" dirty="0" smtClean="0"/>
              <a:t>E</a:t>
            </a:r>
            <a:r>
              <a:rPr lang="ko-KR" altLang="en-US" sz="2800" dirty="0" smtClean="0"/>
              <a:t>의 유망한 부분집합이라고 하고</a:t>
            </a:r>
            <a:r>
              <a:rPr lang="en-US" altLang="ko-KR" sz="2800" dirty="0" smtClean="0"/>
              <a:t>, </a:t>
            </a:r>
            <a:r>
              <a:rPr lang="en-US" altLang="ko-KR" sz="2800" i="1" dirty="0" smtClean="0"/>
              <a:t>Y</a:t>
            </a:r>
            <a:r>
              <a:rPr lang="ko-KR" altLang="en-US" sz="2800" dirty="0" smtClean="0"/>
              <a:t>는 </a:t>
            </a:r>
            <a:r>
              <a:rPr lang="en-US" altLang="ko-KR" sz="2800" i="1" dirty="0" smtClean="0"/>
              <a:t>F</a:t>
            </a:r>
            <a:r>
              <a:rPr lang="ko-KR" altLang="en-US" sz="2800" dirty="0" smtClean="0"/>
              <a:t>안에 있는 이음선 들에 의해서 연결이 되어 있는 정점의 집합이라고 하자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이때</a:t>
            </a:r>
            <a:r>
              <a:rPr lang="en-US" altLang="ko-KR" sz="2800" dirty="0" smtClean="0"/>
              <a:t>, </a:t>
            </a:r>
            <a:r>
              <a:rPr lang="en-US" altLang="ko-KR" sz="2800" i="1" dirty="0" smtClean="0"/>
              <a:t>Y</a:t>
            </a:r>
            <a:r>
              <a:rPr lang="ko-KR" altLang="en-US" sz="2800" dirty="0" smtClean="0"/>
              <a:t>에 있는 어떤 정점과 </a:t>
            </a:r>
            <a:r>
              <a:rPr lang="en-US" altLang="ko-KR" sz="2800" i="1" dirty="0" smtClean="0"/>
              <a:t>V</a:t>
            </a:r>
            <a:r>
              <a:rPr lang="en-US" altLang="ko-KR" sz="2800" dirty="0" smtClean="0"/>
              <a:t> - </a:t>
            </a:r>
            <a:r>
              <a:rPr lang="en-US" altLang="ko-KR" sz="2800" i="1" dirty="0" smtClean="0"/>
              <a:t>Y</a:t>
            </a:r>
            <a:r>
              <a:rPr lang="ko-KR" altLang="en-US" sz="2800" dirty="0" smtClean="0"/>
              <a:t>에 있는 어떤 정점을 잇는 이음선 중에서 가중치가 가장 작은 이음선을 </a:t>
            </a:r>
            <a:r>
              <a:rPr lang="en-US" altLang="ko-KR" sz="2800" i="1" dirty="0" smtClean="0"/>
              <a:t>e</a:t>
            </a:r>
            <a:r>
              <a:rPr lang="ko-KR" altLang="en-US" sz="2800" dirty="0" smtClean="0"/>
              <a:t>라고 하면</a:t>
            </a:r>
            <a:r>
              <a:rPr lang="en-US" altLang="ko-KR" sz="2800" dirty="0" smtClean="0"/>
              <a:t>, </a:t>
            </a:r>
            <a:r>
              <a:rPr lang="en-US" altLang="ko-KR" sz="2800" i="1" dirty="0" smtClean="0"/>
              <a:t>F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ym typeface="Symbol" pitchFamily="18" charset="2"/>
              </a:rPr>
              <a:t> {</a:t>
            </a:r>
            <a:r>
              <a:rPr lang="en-US" altLang="ko-KR" sz="2800" i="1" dirty="0" smtClean="0">
                <a:sym typeface="Symbol" pitchFamily="18" charset="2"/>
              </a:rPr>
              <a:t>e</a:t>
            </a:r>
            <a:r>
              <a:rPr lang="en-US" altLang="ko-KR" sz="2800" dirty="0" smtClean="0">
                <a:sym typeface="Symbol" pitchFamily="18" charset="2"/>
              </a:rPr>
              <a:t>}</a:t>
            </a:r>
            <a:r>
              <a:rPr lang="ko-KR" altLang="en-US" sz="2800" dirty="0" smtClean="0">
                <a:sym typeface="Symbol" pitchFamily="18" charset="2"/>
              </a:rPr>
              <a:t>는 유망하다</a:t>
            </a:r>
            <a:r>
              <a:rPr lang="en-US" altLang="ko-KR" sz="2800" dirty="0" smtClean="0">
                <a:sym typeface="Symbol" pitchFamily="18" charset="2"/>
              </a:rPr>
              <a:t>.</a:t>
            </a:r>
            <a:endParaRPr lang="en-US" altLang="ko-KR" sz="2800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AD2A81-AD5C-4CA2-A224-635F97D3D1FC}" type="slidenum">
              <a:rPr lang="en-US" altLang="ko-KR" smtClean="0">
                <a:latin typeface="굴림" charset="-127"/>
                <a:ea typeface="굴림" charset="-127"/>
              </a:rPr>
              <a:pPr/>
              <a:t>24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257800"/>
          </a:xfrm>
        </p:spPr>
        <p:txBody>
          <a:bodyPr/>
          <a:lstStyle/>
          <a:p>
            <a:pPr eaLnBrk="1" hangingPunct="1"/>
            <a:r>
              <a:rPr lang="ko-KR" altLang="en-US" sz="2400" dirty="0" smtClean="0"/>
              <a:t>증명</a:t>
            </a:r>
            <a:r>
              <a:rPr lang="en-US" altLang="ko-KR" sz="2400" dirty="0" smtClean="0"/>
              <a:t>: </a:t>
            </a:r>
            <a:r>
              <a:rPr lang="en-US" altLang="ko-KR" sz="2400" i="1" dirty="0" smtClean="0"/>
              <a:t>F</a:t>
            </a:r>
            <a:r>
              <a:rPr lang="ko-KR" altLang="en-US" sz="2400" dirty="0" smtClean="0"/>
              <a:t>가 유망하기 때문에 </a:t>
            </a:r>
            <a:r>
              <a:rPr lang="en-US" altLang="ko-KR" sz="2400" i="1" dirty="0" smtClean="0"/>
              <a:t>F </a:t>
            </a:r>
            <a:r>
              <a:rPr lang="en-US" altLang="ko-KR" sz="2400" dirty="0" smtClean="0">
                <a:sym typeface="Symbol" pitchFamily="18" charset="2"/>
              </a:rPr>
              <a:t></a:t>
            </a:r>
            <a:r>
              <a:rPr lang="en-US" altLang="ko-KR" sz="2400" dirty="0" smtClean="0"/>
              <a:t> </a:t>
            </a:r>
            <a:r>
              <a:rPr lang="en-US" altLang="ko-KR" sz="2400" i="1" dirty="0" smtClean="0"/>
              <a:t>F’</a:t>
            </a:r>
            <a:r>
              <a:rPr lang="ko-KR" altLang="en-US" sz="2400" dirty="0" smtClean="0"/>
              <a:t>이면서 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V</a:t>
            </a:r>
            <a:r>
              <a:rPr lang="en-US" altLang="ko-KR" sz="2400" dirty="0" smtClean="0"/>
              <a:t>,</a:t>
            </a:r>
            <a:r>
              <a:rPr lang="en-US" altLang="ko-KR" sz="2400" i="1" dirty="0" smtClean="0"/>
              <a:t>F’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가 최소비용신장트리</a:t>
            </a:r>
            <a:r>
              <a:rPr lang="en-US" altLang="ko-KR" sz="2400" dirty="0" smtClean="0"/>
              <a:t>(MST)</a:t>
            </a:r>
            <a:r>
              <a:rPr lang="ko-KR" altLang="en-US" sz="2400" dirty="0" smtClean="0"/>
              <a:t>가 되는 이음선 집합 </a:t>
            </a:r>
            <a:r>
              <a:rPr lang="en-US" altLang="ko-KR" sz="2400" i="1" dirty="0" smtClean="0"/>
              <a:t>F’</a:t>
            </a:r>
            <a:r>
              <a:rPr lang="ko-KR" altLang="en-US" sz="2400" dirty="0" smtClean="0"/>
              <a:t>가 반드시 존재한다</a:t>
            </a:r>
            <a:r>
              <a:rPr lang="en-US" altLang="ko-KR" sz="2400" dirty="0" smtClean="0"/>
              <a:t>.</a:t>
            </a:r>
          </a:p>
          <a:p>
            <a:pPr lvl="1" eaLnBrk="1" hangingPunct="1"/>
            <a:r>
              <a:rPr lang="ko-KR" altLang="en-US" sz="2000" dirty="0" smtClean="0"/>
              <a:t>경우 </a:t>
            </a:r>
            <a:r>
              <a:rPr lang="en-US" altLang="ko-KR" sz="2000" dirty="0" smtClean="0"/>
              <a:t>1: </a:t>
            </a:r>
            <a:r>
              <a:rPr lang="ko-KR" altLang="en-US" sz="2000" dirty="0" smtClean="0"/>
              <a:t>만일 </a:t>
            </a:r>
            <a:r>
              <a:rPr lang="en-US" altLang="ko-KR" sz="2000" i="1" dirty="0" smtClean="0"/>
              <a:t>e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Symbol" pitchFamily="18" charset="2"/>
              </a:rPr>
              <a:t></a:t>
            </a:r>
            <a:r>
              <a:rPr lang="en-US" altLang="ko-KR" sz="2000" dirty="0" smtClean="0"/>
              <a:t> </a:t>
            </a:r>
            <a:r>
              <a:rPr lang="en-US" altLang="ko-KR" sz="2000" i="1" dirty="0" smtClean="0"/>
              <a:t>F’</a:t>
            </a:r>
            <a:r>
              <a:rPr lang="ko-KR" altLang="en-US" sz="2000" dirty="0" smtClean="0"/>
              <a:t>라면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F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Symbol" pitchFamily="18" charset="2"/>
              </a:rPr>
              <a:t> {</a:t>
            </a:r>
            <a:r>
              <a:rPr lang="en-US" altLang="ko-KR" sz="2000" i="1" dirty="0" smtClean="0">
                <a:sym typeface="Symbol" pitchFamily="18" charset="2"/>
              </a:rPr>
              <a:t>e</a:t>
            </a:r>
            <a:r>
              <a:rPr lang="en-US" altLang="ko-KR" sz="2000" dirty="0" smtClean="0">
                <a:sym typeface="Symbol" pitchFamily="18" charset="2"/>
              </a:rPr>
              <a:t>}  </a:t>
            </a:r>
            <a:r>
              <a:rPr lang="en-US" altLang="ko-KR" sz="2000" i="1" dirty="0" smtClean="0">
                <a:sym typeface="Symbol" pitchFamily="18" charset="2"/>
              </a:rPr>
              <a:t>F’</a:t>
            </a:r>
            <a:r>
              <a:rPr lang="ko-KR" altLang="en-US" sz="2000" dirty="0" smtClean="0">
                <a:sym typeface="Symbol" pitchFamily="18" charset="2"/>
              </a:rPr>
              <a:t>가 되고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  <a:r>
              <a:rPr lang="ko-KR" altLang="en-US" sz="2000" dirty="0" smtClean="0">
                <a:sym typeface="Symbol" pitchFamily="18" charset="2"/>
              </a:rPr>
              <a:t>따라서 </a:t>
            </a:r>
            <a:r>
              <a:rPr lang="en-US" altLang="ko-KR" sz="2000" i="1" dirty="0" smtClean="0"/>
              <a:t>F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Symbol" pitchFamily="18" charset="2"/>
              </a:rPr>
              <a:t> {</a:t>
            </a:r>
            <a:r>
              <a:rPr lang="en-US" altLang="ko-KR" sz="2000" i="1" dirty="0" smtClean="0">
                <a:sym typeface="Symbol" pitchFamily="18" charset="2"/>
              </a:rPr>
              <a:t>e</a:t>
            </a:r>
            <a:r>
              <a:rPr lang="en-US" altLang="ko-KR" sz="2000" dirty="0" smtClean="0">
                <a:sym typeface="Symbol" pitchFamily="18" charset="2"/>
              </a:rPr>
              <a:t>}</a:t>
            </a:r>
            <a:r>
              <a:rPr lang="ko-KR" altLang="en-US" sz="2000" dirty="0" smtClean="0">
                <a:sym typeface="Symbol" pitchFamily="18" charset="2"/>
              </a:rPr>
              <a:t>도 유망하다</a:t>
            </a:r>
            <a:r>
              <a:rPr lang="en-US" altLang="ko-KR" sz="2000" dirty="0" smtClean="0">
                <a:sym typeface="Symbol" pitchFamily="18" charset="2"/>
              </a:rPr>
              <a:t>.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457200" y="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>
                <a:solidFill>
                  <a:schemeClr val="tx2"/>
                </a:solidFill>
                <a:latin typeface="Times New Roman" pitchFamily="18" charset="0"/>
              </a:rPr>
              <a:t>최적여부의 검증</a:t>
            </a:r>
            <a:r>
              <a:rPr lang="en-US" altLang="ko-KR" sz="4200">
                <a:solidFill>
                  <a:schemeClr val="tx2"/>
                </a:solidFill>
                <a:latin typeface="Times New Roman" pitchFamily="18" charset="0"/>
              </a:rPr>
              <a:t>(Optimality Proof)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000" dirty="0" smtClean="0">
                <a:sym typeface="Symbol" pitchFamily="18" charset="2"/>
              </a:rPr>
              <a:t>경우 </a:t>
            </a:r>
            <a:r>
              <a:rPr lang="en-US" altLang="ko-KR" sz="2000" dirty="0" smtClean="0">
                <a:sym typeface="Symbol" pitchFamily="18" charset="2"/>
              </a:rPr>
              <a:t>2: </a:t>
            </a:r>
            <a:r>
              <a:rPr lang="ko-KR" altLang="en-US" sz="2000" dirty="0" smtClean="0">
                <a:sym typeface="Symbol" pitchFamily="18" charset="2"/>
              </a:rPr>
              <a:t>만일 </a:t>
            </a:r>
            <a:r>
              <a:rPr lang="en-US" altLang="ko-KR" sz="2000" i="1" dirty="0" smtClean="0"/>
              <a:t>e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Symbol" pitchFamily="18" charset="2"/>
              </a:rPr>
              <a:t></a:t>
            </a:r>
            <a:r>
              <a:rPr lang="en-US" altLang="ko-KR" sz="2000" dirty="0" smtClean="0"/>
              <a:t> </a:t>
            </a:r>
            <a:r>
              <a:rPr lang="en-US" altLang="ko-KR" sz="2000" i="1" dirty="0" smtClean="0"/>
              <a:t>F’</a:t>
            </a:r>
            <a:r>
              <a:rPr lang="ko-KR" altLang="en-US" sz="2000" dirty="0" smtClean="0"/>
              <a:t>라면</a:t>
            </a:r>
            <a:r>
              <a:rPr lang="en-US" altLang="ko-KR" sz="2000" dirty="0" smtClean="0"/>
              <a:t>, (</a:t>
            </a:r>
            <a:r>
              <a:rPr lang="en-US" altLang="ko-KR" sz="2000" i="1" dirty="0" smtClean="0"/>
              <a:t>V</a:t>
            </a:r>
            <a:r>
              <a:rPr lang="en-US" altLang="ko-KR" sz="2000" dirty="0" smtClean="0"/>
              <a:t>,</a:t>
            </a:r>
            <a:r>
              <a:rPr lang="en-US" altLang="ko-KR" sz="2000" i="1" dirty="0" smtClean="0"/>
              <a:t>F’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는 신장트리 이기 때문에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F’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Symbol" pitchFamily="18" charset="2"/>
              </a:rPr>
              <a:t> {</a:t>
            </a:r>
            <a:r>
              <a:rPr lang="en-US" altLang="ko-KR" sz="2000" i="1" dirty="0" smtClean="0">
                <a:sym typeface="Symbol" pitchFamily="18" charset="2"/>
              </a:rPr>
              <a:t>e</a:t>
            </a:r>
            <a:r>
              <a:rPr lang="en-US" altLang="ko-KR" sz="2000" dirty="0" smtClean="0">
                <a:sym typeface="Symbol" pitchFamily="18" charset="2"/>
              </a:rPr>
              <a:t>}</a:t>
            </a:r>
            <a:r>
              <a:rPr lang="ko-KR" altLang="en-US" sz="2000" dirty="0" smtClean="0">
                <a:sym typeface="Symbol" pitchFamily="18" charset="2"/>
              </a:rPr>
              <a:t>는 반드시 순환경로를 하나 포함하게 되고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  <a:r>
              <a:rPr lang="en-US" altLang="ko-KR" sz="2000" i="1" dirty="0" smtClean="0">
                <a:sym typeface="Symbol" pitchFamily="18" charset="2"/>
              </a:rPr>
              <a:t>e</a:t>
            </a:r>
            <a:r>
              <a:rPr lang="ko-KR" altLang="en-US" sz="2000" dirty="0" smtClean="0">
                <a:sym typeface="Symbol" pitchFamily="18" charset="2"/>
              </a:rPr>
              <a:t>는 반드시 그 순환경로 가운데 한 이음선이 된다</a:t>
            </a:r>
            <a:r>
              <a:rPr lang="en-US" altLang="ko-KR" sz="2000" dirty="0" smtClean="0">
                <a:sym typeface="Symbol" pitchFamily="18" charset="2"/>
              </a:rPr>
              <a:t>. </a:t>
            </a:r>
            <a:r>
              <a:rPr lang="ko-KR" altLang="en-US" sz="2000" dirty="0" smtClean="0">
                <a:sym typeface="Symbol" pitchFamily="18" charset="2"/>
              </a:rPr>
              <a:t>그러면 </a:t>
            </a:r>
            <a:r>
              <a:rPr lang="en-US" altLang="ko-KR" sz="2000" i="1" dirty="0" smtClean="0">
                <a:sym typeface="Symbol" pitchFamily="18" charset="2"/>
              </a:rPr>
              <a:t>Y</a:t>
            </a:r>
            <a:r>
              <a:rPr lang="ko-KR" altLang="en-US" sz="2000" dirty="0" smtClean="0">
                <a:sym typeface="Symbol" pitchFamily="18" charset="2"/>
              </a:rPr>
              <a:t>에 있는 한 정점에서 </a:t>
            </a:r>
            <a:r>
              <a:rPr lang="en-US" altLang="ko-KR" sz="2000" i="1" dirty="0" smtClean="0">
                <a:sym typeface="Symbol" pitchFamily="18" charset="2"/>
              </a:rPr>
              <a:t>V</a:t>
            </a:r>
            <a:r>
              <a:rPr lang="en-US" altLang="ko-KR" sz="2000" dirty="0" smtClean="0">
                <a:sym typeface="Symbol" pitchFamily="18" charset="2"/>
              </a:rPr>
              <a:t> - </a:t>
            </a:r>
            <a:r>
              <a:rPr lang="en-US" altLang="ko-KR" sz="2000" i="1" dirty="0" smtClean="0">
                <a:sym typeface="Symbol" pitchFamily="18" charset="2"/>
              </a:rPr>
              <a:t>Y</a:t>
            </a:r>
            <a:r>
              <a:rPr lang="ko-KR" altLang="en-US" sz="2000" dirty="0" smtClean="0">
                <a:sym typeface="Symbol" pitchFamily="18" charset="2"/>
              </a:rPr>
              <a:t>에 있는 한 정점을 연결하는 어떤 다른 이음선 </a:t>
            </a:r>
            <a:r>
              <a:rPr lang="en-US" altLang="ko-KR" sz="2000" i="1" dirty="0" smtClean="0"/>
              <a:t>e’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Symbol" pitchFamily="18" charset="2"/>
              </a:rPr>
              <a:t></a:t>
            </a:r>
            <a:r>
              <a:rPr lang="en-US" altLang="ko-KR" sz="2000" dirty="0" smtClean="0"/>
              <a:t> </a:t>
            </a:r>
            <a:r>
              <a:rPr lang="en-US" altLang="ko-KR" sz="2000" i="1" dirty="0" smtClean="0"/>
              <a:t>F’</a:t>
            </a:r>
            <a:r>
              <a:rPr lang="ko-KR" altLang="en-US" sz="2000" dirty="0" smtClean="0"/>
              <a:t>가 그 순환경로 안에 반드시 존재하게 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여기서 만약 </a:t>
            </a:r>
            <a:r>
              <a:rPr lang="en-US" altLang="ko-KR" sz="2000" i="1" dirty="0" smtClean="0"/>
              <a:t>F’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Symbol" pitchFamily="18" charset="2"/>
              </a:rPr>
              <a:t> {</a:t>
            </a:r>
            <a:r>
              <a:rPr lang="en-US" altLang="ko-KR" sz="2000" i="1" dirty="0" smtClean="0">
                <a:sym typeface="Symbol" pitchFamily="18" charset="2"/>
              </a:rPr>
              <a:t>e</a:t>
            </a:r>
            <a:r>
              <a:rPr lang="en-US" altLang="ko-KR" sz="2000" dirty="0" smtClean="0">
                <a:sym typeface="Symbol" pitchFamily="18" charset="2"/>
              </a:rPr>
              <a:t>}</a:t>
            </a:r>
            <a:r>
              <a:rPr lang="ko-KR" altLang="en-US" sz="2000" dirty="0" smtClean="0">
                <a:sym typeface="Symbol" pitchFamily="18" charset="2"/>
              </a:rPr>
              <a:t>에서 </a:t>
            </a:r>
            <a:r>
              <a:rPr lang="en-US" altLang="ko-KR" sz="2000" i="1" dirty="0" smtClean="0">
                <a:sym typeface="Symbol" pitchFamily="18" charset="2"/>
              </a:rPr>
              <a:t>e’</a:t>
            </a:r>
            <a:r>
              <a:rPr lang="ko-KR" altLang="en-US" sz="2000" dirty="0" smtClean="0">
                <a:sym typeface="Symbol" pitchFamily="18" charset="2"/>
              </a:rPr>
              <a:t>를 제거하면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  <a:r>
              <a:rPr lang="ko-KR" altLang="en-US" sz="2000" dirty="0" smtClean="0">
                <a:sym typeface="Symbol" pitchFamily="18" charset="2"/>
              </a:rPr>
              <a:t>그 순환경로는 없어지게 되며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  <a:r>
              <a:rPr lang="ko-KR" altLang="en-US" sz="2000" dirty="0" smtClean="0">
                <a:sym typeface="Symbol" pitchFamily="18" charset="2"/>
              </a:rPr>
              <a:t>다시 </a:t>
            </a:r>
            <a:r>
              <a:rPr lang="ko-KR" altLang="en-US" sz="2000" dirty="0" err="1" smtClean="0">
                <a:sym typeface="Symbol" pitchFamily="18" charset="2"/>
              </a:rPr>
              <a:t>신장트리가</a:t>
            </a:r>
            <a:r>
              <a:rPr lang="ko-KR" altLang="en-US" sz="2000" dirty="0" smtClean="0">
                <a:sym typeface="Symbol" pitchFamily="18" charset="2"/>
              </a:rPr>
              <a:t> 된다</a:t>
            </a:r>
            <a:r>
              <a:rPr lang="en-US" altLang="ko-KR" sz="2000" dirty="0" smtClean="0">
                <a:sym typeface="Symbol" pitchFamily="18" charset="2"/>
              </a:rPr>
              <a:t>. </a:t>
            </a:r>
            <a:r>
              <a:rPr lang="ko-KR" altLang="en-US" sz="2000" dirty="0" smtClean="0">
                <a:sym typeface="Symbol" pitchFamily="18" charset="2"/>
              </a:rPr>
              <a:t>그런데 </a:t>
            </a:r>
            <a:r>
              <a:rPr lang="en-US" altLang="ko-KR" sz="2000" i="1" dirty="0" smtClean="0">
                <a:sym typeface="Symbol" pitchFamily="18" charset="2"/>
              </a:rPr>
              <a:t>e</a:t>
            </a:r>
            <a:r>
              <a:rPr lang="ko-KR" altLang="en-US" sz="2000" dirty="0" smtClean="0">
                <a:sym typeface="Symbol" pitchFamily="18" charset="2"/>
              </a:rPr>
              <a:t>는 </a:t>
            </a:r>
            <a:r>
              <a:rPr lang="en-US" altLang="ko-KR" sz="2000" i="1" dirty="0" smtClean="0">
                <a:sym typeface="Symbol" pitchFamily="18" charset="2"/>
              </a:rPr>
              <a:t>Y</a:t>
            </a:r>
            <a:r>
              <a:rPr lang="ko-KR" altLang="en-US" sz="2000" dirty="0" smtClean="0">
                <a:sym typeface="Symbol" pitchFamily="18" charset="2"/>
              </a:rPr>
              <a:t>에 있는 한 정점에서 </a:t>
            </a:r>
            <a:r>
              <a:rPr lang="en-US" altLang="ko-KR" sz="2000" i="1" dirty="0" smtClean="0">
                <a:sym typeface="Symbol" pitchFamily="18" charset="2"/>
              </a:rPr>
              <a:t>V</a:t>
            </a:r>
            <a:r>
              <a:rPr lang="en-US" altLang="ko-KR" sz="2000" dirty="0" smtClean="0">
                <a:sym typeface="Symbol" pitchFamily="18" charset="2"/>
              </a:rPr>
              <a:t> - </a:t>
            </a:r>
            <a:r>
              <a:rPr lang="en-US" altLang="ko-KR" sz="2000" i="1" dirty="0" smtClean="0">
                <a:sym typeface="Symbol" pitchFamily="18" charset="2"/>
              </a:rPr>
              <a:t>Y</a:t>
            </a:r>
            <a:r>
              <a:rPr lang="ko-KR" altLang="en-US" sz="2000" dirty="0" smtClean="0">
                <a:sym typeface="Symbol" pitchFamily="18" charset="2"/>
              </a:rPr>
              <a:t>에 있는 한 정점을 연결하는 최소의 가중치</a:t>
            </a:r>
            <a:r>
              <a:rPr lang="en-US" altLang="ko-KR" sz="2000" dirty="0" smtClean="0">
                <a:sym typeface="Symbol" pitchFamily="18" charset="2"/>
              </a:rPr>
              <a:t>(weight)</a:t>
            </a:r>
            <a:r>
              <a:rPr lang="ko-KR" altLang="en-US" sz="2000" dirty="0" smtClean="0">
                <a:sym typeface="Symbol" pitchFamily="18" charset="2"/>
              </a:rPr>
              <a:t>를 가진 </a:t>
            </a:r>
            <a:r>
              <a:rPr lang="ko-KR" altLang="en-US" sz="2000" dirty="0" err="1" smtClean="0">
                <a:sym typeface="Symbol" pitchFamily="18" charset="2"/>
              </a:rPr>
              <a:t>이음선이기</a:t>
            </a:r>
            <a:r>
              <a:rPr lang="ko-KR" altLang="en-US" sz="2000" dirty="0" smtClean="0">
                <a:sym typeface="Symbol" pitchFamily="18" charset="2"/>
              </a:rPr>
              <a:t> 때문에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  <a:r>
              <a:rPr lang="en-US" altLang="ko-KR" sz="2000" i="1" dirty="0" smtClean="0">
                <a:sym typeface="Symbol" pitchFamily="18" charset="2"/>
              </a:rPr>
              <a:t>e</a:t>
            </a:r>
            <a:r>
              <a:rPr lang="ko-KR" altLang="en-US" sz="2000" dirty="0" smtClean="0">
                <a:sym typeface="Symbol" pitchFamily="18" charset="2"/>
              </a:rPr>
              <a:t>의 가중치는 반드시 </a:t>
            </a:r>
            <a:r>
              <a:rPr lang="en-US" altLang="ko-KR" sz="2000" i="1" dirty="0" smtClean="0">
                <a:sym typeface="Symbol" pitchFamily="18" charset="2"/>
              </a:rPr>
              <a:t>e’</a:t>
            </a:r>
            <a:r>
              <a:rPr lang="ko-KR" altLang="en-US" sz="2000" dirty="0" smtClean="0">
                <a:sym typeface="Symbol" pitchFamily="18" charset="2"/>
              </a:rPr>
              <a:t>의 가중치 보다 작거나 같아야 한다</a:t>
            </a:r>
            <a:r>
              <a:rPr lang="en-US" altLang="ko-KR" sz="2000" dirty="0" smtClean="0">
                <a:sym typeface="Symbol" pitchFamily="18" charset="2"/>
              </a:rPr>
              <a:t>. (</a:t>
            </a:r>
            <a:r>
              <a:rPr lang="ko-KR" altLang="en-US" sz="2000" dirty="0" smtClean="0">
                <a:sym typeface="Symbol" pitchFamily="18" charset="2"/>
              </a:rPr>
              <a:t>실제로 반드시 같게 된다</a:t>
            </a:r>
            <a:r>
              <a:rPr lang="en-US" altLang="ko-KR" sz="2000" dirty="0" smtClean="0">
                <a:sym typeface="Symbol" pitchFamily="18" charset="2"/>
              </a:rPr>
              <a:t>.) </a:t>
            </a:r>
            <a:r>
              <a:rPr lang="ko-KR" altLang="en-US" sz="2000" dirty="0" smtClean="0">
                <a:sym typeface="Symbol" pitchFamily="18" charset="2"/>
              </a:rPr>
              <a:t>그러면 </a:t>
            </a:r>
            <a:r>
              <a:rPr lang="en-US" altLang="ko-KR" sz="2000" i="1" dirty="0" smtClean="0"/>
              <a:t>F’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Symbol" pitchFamily="18" charset="2"/>
              </a:rPr>
              <a:t> {</a:t>
            </a:r>
            <a:r>
              <a:rPr lang="en-US" altLang="ko-KR" sz="2000" i="1" dirty="0" smtClean="0">
                <a:sym typeface="Symbol" pitchFamily="18" charset="2"/>
              </a:rPr>
              <a:t>e</a:t>
            </a:r>
            <a:r>
              <a:rPr lang="en-US" altLang="ko-KR" sz="2000" dirty="0" smtClean="0">
                <a:sym typeface="Symbol" pitchFamily="18" charset="2"/>
              </a:rPr>
              <a:t>} - {</a:t>
            </a:r>
            <a:r>
              <a:rPr lang="en-US" altLang="ko-KR" sz="2000" i="1" dirty="0" smtClean="0">
                <a:sym typeface="Symbol" pitchFamily="18" charset="2"/>
              </a:rPr>
              <a:t>e’</a:t>
            </a:r>
            <a:r>
              <a:rPr lang="en-US" altLang="ko-KR" sz="2000" dirty="0" smtClean="0">
                <a:sym typeface="Symbol" pitchFamily="18" charset="2"/>
              </a:rPr>
              <a:t>}</a:t>
            </a:r>
            <a:r>
              <a:rPr lang="ko-KR" altLang="en-US" sz="2000" dirty="0" smtClean="0">
                <a:sym typeface="Symbol" pitchFamily="18" charset="2"/>
              </a:rPr>
              <a:t>는 최소비용신장트리</a:t>
            </a:r>
            <a:r>
              <a:rPr lang="en-US" altLang="ko-KR" sz="2000" dirty="0" smtClean="0">
                <a:sym typeface="Symbol" pitchFamily="18" charset="2"/>
              </a:rPr>
              <a:t>(MST)</a:t>
            </a:r>
            <a:r>
              <a:rPr lang="ko-KR" altLang="en-US" sz="2000" dirty="0" smtClean="0">
                <a:sym typeface="Symbol" pitchFamily="18" charset="2"/>
              </a:rPr>
              <a:t>이다</a:t>
            </a:r>
            <a:r>
              <a:rPr lang="en-US" altLang="ko-KR" sz="2000" dirty="0" smtClean="0">
                <a:sym typeface="Symbol" pitchFamily="18" charset="2"/>
              </a:rPr>
              <a:t>. </a:t>
            </a:r>
            <a:r>
              <a:rPr lang="ko-KR" altLang="en-US" sz="2000" dirty="0" smtClean="0">
                <a:sym typeface="Symbol" pitchFamily="18" charset="2"/>
              </a:rPr>
              <a:t>결론적으로 </a:t>
            </a:r>
            <a:r>
              <a:rPr lang="en-US" altLang="ko-KR" sz="2000" i="1" dirty="0" smtClean="0">
                <a:sym typeface="Symbol" pitchFamily="18" charset="2"/>
              </a:rPr>
              <a:t>e’</a:t>
            </a:r>
            <a:r>
              <a:rPr lang="ko-KR" altLang="en-US" sz="2000" dirty="0" smtClean="0">
                <a:sym typeface="Symbol" pitchFamily="18" charset="2"/>
              </a:rPr>
              <a:t>는 </a:t>
            </a:r>
            <a:r>
              <a:rPr lang="en-US" altLang="ko-KR" sz="2000" i="1" dirty="0" smtClean="0">
                <a:sym typeface="Symbol" pitchFamily="18" charset="2"/>
              </a:rPr>
              <a:t>F</a:t>
            </a:r>
            <a:r>
              <a:rPr lang="ko-KR" altLang="en-US" sz="2000" dirty="0" smtClean="0">
                <a:sym typeface="Symbol" pitchFamily="18" charset="2"/>
              </a:rPr>
              <a:t>안에 절대로 속할 수 없으므로 </a:t>
            </a:r>
            <a:r>
              <a:rPr lang="en-US" altLang="ko-KR" sz="2000" dirty="0" smtClean="0">
                <a:sym typeface="Symbol" pitchFamily="18" charset="2"/>
              </a:rPr>
              <a:t>(</a:t>
            </a:r>
            <a:r>
              <a:rPr lang="en-US" altLang="ko-KR" sz="2000" i="1" dirty="0" smtClean="0">
                <a:sym typeface="Symbol" pitchFamily="18" charset="2"/>
              </a:rPr>
              <a:t>F</a:t>
            </a:r>
            <a:r>
              <a:rPr lang="ko-KR" altLang="en-US" sz="2000" dirty="0" smtClean="0">
                <a:sym typeface="Symbol" pitchFamily="18" charset="2"/>
              </a:rPr>
              <a:t>안에 있는 </a:t>
            </a:r>
            <a:r>
              <a:rPr lang="ko-KR" altLang="en-US" sz="2000" dirty="0" err="1" smtClean="0">
                <a:sym typeface="Symbol" pitchFamily="18" charset="2"/>
              </a:rPr>
              <a:t>이음선들은</a:t>
            </a:r>
            <a:r>
              <a:rPr lang="ko-KR" altLang="en-US" sz="2000" dirty="0" smtClean="0">
                <a:sym typeface="Symbol" pitchFamily="18" charset="2"/>
              </a:rPr>
              <a:t> </a:t>
            </a:r>
            <a:r>
              <a:rPr lang="en-US" altLang="ko-KR" sz="2000" i="1" dirty="0" smtClean="0">
                <a:sym typeface="Symbol" pitchFamily="18" charset="2"/>
              </a:rPr>
              <a:t>Y</a:t>
            </a:r>
            <a:r>
              <a:rPr lang="ko-KR" altLang="en-US" sz="2000" dirty="0" smtClean="0">
                <a:sym typeface="Symbol" pitchFamily="18" charset="2"/>
              </a:rPr>
              <a:t>안에 있는 정점들 만을 </a:t>
            </a:r>
            <a:r>
              <a:rPr lang="ko-KR" altLang="en-US" sz="2000" dirty="0" err="1" smtClean="0">
                <a:sym typeface="Symbol" pitchFamily="18" charset="2"/>
              </a:rPr>
              <a:t>연걸함을</a:t>
            </a:r>
            <a:r>
              <a:rPr lang="ko-KR" altLang="en-US" sz="2000" dirty="0" smtClean="0">
                <a:sym typeface="Symbol" pitchFamily="18" charset="2"/>
              </a:rPr>
              <a:t> 기억하라</a:t>
            </a:r>
            <a:r>
              <a:rPr lang="en-US" altLang="ko-KR" sz="2000" dirty="0" smtClean="0">
                <a:sym typeface="Symbol" pitchFamily="18" charset="2"/>
              </a:rPr>
              <a:t>), </a:t>
            </a:r>
            <a:r>
              <a:rPr lang="en-US" altLang="ko-KR" sz="2000" i="1" dirty="0" smtClean="0"/>
              <a:t>F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Symbol" pitchFamily="18" charset="2"/>
              </a:rPr>
              <a:t> {</a:t>
            </a:r>
            <a:r>
              <a:rPr lang="en-US" altLang="ko-KR" sz="2000" i="1" dirty="0" smtClean="0">
                <a:sym typeface="Symbol" pitchFamily="18" charset="2"/>
              </a:rPr>
              <a:t>e</a:t>
            </a:r>
            <a:r>
              <a:rPr lang="en-US" altLang="ko-KR" sz="2000" dirty="0" smtClean="0">
                <a:sym typeface="Symbol" pitchFamily="18" charset="2"/>
              </a:rPr>
              <a:t>}  </a:t>
            </a:r>
            <a:r>
              <a:rPr lang="en-US" altLang="ko-KR" sz="2000" i="1" dirty="0" smtClean="0"/>
              <a:t>F’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Symbol" pitchFamily="18" charset="2"/>
              </a:rPr>
              <a:t> {</a:t>
            </a:r>
            <a:r>
              <a:rPr lang="en-US" altLang="ko-KR" sz="2000" i="1" dirty="0" smtClean="0">
                <a:sym typeface="Symbol" pitchFamily="18" charset="2"/>
              </a:rPr>
              <a:t>e</a:t>
            </a:r>
            <a:r>
              <a:rPr lang="en-US" altLang="ko-KR" sz="2000" dirty="0" smtClean="0">
                <a:sym typeface="Symbol" pitchFamily="18" charset="2"/>
              </a:rPr>
              <a:t>} - {</a:t>
            </a:r>
            <a:r>
              <a:rPr lang="en-US" altLang="ko-KR" sz="2000" i="1" dirty="0" smtClean="0">
                <a:sym typeface="Symbol" pitchFamily="18" charset="2"/>
              </a:rPr>
              <a:t>e’</a:t>
            </a:r>
            <a:r>
              <a:rPr lang="en-US" altLang="ko-KR" sz="2000" dirty="0" smtClean="0">
                <a:sym typeface="Symbol" pitchFamily="18" charset="2"/>
              </a:rPr>
              <a:t>}</a:t>
            </a:r>
            <a:r>
              <a:rPr lang="ko-KR" altLang="en-US" sz="2000" dirty="0" smtClean="0">
                <a:sym typeface="Symbol" pitchFamily="18" charset="2"/>
              </a:rPr>
              <a:t>가 되고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  <a:r>
              <a:rPr lang="ko-KR" altLang="en-US" sz="2000" dirty="0" smtClean="0">
                <a:sym typeface="Symbol" pitchFamily="18" charset="2"/>
              </a:rPr>
              <a:t>따라서 </a:t>
            </a:r>
            <a:r>
              <a:rPr lang="en-US" altLang="ko-KR" sz="2000" i="1" dirty="0" smtClean="0"/>
              <a:t>F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Symbol" pitchFamily="18" charset="2"/>
              </a:rPr>
              <a:t> {</a:t>
            </a:r>
            <a:r>
              <a:rPr lang="en-US" altLang="ko-KR" sz="2000" i="1" dirty="0" smtClean="0">
                <a:sym typeface="Symbol" pitchFamily="18" charset="2"/>
              </a:rPr>
              <a:t>e</a:t>
            </a:r>
            <a:r>
              <a:rPr lang="en-US" altLang="ko-KR" sz="2000" dirty="0" smtClean="0">
                <a:sym typeface="Symbol" pitchFamily="18" charset="2"/>
              </a:rPr>
              <a:t>} </a:t>
            </a:r>
            <a:r>
              <a:rPr lang="ko-KR" altLang="en-US" sz="2000" dirty="0" smtClean="0">
                <a:sym typeface="Symbol" pitchFamily="18" charset="2"/>
              </a:rPr>
              <a:t>유망하다</a:t>
            </a:r>
            <a:r>
              <a:rPr lang="en-US" altLang="ko-KR" sz="2000" dirty="0" smtClean="0">
                <a:sym typeface="Symbol" pitchFamily="18" charset="2"/>
              </a:rPr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5E6318-D4ED-4B52-84E6-87D6EDC76A63}" type="slidenum">
              <a:rPr lang="en-US" altLang="ko-KR" smtClean="0">
                <a:latin typeface="굴림" charset="-127"/>
                <a:ea typeface="굴림" charset="-127"/>
              </a:rPr>
              <a:pPr/>
              <a:t>26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smtClean="0"/>
              <a:t>정리</a:t>
            </a:r>
            <a:r>
              <a:rPr lang="en-US" altLang="ko-KR" sz="2400" smtClean="0"/>
              <a:t>: Prim</a:t>
            </a:r>
            <a:r>
              <a:rPr lang="ko-KR" altLang="en-US" sz="2400" smtClean="0"/>
              <a:t>의 알고리즘은 항상 최소비용신장트리를 만들어 낸다</a:t>
            </a:r>
            <a:r>
              <a:rPr lang="en-US" altLang="ko-KR" sz="2400" smtClean="0"/>
              <a:t>.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smtClean="0"/>
              <a:t>	</a:t>
            </a:r>
            <a:r>
              <a:rPr lang="ko-KR" altLang="en-US" sz="2400" b="1" smtClean="0"/>
              <a:t>증명</a:t>
            </a:r>
            <a:r>
              <a:rPr lang="en-US" altLang="ko-KR" sz="2400" smtClean="0"/>
              <a:t>: (</a:t>
            </a:r>
            <a:r>
              <a:rPr lang="ko-KR" altLang="en-US" sz="2400" smtClean="0"/>
              <a:t>수학적귀납법</a:t>
            </a:r>
            <a:r>
              <a:rPr lang="en-US" altLang="ko-KR" sz="2400" smtClean="0"/>
              <a:t>)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smtClean="0"/>
              <a:t>	</a:t>
            </a:r>
            <a:r>
              <a:rPr lang="ko-KR" altLang="en-US" sz="2400" smtClean="0"/>
              <a:t>매번 반복이 수행된 후에 집합 </a:t>
            </a:r>
            <a:r>
              <a:rPr lang="en-US" altLang="ko-KR" sz="2400" i="1" smtClean="0"/>
              <a:t>F</a:t>
            </a:r>
            <a:r>
              <a:rPr lang="ko-KR" altLang="en-US" sz="2400" smtClean="0"/>
              <a:t>가 유망하다는 것을 보이면 된다</a:t>
            </a:r>
            <a:r>
              <a:rPr lang="en-US" altLang="ko-KR" sz="2400" smtClean="0"/>
              <a:t>.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Char char="·"/>
            </a:pPr>
            <a:r>
              <a:rPr lang="ko-KR" altLang="en-US" sz="2000" smtClean="0"/>
              <a:t>출발점</a:t>
            </a:r>
            <a:r>
              <a:rPr lang="en-US" altLang="ko-KR" sz="2000" smtClean="0"/>
              <a:t>: </a:t>
            </a:r>
            <a:r>
              <a:rPr lang="ko-KR" altLang="en-US" sz="2000" smtClean="0"/>
              <a:t>공집합은 당연히 유망하다</a:t>
            </a:r>
            <a:r>
              <a:rPr lang="en-US" altLang="ko-KR" sz="2000" smtClean="0"/>
              <a:t>.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Char char="·"/>
            </a:pPr>
            <a:r>
              <a:rPr lang="ko-KR" altLang="en-US" sz="2000" smtClean="0"/>
              <a:t>귀납가정</a:t>
            </a:r>
            <a:r>
              <a:rPr lang="en-US" altLang="ko-KR" sz="2000" smtClean="0"/>
              <a:t>: </a:t>
            </a:r>
            <a:r>
              <a:rPr lang="ko-KR" altLang="en-US" sz="2000" smtClean="0"/>
              <a:t>어떤 주어진 반복이 이루어진 후</a:t>
            </a:r>
            <a:r>
              <a:rPr lang="en-US" altLang="ko-KR" sz="2000" smtClean="0"/>
              <a:t>, </a:t>
            </a:r>
            <a:r>
              <a:rPr lang="ko-KR" altLang="en-US" sz="2000" smtClean="0"/>
              <a:t>그때까지 선정하였던 이음선의 집합인 </a:t>
            </a:r>
            <a:r>
              <a:rPr lang="en-US" altLang="ko-KR" sz="2000" i="1" smtClean="0"/>
              <a:t>F</a:t>
            </a:r>
            <a:r>
              <a:rPr lang="ko-KR" altLang="en-US" sz="2000" smtClean="0"/>
              <a:t>가 유망하다고 가정한다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Char char="·"/>
            </a:pPr>
            <a:r>
              <a:rPr lang="ko-KR" altLang="en-US" sz="2000" smtClean="0"/>
              <a:t>귀납절차</a:t>
            </a:r>
            <a:r>
              <a:rPr lang="en-US" altLang="ko-KR" sz="2000" smtClean="0"/>
              <a:t>: </a:t>
            </a:r>
            <a:r>
              <a:rPr lang="ko-KR" altLang="en-US" sz="2000" smtClean="0"/>
              <a:t>집합 </a:t>
            </a:r>
            <a:r>
              <a:rPr lang="en-US" altLang="ko-KR" sz="2000" i="1" smtClean="0"/>
              <a:t>F</a:t>
            </a:r>
            <a:r>
              <a:rPr lang="en-US" altLang="ko-KR" sz="2000" smtClean="0"/>
              <a:t> </a:t>
            </a:r>
            <a:r>
              <a:rPr lang="en-US" altLang="ko-KR" sz="2000" smtClean="0">
                <a:sym typeface="Symbol" pitchFamily="18" charset="2"/>
              </a:rPr>
              <a:t> {</a:t>
            </a:r>
            <a:r>
              <a:rPr lang="en-US" altLang="ko-KR" sz="2000" i="1" smtClean="0">
                <a:sym typeface="Symbol" pitchFamily="18" charset="2"/>
              </a:rPr>
              <a:t>e</a:t>
            </a:r>
            <a:r>
              <a:rPr lang="en-US" altLang="ko-KR" sz="2000" smtClean="0">
                <a:sym typeface="Symbol" pitchFamily="18" charset="2"/>
              </a:rPr>
              <a:t>}</a:t>
            </a:r>
            <a:r>
              <a:rPr lang="ko-KR" altLang="en-US" sz="2000" smtClean="0">
                <a:sym typeface="Symbol" pitchFamily="18" charset="2"/>
              </a:rPr>
              <a:t>가 유망하다는 것을 보이면 된다</a:t>
            </a:r>
            <a:r>
              <a:rPr lang="en-US" altLang="ko-KR" sz="2000" smtClean="0">
                <a:sym typeface="Symbol" pitchFamily="18" charset="2"/>
              </a:rPr>
              <a:t>. </a:t>
            </a:r>
            <a:r>
              <a:rPr lang="ko-KR" altLang="en-US" sz="2000" smtClean="0">
                <a:sym typeface="Symbol" pitchFamily="18" charset="2"/>
              </a:rPr>
              <a:t>여기서 </a:t>
            </a:r>
            <a:r>
              <a:rPr lang="en-US" altLang="ko-KR" sz="2000" i="1" smtClean="0">
                <a:sym typeface="Symbol" pitchFamily="18" charset="2"/>
              </a:rPr>
              <a:t>e</a:t>
            </a:r>
            <a:r>
              <a:rPr lang="ko-KR" altLang="en-US" sz="2000" smtClean="0">
                <a:sym typeface="Symbol" pitchFamily="18" charset="2"/>
              </a:rPr>
              <a:t>는 다음 단계의 반복 수행 시 선정된 이음선 이다</a:t>
            </a:r>
            <a:r>
              <a:rPr lang="en-US" altLang="ko-KR" sz="2000" smtClean="0">
                <a:sym typeface="Symbol" pitchFamily="18" charset="2"/>
              </a:rPr>
              <a:t>. </a:t>
            </a:r>
            <a:r>
              <a:rPr lang="ko-KR" altLang="en-US" sz="2000" smtClean="0">
                <a:sym typeface="Symbol" pitchFamily="18" charset="2"/>
              </a:rPr>
              <a:t>그런데</a:t>
            </a:r>
            <a:r>
              <a:rPr lang="en-US" altLang="ko-KR" sz="2000" smtClean="0">
                <a:sym typeface="Symbol" pitchFamily="18" charset="2"/>
              </a:rPr>
              <a:t>, </a:t>
            </a:r>
            <a:r>
              <a:rPr lang="ko-KR" altLang="en-US" sz="2000" smtClean="0">
                <a:sym typeface="Symbol" pitchFamily="18" charset="2"/>
              </a:rPr>
              <a:t>위의 보조정리 </a:t>
            </a:r>
            <a:r>
              <a:rPr lang="en-US" altLang="ko-KR" sz="2000" smtClean="0">
                <a:sym typeface="Symbol" pitchFamily="18" charset="2"/>
              </a:rPr>
              <a:t>1</a:t>
            </a:r>
            <a:r>
              <a:rPr lang="ko-KR" altLang="en-US" sz="2000" smtClean="0">
                <a:sym typeface="Symbol" pitchFamily="18" charset="2"/>
              </a:rPr>
              <a:t>에 의하여 </a:t>
            </a:r>
            <a:r>
              <a:rPr lang="en-US" altLang="ko-KR" sz="2000" i="1" smtClean="0"/>
              <a:t>F</a:t>
            </a:r>
            <a:r>
              <a:rPr lang="en-US" altLang="ko-KR" sz="2000" smtClean="0"/>
              <a:t> </a:t>
            </a:r>
            <a:r>
              <a:rPr lang="en-US" altLang="ko-KR" sz="2000" smtClean="0">
                <a:sym typeface="Symbol" pitchFamily="18" charset="2"/>
              </a:rPr>
              <a:t> {</a:t>
            </a:r>
            <a:r>
              <a:rPr lang="en-US" altLang="ko-KR" sz="2000" i="1" smtClean="0">
                <a:sym typeface="Symbol" pitchFamily="18" charset="2"/>
              </a:rPr>
              <a:t>e</a:t>
            </a:r>
            <a:r>
              <a:rPr lang="en-US" altLang="ko-KR" sz="2000" smtClean="0">
                <a:sym typeface="Symbol" pitchFamily="18" charset="2"/>
              </a:rPr>
              <a:t>}</a:t>
            </a:r>
            <a:r>
              <a:rPr lang="ko-KR" altLang="en-US" sz="2000" smtClean="0">
                <a:sym typeface="Symbol" pitchFamily="18" charset="2"/>
              </a:rPr>
              <a:t>은 유망하다고 할 수 있다</a:t>
            </a:r>
            <a:r>
              <a:rPr lang="en-US" altLang="ko-KR" sz="2000" smtClean="0">
                <a:sym typeface="Symbol" pitchFamily="18" charset="2"/>
              </a:rPr>
              <a:t>. </a:t>
            </a:r>
            <a:r>
              <a:rPr lang="ko-KR" altLang="en-US" sz="2000" smtClean="0">
                <a:sym typeface="Symbol" pitchFamily="18" charset="2"/>
              </a:rPr>
              <a:t>왜냐하면 이음선 </a:t>
            </a:r>
            <a:r>
              <a:rPr lang="en-US" altLang="ko-KR" sz="2000" i="1" smtClean="0">
                <a:sym typeface="Symbol" pitchFamily="18" charset="2"/>
              </a:rPr>
              <a:t>e</a:t>
            </a:r>
            <a:r>
              <a:rPr lang="ko-KR" altLang="en-US" sz="2000" smtClean="0">
                <a:sym typeface="Symbol" pitchFamily="18" charset="2"/>
              </a:rPr>
              <a:t>는 </a:t>
            </a:r>
            <a:r>
              <a:rPr lang="en-US" altLang="ko-KR" sz="2000" i="1" smtClean="0">
                <a:sym typeface="Symbol" pitchFamily="18" charset="2"/>
              </a:rPr>
              <a:t>Y</a:t>
            </a:r>
            <a:r>
              <a:rPr lang="ko-KR" altLang="en-US" sz="2000" smtClean="0">
                <a:sym typeface="Symbol" pitchFamily="18" charset="2"/>
              </a:rPr>
              <a:t>에 있는 어떤 정점을 </a:t>
            </a:r>
            <a:r>
              <a:rPr lang="en-US" altLang="ko-KR" sz="2000" i="1" smtClean="0">
                <a:sym typeface="Symbol" pitchFamily="18" charset="2"/>
              </a:rPr>
              <a:t>V</a:t>
            </a:r>
            <a:r>
              <a:rPr lang="en-US" altLang="ko-KR" sz="2000" smtClean="0">
                <a:sym typeface="Symbol" pitchFamily="18" charset="2"/>
              </a:rPr>
              <a:t> - </a:t>
            </a:r>
            <a:r>
              <a:rPr lang="en-US" altLang="ko-KR" sz="2000" i="1" smtClean="0">
                <a:sym typeface="Symbol" pitchFamily="18" charset="2"/>
              </a:rPr>
              <a:t>Y</a:t>
            </a:r>
            <a:r>
              <a:rPr lang="ko-KR" altLang="en-US" sz="2000" smtClean="0">
                <a:sym typeface="Symbol" pitchFamily="18" charset="2"/>
              </a:rPr>
              <a:t>에 있는 어떤 정점으로 잇는 이음선 중에서 최소의 가중치를 가지고 있기 때문이다</a:t>
            </a:r>
            <a:r>
              <a:rPr lang="en-US" altLang="ko-KR" sz="2000" smtClean="0">
                <a:sym typeface="Symbol" pitchFamily="18" charset="2"/>
              </a:rPr>
              <a:t>.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2000" smtClean="0">
                <a:sym typeface="Symbol" pitchFamily="18" charset="2"/>
              </a:rPr>
              <a:t>증명 끝</a:t>
            </a:r>
            <a:r>
              <a:rPr lang="en-US" altLang="ko-KR" sz="2000" smtClean="0">
                <a:sym typeface="Symbol" pitchFamily="18" charset="2"/>
              </a:rPr>
              <a:t>.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457200" y="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>
                <a:solidFill>
                  <a:schemeClr val="tx2"/>
                </a:solidFill>
                <a:latin typeface="Times New Roman" pitchFamily="18" charset="0"/>
              </a:rPr>
              <a:t>최적여부의 검증</a:t>
            </a:r>
            <a:r>
              <a:rPr lang="en-US" altLang="ko-KR" sz="4200">
                <a:solidFill>
                  <a:schemeClr val="tx2"/>
                </a:solidFill>
                <a:latin typeface="Times New Roman" pitchFamily="18" charset="0"/>
              </a:rPr>
              <a:t>(Optimality Proof)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351A3D-A7BE-4835-9F01-D5E5306447D8}" type="slidenum">
              <a:rPr lang="en-US" altLang="ko-KR" smtClean="0">
                <a:latin typeface="굴림" charset="-127"/>
                <a:ea typeface="굴림" charset="-127"/>
              </a:rPr>
              <a:pPr/>
              <a:t>27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ko-KR" smtClean="0"/>
              <a:t>Kruskal</a:t>
            </a:r>
            <a:r>
              <a:rPr lang="ko-KR" altLang="en-US" smtClean="0"/>
              <a:t>의 알고리즘</a:t>
            </a:r>
            <a:r>
              <a:rPr lang="en-US" altLang="ko-KR" smtClean="0"/>
              <a:t>(</a:t>
            </a:r>
            <a:r>
              <a:rPr lang="ko-KR" altLang="en-US" smtClean="0"/>
              <a:t>추상적</a:t>
            </a:r>
            <a:r>
              <a:rPr lang="en-US" altLang="ko-KR" smtClean="0"/>
              <a:t>)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8839200" cy="56388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/>
              <a:t>	1. </a:t>
            </a:r>
            <a:r>
              <a:rPr lang="en-US" altLang="ko-KR" sz="2400" i="1" dirty="0" smtClean="0"/>
              <a:t>F</a:t>
            </a:r>
            <a:r>
              <a:rPr lang="en-US" altLang="ko-KR" sz="2400" dirty="0" smtClean="0"/>
              <a:t> := 0;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/>
              <a:t>	2. </a:t>
            </a:r>
            <a:r>
              <a:rPr lang="ko-KR" altLang="en-US" sz="2400" dirty="0" err="1" smtClean="0"/>
              <a:t>서로소</a:t>
            </a:r>
            <a:r>
              <a:rPr lang="en-US" altLang="ko-KR" sz="2400" dirty="0" smtClean="0"/>
              <a:t>(disjoint)</a:t>
            </a:r>
            <a:r>
              <a:rPr lang="ko-KR" altLang="en-US" sz="2400" dirty="0" smtClean="0"/>
              <a:t>가 되는 </a:t>
            </a:r>
            <a:r>
              <a:rPr lang="en-US" altLang="ko-KR" sz="2400" i="1" dirty="0" smtClean="0"/>
              <a:t>V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의 부분집합 들을 만드는데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 부분집합 마다 하나의 정점만 가지도록 한다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2400" dirty="0" smtClean="0"/>
              <a:t>	</a:t>
            </a:r>
            <a:r>
              <a:rPr lang="en-US" altLang="ko-KR" sz="2400" dirty="0" smtClean="0"/>
              <a:t>3. E</a:t>
            </a:r>
            <a:r>
              <a:rPr lang="ko-KR" altLang="en-US" sz="2400" dirty="0" smtClean="0"/>
              <a:t>안에 있는 </a:t>
            </a:r>
            <a:r>
              <a:rPr lang="ko-KR" altLang="en-US" sz="2400" dirty="0" err="1" smtClean="0"/>
              <a:t>이음선을</a:t>
            </a:r>
            <a:r>
              <a:rPr lang="ko-KR" altLang="en-US" sz="2400" dirty="0" smtClean="0"/>
              <a:t> 가중치의 </a:t>
            </a:r>
            <a:r>
              <a:rPr lang="ko-KR" altLang="en-US" sz="2400" dirty="0" err="1" smtClean="0"/>
              <a:t>비내림차순으로</a:t>
            </a:r>
            <a:r>
              <a:rPr lang="ko-KR" altLang="en-US" sz="2400" dirty="0" smtClean="0"/>
              <a:t> 정렬한다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2400" dirty="0" smtClean="0"/>
              <a:t>	</a:t>
            </a:r>
            <a:r>
              <a:rPr lang="en-US" altLang="ko-KR" sz="2400" dirty="0" smtClean="0"/>
              <a:t>4. </a:t>
            </a:r>
            <a:r>
              <a:rPr lang="ko-KR" altLang="en-US" sz="2400" dirty="0" smtClean="0"/>
              <a:t>최종해답을 얻지 못하는 동안 다음 절차를 계속 반복하라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2400" dirty="0" smtClean="0"/>
              <a:t>		</a:t>
            </a:r>
            <a:r>
              <a:rPr lang="en-US" altLang="ko-KR" sz="2400" dirty="0" smtClean="0"/>
              <a:t>(a) </a:t>
            </a:r>
            <a:r>
              <a:rPr lang="ko-KR" altLang="en-US" sz="2400" b="1" dirty="0" smtClean="0"/>
              <a:t>선정 절차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다음 </a:t>
            </a:r>
            <a:r>
              <a:rPr lang="ko-KR" altLang="en-US" sz="2400" dirty="0" err="1" smtClean="0"/>
              <a:t>이음선을</a:t>
            </a:r>
            <a:r>
              <a:rPr lang="ko-KR" altLang="en-US" sz="2400" dirty="0" smtClean="0"/>
              <a:t> 선정한다</a:t>
            </a:r>
            <a:r>
              <a:rPr lang="en-US" altLang="ko-KR" sz="2400" dirty="0" smtClean="0"/>
              <a:t>.(</a:t>
            </a:r>
            <a:r>
              <a:rPr lang="ko-KR" altLang="en-US" sz="2400" dirty="0" smtClean="0"/>
              <a:t>최소의 가중치를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2400" dirty="0" smtClean="0"/>
              <a:t>		      가진 </a:t>
            </a:r>
            <a:r>
              <a:rPr lang="ko-KR" altLang="en-US" sz="2400" dirty="0" err="1" smtClean="0"/>
              <a:t>이음선을</a:t>
            </a:r>
            <a:r>
              <a:rPr lang="ko-KR" altLang="en-US" sz="2400" dirty="0" smtClean="0"/>
              <a:t> 선정</a:t>
            </a:r>
            <a:r>
              <a:rPr lang="en-US" altLang="ko-KR" sz="2400" dirty="0" smtClean="0"/>
              <a:t>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/>
              <a:t>		(b) </a:t>
            </a:r>
            <a:r>
              <a:rPr lang="ko-KR" altLang="en-US" sz="2400" b="1" dirty="0" smtClean="0"/>
              <a:t>적정성 점검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만약 선정된 </a:t>
            </a:r>
            <a:r>
              <a:rPr lang="ko-KR" altLang="en-US" sz="2400" dirty="0" err="1" smtClean="0"/>
              <a:t>이음선이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두개의</a:t>
            </a:r>
            <a:r>
              <a:rPr lang="ko-KR" altLang="en-US" sz="2400" dirty="0" smtClean="0"/>
              <a:t> 서로소인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2400" dirty="0" smtClean="0"/>
              <a:t>		      정점을 잇는다면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먼저 그 부분집합을 하나의 집합으로 합하고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 다음에 그 </a:t>
            </a:r>
            <a:r>
              <a:rPr lang="ko-KR" altLang="en-US" sz="2400" dirty="0" err="1" smtClean="0"/>
              <a:t>이음선을</a:t>
            </a:r>
            <a:r>
              <a:rPr lang="ko-KR" altLang="en-US" sz="2400" dirty="0" smtClean="0"/>
              <a:t> </a:t>
            </a:r>
            <a:r>
              <a:rPr lang="en-US" altLang="ko-KR" sz="2400" i="1" dirty="0" smtClean="0"/>
              <a:t>F</a:t>
            </a:r>
            <a:r>
              <a:rPr lang="ko-KR" altLang="en-US" sz="2400" dirty="0" smtClean="0"/>
              <a:t>에 추가한다</a:t>
            </a:r>
            <a:r>
              <a:rPr lang="en-US" altLang="ko-KR" sz="2400" dirty="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/>
              <a:t>		(d) </a:t>
            </a:r>
            <a:r>
              <a:rPr lang="ko-KR" altLang="en-US" sz="2400" b="1" dirty="0" smtClean="0"/>
              <a:t>해답 점검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만약 모든 부분집합이 하나의 집합으로 합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2400" dirty="0" smtClean="0"/>
              <a:t>		      하여 지면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 때 </a:t>
            </a:r>
            <a:r>
              <a:rPr lang="en-US" altLang="ko-KR" sz="2400" i="1" dirty="0" smtClean="0"/>
              <a:t>T</a:t>
            </a:r>
            <a:r>
              <a:rPr lang="en-US" altLang="ko-KR" sz="2400" dirty="0" smtClean="0"/>
              <a:t> = (</a:t>
            </a:r>
            <a:r>
              <a:rPr lang="en-US" altLang="ko-KR" sz="2400" i="1" dirty="0" smtClean="0"/>
              <a:t>V</a:t>
            </a:r>
            <a:r>
              <a:rPr lang="en-US" altLang="ko-KR" sz="2400" dirty="0" smtClean="0"/>
              <a:t>,</a:t>
            </a:r>
            <a:r>
              <a:rPr lang="en-US" altLang="ko-KR" sz="2400" i="1" dirty="0" smtClean="0"/>
              <a:t>F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가 최소비용신장트리 이다</a:t>
            </a:r>
            <a:r>
              <a:rPr lang="en-US" altLang="ko-KR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514C74-0DF2-4064-AE8B-40F74C6A86FE}" type="slidenum">
              <a:rPr lang="en-US" altLang="ko-KR" smtClean="0">
                <a:latin typeface="굴림" charset="-127"/>
                <a:ea typeface="굴림" charset="-127"/>
              </a:rPr>
              <a:pPr/>
              <a:t>28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8392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u="sng" smtClean="0"/>
              <a:t>서로소 집합 추상데이타타입</a:t>
            </a:r>
            <a:r>
              <a:rPr lang="en-US" altLang="ko-KR" sz="2400" b="1" u="sng" smtClean="0"/>
              <a:t>(disjoint set abstract data type)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smtClean="0"/>
              <a:t>	index i;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smtClean="0"/>
              <a:t>	set_pointer p, q;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smtClean="0"/>
              <a:t>	initial(n): n</a:t>
            </a:r>
            <a:r>
              <a:rPr lang="ko-KR" altLang="en-US" sz="2400" smtClean="0"/>
              <a:t>개의 서로소 부분집합을 초기화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2400" smtClean="0"/>
              <a:t>    </a:t>
            </a:r>
            <a:r>
              <a:rPr lang="en-US" altLang="ko-KR" sz="2400" smtClean="0"/>
              <a:t>(</a:t>
            </a:r>
            <a:r>
              <a:rPr lang="ko-KR" altLang="en-US" sz="2400" smtClean="0"/>
              <a:t>하나의 부분집합에 </a:t>
            </a:r>
            <a:r>
              <a:rPr lang="en-US" altLang="ko-KR" sz="2400" smtClean="0"/>
              <a:t>1</a:t>
            </a:r>
            <a:r>
              <a:rPr lang="ko-KR" altLang="en-US" sz="2400" smtClean="0"/>
              <a:t>에서 </a:t>
            </a:r>
            <a:r>
              <a:rPr lang="en-US" altLang="ko-KR" sz="2400" smtClean="0"/>
              <a:t>n</a:t>
            </a:r>
            <a:r>
              <a:rPr lang="ko-KR" altLang="en-US" sz="2400" smtClean="0"/>
              <a:t>사이의 인덱스가 정확히 하나 포함됨</a:t>
            </a:r>
            <a:r>
              <a:rPr lang="en-US" altLang="ko-KR" sz="2400" smtClean="0"/>
              <a:t>)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smtClean="0"/>
              <a:t>	p = find(i): </a:t>
            </a:r>
            <a:r>
              <a:rPr lang="ko-KR" altLang="en-US" sz="2400" smtClean="0"/>
              <a:t>인덱스 </a:t>
            </a:r>
            <a:r>
              <a:rPr lang="en-US" altLang="ko-KR" sz="2400" smtClean="0"/>
              <a:t>i</a:t>
            </a:r>
            <a:r>
              <a:rPr lang="ko-KR" altLang="en-US" sz="2400" smtClean="0"/>
              <a:t>가 포함된 집합의 포인터 </a:t>
            </a:r>
            <a:r>
              <a:rPr lang="en-US" altLang="ko-KR" sz="2400" smtClean="0"/>
              <a:t>p</a:t>
            </a:r>
            <a:r>
              <a:rPr lang="ko-KR" altLang="en-US" sz="2400" smtClean="0"/>
              <a:t>를 넘겨줌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2400" smtClean="0"/>
              <a:t>	</a:t>
            </a:r>
            <a:r>
              <a:rPr lang="en-US" altLang="ko-KR" sz="2400" smtClean="0"/>
              <a:t>merge(p, q): </a:t>
            </a:r>
            <a:r>
              <a:rPr lang="ko-KR" altLang="en-US" sz="2400" smtClean="0"/>
              <a:t>두 개의 집합을 가리키는 </a:t>
            </a:r>
            <a:r>
              <a:rPr lang="en-US" altLang="ko-KR" sz="2400" smtClean="0"/>
              <a:t>p</a:t>
            </a:r>
            <a:r>
              <a:rPr lang="ko-KR" altLang="en-US" sz="2400" smtClean="0"/>
              <a:t>와 </a:t>
            </a:r>
            <a:r>
              <a:rPr lang="en-US" altLang="ko-KR" sz="2400" smtClean="0"/>
              <a:t>q</a:t>
            </a:r>
            <a:r>
              <a:rPr lang="ko-KR" altLang="en-US" sz="2400" smtClean="0"/>
              <a:t>를 합병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2400" smtClean="0"/>
              <a:t>	</a:t>
            </a:r>
            <a:r>
              <a:rPr lang="en-US" altLang="ko-KR" sz="2400" smtClean="0"/>
              <a:t>equal(p, q): p</a:t>
            </a:r>
            <a:r>
              <a:rPr lang="ko-KR" altLang="en-US" sz="2400" smtClean="0"/>
              <a:t>와 </a:t>
            </a:r>
            <a:r>
              <a:rPr lang="en-US" altLang="ko-KR" sz="2400" smtClean="0"/>
              <a:t>q</a:t>
            </a:r>
            <a:r>
              <a:rPr lang="ko-KR" altLang="en-US" sz="2400" smtClean="0"/>
              <a:t>가 같은 집합을 가리키면 </a:t>
            </a:r>
            <a:r>
              <a:rPr lang="en-US" altLang="ko-KR" sz="2400" smtClean="0"/>
              <a:t>true</a:t>
            </a:r>
            <a:r>
              <a:rPr lang="ko-KR" altLang="en-US" sz="2400" smtClean="0"/>
              <a:t>를 넘겨줌</a:t>
            </a:r>
          </a:p>
        </p:txBody>
      </p:sp>
      <p:sp>
        <p:nvSpPr>
          <p:cNvPr id="3482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762000"/>
          </a:xfrm>
          <a:noFill/>
        </p:spPr>
        <p:txBody>
          <a:bodyPr/>
          <a:lstStyle/>
          <a:p>
            <a:pPr eaLnBrk="1" hangingPunct="1"/>
            <a:r>
              <a:rPr lang="en-US" altLang="ko-KR" sz="3800" smtClean="0"/>
              <a:t>Kruskal</a:t>
            </a:r>
            <a:r>
              <a:rPr lang="ko-KR" altLang="en-US" sz="3800" smtClean="0"/>
              <a:t>의 알고리즘 </a:t>
            </a:r>
            <a:r>
              <a:rPr lang="en-US" altLang="ko-KR" sz="3800" smtClean="0"/>
              <a:t>(</a:t>
            </a:r>
            <a:r>
              <a:rPr lang="ko-KR" altLang="en-US" sz="3800" smtClean="0"/>
              <a:t>세부적</a:t>
            </a:r>
            <a:r>
              <a:rPr lang="en-US" altLang="ko-KR" sz="38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355063-2A12-4A2C-AA8A-8C1B7D93C09E}" type="slidenum">
              <a:rPr lang="en-US" altLang="ko-KR" smtClean="0">
                <a:latin typeface="굴림" charset="-127"/>
                <a:ea typeface="굴림" charset="-127"/>
              </a:rPr>
              <a:pPr/>
              <a:t>29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839200" cy="59436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>
                <a:latin typeface="Courier New" pitchFamily="49" charset="0"/>
              </a:rPr>
              <a:t>	void kruskal(int n, int m,	   // </a:t>
            </a:r>
            <a:r>
              <a:rPr lang="ko-KR" altLang="en-US" sz="1600" smtClean="0">
                <a:latin typeface="Courier New" pitchFamily="49" charset="0"/>
              </a:rPr>
              <a:t>입력</a:t>
            </a:r>
            <a:r>
              <a:rPr lang="en-US" altLang="ko-KR" sz="1600" smtClean="0">
                <a:latin typeface="Courier New" pitchFamily="49" charset="0"/>
              </a:rPr>
              <a:t>: </a:t>
            </a:r>
            <a:r>
              <a:rPr lang="ko-KR" altLang="en-US" sz="1600" smtClean="0">
                <a:latin typeface="Courier New" pitchFamily="49" charset="0"/>
              </a:rPr>
              <a:t>정점의 수 </a:t>
            </a:r>
            <a:r>
              <a:rPr lang="en-US" altLang="ko-KR" sz="1600" smtClean="0">
                <a:latin typeface="Courier New" pitchFamily="49" charset="0"/>
              </a:rPr>
              <a:t>n, </a:t>
            </a:r>
            <a:r>
              <a:rPr lang="ko-KR" altLang="en-US" sz="1600" smtClean="0">
                <a:latin typeface="Courier New" pitchFamily="49" charset="0"/>
              </a:rPr>
              <a:t>이음선의 수 </a:t>
            </a:r>
            <a:r>
              <a:rPr lang="en-US" altLang="ko-KR" sz="1600" smtClean="0">
                <a:latin typeface="Courier New" pitchFamily="49" charset="0"/>
              </a:rPr>
              <a:t>m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>
                <a:latin typeface="Courier New" pitchFamily="49" charset="0"/>
              </a:rPr>
              <a:t>	             set_of_edges E,  // </a:t>
            </a:r>
            <a:r>
              <a:rPr lang="ko-KR" altLang="en-US" sz="1600" smtClean="0">
                <a:latin typeface="Courier New" pitchFamily="49" charset="0"/>
              </a:rPr>
              <a:t>입력</a:t>
            </a:r>
            <a:r>
              <a:rPr lang="en-US" altLang="ko-KR" sz="1600" smtClean="0">
                <a:latin typeface="Courier New" pitchFamily="49" charset="0"/>
              </a:rPr>
              <a:t>: </a:t>
            </a:r>
            <a:r>
              <a:rPr lang="ko-KR" altLang="en-US" sz="1600" smtClean="0">
                <a:latin typeface="Courier New" pitchFamily="49" charset="0"/>
              </a:rPr>
              <a:t>가중치를 포함한 이음선의 집합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1600" smtClean="0">
                <a:latin typeface="Courier New" pitchFamily="49" charset="0"/>
              </a:rPr>
              <a:t>		        </a:t>
            </a:r>
            <a:r>
              <a:rPr lang="en-US" altLang="ko-KR" sz="1600" smtClean="0">
                <a:latin typeface="Courier New" pitchFamily="49" charset="0"/>
              </a:rPr>
              <a:t>set_of_edges&amp; F) {// </a:t>
            </a:r>
            <a:r>
              <a:rPr lang="ko-KR" altLang="en-US" sz="1600" smtClean="0">
                <a:latin typeface="Courier New" pitchFamily="49" charset="0"/>
              </a:rPr>
              <a:t>출력</a:t>
            </a:r>
            <a:r>
              <a:rPr lang="en-US" altLang="ko-KR" sz="1600" smtClean="0">
                <a:latin typeface="Courier New" pitchFamily="49" charset="0"/>
              </a:rPr>
              <a:t>: MST</a:t>
            </a:r>
            <a:r>
              <a:rPr lang="ko-KR" altLang="en-US" sz="1600" smtClean="0">
                <a:latin typeface="Courier New" pitchFamily="49" charset="0"/>
              </a:rPr>
              <a:t>를 이루는 이음선의 집합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1600" smtClean="0">
                <a:latin typeface="Courier New" pitchFamily="49" charset="0"/>
              </a:rPr>
              <a:t>	  </a:t>
            </a:r>
            <a:r>
              <a:rPr lang="en-US" altLang="ko-KR" sz="1600" smtClean="0">
                <a:latin typeface="Courier New" pitchFamily="49" charset="0"/>
              </a:rPr>
              <a:t>index i, j;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>
                <a:latin typeface="Courier New" pitchFamily="49" charset="0"/>
              </a:rPr>
              <a:t>	  set_pointer p, q;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>
                <a:latin typeface="Courier New" pitchFamily="49" charset="0"/>
              </a:rPr>
              <a:t>	  edge e;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>
                <a:latin typeface="Courier New" pitchFamily="49" charset="0"/>
              </a:rPr>
              <a:t>	  E</a:t>
            </a:r>
            <a:r>
              <a:rPr lang="ko-KR" altLang="en-US" sz="1600" smtClean="0">
                <a:latin typeface="Courier New" pitchFamily="49" charset="0"/>
              </a:rPr>
              <a:t>에 속한 </a:t>
            </a:r>
            <a:r>
              <a:rPr lang="en-US" altLang="ko-KR" sz="1600" smtClean="0">
                <a:latin typeface="Courier New" pitchFamily="49" charset="0"/>
              </a:rPr>
              <a:t>m</a:t>
            </a:r>
            <a:r>
              <a:rPr lang="ko-KR" altLang="en-US" sz="1600" smtClean="0">
                <a:latin typeface="Courier New" pitchFamily="49" charset="0"/>
              </a:rPr>
              <a:t>개의 이음선을 가중치의 비내림차순으로 정렬</a:t>
            </a:r>
            <a:r>
              <a:rPr lang="en-US" altLang="ko-KR" sz="160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>
                <a:latin typeface="Courier New" pitchFamily="49" charset="0"/>
              </a:rPr>
              <a:t>	  F = emptyset;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>
                <a:latin typeface="Courier New" pitchFamily="49" charset="0"/>
              </a:rPr>
              <a:t>	  initial(n);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>
                <a:latin typeface="Courier New" pitchFamily="49" charset="0"/>
              </a:rPr>
              <a:t>	  while (F</a:t>
            </a:r>
            <a:r>
              <a:rPr lang="ko-KR" altLang="en-US" sz="1600" smtClean="0">
                <a:latin typeface="Courier New" pitchFamily="49" charset="0"/>
              </a:rPr>
              <a:t>에 속한 이음선의 개수가 </a:t>
            </a:r>
            <a:r>
              <a:rPr lang="en-US" altLang="ko-KR" sz="1600" smtClean="0">
                <a:latin typeface="Courier New" pitchFamily="49" charset="0"/>
              </a:rPr>
              <a:t>n-1</a:t>
            </a:r>
            <a:r>
              <a:rPr lang="ko-KR" altLang="en-US" sz="1600" smtClean="0">
                <a:latin typeface="Courier New" pitchFamily="49" charset="0"/>
              </a:rPr>
              <a:t>보다 작다</a:t>
            </a:r>
            <a:r>
              <a:rPr lang="en-US" altLang="ko-KR" sz="1600" smtClean="0">
                <a:latin typeface="Courier New" pitchFamily="49" charset="0"/>
              </a:rPr>
              <a:t>)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>
                <a:latin typeface="Courier New" pitchFamily="49" charset="0"/>
              </a:rPr>
              <a:t>	    e = </a:t>
            </a:r>
            <a:r>
              <a:rPr lang="ko-KR" altLang="en-US" sz="1600" smtClean="0">
                <a:latin typeface="Courier New" pitchFamily="49" charset="0"/>
              </a:rPr>
              <a:t>아직 점검하지 않은 최소의 가중치를 가진 이음선</a:t>
            </a:r>
            <a:r>
              <a:rPr lang="en-US" altLang="ko-KR" sz="160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>
                <a:latin typeface="Courier New" pitchFamily="49" charset="0"/>
              </a:rPr>
              <a:t>	    i, j = e</a:t>
            </a:r>
            <a:r>
              <a:rPr lang="ko-KR" altLang="en-US" sz="1600" smtClean="0">
                <a:latin typeface="Courier New" pitchFamily="49" charset="0"/>
              </a:rPr>
              <a:t>를 이루는 양쪽 정점의 인덱스</a:t>
            </a:r>
            <a:r>
              <a:rPr lang="en-US" altLang="ko-KR" sz="160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>
                <a:latin typeface="Courier New" pitchFamily="49" charset="0"/>
              </a:rPr>
              <a:t>	    p = find(i);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>
                <a:latin typeface="Courier New" pitchFamily="49" charset="0"/>
              </a:rPr>
              <a:t>	    q = find(j);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>
                <a:latin typeface="Courier New" pitchFamily="49" charset="0"/>
              </a:rPr>
              <a:t>	    if (!equal(p,q))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>
                <a:latin typeface="Courier New" pitchFamily="49" charset="0"/>
              </a:rPr>
              <a:t>	      merge(p,q);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>
                <a:latin typeface="Courier New" pitchFamily="49" charset="0"/>
              </a:rPr>
              <a:t>	  	 e</a:t>
            </a:r>
            <a:r>
              <a:rPr lang="ko-KR" altLang="en-US" sz="1600" smtClean="0">
                <a:latin typeface="Courier New" pitchFamily="49" charset="0"/>
              </a:rPr>
              <a:t>를 </a:t>
            </a:r>
            <a:r>
              <a:rPr lang="en-US" altLang="ko-KR" sz="1600" smtClean="0">
                <a:latin typeface="Courier New" pitchFamily="49" charset="0"/>
              </a:rPr>
              <a:t>F</a:t>
            </a:r>
            <a:r>
              <a:rPr lang="ko-KR" altLang="en-US" sz="1600" smtClean="0">
                <a:latin typeface="Courier New" pitchFamily="49" charset="0"/>
              </a:rPr>
              <a:t>에 추가</a:t>
            </a:r>
            <a:r>
              <a:rPr lang="en-US" altLang="ko-KR" sz="160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>
                <a:latin typeface="Courier New" pitchFamily="49" charset="0"/>
              </a:rPr>
              <a:t>	    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>
                <a:latin typeface="Courier New" pitchFamily="49" charset="0"/>
              </a:rPr>
              <a:t>	  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600" smtClean="0">
                <a:latin typeface="Courier New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477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CCBEBE-4164-416B-9C1F-42678933390D}" type="slidenum">
              <a:rPr lang="en-US" altLang="ko-KR" smtClean="0">
                <a:latin typeface="굴림" charset="-127"/>
                <a:ea typeface="굴림" charset="-127"/>
              </a:rPr>
              <a:pPr/>
              <a:t>30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4800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ko-KR" altLang="en-US" sz="1800" smtClean="0"/>
              <a:t>분석</a:t>
            </a:r>
          </a:p>
          <a:p>
            <a:pPr lvl="1" eaLnBrk="1" hangingPunct="1"/>
            <a:r>
              <a:rPr lang="ko-KR" altLang="en-US" sz="1800" smtClean="0"/>
              <a:t>단위연산</a:t>
            </a:r>
            <a:r>
              <a:rPr lang="en-US" altLang="ko-KR" sz="1800" smtClean="0"/>
              <a:t>: </a:t>
            </a:r>
            <a:r>
              <a:rPr lang="ko-KR" altLang="en-US" sz="1800" smtClean="0"/>
              <a:t>비교문</a:t>
            </a:r>
          </a:p>
          <a:p>
            <a:pPr lvl="1" eaLnBrk="1" hangingPunct="1"/>
            <a:r>
              <a:rPr lang="ko-KR" altLang="en-US" sz="1800" smtClean="0"/>
              <a:t>입력크기</a:t>
            </a:r>
            <a:r>
              <a:rPr lang="en-US" altLang="ko-KR" sz="1800" smtClean="0"/>
              <a:t>: </a:t>
            </a:r>
            <a:r>
              <a:rPr lang="ko-KR" altLang="en-US" sz="1800" smtClean="0"/>
              <a:t>정점의 수 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과 이음선의 수 </a:t>
            </a:r>
            <a:r>
              <a:rPr lang="en-US" altLang="ko-KR" sz="1800" i="1" smtClean="0"/>
              <a:t>m</a:t>
            </a:r>
            <a:endParaRPr lang="en-US" altLang="ko-KR" sz="18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800" smtClean="0"/>
              <a:t>	1. </a:t>
            </a:r>
            <a:r>
              <a:rPr lang="ko-KR" altLang="en-US" sz="1800" smtClean="0"/>
              <a:t>이음선 들을 정렬하는데 걸리는 시간</a:t>
            </a:r>
            <a:r>
              <a:rPr lang="en-US" altLang="ko-KR" sz="1800" smtClean="0"/>
              <a:t>: </a:t>
            </a:r>
            <a:r>
              <a:rPr lang="en-US" altLang="ko-KR" sz="1800" smtClean="0">
                <a:sym typeface="Symbol" pitchFamily="18" charset="2"/>
              </a:rPr>
              <a:t>(</a:t>
            </a:r>
            <a:r>
              <a:rPr lang="en-US" altLang="ko-KR" sz="1800" i="1" smtClean="0">
                <a:sym typeface="Symbol" pitchFamily="18" charset="2"/>
              </a:rPr>
              <a:t>m</a:t>
            </a:r>
            <a:r>
              <a:rPr lang="en-US" altLang="ko-KR" sz="1800" smtClean="0">
                <a:sym typeface="Symbol" pitchFamily="18" charset="2"/>
              </a:rPr>
              <a:t> lg </a:t>
            </a:r>
            <a:r>
              <a:rPr lang="en-US" altLang="ko-KR" sz="1800" i="1" smtClean="0">
                <a:sym typeface="Symbol" pitchFamily="18" charset="2"/>
              </a:rPr>
              <a:t>m</a:t>
            </a:r>
            <a:r>
              <a:rPr lang="en-US" altLang="ko-KR" sz="1800" smtClean="0">
                <a:sym typeface="Symbol" pitchFamily="18" charset="2"/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800" smtClean="0">
                <a:sym typeface="Symbol" pitchFamily="18" charset="2"/>
              </a:rPr>
              <a:t>	2. </a:t>
            </a:r>
            <a:r>
              <a:rPr lang="ko-KR" altLang="en-US" sz="1800" smtClean="0">
                <a:sym typeface="Symbol" pitchFamily="18" charset="2"/>
              </a:rPr>
              <a:t>반복문 안에서 걸리는 시간</a:t>
            </a:r>
            <a:r>
              <a:rPr lang="en-US" altLang="ko-KR" sz="1800" smtClean="0">
                <a:sym typeface="Symbol" pitchFamily="18" charset="2"/>
              </a:rPr>
              <a:t>: </a:t>
            </a:r>
            <a:r>
              <a:rPr lang="ko-KR" altLang="en-US" sz="1800" smtClean="0">
                <a:sym typeface="Symbol" pitchFamily="18" charset="2"/>
              </a:rPr>
              <a:t>루프를 </a:t>
            </a:r>
            <a:r>
              <a:rPr lang="en-US" altLang="ko-KR" sz="1800" i="1" smtClean="0">
                <a:sym typeface="Symbol" pitchFamily="18" charset="2"/>
              </a:rPr>
              <a:t>m</a:t>
            </a:r>
            <a:r>
              <a:rPr lang="ko-KR" altLang="en-US" sz="1800" smtClean="0">
                <a:sym typeface="Symbol" pitchFamily="18" charset="2"/>
              </a:rPr>
              <a:t>번 수행한다</a:t>
            </a:r>
            <a:r>
              <a:rPr lang="en-US" altLang="ko-KR" sz="1800" smtClean="0">
                <a:sym typeface="Symbol" pitchFamily="18" charset="2"/>
              </a:rPr>
              <a:t>. </a:t>
            </a:r>
            <a:r>
              <a:rPr lang="ko-KR" altLang="en-US" sz="1800" smtClean="0">
                <a:sym typeface="Symbol" pitchFamily="18" charset="2"/>
              </a:rPr>
              <a:t>서로소 집합 자료구조</a:t>
            </a:r>
            <a:r>
              <a:rPr lang="en-US" altLang="ko-KR" sz="1800" smtClean="0">
                <a:sym typeface="Symbol" pitchFamily="18" charset="2"/>
              </a:rPr>
              <a:t>(disjoint set data structure)</a:t>
            </a:r>
            <a:r>
              <a:rPr lang="ko-KR" altLang="en-US" sz="1800" smtClean="0">
                <a:sym typeface="Symbol" pitchFamily="18" charset="2"/>
              </a:rPr>
              <a:t>를 사용하여 구현하고</a:t>
            </a:r>
            <a:r>
              <a:rPr lang="en-US" altLang="ko-KR" sz="1800" smtClean="0">
                <a:sym typeface="Symbol" pitchFamily="18" charset="2"/>
              </a:rPr>
              <a:t>, find, equal, merge </a:t>
            </a:r>
            <a:r>
              <a:rPr lang="ko-KR" altLang="en-US" sz="1800" smtClean="0">
                <a:sym typeface="Symbol" pitchFamily="18" charset="2"/>
              </a:rPr>
              <a:t>같은 동작을 호출하는 횟수가 상수이면</a:t>
            </a:r>
            <a:r>
              <a:rPr lang="en-US" altLang="ko-KR" sz="1800" smtClean="0">
                <a:sym typeface="Symbol" pitchFamily="18" charset="2"/>
              </a:rPr>
              <a:t>, </a:t>
            </a:r>
            <a:r>
              <a:rPr lang="en-US" altLang="ko-KR" sz="1800" i="1" smtClean="0">
                <a:sym typeface="Symbol" pitchFamily="18" charset="2"/>
              </a:rPr>
              <a:t>m</a:t>
            </a:r>
            <a:r>
              <a:rPr lang="ko-KR" altLang="en-US" sz="1800" smtClean="0">
                <a:sym typeface="Symbol" pitchFamily="18" charset="2"/>
              </a:rPr>
              <a:t>번 반복에 대한 시간복잡도는 </a:t>
            </a:r>
            <a:r>
              <a:rPr lang="en-US" altLang="ko-KR" sz="1800" smtClean="0">
                <a:sym typeface="Symbol" pitchFamily="18" charset="2"/>
              </a:rPr>
              <a:t>(</a:t>
            </a:r>
            <a:r>
              <a:rPr lang="en-US" altLang="ko-KR" sz="1800" i="1" smtClean="0">
                <a:sym typeface="Symbol" pitchFamily="18" charset="2"/>
              </a:rPr>
              <a:t>m</a:t>
            </a:r>
            <a:r>
              <a:rPr lang="en-US" altLang="ko-KR" sz="1800" smtClean="0">
                <a:sym typeface="Symbol" pitchFamily="18" charset="2"/>
              </a:rPr>
              <a:t> lg </a:t>
            </a:r>
            <a:r>
              <a:rPr lang="en-US" altLang="ko-KR" sz="1800" i="1" smtClean="0">
                <a:sym typeface="Symbol" pitchFamily="18" charset="2"/>
              </a:rPr>
              <a:t>m</a:t>
            </a:r>
            <a:r>
              <a:rPr lang="en-US" altLang="ko-KR" sz="1800" smtClean="0">
                <a:sym typeface="Symbol" pitchFamily="18" charset="2"/>
              </a:rPr>
              <a:t>)</a:t>
            </a:r>
            <a:r>
              <a:rPr lang="ko-KR" altLang="en-US" sz="1800" smtClean="0">
                <a:sym typeface="Symbol" pitchFamily="18" charset="2"/>
              </a:rPr>
              <a:t>이다</a:t>
            </a:r>
            <a:r>
              <a:rPr lang="en-US" altLang="ko-KR" sz="1800" smtClean="0">
                <a:sym typeface="Symbol" pitchFamily="18" charset="2"/>
              </a:rPr>
              <a:t>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800" smtClean="0">
                <a:sym typeface="Symbol" pitchFamily="18" charset="2"/>
              </a:rPr>
              <a:t>	3. n</a:t>
            </a:r>
            <a:r>
              <a:rPr lang="ko-KR" altLang="en-US" sz="1800" smtClean="0">
                <a:sym typeface="Symbol" pitchFamily="18" charset="2"/>
              </a:rPr>
              <a:t>개의 서로소 집합</a:t>
            </a:r>
            <a:r>
              <a:rPr lang="en-US" altLang="ko-KR" sz="1800" smtClean="0">
                <a:sym typeface="Symbol" pitchFamily="18" charset="2"/>
              </a:rPr>
              <a:t>(disjoint set)</a:t>
            </a:r>
            <a:r>
              <a:rPr lang="ko-KR" altLang="en-US" sz="1800" smtClean="0">
                <a:sym typeface="Symbol" pitchFamily="18" charset="2"/>
              </a:rPr>
              <a:t>을 초기화하는데 걸리는 시간</a:t>
            </a:r>
            <a:r>
              <a:rPr lang="en-US" altLang="ko-KR" sz="1800" smtClean="0">
                <a:sym typeface="Symbol" pitchFamily="18" charset="2"/>
              </a:rPr>
              <a:t>: (</a:t>
            </a:r>
            <a:r>
              <a:rPr lang="en-US" altLang="ko-KR" sz="1800" i="1" smtClean="0">
                <a:sym typeface="Symbol" pitchFamily="18" charset="2"/>
              </a:rPr>
              <a:t>n</a:t>
            </a:r>
            <a:r>
              <a:rPr lang="en-US" altLang="ko-KR" sz="1800" smtClean="0">
                <a:sym typeface="Symbol" pitchFamily="18" charset="2"/>
              </a:rPr>
              <a:t>) </a:t>
            </a:r>
            <a:endParaRPr lang="en-US" altLang="ko-KR" sz="1800" smtClean="0"/>
          </a:p>
          <a:p>
            <a:pPr lvl="1" eaLnBrk="1" hangingPunct="1"/>
            <a:r>
              <a:rPr lang="ko-KR" altLang="en-US" sz="1800" smtClean="0"/>
              <a:t>그런데 여기서 </a:t>
            </a:r>
            <a:r>
              <a:rPr lang="en-US" altLang="ko-KR" sz="1800" i="1" smtClean="0"/>
              <a:t>m</a:t>
            </a:r>
            <a:r>
              <a:rPr lang="en-US" altLang="ko-KR" sz="1800" smtClean="0"/>
              <a:t> </a:t>
            </a:r>
            <a:r>
              <a:rPr lang="en-US" altLang="ko-KR" sz="1800" smtClean="0">
                <a:sym typeface="Symbol" pitchFamily="18" charset="2"/>
              </a:rPr>
              <a:t> </a:t>
            </a:r>
            <a:r>
              <a:rPr lang="en-US" altLang="ko-KR" sz="1800" i="1" smtClean="0">
                <a:sym typeface="Symbol" pitchFamily="18" charset="2"/>
              </a:rPr>
              <a:t>n</a:t>
            </a:r>
            <a:r>
              <a:rPr lang="en-US" altLang="ko-KR" sz="1800" smtClean="0">
                <a:sym typeface="Symbol" pitchFamily="18" charset="2"/>
              </a:rPr>
              <a:t> - 1</a:t>
            </a:r>
            <a:r>
              <a:rPr lang="ko-KR" altLang="en-US" sz="1800" smtClean="0">
                <a:sym typeface="Symbol" pitchFamily="18" charset="2"/>
              </a:rPr>
              <a:t>이기 때문에</a:t>
            </a:r>
            <a:r>
              <a:rPr lang="en-US" altLang="ko-KR" sz="1800" smtClean="0">
                <a:sym typeface="Symbol" pitchFamily="18" charset="2"/>
              </a:rPr>
              <a:t>, </a:t>
            </a:r>
            <a:r>
              <a:rPr lang="ko-KR" altLang="en-US" sz="1800" smtClean="0">
                <a:sym typeface="Symbol" pitchFamily="18" charset="2"/>
              </a:rPr>
              <a:t>위의 </a:t>
            </a:r>
            <a:r>
              <a:rPr lang="en-US" altLang="ko-KR" sz="1800" smtClean="0">
                <a:sym typeface="Symbol" pitchFamily="18" charset="2"/>
              </a:rPr>
              <a:t>1</a:t>
            </a:r>
            <a:r>
              <a:rPr lang="ko-KR" altLang="en-US" sz="1800" smtClean="0">
                <a:sym typeface="Symbol" pitchFamily="18" charset="2"/>
              </a:rPr>
              <a:t>과 </a:t>
            </a:r>
            <a:r>
              <a:rPr lang="en-US" altLang="ko-KR" sz="1800" smtClean="0">
                <a:sym typeface="Symbol" pitchFamily="18" charset="2"/>
              </a:rPr>
              <a:t>2</a:t>
            </a:r>
            <a:r>
              <a:rPr lang="ko-KR" altLang="en-US" sz="1800" smtClean="0">
                <a:sym typeface="Symbol" pitchFamily="18" charset="2"/>
              </a:rPr>
              <a:t>는 </a:t>
            </a:r>
            <a:r>
              <a:rPr lang="en-US" altLang="ko-KR" sz="1800" smtClean="0">
                <a:sym typeface="Symbol" pitchFamily="18" charset="2"/>
              </a:rPr>
              <a:t>3</a:t>
            </a:r>
            <a:r>
              <a:rPr lang="ko-KR" altLang="en-US" sz="1800" smtClean="0">
                <a:sym typeface="Symbol" pitchFamily="18" charset="2"/>
              </a:rPr>
              <a:t>을 지배하게 되므로</a:t>
            </a:r>
            <a:r>
              <a:rPr lang="en-US" altLang="ko-KR" sz="1800" smtClean="0">
                <a:sym typeface="Symbol" pitchFamily="18" charset="2"/>
              </a:rPr>
              <a:t>, </a:t>
            </a:r>
            <a:r>
              <a:rPr lang="en-US" altLang="ko-KR" sz="1800" i="1" smtClean="0">
                <a:sym typeface="Symbol" pitchFamily="18" charset="2"/>
              </a:rPr>
              <a:t>W</a:t>
            </a:r>
            <a:r>
              <a:rPr lang="en-US" altLang="ko-KR" sz="1800" smtClean="0">
                <a:sym typeface="Symbol" pitchFamily="18" charset="2"/>
              </a:rPr>
              <a:t>(</a:t>
            </a:r>
            <a:r>
              <a:rPr lang="en-US" altLang="ko-KR" sz="1800" i="1" smtClean="0">
                <a:sym typeface="Symbol" pitchFamily="18" charset="2"/>
              </a:rPr>
              <a:t>m</a:t>
            </a:r>
            <a:r>
              <a:rPr lang="en-US" altLang="ko-KR" sz="1800" smtClean="0">
                <a:sym typeface="Symbol" pitchFamily="18" charset="2"/>
              </a:rPr>
              <a:t>, </a:t>
            </a:r>
            <a:r>
              <a:rPr lang="en-US" altLang="ko-KR" sz="1800" i="1" smtClean="0">
                <a:sym typeface="Symbol" pitchFamily="18" charset="2"/>
              </a:rPr>
              <a:t>n</a:t>
            </a:r>
            <a:r>
              <a:rPr lang="en-US" altLang="ko-KR" sz="1800" smtClean="0">
                <a:sym typeface="Symbol" pitchFamily="18" charset="2"/>
              </a:rPr>
              <a:t>) = (</a:t>
            </a:r>
            <a:r>
              <a:rPr lang="en-US" altLang="ko-KR" sz="1800" i="1" smtClean="0">
                <a:sym typeface="Symbol" pitchFamily="18" charset="2"/>
              </a:rPr>
              <a:t>m</a:t>
            </a:r>
            <a:r>
              <a:rPr lang="en-US" altLang="ko-KR" sz="1800" smtClean="0">
                <a:sym typeface="Symbol" pitchFamily="18" charset="2"/>
              </a:rPr>
              <a:t> lg </a:t>
            </a:r>
            <a:r>
              <a:rPr lang="en-US" altLang="ko-KR" sz="1800" i="1" smtClean="0">
                <a:sym typeface="Symbol" pitchFamily="18" charset="2"/>
              </a:rPr>
              <a:t>m</a:t>
            </a:r>
            <a:r>
              <a:rPr lang="en-US" altLang="ko-KR" sz="1800" smtClean="0">
                <a:sym typeface="Symbol" pitchFamily="18" charset="2"/>
              </a:rPr>
              <a:t>)</a:t>
            </a:r>
            <a:r>
              <a:rPr lang="ko-KR" altLang="en-US" sz="1800" smtClean="0">
                <a:sym typeface="Symbol" pitchFamily="18" charset="2"/>
              </a:rPr>
              <a:t>가 된다</a:t>
            </a:r>
            <a:r>
              <a:rPr lang="en-US" altLang="ko-KR" sz="1800" smtClean="0">
                <a:sym typeface="Symbol" pitchFamily="18" charset="2"/>
              </a:rPr>
              <a:t>.</a:t>
            </a:r>
          </a:p>
          <a:p>
            <a:pPr lvl="1" eaLnBrk="1" hangingPunct="1"/>
            <a:r>
              <a:rPr lang="ko-KR" altLang="en-US" sz="1800" smtClean="0">
                <a:sym typeface="Symbol" pitchFamily="18" charset="2"/>
              </a:rPr>
              <a:t>그러나</a:t>
            </a:r>
            <a:r>
              <a:rPr lang="en-US" altLang="ko-KR" sz="1800" smtClean="0">
                <a:sym typeface="Symbol" pitchFamily="18" charset="2"/>
              </a:rPr>
              <a:t>, </a:t>
            </a:r>
            <a:r>
              <a:rPr lang="ko-KR" altLang="en-US" sz="1800" smtClean="0">
                <a:sym typeface="Symbol" pitchFamily="18" charset="2"/>
              </a:rPr>
              <a:t>최악의 경우에는</a:t>
            </a:r>
            <a:r>
              <a:rPr lang="en-US" altLang="ko-KR" sz="1800" smtClean="0">
                <a:sym typeface="Symbol" pitchFamily="18" charset="2"/>
              </a:rPr>
              <a:t>, </a:t>
            </a:r>
            <a:r>
              <a:rPr lang="ko-KR" altLang="en-US" sz="1800" smtClean="0">
                <a:sym typeface="Symbol" pitchFamily="18" charset="2"/>
              </a:rPr>
              <a:t>모든 정점이 다른 모든 정점과 연결이 될 수 있기 때문에</a:t>
            </a:r>
            <a:r>
              <a:rPr lang="en-US" altLang="ko-KR" sz="1800" smtClean="0">
                <a:sym typeface="Symbol" pitchFamily="18" charset="2"/>
              </a:rPr>
              <a:t>,                         </a:t>
            </a:r>
            <a:r>
              <a:rPr lang="ko-KR" altLang="en-US" sz="1800" smtClean="0">
                <a:sym typeface="Symbol" pitchFamily="18" charset="2"/>
              </a:rPr>
              <a:t>가 된다</a:t>
            </a:r>
            <a:r>
              <a:rPr lang="en-US" altLang="ko-KR" sz="1800" smtClean="0">
                <a:sym typeface="Symbol" pitchFamily="18" charset="2"/>
              </a:rPr>
              <a:t>. </a:t>
            </a:r>
            <a:r>
              <a:rPr lang="ko-KR" altLang="en-US" sz="1800" smtClean="0">
                <a:sym typeface="Symbol" pitchFamily="18" charset="2"/>
              </a:rPr>
              <a:t>그러므로</a:t>
            </a:r>
            <a:r>
              <a:rPr lang="en-US" altLang="ko-KR" sz="1800" smtClean="0">
                <a:sym typeface="Symbol" pitchFamily="18" charset="2"/>
              </a:rPr>
              <a:t>, </a:t>
            </a:r>
            <a:r>
              <a:rPr lang="ko-KR" altLang="en-US" sz="1800" smtClean="0">
                <a:sym typeface="Symbol" pitchFamily="18" charset="2"/>
              </a:rPr>
              <a:t>최악의 경우의 시간복잡도는</a:t>
            </a:r>
          </a:p>
          <a:p>
            <a:pPr lvl="1" eaLnBrk="1" hangingPunct="1"/>
            <a:endParaRPr lang="ko-KR" altLang="en-US" sz="1800" smtClean="0">
              <a:sym typeface="Symbol" pitchFamily="18" charset="2"/>
            </a:endParaRPr>
          </a:p>
          <a:p>
            <a:pPr lvl="1" eaLnBrk="1" hangingPunct="1"/>
            <a:r>
              <a:rPr lang="ko-KR" altLang="en-US" sz="1800" smtClean="0">
                <a:sym typeface="Symbol" pitchFamily="18" charset="2"/>
              </a:rPr>
              <a:t>최적여부의 검증</a:t>
            </a:r>
            <a:r>
              <a:rPr lang="en-US" altLang="ko-KR" sz="1800" smtClean="0">
                <a:sym typeface="Symbol" pitchFamily="18" charset="2"/>
              </a:rPr>
              <a:t>(Optimality Proof)</a:t>
            </a:r>
          </a:p>
          <a:p>
            <a:pPr lvl="2" eaLnBrk="1" hangingPunct="1"/>
            <a:r>
              <a:rPr lang="en-US" altLang="ko-KR" sz="1800" smtClean="0">
                <a:sym typeface="Symbol" pitchFamily="18" charset="2"/>
              </a:rPr>
              <a:t>Prim</a:t>
            </a:r>
            <a:r>
              <a:rPr lang="ko-KR" altLang="en-US" sz="1800" smtClean="0">
                <a:sym typeface="Symbol" pitchFamily="18" charset="2"/>
              </a:rPr>
              <a:t>의 알고리즘의 경우와 비슷함</a:t>
            </a:r>
            <a:r>
              <a:rPr lang="en-US" altLang="ko-KR" sz="1800" smtClean="0">
                <a:sym typeface="Symbol" pitchFamily="18" charset="2"/>
              </a:rPr>
              <a:t>. (</a:t>
            </a:r>
            <a:r>
              <a:rPr lang="ko-KR" altLang="en-US" sz="1800" smtClean="0">
                <a:sym typeface="Symbol" pitchFamily="18" charset="2"/>
              </a:rPr>
              <a:t>교재 참조</a:t>
            </a:r>
            <a:r>
              <a:rPr lang="en-US" altLang="ko-KR" sz="1800" smtClean="0">
                <a:sym typeface="Symbol" pitchFamily="18" charset="2"/>
              </a:rPr>
              <a:t>)</a:t>
            </a:r>
          </a:p>
        </p:txBody>
      </p:sp>
      <p:sp>
        <p:nvSpPr>
          <p:cNvPr id="2055" name="Rectangle 4"/>
          <p:cNvSpPr>
            <a:spLocks noChangeArrowheads="1"/>
          </p:cNvSpPr>
          <p:nvPr/>
        </p:nvSpPr>
        <p:spPr bwMode="auto">
          <a:xfrm>
            <a:off x="0" y="3048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800">
                <a:solidFill>
                  <a:schemeClr val="tx2"/>
                </a:solidFill>
                <a:latin typeface="Times New Roman" pitchFamily="18" charset="0"/>
              </a:rPr>
              <a:t>Kruskal</a:t>
            </a:r>
            <a:r>
              <a:rPr lang="ko-KR" altLang="en-US" sz="3800">
                <a:solidFill>
                  <a:schemeClr val="tx2"/>
                </a:solidFill>
                <a:latin typeface="Times New Roman" pitchFamily="18" charset="0"/>
              </a:rPr>
              <a:t>의 알고리즘의 분석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403648" y="4365104"/>
          <a:ext cx="144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수식" r:id="rId3" imgW="1104840" imgH="241200" progId="Equation.3">
                  <p:embed/>
                </p:oleObj>
              </mc:Choice>
              <mc:Fallback>
                <p:oleObj name="수식" r:id="rId3" imgW="110484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365104"/>
                        <a:ext cx="144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1403648" y="4581128"/>
          <a:ext cx="57912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수식" r:id="rId5" imgW="2933640" imgH="228600" progId="Equation.3">
                  <p:embed/>
                </p:oleObj>
              </mc:Choice>
              <mc:Fallback>
                <p:oleObj name="수식" r:id="rId5" imgW="29336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581128"/>
                        <a:ext cx="57912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7A99FB-D5FE-4EEC-9653-B5597C4841DF}" type="slidenum">
              <a:rPr lang="en-US" altLang="ko-KR" smtClean="0">
                <a:latin typeface="굴림" charset="-127"/>
                <a:ea typeface="굴림" charset="-127"/>
              </a:rPr>
              <a:pPr/>
              <a:t>31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두 알고리즘의 비교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765175" y="2352675"/>
          <a:ext cx="7732713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문서" r:id="rId4" imgW="6804720" imgH="1256040" progId="Word.Document.8">
                  <p:embed/>
                </p:oleObj>
              </mc:Choice>
              <mc:Fallback>
                <p:oleObj name="문서" r:id="rId4" imgW="6804720" imgH="12560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2352675"/>
                        <a:ext cx="7732713" cy="141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5"/>
          <p:cNvSpPr txBox="1">
            <a:spLocks noChangeArrowheads="1"/>
          </p:cNvSpPr>
          <p:nvPr/>
        </p:nvSpPr>
        <p:spPr bwMode="auto">
          <a:xfrm>
            <a:off x="533400" y="4403725"/>
            <a:ext cx="3314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2000">
                <a:latin typeface="Times New Roman" pitchFamily="18" charset="0"/>
              </a:rPr>
              <a:t> </a:t>
            </a:r>
            <a:r>
              <a:rPr lang="ko-KR" altLang="en-US" sz="2000">
                <a:latin typeface="Times New Roman" pitchFamily="18" charset="0"/>
              </a:rPr>
              <a:t>연결된 그래프에서의 </a:t>
            </a:r>
            <a:r>
              <a:rPr lang="en-US" altLang="ko-KR" sz="2000" i="1">
                <a:latin typeface="Times New Roman" pitchFamily="18" charset="0"/>
              </a:rPr>
              <a:t>m</a:t>
            </a:r>
            <a:r>
              <a:rPr lang="ko-KR" altLang="en-US" sz="2000">
                <a:latin typeface="Times New Roman" pitchFamily="18" charset="0"/>
              </a:rPr>
              <a:t>은 </a:t>
            </a:r>
          </a:p>
        </p:txBody>
      </p:sp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3733800" y="4389438"/>
          <a:ext cx="37338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수식" r:id="rId6" imgW="2095200" imgH="241200" progId="Equation.3">
                  <p:embed/>
                </p:oleObj>
              </mc:Choice>
              <mc:Fallback>
                <p:oleObj name="수식" r:id="rId6" imgW="20952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389438"/>
                        <a:ext cx="3733800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A9F207-B1D1-45BD-BCD4-2180DECACEAD}" type="slidenum">
              <a:rPr lang="en-US" altLang="ko-KR" smtClean="0">
                <a:latin typeface="굴림" charset="-127"/>
                <a:ea typeface="굴림" charset="-127"/>
              </a:rPr>
              <a:pPr/>
              <a:t>32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토론사항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800" smtClean="0"/>
              <a:t>알고리즘의 시간복잡도는 그 알고리즘을 구현하는데 사용하는 자료구조에 좌우되는 경우도 있다</a:t>
            </a:r>
            <a:r>
              <a:rPr lang="en-US" altLang="ko-KR" sz="2800" smtClean="0"/>
              <a:t>.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076325" y="3425825"/>
          <a:ext cx="77565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문서" r:id="rId4" imgW="7284240" imgH="1506600" progId="Word.Document.8">
                  <p:embed/>
                </p:oleObj>
              </mc:Choice>
              <mc:Fallback>
                <p:oleObj name="문서" r:id="rId4" imgW="7284240" imgH="15066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3425825"/>
                        <a:ext cx="7756525" cy="159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FFC403-92D9-4661-AEA7-05BA74D7A110}" type="slidenum">
              <a:rPr lang="en-US" altLang="ko-KR" smtClean="0">
                <a:latin typeface="굴림" charset="-127"/>
                <a:ea typeface="굴림" charset="-127"/>
              </a:rPr>
              <a:pPr/>
              <a:t>33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ko-KR" altLang="en-US" sz="3400" smtClean="0"/>
              <a:t>단일출발점 최단경로 문제</a:t>
            </a:r>
            <a:br>
              <a:rPr lang="ko-KR" altLang="en-US" sz="3400" smtClean="0"/>
            </a:br>
            <a:r>
              <a:rPr lang="en-US" altLang="ko-KR" sz="3400" smtClean="0"/>
              <a:t>Dijkstra</a:t>
            </a:r>
            <a:r>
              <a:rPr lang="ko-KR" altLang="en-US" sz="3400" smtClean="0"/>
              <a:t>의 알고리즘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839200" cy="4343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 smtClean="0"/>
              <a:t>가중치가 있는 방향성 그래프에서 한 특정 정점에서 다른 모든 정점으로 가는 최단경로 구하는 문제</a:t>
            </a:r>
            <a:r>
              <a:rPr lang="en-US" altLang="ko-KR" sz="20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 smtClean="0"/>
              <a:t>알고리즘</a:t>
            </a:r>
            <a:r>
              <a:rPr lang="en-US" altLang="ko-KR" sz="2000" dirty="0" smtClean="0"/>
              <a:t>: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dirty="0" smtClean="0"/>
              <a:t>	1. </a:t>
            </a:r>
            <a:r>
              <a:rPr lang="en-US" altLang="ko-KR" sz="2000" i="1" dirty="0" smtClean="0"/>
              <a:t>F</a:t>
            </a:r>
            <a:r>
              <a:rPr lang="en-US" altLang="ko-KR" sz="2000" dirty="0" smtClean="0"/>
              <a:t> := 0;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dirty="0" smtClean="0"/>
              <a:t>	2. </a:t>
            </a:r>
            <a:r>
              <a:rPr lang="en-US" altLang="ko-KR" sz="2000" i="1" dirty="0" smtClean="0"/>
              <a:t>Y</a:t>
            </a:r>
            <a:r>
              <a:rPr lang="en-US" altLang="ko-KR" sz="2000" dirty="0" smtClean="0"/>
              <a:t> := {</a:t>
            </a:r>
            <a:r>
              <a:rPr lang="en-US" altLang="ko-KR" sz="2000" i="1" dirty="0" smtClean="0"/>
              <a:t>v</a:t>
            </a:r>
            <a:r>
              <a:rPr lang="en-US" altLang="ko-KR" sz="2000" baseline="-25000" dirty="0" smtClean="0"/>
              <a:t>1</a:t>
            </a:r>
            <a:r>
              <a:rPr lang="en-US" altLang="ko-KR" sz="2000" dirty="0" smtClean="0"/>
              <a:t>};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dirty="0" smtClean="0"/>
              <a:t>	3. </a:t>
            </a:r>
            <a:r>
              <a:rPr lang="ko-KR" altLang="en-US" sz="2000" dirty="0" smtClean="0"/>
              <a:t>최종해답을 얻지 못하는 동안 다음 절차를 계속 반복하라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2000" dirty="0" smtClean="0"/>
              <a:t>		</a:t>
            </a:r>
            <a:r>
              <a:rPr lang="en-US" altLang="ko-KR" sz="2000" dirty="0" smtClean="0"/>
              <a:t>(a) </a:t>
            </a:r>
            <a:r>
              <a:rPr lang="ko-KR" altLang="en-US" sz="2000" b="1" dirty="0" smtClean="0"/>
              <a:t>선정 절차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적정성 점검</a:t>
            </a:r>
            <a:r>
              <a:rPr lang="en-US" altLang="ko-KR" sz="2000" dirty="0" smtClean="0"/>
              <a:t>: </a:t>
            </a:r>
            <a:r>
              <a:rPr lang="en-US" altLang="ko-KR" sz="2000" i="1" dirty="0" smtClean="0"/>
              <a:t>V</a:t>
            </a:r>
            <a:r>
              <a:rPr lang="en-US" altLang="ko-KR" sz="2000" dirty="0" smtClean="0"/>
              <a:t> - </a:t>
            </a:r>
            <a:r>
              <a:rPr lang="en-US" altLang="ko-KR" sz="2000" i="1" dirty="0" smtClean="0"/>
              <a:t>Y</a:t>
            </a:r>
            <a:r>
              <a:rPr lang="ko-KR" altLang="en-US" sz="2000" dirty="0" smtClean="0"/>
              <a:t>에 속한 정점 중에서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v</a:t>
            </a:r>
            <a:r>
              <a:rPr lang="en-US" altLang="ko-KR" sz="2000" baseline="-25000" dirty="0" smtClean="0"/>
              <a:t>1</a:t>
            </a:r>
            <a:r>
              <a:rPr lang="ko-KR" altLang="en-US" sz="2000" dirty="0" smtClean="0"/>
              <a:t>에서 </a:t>
            </a:r>
            <a:r>
              <a:rPr lang="en-US" altLang="ko-KR" sz="2000" i="1" dirty="0" smtClean="0"/>
              <a:t>Y</a:t>
            </a:r>
            <a:r>
              <a:rPr lang="ko-KR" altLang="en-US" sz="2000" dirty="0" smtClean="0"/>
              <a:t>에 속한 정점 만을 거쳐서 최단경로가 되는 정점 </a:t>
            </a:r>
            <a:r>
              <a:rPr lang="en-US" altLang="ko-KR" sz="2000" i="1" dirty="0" smtClean="0"/>
              <a:t>v</a:t>
            </a:r>
            <a:r>
              <a:rPr lang="ko-KR" altLang="en-US" sz="2000" dirty="0" smtClean="0"/>
              <a:t>를 선정한다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2000" dirty="0" smtClean="0"/>
              <a:t>		</a:t>
            </a:r>
            <a:r>
              <a:rPr lang="en-US" altLang="ko-KR" sz="2000" dirty="0" smtClean="0"/>
              <a:t>(b) </a:t>
            </a:r>
            <a:r>
              <a:rPr lang="ko-KR" altLang="en-US" sz="2000" dirty="0" smtClean="0"/>
              <a:t>그 정점 </a:t>
            </a:r>
            <a:r>
              <a:rPr lang="en-US" altLang="ko-KR" sz="2000" i="1" dirty="0" smtClean="0"/>
              <a:t>v</a:t>
            </a:r>
            <a:r>
              <a:rPr lang="ko-KR" altLang="en-US" sz="2000" dirty="0" smtClean="0"/>
              <a:t>를 </a:t>
            </a:r>
            <a:r>
              <a:rPr lang="en-US" altLang="ko-KR" sz="2000" i="1" dirty="0" smtClean="0"/>
              <a:t>Y</a:t>
            </a:r>
            <a:r>
              <a:rPr lang="ko-KR" altLang="en-US" sz="2000" dirty="0" smtClean="0"/>
              <a:t>에 추가한다</a:t>
            </a:r>
            <a:r>
              <a:rPr lang="en-US" altLang="ko-KR" sz="2000" dirty="0" smtClean="0"/>
              <a:t>.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dirty="0" smtClean="0"/>
              <a:t>		(c) </a:t>
            </a:r>
            <a:r>
              <a:rPr lang="en-US" altLang="ko-KR" sz="2000" i="1" dirty="0" smtClean="0"/>
              <a:t>v</a:t>
            </a:r>
            <a:r>
              <a:rPr lang="en-US" altLang="ko-KR" sz="2000" i="1" baseline="-25000" dirty="0" smtClean="0"/>
              <a:t>1</a:t>
            </a:r>
            <a:r>
              <a:rPr lang="ko-KR" altLang="en-US" sz="2000" dirty="0" smtClean="0"/>
              <a:t>에서 </a:t>
            </a:r>
            <a:r>
              <a:rPr lang="en-US" altLang="ko-KR" sz="2000" i="1" dirty="0" smtClean="0"/>
              <a:t>v</a:t>
            </a:r>
            <a:r>
              <a:rPr lang="ko-KR" altLang="en-US" sz="2000" dirty="0" smtClean="0"/>
              <a:t>로 이어지는 최단경로 상의 </a:t>
            </a:r>
            <a:r>
              <a:rPr lang="ko-KR" altLang="en-US" sz="2000" dirty="0" err="1" smtClean="0"/>
              <a:t>이음선을</a:t>
            </a:r>
            <a:r>
              <a:rPr lang="ko-KR" altLang="en-US" sz="2000" dirty="0" smtClean="0"/>
              <a:t> </a:t>
            </a:r>
            <a:r>
              <a:rPr lang="en-US" altLang="ko-KR" sz="2000" i="1" dirty="0" smtClean="0"/>
              <a:t>F</a:t>
            </a:r>
            <a:r>
              <a:rPr lang="ko-KR" altLang="en-US" sz="2000" dirty="0" smtClean="0"/>
              <a:t>에 추가한다</a:t>
            </a:r>
            <a:r>
              <a:rPr lang="en-US" altLang="ko-KR" sz="2000" dirty="0" smtClean="0"/>
              <a:t>.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000" dirty="0" smtClean="0"/>
              <a:t>		(d) </a:t>
            </a:r>
            <a:r>
              <a:rPr lang="ko-KR" altLang="en-US" sz="2000" b="1" dirty="0" smtClean="0"/>
              <a:t>해답 점검</a:t>
            </a:r>
            <a:r>
              <a:rPr lang="en-US" altLang="ko-KR" sz="2000" dirty="0" smtClean="0"/>
              <a:t>: </a:t>
            </a:r>
            <a:r>
              <a:rPr lang="en-US" altLang="ko-KR" sz="2000" i="1" dirty="0" smtClean="0"/>
              <a:t>Y</a:t>
            </a:r>
            <a:r>
              <a:rPr lang="en-US" altLang="ko-KR" sz="2000" dirty="0" smtClean="0"/>
              <a:t> = </a:t>
            </a:r>
            <a:r>
              <a:rPr lang="en-US" altLang="ko-KR" sz="2000" i="1" dirty="0" smtClean="0"/>
              <a:t>V</a:t>
            </a:r>
            <a:r>
              <a:rPr lang="ko-KR" altLang="en-US" sz="2000" dirty="0" smtClean="0"/>
              <a:t>가 되면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T</a:t>
            </a:r>
            <a:r>
              <a:rPr lang="en-US" altLang="ko-KR" sz="2000" dirty="0" smtClean="0"/>
              <a:t> = (</a:t>
            </a:r>
            <a:r>
              <a:rPr lang="en-US" altLang="ko-KR" sz="2000" i="1" dirty="0" smtClean="0"/>
              <a:t>V</a:t>
            </a:r>
            <a:r>
              <a:rPr lang="en-US" altLang="ko-KR" sz="2000" dirty="0" smtClean="0"/>
              <a:t>,</a:t>
            </a:r>
            <a:r>
              <a:rPr lang="en-US" altLang="ko-KR" sz="2000" i="1" dirty="0" smtClean="0"/>
              <a:t>E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최단경로를 나타내는 그래프이다</a:t>
            </a:r>
            <a:r>
              <a:rPr lang="en-US" altLang="ko-KR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굴림" charset="-127"/>
                <a:ea typeface="굴림" charset="-127"/>
              </a:rPr>
              <a:t>알고리즘 강의 슬라이드 4</a:t>
            </a:r>
          </a:p>
        </p:txBody>
      </p:sp>
      <p:sp>
        <p:nvSpPr>
          <p:cNvPr id="37891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C64AC8-6B4F-47B5-9B52-F17D83480FC6}" type="slidenum">
              <a:rPr lang="en-US" altLang="ko-KR" smtClean="0">
                <a:latin typeface="굴림" charset="-127"/>
                <a:ea typeface="굴림" charset="-127"/>
              </a:rPr>
              <a:pPr/>
              <a:t>34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보기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267200" y="2057400"/>
            <a:ext cx="685800" cy="6096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4389438" y="2082800"/>
            <a:ext cx="4619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1">
                <a:latin typeface="Times New Roman" pitchFamily="18" charset="0"/>
              </a:rPr>
              <a:t>v</a:t>
            </a:r>
            <a:r>
              <a:rPr lang="en-US" altLang="ko-KR" baseline="-25000">
                <a:latin typeface="Times New Roman" pitchFamily="18" charset="0"/>
              </a:rPr>
              <a:t>1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5715000" y="36576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6" name="Text Box 7"/>
          <p:cNvSpPr txBox="1">
            <a:spLocks noChangeArrowheads="1"/>
          </p:cNvSpPr>
          <p:nvPr/>
        </p:nvSpPr>
        <p:spPr bwMode="auto">
          <a:xfrm>
            <a:off x="5837238" y="3695700"/>
            <a:ext cx="4619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1">
                <a:latin typeface="Times New Roman" pitchFamily="18" charset="0"/>
              </a:rPr>
              <a:t>v</a:t>
            </a:r>
            <a:r>
              <a:rPr lang="en-US" altLang="ko-KR" baseline="-25000">
                <a:latin typeface="Times New Roman" pitchFamily="18" charset="0"/>
              </a:rPr>
              <a:t>2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4800600" y="46482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8" name="Text Box 9"/>
          <p:cNvSpPr txBox="1">
            <a:spLocks noChangeArrowheads="1"/>
          </p:cNvSpPr>
          <p:nvPr/>
        </p:nvSpPr>
        <p:spPr bwMode="auto">
          <a:xfrm>
            <a:off x="4922838" y="4686300"/>
            <a:ext cx="4619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1">
                <a:latin typeface="Times New Roman" pitchFamily="18" charset="0"/>
              </a:rPr>
              <a:t>v</a:t>
            </a:r>
            <a:r>
              <a:rPr lang="en-US" altLang="ko-KR" baseline="-25000">
                <a:latin typeface="Times New Roman" pitchFamily="18" charset="0"/>
              </a:rPr>
              <a:t>3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3733800" y="46482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0" name="Text Box 11"/>
          <p:cNvSpPr txBox="1">
            <a:spLocks noChangeArrowheads="1"/>
          </p:cNvSpPr>
          <p:nvPr/>
        </p:nvSpPr>
        <p:spPr bwMode="auto">
          <a:xfrm>
            <a:off x="3868738" y="4673600"/>
            <a:ext cx="4619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1">
                <a:latin typeface="Times New Roman" pitchFamily="18" charset="0"/>
              </a:rPr>
              <a:t>v</a:t>
            </a:r>
            <a:r>
              <a:rPr lang="en-US" altLang="ko-KR" baseline="-25000">
                <a:latin typeface="Times New Roman" pitchFamily="18" charset="0"/>
              </a:rPr>
              <a:t>4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819400" y="36576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2" name="Text Box 13"/>
          <p:cNvSpPr txBox="1">
            <a:spLocks noChangeArrowheads="1"/>
          </p:cNvSpPr>
          <p:nvPr/>
        </p:nvSpPr>
        <p:spPr bwMode="auto">
          <a:xfrm>
            <a:off x="2941638" y="3695700"/>
            <a:ext cx="4619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1">
                <a:latin typeface="Times New Roman" pitchFamily="18" charset="0"/>
              </a:rPr>
              <a:t>v</a:t>
            </a:r>
            <a:r>
              <a:rPr lang="en-US" altLang="ko-KR" baseline="-25000">
                <a:latin typeface="Times New Roman" pitchFamily="18" charset="0"/>
              </a:rPr>
              <a:t>5</a:t>
            </a:r>
            <a:endParaRPr lang="en-US" altLang="ko-KR">
              <a:latin typeface="Times New Roman" pitchFamily="18" charset="0"/>
            </a:endParaRPr>
          </a:p>
        </p:txBody>
      </p:sp>
      <p:cxnSp>
        <p:nvCxnSpPr>
          <p:cNvPr id="37903" name="AutoShape 22"/>
          <p:cNvCxnSpPr>
            <a:cxnSpLocks noChangeShapeType="1"/>
            <a:stCxn id="37893" idx="5"/>
            <a:endCxn id="37895" idx="1"/>
          </p:cNvCxnSpPr>
          <p:nvPr/>
        </p:nvCxnSpPr>
        <p:spPr bwMode="auto">
          <a:xfrm>
            <a:off x="4852988" y="2578100"/>
            <a:ext cx="962025" cy="11684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7904" name="AutoShape 24"/>
          <p:cNvCxnSpPr>
            <a:cxnSpLocks noChangeShapeType="1"/>
            <a:stCxn id="37893" idx="3"/>
            <a:endCxn id="37901" idx="7"/>
          </p:cNvCxnSpPr>
          <p:nvPr/>
        </p:nvCxnSpPr>
        <p:spPr bwMode="auto">
          <a:xfrm flipH="1">
            <a:off x="3405188" y="2578100"/>
            <a:ext cx="962025" cy="11684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7905" name="AutoShape 25"/>
          <p:cNvCxnSpPr>
            <a:cxnSpLocks noChangeShapeType="1"/>
            <a:stCxn id="37901" idx="5"/>
            <a:endCxn id="37899" idx="1"/>
          </p:cNvCxnSpPr>
          <p:nvPr/>
        </p:nvCxnSpPr>
        <p:spPr bwMode="auto">
          <a:xfrm>
            <a:off x="3405188" y="4178300"/>
            <a:ext cx="428625" cy="5588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7906" name="AutoShape 26"/>
          <p:cNvCxnSpPr>
            <a:cxnSpLocks noChangeShapeType="1"/>
            <a:stCxn id="37895" idx="3"/>
            <a:endCxn id="37897" idx="7"/>
          </p:cNvCxnSpPr>
          <p:nvPr/>
        </p:nvCxnSpPr>
        <p:spPr bwMode="auto">
          <a:xfrm flipH="1">
            <a:off x="5386388" y="4178300"/>
            <a:ext cx="428625" cy="5588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37907" name="AutoShape 27"/>
          <p:cNvCxnSpPr>
            <a:cxnSpLocks noChangeShapeType="1"/>
            <a:stCxn id="37897" idx="2"/>
            <a:endCxn id="37899" idx="6"/>
          </p:cNvCxnSpPr>
          <p:nvPr/>
        </p:nvCxnSpPr>
        <p:spPr bwMode="auto">
          <a:xfrm flipH="1">
            <a:off x="4419600" y="4953000"/>
            <a:ext cx="38100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7908" name="Line 28"/>
          <p:cNvSpPr>
            <a:spLocks noChangeShapeType="1"/>
          </p:cNvSpPr>
          <p:nvPr/>
        </p:nvSpPr>
        <p:spPr bwMode="auto">
          <a:xfrm flipH="1">
            <a:off x="4114800" y="2667000"/>
            <a:ext cx="381000" cy="1981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9" name="Line 29"/>
          <p:cNvSpPr>
            <a:spLocks noChangeShapeType="1"/>
          </p:cNvSpPr>
          <p:nvPr/>
        </p:nvSpPr>
        <p:spPr bwMode="auto">
          <a:xfrm>
            <a:off x="4724400" y="2667000"/>
            <a:ext cx="381000" cy="1981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37910" name="AutoShape 30"/>
          <p:cNvCxnSpPr>
            <a:cxnSpLocks noChangeShapeType="1"/>
            <a:stCxn id="37899" idx="7"/>
            <a:endCxn id="37895" idx="2"/>
          </p:cNvCxnSpPr>
          <p:nvPr/>
        </p:nvCxnSpPr>
        <p:spPr bwMode="auto">
          <a:xfrm flipV="1">
            <a:off x="4319588" y="3962400"/>
            <a:ext cx="1395412" cy="7747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7911" name="Text Box 31"/>
          <p:cNvSpPr txBox="1">
            <a:spLocks noChangeArrowheads="1"/>
          </p:cNvSpPr>
          <p:nvPr/>
        </p:nvSpPr>
        <p:spPr bwMode="auto">
          <a:xfrm>
            <a:off x="3581400" y="2909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37912" name="Text Box 32"/>
          <p:cNvSpPr txBox="1">
            <a:spLocks noChangeArrowheads="1"/>
          </p:cNvSpPr>
          <p:nvPr/>
        </p:nvSpPr>
        <p:spPr bwMode="auto">
          <a:xfrm>
            <a:off x="3346450" y="4357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37913" name="Text Box 33"/>
          <p:cNvSpPr txBox="1">
            <a:spLocks noChangeArrowheads="1"/>
          </p:cNvSpPr>
          <p:nvPr/>
        </p:nvSpPr>
        <p:spPr bwMode="auto">
          <a:xfrm>
            <a:off x="5314950" y="28844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37914" name="Text Box 34"/>
          <p:cNvSpPr txBox="1">
            <a:spLocks noChangeArrowheads="1"/>
          </p:cNvSpPr>
          <p:nvPr/>
        </p:nvSpPr>
        <p:spPr bwMode="auto">
          <a:xfrm>
            <a:off x="4038600" y="3443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37915" name="Text Box 35"/>
          <p:cNvSpPr txBox="1">
            <a:spLocks noChangeArrowheads="1"/>
          </p:cNvSpPr>
          <p:nvPr/>
        </p:nvSpPr>
        <p:spPr bwMode="auto">
          <a:xfrm>
            <a:off x="4819650" y="3214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37916" name="Text Box 36"/>
          <p:cNvSpPr txBox="1">
            <a:spLocks noChangeArrowheads="1"/>
          </p:cNvSpPr>
          <p:nvPr/>
        </p:nvSpPr>
        <p:spPr bwMode="auto">
          <a:xfrm>
            <a:off x="4565650" y="4205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37917" name="Text Box 37"/>
          <p:cNvSpPr txBox="1">
            <a:spLocks noChangeArrowheads="1"/>
          </p:cNvSpPr>
          <p:nvPr/>
        </p:nvSpPr>
        <p:spPr bwMode="auto">
          <a:xfrm>
            <a:off x="4495800" y="49164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37918" name="Text Box 38"/>
          <p:cNvSpPr txBox="1">
            <a:spLocks noChangeArrowheads="1"/>
          </p:cNvSpPr>
          <p:nvPr/>
        </p:nvSpPr>
        <p:spPr bwMode="auto">
          <a:xfrm>
            <a:off x="5524500" y="4419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33B16C-B37E-4C3A-A327-84BC5FA11CAE}" type="slidenum">
              <a:rPr lang="en-US" altLang="ko-KR" smtClean="0">
                <a:latin typeface="굴림" charset="-127"/>
                <a:ea typeface="굴림" charset="-127"/>
              </a:rPr>
              <a:pPr/>
              <a:t>35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33600"/>
            <a:ext cx="8839200" cy="32766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분석</a:t>
            </a:r>
          </a:p>
          <a:p>
            <a:pPr lvl="1" eaLnBrk="1" hangingPunct="1"/>
            <a:r>
              <a:rPr lang="en-US" altLang="ko-KR" i="1" smtClean="0"/>
              <a:t>T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) </a:t>
            </a:r>
            <a:r>
              <a:rPr lang="en-US" altLang="ko-KR" smtClean="0">
                <a:sym typeface="Symbol" pitchFamily="18" charset="2"/>
              </a:rPr>
              <a:t> </a:t>
            </a:r>
            <a:r>
              <a:rPr lang="en-US" altLang="ko-KR" i="1" smtClean="0">
                <a:sym typeface="Symbol" pitchFamily="18" charset="2"/>
              </a:rPr>
              <a:t></a:t>
            </a:r>
            <a:r>
              <a:rPr lang="en-US" altLang="ko-KR" smtClean="0">
                <a:sym typeface="Symbol" pitchFamily="18" charset="2"/>
              </a:rPr>
              <a:t>(</a:t>
            </a:r>
            <a:r>
              <a:rPr lang="en-US" altLang="ko-KR" i="1" smtClean="0">
                <a:sym typeface="Symbol" pitchFamily="18" charset="2"/>
              </a:rPr>
              <a:t>n</a:t>
            </a:r>
            <a:r>
              <a:rPr lang="en-US" altLang="ko-KR" sz="2400" baseline="50000" smtClean="0">
                <a:sym typeface="Symbol" pitchFamily="18" charset="2"/>
              </a:rPr>
              <a:t>2</a:t>
            </a:r>
            <a:r>
              <a:rPr lang="en-US" altLang="ko-KR" smtClean="0">
                <a:sym typeface="Symbol" pitchFamily="18" charset="2"/>
              </a:rPr>
              <a:t>). </a:t>
            </a:r>
            <a:r>
              <a:rPr lang="ko-KR" altLang="en-US" smtClean="0">
                <a:sym typeface="Symbol" pitchFamily="18" charset="2"/>
              </a:rPr>
              <a:t>힙</a:t>
            </a:r>
            <a:r>
              <a:rPr lang="en-US" altLang="ko-KR" smtClean="0">
                <a:sym typeface="Symbol" pitchFamily="18" charset="2"/>
              </a:rPr>
              <a:t>(heap)</a:t>
            </a:r>
            <a:r>
              <a:rPr lang="ko-KR" altLang="en-US" smtClean="0">
                <a:sym typeface="Symbol" pitchFamily="18" charset="2"/>
              </a:rPr>
              <a:t>으로 구현하면 </a:t>
            </a:r>
            <a:r>
              <a:rPr lang="ko-KR" altLang="en-US" i="1" smtClean="0">
                <a:sym typeface="Symbol" pitchFamily="18" charset="2"/>
              </a:rPr>
              <a:t></a:t>
            </a:r>
            <a:r>
              <a:rPr lang="en-US" altLang="ko-KR" smtClean="0">
                <a:sym typeface="Symbol" pitchFamily="18" charset="2"/>
              </a:rPr>
              <a:t>(</a:t>
            </a:r>
            <a:r>
              <a:rPr lang="en-US" altLang="ko-KR" i="1" smtClean="0">
                <a:sym typeface="Symbol" pitchFamily="18" charset="2"/>
              </a:rPr>
              <a:t>m</a:t>
            </a:r>
            <a:r>
              <a:rPr lang="en-US" altLang="ko-KR" smtClean="0">
                <a:sym typeface="Symbol" pitchFamily="18" charset="2"/>
              </a:rPr>
              <a:t> lg </a:t>
            </a:r>
            <a:r>
              <a:rPr lang="en-US" altLang="ko-KR" i="1" smtClean="0">
                <a:sym typeface="Symbol" pitchFamily="18" charset="2"/>
              </a:rPr>
              <a:t>n</a:t>
            </a:r>
            <a:r>
              <a:rPr lang="en-US" altLang="ko-KR" smtClean="0">
                <a:sym typeface="Symbol" pitchFamily="18" charset="2"/>
              </a:rPr>
              <a:t>)</a:t>
            </a:r>
            <a:r>
              <a:rPr lang="ko-KR" altLang="en-US" smtClean="0">
                <a:sym typeface="Symbol" pitchFamily="18" charset="2"/>
              </a:rPr>
              <a:t>이고</a:t>
            </a:r>
            <a:r>
              <a:rPr lang="en-US" altLang="ko-KR" smtClean="0">
                <a:sym typeface="Symbol" pitchFamily="18" charset="2"/>
              </a:rPr>
              <a:t>, </a:t>
            </a:r>
            <a:r>
              <a:rPr lang="ko-KR" altLang="en-US" smtClean="0">
                <a:sym typeface="Symbol" pitchFamily="18" charset="2"/>
              </a:rPr>
              <a:t>피보나찌 힙으로 구현하면 </a:t>
            </a:r>
            <a:r>
              <a:rPr lang="ko-KR" altLang="en-US" i="1" smtClean="0">
                <a:sym typeface="Symbol" pitchFamily="18" charset="2"/>
              </a:rPr>
              <a:t></a:t>
            </a:r>
            <a:r>
              <a:rPr lang="en-US" altLang="ko-KR" smtClean="0">
                <a:sym typeface="Symbol" pitchFamily="18" charset="2"/>
              </a:rPr>
              <a:t>(</a:t>
            </a:r>
            <a:r>
              <a:rPr lang="en-US" altLang="ko-KR" i="1" smtClean="0">
                <a:sym typeface="Symbol" pitchFamily="18" charset="2"/>
              </a:rPr>
              <a:t>m</a:t>
            </a:r>
            <a:r>
              <a:rPr lang="en-US" altLang="ko-KR" smtClean="0">
                <a:sym typeface="Symbol" pitchFamily="18" charset="2"/>
              </a:rPr>
              <a:t> + </a:t>
            </a:r>
            <a:r>
              <a:rPr lang="en-US" altLang="ko-KR" i="1" smtClean="0">
                <a:sym typeface="Symbol" pitchFamily="18" charset="2"/>
              </a:rPr>
              <a:t>n</a:t>
            </a:r>
            <a:r>
              <a:rPr lang="en-US" altLang="ko-KR" smtClean="0">
                <a:sym typeface="Symbol" pitchFamily="18" charset="2"/>
              </a:rPr>
              <a:t> lg </a:t>
            </a:r>
            <a:r>
              <a:rPr lang="en-US" altLang="ko-KR" i="1" smtClean="0">
                <a:sym typeface="Symbol" pitchFamily="18" charset="2"/>
              </a:rPr>
              <a:t>n</a:t>
            </a:r>
            <a:r>
              <a:rPr lang="en-US" altLang="ko-KR" smtClean="0">
                <a:sym typeface="Symbol" pitchFamily="18" charset="2"/>
              </a:rPr>
              <a:t>)</a:t>
            </a:r>
            <a:r>
              <a:rPr lang="ko-KR" altLang="en-US" smtClean="0">
                <a:sym typeface="Symbol" pitchFamily="18" charset="2"/>
              </a:rPr>
              <a:t>이다</a:t>
            </a:r>
            <a:r>
              <a:rPr lang="en-US" altLang="ko-KR" smtClean="0">
                <a:sym typeface="Symbol" pitchFamily="18" charset="2"/>
              </a:rPr>
              <a:t>.</a:t>
            </a:r>
          </a:p>
          <a:p>
            <a:pPr eaLnBrk="1" hangingPunct="1"/>
            <a:endParaRPr lang="en-US" altLang="ko-KR" smtClean="0">
              <a:sym typeface="Symbol" pitchFamily="18" charset="2"/>
            </a:endParaRPr>
          </a:p>
          <a:p>
            <a:pPr eaLnBrk="1" hangingPunct="1"/>
            <a:r>
              <a:rPr lang="ko-KR" altLang="en-US" smtClean="0">
                <a:sym typeface="Symbol" pitchFamily="18" charset="2"/>
              </a:rPr>
              <a:t>최적여부의 검증</a:t>
            </a:r>
            <a:r>
              <a:rPr lang="en-US" altLang="ko-KR" smtClean="0">
                <a:sym typeface="Symbol" pitchFamily="18" charset="2"/>
              </a:rPr>
              <a:t>(Optimality Proof)</a:t>
            </a:r>
          </a:p>
          <a:p>
            <a:pPr lvl="1" eaLnBrk="1" hangingPunct="1"/>
            <a:r>
              <a:rPr lang="en-US" altLang="ko-KR" smtClean="0">
                <a:sym typeface="Symbol" pitchFamily="18" charset="2"/>
              </a:rPr>
              <a:t>Prim</a:t>
            </a:r>
            <a:r>
              <a:rPr lang="ko-KR" altLang="en-US" smtClean="0">
                <a:sym typeface="Symbol" pitchFamily="18" charset="2"/>
              </a:rPr>
              <a:t>의 알고리즘의 경우와 비슷함</a:t>
            </a:r>
            <a:r>
              <a:rPr lang="en-US" altLang="ko-KR" smtClean="0">
                <a:sym typeface="Symbol" pitchFamily="18" charset="2"/>
              </a:rPr>
              <a:t>. </a:t>
            </a:r>
          </a:p>
        </p:txBody>
      </p:sp>
      <p:sp>
        <p:nvSpPr>
          <p:cNvPr id="38917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762000"/>
            <a:ext cx="9144000" cy="1143000"/>
          </a:xfrm>
          <a:noFill/>
        </p:spPr>
        <p:txBody>
          <a:bodyPr/>
          <a:lstStyle/>
          <a:p>
            <a:pPr eaLnBrk="1" hangingPunct="1"/>
            <a:r>
              <a:rPr lang="en-US" altLang="ko-KR" sz="3400" smtClean="0"/>
              <a:t>Dijkstra</a:t>
            </a:r>
            <a:r>
              <a:rPr lang="ko-KR" altLang="en-US" sz="3400" smtClean="0"/>
              <a:t>의 알고리즘 분석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9AC920-779E-47B2-A967-DFC636553871}" type="slidenum">
              <a:rPr lang="en-US" altLang="ko-KR" smtClean="0">
                <a:latin typeface="굴림" charset="-127"/>
                <a:ea typeface="굴림" charset="-127"/>
              </a:rPr>
              <a:pPr/>
              <a:t>36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mtClean="0"/>
              <a:t>탐욕적인 방법과 동적계획법의 비교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838200" y="2057400"/>
          <a:ext cx="7421563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문서" r:id="rId4" imgW="7416720" imgH="4125960" progId="Word.Document.8">
                  <p:embed/>
                </p:oleObj>
              </mc:Choice>
              <mc:Fallback>
                <p:oleObj name="문서" r:id="rId4" imgW="7416720" imgH="41259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57400"/>
                        <a:ext cx="7421563" cy="358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16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6824D7-5117-4706-A160-47C0DFFF137E}" type="slidenum">
              <a:rPr lang="en-US" altLang="ko-KR" smtClean="0">
                <a:latin typeface="굴림" charset="-127"/>
                <a:ea typeface="굴림" charset="-127"/>
              </a:rPr>
              <a:pPr/>
              <a:t>38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839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/>
              <a:t>0-1</a:t>
            </a:r>
            <a:r>
              <a:rPr lang="ko-KR" altLang="en-US" sz="3600" smtClean="0"/>
              <a:t>배낭 채우기 문제</a:t>
            </a:r>
            <a:br>
              <a:rPr lang="ko-KR" altLang="en-US" sz="3600" smtClean="0"/>
            </a:br>
            <a:r>
              <a:rPr lang="en-US" altLang="ko-KR" sz="3600" smtClean="0"/>
              <a:t>(0-1 Knapsack Problem) 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839200" cy="4267200"/>
          </a:xfrm>
        </p:spPr>
        <p:txBody>
          <a:bodyPr/>
          <a:lstStyle/>
          <a:p>
            <a:pPr eaLnBrk="1" hangingPunct="1"/>
            <a:r>
              <a:rPr lang="ko-KR" altLang="en-US" sz="2400" dirty="0" smtClean="0"/>
              <a:t>문제</a:t>
            </a:r>
            <a:r>
              <a:rPr lang="en-US" altLang="ko-KR" sz="2400" dirty="0" smtClean="0"/>
              <a:t>: </a:t>
            </a:r>
            <a:r>
              <a:rPr lang="en-US" altLang="ko-KR" sz="2400" i="1" dirty="0" smtClean="0"/>
              <a:t>S</a:t>
            </a:r>
            <a:r>
              <a:rPr lang="en-US" altLang="ko-KR" sz="2400" dirty="0" smtClean="0"/>
              <a:t> = {</a:t>
            </a:r>
            <a:r>
              <a:rPr lang="en-US" altLang="ko-KR" sz="2400" i="1" dirty="0" smtClean="0"/>
              <a:t>item</a:t>
            </a:r>
            <a:r>
              <a:rPr lang="en-US" altLang="ko-KR" sz="2400" baseline="-25000" dirty="0" smtClean="0"/>
              <a:t>1</a:t>
            </a:r>
            <a:r>
              <a:rPr lang="en-US" altLang="ko-KR" sz="2400" dirty="0" smtClean="0"/>
              <a:t>, </a:t>
            </a:r>
            <a:r>
              <a:rPr lang="en-US" altLang="ko-KR" sz="2400" i="1" dirty="0" smtClean="0"/>
              <a:t>item</a:t>
            </a:r>
            <a:r>
              <a:rPr lang="en-US" altLang="ko-KR" sz="2400" baseline="-25000" dirty="0" smtClean="0"/>
              <a:t>2</a:t>
            </a:r>
            <a:r>
              <a:rPr lang="en-US" altLang="ko-KR" sz="2400" dirty="0" smtClean="0"/>
              <a:t>,…, </a:t>
            </a:r>
            <a:r>
              <a:rPr lang="en-US" altLang="ko-KR" sz="2400" i="1" dirty="0" err="1" smtClean="0"/>
              <a:t>item</a:t>
            </a:r>
            <a:r>
              <a:rPr lang="en-US" altLang="ko-KR" sz="2400" i="1" baseline="-25000" dirty="0" err="1" smtClean="0"/>
              <a:t>n</a:t>
            </a:r>
            <a:r>
              <a:rPr lang="en-US" altLang="ko-KR" sz="2400" dirty="0" smtClean="0"/>
              <a:t>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/>
              <a:t>		  </a:t>
            </a:r>
            <a:r>
              <a:rPr lang="en-US" altLang="ko-KR" sz="2400" i="1" dirty="0" err="1" smtClean="0"/>
              <a:t>w</a:t>
            </a:r>
            <a:r>
              <a:rPr lang="en-US" altLang="ko-KR" sz="2400" i="1" baseline="-25000" dirty="0" err="1" smtClean="0"/>
              <a:t>i</a:t>
            </a:r>
            <a:r>
              <a:rPr lang="en-US" altLang="ko-KR" sz="2400" dirty="0" smtClean="0"/>
              <a:t> = </a:t>
            </a:r>
            <a:r>
              <a:rPr lang="en-US" altLang="ko-KR" sz="2400" i="1" dirty="0" err="1" smtClean="0"/>
              <a:t>item</a:t>
            </a:r>
            <a:r>
              <a:rPr lang="en-US" altLang="ko-KR" sz="2400" i="1" baseline="-25000" dirty="0" err="1" smtClean="0"/>
              <a:t>i</a:t>
            </a:r>
            <a:r>
              <a:rPr lang="ko-KR" altLang="en-US" sz="2400" dirty="0" smtClean="0"/>
              <a:t>의 무게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2400" dirty="0" smtClean="0"/>
              <a:t>		  </a:t>
            </a:r>
            <a:r>
              <a:rPr lang="en-US" altLang="ko-KR" sz="2400" i="1" dirty="0" smtClean="0"/>
              <a:t>p</a:t>
            </a:r>
            <a:r>
              <a:rPr lang="en-US" altLang="ko-KR" sz="2400" i="1" baseline="-25000" dirty="0" smtClean="0"/>
              <a:t>i</a:t>
            </a:r>
            <a:r>
              <a:rPr lang="en-US" altLang="ko-KR" sz="2400" dirty="0" smtClean="0"/>
              <a:t> = </a:t>
            </a:r>
            <a:r>
              <a:rPr lang="en-US" altLang="ko-KR" sz="2400" i="1" dirty="0" err="1" smtClean="0"/>
              <a:t>item</a:t>
            </a:r>
            <a:r>
              <a:rPr lang="en-US" altLang="ko-KR" sz="2400" i="1" baseline="-25000" dirty="0" err="1" smtClean="0"/>
              <a:t>i</a:t>
            </a:r>
            <a:r>
              <a:rPr lang="ko-KR" altLang="en-US" sz="2400" dirty="0" smtClean="0"/>
              <a:t>의 가치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2400" dirty="0" smtClean="0"/>
              <a:t>	         </a:t>
            </a:r>
            <a:r>
              <a:rPr lang="en-US" altLang="ko-KR" sz="2400" i="1" dirty="0" smtClean="0"/>
              <a:t>W</a:t>
            </a:r>
            <a:r>
              <a:rPr lang="en-US" altLang="ko-KR" sz="2400" dirty="0" smtClean="0"/>
              <a:t> = </a:t>
            </a:r>
            <a:r>
              <a:rPr lang="ko-KR" altLang="en-US" sz="2400" dirty="0" smtClean="0"/>
              <a:t>배낭에 넣을 수 있는 총 무게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2400" dirty="0" smtClean="0"/>
              <a:t>	라고 할 때</a:t>
            </a:r>
            <a:r>
              <a:rPr lang="en-US" altLang="ko-KR" sz="2400" dirty="0" smtClean="0"/>
              <a:t>,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/>
              <a:t>	                     </a:t>
            </a:r>
            <a:r>
              <a:rPr lang="ko-KR" altLang="en-US" sz="2400" dirty="0" smtClean="0"/>
              <a:t>를 만족하면서               가 최대가 되도록 </a:t>
            </a:r>
            <a:r>
              <a:rPr lang="en-US" altLang="ko-KR" sz="2400" i="1" dirty="0" smtClean="0"/>
              <a:t>A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ym typeface="Symbol" pitchFamily="18" charset="2"/>
              </a:rPr>
              <a:t></a:t>
            </a:r>
            <a:r>
              <a:rPr lang="en-US" altLang="ko-KR" sz="2400" dirty="0" smtClean="0"/>
              <a:t> </a:t>
            </a:r>
            <a:r>
              <a:rPr lang="en-US" altLang="ko-KR" sz="2400" i="1" dirty="0" smtClean="0"/>
              <a:t>S</a:t>
            </a:r>
            <a:r>
              <a:rPr lang="ko-KR" altLang="en-US" sz="2400" dirty="0" smtClean="0"/>
              <a:t>가 되는 </a:t>
            </a:r>
            <a:r>
              <a:rPr lang="en-US" altLang="ko-KR" sz="2400" i="1" dirty="0" smtClean="0"/>
              <a:t>A</a:t>
            </a:r>
            <a:r>
              <a:rPr lang="ko-KR" altLang="en-US" sz="2400" dirty="0" smtClean="0"/>
              <a:t>를 결정하는 문제이다</a:t>
            </a:r>
            <a:r>
              <a:rPr lang="en-US" altLang="ko-KR" sz="2400" dirty="0" smtClean="0"/>
              <a:t>.</a:t>
            </a:r>
          </a:p>
          <a:p>
            <a:pPr eaLnBrk="1" hangingPunct="1"/>
            <a:r>
              <a:rPr lang="ko-KR" altLang="en-US" sz="2400" dirty="0" smtClean="0"/>
              <a:t>무작정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탐욕적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알고리즘</a:t>
            </a:r>
          </a:p>
          <a:p>
            <a:pPr lvl="1" eaLnBrk="1" hangingPunct="1"/>
            <a:r>
              <a:rPr lang="en-US" altLang="ko-KR" sz="2000" i="1" dirty="0" smtClean="0"/>
              <a:t>n</a:t>
            </a:r>
            <a:r>
              <a:rPr lang="ko-KR" altLang="en-US" sz="2000" dirty="0" smtClean="0"/>
              <a:t>개의 물건에 대해서 모든 부분집합을 다 고려한다</a:t>
            </a:r>
            <a:r>
              <a:rPr lang="en-US" altLang="ko-KR" sz="2000" dirty="0" smtClean="0"/>
              <a:t>.</a:t>
            </a:r>
          </a:p>
          <a:p>
            <a:pPr lvl="1" eaLnBrk="1" hangingPunct="1"/>
            <a:r>
              <a:rPr lang="ko-KR" altLang="en-US" sz="2000" dirty="0" smtClean="0"/>
              <a:t>그러나 불행하게도 크기가 </a:t>
            </a:r>
            <a:r>
              <a:rPr lang="en-US" altLang="ko-KR" sz="2000" i="1" dirty="0" smtClean="0"/>
              <a:t>n</a:t>
            </a:r>
            <a:r>
              <a:rPr lang="ko-KR" altLang="en-US" sz="2000" dirty="0" smtClean="0"/>
              <a:t>인 집합의 부분집합의 수는 </a:t>
            </a:r>
            <a:r>
              <a:rPr lang="en-US" altLang="ko-KR" sz="2000" dirty="0" smtClean="0"/>
              <a:t>2</a:t>
            </a:r>
            <a:r>
              <a:rPr lang="en-US" altLang="ko-KR" sz="1800" i="1" baseline="50000" dirty="0" smtClean="0"/>
              <a:t>n</a:t>
            </a:r>
            <a:r>
              <a:rPr lang="ko-KR" altLang="en-US" sz="2000" dirty="0" smtClean="0"/>
              <a:t>개 이다</a:t>
            </a:r>
            <a:r>
              <a:rPr lang="en-US" altLang="ko-KR" sz="2000" dirty="0" smtClean="0"/>
              <a:t>. 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611560" y="3717032"/>
          <a:ext cx="16970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수식" r:id="rId3" imgW="952200" imgH="279360" progId="Equation.3">
                  <p:embed/>
                </p:oleObj>
              </mc:Choice>
              <mc:Fallback>
                <p:oleObj name="수식" r:id="rId3" imgW="95220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717032"/>
                        <a:ext cx="1697038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4860032" y="3717032"/>
          <a:ext cx="11779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수식" r:id="rId5" imgW="660240" imgH="279360" progId="Equation.3">
                  <p:embed/>
                </p:oleObj>
              </mc:Choice>
              <mc:Fallback>
                <p:oleObj name="수식" r:id="rId5" imgW="66024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717032"/>
                        <a:ext cx="117792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3F5FA1-E908-4F62-A623-3DF4233A6F35}" type="slidenum">
              <a:rPr lang="en-US" altLang="ko-KR" smtClean="0">
                <a:latin typeface="굴림" charset="-127"/>
                <a:ea typeface="굴림" charset="-127"/>
              </a:rPr>
              <a:pPr/>
              <a:t>39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839200" cy="44847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가장 비싼 물건부터 우선적으로 채운다</a:t>
            </a:r>
            <a:r>
              <a:rPr lang="en-US" altLang="ko-KR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애석하게도 이 알고리즘은 최적이 아니다</a:t>
            </a:r>
            <a:r>
              <a:rPr lang="en-US" altLang="ko-KR" dirty="0" smtClean="0"/>
              <a:t>!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왜 아닌지 보기</a:t>
            </a:r>
            <a:r>
              <a:rPr lang="en-US" altLang="ko-KR" dirty="0" smtClean="0"/>
              <a:t>: </a:t>
            </a:r>
            <a:r>
              <a:rPr lang="en-US" altLang="ko-KR" i="1" dirty="0" smtClean="0"/>
              <a:t>W</a:t>
            </a:r>
            <a:r>
              <a:rPr lang="en-US" altLang="ko-KR" dirty="0" smtClean="0"/>
              <a:t> = 30kg -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dirty="0" smtClean="0"/>
          </a:p>
          <a:p>
            <a:pPr lvl="1" eaLnBrk="1" hangingPunct="1">
              <a:lnSpc>
                <a:spcPct val="90000"/>
              </a:lnSpc>
            </a:pPr>
            <a:endParaRPr lang="en-US" altLang="ko-KR" dirty="0" smtClean="0"/>
          </a:p>
          <a:p>
            <a:pPr lvl="1" eaLnBrk="1" hangingPunct="1">
              <a:lnSpc>
                <a:spcPct val="90000"/>
              </a:lnSpc>
            </a:pPr>
            <a:endParaRPr lang="en-US" altLang="ko-KR" dirty="0" smtClean="0"/>
          </a:p>
          <a:p>
            <a:pPr lvl="1" eaLnBrk="1" hangingPunct="1">
              <a:lnSpc>
                <a:spcPct val="90000"/>
              </a:lnSpc>
            </a:pPr>
            <a:endParaRPr lang="en-US" altLang="ko-KR" dirty="0" smtClean="0"/>
          </a:p>
          <a:p>
            <a:pPr lvl="1" eaLnBrk="1" hangingPunct="1">
              <a:lnSpc>
                <a:spcPct val="90000"/>
              </a:lnSpc>
            </a:pPr>
            <a:endParaRPr lang="en-US" altLang="ko-KR" dirty="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z="3200" dirty="0" smtClean="0"/>
              <a:t>탐욕적인 방법</a:t>
            </a:r>
            <a:r>
              <a:rPr lang="en-US" altLang="ko-KR" sz="3200" dirty="0" smtClean="0"/>
              <a:t>: </a:t>
            </a:r>
            <a:r>
              <a:rPr lang="en-US" altLang="ko-KR" sz="3200" i="1" dirty="0" smtClean="0"/>
              <a:t>item</a:t>
            </a:r>
            <a:r>
              <a:rPr lang="en-US" altLang="ko-KR" sz="3200" baseline="-25000" dirty="0" smtClean="0"/>
              <a:t>1</a:t>
            </a:r>
            <a:r>
              <a:rPr lang="en-US" altLang="ko-KR" sz="3200" dirty="0" smtClean="0">
                <a:sym typeface="Symbol" pitchFamily="18" charset="2"/>
              </a:rPr>
              <a:t></a:t>
            </a:r>
            <a:r>
              <a:rPr lang="en-US" altLang="ko-KR" sz="3200" dirty="0" smtClean="0"/>
              <a:t> 25kg </a:t>
            </a:r>
            <a:r>
              <a:rPr lang="en-US" altLang="ko-KR" sz="3200" dirty="0" smtClean="0">
                <a:sym typeface="Symbol" pitchFamily="18" charset="2"/>
              </a:rPr>
              <a:t> 10</a:t>
            </a:r>
            <a:r>
              <a:rPr lang="ko-KR" altLang="en-US" sz="3200" dirty="0" smtClean="0">
                <a:sym typeface="Symbol" pitchFamily="18" charset="2"/>
              </a:rPr>
              <a:t>만원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3200" dirty="0" smtClean="0">
                <a:sym typeface="Symbol" pitchFamily="18" charset="2"/>
              </a:rPr>
              <a:t>최적인 해답</a:t>
            </a:r>
            <a:r>
              <a:rPr lang="en-US" altLang="ko-KR" sz="3200" dirty="0" smtClean="0">
                <a:sym typeface="Symbol" pitchFamily="18" charset="2"/>
              </a:rPr>
              <a:t>: </a:t>
            </a:r>
            <a:r>
              <a:rPr lang="en-US" altLang="ko-KR" sz="3200" i="1" dirty="0" smtClean="0"/>
              <a:t>item</a:t>
            </a:r>
            <a:r>
              <a:rPr lang="en-US" altLang="ko-KR" sz="3200" baseline="-25000" dirty="0" smtClean="0"/>
              <a:t>2</a:t>
            </a:r>
            <a:r>
              <a:rPr lang="en-US" altLang="ko-KR" sz="3200" dirty="0" smtClean="0">
                <a:sym typeface="Symbol" pitchFamily="18" charset="2"/>
              </a:rPr>
              <a:t> +</a:t>
            </a:r>
            <a:r>
              <a:rPr lang="en-US" altLang="ko-KR" sz="3200" dirty="0" smtClean="0"/>
              <a:t> </a:t>
            </a:r>
            <a:r>
              <a:rPr lang="en-US" altLang="ko-KR" sz="3200" i="1" dirty="0" smtClean="0"/>
              <a:t>item</a:t>
            </a:r>
            <a:r>
              <a:rPr lang="en-US" altLang="ko-KR" sz="3200" baseline="-25000" dirty="0" smtClean="0"/>
              <a:t>3 </a:t>
            </a:r>
            <a:r>
              <a:rPr lang="en-US" altLang="ko-KR" sz="3200" dirty="0" smtClean="0">
                <a:sym typeface="Symbol" pitchFamily="18" charset="2"/>
              </a:rPr>
              <a:t></a:t>
            </a:r>
            <a:r>
              <a:rPr lang="en-US" altLang="ko-KR" sz="3200" dirty="0" smtClean="0"/>
              <a:t> 20kg </a:t>
            </a:r>
            <a:r>
              <a:rPr lang="en-US" altLang="ko-KR" sz="3200" dirty="0" smtClean="0">
                <a:sym typeface="Symbol" pitchFamily="18" charset="2"/>
              </a:rPr>
              <a:t> </a:t>
            </a:r>
            <a:r>
              <a:rPr lang="en-US" altLang="ko-KR" sz="3200" dirty="0" smtClean="0"/>
              <a:t>18</a:t>
            </a:r>
            <a:r>
              <a:rPr lang="ko-KR" altLang="en-US" sz="3200" dirty="0" smtClean="0"/>
              <a:t>만원</a:t>
            </a: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152400" y="381000"/>
            <a:ext cx="883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600">
                <a:solidFill>
                  <a:schemeClr val="tx2"/>
                </a:solidFill>
                <a:latin typeface="Times New Roman" pitchFamily="18" charset="0"/>
              </a:rPr>
              <a:t>0-1</a:t>
            </a:r>
            <a:r>
              <a:rPr lang="ko-KR" altLang="en-US" sz="3600">
                <a:solidFill>
                  <a:schemeClr val="tx2"/>
                </a:solidFill>
                <a:latin typeface="Times New Roman" pitchFamily="18" charset="0"/>
              </a:rPr>
              <a:t>배낭 채우기 문제</a:t>
            </a:r>
            <a:r>
              <a:rPr lang="en-US" altLang="ko-KR" sz="3600">
                <a:solidFill>
                  <a:schemeClr val="tx2"/>
                </a:solidFill>
                <a:latin typeface="Times New Roman" pitchFamily="18" charset="0"/>
              </a:rPr>
              <a:t>: </a:t>
            </a:r>
            <a:r>
              <a:rPr lang="ko-KR" altLang="en-US" sz="3600">
                <a:solidFill>
                  <a:schemeClr val="tx2"/>
                </a:solidFill>
                <a:latin typeface="Times New Roman" pitchFamily="18" charset="0"/>
              </a:rPr>
              <a:t>탐욕적 알고리즘 </a:t>
            </a:r>
            <a:r>
              <a:rPr lang="en-US" altLang="ko-KR" sz="3600">
                <a:solidFill>
                  <a:schemeClr val="tx2"/>
                </a:solidFill>
                <a:latin typeface="Times New Roman" pitchFamily="18" charset="0"/>
              </a:rPr>
              <a:t>I 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5508104" y="2564904"/>
          <a:ext cx="305435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문서" r:id="rId4" imgW="3056760" imgH="2162160" progId="Word.Document.8">
                  <p:embed/>
                </p:oleObj>
              </mc:Choice>
              <mc:Fallback>
                <p:oleObj name="문서" r:id="rId4" imgW="3056760" imgH="216216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564904"/>
                        <a:ext cx="3054350" cy="215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ABCB3A-3920-4DB5-A50F-5CFEE3B9A0E4}" type="slidenum">
              <a:rPr lang="en-US" altLang="ko-KR" smtClean="0">
                <a:latin typeface="굴림" charset="-127"/>
                <a:ea typeface="굴림" charset="-127"/>
              </a:rPr>
              <a:pPr/>
              <a:t>4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탐욕적인 알고리즘 설계 절차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 2" pitchFamily="18" charset="2"/>
              <a:buAutoNum type="arabicPeriod"/>
            </a:pPr>
            <a:r>
              <a:rPr lang="ko-KR" altLang="en-US" sz="2800" b="1" dirty="0" smtClean="0"/>
              <a:t>선정과정</a:t>
            </a:r>
            <a:r>
              <a:rPr lang="en-US" altLang="ko-KR" sz="2800" b="1" dirty="0" smtClean="0"/>
              <a:t>(selection procedure)</a:t>
            </a:r>
            <a:r>
              <a:rPr lang="en-US" altLang="ko-KR" sz="2800" dirty="0" smtClean="0"/>
              <a:t> 					</a:t>
            </a:r>
            <a:r>
              <a:rPr lang="ko-KR" altLang="en-US" sz="2800" dirty="0" smtClean="0"/>
              <a:t>현재 상태에서 가장 좋으리라고 생각되는</a:t>
            </a:r>
            <a:r>
              <a:rPr lang="en-US" altLang="ko-KR" sz="2800" dirty="0" smtClean="0"/>
              <a:t>(greedy) 	</a:t>
            </a:r>
            <a:r>
              <a:rPr lang="ko-KR" altLang="en-US" sz="2800" dirty="0" smtClean="0"/>
              <a:t>해답을 찾아서 해답모음</a:t>
            </a:r>
            <a:r>
              <a:rPr lang="en-US" altLang="ko-KR" sz="2800" dirty="0" smtClean="0"/>
              <a:t>(solution set)</a:t>
            </a:r>
            <a:r>
              <a:rPr lang="ko-KR" altLang="en-US" sz="2800" dirty="0" smtClean="0"/>
              <a:t>에 포함시킨다</a:t>
            </a:r>
            <a:r>
              <a:rPr lang="en-US" altLang="ko-KR" sz="2800" dirty="0" smtClean="0"/>
              <a:t>.</a:t>
            </a:r>
          </a:p>
          <a:p>
            <a:pPr marL="609600" indent="-609600" eaLnBrk="1" hangingPunct="1">
              <a:buFont typeface="Wingdings 2" pitchFamily="18" charset="2"/>
              <a:buAutoNum type="arabicPeriod"/>
            </a:pPr>
            <a:r>
              <a:rPr lang="ko-KR" altLang="en-US" sz="2800" b="1" dirty="0" smtClean="0"/>
              <a:t>적정성점검</a:t>
            </a:r>
            <a:r>
              <a:rPr lang="en-US" altLang="ko-KR" sz="2800" b="1" dirty="0" smtClean="0"/>
              <a:t>(feasibility check)</a:t>
            </a:r>
            <a:r>
              <a:rPr lang="en-US" altLang="ko-KR" sz="2800" dirty="0" smtClean="0"/>
              <a:t> 					</a:t>
            </a:r>
            <a:r>
              <a:rPr lang="ko-KR" altLang="en-US" sz="2800" dirty="0" smtClean="0"/>
              <a:t>새로 얻은 해답모음이 적절한지를 결정한다</a:t>
            </a:r>
            <a:r>
              <a:rPr lang="en-US" altLang="ko-KR" sz="2800" dirty="0" smtClean="0"/>
              <a:t>.</a:t>
            </a:r>
          </a:p>
          <a:p>
            <a:pPr marL="609600" indent="-609600" eaLnBrk="1" hangingPunct="1">
              <a:buFont typeface="Wingdings 2" pitchFamily="18" charset="2"/>
              <a:buAutoNum type="arabicPeriod"/>
            </a:pPr>
            <a:r>
              <a:rPr lang="ko-KR" altLang="en-US" sz="2800" b="1" dirty="0" smtClean="0"/>
              <a:t>해답점검</a:t>
            </a:r>
            <a:r>
              <a:rPr lang="en-US" altLang="ko-KR" sz="2800" b="1" dirty="0" smtClean="0"/>
              <a:t>(solution check)</a:t>
            </a:r>
            <a:r>
              <a:rPr lang="en-US" altLang="ko-KR" sz="2800" dirty="0" smtClean="0"/>
              <a:t> 						</a:t>
            </a:r>
            <a:r>
              <a:rPr lang="ko-KR" altLang="en-US" sz="2800" dirty="0" smtClean="0"/>
              <a:t>새로 얻은 해답모음이 최적의 해인지를 결정한다</a:t>
            </a:r>
            <a:r>
              <a:rPr lang="en-US" altLang="ko-KR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C91FAA-6E86-41C2-B10C-5B5E6F36E7F1}" type="slidenum">
              <a:rPr lang="en-US" altLang="ko-KR" smtClean="0">
                <a:latin typeface="굴림" charset="-127"/>
                <a:ea typeface="굴림" charset="-127"/>
              </a:rPr>
              <a:pPr/>
              <a:t>40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52400" y="381000"/>
            <a:ext cx="883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600">
                <a:solidFill>
                  <a:schemeClr val="tx2"/>
                </a:solidFill>
                <a:latin typeface="Times New Roman" pitchFamily="18" charset="0"/>
              </a:rPr>
              <a:t>0-1</a:t>
            </a:r>
            <a:r>
              <a:rPr lang="ko-KR" altLang="en-US" sz="3600">
                <a:solidFill>
                  <a:schemeClr val="tx2"/>
                </a:solidFill>
                <a:latin typeface="Times New Roman" pitchFamily="18" charset="0"/>
              </a:rPr>
              <a:t>배낭 채우기 문제</a:t>
            </a:r>
            <a:r>
              <a:rPr lang="en-US" altLang="ko-KR" sz="3600">
                <a:solidFill>
                  <a:schemeClr val="tx2"/>
                </a:solidFill>
                <a:latin typeface="Times New Roman" pitchFamily="18" charset="0"/>
              </a:rPr>
              <a:t>: </a:t>
            </a:r>
            <a:r>
              <a:rPr lang="ko-KR" altLang="en-US" sz="3600">
                <a:solidFill>
                  <a:schemeClr val="tx2"/>
                </a:solidFill>
                <a:latin typeface="Times New Roman" pitchFamily="18" charset="0"/>
              </a:rPr>
              <a:t>알고리즘 </a:t>
            </a:r>
            <a:r>
              <a:rPr lang="en-US" altLang="ko-KR" sz="3600">
                <a:solidFill>
                  <a:schemeClr val="tx2"/>
                </a:solidFill>
                <a:latin typeface="Times New Roman" pitchFamily="18" charset="0"/>
              </a:rPr>
              <a:t>II </a:t>
            </a:r>
          </a:p>
        </p:txBody>
      </p:sp>
      <p:sp>
        <p:nvSpPr>
          <p:cNvPr id="819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8392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800" smtClean="0"/>
              <a:t>무게 당 가치가 가장 높은 물건부터 우선적으로 채운다</a:t>
            </a:r>
            <a:r>
              <a:rPr lang="en-US" altLang="ko-KR" sz="28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800" smtClean="0"/>
              <a:t>그래도 최적이 아니다</a:t>
            </a:r>
            <a:r>
              <a:rPr lang="en-US" altLang="ko-KR" sz="2800" smtClean="0"/>
              <a:t>!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240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800" smtClean="0"/>
              <a:t>왜 아닌지 보기</a:t>
            </a:r>
            <a:r>
              <a:rPr lang="en-US" altLang="ko-KR" sz="2800" smtClean="0"/>
              <a:t>: </a:t>
            </a:r>
            <a:r>
              <a:rPr lang="en-US" altLang="ko-KR" sz="2800" i="1" smtClean="0"/>
              <a:t>W</a:t>
            </a:r>
            <a:r>
              <a:rPr lang="en-US" altLang="ko-KR" sz="2800" smtClean="0"/>
              <a:t> = 30kg -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2400" smtClean="0"/>
          </a:p>
          <a:p>
            <a:pPr lvl="1" eaLnBrk="1" hangingPunct="1">
              <a:lnSpc>
                <a:spcPct val="90000"/>
              </a:lnSpc>
            </a:pPr>
            <a:endParaRPr lang="en-US" altLang="ko-KR" sz="240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/>
              <a:t>탐욕적인 방법</a:t>
            </a:r>
            <a:r>
              <a:rPr lang="en-US" altLang="ko-KR" smtClean="0"/>
              <a:t>: </a:t>
            </a:r>
            <a:r>
              <a:rPr lang="en-US" altLang="ko-KR" i="1" smtClean="0"/>
              <a:t>item</a:t>
            </a:r>
            <a:r>
              <a:rPr lang="en-US" altLang="ko-KR" baseline="-25000" smtClean="0"/>
              <a:t>1 </a:t>
            </a:r>
            <a:r>
              <a:rPr lang="en-US" altLang="ko-KR" smtClean="0">
                <a:sym typeface="Symbol" pitchFamily="18" charset="2"/>
              </a:rPr>
              <a:t>+</a:t>
            </a:r>
            <a:r>
              <a:rPr lang="en-US" altLang="ko-KR" smtClean="0"/>
              <a:t> </a:t>
            </a:r>
            <a:r>
              <a:rPr lang="en-US" altLang="ko-KR" i="1" smtClean="0"/>
              <a:t>item</a:t>
            </a:r>
            <a:r>
              <a:rPr lang="en-US" altLang="ko-KR" baseline="-25000" smtClean="0"/>
              <a:t>3 </a:t>
            </a:r>
            <a:r>
              <a:rPr lang="en-US" altLang="ko-KR" smtClean="0">
                <a:sym typeface="Symbol" pitchFamily="18" charset="2"/>
              </a:rPr>
              <a:t></a:t>
            </a:r>
            <a:r>
              <a:rPr lang="en-US" altLang="ko-KR" smtClean="0"/>
              <a:t> 25kg </a:t>
            </a:r>
            <a:r>
              <a:rPr lang="en-US" altLang="ko-KR" smtClean="0">
                <a:sym typeface="Symbol" pitchFamily="18" charset="2"/>
              </a:rPr>
              <a:t> 190</a:t>
            </a:r>
            <a:r>
              <a:rPr lang="ko-KR" altLang="en-US" smtClean="0">
                <a:sym typeface="Symbol" pitchFamily="18" charset="2"/>
              </a:rPr>
              <a:t>만원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>
                <a:sym typeface="Symbol" pitchFamily="18" charset="2"/>
              </a:rPr>
              <a:t>최적인 해답</a:t>
            </a:r>
            <a:r>
              <a:rPr lang="en-US" altLang="ko-KR" smtClean="0">
                <a:sym typeface="Symbol" pitchFamily="18" charset="2"/>
              </a:rPr>
              <a:t>: </a:t>
            </a:r>
            <a:r>
              <a:rPr lang="en-US" altLang="ko-KR" i="1" smtClean="0"/>
              <a:t>item</a:t>
            </a:r>
            <a:r>
              <a:rPr lang="en-US" altLang="ko-KR" baseline="-25000" smtClean="0"/>
              <a:t>2</a:t>
            </a:r>
            <a:r>
              <a:rPr lang="en-US" altLang="ko-KR" smtClean="0">
                <a:sym typeface="Symbol" pitchFamily="18" charset="2"/>
              </a:rPr>
              <a:t> +</a:t>
            </a:r>
            <a:r>
              <a:rPr lang="en-US" altLang="ko-KR" smtClean="0"/>
              <a:t> </a:t>
            </a:r>
            <a:r>
              <a:rPr lang="en-US" altLang="ko-KR" i="1" smtClean="0"/>
              <a:t>item</a:t>
            </a:r>
            <a:r>
              <a:rPr lang="en-US" altLang="ko-KR" baseline="-25000" smtClean="0"/>
              <a:t>3 </a:t>
            </a:r>
            <a:r>
              <a:rPr lang="en-US" altLang="ko-KR" smtClean="0">
                <a:sym typeface="Symbol" pitchFamily="18" charset="2"/>
              </a:rPr>
              <a:t></a:t>
            </a:r>
            <a:r>
              <a:rPr lang="en-US" altLang="ko-KR" smtClean="0"/>
              <a:t> 30kg </a:t>
            </a:r>
            <a:r>
              <a:rPr lang="en-US" altLang="ko-KR" smtClean="0">
                <a:sym typeface="Symbol" pitchFamily="18" charset="2"/>
              </a:rPr>
              <a:t></a:t>
            </a:r>
            <a:r>
              <a:rPr lang="en-US" altLang="ko-KR" smtClean="0"/>
              <a:t> 200</a:t>
            </a:r>
            <a:r>
              <a:rPr lang="ko-KR" altLang="en-US" smtClean="0"/>
              <a:t>만원</a:t>
            </a:r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4860032" y="2420888"/>
          <a:ext cx="384651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문서" r:id="rId4" imgW="4860360" imgH="2156400" progId="Word.Document.8">
                  <p:embed/>
                </p:oleObj>
              </mc:Choice>
              <mc:Fallback>
                <p:oleObj name="문서" r:id="rId4" imgW="4860360" imgH="21564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420888"/>
                        <a:ext cx="3846513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B3556A-5765-4E6F-8A7E-7C76334224AA}" type="slidenum">
              <a:rPr lang="en-US" altLang="ko-KR" smtClean="0">
                <a:latin typeface="굴림" charset="-127"/>
                <a:ea typeface="굴림" charset="-127"/>
              </a:rPr>
              <a:pPr/>
              <a:t>41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8839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mtClean="0"/>
              <a:t>배낭 빈틈없이 채우기 문제</a:t>
            </a:r>
            <a:br>
              <a:rPr lang="ko-KR" altLang="en-US" smtClean="0"/>
            </a:br>
            <a:r>
              <a:rPr lang="en-US" altLang="ko-KR" smtClean="0"/>
              <a:t>(The Fractional Knapsack Problem)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590800"/>
            <a:ext cx="8839200" cy="2895600"/>
          </a:xfrm>
        </p:spPr>
        <p:txBody>
          <a:bodyPr/>
          <a:lstStyle/>
          <a:p>
            <a:pPr eaLnBrk="1" hangingPunct="1"/>
            <a:r>
              <a:rPr lang="ko-KR" altLang="en-US" smtClean="0"/>
              <a:t>물건의 일부분을 잘라서 담을 수 있다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탐욕적인 접근방법으로 최적해를 구하는 알고리즘을 만들 수 있다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i="1" smtClean="0"/>
              <a:t>item</a:t>
            </a:r>
            <a:r>
              <a:rPr lang="en-US" altLang="ko-KR" baseline="-25000" smtClean="0"/>
              <a:t>1 </a:t>
            </a:r>
            <a:r>
              <a:rPr lang="en-US" altLang="ko-KR" smtClean="0">
                <a:sym typeface="Symbol" pitchFamily="18" charset="2"/>
              </a:rPr>
              <a:t>+</a:t>
            </a:r>
            <a:r>
              <a:rPr lang="en-US" altLang="ko-KR" smtClean="0"/>
              <a:t> </a:t>
            </a:r>
            <a:r>
              <a:rPr lang="en-US" altLang="ko-KR" i="1" smtClean="0"/>
              <a:t>item</a:t>
            </a:r>
            <a:r>
              <a:rPr lang="en-US" altLang="ko-KR" baseline="-25000" smtClean="0"/>
              <a:t>3 </a:t>
            </a:r>
            <a:r>
              <a:rPr lang="en-US" altLang="ko-KR" smtClean="0">
                <a:sym typeface="Symbol" pitchFamily="18" charset="2"/>
              </a:rPr>
              <a:t>+</a:t>
            </a:r>
            <a:r>
              <a:rPr lang="en-US" altLang="ko-KR" smtClean="0"/>
              <a:t> </a:t>
            </a:r>
            <a:r>
              <a:rPr lang="en-US" altLang="ko-KR" i="1" smtClean="0"/>
              <a:t>item</a:t>
            </a:r>
            <a:r>
              <a:rPr lang="en-US" altLang="ko-KR" baseline="-25000" smtClean="0"/>
              <a:t>2 </a:t>
            </a:r>
            <a:r>
              <a:rPr lang="en-US" altLang="ko-KR" smtClean="0">
                <a:sym typeface="Symbol" pitchFamily="18" charset="2"/>
              </a:rPr>
              <a:t>*</a:t>
            </a:r>
            <a:r>
              <a:rPr lang="en-US" altLang="ko-KR" smtClean="0"/>
              <a:t> 1/2</a:t>
            </a:r>
            <a:r>
              <a:rPr lang="en-US" altLang="ko-KR" smtClean="0">
                <a:sym typeface="Symbol" pitchFamily="18" charset="2"/>
              </a:rPr>
              <a:t></a:t>
            </a:r>
            <a:r>
              <a:rPr lang="en-US" altLang="ko-KR" smtClean="0"/>
              <a:t> 30kg </a:t>
            </a:r>
            <a:r>
              <a:rPr lang="en-US" altLang="ko-KR" smtClean="0">
                <a:sym typeface="Symbol" pitchFamily="18" charset="2"/>
              </a:rPr>
              <a:t> 220</a:t>
            </a:r>
            <a:r>
              <a:rPr lang="ko-KR" altLang="en-US" smtClean="0">
                <a:sym typeface="Symbol" pitchFamily="18" charset="2"/>
              </a:rPr>
              <a:t>만원</a:t>
            </a:r>
            <a:endParaRPr lang="ko-KR" altLang="en-US" smtClean="0"/>
          </a:p>
          <a:p>
            <a:pPr eaLnBrk="1" hangingPunct="1"/>
            <a:r>
              <a:rPr lang="ko-KR" altLang="en-US" smtClean="0"/>
              <a:t>최적이다</a:t>
            </a:r>
            <a:r>
              <a:rPr lang="en-US" altLang="ko-KR" smtClean="0"/>
              <a:t>! </a:t>
            </a:r>
            <a:r>
              <a:rPr lang="ko-KR" altLang="en-US" smtClean="0"/>
              <a:t>증명해 보라</a:t>
            </a:r>
            <a:r>
              <a:rPr lang="en-US" altLang="ko-KR" smtClean="0"/>
              <a:t>. </a:t>
            </a:r>
            <a:r>
              <a:rPr lang="ko-KR" altLang="en-US" smtClean="0"/>
              <a:t>숙제</a:t>
            </a:r>
            <a:r>
              <a:rPr lang="en-US" altLang="ko-KR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7CFC9A-ADD8-41E8-B491-50563723C34A}" type="slidenum">
              <a:rPr lang="en-US" altLang="ko-KR" smtClean="0">
                <a:latin typeface="굴림" charset="-127"/>
                <a:ea typeface="굴림" charset="-127"/>
              </a:rPr>
              <a:pPr/>
              <a:t>42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838200"/>
          </a:xfrm>
        </p:spPr>
        <p:txBody>
          <a:bodyPr/>
          <a:lstStyle/>
          <a:p>
            <a:pPr eaLnBrk="1" hangingPunct="1"/>
            <a:r>
              <a:rPr lang="en-US" altLang="ko-KR" sz="3200" smtClean="0"/>
              <a:t>0-1 </a:t>
            </a:r>
            <a:r>
              <a:rPr lang="ko-KR" altLang="en-US" sz="3200" smtClean="0"/>
              <a:t>배낭채우기 문제의 동적계획적인 접근방법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5105400"/>
          </a:xfrm>
        </p:spPr>
        <p:txBody>
          <a:bodyPr/>
          <a:lstStyle/>
          <a:p>
            <a:pPr eaLnBrk="1" hangingPunct="1"/>
            <a:r>
              <a:rPr lang="en-US" altLang="ko-KR" sz="2400" i="1" dirty="0" err="1" smtClean="0"/>
              <a:t>i</a:t>
            </a:r>
            <a:r>
              <a:rPr lang="en-US" altLang="ko-KR" sz="2400" dirty="0" smtClean="0"/>
              <a:t> &gt; 0 </a:t>
            </a:r>
            <a:r>
              <a:rPr lang="ko-KR" altLang="en-US" sz="2400" dirty="0" smtClean="0"/>
              <a:t>이고 </a:t>
            </a:r>
            <a:r>
              <a:rPr lang="en-US" altLang="ko-KR" sz="2400" i="1" dirty="0" smtClean="0"/>
              <a:t>w</a:t>
            </a:r>
            <a:r>
              <a:rPr lang="en-US" altLang="ko-KR" sz="2400" dirty="0" smtClean="0"/>
              <a:t> &gt; 0</a:t>
            </a:r>
            <a:r>
              <a:rPr lang="ko-KR" altLang="en-US" sz="2400" dirty="0" smtClean="0"/>
              <a:t>일 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전체 무게가 </a:t>
            </a:r>
            <a:r>
              <a:rPr lang="en-US" altLang="ko-KR" sz="2400" i="1" dirty="0" smtClean="0"/>
              <a:t>w</a:t>
            </a:r>
            <a:r>
              <a:rPr lang="ko-KR" altLang="en-US" sz="2400" dirty="0" smtClean="0"/>
              <a:t>가 넘지 않도록 </a:t>
            </a:r>
            <a:r>
              <a:rPr lang="en-US" altLang="ko-KR" sz="2400" i="1" dirty="0" err="1" smtClean="0"/>
              <a:t>i</a:t>
            </a:r>
            <a:r>
              <a:rPr lang="ko-KR" altLang="en-US" sz="2400" dirty="0" smtClean="0"/>
              <a:t>번째 </a:t>
            </a:r>
            <a:r>
              <a:rPr lang="ko-KR" altLang="en-US" sz="2400" dirty="0" err="1" smtClean="0"/>
              <a:t>까지의</a:t>
            </a:r>
            <a:r>
              <a:rPr lang="ko-KR" altLang="en-US" sz="2400" dirty="0" smtClean="0"/>
              <a:t> 항목 중에서 얻어진 최고의 이익</a:t>
            </a:r>
            <a:r>
              <a:rPr lang="en-US" altLang="ko-KR" sz="2400" dirty="0" smtClean="0"/>
              <a:t>(optimal profit)</a:t>
            </a:r>
            <a:r>
              <a:rPr lang="ko-KR" altLang="en-US" sz="2400" dirty="0" smtClean="0"/>
              <a:t>을 </a:t>
            </a:r>
            <a:r>
              <a:rPr lang="en-US" altLang="ko-KR" sz="2400" i="1" dirty="0" smtClean="0"/>
              <a:t>P</a:t>
            </a:r>
            <a:r>
              <a:rPr lang="en-US" altLang="ko-KR" sz="2400" dirty="0" smtClean="0"/>
              <a:t>[</a:t>
            </a:r>
            <a:r>
              <a:rPr lang="en-US" altLang="ko-KR" sz="2400" i="1" dirty="0" err="1" smtClean="0"/>
              <a:t>i</a:t>
            </a:r>
            <a:r>
              <a:rPr lang="en-US" altLang="ko-KR" sz="2400" dirty="0" smtClean="0"/>
              <a:t>][</a:t>
            </a:r>
            <a:r>
              <a:rPr lang="en-US" altLang="ko-KR" sz="2400" i="1" dirty="0" smtClean="0"/>
              <a:t>w</a:t>
            </a:r>
            <a:r>
              <a:rPr lang="en-US" altLang="ko-KR" sz="2400" dirty="0" smtClean="0"/>
              <a:t>]</a:t>
            </a:r>
            <a:r>
              <a:rPr lang="ko-KR" altLang="en-US" sz="2400" dirty="0" smtClean="0"/>
              <a:t>라고 하면</a:t>
            </a:r>
            <a:r>
              <a:rPr lang="en-US" altLang="ko-KR" sz="2400" dirty="0" smtClean="0"/>
              <a:t>,</a:t>
            </a:r>
          </a:p>
          <a:p>
            <a:pPr eaLnBrk="1" hangingPunct="1"/>
            <a:endParaRPr lang="en-US" altLang="ko-KR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/>
              <a:t>	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2400" dirty="0" smtClean="0"/>
              <a:t>여기서 </a:t>
            </a:r>
            <a:r>
              <a:rPr lang="en-US" altLang="ko-KR" sz="2400" i="1" dirty="0" smtClean="0"/>
              <a:t>P</a:t>
            </a:r>
            <a:r>
              <a:rPr lang="en-US" altLang="ko-KR" sz="2400" dirty="0" smtClean="0"/>
              <a:t>[</a:t>
            </a:r>
            <a:r>
              <a:rPr lang="en-US" altLang="ko-KR" sz="2400" i="1" dirty="0" smtClean="0"/>
              <a:t>i</a:t>
            </a:r>
            <a:r>
              <a:rPr lang="en-US" altLang="ko-KR" sz="2400" dirty="0" smtClean="0"/>
              <a:t>-1][</a:t>
            </a:r>
            <a:r>
              <a:rPr lang="en-US" altLang="ko-KR" sz="2400" i="1" dirty="0" smtClean="0"/>
              <a:t>w</a:t>
            </a:r>
            <a:r>
              <a:rPr lang="en-US" altLang="ko-KR" sz="2400" dirty="0" smtClean="0"/>
              <a:t>]</a:t>
            </a:r>
            <a:r>
              <a:rPr lang="ko-KR" altLang="en-US" sz="2400" dirty="0" smtClean="0"/>
              <a:t>는 </a:t>
            </a:r>
            <a:r>
              <a:rPr lang="en-US" altLang="ko-KR" sz="2400" dirty="0" err="1" smtClean="0"/>
              <a:t>i</a:t>
            </a:r>
            <a:r>
              <a:rPr lang="ko-KR" altLang="en-US" sz="2400" dirty="0" smtClean="0"/>
              <a:t>번째 항목을 포함시키지 않는 경우의 최고 이익이고</a:t>
            </a:r>
            <a:r>
              <a:rPr lang="en-US" altLang="ko-KR" sz="2400" dirty="0" smtClean="0"/>
              <a:t>, </a:t>
            </a:r>
            <a:r>
              <a:rPr lang="en-US" altLang="ko-KR" sz="2400" i="1" dirty="0" smtClean="0"/>
              <a:t>p</a:t>
            </a:r>
            <a:r>
              <a:rPr lang="en-US" altLang="ko-KR" sz="2400" i="1" baseline="-25000" dirty="0" smtClean="0"/>
              <a:t>i</a:t>
            </a:r>
            <a:r>
              <a:rPr lang="en-US" altLang="ko-KR" sz="2400" dirty="0" smtClean="0"/>
              <a:t> + </a:t>
            </a:r>
            <a:r>
              <a:rPr lang="en-US" altLang="ko-KR" sz="2400" i="1" dirty="0" smtClean="0"/>
              <a:t>P</a:t>
            </a:r>
            <a:r>
              <a:rPr lang="en-US" altLang="ko-KR" sz="2400" dirty="0" smtClean="0"/>
              <a:t>[</a:t>
            </a:r>
            <a:r>
              <a:rPr lang="en-US" altLang="ko-KR" sz="2400" i="1" dirty="0" err="1" smtClean="0"/>
              <a:t>i</a:t>
            </a:r>
            <a:r>
              <a:rPr lang="en-US" altLang="ko-KR" sz="2400" i="1" dirty="0" smtClean="0"/>
              <a:t> </a:t>
            </a:r>
            <a:r>
              <a:rPr lang="en-US" altLang="ko-KR" sz="2400" dirty="0" smtClean="0"/>
              <a:t>- 1][</a:t>
            </a:r>
            <a:r>
              <a:rPr lang="en-US" altLang="ko-KR" sz="2400" i="1" dirty="0" smtClean="0"/>
              <a:t>w</a:t>
            </a:r>
            <a:r>
              <a:rPr lang="en-US" altLang="ko-KR" sz="2400" dirty="0" smtClean="0"/>
              <a:t> - </a:t>
            </a:r>
            <a:r>
              <a:rPr lang="en-US" altLang="ko-KR" sz="2400" i="1" dirty="0" err="1" smtClean="0"/>
              <a:t>w</a:t>
            </a:r>
            <a:r>
              <a:rPr lang="en-US" altLang="ko-KR" sz="2400" i="1" baseline="-25000" dirty="0" err="1" smtClean="0"/>
              <a:t>i</a:t>
            </a:r>
            <a:r>
              <a:rPr lang="en-US" altLang="ko-KR" sz="2400" dirty="0" smtClean="0"/>
              <a:t>]</a:t>
            </a:r>
            <a:r>
              <a:rPr lang="ko-KR" altLang="en-US" sz="2400" dirty="0" smtClean="0"/>
              <a:t>는 </a:t>
            </a:r>
            <a:r>
              <a:rPr lang="en-US" altLang="ko-KR" sz="2400" i="1" dirty="0" err="1" smtClean="0"/>
              <a:t>i</a:t>
            </a:r>
            <a:r>
              <a:rPr lang="ko-KR" altLang="en-US" sz="2400" dirty="0" smtClean="0"/>
              <a:t>번째 항목을 포함시키는 경우의 최고 이익이다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위의 재귀 관계식이 최적화 원칙을 만족하는 지는 쉽게 알 수 있다</a:t>
            </a:r>
            <a:r>
              <a:rPr lang="en-US" altLang="ko-KR" sz="2400" dirty="0" smtClean="0"/>
              <a:t>.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899592" y="2564904"/>
          <a:ext cx="7127875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수식" r:id="rId3" imgW="4000320" imgH="431640" progId="Equation.3">
                  <p:embed/>
                </p:oleObj>
              </mc:Choice>
              <mc:Fallback>
                <p:oleObj name="수식" r:id="rId3" imgW="40003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564904"/>
                        <a:ext cx="7127875" cy="73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6948264" y="2924944"/>
            <a:ext cx="1057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Times New Roman" pitchFamily="18" charset="0"/>
              </a:rPr>
              <a:t>if </a:t>
            </a:r>
            <a:r>
              <a:rPr lang="en-US" altLang="ko-KR" sz="2000" i="1" dirty="0" err="1">
                <a:latin typeface="Times New Roman" pitchFamily="18" charset="0"/>
              </a:rPr>
              <a:t>w</a:t>
            </a:r>
            <a:r>
              <a:rPr lang="en-US" altLang="ko-KR" sz="2000" i="1" baseline="-25000" dirty="0" err="1">
                <a:latin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</a:rPr>
              <a:t> &gt; </a:t>
            </a:r>
            <a:r>
              <a:rPr lang="en-US" altLang="ko-KR" sz="2000" i="1" dirty="0">
                <a:latin typeface="Times New Roman" pitchFamily="18" charset="0"/>
              </a:rPr>
              <a:t>w</a:t>
            </a:r>
            <a:endParaRPr lang="en-US" altLang="ko-KR" sz="2000" dirty="0">
              <a:latin typeface="Times New Roman" pitchFamily="18" charset="0"/>
            </a:endParaRPr>
          </a:p>
        </p:txBody>
      </p:sp>
      <p:sp>
        <p:nvSpPr>
          <p:cNvPr id="9224" name="Text Box 6"/>
          <p:cNvSpPr txBox="1">
            <a:spLocks noChangeArrowheads="1"/>
          </p:cNvSpPr>
          <p:nvPr/>
        </p:nvSpPr>
        <p:spPr bwMode="auto">
          <a:xfrm>
            <a:off x="1835696" y="2492896"/>
            <a:ext cx="452438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400" dirty="0">
                <a:latin typeface="Times New Roman" pitchFamily="18" charset="0"/>
              </a:rPr>
              <a:t>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그러면 어떻게 </a:t>
            </a:r>
            <a:r>
              <a:rPr lang="en-US" altLang="ko-KR" sz="2800" i="1" dirty="0" smtClean="0"/>
              <a:t>P</a:t>
            </a:r>
            <a:r>
              <a:rPr lang="en-US" altLang="ko-KR" sz="2800" dirty="0" smtClean="0"/>
              <a:t>[</a:t>
            </a:r>
            <a:r>
              <a:rPr lang="en-US" altLang="ko-KR" sz="2800" i="1" dirty="0" smtClean="0"/>
              <a:t>n</a:t>
            </a:r>
            <a:r>
              <a:rPr lang="en-US" altLang="ko-KR" sz="2800" dirty="0" smtClean="0"/>
              <a:t>][</a:t>
            </a:r>
            <a:r>
              <a:rPr lang="en-US" altLang="ko-KR" sz="2800" i="1" dirty="0" smtClean="0"/>
              <a:t>W</a:t>
            </a:r>
            <a:r>
              <a:rPr lang="en-US" altLang="ko-KR" sz="2800" dirty="0" smtClean="0"/>
              <a:t>]</a:t>
            </a:r>
            <a:r>
              <a:rPr lang="ko-KR" altLang="en-US" sz="2800" dirty="0" smtClean="0"/>
              <a:t>값을 구할 수 있을까</a:t>
            </a:r>
            <a:r>
              <a:rPr lang="en-US" altLang="ko-KR" sz="2800" dirty="0" smtClean="0"/>
              <a:t>? </a:t>
            </a:r>
            <a:r>
              <a:rPr lang="ko-KR" altLang="en-US" sz="2800" dirty="0" smtClean="0"/>
              <a:t>다음과 같은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차원 배열을 만든 후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각 항을 계산하여 채워 넣으면 된다</a:t>
            </a:r>
            <a:r>
              <a:rPr lang="en-US" altLang="ko-KR" sz="2800" dirty="0" smtClean="0"/>
              <a:t>:</a:t>
            </a:r>
          </a:p>
          <a:p>
            <a:pPr>
              <a:buNone/>
            </a:pPr>
            <a:r>
              <a:rPr lang="en-US" altLang="ko-KR" sz="2800" dirty="0" smtClean="0"/>
              <a:t>     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</a:t>
            </a:r>
            <a:r>
              <a:rPr lang="en-US" altLang="ko-KR" sz="2800" i="1" dirty="0" smtClean="0"/>
              <a:t>P</a:t>
            </a:r>
            <a:r>
              <a:rPr lang="en-US" altLang="ko-KR" sz="2800" dirty="0" smtClean="0"/>
              <a:t>[0..n][0..W]. </a:t>
            </a:r>
          </a:p>
          <a:p>
            <a:pPr>
              <a:buNone/>
            </a:pPr>
            <a:r>
              <a:rPr lang="ko-KR" altLang="en-US" sz="2800" dirty="0" smtClean="0"/>
              <a:t>    여기서 </a:t>
            </a:r>
            <a:r>
              <a:rPr lang="en-US" altLang="ko-KR" sz="2800" i="1" dirty="0" smtClean="0"/>
              <a:t>P</a:t>
            </a:r>
            <a:r>
              <a:rPr lang="en-US" altLang="ko-KR" sz="2800" dirty="0" smtClean="0"/>
              <a:t>[0][</a:t>
            </a:r>
            <a:r>
              <a:rPr lang="en-US" altLang="ko-KR" sz="2800" i="1" dirty="0" smtClean="0"/>
              <a:t>w</a:t>
            </a:r>
            <a:r>
              <a:rPr lang="en-US" altLang="ko-KR" sz="2800" dirty="0" smtClean="0"/>
              <a:t>] = 0, </a:t>
            </a:r>
            <a:r>
              <a:rPr lang="en-US" altLang="ko-KR" sz="2800" i="1" dirty="0" smtClean="0"/>
              <a:t>P</a:t>
            </a:r>
            <a:r>
              <a:rPr lang="en-US" altLang="ko-KR" sz="2800" dirty="0" smtClean="0"/>
              <a:t>[</a:t>
            </a:r>
            <a:r>
              <a:rPr lang="en-US" altLang="ko-KR" sz="2800" i="1" dirty="0" err="1" smtClean="0"/>
              <a:t>i</a:t>
            </a:r>
            <a:r>
              <a:rPr lang="en-US" altLang="ko-KR" sz="2800" dirty="0" smtClean="0"/>
              <a:t>][0] = 0</a:t>
            </a:r>
            <a:r>
              <a:rPr lang="ko-KR" altLang="en-US" sz="2800" dirty="0" smtClean="0"/>
              <a:t>으로 놓으면 되므로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계산해야 할 항목의 수는 </a:t>
            </a:r>
            <a:r>
              <a:rPr lang="en-US" altLang="ko-KR" sz="2800" i="1" dirty="0" err="1" smtClean="0"/>
              <a:t>nW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ym typeface="Symbol" pitchFamily="18" charset="2"/>
              </a:rPr>
              <a:t> </a:t>
            </a:r>
            <a:r>
              <a:rPr lang="en-US" altLang="ko-KR" sz="2800" b="1" i="1" dirty="0" smtClean="0">
                <a:sym typeface="Symbol" pitchFamily="18" charset="2"/>
              </a:rPr>
              <a:t> </a:t>
            </a:r>
            <a:r>
              <a:rPr lang="en-US" altLang="ko-KR" sz="2800" dirty="0" smtClean="0">
                <a:sym typeface="Symbol" pitchFamily="18" charset="2"/>
              </a:rPr>
              <a:t>(</a:t>
            </a:r>
            <a:r>
              <a:rPr lang="en-US" altLang="ko-KR" sz="2800" i="1" dirty="0" err="1" smtClean="0">
                <a:sym typeface="Symbol" pitchFamily="18" charset="2"/>
              </a:rPr>
              <a:t>nW</a:t>
            </a:r>
            <a:r>
              <a:rPr lang="en-US" altLang="ko-KR" sz="2800" dirty="0" smtClean="0">
                <a:sym typeface="Symbol" pitchFamily="18" charset="2"/>
              </a:rPr>
              <a:t>) </a:t>
            </a:r>
            <a:r>
              <a:rPr lang="en-US" altLang="ko-KR" sz="2800" dirty="0" smtClean="0"/>
              <a:t>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E9370A-6377-4D25-8BB0-64E65297F380}" type="slidenum">
              <a:rPr lang="en-US" altLang="ko-KR" smtClean="0">
                <a:latin typeface="굴림" charset="-127"/>
                <a:ea typeface="굴림" charset="-127"/>
              </a:rPr>
              <a:pPr/>
              <a:t>44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dirty="0" smtClean="0"/>
              <a:t>여기서 </a:t>
            </a:r>
            <a:r>
              <a:rPr lang="en-US" altLang="ko-KR" sz="2800" i="1" dirty="0" smtClean="0"/>
              <a:t>n</a:t>
            </a:r>
            <a:r>
              <a:rPr lang="ko-KR" altLang="en-US" sz="2800" dirty="0" smtClean="0"/>
              <a:t>과 </a:t>
            </a:r>
            <a:r>
              <a:rPr lang="en-US" altLang="ko-KR" sz="2800" i="1" dirty="0" smtClean="0"/>
              <a:t>W</a:t>
            </a:r>
            <a:r>
              <a:rPr lang="ko-KR" altLang="en-US" sz="2800" dirty="0" smtClean="0"/>
              <a:t>와는 아무런 상관관계가 없다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따라서</a:t>
            </a:r>
            <a:r>
              <a:rPr lang="en-US" altLang="ko-KR" sz="2800" dirty="0" smtClean="0"/>
              <a:t>, </a:t>
            </a:r>
            <a:r>
              <a:rPr lang="en-US" altLang="ko-KR" sz="2800" i="1" dirty="0" smtClean="0"/>
              <a:t>W</a:t>
            </a:r>
            <a:r>
              <a:rPr lang="en-US" altLang="ko-KR" sz="2800" dirty="0" smtClean="0"/>
              <a:t> = </a:t>
            </a:r>
            <a:r>
              <a:rPr lang="en-US" altLang="ko-KR" sz="2800" i="1" dirty="0" smtClean="0"/>
              <a:t>n</a:t>
            </a:r>
            <a:r>
              <a:rPr lang="en-US" altLang="ko-KR" sz="2800" dirty="0" smtClean="0"/>
              <a:t>!</a:t>
            </a:r>
            <a:r>
              <a:rPr lang="ko-KR" altLang="en-US" sz="2800" dirty="0" smtClean="0"/>
              <a:t>이라고 한다면 수행시간은 </a:t>
            </a:r>
            <a:r>
              <a:rPr lang="ko-KR" altLang="en-US" sz="2800" b="1" i="1" dirty="0" smtClean="0">
                <a:sym typeface="Symbol" pitchFamily="18" charset="2"/>
              </a:rPr>
              <a:t> </a:t>
            </a:r>
            <a:r>
              <a:rPr lang="en-US" altLang="ko-KR" sz="2800" dirty="0" smtClean="0">
                <a:sym typeface="Symbol" pitchFamily="18" charset="2"/>
              </a:rPr>
              <a:t>(</a:t>
            </a:r>
            <a:r>
              <a:rPr lang="en-US" altLang="ko-KR" sz="2800" i="1" dirty="0" smtClean="0">
                <a:sym typeface="Symbol" pitchFamily="18" charset="2"/>
              </a:rPr>
              <a:t>n </a:t>
            </a:r>
            <a:r>
              <a:rPr lang="en-US" altLang="ko-KR" sz="2800" dirty="0" smtClean="0">
                <a:sym typeface="Symbol" pitchFamily="18" charset="2"/>
              </a:rPr>
              <a:t> </a:t>
            </a:r>
            <a:r>
              <a:rPr lang="en-US" altLang="ko-KR" sz="2800" i="1" dirty="0" smtClean="0">
                <a:sym typeface="Symbol" pitchFamily="18" charset="2"/>
              </a:rPr>
              <a:t>n!</a:t>
            </a:r>
            <a:r>
              <a:rPr lang="en-US" altLang="ko-KR" sz="2800" dirty="0" smtClean="0">
                <a:sym typeface="Symbol" pitchFamily="18" charset="2"/>
              </a:rPr>
              <a:t>)</a:t>
            </a:r>
            <a:r>
              <a:rPr lang="ko-KR" altLang="en-US" sz="2800" dirty="0" smtClean="0">
                <a:sym typeface="Symbol" pitchFamily="18" charset="2"/>
              </a:rPr>
              <a:t>이 된다</a:t>
            </a:r>
            <a:r>
              <a:rPr lang="en-US" altLang="ko-KR" sz="2800" dirty="0" smtClean="0">
                <a:sym typeface="Symbol" pitchFamily="18" charset="2"/>
              </a:rPr>
              <a:t>. </a:t>
            </a:r>
            <a:r>
              <a:rPr lang="ko-KR" altLang="en-US" sz="2800" dirty="0" smtClean="0">
                <a:sym typeface="Symbol" pitchFamily="18" charset="2"/>
              </a:rPr>
              <a:t>그렇게 되면 이 알고리즘은 앞에서 얘기한 무작정 알고리즘보다도 나을게 하나도 없다</a:t>
            </a:r>
            <a:r>
              <a:rPr lang="en-US" altLang="ko-KR" sz="2800" dirty="0" smtClean="0">
                <a:sym typeface="Symbol" pitchFamily="18" charset="2"/>
              </a:rPr>
              <a:t>.</a:t>
            </a:r>
          </a:p>
        </p:txBody>
      </p:sp>
      <p:sp>
        <p:nvSpPr>
          <p:cNvPr id="40965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838200"/>
          </a:xfrm>
          <a:noFill/>
        </p:spPr>
        <p:txBody>
          <a:bodyPr/>
          <a:lstStyle/>
          <a:p>
            <a:pPr eaLnBrk="1" hangingPunct="1"/>
            <a:r>
              <a:rPr lang="en-US" altLang="ko-KR" sz="3200" smtClean="0"/>
              <a:t>0-1 </a:t>
            </a:r>
            <a:r>
              <a:rPr lang="ko-KR" altLang="en-US" sz="3200" smtClean="0"/>
              <a:t>배낭채우기 문제의 동적계획적인 접근방법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그럼 이 알고리즘을 최악의 경우에 </a:t>
            </a:r>
            <a:r>
              <a:rPr lang="ko-KR" altLang="en-US" sz="2400" i="1" dirty="0" smtClean="0">
                <a:sym typeface="Symbol" pitchFamily="18" charset="2"/>
              </a:rPr>
              <a:t></a:t>
            </a:r>
            <a:r>
              <a:rPr lang="en-US" altLang="ko-KR" sz="2400" dirty="0" smtClean="0">
                <a:sym typeface="Symbol" pitchFamily="18" charset="2"/>
              </a:rPr>
              <a:t>(2</a:t>
            </a:r>
            <a:r>
              <a:rPr lang="en-US" altLang="ko-KR" sz="2400" i="1" baseline="50000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) </a:t>
            </a:r>
            <a:r>
              <a:rPr lang="ko-KR" altLang="en-US" sz="2400" dirty="0" smtClean="0">
                <a:sym typeface="Symbol" pitchFamily="18" charset="2"/>
              </a:rPr>
              <a:t>시간에 수행될 수 있도록</a:t>
            </a:r>
            <a:r>
              <a:rPr lang="en-US" altLang="ko-KR" sz="2400" dirty="0" smtClean="0">
                <a:sym typeface="Symbol" pitchFamily="18" charset="2"/>
              </a:rPr>
              <a:t>, </a:t>
            </a:r>
            <a:r>
              <a:rPr lang="ko-KR" altLang="en-US" sz="2400" dirty="0" smtClean="0">
                <a:sym typeface="Symbol" pitchFamily="18" charset="2"/>
              </a:rPr>
              <a:t>즉 무작정 알고리즘 보다 느리지 않고</a:t>
            </a:r>
            <a:r>
              <a:rPr lang="en-US" altLang="ko-KR" sz="2400" dirty="0" smtClean="0">
                <a:sym typeface="Symbol" pitchFamily="18" charset="2"/>
              </a:rPr>
              <a:t>, </a:t>
            </a:r>
            <a:r>
              <a:rPr lang="ko-KR" altLang="en-US" sz="2400" dirty="0" smtClean="0">
                <a:sym typeface="Symbol" pitchFamily="18" charset="2"/>
              </a:rPr>
              <a:t>때로는 훨씬 빠르게 수행될 수 있도록 개량할 수 있을까</a:t>
            </a:r>
            <a:r>
              <a:rPr lang="en-US" altLang="ko-KR" sz="2400" dirty="0" smtClean="0">
                <a:sym typeface="Symbol" pitchFamily="18" charset="2"/>
              </a:rPr>
              <a:t>? </a:t>
            </a:r>
            <a:r>
              <a:rPr lang="ko-KR" altLang="en-US" sz="2400" dirty="0" smtClean="0">
                <a:sym typeface="Symbol" pitchFamily="18" charset="2"/>
              </a:rPr>
              <a:t>착안점은 </a:t>
            </a:r>
            <a:r>
              <a:rPr lang="en-US" altLang="ko-KR" sz="2400" i="1" dirty="0" smtClean="0"/>
              <a:t>P</a:t>
            </a:r>
            <a:r>
              <a:rPr lang="en-US" altLang="ko-KR" sz="2400" dirty="0" smtClean="0"/>
              <a:t>[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][</a:t>
            </a:r>
            <a:r>
              <a:rPr lang="en-US" altLang="ko-KR" sz="2400" i="1" dirty="0" smtClean="0"/>
              <a:t>W</a:t>
            </a:r>
            <a:r>
              <a:rPr lang="en-US" altLang="ko-KR" sz="2400" dirty="0" smtClean="0"/>
              <a:t>]</a:t>
            </a:r>
            <a:r>
              <a:rPr lang="ko-KR" altLang="en-US" sz="2400" dirty="0" smtClean="0"/>
              <a:t>를 계산하기 위해서 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-1)</a:t>
            </a:r>
            <a:r>
              <a:rPr lang="ko-KR" altLang="en-US" sz="2400" dirty="0" smtClean="0"/>
              <a:t>번째 행을 모두 계산할 필요가 없다는데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en-US" altLang="ko-KR" sz="2400" i="1" dirty="0" smtClean="0"/>
              <a:t>P</a:t>
            </a:r>
            <a:r>
              <a:rPr lang="en-US" altLang="ko-KR" sz="2400" dirty="0" smtClean="0"/>
              <a:t>[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-1][</a:t>
            </a:r>
            <a:r>
              <a:rPr lang="en-US" altLang="ko-KR" sz="2400" i="1" dirty="0" smtClean="0"/>
              <a:t>W</a:t>
            </a:r>
            <a:r>
              <a:rPr lang="en-US" altLang="ko-KR" sz="2400" dirty="0" smtClean="0"/>
              <a:t>]</a:t>
            </a:r>
            <a:r>
              <a:rPr lang="ko-KR" altLang="en-US" sz="2400" dirty="0" smtClean="0"/>
              <a:t>와 </a:t>
            </a:r>
            <a:r>
              <a:rPr lang="en-US" altLang="ko-KR" sz="2400" i="1" dirty="0" smtClean="0"/>
              <a:t>P</a:t>
            </a:r>
            <a:r>
              <a:rPr lang="en-US" altLang="ko-KR" sz="2400" dirty="0" smtClean="0"/>
              <a:t>[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-1][</a:t>
            </a:r>
            <a:r>
              <a:rPr lang="en-US" altLang="ko-KR" sz="2400" i="1" dirty="0" smtClean="0"/>
              <a:t>W</a:t>
            </a:r>
            <a:r>
              <a:rPr lang="en-US" altLang="ko-KR" sz="2400" dirty="0" smtClean="0"/>
              <a:t>-</a:t>
            </a:r>
            <a:r>
              <a:rPr lang="en-US" altLang="ko-KR" sz="2400" i="1" dirty="0" err="1" smtClean="0"/>
              <a:t>w</a:t>
            </a:r>
            <a:r>
              <a:rPr lang="en-US" altLang="ko-KR" sz="2400" i="1" baseline="-25000" dirty="0" err="1" smtClean="0"/>
              <a:t>n</a:t>
            </a:r>
            <a:r>
              <a:rPr lang="en-US" altLang="ko-KR" sz="2400" dirty="0" smtClean="0"/>
              <a:t>] </a:t>
            </a:r>
            <a:r>
              <a:rPr lang="ko-KR" altLang="en-US" sz="2400" dirty="0" smtClean="0"/>
              <a:t>두 항만 계산하면 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이런 식으로 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 = 1</a:t>
            </a:r>
            <a:r>
              <a:rPr lang="ko-KR" altLang="en-US" sz="2400" dirty="0" smtClean="0"/>
              <a:t>이나 </a:t>
            </a:r>
            <a:r>
              <a:rPr lang="en-US" altLang="ko-KR" sz="2400" i="1" dirty="0" smtClean="0"/>
              <a:t>w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ym typeface="Symbol" pitchFamily="18" charset="2"/>
              </a:rPr>
              <a:t> 0</a:t>
            </a:r>
            <a:r>
              <a:rPr lang="ko-KR" altLang="en-US" sz="2400" dirty="0" smtClean="0">
                <a:sym typeface="Symbol" pitchFamily="18" charset="2"/>
              </a:rPr>
              <a:t>일 때 까지 계속해 나가면 된다</a:t>
            </a:r>
            <a:r>
              <a:rPr lang="en-US" altLang="ko-KR" sz="2400" dirty="0" smtClean="0">
                <a:sym typeface="Symbol" pitchFamily="18" charset="2"/>
              </a:rPr>
              <a:t>.</a:t>
            </a:r>
            <a:endParaRPr lang="en-US" altLang="ko-KR" sz="2400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08CC6A-8A31-4F03-8673-E5C478011610}" type="slidenum">
              <a:rPr lang="en-US" altLang="ko-KR" smtClean="0">
                <a:latin typeface="굴림" charset="-127"/>
                <a:ea typeface="굴림" charset="-127"/>
              </a:rPr>
              <a:pPr/>
              <a:t>46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4495800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예로서 위의 예에서 </a:t>
            </a:r>
            <a:r>
              <a:rPr lang="en-US" altLang="ko-KR" sz="2400" i="1" smtClean="0"/>
              <a:t>P</a:t>
            </a:r>
            <a:r>
              <a:rPr lang="en-US" altLang="ko-KR" sz="2400" smtClean="0"/>
              <a:t>[3][30]</a:t>
            </a:r>
            <a:r>
              <a:rPr lang="ko-KR" altLang="en-US" sz="2400" smtClean="0"/>
              <a:t>을 계산해 보자</a:t>
            </a:r>
            <a:r>
              <a:rPr lang="en-US" altLang="ko-KR" sz="2400" smtClean="0"/>
              <a:t>. </a:t>
            </a:r>
            <a:r>
              <a:rPr lang="ko-KR" altLang="en-US" sz="2400" smtClean="0"/>
              <a:t>개량 알고리즘은 다음과 같이 </a:t>
            </a:r>
            <a:r>
              <a:rPr lang="en-US" altLang="ko-KR" sz="2400" smtClean="0"/>
              <a:t>7</a:t>
            </a:r>
            <a:r>
              <a:rPr lang="ko-KR" altLang="en-US" sz="2400" smtClean="0"/>
              <a:t>개 항만 계산하는데 비해서</a:t>
            </a:r>
            <a:r>
              <a:rPr lang="en-US" altLang="ko-KR" sz="2400" smtClean="0"/>
              <a:t>, </a:t>
            </a:r>
            <a:r>
              <a:rPr lang="ko-KR" altLang="en-US" sz="2400" smtClean="0"/>
              <a:t>이전 알고리즘은 </a:t>
            </a:r>
            <a:r>
              <a:rPr lang="en-US" altLang="ko-KR" sz="2400" smtClean="0"/>
              <a:t>3 </a:t>
            </a:r>
            <a:r>
              <a:rPr lang="en-US" altLang="ko-KR" sz="2400" smtClean="0">
                <a:sym typeface="Symbol" pitchFamily="18" charset="2"/>
              </a:rPr>
              <a:t> 30 = 90</a:t>
            </a:r>
            <a:r>
              <a:rPr lang="ko-KR" altLang="en-US" sz="2400" smtClean="0">
                <a:sym typeface="Symbol" pitchFamily="18" charset="2"/>
              </a:rPr>
              <a:t>항을 계산해야 한다</a:t>
            </a:r>
            <a:r>
              <a:rPr lang="en-US" altLang="ko-KR" sz="2400" smtClean="0">
                <a:sym typeface="Symbol" pitchFamily="18" charset="2"/>
              </a:rPr>
              <a:t>.</a:t>
            </a:r>
            <a:endParaRPr lang="en-US" altLang="ko-KR" sz="2400" smtClean="0"/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152400" y="457200"/>
            <a:ext cx="883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200">
                <a:solidFill>
                  <a:schemeClr val="tx2"/>
                </a:solidFill>
                <a:latin typeface="Times New Roman" pitchFamily="18" charset="0"/>
              </a:rPr>
              <a:t>0-1 </a:t>
            </a:r>
            <a:r>
              <a:rPr lang="ko-KR" altLang="en-US" sz="3200">
                <a:solidFill>
                  <a:schemeClr val="tx2"/>
                </a:solidFill>
                <a:latin typeface="Times New Roman" pitchFamily="18" charset="0"/>
              </a:rPr>
              <a:t>배낭채우기 문제의 동적계획적인 접근방법</a:t>
            </a: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803275" y="2859088"/>
          <a:ext cx="7859713" cy="308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3" imgW="4152600" imgH="1574640" progId="Equation.3">
                  <p:embed/>
                </p:oleObj>
              </mc:Choice>
              <mc:Fallback>
                <p:oleObj name="Equation" r:id="rId3" imgW="4152600" imgH="1574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2859088"/>
                        <a:ext cx="7859713" cy="308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4F5EBD-F4FE-4586-957A-0B34E991FAAC}" type="slidenum">
              <a:rPr lang="en-US" altLang="ko-KR" smtClean="0">
                <a:latin typeface="굴림" charset="-127"/>
                <a:ea typeface="굴림" charset="-127"/>
              </a:rPr>
              <a:pPr/>
              <a:t>47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400" dirty="0" smtClean="0"/>
              <a:t>그러면 개량 알고리즘의 최악의 경우 수행시간을 계산해 보자</a:t>
            </a:r>
            <a:r>
              <a:rPr lang="en-US" altLang="ko-KR" sz="2400" dirty="0" smtClean="0"/>
              <a:t>. 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 - </a:t>
            </a:r>
            <a:r>
              <a:rPr lang="en-US" altLang="ko-KR" sz="2400" i="1" dirty="0" err="1" smtClean="0"/>
              <a:t>i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번째 행에서 기껏해야 </a:t>
            </a:r>
            <a:r>
              <a:rPr lang="en-US" altLang="ko-KR" sz="2400" dirty="0" smtClean="0">
                <a:sym typeface="Symbol" pitchFamily="18" charset="2"/>
              </a:rPr>
              <a:t>2</a:t>
            </a:r>
            <a:r>
              <a:rPr lang="en-US" altLang="ko-KR" sz="2400" i="1" baseline="50000" dirty="0" smtClean="0">
                <a:sym typeface="Symbol" pitchFamily="18" charset="2"/>
              </a:rPr>
              <a:t>i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항을 계산하므로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총 계산하는 항 수는 </a:t>
            </a:r>
            <a:r>
              <a:rPr lang="en-US" altLang="ko-KR" sz="2400" dirty="0" smtClean="0"/>
              <a:t>1 + 2 + </a:t>
            </a:r>
            <a:r>
              <a:rPr lang="en-US" altLang="ko-KR" sz="2400" dirty="0" smtClean="0">
                <a:sym typeface="Symbol" pitchFamily="18" charset="2"/>
              </a:rPr>
              <a:t>2</a:t>
            </a:r>
            <a:r>
              <a:rPr lang="en-US" altLang="ko-KR" sz="2400" baseline="50000" dirty="0" smtClean="0">
                <a:sym typeface="Symbol" pitchFamily="18" charset="2"/>
              </a:rPr>
              <a:t>2</a:t>
            </a:r>
            <a:r>
              <a:rPr lang="en-US" altLang="ko-KR" sz="2400" dirty="0" smtClean="0"/>
              <a:t> +…+ </a:t>
            </a:r>
            <a:r>
              <a:rPr lang="en-US" altLang="ko-KR" sz="2400" dirty="0" smtClean="0">
                <a:sym typeface="Symbol" pitchFamily="18" charset="2"/>
              </a:rPr>
              <a:t>2</a:t>
            </a:r>
            <a:r>
              <a:rPr lang="en-US" altLang="ko-KR" sz="2400" i="1" baseline="50000" dirty="0" smtClean="0">
                <a:sym typeface="Symbol" pitchFamily="18" charset="2"/>
              </a:rPr>
              <a:t>n</a:t>
            </a:r>
            <a:r>
              <a:rPr lang="en-US" altLang="ko-KR" sz="2400" baseline="50000" dirty="0" smtClean="0">
                <a:sym typeface="Symbol" pitchFamily="18" charset="2"/>
              </a:rPr>
              <a:t>-1</a:t>
            </a:r>
            <a:r>
              <a:rPr lang="en-US" altLang="ko-KR" sz="2400" dirty="0" smtClean="0"/>
              <a:t> = </a:t>
            </a:r>
            <a:r>
              <a:rPr lang="en-US" altLang="ko-KR" sz="2400" dirty="0" smtClean="0">
                <a:sym typeface="Symbol" pitchFamily="18" charset="2"/>
              </a:rPr>
              <a:t>2</a:t>
            </a:r>
            <a:r>
              <a:rPr lang="en-US" altLang="ko-KR" sz="2400" i="1" baseline="50000" dirty="0" smtClean="0">
                <a:sym typeface="Symbol" pitchFamily="18" charset="2"/>
              </a:rPr>
              <a:t>n</a:t>
            </a:r>
            <a:r>
              <a:rPr lang="en-US" altLang="ko-KR" sz="2400" dirty="0" smtClean="0"/>
              <a:t> - 1</a:t>
            </a:r>
            <a:r>
              <a:rPr lang="ko-KR" altLang="en-US" sz="2400" dirty="0" smtClean="0"/>
              <a:t>이 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따라서 </a:t>
            </a:r>
            <a:r>
              <a:rPr lang="ko-KR" altLang="en-US" sz="2400" i="1" dirty="0" smtClean="0">
                <a:sym typeface="Symbol" pitchFamily="18" charset="2"/>
              </a:rPr>
              <a:t></a:t>
            </a:r>
            <a:r>
              <a:rPr lang="en-US" altLang="ko-KR" sz="2400" dirty="0" smtClean="0">
                <a:sym typeface="Symbol" pitchFamily="18" charset="2"/>
              </a:rPr>
              <a:t>(2</a:t>
            </a:r>
            <a:r>
              <a:rPr lang="en-US" altLang="ko-KR" sz="2400" i="1" baseline="50000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)</a:t>
            </a:r>
            <a:r>
              <a:rPr lang="ko-KR" altLang="en-US" sz="2400" dirty="0" smtClean="0">
                <a:sym typeface="Symbol" pitchFamily="18" charset="2"/>
              </a:rPr>
              <a:t>가 된다</a:t>
            </a:r>
            <a:r>
              <a:rPr lang="en-US" altLang="ko-KR" sz="2400" dirty="0" smtClean="0">
                <a:sym typeface="Symbol" pitchFamily="18" charset="2"/>
              </a:rPr>
              <a:t>. </a:t>
            </a:r>
            <a:r>
              <a:rPr lang="ko-KR" altLang="en-US" sz="2400" dirty="0" smtClean="0">
                <a:sym typeface="Symbol" pitchFamily="18" charset="2"/>
              </a:rPr>
              <a:t>위의 두 가지 경우를 합하면 최악의 경우의 수행시간은 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z="2400" dirty="0" smtClean="0">
                <a:sym typeface="Symbol" pitchFamily="18" charset="2"/>
              </a:rPr>
              <a:t>	</a:t>
            </a:r>
            <a:r>
              <a:rPr lang="ko-KR" altLang="en-US" sz="2400" b="1" i="1" dirty="0" smtClean="0">
                <a:sym typeface="Symbol" pitchFamily="18" charset="2"/>
              </a:rPr>
              <a:t></a:t>
            </a:r>
            <a:r>
              <a:rPr lang="en-US" altLang="ko-KR" sz="2400" dirty="0" smtClean="0">
                <a:sym typeface="Symbol" pitchFamily="18" charset="2"/>
              </a:rPr>
              <a:t>(minimum(2</a:t>
            </a:r>
            <a:r>
              <a:rPr lang="en-US" altLang="ko-KR" sz="2400" i="1" baseline="50000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,</a:t>
            </a:r>
            <a:r>
              <a:rPr lang="en-US" altLang="ko-KR" sz="2400" i="1" dirty="0" smtClean="0">
                <a:sym typeface="Symbol" pitchFamily="18" charset="2"/>
              </a:rPr>
              <a:t>nW</a:t>
            </a:r>
            <a:r>
              <a:rPr lang="en-US" altLang="ko-KR" sz="2400" dirty="0" smtClean="0">
                <a:sym typeface="Symbol" pitchFamily="18" charset="2"/>
              </a:rPr>
              <a:t>))</a:t>
            </a:r>
            <a:r>
              <a:rPr lang="ko-KR" altLang="en-US" sz="2400" dirty="0" smtClean="0">
                <a:sym typeface="Symbol" pitchFamily="18" charset="2"/>
              </a:rPr>
              <a:t>이다</a:t>
            </a:r>
            <a:r>
              <a:rPr lang="en-US" altLang="ko-KR" sz="2400" dirty="0" smtClean="0">
                <a:sym typeface="Symbol" pitchFamily="18" charset="2"/>
              </a:rPr>
              <a:t>.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2400" dirty="0" smtClean="0">
              <a:sym typeface="Symbol" pitchFamily="18" charset="2"/>
            </a:endParaRP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152400" y="457200"/>
            <a:ext cx="883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200">
                <a:solidFill>
                  <a:schemeClr val="tx2"/>
                </a:solidFill>
                <a:latin typeface="Times New Roman" pitchFamily="18" charset="0"/>
              </a:rPr>
              <a:t>0-1 </a:t>
            </a:r>
            <a:r>
              <a:rPr lang="ko-KR" altLang="en-US" sz="3200">
                <a:solidFill>
                  <a:schemeClr val="tx2"/>
                </a:solidFill>
                <a:latin typeface="Times New Roman" pitchFamily="18" charset="0"/>
              </a:rPr>
              <a:t>배낭채우기 문제의 동적계획적인 접근방법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>
                <a:sym typeface="Symbol" pitchFamily="18" charset="2"/>
              </a:rPr>
              <a:t>분할정복 방법으로도 이 알고리즘을 설계할 수도 있고</a:t>
            </a:r>
            <a:r>
              <a:rPr lang="en-US" altLang="ko-KR" sz="2800" dirty="0" smtClean="0">
                <a:sym typeface="Symbol" pitchFamily="18" charset="2"/>
              </a:rPr>
              <a:t>, </a:t>
            </a:r>
            <a:r>
              <a:rPr lang="ko-KR" altLang="en-US" sz="2800" dirty="0" smtClean="0">
                <a:sym typeface="Symbol" pitchFamily="18" charset="2"/>
              </a:rPr>
              <a:t>그 최악의 경우 수행시간은 </a:t>
            </a:r>
            <a:r>
              <a:rPr lang="ko-KR" altLang="en-US" sz="2800" i="1" dirty="0" smtClean="0">
                <a:sym typeface="Symbol" pitchFamily="18" charset="2"/>
              </a:rPr>
              <a:t></a:t>
            </a:r>
            <a:r>
              <a:rPr lang="en-US" altLang="ko-KR" sz="2800" dirty="0" smtClean="0">
                <a:sym typeface="Symbol" pitchFamily="18" charset="2"/>
              </a:rPr>
              <a:t>(2</a:t>
            </a:r>
            <a:r>
              <a:rPr lang="en-US" altLang="ko-KR" sz="2800" i="1" baseline="50000" dirty="0" smtClean="0">
                <a:sym typeface="Symbol" pitchFamily="18" charset="2"/>
              </a:rPr>
              <a:t>n</a:t>
            </a:r>
            <a:r>
              <a:rPr lang="en-US" altLang="ko-KR" sz="2800" dirty="0" smtClean="0">
                <a:sym typeface="Symbol" pitchFamily="18" charset="2"/>
              </a:rPr>
              <a:t>)</a:t>
            </a:r>
            <a:r>
              <a:rPr lang="ko-KR" altLang="en-US" sz="2800" dirty="0" smtClean="0">
                <a:sym typeface="Symbol" pitchFamily="18" charset="2"/>
              </a:rPr>
              <a:t>이다</a:t>
            </a:r>
            <a:r>
              <a:rPr lang="en-US" altLang="ko-KR" sz="2800" dirty="0" smtClean="0">
                <a:sym typeface="Symbol" pitchFamily="18" charset="2"/>
              </a:rPr>
              <a:t>. </a:t>
            </a:r>
            <a:r>
              <a:rPr lang="ko-KR" altLang="en-US" sz="2800" dirty="0" smtClean="0">
                <a:sym typeface="Symbol" pitchFamily="18" charset="2"/>
              </a:rPr>
              <a:t>아직 아무도 이 문제의 최악의 경우 수행시간이 지수</a:t>
            </a:r>
            <a:r>
              <a:rPr lang="en-US" altLang="ko-KR" sz="2800" dirty="0" smtClean="0">
                <a:sym typeface="Symbol" pitchFamily="18" charset="2"/>
              </a:rPr>
              <a:t>(exponential)</a:t>
            </a:r>
            <a:r>
              <a:rPr lang="ko-KR" altLang="en-US" sz="2800" dirty="0" smtClean="0">
                <a:sym typeface="Symbol" pitchFamily="18" charset="2"/>
              </a:rPr>
              <a:t>보다 나은 알고리즘을 발견하지 못했고</a:t>
            </a:r>
            <a:r>
              <a:rPr lang="en-US" altLang="ko-KR" sz="2800" dirty="0" smtClean="0">
                <a:sym typeface="Symbol" pitchFamily="18" charset="2"/>
              </a:rPr>
              <a:t>, </a:t>
            </a:r>
            <a:r>
              <a:rPr lang="ko-KR" altLang="en-US" sz="2800" dirty="0" smtClean="0">
                <a:sym typeface="Symbol" pitchFamily="18" charset="2"/>
              </a:rPr>
              <a:t>아직 아무도 그러한 알고리즘은 없다라고 증명한 사람도 없다</a:t>
            </a:r>
            <a:r>
              <a:rPr lang="en-US" altLang="ko-KR" sz="2800" dirty="0" smtClean="0">
                <a:sym typeface="Symbol" pitchFamily="18" charset="2"/>
              </a:rPr>
              <a:t>. - </a:t>
            </a:r>
            <a:r>
              <a:rPr lang="en-US" altLang="ko-KR" sz="2800" b="1" dirty="0" smtClean="0">
                <a:sym typeface="Symbol" pitchFamily="18" charset="2"/>
              </a:rPr>
              <a:t>NP</a:t>
            </a:r>
            <a:r>
              <a:rPr lang="ko-KR" altLang="en-US" sz="2800" b="1" smtClean="0">
                <a:sym typeface="Symbol" pitchFamily="18" charset="2"/>
              </a:rPr>
              <a:t>문제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845487-5FA2-43E2-9186-04CB146BFC50}" type="slidenum">
              <a:rPr lang="en-US" altLang="ko-KR" smtClean="0">
                <a:latin typeface="굴림" charset="-127"/>
                <a:ea typeface="굴림" charset="-127"/>
              </a:rPr>
              <a:pPr/>
              <a:t>5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보기</a:t>
            </a:r>
            <a:r>
              <a:rPr lang="en-US" altLang="ko-KR" smtClean="0"/>
              <a:t>: </a:t>
            </a:r>
            <a:r>
              <a:rPr lang="ko-KR" altLang="en-US" smtClean="0"/>
              <a:t>거스름돈 문제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800" u="sng" dirty="0" smtClean="0"/>
              <a:t>문제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동전의 개수가 최소가 되도록 거스름 돈을 주는 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u="sng" dirty="0" smtClean="0"/>
              <a:t>탐욕적인 알고리즘</a:t>
            </a:r>
            <a:r>
              <a:rPr lang="ko-KR" altLang="en-US" sz="28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 smtClean="0"/>
              <a:t>거스름돈을 </a:t>
            </a:r>
            <a:r>
              <a:rPr lang="en-US" altLang="ko-KR" sz="2400" i="1" dirty="0" smtClean="0"/>
              <a:t>x</a:t>
            </a:r>
            <a:r>
              <a:rPr lang="ko-KR" altLang="en-US" sz="2400" dirty="0" smtClean="0"/>
              <a:t>라 하자</a:t>
            </a:r>
            <a:r>
              <a:rPr lang="en-US" altLang="ko-KR" sz="2400" dirty="0" smtClean="0"/>
              <a:t>. 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 smtClean="0"/>
              <a:t>먼저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가치가 가장 높은 동전부터  </a:t>
            </a:r>
            <a:r>
              <a:rPr lang="en-US" altLang="ko-KR" sz="2400" i="1" dirty="0" smtClean="0"/>
              <a:t>x</a:t>
            </a:r>
            <a:r>
              <a:rPr lang="ko-KR" altLang="en-US" sz="2400" dirty="0" smtClean="0"/>
              <a:t>가 초과되지 않도록 계속 내준다</a:t>
            </a:r>
            <a:r>
              <a:rPr lang="en-US" altLang="ko-KR" sz="2400" dirty="0" smtClean="0"/>
              <a:t>. 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 smtClean="0"/>
              <a:t>이 과정을 가치가 높은 동전부터 내림순으로 총액이 정확히 </a:t>
            </a:r>
            <a:r>
              <a:rPr lang="en-US" altLang="ko-KR" sz="2400" i="1" dirty="0" smtClean="0"/>
              <a:t>x</a:t>
            </a:r>
            <a:r>
              <a:rPr lang="ko-KR" altLang="en-US" sz="2400" dirty="0" smtClean="0"/>
              <a:t>가 될 때까지 계속한다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2800" dirty="0" smtClean="0"/>
              <a:t>현재 우리나라에서 유통되고 있는 동전만을 가지고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이 알고리즘을 적용하여 거스름돈을 주면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항상 동전의 개수는 최소가 된다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따라서 이 알고리즘은 최적</a:t>
            </a:r>
            <a:r>
              <a:rPr lang="en-US" altLang="ko-KR" sz="2800" dirty="0" smtClean="0"/>
              <a:t>(optimal)!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3EF8D9-3C30-4695-8D63-1A37807E931F}" type="slidenum">
              <a:rPr lang="en-US" altLang="ko-KR" smtClean="0">
                <a:latin typeface="굴림" charset="-127"/>
                <a:ea typeface="굴림" charset="-127"/>
              </a:rPr>
              <a:pPr/>
              <a:t>7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최적의 해를 얻지 못하는 경우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/>
              <a:t>12</a:t>
            </a:r>
            <a:r>
              <a:rPr lang="ko-KR" altLang="en-US" sz="2800" smtClean="0"/>
              <a:t>원 짜리 동전을 새로 발행했다고 하자</a:t>
            </a:r>
            <a:r>
              <a:rPr lang="en-US" altLang="ko-KR" sz="2800" smtClean="0"/>
              <a:t>.</a:t>
            </a:r>
          </a:p>
          <a:p>
            <a:pPr eaLnBrk="1" hangingPunct="1"/>
            <a:r>
              <a:rPr lang="ko-KR" altLang="en-US" sz="2800" smtClean="0"/>
              <a:t>이 알고리즘을 적용하여 거스름돈을 주면</a:t>
            </a:r>
            <a:r>
              <a:rPr lang="en-US" altLang="ko-KR" sz="2800" smtClean="0"/>
              <a:t>, </a:t>
            </a:r>
            <a:r>
              <a:rPr lang="ko-KR" altLang="en-US" sz="2800" smtClean="0"/>
              <a:t>항상 동전의 개수는 최소가 된다는 보장이 없다</a:t>
            </a:r>
            <a:r>
              <a:rPr lang="en-US" altLang="ko-KR" sz="2800" smtClean="0"/>
              <a:t>. </a:t>
            </a:r>
          </a:p>
          <a:p>
            <a:pPr eaLnBrk="1" hangingPunct="1"/>
            <a:r>
              <a:rPr lang="ko-KR" altLang="en-US" sz="2800" smtClean="0"/>
              <a:t>보기</a:t>
            </a:r>
            <a:r>
              <a:rPr lang="en-US" altLang="ko-KR" sz="2800" smtClean="0"/>
              <a:t>:  </a:t>
            </a:r>
            <a:r>
              <a:rPr lang="ko-KR" altLang="en-US" sz="2800" smtClean="0"/>
              <a:t>거스름돈 액수 </a:t>
            </a:r>
            <a:r>
              <a:rPr lang="en-US" altLang="ko-KR" sz="2800" smtClean="0"/>
              <a:t>= 16</a:t>
            </a:r>
            <a:r>
              <a:rPr lang="ko-KR" altLang="en-US" sz="2800" smtClean="0"/>
              <a:t>원</a:t>
            </a:r>
          </a:p>
          <a:p>
            <a:pPr lvl="1" eaLnBrk="1" hangingPunct="1"/>
            <a:r>
              <a:rPr lang="ko-KR" altLang="en-US" sz="2400" smtClean="0"/>
              <a:t>탐욕알고리즘의 결과</a:t>
            </a:r>
            <a:r>
              <a:rPr lang="en-US" altLang="ko-KR" sz="2400" smtClean="0"/>
              <a:t>:  12</a:t>
            </a:r>
            <a:r>
              <a:rPr lang="ko-KR" altLang="en-US" sz="2400" smtClean="0"/>
              <a:t>원 </a:t>
            </a:r>
            <a:r>
              <a:rPr lang="ko-KR" altLang="en-US" sz="2400" smtClean="0">
                <a:sym typeface="Symbol" pitchFamily="18" charset="2"/>
              </a:rPr>
              <a:t> </a:t>
            </a:r>
            <a:r>
              <a:rPr lang="en-US" altLang="ko-KR" sz="2400" smtClean="0">
                <a:sym typeface="Symbol" pitchFamily="18" charset="2"/>
              </a:rPr>
              <a:t>1</a:t>
            </a:r>
            <a:r>
              <a:rPr lang="ko-KR" altLang="en-US" sz="2400" smtClean="0">
                <a:sym typeface="Symbol" pitchFamily="18" charset="2"/>
              </a:rPr>
              <a:t>개 </a:t>
            </a:r>
            <a:r>
              <a:rPr lang="en-US" altLang="ko-KR" sz="2400" smtClean="0">
                <a:sym typeface="Symbol" pitchFamily="18" charset="2"/>
              </a:rPr>
              <a:t>= 12</a:t>
            </a:r>
            <a:r>
              <a:rPr lang="ko-KR" altLang="en-US" sz="2400" smtClean="0">
                <a:sym typeface="Symbol" pitchFamily="18" charset="2"/>
              </a:rPr>
              <a:t>원</a:t>
            </a:r>
            <a:r>
              <a:rPr lang="en-US" altLang="ko-KR" sz="2400" smtClean="0">
                <a:sym typeface="Symbol" pitchFamily="18" charset="2"/>
              </a:rPr>
              <a:t>,   1</a:t>
            </a:r>
            <a:r>
              <a:rPr lang="ko-KR" altLang="en-US" sz="2400" smtClean="0">
                <a:sym typeface="Symbol" pitchFamily="18" charset="2"/>
              </a:rPr>
              <a:t>원  </a:t>
            </a:r>
            <a:r>
              <a:rPr lang="en-US" altLang="ko-KR" sz="2400" smtClean="0">
                <a:sym typeface="Symbol" pitchFamily="18" charset="2"/>
              </a:rPr>
              <a:t>4</a:t>
            </a:r>
            <a:r>
              <a:rPr lang="ko-KR" altLang="en-US" sz="2400" smtClean="0">
                <a:sym typeface="Symbol" pitchFamily="18" charset="2"/>
              </a:rPr>
              <a:t>개 </a:t>
            </a:r>
            <a:r>
              <a:rPr lang="en-US" altLang="ko-KR" sz="2400" smtClean="0">
                <a:sym typeface="Symbol" pitchFamily="18" charset="2"/>
              </a:rPr>
              <a:t>=   4</a:t>
            </a:r>
            <a:r>
              <a:rPr lang="ko-KR" altLang="en-US" sz="2400" smtClean="0">
                <a:sym typeface="Symbol" pitchFamily="18" charset="2"/>
              </a:rPr>
              <a:t>원</a:t>
            </a:r>
          </a:p>
          <a:p>
            <a:pPr lvl="1" eaLnBrk="1" hangingPunct="1"/>
            <a:r>
              <a:rPr lang="ko-KR" altLang="en-US" sz="2400" smtClean="0">
                <a:sym typeface="Symbol" pitchFamily="18" charset="2"/>
              </a:rPr>
              <a:t>동전의 개수 </a:t>
            </a:r>
            <a:r>
              <a:rPr lang="en-US" altLang="ko-KR" sz="2400" smtClean="0">
                <a:sym typeface="Symbol" pitchFamily="18" charset="2"/>
              </a:rPr>
              <a:t>= 5</a:t>
            </a:r>
            <a:r>
              <a:rPr lang="ko-KR" altLang="en-US" sz="2400" smtClean="0">
                <a:sym typeface="Symbol" pitchFamily="18" charset="2"/>
              </a:rPr>
              <a:t>개     최적</a:t>
            </a:r>
            <a:r>
              <a:rPr lang="en-US" altLang="ko-KR" sz="2400" smtClean="0">
                <a:sym typeface="Symbol" pitchFamily="18" charset="2"/>
              </a:rPr>
              <a:t>(optimal)</a:t>
            </a:r>
            <a:r>
              <a:rPr lang="ko-KR" altLang="en-US" sz="2400" smtClean="0">
                <a:sym typeface="Symbol" pitchFamily="18" charset="2"/>
              </a:rPr>
              <a:t>이 아님</a:t>
            </a:r>
            <a:r>
              <a:rPr lang="en-US" altLang="ko-KR" sz="2400" smtClean="0">
                <a:sym typeface="Symbol" pitchFamily="18" charset="2"/>
              </a:rPr>
              <a:t>!</a:t>
            </a:r>
          </a:p>
          <a:p>
            <a:pPr lvl="1" eaLnBrk="1" hangingPunct="1"/>
            <a:r>
              <a:rPr lang="en-US" altLang="ko-KR" sz="2400" smtClean="0">
                <a:sym typeface="Symbol" pitchFamily="18" charset="2"/>
              </a:rPr>
              <a:t> </a:t>
            </a:r>
            <a:r>
              <a:rPr lang="ko-KR" altLang="en-US" sz="2400" smtClean="0">
                <a:sym typeface="Symbol" pitchFamily="18" charset="2"/>
              </a:rPr>
              <a:t>최적의 해</a:t>
            </a:r>
            <a:r>
              <a:rPr lang="en-US" altLang="ko-KR" sz="2400" smtClean="0">
                <a:sym typeface="Symbol" pitchFamily="18" charset="2"/>
              </a:rPr>
              <a:t>: 10</a:t>
            </a:r>
            <a:r>
              <a:rPr lang="ko-KR" altLang="en-US" sz="2400" smtClean="0">
                <a:sym typeface="Symbol" pitchFamily="18" charset="2"/>
              </a:rPr>
              <a:t>원  </a:t>
            </a:r>
            <a:r>
              <a:rPr lang="en-US" altLang="ko-KR" sz="2400" smtClean="0">
                <a:sym typeface="Symbol" pitchFamily="18" charset="2"/>
              </a:rPr>
              <a:t>1</a:t>
            </a:r>
            <a:r>
              <a:rPr lang="ko-KR" altLang="en-US" sz="2400" smtClean="0">
                <a:sym typeface="Symbol" pitchFamily="18" charset="2"/>
              </a:rPr>
              <a:t>개</a:t>
            </a:r>
            <a:r>
              <a:rPr lang="en-US" altLang="ko-KR" sz="2400" smtClean="0">
                <a:sym typeface="Symbol" pitchFamily="18" charset="2"/>
              </a:rPr>
              <a:t>, 5</a:t>
            </a:r>
            <a:r>
              <a:rPr lang="ko-KR" altLang="en-US" sz="2400" smtClean="0">
                <a:sym typeface="Symbol" pitchFamily="18" charset="2"/>
              </a:rPr>
              <a:t>원  </a:t>
            </a:r>
            <a:r>
              <a:rPr lang="en-US" altLang="ko-KR" sz="2400" smtClean="0">
                <a:sym typeface="Symbol" pitchFamily="18" charset="2"/>
              </a:rPr>
              <a:t>1</a:t>
            </a:r>
            <a:r>
              <a:rPr lang="ko-KR" altLang="en-US" sz="2400" smtClean="0">
                <a:sym typeface="Symbol" pitchFamily="18" charset="2"/>
              </a:rPr>
              <a:t>개</a:t>
            </a:r>
            <a:r>
              <a:rPr lang="en-US" altLang="ko-KR" sz="2400" smtClean="0">
                <a:sym typeface="Symbol" pitchFamily="18" charset="2"/>
              </a:rPr>
              <a:t>, 1</a:t>
            </a:r>
            <a:r>
              <a:rPr lang="ko-KR" altLang="en-US" sz="2400" smtClean="0">
                <a:sym typeface="Symbol" pitchFamily="18" charset="2"/>
              </a:rPr>
              <a:t>원  </a:t>
            </a:r>
            <a:r>
              <a:rPr lang="en-US" altLang="ko-KR" sz="2400" smtClean="0">
                <a:sym typeface="Symbol" pitchFamily="18" charset="2"/>
              </a:rPr>
              <a:t>1</a:t>
            </a:r>
            <a:r>
              <a:rPr lang="ko-KR" altLang="en-US" sz="2400" smtClean="0">
                <a:sym typeface="Symbol" pitchFamily="18" charset="2"/>
              </a:rPr>
              <a:t>개가 되어 동전의 개수는 </a:t>
            </a:r>
            <a:r>
              <a:rPr lang="en-US" altLang="ko-KR" sz="2400" smtClean="0">
                <a:sym typeface="Symbol" pitchFamily="18" charset="2"/>
              </a:rPr>
              <a:t>3</a:t>
            </a:r>
            <a:r>
              <a:rPr lang="ko-KR" altLang="en-US" sz="2400" smtClean="0">
                <a:sym typeface="Symbol" pitchFamily="18" charset="2"/>
              </a:rPr>
              <a:t>개가 된다</a:t>
            </a:r>
            <a:r>
              <a:rPr lang="en-US" altLang="ko-KR" sz="2400" smtClean="0">
                <a:sym typeface="Symbol" pitchFamily="18" charset="2"/>
              </a:rPr>
              <a:t>.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34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12ED57-980D-497F-8DB0-FF7CD313FAB5}" type="slidenum">
              <a:rPr lang="en-US" altLang="ko-KR" smtClean="0">
                <a:latin typeface="굴림" charset="-127"/>
                <a:ea typeface="굴림" charset="-127"/>
              </a:rPr>
              <a:pPr/>
              <a:t>9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 용어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8392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sz="2400" smtClean="0"/>
              <a:t>비방향성 그래프</a:t>
            </a:r>
            <a:r>
              <a:rPr lang="en-US" altLang="ko-KR" sz="2400" smtClean="0"/>
              <a:t>(undirected graph) </a:t>
            </a:r>
            <a:r>
              <a:rPr lang="en-US" altLang="ko-KR" sz="2400" i="1" smtClean="0"/>
              <a:t>G</a:t>
            </a:r>
            <a:r>
              <a:rPr lang="en-US" altLang="ko-KR" sz="2400" smtClean="0"/>
              <a:t> = (</a:t>
            </a:r>
            <a:r>
              <a:rPr lang="en-US" altLang="ko-KR" sz="2400" i="1" smtClean="0"/>
              <a:t>V</a:t>
            </a:r>
            <a:r>
              <a:rPr lang="en-US" altLang="ko-KR" sz="2400" smtClean="0"/>
              <a:t>,</a:t>
            </a:r>
            <a:r>
              <a:rPr lang="en-US" altLang="ko-KR" sz="2400" i="1" smtClean="0"/>
              <a:t>E</a:t>
            </a:r>
            <a:r>
              <a:rPr lang="en-US" altLang="ko-KR" sz="2400" smtClean="0"/>
              <a:t>),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i="1" smtClean="0"/>
              <a:t>V</a:t>
            </a:r>
            <a:r>
              <a:rPr lang="ko-KR" altLang="en-US" sz="2000" smtClean="0"/>
              <a:t>는 정점</a:t>
            </a:r>
            <a:r>
              <a:rPr lang="en-US" altLang="ko-KR" sz="2000" smtClean="0"/>
              <a:t>(vertex)</a:t>
            </a:r>
            <a:r>
              <a:rPr lang="ko-KR" altLang="en-US" sz="2000" smtClean="0"/>
              <a:t>의 집합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i="1" smtClean="0"/>
              <a:t>E</a:t>
            </a:r>
            <a:r>
              <a:rPr lang="ko-KR" altLang="en-US" sz="2000" smtClean="0"/>
              <a:t>는 이음선</a:t>
            </a:r>
            <a:r>
              <a:rPr lang="en-US" altLang="ko-KR" sz="2000" smtClean="0"/>
              <a:t>(edge)</a:t>
            </a:r>
            <a:r>
              <a:rPr lang="ko-KR" altLang="en-US" sz="2000" smtClean="0"/>
              <a:t>의 집합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smtClean="0"/>
              <a:t>경로</a:t>
            </a:r>
            <a:r>
              <a:rPr lang="en-US" altLang="ko-KR" sz="2400" smtClean="0"/>
              <a:t>(path) 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smtClean="0"/>
              <a:t>연결된 그래프</a:t>
            </a:r>
            <a:r>
              <a:rPr lang="en-US" altLang="ko-KR" sz="2400" smtClean="0"/>
              <a:t>(connected graph) - </a:t>
            </a:r>
            <a:r>
              <a:rPr lang="ko-KR" altLang="en-US" sz="2400" smtClean="0"/>
              <a:t>어떤 두 정점 사이에도 경로가 존재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smtClean="0"/>
              <a:t>부분그래프</a:t>
            </a:r>
            <a:r>
              <a:rPr lang="en-US" altLang="ko-KR" sz="2400" smtClean="0"/>
              <a:t>(subgraph)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smtClean="0"/>
              <a:t>가중치 포함 그래프</a:t>
            </a:r>
            <a:r>
              <a:rPr lang="en-US" altLang="ko-KR" sz="2400" smtClean="0"/>
              <a:t>(weighted graph)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smtClean="0"/>
              <a:t>순환경로</a:t>
            </a:r>
            <a:r>
              <a:rPr lang="en-US" altLang="ko-KR" sz="2400" smtClean="0"/>
              <a:t>(cycle)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smtClean="0"/>
              <a:t>순환적그래프</a:t>
            </a:r>
            <a:r>
              <a:rPr lang="en-US" altLang="ko-KR" sz="2400" smtClean="0"/>
              <a:t>(cyclic graph), </a:t>
            </a:r>
            <a:r>
              <a:rPr lang="ko-KR" altLang="en-US" sz="2400" smtClean="0"/>
              <a:t>비순환적그래프</a:t>
            </a:r>
            <a:r>
              <a:rPr lang="en-US" altLang="ko-KR" sz="2400" smtClean="0"/>
              <a:t>(acyclic graph). 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smtClean="0"/>
              <a:t>트리</a:t>
            </a:r>
            <a:r>
              <a:rPr lang="en-US" altLang="ko-KR" sz="2400" smtClean="0"/>
              <a:t>(tree) - </a:t>
            </a:r>
            <a:r>
              <a:rPr lang="ko-KR" altLang="en-US" sz="2400" smtClean="0"/>
              <a:t>비순환적이고 연결된 그래프</a:t>
            </a:r>
            <a:r>
              <a:rPr lang="en-US" altLang="ko-KR" sz="240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smtClean="0"/>
              <a:t>뿌리 있는 트리</a:t>
            </a:r>
            <a:r>
              <a:rPr lang="en-US" altLang="ko-KR" sz="2400" smtClean="0"/>
              <a:t>(rooted tree) - </a:t>
            </a:r>
            <a:r>
              <a:rPr lang="ko-KR" altLang="en-US" sz="2400" smtClean="0"/>
              <a:t>한 정점이 뿌리로 지정된 트리</a:t>
            </a:r>
            <a:r>
              <a:rPr lang="en-US" altLang="ko-KR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</TotalTime>
  <Words>1853</Words>
  <Application>Microsoft Office PowerPoint</Application>
  <PresentationFormat>화면 슬라이드 쇼(4:3)</PresentationFormat>
  <Paragraphs>355</Paragraphs>
  <Slides>48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48</vt:i4>
      </vt:variant>
    </vt:vector>
  </HeadingPairs>
  <TitlesOfParts>
    <vt:vector size="52" baseType="lpstr">
      <vt:lpstr>광장</vt:lpstr>
      <vt:lpstr>수식</vt:lpstr>
      <vt:lpstr>문서</vt:lpstr>
      <vt:lpstr>Equation</vt:lpstr>
      <vt:lpstr>Greedy Algorithm</vt:lpstr>
      <vt:lpstr>소개</vt:lpstr>
      <vt:lpstr>PowerPoint 프레젠테이션</vt:lpstr>
      <vt:lpstr>탐욕적인 알고리즘 설계 절차</vt:lpstr>
      <vt:lpstr>보기: 거스름돈 문제</vt:lpstr>
      <vt:lpstr>PowerPoint 프레젠테이션</vt:lpstr>
      <vt:lpstr>최적의 해를 얻지 못하는 경우</vt:lpstr>
      <vt:lpstr>PowerPoint 프레젠테이션</vt:lpstr>
      <vt:lpstr>그래프 용어</vt:lpstr>
      <vt:lpstr>예: 연결된 가중치 비방향그래프</vt:lpstr>
      <vt:lpstr>정의: 신장트리(Spanning Tree)</vt:lpstr>
      <vt:lpstr>예: 신장트리</vt:lpstr>
      <vt:lpstr>PowerPoint 프레젠테이션</vt:lpstr>
      <vt:lpstr>예: 최소비용 신장트리</vt:lpstr>
      <vt:lpstr>최소비용신장트리의 적용 예</vt:lpstr>
      <vt:lpstr>무작정 알고리즘</vt:lpstr>
      <vt:lpstr>탐욕적인 알고리즘</vt:lpstr>
      <vt:lpstr>Prim의 알고리즘(추상적)</vt:lpstr>
      <vt:lpstr>PowerPoint 프레젠테이션</vt:lpstr>
      <vt:lpstr>PowerPoint 프레젠테이션</vt:lpstr>
      <vt:lpstr>Prim의 알고리즘 분석</vt:lpstr>
      <vt:lpstr>최적여부의 검증(Optimality Proof)</vt:lpstr>
      <vt:lpstr>PowerPoint 프레젠테이션</vt:lpstr>
      <vt:lpstr>PowerPoint 프레젠테이션</vt:lpstr>
      <vt:lpstr>PowerPoint 프레젠테이션</vt:lpstr>
      <vt:lpstr>PowerPoint 프레젠테이션</vt:lpstr>
      <vt:lpstr>Kruskal의 알고리즘(추상적)</vt:lpstr>
      <vt:lpstr>Kruskal의 알고리즘 (세부적)</vt:lpstr>
      <vt:lpstr>PowerPoint 프레젠테이션</vt:lpstr>
      <vt:lpstr>PowerPoint 프레젠테이션</vt:lpstr>
      <vt:lpstr>두 알고리즘의 비교</vt:lpstr>
      <vt:lpstr>토론사항</vt:lpstr>
      <vt:lpstr>단일출발점 최단경로 문제 Dijkstra의 알고리즘</vt:lpstr>
      <vt:lpstr>보기</vt:lpstr>
      <vt:lpstr>Dijkstra의 알고리즘 분석</vt:lpstr>
      <vt:lpstr>탐욕적인 방법과 동적계획법의 비교</vt:lpstr>
      <vt:lpstr>PowerPoint 프레젠테이션</vt:lpstr>
      <vt:lpstr>0-1배낭 채우기 문제 (0-1 Knapsack Problem) </vt:lpstr>
      <vt:lpstr>PowerPoint 프레젠테이션</vt:lpstr>
      <vt:lpstr>PowerPoint 프레젠테이션</vt:lpstr>
      <vt:lpstr>배낭 빈틈없이 채우기 문제 (The Fractional Knapsack Problem)</vt:lpstr>
      <vt:lpstr>0-1 배낭채우기 문제의 동적계획적인 접근방법</vt:lpstr>
      <vt:lpstr>PowerPoint 프레젠테이션</vt:lpstr>
      <vt:lpstr>0-1 배낭채우기 문제의 동적계획적인 접근방법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</dc:title>
  <dc:creator>Microsoft Corporation</dc:creator>
  <cp:lastModifiedBy>junki</cp:lastModifiedBy>
  <cp:revision>5</cp:revision>
  <dcterms:created xsi:type="dcterms:W3CDTF">2006-10-05T04:04:58Z</dcterms:created>
  <dcterms:modified xsi:type="dcterms:W3CDTF">2016-02-11T05:28:51Z</dcterms:modified>
</cp:coreProperties>
</file>