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9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7" r:id="rId27"/>
    <p:sldId id="279" r:id="rId28"/>
    <p:sldId id="280" r:id="rId29"/>
    <p:sldId id="281" r:id="rId30"/>
    <p:sldId id="282" r:id="rId31"/>
    <p:sldId id="283" r:id="rId32"/>
    <p:sldId id="296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3653-5DA9-4F62-8C69-4984A983D09C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1BAFD-9315-413F-BAE5-99C82B5B4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1BAFD-9315-413F-BAE5-99C82B5B4D6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BackTracking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650CC-F9CB-4DDC-B9FD-8174764F6888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되추적 알고리즘의 개념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되추적 알고리즘은 상태공간트리에서 깊이우선검색을 실시하는데</a:t>
            </a:r>
            <a:r>
              <a:rPr lang="en-US" altLang="ko-KR" sz="240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/>
              <a:t>유망하지 않은 마디들은 가지쳐서</a:t>
            </a:r>
            <a:r>
              <a:rPr lang="en-US" altLang="ko-KR" sz="2400" smtClean="0"/>
              <a:t>(pruning) </a:t>
            </a:r>
            <a:r>
              <a:rPr lang="ko-KR" altLang="en-US" sz="2400" smtClean="0"/>
              <a:t>검색을 하지 않으며</a:t>
            </a:r>
            <a:r>
              <a:rPr lang="en-US" altLang="ko-KR" sz="240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/>
              <a:t>유망한 마디에 대해서만 그 마디의 자식마디</a:t>
            </a:r>
            <a:r>
              <a:rPr lang="en-US" altLang="ko-KR" sz="2400" smtClean="0"/>
              <a:t>(children)</a:t>
            </a:r>
            <a:r>
              <a:rPr lang="ko-KR" altLang="en-US" sz="2400" smtClean="0"/>
              <a:t>를 검색한다</a:t>
            </a:r>
            <a:r>
              <a:rPr lang="en-US" altLang="ko-KR" sz="2400" smtClean="0"/>
              <a:t>.</a:t>
            </a:r>
            <a:r>
              <a:rPr lang="en-US" altLang="ko-KR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이 알고리즘은 다음과 같은 절차로 진행된다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	1. </a:t>
            </a:r>
            <a:r>
              <a:rPr lang="ko-KR" altLang="en-US" sz="2400" smtClean="0"/>
              <a:t>상태공간트리의 깊이우선검색을 실시한다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	2. </a:t>
            </a:r>
            <a:r>
              <a:rPr lang="ko-KR" altLang="en-US" sz="2400" smtClean="0"/>
              <a:t>각 마디가 유망한지를 점검한다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	3. </a:t>
            </a:r>
            <a:r>
              <a:rPr lang="ko-KR" altLang="en-US" sz="2400" smtClean="0"/>
              <a:t>만일 그 마디가 유망하지 않으면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그 마디의 부모마디로 돌아가서 검색을 계속한다</a:t>
            </a:r>
            <a:r>
              <a:rPr lang="en-US" altLang="ko-KR" sz="2000" smtClean="0"/>
              <a:t>.</a:t>
            </a: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2FF7AF04-F431-4306-99B0-305B25515437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415455-1F59-4630-9C74-8D219F84D859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		</a:t>
            </a:r>
            <a:r>
              <a:rPr lang="en-US" altLang="ko-KR" smtClean="0">
                <a:latin typeface="Courier New" pitchFamily="49" charset="0"/>
              </a:rPr>
              <a:t>void checknode (node v)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  if (promising(v))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    if (there is a solution at v)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	  write the solution;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     else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	  for (each child u of v)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	    checknode(u);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Courier New" pitchFamily="49" charset="0"/>
              </a:rPr>
              <a:t>		}</a:t>
            </a:r>
            <a:endParaRPr lang="en-US" altLang="ko-KR" sz="3200" smtClean="0">
              <a:latin typeface="Courier New" pitchFamily="49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되추적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1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9BFFA41C-06BE-4011-B85C-595D774E1C1C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18435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854F38-E2DC-4B92-8A6E-022E662EB700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pic>
        <p:nvPicPr>
          <p:cNvPr id="18437" name="Picture 3" descr="5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8486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2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78D972BE-31FB-4135-9DE2-F52B63F24789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19459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A6155-A142-4C9A-837A-28746845EAC3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400" b="1" smtClean="0"/>
              <a:t>4-Queens </a:t>
            </a:r>
            <a:r>
              <a:rPr lang="ko-KR" altLang="en-US" sz="4400" b="1" smtClean="0"/>
              <a:t>문제의 상태공간트리</a:t>
            </a:r>
            <a:br>
              <a:rPr lang="ko-KR" altLang="en-US" sz="4400" b="1" smtClean="0"/>
            </a:br>
            <a:r>
              <a:rPr lang="en-US" altLang="ko-KR" sz="4400" b="1" smtClean="0"/>
              <a:t>(</a:t>
            </a:r>
            <a:r>
              <a:rPr lang="ko-KR" altLang="en-US" sz="4400" smtClean="0"/>
              <a:t>되추적</a:t>
            </a:r>
            <a:r>
              <a:rPr lang="en-US" altLang="ko-KR" sz="4400" smtClean="0"/>
              <a:t>)</a:t>
            </a:r>
          </a:p>
        </p:txBody>
      </p:sp>
      <p:pic>
        <p:nvPicPr>
          <p:cNvPr id="19462" name="Picture 4" descr="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1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1643BF3D-6590-44CF-B1D1-923CADEFA27C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2048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72D88-6017-416A-9B0A-B3971C604D85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pic>
        <p:nvPicPr>
          <p:cNvPr id="20485" name="Picture 3" descr="5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229600" cy="596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7CD4B-7942-4461-B414-7B71177E0303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깊이우선검색 </a:t>
            </a:r>
            <a:r>
              <a:rPr lang="en-US" altLang="ko-KR" smtClean="0"/>
              <a:t>vs. </a:t>
            </a:r>
            <a:r>
              <a:rPr lang="ko-KR" altLang="en-US" smtClean="0"/>
              <a:t>되추적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검색하는 마디 개수의 비교</a:t>
            </a:r>
          </a:p>
          <a:p>
            <a:pPr lvl="1" eaLnBrk="1" hangingPunct="1"/>
            <a:r>
              <a:rPr lang="ko-KR" altLang="en-US" smtClean="0"/>
              <a:t>순수한 깊이우선검색 </a:t>
            </a:r>
            <a:r>
              <a:rPr lang="en-US" altLang="ko-KR" smtClean="0"/>
              <a:t>= 155 </a:t>
            </a:r>
            <a:r>
              <a:rPr lang="ko-KR" altLang="en-US" smtClean="0"/>
              <a:t>마디</a:t>
            </a:r>
          </a:p>
          <a:p>
            <a:pPr lvl="1" eaLnBrk="1" hangingPunct="1"/>
            <a:r>
              <a:rPr lang="ko-KR" altLang="en-US" smtClean="0"/>
              <a:t>되추적 </a:t>
            </a:r>
            <a:r>
              <a:rPr lang="en-US" altLang="ko-KR" smtClean="0"/>
              <a:t>= 27 </a:t>
            </a:r>
            <a:r>
              <a:rPr lang="ko-KR" altLang="en-US" smtClean="0"/>
              <a:t>마디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2FFE1-4301-417C-88EB-554040DB975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3048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void expand (node v)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  for (each child u of v)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    if (promising(u))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  	  if (there is a solution at u)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      	write the solution;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	  else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    	expand(u);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}</a:t>
            </a:r>
            <a:endParaRPr lang="en-US" altLang="ko-KR" sz="2000" smtClean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1">
                <a:solidFill>
                  <a:schemeClr val="tx2"/>
                </a:solidFill>
                <a:latin typeface="Times New Roman" pitchFamily="18" charset="0"/>
              </a:rPr>
              <a:t>4-Queens </a:t>
            </a:r>
            <a:r>
              <a:rPr lang="ko-KR" altLang="en-US" sz="4400" b="1">
                <a:solidFill>
                  <a:schemeClr val="tx2"/>
                </a:solidFill>
                <a:latin typeface="Times New Roman" pitchFamily="18" charset="0"/>
              </a:rPr>
              <a:t>문제</a:t>
            </a:r>
            <a:r>
              <a:rPr lang="en-US" altLang="ko-KR" sz="4400" b="1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ko-KR" altLang="en-US" sz="4400">
                <a:solidFill>
                  <a:schemeClr val="tx2"/>
                </a:solidFill>
                <a:latin typeface="Times New Roman" pitchFamily="18" charset="0"/>
              </a:rPr>
              <a:t>되추적</a:t>
            </a:r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ko-KR" altLang="en-US" sz="4400">
                <a:solidFill>
                  <a:schemeClr val="tx2"/>
                </a:solidFill>
                <a:latin typeface="Times New Roman" pitchFamily="18" charset="0"/>
              </a:rPr>
              <a:t>개량</a:t>
            </a:r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533400" y="4191000"/>
            <a:ext cx="80772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 2" pitchFamily="18" charset="2"/>
              <a:buBlip>
                <a:blip r:embed="rId3"/>
              </a:buBlip>
            </a:pPr>
            <a:r>
              <a:rPr lang="en-US" altLang="ko-KR" sz="2000">
                <a:latin typeface="Times New Roman" pitchFamily="18" charset="0"/>
              </a:rPr>
              <a:t>  </a:t>
            </a:r>
            <a:r>
              <a:rPr lang="ko-KR" altLang="en-US" sz="2000">
                <a:latin typeface="Times New Roman" pitchFamily="18" charset="0"/>
              </a:rPr>
              <a:t>이 개량된 알고리즘은 유망성 여부의 점검을 마디를 방문하기 전에    실시하므로</a:t>
            </a:r>
            <a:r>
              <a:rPr lang="en-US" altLang="ko-KR" sz="2000">
                <a:latin typeface="Times New Roman" pitchFamily="18" charset="0"/>
              </a:rPr>
              <a:t>, </a:t>
            </a:r>
            <a:r>
              <a:rPr lang="ko-KR" altLang="en-US" sz="2000">
                <a:latin typeface="Times New Roman" pitchFamily="18" charset="0"/>
              </a:rPr>
              <a:t>그만큼 방문할 마디의 수가 적어져서 더 효율적이다</a:t>
            </a:r>
            <a:r>
              <a:rPr lang="en-US" altLang="ko-KR" sz="200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Blip>
                <a:blip r:embed="rId3"/>
              </a:buBlip>
            </a:pPr>
            <a:r>
              <a:rPr lang="en-US" altLang="ko-KR" sz="2000">
                <a:latin typeface="Times New Roman" pitchFamily="18" charset="0"/>
              </a:rPr>
              <a:t>  </a:t>
            </a:r>
            <a:r>
              <a:rPr lang="ko-KR" altLang="en-US" sz="2000">
                <a:latin typeface="Times New Roman" pitchFamily="18" charset="0"/>
              </a:rPr>
              <a:t>그러나 일반 알고리즘이 이해하기는 더 쉽고</a:t>
            </a:r>
            <a:r>
              <a:rPr lang="en-US" altLang="ko-KR" sz="2000">
                <a:latin typeface="Times New Roman" pitchFamily="18" charset="0"/>
              </a:rPr>
              <a:t>, </a:t>
            </a:r>
            <a:r>
              <a:rPr lang="ko-KR" altLang="en-US" sz="2000">
                <a:latin typeface="Times New Roman" pitchFamily="18" charset="0"/>
              </a:rPr>
              <a:t>일반 알고리즘을 개량된 알고리즘으로 변환하기는 간단하므로</a:t>
            </a:r>
            <a:r>
              <a:rPr lang="en-US" altLang="ko-KR" sz="2000">
                <a:latin typeface="Times New Roman" pitchFamily="18" charset="0"/>
              </a:rPr>
              <a:t>, </a:t>
            </a:r>
            <a:r>
              <a:rPr lang="ko-KR" altLang="en-US" sz="2000">
                <a:latin typeface="Times New Roman" pitchFamily="18" charset="0"/>
              </a:rPr>
              <a:t>앞으로 이 강의에서의 모든 </a:t>
            </a:r>
          </a:p>
          <a:p>
            <a:r>
              <a:rPr lang="ko-KR" altLang="en-US" sz="2000">
                <a:latin typeface="Times New Roman" pitchFamily="18" charset="0"/>
              </a:rPr>
              <a:t>되추적 알고리즘은 일반 알고리즘과 같은 형태로 표시한다</a:t>
            </a:r>
            <a:r>
              <a:rPr lang="en-US" altLang="ko-KR" sz="2000">
                <a:latin typeface="Times New Roman" pitchFamily="18" charset="0"/>
              </a:rPr>
              <a:t>.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7C3F5-D6F2-4963-AE86-54A414B09105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i="1" smtClean="0"/>
              <a:t>n</a:t>
            </a:r>
            <a:r>
              <a:rPr lang="ko-KR" altLang="en-US" sz="2800" smtClean="0"/>
              <a:t>개의 </a:t>
            </a:r>
            <a:r>
              <a:rPr lang="en-US" altLang="ko-KR" sz="2800" smtClean="0"/>
              <a:t>Queen</a:t>
            </a:r>
            <a:r>
              <a:rPr lang="ko-KR" altLang="en-US" sz="2800" smtClean="0"/>
              <a:t>을 서로 상대방을 위협하지 않도록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 </a:t>
            </a:r>
            <a:r>
              <a:rPr lang="en-US" altLang="ko-KR" sz="2800" smtClean="0">
                <a:sym typeface="Symbol" pitchFamily="18" charset="2"/>
              </a:rPr>
              <a:t> </a:t>
            </a:r>
            <a:r>
              <a:rPr lang="en-US" altLang="ko-KR" sz="2800" i="1" smtClean="0">
                <a:sym typeface="Symbol" pitchFamily="18" charset="2"/>
              </a:rPr>
              <a:t>n </a:t>
            </a:r>
            <a:r>
              <a:rPr lang="ko-KR" altLang="en-US" sz="2800" smtClean="0">
                <a:sym typeface="Symbol" pitchFamily="18" charset="2"/>
              </a:rPr>
              <a:t>서양장기</a:t>
            </a:r>
            <a:r>
              <a:rPr lang="en-US" altLang="ko-KR" sz="2800" smtClean="0">
                <a:sym typeface="Symbol" pitchFamily="18" charset="2"/>
              </a:rPr>
              <a:t>(chess) </a:t>
            </a:r>
            <a:r>
              <a:rPr lang="ko-KR" altLang="en-US" sz="2800" smtClean="0">
                <a:sym typeface="Symbol" pitchFamily="18" charset="2"/>
              </a:rPr>
              <a:t>판에 위치시키는 문제이다</a:t>
            </a:r>
            <a:r>
              <a:rPr lang="en-US" altLang="ko-KR" sz="2800" smtClean="0">
                <a:sym typeface="Symbol" pitchFamily="18" charset="2"/>
              </a:rPr>
              <a:t>. </a:t>
            </a:r>
            <a:r>
              <a:rPr lang="ko-KR" altLang="en-US" sz="2800" smtClean="0">
                <a:sym typeface="Symbol" pitchFamily="18" charset="2"/>
              </a:rPr>
              <a:t>서로 상대방을 위협하지 않기 위해서는 같은 행이나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같은 열이나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같은 대각선 상에 위치하지 않아야 한다</a:t>
            </a:r>
            <a:r>
              <a:rPr lang="en-US" altLang="ko-KR" sz="28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sz="2800" b="1" i="1" smtClean="0"/>
              <a:t>n</a:t>
            </a:r>
            <a:r>
              <a:rPr lang="en-US" altLang="ko-KR" sz="2800" b="1" smtClean="0"/>
              <a:t>-Queens </a:t>
            </a:r>
            <a:r>
              <a:rPr lang="ko-KR" altLang="en-US" sz="2800" b="1" smtClean="0"/>
              <a:t>문제의 되추적 알고리즘</a:t>
            </a:r>
            <a:r>
              <a:rPr lang="en-US" altLang="ko-KR" sz="2800" smtClean="0"/>
              <a:t>: 4-Queens </a:t>
            </a:r>
            <a:r>
              <a:rPr lang="ko-KR" altLang="en-US" sz="2800" smtClean="0"/>
              <a:t>문제를 </a:t>
            </a:r>
            <a:r>
              <a:rPr lang="en-US" altLang="ko-KR" sz="2800" i="1" smtClean="0"/>
              <a:t>n</a:t>
            </a:r>
            <a:r>
              <a:rPr lang="en-US" altLang="ko-KR" sz="2800" smtClean="0"/>
              <a:t>-Queens </a:t>
            </a:r>
            <a:r>
              <a:rPr lang="ko-KR" altLang="en-US" sz="2800" smtClean="0"/>
              <a:t>문제로 확장 시키면 된다</a:t>
            </a:r>
            <a:r>
              <a:rPr lang="en-US" altLang="ko-K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3D748C-E0D3-47B1-8B38-B1A8584F1C2A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38862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상태공간트리 전체에 있는 마디의 수를 구함으로서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가지 친 상태공간트리의 마디의 개수의 상한을 구한다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깊이가 </a:t>
            </a:r>
            <a:r>
              <a:rPr lang="en-US" altLang="ko-KR" sz="2400" i="1" smtClean="0"/>
              <a:t>i</a:t>
            </a:r>
            <a:r>
              <a:rPr lang="ko-KR" altLang="en-US" sz="2400" smtClean="0"/>
              <a:t>인 마디의 개수는 </a:t>
            </a:r>
            <a:r>
              <a:rPr lang="en-US" altLang="ko-KR" sz="2400" i="1" smtClean="0"/>
              <a:t>n</a:t>
            </a:r>
            <a:r>
              <a:rPr lang="en-US" altLang="ko-KR" sz="2000" i="1" baseline="50000" smtClean="0"/>
              <a:t>i</a:t>
            </a:r>
            <a:r>
              <a:rPr lang="ko-KR" altLang="en-US" sz="2400" smtClean="0"/>
              <a:t>개 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 트리의 깊이는 </a:t>
            </a:r>
            <a:r>
              <a:rPr lang="en-US" altLang="ko-KR" sz="2400" i="1" smtClean="0"/>
              <a:t>n</a:t>
            </a:r>
            <a:r>
              <a:rPr lang="ko-KR" altLang="en-US" sz="2400" smtClean="0"/>
              <a:t>이므로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마디의 총 개수는 상한</a:t>
            </a:r>
            <a:r>
              <a:rPr lang="en-US" altLang="ko-KR" sz="2400" smtClean="0"/>
              <a:t>(upper bound)</a:t>
            </a:r>
            <a:r>
              <a:rPr lang="ko-KR" altLang="en-US" sz="2400" smtClean="0"/>
              <a:t>은</a:t>
            </a:r>
            <a:r>
              <a:rPr lang="en-US" altLang="ko-KR" sz="2400" smtClean="0"/>
              <a:t>: 																							 </a:t>
            </a:r>
            <a:r>
              <a:rPr lang="ko-KR" altLang="en-US" sz="2400" smtClean="0"/>
              <a:t>따라서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= 8</a:t>
            </a:r>
            <a:r>
              <a:rPr lang="ko-KR" altLang="en-US" sz="2400" smtClean="0"/>
              <a:t>일 때</a:t>
            </a:r>
            <a:r>
              <a:rPr lang="en-US" altLang="ko-KR" sz="2400" smtClean="0"/>
              <a:t>,                       . </a:t>
            </a:r>
          </a:p>
          <a:p>
            <a:pPr eaLnBrk="1" hangingPunct="1"/>
            <a:r>
              <a:rPr lang="ko-KR" altLang="en-US" sz="2400" smtClean="0"/>
              <a:t>그러나 이 분석은 별 가치가 없다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왜냐하면 되추적함으로서 점검하는 마디 수를 얼마나 줄였는지 상한값을 구해서는 전혀 알 수 없기 때문이다</a:t>
            </a:r>
            <a:r>
              <a:rPr lang="en-US" altLang="ko-KR" sz="2400" smtClean="0"/>
              <a:t>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09800" y="3276600"/>
          <a:ext cx="4432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3" imgW="2006280" imgH="419040" progId="Equation.3">
                  <p:embed/>
                </p:oleObj>
              </mc:Choice>
              <mc:Fallback>
                <p:oleObj name="수식" r:id="rId3" imgW="20062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44323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139952" y="3861048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5" imgW="1168200" imgH="419040" progId="Equation.3">
                  <p:embed/>
                </p:oleObj>
              </mc:Choice>
              <mc:Fallback>
                <p:oleObj name="수식" r:id="rId5" imgW="11682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861048"/>
                        <a:ext cx="144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085E6-6C6D-4A6F-8FC0-D35A55CBAC4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pic>
        <p:nvPicPr>
          <p:cNvPr id="9221" name="Picture 3" descr="2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9342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2ABD1-CC24-445E-9B8A-5FEBF4696287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유망한 마디만 세어서 상한을 구한다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 값을 구하기 위해서는 어떤 두 개의 </a:t>
            </a:r>
            <a:r>
              <a:rPr lang="en-US" altLang="ko-KR" sz="2400" smtClean="0"/>
              <a:t>Queen</a:t>
            </a:r>
            <a:r>
              <a:rPr lang="ko-KR" altLang="en-US" sz="2400" smtClean="0"/>
              <a:t>이 같을 열상에 위치할 수 없다는 사실을 이용하면 된다</a:t>
            </a:r>
            <a:r>
              <a:rPr lang="en-US" altLang="ko-KR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예를 들어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= 8</a:t>
            </a:r>
            <a:r>
              <a:rPr lang="ko-KR" altLang="en-US" sz="2400" smtClean="0"/>
              <a:t>일 경우를 생각해 보자</a:t>
            </a:r>
            <a:r>
              <a:rPr lang="en-US" altLang="ko-KR" sz="2400" smtClean="0"/>
              <a:t>. </a:t>
            </a:r>
            <a:r>
              <a:rPr lang="ko-KR" altLang="en-US" sz="2400" smtClean="0"/>
              <a:t>첫번째 </a:t>
            </a:r>
            <a:r>
              <a:rPr lang="en-US" altLang="ko-KR" sz="2400" smtClean="0"/>
              <a:t>Queen</a:t>
            </a:r>
            <a:r>
              <a:rPr lang="ko-KR" altLang="en-US" sz="2400" smtClean="0"/>
              <a:t>은 어떤 열에도 위치시킬 수 있고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 번째는 기껏해야 남은 </a:t>
            </a:r>
            <a:r>
              <a:rPr lang="en-US" altLang="ko-KR" sz="2400" smtClean="0"/>
              <a:t>7</a:t>
            </a:r>
            <a:r>
              <a:rPr lang="ko-KR" altLang="en-US" sz="2400" smtClean="0"/>
              <a:t>열 중에서만 위치시킬 수 있고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 번째는 남은 </a:t>
            </a:r>
            <a:r>
              <a:rPr lang="en-US" altLang="ko-KR" sz="2400" smtClean="0"/>
              <a:t>6</a:t>
            </a:r>
            <a:r>
              <a:rPr lang="ko-KR" altLang="en-US" sz="2400" smtClean="0"/>
              <a:t>열 중에서 위치시킬 수 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이런 식으로 계속했을 경우 마디의 수는 </a:t>
            </a:r>
            <a:r>
              <a:rPr lang="en-US" altLang="ko-KR" sz="2400" smtClean="0"/>
              <a:t>1 + 8 + 8 </a:t>
            </a:r>
            <a:r>
              <a:rPr lang="en-US" altLang="ko-KR" sz="2400" smtClean="0">
                <a:sym typeface="Symbol" pitchFamily="18" charset="2"/>
              </a:rPr>
              <a:t></a:t>
            </a:r>
            <a:r>
              <a:rPr lang="en-US" altLang="ko-KR" sz="2400" smtClean="0"/>
              <a:t> 7 + 8 </a:t>
            </a:r>
            <a:r>
              <a:rPr lang="en-US" altLang="ko-KR" sz="2400" smtClean="0">
                <a:sym typeface="Symbol" pitchFamily="18" charset="2"/>
              </a:rPr>
              <a:t></a:t>
            </a:r>
            <a:r>
              <a:rPr lang="en-US" altLang="ko-KR" sz="2400" smtClean="0"/>
              <a:t> 7 </a:t>
            </a:r>
            <a:r>
              <a:rPr lang="en-US" altLang="ko-KR" sz="2400" smtClean="0">
                <a:sym typeface="Symbol" pitchFamily="18" charset="2"/>
              </a:rPr>
              <a:t></a:t>
            </a:r>
            <a:r>
              <a:rPr lang="en-US" altLang="ko-KR" sz="2400" smtClean="0"/>
              <a:t> 6 + …+ 8! = 109,601</a:t>
            </a:r>
            <a:r>
              <a:rPr lang="ko-KR" altLang="en-US" sz="2400" smtClean="0"/>
              <a:t>가 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 결과를 일반화 하면 유망한 마디의 수는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  	을 넘지 않는다</a:t>
            </a:r>
            <a:r>
              <a:rPr lang="en-US" altLang="ko-KR" sz="2400" smtClean="0"/>
              <a:t>.</a:t>
            </a:r>
            <a:endParaRPr lang="en-US" altLang="ko-KR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7400" y="5029200"/>
          <a:ext cx="5218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3" imgW="2361960" imgH="203040" progId="Equation.3">
                  <p:embed/>
                </p:oleObj>
              </mc:Choice>
              <mc:Fallback>
                <p:oleObj name="수식" r:id="rId3" imgW="2361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5218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3C8BC-6A12-4A6B-B74A-E6ED33CB7DB8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사색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위 </a:t>
            </a:r>
            <a:r>
              <a:rPr lang="en-US" altLang="ko-KR" sz="2800" smtClean="0"/>
              <a:t>2</a:t>
            </a:r>
            <a:r>
              <a:rPr lang="ko-KR" altLang="en-US" sz="2800" smtClean="0"/>
              <a:t>가지 분석 방법은 알고리즘의 복잡도를 정확히 얘기 해주지 못하고 있다</a:t>
            </a:r>
            <a:r>
              <a:rPr lang="en-US" altLang="ko-KR" sz="2800" smtClean="0"/>
              <a:t>. </a:t>
            </a:r>
          </a:p>
          <a:p>
            <a:pPr eaLnBrk="1" hangingPunct="1"/>
            <a:r>
              <a:rPr lang="ko-KR" altLang="en-US" sz="2800" smtClean="0"/>
              <a:t>왜냐하면</a:t>
            </a:r>
            <a:r>
              <a:rPr lang="en-US" altLang="ko-KR" sz="2800" smtClean="0"/>
              <a:t>:</a:t>
            </a:r>
          </a:p>
          <a:p>
            <a:pPr lvl="1" eaLnBrk="1" hangingPunct="1"/>
            <a:r>
              <a:rPr lang="ko-KR" altLang="en-US" sz="2400" smtClean="0"/>
              <a:t>대각선을 점검하는 경우를 고려하지 않았다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따라서 실제 유망한 마디의 수는 훨씬 더 작을 수 있다</a:t>
            </a:r>
            <a:r>
              <a:rPr lang="en-US" altLang="ko-KR" sz="2400" smtClean="0"/>
              <a:t>.</a:t>
            </a:r>
          </a:p>
          <a:p>
            <a:pPr lvl="1" eaLnBrk="1" hangingPunct="1"/>
            <a:r>
              <a:rPr lang="ko-KR" altLang="en-US" sz="2400" smtClean="0"/>
              <a:t>유망하지 않은 마디를 포함하고 있는데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실제로 해석의 결과에 포함된 마디 중에서 유망하지 않은 마디가 훨씬 더 많을 수 있다</a:t>
            </a:r>
            <a:r>
              <a:rPr lang="en-US" altLang="ko-KR" sz="24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D4E9E991-316A-4070-9305-2EED528AAEE2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24039-0253-46E9-A469-259A0E850200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35814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유망한 마디의 개수를 정확하게 구하기 위한 유일한 방법은 실제로 알고리즘을 수행하여 구축된 상태공간트리의 마디의 개수를 세어보는 수 밖에 없다</a:t>
            </a:r>
            <a:r>
              <a:rPr lang="en-US" altLang="ko-KR" sz="2800" smtClean="0"/>
              <a:t>. </a:t>
            </a:r>
          </a:p>
          <a:p>
            <a:pPr eaLnBrk="1" hangingPunct="1"/>
            <a:r>
              <a:rPr lang="ko-KR" altLang="en-US" sz="2800" smtClean="0"/>
              <a:t>그러나 이 방법은 진정한 분석 방법이 될 수 없다</a:t>
            </a:r>
            <a:r>
              <a:rPr lang="en-US" altLang="ko-KR" sz="2800" smtClean="0"/>
              <a:t>. </a:t>
            </a:r>
            <a:r>
              <a:rPr lang="ko-KR" altLang="en-US" sz="2800" smtClean="0"/>
              <a:t>왜냐하면 분석은 알고리즘을 실제로 수행하지 않고 이루어져야 하기 때문이다</a:t>
            </a:r>
            <a:r>
              <a:rPr lang="en-US" altLang="ko-KR" sz="2800" smtClean="0"/>
              <a:t>. 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2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83706C1A-997B-46AB-B252-7A85AC627498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26627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A90AF0-C5FE-4E2E-998D-BFA778C97C75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수행시간 비교</a:t>
            </a:r>
          </a:p>
        </p:txBody>
      </p:sp>
      <p:pic>
        <p:nvPicPr>
          <p:cNvPr id="26630" name="Picture 5" descr="표5-1(c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2033588"/>
            <a:ext cx="7820025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04BCD511-4102-45C9-9777-46DDB017F09C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27651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215592-5921-4954-9CC8-149CC262B682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400" smtClean="0"/>
              <a:t>Monte Carlo </a:t>
            </a:r>
            <a:r>
              <a:rPr lang="ko-KR" altLang="en-US" sz="3400" smtClean="0"/>
              <a:t>기법을 사용한 </a:t>
            </a:r>
            <a:br>
              <a:rPr lang="ko-KR" altLang="en-US" sz="3400" smtClean="0"/>
            </a:br>
            <a:r>
              <a:rPr lang="ko-KR" altLang="en-US" sz="3400" smtClean="0"/>
              <a:t>백트랙킹 알고리즘의 수행시간 추정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191000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Monte Carlo </a:t>
            </a:r>
            <a:r>
              <a:rPr lang="ko-KR" altLang="en-US" sz="2400" smtClean="0"/>
              <a:t>기법은 어떤 입력이 주어졌을 때 점검하게 되는 상태공간트리의 “전형적인” 경로를 무작위</a:t>
            </a:r>
            <a:r>
              <a:rPr lang="en-US" altLang="ko-KR" sz="2400" smtClean="0"/>
              <a:t>(random)</a:t>
            </a:r>
            <a:r>
              <a:rPr lang="ko-KR" altLang="en-US" sz="2400" smtClean="0"/>
              <a:t>로 생성하여 그 경로 상에 있는 마디의 수를 센다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 과정을 여러 번 반복하여 나오는 결과의 평균치를 추정치로 한다</a:t>
            </a:r>
            <a:r>
              <a:rPr lang="en-US" altLang="ko-KR" sz="2400" smtClean="0"/>
              <a:t>.</a:t>
            </a:r>
          </a:p>
          <a:p>
            <a:pPr eaLnBrk="1" hangingPunct="1"/>
            <a:r>
              <a:rPr lang="ko-KR" altLang="en-US" sz="2400" smtClean="0"/>
              <a:t>이 기법을 적용하기 위해서는 다음 두 조건을 반드시 만족하여야 한다</a:t>
            </a:r>
            <a:r>
              <a:rPr lang="en-US" altLang="ko-KR" sz="2400" smtClean="0"/>
              <a:t>.</a:t>
            </a:r>
          </a:p>
          <a:p>
            <a:pPr lvl="1" eaLnBrk="1" hangingPunct="1"/>
            <a:r>
              <a:rPr lang="ko-KR" altLang="en-US" sz="2000" smtClean="0"/>
              <a:t>상태공간트리의 같은 수준</a:t>
            </a:r>
            <a:r>
              <a:rPr lang="en-US" altLang="ko-KR" sz="2000" smtClean="0"/>
              <a:t>(level)</a:t>
            </a:r>
            <a:r>
              <a:rPr lang="ko-KR" altLang="en-US" sz="2000" smtClean="0"/>
              <a:t>에 있는 모든 마디의 유망성 여부를 점검하는 절차는 같아야 한다</a:t>
            </a:r>
            <a:r>
              <a:rPr lang="en-US" altLang="ko-KR" sz="2000" smtClean="0"/>
              <a:t>.</a:t>
            </a:r>
          </a:p>
          <a:p>
            <a:pPr lvl="1" eaLnBrk="1" hangingPunct="1"/>
            <a:r>
              <a:rPr lang="ko-KR" altLang="en-US" sz="2000" smtClean="0"/>
              <a:t>상태 공간트리의 같은 수준에 있는 모든 마디는 반드시 같은 수의 자식마디를 가지고 있어야 한다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-Queens </a:t>
            </a:r>
            <a:r>
              <a:rPr lang="ko-KR" altLang="en-US" sz="2400" smtClean="0"/>
              <a:t>문제는 이 두 조건을 만족한다</a:t>
            </a:r>
            <a:r>
              <a:rPr lang="en-US" altLang="ko-K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1CAB1-6CA4-4738-AE41-5CCCEFF872FF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029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뿌리마디의 유망한 자식마디의 개수를 </a:t>
            </a:r>
            <a:r>
              <a:rPr lang="en-US" altLang="ko-KR" sz="2400" i="1" smtClean="0"/>
              <a:t>m</a:t>
            </a:r>
            <a:r>
              <a:rPr lang="en-US" altLang="ko-KR" sz="2400" baseline="-25000" smtClean="0"/>
              <a:t>0</a:t>
            </a:r>
            <a:r>
              <a:rPr lang="ko-KR" altLang="en-US" sz="2400" smtClean="0"/>
              <a:t>이라고 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상태공간트리의 수준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에서 유망한 마디를 하나 랜덤하게 정하고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 마디의 유망한 자식마디의 개수를 </a:t>
            </a:r>
            <a:r>
              <a:rPr lang="en-US" altLang="ko-KR" sz="2400" i="1" smtClean="0"/>
              <a:t>m</a:t>
            </a:r>
            <a:r>
              <a:rPr lang="en-US" altLang="ko-KR" sz="2400" baseline="-25000" smtClean="0"/>
              <a:t>1</a:t>
            </a:r>
            <a:r>
              <a:rPr lang="ko-KR" altLang="en-US" sz="2400" smtClean="0"/>
              <a:t>이라고 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3. </a:t>
            </a:r>
            <a:r>
              <a:rPr lang="ko-KR" altLang="en-US" sz="2400" smtClean="0"/>
              <a:t>위에서 정한 마디의 유망한 마디를 하나 랜덤하게 정하고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 마디의 유망한 자식마디의 개수를 </a:t>
            </a:r>
            <a:r>
              <a:rPr lang="en-US" altLang="ko-KR" sz="2400" i="1" smtClean="0"/>
              <a:t>m</a:t>
            </a:r>
            <a:r>
              <a:rPr lang="en-US" altLang="ko-KR" sz="2400" baseline="-25000" smtClean="0"/>
              <a:t>2</a:t>
            </a:r>
            <a:r>
              <a:rPr lang="ko-KR" altLang="en-US" sz="2400" smtClean="0"/>
              <a:t>라고 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4.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/>
              <a:t>5. </a:t>
            </a:r>
            <a:r>
              <a:rPr lang="ko-KR" altLang="en-US" sz="2400" smtClean="0"/>
              <a:t>더 이상 유망한 자식마디가 없을 때까지 이 과정을 반복한다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여기서 </a:t>
            </a:r>
            <a:r>
              <a:rPr lang="en-US" altLang="ko-KR" sz="2400" i="1" smtClean="0"/>
              <a:t>m</a:t>
            </a:r>
            <a:r>
              <a:rPr lang="en-US" altLang="ko-KR" sz="2400" i="1" baseline="-25000" smtClean="0"/>
              <a:t>i</a:t>
            </a:r>
            <a:r>
              <a:rPr lang="ko-KR" altLang="en-US" sz="2400" smtClean="0"/>
              <a:t>는 수준 </a:t>
            </a:r>
            <a:r>
              <a:rPr lang="en-US" altLang="ko-KR" sz="2400" i="1" smtClean="0"/>
              <a:t>i</a:t>
            </a:r>
            <a:r>
              <a:rPr lang="ko-KR" altLang="en-US" sz="2400" smtClean="0"/>
              <a:t>에 있는 마디의 유망한 자식마디의 개수의 평균의 추정치 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수준 </a:t>
            </a:r>
            <a:r>
              <a:rPr lang="en-US" altLang="ko-KR" sz="2400" i="1" smtClean="0"/>
              <a:t>i</a:t>
            </a:r>
            <a:r>
              <a:rPr lang="ko-KR" altLang="en-US" sz="2400" smtClean="0"/>
              <a:t>에 있는 한 마디의 자식마디의 총 개수를 </a:t>
            </a:r>
            <a:r>
              <a:rPr lang="en-US" altLang="ko-KR" sz="2400" i="1" smtClean="0"/>
              <a:t>t</a:t>
            </a:r>
            <a:r>
              <a:rPr lang="en-US" altLang="ko-KR" sz="2400" i="1" baseline="-25000" smtClean="0"/>
              <a:t>i</a:t>
            </a:r>
            <a:r>
              <a:rPr lang="ko-KR" altLang="en-US" sz="2400" smtClean="0"/>
              <a:t>라고 하면 </a:t>
            </a:r>
            <a:r>
              <a:rPr lang="en-US" altLang="ko-KR" sz="2400" smtClean="0"/>
              <a:t>(</a:t>
            </a:r>
            <a:r>
              <a:rPr lang="ko-KR" altLang="en-US" sz="2400" smtClean="0"/>
              <a:t>유망하지 않은 마디도 포함</a:t>
            </a:r>
            <a:r>
              <a:rPr lang="en-US" altLang="ko-KR" sz="2400" smtClean="0"/>
              <a:t>), </a:t>
            </a:r>
            <a:r>
              <a:rPr lang="ko-KR" altLang="en-US" sz="2400" smtClean="0"/>
              <a:t>되추적 알고리즘에 의해서 점검한 마디의 총 개수의 추정치는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152400" y="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400">
                <a:solidFill>
                  <a:schemeClr val="tx2"/>
                </a:solidFill>
                <a:latin typeface="Times New Roman" pitchFamily="18" charset="0"/>
              </a:rPr>
              <a:t>Monte Carlo </a:t>
            </a:r>
            <a:r>
              <a:rPr lang="ko-KR" altLang="en-US" sz="3400">
                <a:solidFill>
                  <a:schemeClr val="tx2"/>
                </a:solidFill>
                <a:latin typeface="Times New Roman" pitchFamily="18" charset="0"/>
              </a:rPr>
              <a:t>기법을 사용한 </a:t>
            </a:r>
            <a:br>
              <a:rPr lang="ko-KR" altLang="en-US" sz="34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ko-KR" altLang="en-US" sz="3400">
                <a:solidFill>
                  <a:schemeClr val="tx2"/>
                </a:solidFill>
                <a:latin typeface="Times New Roman" pitchFamily="18" charset="0"/>
              </a:rPr>
              <a:t>백트랙킹 알고리즘의 수행시간 추정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835150" y="5791200"/>
          <a:ext cx="5749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603160" imgH="228600" progId="Equation.3">
                  <p:embed/>
                </p:oleObj>
              </mc:Choice>
              <mc:Fallback>
                <p:oleObj name="Equation" r:id="rId3" imgW="2603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91200"/>
                        <a:ext cx="5749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8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1C246-2B80-4112-B214-AF2B7C594BCA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그래프 색칠하기</a:t>
            </a:r>
            <a:r>
              <a:rPr lang="en-US" altLang="ko-KR" smtClean="0"/>
              <a:t>(Graph Coloring)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600200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5334000" y="3200400"/>
            <a:ext cx="3352800" cy="280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>
                <a:latin typeface="Times New Roman" pitchFamily="18" charset="0"/>
              </a:rPr>
              <a:t>이 그래프에서 두가지 색으로 문제를 풀기는 불가능하다</a:t>
            </a:r>
            <a:r>
              <a:rPr lang="en-US" altLang="ko-KR" sz="2400">
                <a:latin typeface="Times New Roman" pitchFamily="18" charset="0"/>
              </a:rPr>
              <a:t>. </a:t>
            </a:r>
          </a:p>
          <a:p>
            <a:endParaRPr lang="en-US" altLang="ko-KR" sz="2400">
              <a:latin typeface="Times New Roman" pitchFamily="18" charset="0"/>
            </a:endParaRPr>
          </a:p>
          <a:p>
            <a:r>
              <a:rPr lang="ko-KR" altLang="en-US" sz="2400">
                <a:latin typeface="Times New Roman" pitchFamily="18" charset="0"/>
              </a:rPr>
              <a:t>세 가지 색을 사용하면 총 </a:t>
            </a:r>
            <a:r>
              <a:rPr lang="en-US" altLang="ko-KR" sz="2400">
                <a:latin typeface="Times New Roman" pitchFamily="18" charset="0"/>
              </a:rPr>
              <a:t>6</a:t>
            </a:r>
            <a:r>
              <a:rPr lang="ko-KR" altLang="en-US" sz="2400">
                <a:latin typeface="Times New Roman" pitchFamily="18" charset="0"/>
              </a:rPr>
              <a:t>가지의 해답을 얻을 수 있다</a:t>
            </a:r>
            <a:r>
              <a:rPr lang="en-US" altLang="ko-KR" sz="2400">
                <a:latin typeface="Times New Roman" pitchFamily="18" charset="0"/>
              </a:rPr>
              <a:t>.</a:t>
            </a:r>
            <a:endParaRPr lang="en-US" altLang="ko-KR" sz="2400"/>
          </a:p>
        </p:txBody>
      </p:sp>
      <p:pic>
        <p:nvPicPr>
          <p:cNvPr id="28680" name="Picture 6" descr="5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40386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CD001-1E89-44FD-AB81-E21997739267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평면그래프</a:t>
            </a:r>
            <a:r>
              <a:rPr lang="en-US" altLang="ko-KR" smtClean="0"/>
              <a:t>(Planar Graph)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평면 상에서 이음선</a:t>
            </a:r>
            <a:r>
              <a:rPr lang="en-US" altLang="ko-KR" smtClean="0"/>
              <a:t>(edge)</a:t>
            </a:r>
            <a:r>
              <a:rPr lang="ko-KR" altLang="en-US" smtClean="0"/>
              <a:t>들이 서로 엇갈리지 않게 그릴 수 있는 그래프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지도에서 각 지역을 그래프의 정점으로 하고</a:t>
            </a:r>
            <a:r>
              <a:rPr lang="en-US" altLang="ko-KR" smtClean="0"/>
              <a:t>, </a:t>
            </a:r>
            <a:r>
              <a:rPr lang="ko-KR" altLang="en-US" smtClean="0"/>
              <a:t>한 지역이 어떤 다른 지역과 인접해 있으면 그 지역들을 나타내는 정점들 사이에 이음선을 그으면</a:t>
            </a:r>
            <a:r>
              <a:rPr lang="en-US" altLang="ko-KR" smtClean="0"/>
              <a:t>, </a:t>
            </a:r>
            <a:r>
              <a:rPr lang="ko-KR" altLang="en-US" smtClean="0"/>
              <a:t>모든 지도는 그에 상응하는 평면그래프로 표시할 수 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07772-B657-4F2A-B77A-D2F5813D4223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지도와 평면그래프</a:t>
            </a:r>
          </a:p>
        </p:txBody>
      </p:sp>
      <p:pic>
        <p:nvPicPr>
          <p:cNvPr id="30726" name="Picture 4" descr="5-11(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36306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5" descr="5-11(b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828800"/>
            <a:ext cx="39290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16328-F38B-4BDB-A58A-B804E9D81C92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800" b="1" smtClean="0"/>
              <a:t>깊이우선검색</a:t>
            </a:r>
            <a:r>
              <a:rPr lang="en-US" altLang="ko-KR" sz="3800" b="1" smtClean="0"/>
              <a:t>(Depth-First Search)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뿌리마디</a:t>
            </a:r>
            <a:r>
              <a:rPr lang="en-US" altLang="ko-KR" sz="2800" smtClean="0"/>
              <a:t>(root)</a:t>
            </a:r>
            <a:r>
              <a:rPr lang="ko-KR" altLang="en-US" sz="2800" smtClean="0"/>
              <a:t>가 되는 마디</a:t>
            </a:r>
            <a:r>
              <a:rPr lang="en-US" altLang="ko-KR" sz="2800" smtClean="0"/>
              <a:t>(node)</a:t>
            </a:r>
            <a:r>
              <a:rPr lang="ko-KR" altLang="en-US" sz="2800" smtClean="0"/>
              <a:t>를 먼저 방문한 뒤</a:t>
            </a:r>
            <a:r>
              <a:rPr lang="en-US" altLang="ko-KR" sz="2800" smtClean="0"/>
              <a:t>, </a:t>
            </a:r>
            <a:r>
              <a:rPr lang="ko-KR" altLang="en-US" sz="2800" smtClean="0"/>
              <a:t>그 마디의 모든 후손마디</a:t>
            </a:r>
            <a:r>
              <a:rPr lang="en-US" altLang="ko-KR" sz="2800" smtClean="0"/>
              <a:t>(descendant)</a:t>
            </a:r>
            <a:r>
              <a:rPr lang="ko-KR" altLang="en-US" sz="2800" smtClean="0"/>
              <a:t>들을 차례로      </a:t>
            </a:r>
            <a:r>
              <a:rPr lang="en-US" altLang="ko-KR" sz="2800" smtClean="0"/>
              <a:t>(</a:t>
            </a:r>
            <a:r>
              <a:rPr lang="ko-KR" altLang="en-US" sz="2800" smtClean="0"/>
              <a:t>보통 왼쪽에서 오른쪽으로</a:t>
            </a:r>
            <a:r>
              <a:rPr lang="en-US" altLang="ko-KR" sz="2800" smtClean="0"/>
              <a:t>) </a:t>
            </a:r>
            <a:r>
              <a:rPr lang="ko-KR" altLang="en-US" sz="2800" smtClean="0"/>
              <a:t>방문한다</a:t>
            </a:r>
            <a:r>
              <a:rPr lang="en-US" altLang="ko-KR" sz="2800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void depth_first_tree_search (node v)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	node u;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	visit v;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	for (each child u of v)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     	     depth_first_tree_search(u)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9F08A-F6C7-449C-AE53-05446CA3403E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그래프 색칠하기</a:t>
            </a:r>
            <a:b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되추적 해법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524000" y="121920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1751" name="Picture 18" descr="5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153400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날짜 개체 틀 3"/>
          <p:cNvSpPr>
            <a:spLocks noGrp="1"/>
          </p:cNvSpPr>
          <p:nvPr>
            <p:ph type="dt" sz="quarter" idx="4294967295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</p:spPr>
        <p:txBody>
          <a:bodyPr/>
          <a:lstStyle/>
          <a:p>
            <a:fld id="{046789F6-981C-4715-9D26-D1C053CB661E}" type="datetime1">
              <a:rPr lang="ko-KR" altLang="en-US" smtClean="0"/>
              <a:pPr/>
              <a:t>2013-01-21</a:t>
            </a:fld>
            <a:endParaRPr lang="en-US" altLang="ko-KR" smtClean="0"/>
          </a:p>
        </p:txBody>
      </p:sp>
      <p:sp>
        <p:nvSpPr>
          <p:cNvPr id="4100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/>
              <a:t>알고리즘 강의 슬라이드 5</a:t>
            </a:r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61BB7-B614-4B92-9D85-291FE5B884DD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색칠하기</a:t>
            </a:r>
            <a:r>
              <a:rPr lang="en-US" altLang="ko-KR" smtClean="0"/>
              <a:t>: </a:t>
            </a:r>
            <a:r>
              <a:rPr lang="ko-KR" altLang="en-US" smtClean="0"/>
              <a:t>분석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상태공간트리 상의 마디의 총수는																				       	 가 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여기서도 </a:t>
            </a:r>
            <a:r>
              <a:rPr lang="en-US" altLang="ko-KR" smtClean="0"/>
              <a:t>Monte Carlo </a:t>
            </a:r>
            <a:r>
              <a:rPr lang="ko-KR" altLang="en-US" smtClean="0"/>
              <a:t>기법을 사용하여 수행시간을 추정할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86000" y="2667000"/>
          <a:ext cx="42084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수식" r:id="rId3" imgW="1904760" imgH="419040" progId="Equation.3">
                  <p:embed/>
                </p:oleObj>
              </mc:Choice>
              <mc:Fallback>
                <p:oleObj name="수식" r:id="rId3" imgW="1904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420846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8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35131-FE79-4B7A-BE60-0C6B76A2603E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해밀토니안 회로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23622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연결된 비방향성 그래프에서</a:t>
            </a:r>
            <a:r>
              <a:rPr lang="en-US" altLang="ko-KR" sz="2800" smtClean="0"/>
              <a:t>, </a:t>
            </a:r>
            <a:r>
              <a:rPr lang="ko-KR" altLang="en-US" sz="2800" smtClean="0"/>
              <a:t>해밀토니안 회로</a:t>
            </a:r>
            <a:r>
              <a:rPr lang="en-US" altLang="ko-KR" sz="2800" smtClean="0"/>
              <a:t>(Hamiltonian Circuits) / </a:t>
            </a:r>
            <a:r>
              <a:rPr lang="ko-KR" altLang="en-US" sz="2800" smtClean="0"/>
              <a:t>일주여행경로</a:t>
            </a:r>
            <a:r>
              <a:rPr lang="en-US" altLang="ko-KR" sz="2800" smtClean="0"/>
              <a:t>(tour)</a:t>
            </a:r>
            <a:r>
              <a:rPr lang="ko-KR" altLang="en-US" sz="2800" smtClean="0"/>
              <a:t>는 어떤 한 마디에서 출발하여 그래프 상의 각 정점을 한번씩 만 경우하여 다시 출발한 정점으로 돌아오는 경로이다</a:t>
            </a:r>
            <a:r>
              <a:rPr lang="en-US" altLang="ko-KR" sz="2800" smtClean="0"/>
              <a:t>. </a:t>
            </a:r>
          </a:p>
        </p:txBody>
      </p:sp>
      <p:pic>
        <p:nvPicPr>
          <p:cNvPr id="32775" name="Picture 6" descr="5-13(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52800"/>
            <a:ext cx="67818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808095-B19C-47BB-A83A-4173EB10108E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해밀토니안 회로 문제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b="1" smtClean="0"/>
              <a:t>해밀토니안 회로 문제</a:t>
            </a:r>
            <a:r>
              <a:rPr lang="en-US" altLang="ko-KR" sz="2800" smtClean="0"/>
              <a:t>: </a:t>
            </a:r>
            <a:r>
              <a:rPr lang="ko-KR" altLang="en-US" sz="2800" smtClean="0"/>
              <a:t>연결된 비방향성 그래프에서 해밀토니안 회로를 결정하는 문제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되추적 방법을 적용하기 위해서 다음 사항을 고려해야 한다</a:t>
            </a:r>
            <a:r>
              <a:rPr lang="en-US" altLang="ko-KR" sz="2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/>
              <a:t>경로 상의 </a:t>
            </a:r>
            <a:r>
              <a:rPr lang="en-US" altLang="ko-KR" sz="2400" i="1" smtClean="0"/>
              <a:t>i</a:t>
            </a:r>
            <a:r>
              <a:rPr lang="ko-KR" altLang="en-US" sz="2400" smtClean="0"/>
              <a:t>번째 정점은 그 경로 상의 </a:t>
            </a:r>
            <a:r>
              <a:rPr lang="en-US" altLang="ko-KR" sz="2400" smtClean="0"/>
              <a:t>(</a:t>
            </a:r>
            <a:r>
              <a:rPr lang="en-US" altLang="ko-KR" sz="2400" i="1" smtClean="0"/>
              <a:t>i </a:t>
            </a:r>
            <a:r>
              <a:rPr lang="en-US" altLang="ko-KR" sz="2400" smtClean="0"/>
              <a:t>- 1)</a:t>
            </a:r>
            <a:r>
              <a:rPr lang="ko-KR" altLang="en-US" sz="2400" smtClean="0"/>
              <a:t>번째 정점과 반드시 </a:t>
            </a:r>
            <a:r>
              <a:rPr lang="ko-KR" altLang="en-US" sz="2400" smtClean="0">
                <a:solidFill>
                  <a:srgbClr val="FF0000"/>
                </a:solidFill>
              </a:rPr>
              <a:t>이웃</a:t>
            </a:r>
            <a:r>
              <a:rPr lang="ko-KR" altLang="en-US" sz="2400" smtClean="0"/>
              <a:t> 해야 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(</a:t>
            </a:r>
            <a:r>
              <a:rPr lang="en-US" altLang="ko-KR" sz="2400" i="1" smtClean="0"/>
              <a:t>n </a:t>
            </a:r>
            <a:r>
              <a:rPr lang="en-US" altLang="ko-KR" sz="2400" smtClean="0"/>
              <a:t>- 1)</a:t>
            </a:r>
            <a:r>
              <a:rPr lang="ko-KR" altLang="en-US" sz="2400" smtClean="0"/>
              <a:t>번째 정점은 반드시 </a:t>
            </a:r>
            <a:r>
              <a:rPr lang="en-US" altLang="ko-KR" sz="2400" smtClean="0"/>
              <a:t>0</a:t>
            </a:r>
            <a:r>
              <a:rPr lang="ko-KR" altLang="en-US" sz="2400" smtClean="0"/>
              <a:t>번째 정점</a:t>
            </a:r>
            <a:r>
              <a:rPr lang="en-US" altLang="ko-KR" sz="2400" smtClean="0"/>
              <a:t>(</a:t>
            </a:r>
            <a:r>
              <a:rPr lang="ko-KR" altLang="en-US" sz="2400" smtClean="0"/>
              <a:t>출발점</a:t>
            </a:r>
            <a:r>
              <a:rPr lang="en-US" altLang="ko-KR" sz="2400" smtClean="0"/>
              <a:t>)</a:t>
            </a:r>
            <a:r>
              <a:rPr lang="ko-KR" altLang="en-US" sz="2400" smtClean="0"/>
              <a:t>과 </a:t>
            </a:r>
            <a:r>
              <a:rPr lang="ko-KR" altLang="en-US" sz="2400" smtClean="0">
                <a:solidFill>
                  <a:srgbClr val="FF0000"/>
                </a:solidFill>
              </a:rPr>
              <a:t>이웃</a:t>
            </a:r>
            <a:r>
              <a:rPr lang="ko-KR" altLang="en-US" sz="2400" smtClean="0"/>
              <a:t> 해야 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/>
              <a:t>i</a:t>
            </a:r>
            <a:r>
              <a:rPr lang="ko-KR" altLang="en-US" sz="2400" smtClean="0"/>
              <a:t>번째 정점은 처음 </a:t>
            </a:r>
            <a:r>
              <a:rPr lang="en-US" altLang="ko-KR" sz="2400" i="1" smtClean="0"/>
              <a:t>i </a:t>
            </a:r>
            <a:r>
              <a:rPr lang="en-US" altLang="ko-KR" sz="2400" smtClean="0"/>
              <a:t>- 1</a:t>
            </a:r>
            <a:r>
              <a:rPr lang="ko-KR" altLang="en-US" sz="2400" smtClean="0"/>
              <a:t>개의 정점이 될 수 없다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상태공간트리 상의 마디 수는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416050" y="5486400"/>
          <a:ext cx="6508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수식" r:id="rId3" imgW="2946240" imgH="419040" progId="Equation.3">
                  <p:embed/>
                </p:oleObj>
              </mc:Choice>
              <mc:Fallback>
                <p:oleObj name="수식" r:id="rId3" imgW="2946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486400"/>
                        <a:ext cx="65087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Magic Number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066800"/>
            <a:ext cx="7499350" cy="274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A 3x3 magic number square has 9 numbers {1,2,… 9} that must be arranged in such a way that every row, column, and diagonal has the same sum.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For a 3x3 magic number square the sum is 3*(3*3+1)/2 = 15.</a:t>
            </a:r>
          </a:p>
          <a:p>
            <a:pPr>
              <a:lnSpc>
                <a:spcPct val="90000"/>
              </a:lnSpc>
            </a:pPr>
            <a:endParaRPr lang="en-US" altLang="ko-KR" smtClean="0">
              <a:ea typeface="굴림" charset="-127"/>
            </a:endParaRPr>
          </a:p>
        </p:txBody>
      </p:sp>
      <p:pic>
        <p:nvPicPr>
          <p:cNvPr id="1024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886200"/>
            <a:ext cx="194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18836506">
            <a:off x="5169694" y="5179219"/>
            <a:ext cx="82550" cy="211138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2792773">
            <a:off x="3802062" y="5099051"/>
            <a:ext cx="85725" cy="241300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5257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charset="-127"/>
              </a:rPr>
              <a:t>15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0" y="5257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charset="-127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Magic Number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2766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It is possible to have different sized magic number squares of size nxn, </a:t>
            </a:r>
          </a:p>
          <a:p>
            <a:pPr lvl="1"/>
            <a:r>
              <a:rPr lang="en-US" altLang="ko-KR" smtClean="0">
                <a:ea typeface="굴림" charset="-127"/>
              </a:rPr>
              <a:t>where numbers {1,2,… n*n} must be arranged in such a way that every row and column has the same sum.</a:t>
            </a:r>
          </a:p>
          <a:p>
            <a:pPr lvl="1"/>
            <a:r>
              <a:rPr lang="en-US" altLang="ko-KR" smtClean="0">
                <a:ea typeface="굴림" charset="-127"/>
              </a:rPr>
              <a:t>For a nxn magic number square the sum is n*(n*n+1)/2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Magic Number Square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Say we want to create a class MagicSquare that takes in an int n and returns all valid Magic Number Squares of size nxn.</a:t>
            </a:r>
          </a:p>
          <a:p>
            <a:pPr lvl="1"/>
            <a:r>
              <a:rPr lang="en-US" altLang="ko-KR" smtClean="0">
                <a:ea typeface="굴림" charset="-127"/>
              </a:rPr>
              <a:t>Example, n = 3 returns 8 magic squares: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549525" y="3733800"/>
            <a:ext cx="1143000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charset="-127"/>
              </a:rPr>
              <a:t>2   7   6	</a:t>
            </a:r>
          </a:p>
          <a:p>
            <a:r>
              <a:rPr lang="en-US" altLang="ko-KR">
                <a:ea typeface="굴림" charset="-127"/>
              </a:rPr>
              <a:t>9   5   1	</a:t>
            </a:r>
          </a:p>
          <a:p>
            <a:r>
              <a:rPr lang="en-US" altLang="ko-KR">
                <a:ea typeface="굴림" charset="-127"/>
              </a:rPr>
              <a:t>4   3   8	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149725" y="3733800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4   9   2	</a:t>
            </a:r>
          </a:p>
          <a:p>
            <a:r>
              <a:rPr lang="en-US" altLang="ko-KR">
                <a:ea typeface="굴림" charset="-127"/>
              </a:rPr>
              <a:t>3   5   7	</a:t>
            </a:r>
          </a:p>
          <a:p>
            <a:r>
              <a:rPr lang="en-US" altLang="ko-KR">
                <a:ea typeface="굴림" charset="-127"/>
              </a:rPr>
              <a:t>8   1   6	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2549525" y="4800600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2   9   4	</a:t>
            </a:r>
          </a:p>
          <a:p>
            <a:r>
              <a:rPr lang="en-US" altLang="ko-KR">
                <a:ea typeface="굴림" charset="-127"/>
              </a:rPr>
              <a:t>7   5   3	</a:t>
            </a:r>
          </a:p>
          <a:p>
            <a:r>
              <a:rPr lang="en-US" altLang="ko-KR">
                <a:ea typeface="굴림" charset="-127"/>
              </a:rPr>
              <a:t>6   1   8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2549525" y="5857875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4   3   8	</a:t>
            </a:r>
          </a:p>
          <a:p>
            <a:r>
              <a:rPr lang="en-US" altLang="ko-KR">
                <a:ea typeface="굴림" charset="-127"/>
              </a:rPr>
              <a:t>9   5   1	</a:t>
            </a:r>
          </a:p>
          <a:p>
            <a:r>
              <a:rPr lang="en-US" altLang="ko-KR">
                <a:ea typeface="굴림" charset="-127"/>
              </a:rPr>
              <a:t>2   7   6</a:t>
            </a:r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4149725" y="5867400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6   7   2	</a:t>
            </a:r>
          </a:p>
          <a:p>
            <a:r>
              <a:rPr lang="en-US" altLang="ko-KR">
                <a:ea typeface="굴림" charset="-127"/>
              </a:rPr>
              <a:t>1   5   9	</a:t>
            </a:r>
          </a:p>
          <a:p>
            <a:r>
              <a:rPr lang="en-US" altLang="ko-KR">
                <a:ea typeface="굴림" charset="-127"/>
              </a:rPr>
              <a:t>8   3   4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4149725" y="4800600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6   1   8	</a:t>
            </a:r>
          </a:p>
          <a:p>
            <a:r>
              <a:rPr lang="en-US" altLang="ko-KR">
                <a:ea typeface="굴림" charset="-127"/>
              </a:rPr>
              <a:t>7   5   3	</a:t>
            </a:r>
          </a:p>
          <a:p>
            <a:r>
              <a:rPr lang="en-US" altLang="ko-KR">
                <a:ea typeface="굴림" charset="-127"/>
              </a:rPr>
              <a:t>2   9   4</a:t>
            </a:r>
          </a:p>
        </p:txBody>
      </p: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5715000" y="3733800"/>
            <a:ext cx="1108075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8   1   6	</a:t>
            </a:r>
          </a:p>
          <a:p>
            <a:r>
              <a:rPr lang="en-US" altLang="ko-KR">
                <a:ea typeface="굴림" charset="-127"/>
              </a:rPr>
              <a:t>3   5   7	</a:t>
            </a:r>
          </a:p>
          <a:p>
            <a:r>
              <a:rPr lang="en-US" altLang="ko-KR">
                <a:ea typeface="굴림" charset="-127"/>
              </a:rPr>
              <a:t>4   9   2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5638800" y="4800600"/>
            <a:ext cx="1143000" cy="92392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charset="-127"/>
              </a:rPr>
              <a:t>8   3   4	</a:t>
            </a:r>
          </a:p>
          <a:p>
            <a:r>
              <a:rPr lang="en-US" altLang="ko-KR">
                <a:ea typeface="굴림" charset="-127"/>
              </a:rPr>
              <a:t>1   5   9	</a:t>
            </a:r>
          </a:p>
          <a:p>
            <a:r>
              <a:rPr lang="en-US" altLang="ko-KR">
                <a:ea typeface="굴림" charset="-127"/>
              </a:rPr>
              <a:t>6   7   2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Magic Number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905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3000" smtClean="0">
                <a:ea typeface="굴림" charset="-127"/>
              </a:rPr>
              <a:t>How would we start?</a:t>
            </a: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굴림" charset="-127"/>
              </a:rPr>
              <a:t>The plan like we did with Eight Queens is just to try a number in the first position.</a:t>
            </a:r>
          </a:p>
          <a:p>
            <a:pPr lvl="2">
              <a:lnSpc>
                <a:spcPct val="80000"/>
              </a:lnSpc>
            </a:pPr>
            <a:r>
              <a:rPr lang="en-US" altLang="ko-KR" sz="2200" smtClean="0">
                <a:ea typeface="굴림" charset="-127"/>
              </a:rPr>
              <a:t>Then we can recursively solve the board at the next position given that the number has been placed.</a:t>
            </a:r>
          </a:p>
          <a:p>
            <a:pPr lvl="2">
              <a:lnSpc>
                <a:spcPct val="80000"/>
              </a:lnSpc>
            </a:pPr>
            <a:r>
              <a:rPr lang="en-US" altLang="ko-KR" sz="2200" smtClean="0">
                <a:ea typeface="굴림" charset="-127"/>
              </a:rPr>
              <a:t>Then we systematically “throw out” boards that do not meet our constraints.</a:t>
            </a:r>
          </a:p>
          <a:p>
            <a:pPr lvl="2">
              <a:lnSpc>
                <a:spcPct val="80000"/>
              </a:lnSpc>
            </a:pPr>
            <a:endParaRPr lang="en-US" altLang="ko-KR" sz="22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굴림" charset="-127"/>
              </a:rPr>
              <a:t>What do we need to do that?</a:t>
            </a:r>
          </a:p>
          <a:p>
            <a:pPr lvl="2">
              <a:lnSpc>
                <a:spcPct val="80000"/>
              </a:lnSpc>
            </a:pPr>
            <a:r>
              <a:rPr lang="en-US" altLang="ko-KR" sz="2200" smtClean="0">
                <a:ea typeface="굴림" charset="-127"/>
              </a:rPr>
              <a:t>First we will want an empty board that we will fill in one square at a time.</a:t>
            </a:r>
          </a:p>
          <a:p>
            <a:pPr lvl="2">
              <a:lnSpc>
                <a:spcPct val="80000"/>
              </a:lnSpc>
            </a:pPr>
            <a:r>
              <a:rPr lang="en-US" altLang="ko-KR" sz="2200" smtClean="0">
                <a:ea typeface="굴림" charset="-127"/>
              </a:rPr>
              <a:t>Then we will want to mark which numbers in the set (1, … , n*n) have already been used.</a:t>
            </a:r>
          </a:p>
          <a:p>
            <a:pPr lvl="2">
              <a:lnSpc>
                <a:spcPct val="80000"/>
              </a:lnSpc>
            </a:pPr>
            <a:r>
              <a:rPr lang="en-US" altLang="ko-KR" sz="2200" smtClean="0">
                <a:ea typeface="굴림" charset="-127"/>
              </a:rPr>
              <a:t>We need to calculate the sum that each row, column, and diagonal must add up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578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public class MagicSquare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private int[][] square;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private boolean[] possible;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private int totalSqs;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private int sum;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private int numsquares;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// Creates an empty MagicSquare object.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public MagicSquare(int n)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Fill in an empty square; 0 represents unfilled.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square = new int[n][n];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for (int i=0; i&lt;n; i++)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	for (int j=0; j&lt;n; j++)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		square[i][j] = 0;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Start with all numbers being possible.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totalSqs = n*n;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possible = new boolean[totalSqs];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for (int i=0; i&lt;totalSqs; i++)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	possible[i] = true;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sum = n*(n*n+1)/2;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numsquares = 0;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52400"/>
            <a:ext cx="5943600" cy="1323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600">
                <a:ea typeface="굴림" charset="-127"/>
              </a:rPr>
              <a:t>  </a:t>
            </a:r>
            <a:r>
              <a:rPr lang="en-US" altLang="ko-KR" sz="1600" b="1">
                <a:solidFill>
                  <a:srgbClr val="7030A0"/>
                </a:solidFill>
                <a:ea typeface="굴림" charset="-127"/>
              </a:rPr>
              <a:t>square[][] </a:t>
            </a:r>
            <a:r>
              <a:rPr lang="en-US" altLang="ko-KR" sz="1600">
                <a:ea typeface="굴림" charset="-127"/>
              </a:rPr>
              <a:t>will hold the numbers we place.</a:t>
            </a:r>
          </a:p>
          <a:p>
            <a:pPr>
              <a:buFont typeface="Arial" charset="0"/>
              <a:buChar char="•"/>
            </a:pPr>
            <a:r>
              <a:rPr lang="en-US" altLang="ko-KR" sz="1600">
                <a:ea typeface="굴림" charset="-127"/>
              </a:rPr>
              <a:t>  </a:t>
            </a:r>
            <a:r>
              <a:rPr lang="en-US" altLang="ko-KR" sz="1600" b="1">
                <a:solidFill>
                  <a:srgbClr val="7030A0"/>
                </a:solidFill>
                <a:ea typeface="굴림" charset="-127"/>
              </a:rPr>
              <a:t>possible[] </a:t>
            </a:r>
            <a:r>
              <a:rPr lang="en-US" altLang="ko-KR" sz="1600">
                <a:ea typeface="굴림" charset="-127"/>
              </a:rPr>
              <a:t>will hold the numbers that have still not bee used yet.</a:t>
            </a:r>
          </a:p>
          <a:p>
            <a:pPr>
              <a:buFont typeface="Arial" charset="0"/>
              <a:buChar char="•"/>
            </a:pPr>
            <a:r>
              <a:rPr lang="en-US" altLang="ko-KR" sz="1600">
                <a:ea typeface="굴림" charset="-127"/>
              </a:rPr>
              <a:t>  </a:t>
            </a:r>
            <a:r>
              <a:rPr lang="en-US" altLang="ko-KR" sz="1600" b="1">
                <a:solidFill>
                  <a:srgbClr val="7030A0"/>
                </a:solidFill>
                <a:ea typeface="굴림" charset="-127"/>
              </a:rPr>
              <a:t>sum</a:t>
            </a:r>
            <a:r>
              <a:rPr lang="en-US" altLang="ko-KR" sz="1600">
                <a:ea typeface="굴림" charset="-127"/>
              </a:rPr>
              <a:t> will store what value the rows/columns/diagonals must sum to.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0" y="2971800"/>
            <a:ext cx="4038600" cy="923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  <a:ea typeface="굴림" charset="-127"/>
              </a:rPr>
              <a:t>square[][] </a:t>
            </a:r>
            <a:r>
              <a:rPr lang="en-US" altLang="ko-KR">
                <a:ea typeface="굴림" charset="-127"/>
              </a:rPr>
              <a:t>is size nxn</a:t>
            </a:r>
          </a:p>
          <a:p>
            <a:r>
              <a:rPr lang="en-US" altLang="ko-KR">
                <a:ea typeface="굴림" charset="-127"/>
              </a:rPr>
              <a:t>initialize all values to 0, it’s empty to start!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0" y="4343400"/>
            <a:ext cx="35814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ko-KR">
                <a:ea typeface="굴림" charset="-127"/>
              </a:rPr>
              <a:t>There are n*n total numbers,</a:t>
            </a:r>
          </a:p>
          <a:p>
            <a:pPr marL="342900" indent="-342900"/>
            <a:r>
              <a:rPr lang="en-US" altLang="ko-KR">
                <a:ea typeface="굴림" charset="-127"/>
              </a:rPr>
              <a:t>so </a:t>
            </a:r>
            <a:r>
              <a:rPr lang="en-US" altLang="ko-KR" b="1">
                <a:solidFill>
                  <a:srgbClr val="7030A0"/>
                </a:solidFill>
                <a:ea typeface="굴림" charset="-127"/>
              </a:rPr>
              <a:t>possible[] </a:t>
            </a:r>
            <a:r>
              <a:rPr lang="en-US" altLang="ko-KR">
                <a:ea typeface="굴림" charset="-127"/>
              </a:rPr>
              <a:t>is size n*n.   At first </a:t>
            </a:r>
          </a:p>
          <a:p>
            <a:pPr marL="342900" indent="-342900"/>
            <a:r>
              <a:rPr lang="en-US" altLang="ko-KR">
                <a:ea typeface="굴림" charset="-127"/>
              </a:rPr>
              <a:t>all of the numbers can be used</a:t>
            </a:r>
          </a:p>
          <a:p>
            <a:pPr marL="342900" indent="-342900"/>
            <a:r>
              <a:rPr lang="en-US" altLang="ko-KR">
                <a:ea typeface="굴림" charset="-127"/>
              </a:rPr>
              <a:t>so the entire array is set to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D31E4-DF91-4C7B-82CC-54EAD23B77DF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1269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b="1">
                <a:solidFill>
                  <a:schemeClr val="tx2"/>
                </a:solidFill>
                <a:latin typeface="Times New Roman" pitchFamily="18" charset="0"/>
              </a:rPr>
              <a:t>깊이우선검색의 예</a:t>
            </a:r>
          </a:p>
        </p:txBody>
      </p:sp>
      <p:pic>
        <p:nvPicPr>
          <p:cNvPr id="11270" name="Picture 1028" descr="5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467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486400" cy="6858000"/>
          </a:xfrm>
          <a:solidFill>
            <a:schemeClr val="bg1"/>
          </a:solidFill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Recursive method which fills in the square at (row,col).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public void fill(int row, int col) {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Screen away incorrect squares.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if (!checkRows() || !checkCols() || !checkDiags())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return;</a:t>
            </a:r>
          </a:p>
          <a:p>
            <a:pPr>
              <a:buFont typeface="Wingdings 2" pitchFamily="18" charset="2"/>
              <a:buNone/>
            </a:pPr>
            <a:endParaRPr lang="en-US" altLang="ko-KR" sz="16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Filled everything, so print !!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if (row == square.length) {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System.out.println(this);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numsquares++; 			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return;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}</a:t>
            </a:r>
          </a:p>
          <a:p>
            <a:pPr>
              <a:buFont typeface="Wingdings 2" pitchFamily="18" charset="2"/>
              <a:buNone/>
            </a:pPr>
            <a:endParaRPr lang="en-US" altLang="ko-KR" sz="16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0"/>
            <a:ext cx="3886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Try each possible number for this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for (int i=0; i&lt;totalSqs; i++)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if (possible[i])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square[row][col] = i+1;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possible[i] = false;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Go to the next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int newcol = col+1;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int newrow = row;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if (newcol == square.length)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       newrow++;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       newcol = 0;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Recursively fill.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fill(newrow, newcol);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Undo this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square[row][col] = 0;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possible[i] = true;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    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191000"/>
            <a:ext cx="3581400" cy="147796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/>
              <a:t>Base Cases:</a:t>
            </a:r>
          </a:p>
          <a:p>
            <a:pPr>
              <a:defRPr/>
            </a:pPr>
            <a:r>
              <a:rPr lang="en-US" dirty="0"/>
              <a:t>Either we broke the constraints, so we throw that board out.</a:t>
            </a:r>
          </a:p>
          <a:p>
            <a:pPr>
              <a:defRPr/>
            </a:pPr>
            <a:r>
              <a:rPr lang="en-US" dirty="0"/>
              <a:t>OR </a:t>
            </a:r>
          </a:p>
          <a:p>
            <a:pPr>
              <a:defRPr/>
            </a:pPr>
            <a:r>
              <a:rPr lang="en-US" dirty="0"/>
              <a:t>We’re DONE!!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0" y="0"/>
            <a:ext cx="5105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6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6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838200"/>
            <a:ext cx="3792538" cy="36988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Try all </a:t>
            </a:r>
            <a:r>
              <a:rPr lang="en-US" b="1" i="1" dirty="0"/>
              <a:t>possible</a:t>
            </a:r>
            <a:r>
              <a:rPr lang="en-US" dirty="0"/>
              <a:t> values for this spot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2209800"/>
            <a:ext cx="4114800" cy="64611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Find the new row and </a:t>
            </a:r>
            <a:r>
              <a:rPr lang="en-US" dirty="0" err="1"/>
              <a:t>col</a:t>
            </a:r>
            <a:r>
              <a:rPr lang="en-US" dirty="0"/>
              <a:t>,                  so we can recursively fill the next spot.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0"/>
            <a:ext cx="3994150" cy="369888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Recursively call fill() on our new spot.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5334000"/>
            <a:ext cx="4570413" cy="64611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Undo this square for future recursive calls, </a:t>
            </a:r>
          </a:p>
          <a:p>
            <a:pPr>
              <a:defRPr/>
            </a:pPr>
            <a:r>
              <a:rPr lang="en-US" dirty="0"/>
              <a:t>so that we can try </a:t>
            </a:r>
            <a:r>
              <a:rPr lang="en-US" b="1" i="1" dirty="0"/>
              <a:t>ALL valid </a:t>
            </a:r>
            <a:r>
              <a:rPr lang="en-US" dirty="0"/>
              <a:t>boards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486400" cy="6858000"/>
          </a:xfrm>
          <a:solidFill>
            <a:schemeClr val="bg1"/>
          </a:solidFill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Recursive method which fills in the square at (row,col).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public void fill(int row, int col) {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Screen away incorrect squares.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if (!checkRows() || !checkCols() || !checkDiags())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return;</a:t>
            </a:r>
          </a:p>
          <a:p>
            <a:pPr>
              <a:buFont typeface="Wingdings 2" pitchFamily="18" charset="2"/>
              <a:buNone/>
            </a:pPr>
            <a:endParaRPr lang="en-US" altLang="ko-KR" sz="16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16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Filled everything, so print !!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if (row == square.length) {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System.out.println(this);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numsquares++; 			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return;</a:t>
            </a: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}</a:t>
            </a:r>
          </a:p>
          <a:p>
            <a:pPr>
              <a:buFont typeface="Wingdings 2" pitchFamily="18" charset="2"/>
              <a:buNone/>
            </a:pPr>
            <a:endParaRPr lang="en-US" altLang="ko-KR" sz="16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16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5257800" y="0"/>
            <a:ext cx="3886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Try each possible number for this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for (int i=0; i&lt;totalSqs; i++)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if (possible[i])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square[row][col] = i+1;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possible[i] = false;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Go to the next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int newcol = col+1;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int newrow = row;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if (newcol == square.length) {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       newrow++;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       newcol = 0;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Recursively fill.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fill(newrow, newcol);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15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</a:t>
            </a:r>
            <a:r>
              <a:rPr lang="en-US" altLang="ko-KR" sz="1500" b="1">
                <a:latin typeface="Times New Roman" pitchFamily="18" charset="0"/>
                <a:ea typeface="굴림" charset="-127"/>
                <a:cs typeface="Times New Roman" pitchFamily="18" charset="0"/>
              </a:rPr>
              <a:t>// Undo this square.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square[row][col] = 0;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	possible[i] = true;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    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	}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1500">
                <a:latin typeface="Times New Roman" pitchFamily="18" charset="0"/>
                <a:ea typeface="굴림" charset="-127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4864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Returns true iff all the rows are okay.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public boolean checkRows()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       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Try each row.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for (int i=0; i&lt;square.length; i++)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int test = 0;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boolean unFilled = false;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Add up the values in this row.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for (int j=0; j&lt;square[i].length; j++)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 test += square[i][j];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 if (square[i][j] == 0)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       unFilled = true;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If the row is filled and adds up to the wrong number,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this is an invalid square.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       if (!unFilled &amp;&amp; test != sum)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  return false;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 </a:t>
            </a:r>
            <a:r>
              <a:rPr lang="en-US" altLang="ko-KR" sz="1500" b="1" smtClean="0">
                <a:latin typeface="Times New Roman" pitchFamily="18" charset="0"/>
                <a:ea typeface="굴림" charset="-127"/>
                <a:cs typeface="Times New Roman" pitchFamily="18" charset="0"/>
              </a:rPr>
              <a:t>// Never found proof of an invalid row.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	return true;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5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1066800"/>
            <a:ext cx="4352925" cy="64611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Determine whether each row is filled and</a:t>
            </a:r>
          </a:p>
          <a:p>
            <a:pPr>
              <a:defRPr/>
            </a:pPr>
            <a:r>
              <a:rPr lang="en-US" dirty="0"/>
              <a:t>the row’s sum.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267200"/>
            <a:ext cx="3810000" cy="1200150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If the row is filled and adds </a:t>
            </a:r>
          </a:p>
          <a:p>
            <a:pPr>
              <a:defRPr/>
            </a:pPr>
            <a:r>
              <a:rPr lang="en-US" dirty="0"/>
              <a:t>up to the wrong number</a:t>
            </a:r>
          </a:p>
          <a:p>
            <a:pPr>
              <a:defRPr/>
            </a:pPr>
            <a:r>
              <a:rPr lang="en-US" dirty="0"/>
              <a:t>then our row constraint is violated, </a:t>
            </a:r>
          </a:p>
          <a:p>
            <a:pPr>
              <a:defRPr/>
            </a:pPr>
            <a:r>
              <a:rPr lang="en-US" dirty="0"/>
              <a:t>and we return false.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5715000"/>
            <a:ext cx="4365625" cy="64611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At this point we have checked all rows, </a:t>
            </a:r>
          </a:p>
          <a:p>
            <a:pPr>
              <a:defRPr/>
            </a:pPr>
            <a:r>
              <a:rPr lang="en-US" dirty="0"/>
              <a:t>and none of them violated our constraint.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48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6ADFE-107C-4004-8C8C-A3E566E6ADE4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00600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4</a:t>
            </a:r>
            <a:r>
              <a:rPr lang="ko-KR" altLang="en-US" sz="2800" smtClean="0"/>
              <a:t>개의 </a:t>
            </a:r>
            <a:r>
              <a:rPr lang="en-US" altLang="ko-KR" sz="2800" smtClean="0"/>
              <a:t>Queen</a:t>
            </a:r>
            <a:r>
              <a:rPr lang="ko-KR" altLang="en-US" sz="2800" smtClean="0"/>
              <a:t>을 서로 상대방을 위협하지 않도록 </a:t>
            </a:r>
            <a:r>
              <a:rPr lang="en-US" altLang="ko-KR" sz="2800" smtClean="0"/>
              <a:t>4 </a:t>
            </a:r>
            <a:r>
              <a:rPr lang="en-US" altLang="ko-KR" sz="2800" smtClean="0">
                <a:sym typeface="Symbol" pitchFamily="18" charset="2"/>
              </a:rPr>
              <a:t> 4 </a:t>
            </a:r>
            <a:r>
              <a:rPr lang="ko-KR" altLang="en-US" sz="2800" smtClean="0">
                <a:sym typeface="Symbol" pitchFamily="18" charset="2"/>
              </a:rPr>
              <a:t>서양장기</a:t>
            </a:r>
            <a:r>
              <a:rPr lang="en-US" altLang="ko-KR" sz="2800" smtClean="0">
                <a:sym typeface="Symbol" pitchFamily="18" charset="2"/>
              </a:rPr>
              <a:t>(chess)</a:t>
            </a:r>
            <a:r>
              <a:rPr lang="ko-KR" altLang="en-US" sz="2800" smtClean="0">
                <a:sym typeface="Symbol" pitchFamily="18" charset="2"/>
              </a:rPr>
              <a:t>판에 위치시키는 문제이다</a:t>
            </a:r>
            <a:r>
              <a:rPr lang="en-US" altLang="ko-KR" sz="2800" smtClean="0">
                <a:sym typeface="Symbol" pitchFamily="18" charset="2"/>
              </a:rPr>
              <a:t>. </a:t>
            </a:r>
            <a:r>
              <a:rPr lang="ko-KR" altLang="en-US" sz="2800" smtClean="0">
                <a:sym typeface="Symbol" pitchFamily="18" charset="2"/>
              </a:rPr>
              <a:t>서로 상대방을 위협하지 않기 위해서는 같은 행이나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같은 열이나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같은 대각선 상에 위치하지 않아야 한다</a:t>
            </a:r>
            <a:r>
              <a:rPr lang="en-US" altLang="ko-KR" sz="28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b="1" smtClean="0">
                <a:sym typeface="Symbol" pitchFamily="18" charset="2"/>
              </a:rPr>
              <a:t>무작정 알고리즘</a:t>
            </a:r>
            <a:r>
              <a:rPr lang="en-US" altLang="ko-KR" sz="2800" smtClean="0">
                <a:sym typeface="Symbol" pitchFamily="18" charset="2"/>
              </a:rPr>
              <a:t>: </a:t>
            </a:r>
            <a:r>
              <a:rPr lang="ko-KR" altLang="en-US" sz="2800" smtClean="0">
                <a:sym typeface="Symbol" pitchFamily="18" charset="2"/>
              </a:rPr>
              <a:t>각 </a:t>
            </a:r>
            <a:r>
              <a:rPr lang="en-US" altLang="ko-KR" sz="2800" smtClean="0">
                <a:sym typeface="Symbol" pitchFamily="18" charset="2"/>
              </a:rPr>
              <a:t>Queen</a:t>
            </a:r>
            <a:r>
              <a:rPr lang="ko-KR" altLang="en-US" sz="2800" smtClean="0">
                <a:sym typeface="Symbol" pitchFamily="18" charset="2"/>
              </a:rPr>
              <a:t>을 각각 다른 행에 할당한 후에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어떤 열에 위치하면 해답은 얻을 수 있는지를 차례대로 점검해 보면 된다</a:t>
            </a:r>
            <a:r>
              <a:rPr lang="en-US" altLang="ko-KR" sz="2800" smtClean="0">
                <a:sym typeface="Symbol" pitchFamily="18" charset="2"/>
              </a:rPr>
              <a:t>. </a:t>
            </a:r>
            <a:r>
              <a:rPr lang="ko-KR" altLang="en-US" sz="2800" smtClean="0">
                <a:sym typeface="Symbol" pitchFamily="18" charset="2"/>
              </a:rPr>
              <a:t>이때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각 </a:t>
            </a:r>
            <a:r>
              <a:rPr lang="en-US" altLang="ko-KR" sz="2800" smtClean="0">
                <a:sym typeface="Symbol" pitchFamily="18" charset="2"/>
              </a:rPr>
              <a:t>Queen</a:t>
            </a:r>
            <a:r>
              <a:rPr lang="ko-KR" altLang="en-US" sz="2800" smtClean="0">
                <a:sym typeface="Symbol" pitchFamily="18" charset="2"/>
              </a:rPr>
              <a:t>은 </a:t>
            </a:r>
            <a:r>
              <a:rPr lang="en-US" altLang="ko-KR" sz="2800" smtClean="0">
                <a:sym typeface="Symbol" pitchFamily="18" charset="2"/>
              </a:rPr>
              <a:t>4</a:t>
            </a:r>
            <a:r>
              <a:rPr lang="ko-KR" altLang="en-US" sz="2800" smtClean="0">
                <a:sym typeface="Symbol" pitchFamily="18" charset="2"/>
              </a:rPr>
              <a:t>개의 열 중에서 한 열에 위치할 수 있기 때문에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해답을 얻기 위해서 점검해 보아야 하는 모든 경우의 수는 </a:t>
            </a:r>
            <a:r>
              <a:rPr lang="en-US" altLang="ko-KR" sz="2800" smtClean="0"/>
              <a:t>4 </a:t>
            </a:r>
            <a:r>
              <a:rPr lang="en-US" altLang="ko-KR" sz="2800" smtClean="0">
                <a:sym typeface="Symbol" pitchFamily="18" charset="2"/>
              </a:rPr>
              <a:t> 4  4  4 = 256</a:t>
            </a:r>
            <a:r>
              <a:rPr lang="ko-KR" altLang="en-US" sz="2800" smtClean="0">
                <a:sym typeface="Symbol" pitchFamily="18" charset="2"/>
              </a:rPr>
              <a:t>가지가 된다</a:t>
            </a:r>
            <a:r>
              <a:rPr lang="en-US" altLang="ko-KR" sz="2800" smtClean="0">
                <a:sym typeface="Symbol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1">
                <a:solidFill>
                  <a:schemeClr val="tx2"/>
                </a:solidFill>
                <a:latin typeface="Times New Roman" pitchFamily="18" charset="0"/>
              </a:rPr>
              <a:t>4-Queens </a:t>
            </a:r>
            <a:r>
              <a:rPr lang="ko-KR" altLang="en-US" sz="4400" b="1">
                <a:solidFill>
                  <a:schemeClr val="tx2"/>
                </a:solidFill>
                <a:latin typeface="Times New Roman" pitchFamily="18" charset="0"/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71A49-22AE-4AAA-9853-B6209C5FF5AA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400" b="1">
                <a:solidFill>
                  <a:schemeClr val="tx2"/>
                </a:solidFill>
                <a:latin typeface="Times New Roman" pitchFamily="18" charset="0"/>
              </a:rPr>
              <a:t>4-Queens </a:t>
            </a:r>
            <a:r>
              <a:rPr lang="ko-KR" altLang="en-US" sz="4400" b="1">
                <a:solidFill>
                  <a:schemeClr val="tx2"/>
                </a:solidFill>
                <a:latin typeface="Times New Roman" pitchFamily="18" charset="0"/>
              </a:rPr>
              <a:t>문제의 상태공간트리</a:t>
            </a:r>
          </a:p>
        </p:txBody>
      </p:sp>
      <p:pic>
        <p:nvPicPr>
          <p:cNvPr id="13318" name="Picture 5" descr="5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1534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A85170-4258-4D2C-9385-6B3A2715BB53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763000" cy="4038600"/>
          </a:xfrm>
        </p:spPr>
        <p:txBody>
          <a:bodyPr/>
          <a:lstStyle/>
          <a:p>
            <a:pPr eaLnBrk="1" hangingPunct="1"/>
            <a:r>
              <a:rPr lang="ko-KR" altLang="en-US" sz="2800" smtClean="0">
                <a:sym typeface="Symbol" pitchFamily="18" charset="2"/>
              </a:rPr>
              <a:t>뿌리마디에서 잎마디</a:t>
            </a:r>
            <a:r>
              <a:rPr lang="en-US" altLang="ko-KR" sz="2800" smtClean="0">
                <a:sym typeface="Symbol" pitchFamily="18" charset="2"/>
              </a:rPr>
              <a:t>(leaf)</a:t>
            </a:r>
            <a:r>
              <a:rPr lang="ko-KR" altLang="en-US" sz="2800" smtClean="0">
                <a:sym typeface="Symbol" pitchFamily="18" charset="2"/>
              </a:rPr>
              <a:t>까지의 경로는 해답후보</a:t>
            </a:r>
            <a:r>
              <a:rPr lang="en-US" altLang="ko-KR" sz="2800" smtClean="0">
                <a:sym typeface="Symbol" pitchFamily="18" charset="2"/>
              </a:rPr>
              <a:t>(candidate solution)</a:t>
            </a:r>
            <a:r>
              <a:rPr lang="ko-KR" altLang="en-US" sz="2800" smtClean="0">
                <a:sym typeface="Symbol" pitchFamily="18" charset="2"/>
              </a:rPr>
              <a:t>가 되는데</a:t>
            </a:r>
            <a:r>
              <a:rPr lang="en-US" altLang="ko-KR" sz="2800" smtClean="0">
                <a:sym typeface="Symbol" pitchFamily="18" charset="2"/>
              </a:rPr>
              <a:t>, </a:t>
            </a:r>
            <a:r>
              <a:rPr lang="ko-KR" altLang="en-US" sz="2800" smtClean="0">
                <a:sym typeface="Symbol" pitchFamily="18" charset="2"/>
              </a:rPr>
              <a:t>깊이우선검색을 하여 그 해답후보 중에서 해답을 찾을 수 있다</a:t>
            </a:r>
            <a:r>
              <a:rPr lang="en-US" altLang="ko-KR" sz="2800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ko-KR" altLang="en-US" sz="2800" smtClean="0">
                <a:sym typeface="Symbol" pitchFamily="18" charset="2"/>
              </a:rPr>
              <a:t>그러나 이 방법을 사용하면 해답이 될 가능성이 전혀 없는 마디의 후손마디</a:t>
            </a:r>
            <a:r>
              <a:rPr lang="en-US" altLang="ko-KR" sz="2800" smtClean="0">
                <a:sym typeface="Symbol" pitchFamily="18" charset="2"/>
              </a:rPr>
              <a:t>(descendant)</a:t>
            </a:r>
            <a:r>
              <a:rPr lang="ko-KR" altLang="en-US" sz="2800" smtClean="0">
                <a:sym typeface="Symbol" pitchFamily="18" charset="2"/>
              </a:rPr>
              <a:t>들도 모두 검색해야 하므로 비효율적이다</a:t>
            </a:r>
            <a:r>
              <a:rPr lang="en-US" altLang="ko-KR" sz="280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E0045-D758-45EB-A622-B9EBF4138603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sz="2800" b="1" smtClean="0"/>
              <a:t>마디의 유망성</a:t>
            </a:r>
            <a:r>
              <a:rPr lang="en-US" altLang="ko-KR" sz="2800" smtClean="0"/>
              <a:t>: </a:t>
            </a:r>
          </a:p>
          <a:p>
            <a:pPr lvl="1" eaLnBrk="1" hangingPunct="1"/>
            <a:r>
              <a:rPr lang="ko-KR" altLang="en-US" smtClean="0"/>
              <a:t>전혀 해답이 나올 가능성이 없는 마디는 유망하지 않다</a:t>
            </a:r>
            <a:r>
              <a:rPr lang="en-US" altLang="ko-KR" smtClean="0"/>
              <a:t>(non-promising)</a:t>
            </a:r>
            <a:r>
              <a:rPr lang="ko-KR" altLang="en-US" smtClean="0"/>
              <a:t>고 하고</a:t>
            </a:r>
            <a:r>
              <a:rPr lang="en-US" altLang="ko-KR" smtClean="0"/>
              <a:t>, </a:t>
            </a:r>
          </a:p>
          <a:p>
            <a:pPr lvl="1" eaLnBrk="1" hangingPunct="1"/>
            <a:r>
              <a:rPr lang="ko-KR" altLang="en-US" smtClean="0"/>
              <a:t>그렇지 않으면 유망하다</a:t>
            </a:r>
            <a:r>
              <a:rPr lang="en-US" altLang="ko-KR" smtClean="0"/>
              <a:t>(promising)</a:t>
            </a:r>
            <a:r>
              <a:rPr lang="ko-KR" altLang="en-US" smtClean="0"/>
              <a:t>고 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800" smtClean="0"/>
              <a:t>되추적이란</a:t>
            </a:r>
            <a:r>
              <a:rPr lang="en-US" altLang="ko-KR" sz="2800" smtClean="0"/>
              <a:t>?</a:t>
            </a:r>
          </a:p>
          <a:p>
            <a:pPr lvl="1" eaLnBrk="1" hangingPunct="1"/>
            <a:r>
              <a:rPr lang="ko-KR" altLang="en-US" smtClean="0"/>
              <a:t>어떤 마디의 유망성을 점검한 후</a:t>
            </a:r>
            <a:r>
              <a:rPr lang="en-US" altLang="ko-KR" smtClean="0"/>
              <a:t>, </a:t>
            </a:r>
            <a:r>
              <a:rPr lang="ko-KR" altLang="en-US" smtClean="0"/>
              <a:t>유망하지 않다고 판정이 되면 그 마디의 부모마디</a:t>
            </a:r>
            <a:r>
              <a:rPr lang="en-US" altLang="ko-KR" smtClean="0"/>
              <a:t>(parent)</a:t>
            </a:r>
            <a:r>
              <a:rPr lang="ko-KR" altLang="en-US" smtClean="0"/>
              <a:t>로 돌아가서</a:t>
            </a:r>
            <a:r>
              <a:rPr lang="en-US" altLang="ko-KR" smtClean="0"/>
              <a:t>(“backtrack”) </a:t>
            </a:r>
            <a:r>
              <a:rPr lang="ko-KR" altLang="en-US" smtClean="0"/>
              <a:t>다음 후손마디에 대한 검색을 계속하게 되는 절차이다</a:t>
            </a:r>
            <a:r>
              <a:rPr lang="en-US" altLang="ko-KR" smtClean="0"/>
              <a:t>.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되추적 기술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1753</Words>
  <Application>Microsoft Office PowerPoint</Application>
  <PresentationFormat>화면 슬라이드 쇼(4:3)</PresentationFormat>
  <Paragraphs>357</Paragraphs>
  <Slides>42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광장</vt:lpstr>
      <vt:lpstr>수식</vt:lpstr>
      <vt:lpstr>Equation</vt:lpstr>
      <vt:lpstr>BackTracking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되추적 알고리즘의 개념</vt:lpstr>
      <vt:lpstr>PowerPoint 프레젠테이션</vt:lpstr>
      <vt:lpstr>PowerPoint 프레젠테이션</vt:lpstr>
      <vt:lpstr>PowerPoint 프레젠테이션</vt:lpstr>
      <vt:lpstr>4-Queens 문제의 상태공간트리 (되추적)</vt:lpstr>
      <vt:lpstr>PowerPoint 프레젠테이션</vt:lpstr>
      <vt:lpstr>깊이우선검색 vs. 되추적</vt:lpstr>
      <vt:lpstr>PowerPoint 프레젠테이션</vt:lpstr>
      <vt:lpstr>n-Queens 문제</vt:lpstr>
      <vt:lpstr>n-Queens 문제의 분석 I</vt:lpstr>
      <vt:lpstr>n-Queens 문제의 분석 II</vt:lpstr>
      <vt:lpstr>사색</vt:lpstr>
      <vt:lpstr>n-Queens 문제의 분석 III</vt:lpstr>
      <vt:lpstr>알고리즘의 수행시간 비교</vt:lpstr>
      <vt:lpstr>Monte Carlo 기법을 사용한  백트랙킹 알고리즘의 수행시간 추정</vt:lpstr>
      <vt:lpstr>PowerPoint 프레젠테이션</vt:lpstr>
      <vt:lpstr>PowerPoint 프레젠테이션</vt:lpstr>
      <vt:lpstr>그래프 색칠하기(Graph Coloring)</vt:lpstr>
      <vt:lpstr>평면그래프(Planar Graph)</vt:lpstr>
      <vt:lpstr>지도와 평면그래프</vt:lpstr>
      <vt:lpstr>PowerPoint 프레젠테이션</vt:lpstr>
      <vt:lpstr>그래프 색칠하기: 분석</vt:lpstr>
      <vt:lpstr>PowerPoint 프레젠테이션</vt:lpstr>
      <vt:lpstr>해밀토니안 회로</vt:lpstr>
      <vt:lpstr>해밀토니안 회로 문제</vt:lpstr>
      <vt:lpstr>Magic Number Squares</vt:lpstr>
      <vt:lpstr>Magic Number Square</vt:lpstr>
      <vt:lpstr>Magic Number Square</vt:lpstr>
      <vt:lpstr>Magic Number Square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Microsoft Corporation</dc:creator>
  <cp:lastModifiedBy>junki</cp:lastModifiedBy>
  <cp:revision>6</cp:revision>
  <dcterms:created xsi:type="dcterms:W3CDTF">2006-10-05T04:04:58Z</dcterms:created>
  <dcterms:modified xsi:type="dcterms:W3CDTF">2013-01-21T05:20:47Z</dcterms:modified>
</cp:coreProperties>
</file>