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88" r:id="rId9"/>
    <p:sldId id="262" r:id="rId10"/>
    <p:sldId id="276" r:id="rId11"/>
    <p:sldId id="277" r:id="rId12"/>
    <p:sldId id="263" r:id="rId13"/>
    <p:sldId id="278" r:id="rId14"/>
    <p:sldId id="289" r:id="rId15"/>
    <p:sldId id="264" r:id="rId16"/>
    <p:sldId id="265" r:id="rId17"/>
    <p:sldId id="279" r:id="rId18"/>
    <p:sldId id="266" r:id="rId19"/>
    <p:sldId id="290" r:id="rId20"/>
    <p:sldId id="280" r:id="rId21"/>
    <p:sldId id="267" r:id="rId22"/>
    <p:sldId id="281" r:id="rId23"/>
    <p:sldId id="268" r:id="rId24"/>
    <p:sldId id="269" r:id="rId25"/>
    <p:sldId id="282" r:id="rId26"/>
    <p:sldId id="270" r:id="rId27"/>
    <p:sldId id="286" r:id="rId28"/>
    <p:sldId id="291" r:id="rId29"/>
    <p:sldId id="271" r:id="rId30"/>
    <p:sldId id="283" r:id="rId31"/>
    <p:sldId id="272" r:id="rId32"/>
    <p:sldId id="285" r:id="rId33"/>
    <p:sldId id="292" r:id="rId34"/>
    <p:sldId id="273" r:id="rId35"/>
    <p:sldId id="284" r:id="rId36"/>
    <p:sldId id="274" r:id="rId37"/>
    <p:sldId id="275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NP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민준기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dirty="0" err="1" smtClean="0"/>
              <a:t>결정불가능한</a:t>
            </a:r>
            <a:r>
              <a:rPr lang="ko-KR" altLang="en-US" sz="2800" dirty="0" smtClean="0"/>
              <a:t> 문제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Undecidable</a:t>
            </a:r>
            <a:r>
              <a:rPr lang="en-US" altLang="ko-KR" sz="2800" dirty="0" smtClean="0"/>
              <a:t> Problem)</a:t>
            </a:r>
          </a:p>
          <a:p>
            <a:pPr lvl="2">
              <a:lnSpc>
                <a:spcPct val="80000"/>
              </a:lnSpc>
            </a:pPr>
            <a:r>
              <a:rPr lang="ko-KR" altLang="en-US" sz="2800" dirty="0" smtClean="0"/>
              <a:t>그 문제를 풀 수 있는 알고리즘이 존재할 수 없다고 증명이 된 문제</a:t>
            </a:r>
          </a:p>
          <a:p>
            <a:pPr lvl="2">
              <a:lnSpc>
                <a:spcPct val="80000"/>
              </a:lnSpc>
            </a:pPr>
            <a:r>
              <a:rPr lang="ko-KR" altLang="en-US" sz="2800" dirty="0" smtClean="0"/>
              <a:t>예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종료 문제</a:t>
            </a:r>
            <a:r>
              <a:rPr lang="en-US" altLang="ko-KR" sz="2800" dirty="0" smtClean="0"/>
              <a:t>(Halting Problem) </a:t>
            </a:r>
            <a:r>
              <a:rPr lang="ko-KR" altLang="en-US" sz="2800" dirty="0" smtClean="0"/>
              <a:t>등</a:t>
            </a:r>
          </a:p>
          <a:p>
            <a:pPr lvl="2">
              <a:lnSpc>
                <a:spcPct val="80000"/>
              </a:lnSpc>
            </a:pPr>
            <a:r>
              <a:rPr lang="en-US" altLang="ko-KR" sz="2800" dirty="0" smtClean="0"/>
              <a:t>http://en.wikipedia.org/wiki/Halting_problem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dirty="0" smtClean="0"/>
              <a:t>요구가 현실적이나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다차시간에</a:t>
            </a:r>
            <a:r>
              <a:rPr lang="ko-KR" altLang="en-US" sz="2800" dirty="0" smtClean="0"/>
              <a:t> 풀 수 없다고 증명된 문제</a:t>
            </a:r>
          </a:p>
          <a:p>
            <a:pPr lvl="1">
              <a:lnSpc>
                <a:spcPct val="80000"/>
              </a:lnSpc>
            </a:pPr>
            <a:r>
              <a:rPr lang="ko-KR" altLang="en-US" sz="2800" dirty="0" smtClean="0"/>
              <a:t>놀랍게도 이런 부류에 속하는 문제는 상대적으로 별로 없다</a:t>
            </a:r>
            <a:r>
              <a:rPr lang="en-US" altLang="ko-KR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ko-KR" altLang="en-US" sz="2800" dirty="0" err="1" smtClean="0"/>
              <a:t>프레스버거</a:t>
            </a:r>
            <a:r>
              <a:rPr lang="ko-KR" altLang="en-US" sz="2800" dirty="0" smtClean="0"/>
              <a:t> 산술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Presburger</a:t>
            </a:r>
            <a:r>
              <a:rPr lang="en-US" altLang="ko-KR" sz="2800" dirty="0" smtClean="0"/>
              <a:t> Arithmetic) </a:t>
            </a:r>
            <a:r>
              <a:rPr lang="ko-KR" altLang="en-US" sz="2800" dirty="0" smtClean="0"/>
              <a:t>문제</a:t>
            </a:r>
          </a:p>
          <a:p>
            <a:pPr lvl="2">
              <a:lnSpc>
                <a:spcPct val="80000"/>
              </a:lnSpc>
            </a:pPr>
            <a:r>
              <a:rPr lang="en-US" altLang="ko-KR" sz="2800" dirty="0" smtClean="0"/>
              <a:t>Fischer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Rabin</a:t>
            </a:r>
            <a:r>
              <a:rPr lang="ko-KR" altLang="en-US" sz="2800" dirty="0" smtClean="0"/>
              <a:t>에 의하여 증명됨</a:t>
            </a:r>
            <a:r>
              <a:rPr lang="en-US" altLang="ko-KR" sz="2800" dirty="0" smtClean="0"/>
              <a:t>(1974)</a:t>
            </a:r>
          </a:p>
          <a:p>
            <a:endParaRPr lang="ko-KR" altLang="en-US" sz="2800" dirty="0" smtClean="0"/>
          </a:p>
          <a:p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CE1839-580F-42EE-B6C0-295F9B851184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C4386-C154-445B-8ACF-BF2DE545DFD1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종료 문제 </a:t>
            </a:r>
            <a:r>
              <a:rPr lang="en-US" altLang="ko-KR" smtClean="0"/>
              <a:t>(Halting Problem)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3200" dirty="0" smtClean="0"/>
              <a:t>어떤 프로그램 </a:t>
            </a:r>
            <a:r>
              <a:rPr lang="en-US" altLang="ko-KR" sz="3200" dirty="0" smtClean="0"/>
              <a:t>P</a:t>
            </a:r>
            <a:r>
              <a:rPr lang="ko-KR" altLang="en-US" sz="3200" dirty="0" smtClean="0"/>
              <a:t>가 정상적으로 수행되어서 종료하는지를 결정하는 문제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3200" dirty="0" smtClean="0"/>
              <a:t>1936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Alan Turing</a:t>
            </a:r>
            <a:r>
              <a:rPr lang="ko-KR" altLang="en-US" sz="3200" dirty="0" smtClean="0"/>
              <a:t>에 의해서 증명됨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3200" b="1" dirty="0" smtClean="0"/>
              <a:t>정리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종료 문제는 </a:t>
            </a:r>
            <a:r>
              <a:rPr lang="ko-KR" altLang="en-US" sz="3200" dirty="0" err="1" smtClean="0"/>
              <a:t>결정불가능하다</a:t>
            </a:r>
            <a:r>
              <a:rPr lang="en-US" altLang="ko-KR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dirty="0" smtClean="0"/>
              <a:t>증명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 문제를 풀 수 있는 알고리즘이 존재한다고 가정하자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알고리즘은 어떤 프로그램을 입력으로 받아서 그 프로그램이 종료하면 “예”라는 답을 주고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종료하지 않으면 “아니오”라는 답을 줄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알고리즘을 </a:t>
            </a:r>
            <a:r>
              <a:rPr lang="en-US" altLang="ko-KR" sz="2000" dirty="0" smtClean="0"/>
              <a:t>Halt</a:t>
            </a:r>
            <a:r>
              <a:rPr lang="ko-KR" altLang="en-US" sz="2000" dirty="0" smtClean="0"/>
              <a:t>라고 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같은 “</a:t>
            </a:r>
            <a:r>
              <a:rPr lang="ko-KR" altLang="en-US" sz="2000" dirty="0" err="1" smtClean="0"/>
              <a:t>말도안돼</a:t>
            </a:r>
            <a:r>
              <a:rPr lang="ko-KR" altLang="en-US" sz="2000" dirty="0" smtClean="0"/>
              <a:t>” 알고리즘을 만들 수 있다</a:t>
            </a:r>
            <a:r>
              <a:rPr lang="en-US" altLang="ko-KR" sz="2000" dirty="0" smtClean="0"/>
              <a:t>.</a:t>
            </a:r>
            <a:r>
              <a:rPr lang="en-US" altLang="ko-KR" sz="2800" dirty="0" smtClean="0"/>
              <a:t>                	</a:t>
            </a:r>
            <a:r>
              <a:rPr lang="en-US" altLang="ko-KR" sz="2000" dirty="0" smtClean="0"/>
              <a:t>	</a:t>
            </a:r>
          </a:p>
          <a:p>
            <a:pPr lvl="2">
              <a:lnSpc>
                <a:spcPct val="90000"/>
              </a:lnSpc>
              <a:buNone/>
            </a:pP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latin typeface="Courier New" pitchFamily="49" charset="0"/>
              </a:rPr>
              <a:t>algorithm </a:t>
            </a:r>
            <a:r>
              <a:rPr lang="ko-KR" altLang="en-US" sz="2800" dirty="0" err="1" smtClean="0">
                <a:latin typeface="Courier New" pitchFamily="49" charset="0"/>
              </a:rPr>
              <a:t>말도안돼</a:t>
            </a:r>
            <a:r>
              <a:rPr lang="ko-KR" altLang="en-US" sz="2800" dirty="0" smtClean="0">
                <a:latin typeface="Courier New" pitchFamily="49" charset="0"/>
              </a:rPr>
              <a:t> 					  	  </a:t>
            </a:r>
            <a:r>
              <a:rPr lang="en-US" altLang="ko-KR" sz="2800" dirty="0" smtClean="0">
                <a:latin typeface="Courier New" pitchFamily="49" charset="0"/>
              </a:rPr>
              <a:t>if Halt(</a:t>
            </a:r>
            <a:r>
              <a:rPr lang="ko-KR" altLang="en-US" sz="2800" dirty="0" err="1" smtClean="0">
                <a:latin typeface="Courier New" pitchFamily="49" charset="0"/>
              </a:rPr>
              <a:t>말도안돼</a:t>
            </a:r>
            <a:r>
              <a:rPr lang="en-US" altLang="ko-KR" sz="2800" dirty="0" smtClean="0">
                <a:latin typeface="Courier New" pitchFamily="49" charset="0"/>
              </a:rPr>
              <a:t>) == “</a:t>
            </a:r>
            <a:r>
              <a:rPr lang="ko-KR" altLang="en-US" sz="2800" dirty="0" smtClean="0">
                <a:latin typeface="Courier New" pitchFamily="49" charset="0"/>
              </a:rPr>
              <a:t>예” </a:t>
            </a:r>
            <a:r>
              <a:rPr lang="en-US" altLang="ko-KR" sz="2800" dirty="0" smtClean="0">
                <a:latin typeface="Courier New" pitchFamily="49" charset="0"/>
              </a:rPr>
              <a:t>then 		     	    	    while true do print “</a:t>
            </a:r>
            <a:r>
              <a:rPr lang="ko-KR" altLang="en-US" sz="2800" dirty="0" smtClean="0">
                <a:latin typeface="Courier New" pitchFamily="49" charset="0"/>
              </a:rPr>
              <a:t>야호”		</a:t>
            </a:r>
            <a:endParaRPr lang="en-US" altLang="ko-KR" sz="28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(1) </a:t>
            </a:r>
            <a:r>
              <a:rPr lang="ko-KR" altLang="en-US" sz="2800" dirty="0" smtClean="0"/>
              <a:t>만일 “</a:t>
            </a:r>
            <a:r>
              <a:rPr lang="ko-KR" altLang="en-US" sz="2800" dirty="0" err="1" smtClean="0"/>
              <a:t>말도안돼</a:t>
            </a:r>
            <a:r>
              <a:rPr lang="ko-KR" altLang="en-US" sz="2800" dirty="0" smtClean="0"/>
              <a:t>” 알고리즘이 정상적으로 종료하는 알고리즘이라고 한다면</a:t>
            </a:r>
            <a:r>
              <a:rPr lang="en-US" altLang="ko-KR" sz="2800" dirty="0" smtClean="0"/>
              <a:t>, Halt(</a:t>
            </a:r>
            <a:r>
              <a:rPr lang="ko-KR" altLang="en-US" sz="2800" dirty="0" err="1" smtClean="0"/>
              <a:t>말도안돼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는 “예”가 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따라서 이 알고리즘은 절대로 종료하지 않는다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이는 가정과 상반된다</a:t>
            </a:r>
            <a:r>
              <a:rPr lang="en-US" altLang="ko-KR" sz="28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(2) </a:t>
            </a:r>
            <a:r>
              <a:rPr lang="ko-KR" altLang="en-US" sz="2800" dirty="0" smtClean="0"/>
              <a:t>만일 “</a:t>
            </a:r>
            <a:r>
              <a:rPr lang="ko-KR" altLang="en-US" sz="2800" dirty="0" err="1" smtClean="0"/>
              <a:t>말도안돼</a:t>
            </a:r>
            <a:r>
              <a:rPr lang="ko-KR" altLang="en-US" sz="2800" dirty="0" smtClean="0"/>
              <a:t>” 알고리즘이 정상적으로 종료하지 않는 알고리즘이라고 한다면</a:t>
            </a:r>
            <a:r>
              <a:rPr lang="en-US" altLang="ko-KR" sz="2800" dirty="0" smtClean="0"/>
              <a:t>, Halt(</a:t>
            </a:r>
            <a:r>
              <a:rPr lang="ko-KR" altLang="en-US" sz="2800" dirty="0" err="1" smtClean="0"/>
              <a:t>말도안돼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는 “아니오”가 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따라서 이 알고리즘은 종료하게 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이도 마찬가지로 가정과 상반된다</a:t>
            </a:r>
            <a:r>
              <a:rPr lang="en-US" altLang="ko-KR" sz="2800" dirty="0" smtClean="0"/>
              <a:t>. 	 	   </a:t>
            </a:r>
            <a:r>
              <a:rPr lang="ko-KR" altLang="en-US" sz="2800" dirty="0" smtClean="0"/>
              <a:t>결론적으로</a:t>
            </a:r>
            <a:r>
              <a:rPr lang="en-US" altLang="ko-KR" sz="2800" dirty="0" smtClean="0"/>
              <a:t>, Halt</a:t>
            </a:r>
            <a:r>
              <a:rPr lang="ko-KR" altLang="en-US" sz="2800" dirty="0" smtClean="0"/>
              <a:t>라는 알고리즘은 존재할 수 없다</a:t>
            </a:r>
            <a:r>
              <a:rPr lang="en-US" altLang="ko-KR" sz="2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7BDA3F-8ED7-4E7F-99B2-E803B08CBBD5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8505F-3229-4032-A703-D6A3D8D996D0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438400"/>
            <a:ext cx="8839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많은 문제들이 이 카테고리에 속한다</a:t>
            </a:r>
            <a:r>
              <a:rPr lang="en-US" altLang="ko-KR" sz="28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0-1 </a:t>
            </a:r>
            <a:r>
              <a:rPr lang="ko-KR" altLang="en-US" sz="2400" smtClean="0"/>
              <a:t>배낭채우기 문제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/>
              <a:t>외판원 문제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i="1" smtClean="0"/>
              <a:t>m</a:t>
            </a:r>
            <a:r>
              <a:rPr lang="en-US" altLang="ko-KR" sz="2400" smtClean="0"/>
              <a:t>-</a:t>
            </a:r>
            <a:r>
              <a:rPr lang="ko-KR" altLang="en-US" sz="2400" smtClean="0"/>
              <a:t>색칠하기 문제</a:t>
            </a:r>
            <a:r>
              <a:rPr lang="en-US" altLang="ko-KR" sz="2400" smtClean="0"/>
              <a:t>(</a:t>
            </a:r>
            <a:r>
              <a:rPr lang="en-US" altLang="ko-KR" sz="2400" i="1" smtClean="0"/>
              <a:t>m</a:t>
            </a:r>
            <a:r>
              <a:rPr lang="en-US" altLang="ko-KR" sz="2400" smtClean="0">
                <a:sym typeface="Symbol" pitchFamily="18" charset="2"/>
              </a:rPr>
              <a:t> 3)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smtClean="0">
                <a:sym typeface="Symbol" pitchFamily="18" charset="2"/>
              </a:rPr>
              <a:t>해밀토니안 회로 문제 등등</a:t>
            </a:r>
            <a:endParaRPr lang="ko-KR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800" smtClean="0"/>
              <a:t>이러한 문제들은 </a:t>
            </a:r>
            <a:r>
              <a:rPr lang="en-US" altLang="ko-KR" sz="2800" smtClean="0"/>
              <a:t>NP(Nondeterministic Polynomial) </a:t>
            </a:r>
            <a:r>
              <a:rPr lang="ko-KR" altLang="en-US" sz="2800" smtClean="0"/>
              <a:t>문제에 속한다</a:t>
            </a:r>
            <a:r>
              <a:rPr lang="en-US" altLang="ko-KR" sz="2800" smtClean="0"/>
              <a:t>.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610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다루기 힘들다고 증명되지 않았고</a:t>
            </a:r>
            <a:r>
              <a:rPr lang="en-US" altLang="ko-KR" smtClean="0"/>
              <a:t>, </a:t>
            </a:r>
            <a:r>
              <a:rPr lang="ko-KR" altLang="en-US" smtClean="0"/>
              <a:t>다차시간알고리즘도 찾지 못한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B28A11A-2D61-4071-8B29-E3DE22FB3262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8A94D3-EB5A-4C8B-8E59-37573BFA1F2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최적화 문제 </a:t>
            </a:r>
            <a:r>
              <a:rPr lang="en-US" altLang="ko-KR" smtClean="0"/>
              <a:t>vs. </a:t>
            </a:r>
            <a:r>
              <a:rPr lang="ko-KR" altLang="en-US" smtClean="0"/>
              <a:t>결정 문제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800" u="sng" dirty="0" smtClean="0"/>
              <a:t>최적화 문제</a:t>
            </a:r>
            <a:r>
              <a:rPr lang="en-US" altLang="ko-KR" sz="2800" dirty="0" smtClean="0"/>
              <a:t>(optimization problem) - </a:t>
            </a:r>
            <a:r>
              <a:rPr lang="ko-KR" altLang="en-US" sz="2800" dirty="0" smtClean="0"/>
              <a:t>최적의 해를 찾아야 한다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u="sng" dirty="0" smtClean="0"/>
              <a:t>결정 문제</a:t>
            </a:r>
            <a:r>
              <a:rPr lang="en-US" altLang="ko-KR" sz="2800" dirty="0" smtClean="0"/>
              <a:t>(decision problem) - </a:t>
            </a:r>
            <a:r>
              <a:rPr lang="ko-KR" altLang="en-US" sz="2800" dirty="0" smtClean="0"/>
              <a:t>대답이 “예” 또는 “아니오”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이루어지는 문제 </a:t>
            </a:r>
            <a:r>
              <a:rPr lang="ko-KR" altLang="en-US" sz="2800" dirty="0" smtClean="0">
                <a:sym typeface="Symbol" pitchFamily="18" charset="2"/>
              </a:rPr>
              <a:t> 이론을 전개하고 이해하기 쉬움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b="1" u="sng" dirty="0" smtClean="0"/>
              <a:t>최적화 문제에 대한 해답을 가지고 결정 문제에 대한 해답은 저절로</a:t>
            </a:r>
            <a:r>
              <a:rPr lang="ko-KR" altLang="en-US" sz="2800" dirty="0" smtClean="0"/>
              <a:t> 얻는다</a:t>
            </a:r>
            <a:r>
              <a:rPr lang="en-US" altLang="ko-KR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/>
              <a:t>(DESC</a:t>
            </a:r>
            <a:r>
              <a:rPr lang="en-US" altLang="ko-KR" sz="2400" dirty="0" smtClean="0">
                <a:sym typeface="Symbol" pitchFamily="18" charset="2"/>
              </a:rPr>
              <a:t> </a:t>
            </a:r>
            <a:r>
              <a:rPr lang="en-US" altLang="ko-KR" sz="2400" dirty="0" smtClean="0"/>
              <a:t> OPTIOMAL)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/>
              <a:t>어떤 최적화 문제에 대해서 </a:t>
            </a:r>
            <a:r>
              <a:rPr lang="ko-KR" altLang="en-US" sz="2800" dirty="0" err="1" smtClean="0"/>
              <a:t>다차시간</a:t>
            </a:r>
            <a:r>
              <a:rPr lang="ko-KR" altLang="en-US" sz="2800" dirty="0" smtClean="0"/>
              <a:t> 알고리즘이 있다면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 알고리즘으로부터 그 문제에 해당하는 결정 문제에 대한 </a:t>
            </a:r>
            <a:r>
              <a:rPr lang="ko-KR" altLang="en-US" sz="2800" dirty="0" err="1" smtClean="0"/>
              <a:t>다차시간</a:t>
            </a:r>
            <a:r>
              <a:rPr lang="ko-KR" altLang="en-US" sz="2800" dirty="0" smtClean="0"/>
              <a:t> 알고리즘을 쉽게 유추해 낼 수 있다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 NP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P</a:t>
            </a:r>
            <a:r>
              <a:rPr lang="ko-KR" altLang="en-US" sz="2800" dirty="0" smtClean="0"/>
              <a:t>를 다룰 때 결정 문제만 고려해도 충분하다</a:t>
            </a:r>
            <a:r>
              <a:rPr lang="en-US" altLang="ko-KR" sz="280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56CD5B-FD0E-478A-B440-D477EC16F59D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4DC18B-A49B-499D-9954-4E4628C9038A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NP </a:t>
            </a:r>
            <a:r>
              <a:rPr lang="ko-KR" altLang="en-US" smtClean="0"/>
              <a:t>문제의 예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400" b="1" dirty="0" smtClean="0"/>
              <a:t>외판원 문제</a:t>
            </a:r>
          </a:p>
          <a:p>
            <a:pPr lvl="1" eaLnBrk="1" hangingPunct="1"/>
            <a:r>
              <a:rPr lang="ko-KR" altLang="en-US" sz="2400" u="sng" dirty="0" smtClean="0"/>
              <a:t>최적화 문제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가중치가 있는 방향 그래프에서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 정점에서 출발하여 다른 모든 정점을 정확히 한번씩 만 방문하면서 출발점으로 돌아오는 일주여행경로 중에서 총 여행거리가 최소가 되는 경로를 구하시오</a:t>
            </a:r>
            <a:r>
              <a:rPr lang="en-US" altLang="ko-KR" sz="2400" dirty="0" smtClean="0"/>
              <a:t>.</a:t>
            </a:r>
          </a:p>
          <a:p>
            <a:pPr lvl="1" eaLnBrk="1" hangingPunct="1"/>
            <a:r>
              <a:rPr lang="ko-KR" altLang="en-US" sz="2400" u="sng" dirty="0" smtClean="0"/>
              <a:t>결정 문제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양수 </a:t>
            </a:r>
            <a:r>
              <a:rPr lang="en-US" altLang="ko-KR" sz="2400" i="1" dirty="0" smtClean="0"/>
              <a:t>d</a:t>
            </a:r>
            <a:r>
              <a:rPr lang="ko-KR" altLang="en-US" sz="2400" dirty="0" smtClean="0"/>
              <a:t>가 주어지고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총 일주여행거리가 </a:t>
            </a:r>
            <a:r>
              <a:rPr lang="en-US" altLang="ko-KR" sz="2400" i="1" dirty="0" smtClean="0"/>
              <a:t>d</a:t>
            </a:r>
            <a:r>
              <a:rPr lang="ko-KR" altLang="en-US" sz="2400" dirty="0" smtClean="0"/>
              <a:t>를 넘지 않는 경로가 있는지 없는지를 결정하시오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 </a:t>
            </a:r>
            <a:r>
              <a:rPr lang="en-US" altLang="ko-KR" sz="2400" b="1" dirty="0" smtClean="0"/>
              <a:t>0-1 </a:t>
            </a:r>
            <a:r>
              <a:rPr lang="ko-KR" altLang="en-US" sz="2400" b="1" dirty="0" err="1" smtClean="0"/>
              <a:t>배낭채우기</a:t>
            </a:r>
            <a:r>
              <a:rPr lang="ko-KR" altLang="en-US" sz="2400" b="1" dirty="0" smtClean="0"/>
              <a:t> 문제</a:t>
            </a:r>
          </a:p>
          <a:p>
            <a:pPr lvl="1"/>
            <a:r>
              <a:rPr lang="ko-KR" altLang="en-US" sz="2400" u="sng" dirty="0" smtClean="0"/>
              <a:t>최적화 문제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배낭에 넣을 아이템의 무게와 가치를 알고 있을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용량이 </a:t>
            </a:r>
            <a:r>
              <a:rPr lang="en-US" altLang="ko-KR" sz="2400" i="1" dirty="0" smtClean="0"/>
              <a:t>W</a:t>
            </a:r>
            <a:r>
              <a:rPr lang="ko-KR" altLang="en-US" sz="2400" dirty="0" smtClean="0"/>
              <a:t>가 되는 배낭에 아이템을 총 이익이 최대가 되도록 채우시오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u="sng" dirty="0" smtClean="0"/>
              <a:t>결정 문제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용량이 </a:t>
            </a:r>
            <a:r>
              <a:rPr lang="en-US" altLang="ko-KR" sz="2400" i="1" dirty="0" smtClean="0"/>
              <a:t>W</a:t>
            </a:r>
            <a:r>
              <a:rPr lang="ko-KR" altLang="en-US" sz="2400" dirty="0" smtClean="0"/>
              <a:t>가 되는 배낭에 아이템을 총 이익이 최소한 </a:t>
            </a:r>
            <a:r>
              <a:rPr lang="en-US" altLang="ko-KR" sz="2400" i="1" dirty="0" smtClean="0"/>
              <a:t>P</a:t>
            </a:r>
            <a:r>
              <a:rPr lang="ko-KR" altLang="en-US" sz="2400" dirty="0" smtClean="0"/>
              <a:t>가 되도록 채울 수 있는지를 결정하시오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D9E39D-D502-4391-85FB-4A6457015184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6147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ACCA5E-59BB-4F97-AC65-913620426925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pic>
        <p:nvPicPr>
          <p:cNvPr id="6149" name="Picture 1027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1597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755576" y="2204864"/>
            <a:ext cx="7391400" cy="2579687"/>
            <a:chOff x="152400" y="2514600"/>
            <a:chExt cx="7391400" cy="2579132"/>
          </a:xfrm>
        </p:grpSpPr>
        <p:sp>
          <p:nvSpPr>
            <p:cNvPr id="5" name="직사각형 7"/>
            <p:cNvSpPr>
              <a:spLocks noChangeArrowheads="1"/>
            </p:cNvSpPr>
            <p:nvPr/>
          </p:nvSpPr>
          <p:spPr bwMode="auto">
            <a:xfrm>
              <a:off x="2438400" y="2971800"/>
              <a:ext cx="4191000" cy="1447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직사각형 8"/>
            <p:cNvSpPr>
              <a:spLocks noChangeArrowheads="1"/>
            </p:cNvSpPr>
            <p:nvPr/>
          </p:nvSpPr>
          <p:spPr bwMode="auto">
            <a:xfrm>
              <a:off x="2819400" y="3200400"/>
              <a:ext cx="1143000" cy="990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직사각형 9"/>
            <p:cNvSpPr>
              <a:spLocks noChangeArrowheads="1"/>
            </p:cNvSpPr>
            <p:nvPr/>
          </p:nvSpPr>
          <p:spPr bwMode="auto">
            <a:xfrm>
              <a:off x="5867400" y="3429000"/>
              <a:ext cx="5334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8" name="직선 화살표 연결선 10"/>
            <p:cNvCxnSpPr>
              <a:cxnSpLocks noChangeShapeType="1"/>
              <a:stCxn id="17" idx="3"/>
              <a:endCxn id="6" idx="1"/>
            </p:cNvCxnSpPr>
            <p:nvPr/>
          </p:nvCxnSpPr>
          <p:spPr bwMode="auto">
            <a:xfrm flipV="1">
              <a:off x="2209800" y="3695700"/>
              <a:ext cx="609600" cy="324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" name="직선 화살표 연결선 11"/>
            <p:cNvCxnSpPr>
              <a:cxnSpLocks noChangeShapeType="1"/>
              <a:endCxn id="7" idx="1"/>
            </p:cNvCxnSpPr>
            <p:nvPr/>
          </p:nvCxnSpPr>
          <p:spPr bwMode="auto">
            <a:xfrm flipV="1">
              <a:off x="2133600" y="3733800"/>
              <a:ext cx="3733800" cy="1066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" name="직선 화살표 연결선 12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3962400" y="3695700"/>
              <a:ext cx="19050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" name="직선 화살표 연결선 13"/>
            <p:cNvCxnSpPr>
              <a:cxnSpLocks noChangeShapeType="1"/>
              <a:stCxn id="7" idx="3"/>
            </p:cNvCxnSpPr>
            <p:nvPr/>
          </p:nvCxnSpPr>
          <p:spPr bwMode="auto">
            <a:xfrm>
              <a:off x="6400800" y="3733800"/>
              <a:ext cx="1143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457200" y="2514600"/>
              <a:ext cx="3886000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dirty="0"/>
                <a:t>0-1 </a:t>
              </a:r>
              <a:r>
                <a:rPr lang="en-US" altLang="ko-KR" sz="1800" dirty="0" err="1"/>
                <a:t>KanpSack</a:t>
              </a:r>
              <a:r>
                <a:rPr lang="en-US" altLang="ko-KR" sz="1800" dirty="0"/>
                <a:t> Decision Problem </a:t>
              </a:r>
              <a:endParaRPr lang="ko-KR" altLang="en-US" sz="1800" dirty="0"/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752600" y="4724400"/>
              <a:ext cx="3481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/>
                <a:t>P</a:t>
              </a:r>
              <a:endParaRPr lang="ko-KR" altLang="en-US" sz="2000"/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2895600" y="3200400"/>
              <a:ext cx="12954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/>
                <a:t>0-1 KnapSack</a:t>
              </a:r>
            </a:p>
            <a:p>
              <a:r>
                <a:rPr lang="en-US" altLang="ko-KR" sz="1400"/>
                <a:t>Optimal</a:t>
              </a:r>
            </a:p>
            <a:p>
              <a:r>
                <a:rPr lang="en-US" altLang="ko-KR" sz="1400"/>
                <a:t>Algorithm</a:t>
              </a:r>
              <a:endParaRPr lang="ko-KR" altLang="en-US" sz="1400"/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6781800" y="3429000"/>
              <a:ext cx="75052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YES </a:t>
              </a:r>
            </a:p>
            <a:p>
              <a:r>
                <a:rPr lang="en-US" altLang="ko-KR" sz="1600"/>
                <a:t>or NO</a:t>
              </a:r>
              <a:endParaRPr lang="ko-KR" altLang="en-US" sz="1600"/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6858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/>
                <a:t>K &gt; P</a:t>
              </a:r>
              <a:endParaRPr lang="ko-KR" altLang="en-US" sz="1400"/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2057400" cy="166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400"/>
                <a:t>Pi : </a:t>
              </a:r>
              <a:r>
                <a:rPr lang="ko-KR" altLang="en-US" sz="1400"/>
                <a:t>단위무게당 가치</a:t>
              </a:r>
              <a:endParaRPr lang="en-US" altLang="ko-KR" sz="1400"/>
            </a:p>
            <a:p>
              <a:r>
                <a:rPr lang="en-US" altLang="ko-KR" sz="1400"/>
                <a:t>Wi: </a:t>
              </a:r>
              <a:r>
                <a:rPr lang="ko-KR" altLang="en-US" sz="1400"/>
                <a:t>아이템의 무게</a:t>
              </a:r>
              <a:endParaRPr lang="en-US" altLang="ko-KR" sz="1400"/>
            </a:p>
            <a:p>
              <a:r>
                <a:rPr lang="en-US" altLang="ko-KR" sz="1400"/>
                <a:t>M: </a:t>
              </a:r>
              <a:r>
                <a:rPr lang="ko-KR" altLang="en-US" sz="1400"/>
                <a:t>가방의</a:t>
              </a:r>
              <a:r>
                <a:rPr lang="en-US" altLang="ko-KR" sz="1400"/>
                <a:t> </a:t>
              </a:r>
              <a:r>
                <a:rPr lang="ko-KR" altLang="en-US" sz="1400"/>
                <a:t>가용 무게</a:t>
              </a:r>
              <a:endParaRPr lang="en-US" altLang="ko-KR" sz="1400"/>
            </a:p>
            <a:p>
              <a:r>
                <a:rPr lang="en-US" altLang="ko-KR" sz="1400"/>
                <a:t>Max Sum</a:t>
              </a:r>
              <a:r>
                <a:rPr lang="en-US" altLang="ko-KR" sz="1400" baseline="-25000"/>
                <a:t>i= 1 ton</a:t>
              </a:r>
              <a:r>
                <a:rPr lang="en-US" altLang="ko-KR" sz="1400"/>
                <a:t> (Pi*Xi)</a:t>
              </a:r>
            </a:p>
            <a:p>
              <a:r>
                <a:rPr lang="en-US" altLang="ko-KR" sz="1400"/>
                <a:t> and Wi* Xi &lt; M</a:t>
              </a:r>
            </a:p>
            <a:p>
              <a:r>
                <a:rPr lang="en-US" altLang="ko-KR" sz="1400"/>
                <a:t>Where Xi denote item i  in KnapSack or not</a:t>
              </a:r>
              <a:endParaRPr lang="ko-KR" altLang="en-US" sz="1400"/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962400" y="3429000"/>
              <a:ext cx="1834156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K = Max Sum(Pi*Ki)</a:t>
              </a:r>
              <a:endParaRPr lang="ko-KR" altLang="en-US" sz="14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71D84E5-3D41-41FF-BECF-D16B03AC404C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3E1F0-4C33-4C65-8E2B-FB9B9954C862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검증</a:t>
            </a:r>
            <a:r>
              <a:rPr lang="en-US" altLang="ko-KR" smtClean="0"/>
              <a:t>(Verification)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800" b="1" dirty="0" smtClean="0"/>
              <a:t>정의</a:t>
            </a:r>
            <a:r>
              <a:rPr lang="en-US" altLang="ko-KR" sz="2800" dirty="0" smtClean="0"/>
              <a:t>:  P</a:t>
            </a:r>
            <a:r>
              <a:rPr lang="ko-KR" altLang="en-US" sz="2800" dirty="0" smtClean="0"/>
              <a:t>는 다차 시간 알고리즘으로 풀 수 있는 결정 문제들의 집합이다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dirty="0" smtClean="0"/>
              <a:t>	P</a:t>
            </a:r>
            <a:r>
              <a:rPr lang="ko-KR" altLang="en-US" sz="2800" dirty="0" smtClean="0"/>
              <a:t>에 속해 있는 문제들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정렬문제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검색문제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행렬곱셈문제 등</a:t>
            </a:r>
            <a:r>
              <a:rPr lang="en-US" altLang="ko-KR" sz="28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2800" dirty="0" smtClean="0"/>
              <a:t>	P</a:t>
            </a:r>
            <a:r>
              <a:rPr lang="ko-KR" altLang="en-US" sz="2800" dirty="0" smtClean="0"/>
              <a:t>에 속해 있지 않은 문제 </a:t>
            </a:r>
            <a:r>
              <a:rPr lang="en-US" altLang="ko-KR" sz="2800" dirty="0" smtClean="0"/>
              <a:t>- </a:t>
            </a:r>
            <a:r>
              <a:rPr lang="en-US" altLang="ko-KR" sz="2800" dirty="0" err="1" smtClean="0"/>
              <a:t>Presburger</a:t>
            </a:r>
            <a:r>
              <a:rPr lang="en-US" altLang="ko-KR" sz="2800" dirty="0" smtClean="0"/>
              <a:t>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3600" b="1" dirty="0" smtClean="0"/>
              <a:t>검증</a:t>
            </a:r>
            <a:r>
              <a:rPr lang="en-US" altLang="ko-KR" sz="3600" b="1" dirty="0" smtClean="0"/>
              <a:t>(Verification):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결정 문제의 답이 “예”인지를 검증하는 절차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예를 들어 외판원 결정 문제의 답이 “예”라면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한 일주여행경로가 주어졌을 때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그 경로가 과연 그런지를 확인한다</a:t>
            </a:r>
            <a:r>
              <a:rPr lang="en-US" altLang="ko-KR" sz="3600" dirty="0" smtClean="0"/>
              <a:t>.</a:t>
            </a:r>
          </a:p>
          <a:p>
            <a:pPr>
              <a:buNone/>
            </a:pPr>
            <a:r>
              <a:rPr lang="en-US" altLang="ko-KR" sz="3600" dirty="0" smtClean="0"/>
              <a:t>		</a:t>
            </a:r>
            <a:r>
              <a:rPr lang="en-US" altLang="ko-KR" sz="2800" dirty="0" smtClean="0">
                <a:latin typeface="Courier New" pitchFamily="49" charset="0"/>
              </a:rPr>
              <a:t>function verify(G: weighted-digraph;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              d: number;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              S: claimed-tour);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begin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            if S is a tour and the total weight of the edges in S &lt;= d then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    verify := true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 else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    verify := false</a:t>
            </a:r>
          </a:p>
          <a:p>
            <a:pPr>
              <a:buNone/>
            </a:pPr>
            <a:r>
              <a:rPr lang="en-US" altLang="ko-KR" sz="2800" dirty="0" smtClean="0">
                <a:latin typeface="Courier New" pitchFamily="49" charset="0"/>
              </a:rPr>
              <a:t>		  end;</a:t>
            </a:r>
            <a:endParaRPr lang="en-US" altLang="ko-KR" sz="3600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altLang="ko-KR" sz="3600" dirty="0" smtClean="0"/>
              <a:t>	</a:t>
            </a:r>
            <a:r>
              <a:rPr lang="ko-KR" altLang="en-US" sz="3600" dirty="0" smtClean="0"/>
              <a:t>이 검증 절차는 다차 시간 안에 수행될 수 있다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즉</a:t>
            </a:r>
            <a:r>
              <a:rPr lang="en-US" altLang="ko-KR" sz="3600" dirty="0" smtClean="0"/>
              <a:t>, </a:t>
            </a:r>
            <a:r>
              <a:rPr lang="en-US" altLang="ko-KR" sz="3600" i="1" dirty="0" smtClean="0"/>
              <a:t>d</a:t>
            </a:r>
            <a:r>
              <a:rPr lang="ko-KR" altLang="en-US" sz="3600" dirty="0" smtClean="0"/>
              <a:t>보다 작은 일주여행경로를 찾는 것이 아니라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이 과정은 다차 시간으로 해결하지 못할 수 도 있다</a:t>
            </a:r>
            <a:r>
              <a:rPr lang="en-US" altLang="ko-KR" sz="3600" dirty="0" smtClean="0"/>
              <a:t>), </a:t>
            </a:r>
            <a:r>
              <a:rPr lang="ko-KR" altLang="en-US" sz="3600" dirty="0" smtClean="0"/>
              <a:t>주어진 일주여행경로가 </a:t>
            </a:r>
            <a:r>
              <a:rPr lang="en-US" altLang="ko-KR" sz="3600" i="1" dirty="0" smtClean="0"/>
              <a:t>d</a:t>
            </a:r>
            <a:r>
              <a:rPr lang="ko-KR" altLang="en-US" sz="3600" dirty="0" smtClean="0"/>
              <a:t>보다 작게 걸리는 것인지를 알아보는 것이다</a:t>
            </a:r>
            <a:r>
              <a:rPr lang="en-US" altLang="ko-KR" sz="36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519665F-50E8-4046-91C8-779327D8B816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4D1F6-2D25-482C-B7A1-45B726EBEC91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392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1. </a:t>
            </a:r>
            <a:r>
              <a:rPr lang="ko-KR" altLang="en-US" sz="1800" dirty="0" smtClean="0"/>
              <a:t>추측단계</a:t>
            </a:r>
            <a:r>
              <a:rPr lang="en-US" altLang="ko-KR" sz="1800" dirty="0" smtClean="0"/>
              <a:t>(Guessing state: </a:t>
            </a:r>
            <a:r>
              <a:rPr lang="ko-KR" altLang="en-US" sz="1800" dirty="0" smtClean="0"/>
              <a:t>비결정적임</a:t>
            </a:r>
            <a:r>
              <a:rPr lang="en-US" altLang="ko-KR" sz="1800" dirty="0" smtClean="0"/>
              <a:t>):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</a:t>
            </a:r>
            <a:r>
              <a:rPr lang="ko-KR" altLang="en-US" sz="1800" dirty="0" smtClean="0"/>
              <a:t>문제의 입력이 주어지면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단순히 해답을 추측한다</a:t>
            </a:r>
            <a:r>
              <a:rPr lang="en-US" altLang="ko-KR" sz="1800" dirty="0" smtClean="0"/>
              <a:t>.(</a:t>
            </a:r>
            <a:r>
              <a:rPr lang="ko-KR" altLang="en-US" sz="1800" dirty="0" smtClean="0"/>
              <a:t>말도 안 되는 답이어도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상관없음</a:t>
            </a:r>
            <a:r>
              <a:rPr lang="en-US" altLang="ko-KR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2. </a:t>
            </a:r>
            <a:r>
              <a:rPr lang="ko-KR" altLang="en-US" sz="1800" dirty="0" smtClean="0"/>
              <a:t>검증단계</a:t>
            </a:r>
            <a:r>
              <a:rPr lang="en-US" altLang="ko-KR" sz="1800" dirty="0" smtClean="0"/>
              <a:t>(Verification state: </a:t>
            </a:r>
            <a:r>
              <a:rPr lang="ko-KR" altLang="en-US" sz="1800" dirty="0" smtClean="0"/>
              <a:t>결정적임</a:t>
            </a:r>
            <a:r>
              <a:rPr lang="en-US" altLang="ko-KR" sz="1800" dirty="0" smtClean="0"/>
              <a:t>):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</a:t>
            </a: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입력과 추측한 해답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출력</a:t>
            </a:r>
            <a:r>
              <a:rPr lang="en-US" altLang="ko-KR" sz="1800" dirty="0" smtClean="0"/>
              <a:t>: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     - “</a:t>
            </a:r>
            <a:r>
              <a:rPr lang="ko-KR" altLang="en-US" sz="1800" dirty="0" smtClean="0"/>
              <a:t>맞음”이라는 답을 주고 멈춘다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     </a:t>
            </a:r>
            <a:r>
              <a:rPr lang="en-US" altLang="ko-KR" sz="1800" dirty="0" smtClean="0"/>
              <a:t>- “</a:t>
            </a:r>
            <a:r>
              <a:rPr lang="ko-KR" altLang="en-US" sz="1800" dirty="0" smtClean="0"/>
              <a:t>틀림”이라는 답을 주고 멈춘다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    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무한 루프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실제 상황에서 이 비결정적 알고리즘으로 문제를 푸는 것은 불가능하다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</a:t>
            </a:r>
            <a:r>
              <a:rPr lang="ko-KR" altLang="en-US" sz="1800" dirty="0" smtClean="0"/>
              <a:t>그러나 다음과 같은 경우에는 </a:t>
            </a:r>
            <a:r>
              <a:rPr lang="ko-KR" altLang="en-US" sz="1800" dirty="0" smtClean="0">
                <a:solidFill>
                  <a:srgbClr val="FF0000"/>
                </a:solidFill>
              </a:rPr>
              <a:t>비결정적 알고리즘이 결정 문제를 “푼다”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고 한다</a:t>
            </a:r>
            <a:r>
              <a:rPr lang="en-US" altLang="ko-KR" sz="18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     - “</a:t>
            </a:r>
            <a:r>
              <a:rPr lang="ko-KR" altLang="en-US" sz="1800" dirty="0" smtClean="0"/>
              <a:t>예” 답을 줄 입력에 대해서 검증단계가 “맞음” 답을 줄 추측한 해답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ko-KR" altLang="en-US" sz="1800" dirty="0" smtClean="0"/>
              <a:t>	           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	         - “</a:t>
            </a:r>
            <a:r>
              <a:rPr lang="ko-KR" altLang="en-US" sz="1800" dirty="0" smtClean="0"/>
              <a:t>아니오” 답을 줄 입력에 대해서 검증단계가 “맞음” 답을 줄 추측한 해답</a:t>
            </a:r>
            <a:endParaRPr lang="en-US" altLang="ko-KR" sz="18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 sz="1800" dirty="0" smtClean="0"/>
              <a:t>               </a:t>
            </a:r>
            <a:r>
              <a:rPr lang="ko-KR" altLang="en-US" sz="1800" dirty="0" smtClean="0"/>
              <a:t>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비결정적알고리즘</a:t>
            </a:r>
            <a:b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(Nondeterministic Algorithm)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948B963-24AE-4F30-A4CB-2BF37373C9BF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BA38E-34AF-46A6-9ED6-62F624F58F33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:</a:t>
            </a:r>
            <a:r>
              <a:rPr lang="en-US" altLang="ko-KR" sz="2400" dirty="0" smtClean="0"/>
              <a:t> </a:t>
            </a:r>
            <a:r>
              <a:rPr lang="ko-KR" altLang="en-US" sz="2400" b="1" i="1" u="sng" dirty="0" err="1" smtClean="0"/>
              <a:t>다차시간</a:t>
            </a:r>
            <a:r>
              <a:rPr lang="ko-KR" altLang="en-US" sz="2400" b="1" i="1" u="sng" dirty="0" smtClean="0"/>
              <a:t> 비결정적 알고리즘</a:t>
            </a:r>
            <a:r>
              <a:rPr lang="en-US" altLang="ko-KR" sz="2400" dirty="0" smtClean="0"/>
              <a:t>(Polynomial-time nondeterministic algorithm)</a:t>
            </a:r>
            <a:r>
              <a:rPr lang="ko-KR" altLang="en-US" sz="2400" dirty="0" smtClean="0"/>
              <a:t>이란 </a:t>
            </a:r>
            <a:r>
              <a:rPr lang="ko-KR" altLang="en-US" sz="2400" u="sng" dirty="0" smtClean="0"/>
              <a:t>검증단계</a:t>
            </a:r>
            <a:r>
              <a:rPr lang="ko-KR" altLang="en-US" sz="2400" dirty="0" smtClean="0"/>
              <a:t>가 다차시간에 수행되는 비결정적 알고리즘을 말한다</a:t>
            </a:r>
            <a:r>
              <a:rPr lang="en-US" altLang="ko-KR" sz="2400" dirty="0" smtClean="0"/>
              <a:t>.</a:t>
            </a:r>
          </a:p>
          <a:p>
            <a:pPr eaLnBrk="1" hangingPunct="1"/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:</a:t>
            </a:r>
            <a:r>
              <a:rPr lang="en-US" altLang="ko-KR" sz="2400" dirty="0" smtClean="0"/>
              <a:t> NP(Nondeterministic Polynomial)</a:t>
            </a:r>
            <a:r>
              <a:rPr lang="ko-KR" altLang="en-US" sz="2400" dirty="0" smtClean="0"/>
              <a:t>는 다차 시간 비결정적 알고리즘에 의해서 풀 수 있는 모든 </a:t>
            </a:r>
            <a:r>
              <a:rPr lang="ko-KR" altLang="en-US" sz="2400" b="1" u="sng" dirty="0" smtClean="0"/>
              <a:t>결정 문제의 </a:t>
            </a:r>
            <a:r>
              <a:rPr lang="ko-KR" altLang="en-US" sz="2400" dirty="0" smtClean="0"/>
              <a:t>집합이다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NP</a:t>
            </a: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의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어떤 결정 문제에 대해서 검증을 </a:t>
            </a:r>
            <a:r>
              <a:rPr lang="ko-KR" altLang="en-US" sz="2800" dirty="0" err="1" smtClean="0"/>
              <a:t>다차</a:t>
            </a:r>
            <a:r>
              <a:rPr lang="ko-KR" altLang="en-US" sz="2800" dirty="0" smtClean="0"/>
              <a:t> 시간에 하는 알고리즘이 있다면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 결정 문제는 </a:t>
            </a:r>
            <a:r>
              <a:rPr lang="en-US" altLang="ko-KR" sz="2800" dirty="0" smtClean="0"/>
              <a:t>NP</a:t>
            </a:r>
            <a:r>
              <a:rPr lang="ko-KR" altLang="en-US" sz="2800" dirty="0" smtClean="0"/>
              <a:t>에 속한다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어떤 결정 문제를 풀 수 있는 </a:t>
            </a:r>
            <a:r>
              <a:rPr lang="ko-KR" altLang="en-US" sz="2800" dirty="0" err="1" smtClean="0"/>
              <a:t>다차</a:t>
            </a:r>
            <a:r>
              <a:rPr lang="ko-KR" altLang="en-US" sz="2800" dirty="0" smtClean="0"/>
              <a:t> 시간 알고리즘을 찾을 수 없을 때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다차</a:t>
            </a:r>
            <a:r>
              <a:rPr lang="ko-KR" altLang="en-US" sz="2800" dirty="0" smtClean="0"/>
              <a:t> 시간 비결정적 알고리즘을 찾으면 그 문제는 </a:t>
            </a:r>
            <a:r>
              <a:rPr lang="en-US" altLang="ko-KR" sz="2800" dirty="0" smtClean="0"/>
              <a:t>NP</a:t>
            </a:r>
            <a:r>
              <a:rPr lang="ko-KR" altLang="en-US" sz="2800" dirty="0" smtClean="0"/>
              <a:t>에 속한다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사색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그러면 어떤 결정 문제가 주어졌을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 문제가 </a:t>
            </a:r>
            <a:r>
              <a:rPr lang="en-US" altLang="ko-KR" sz="2800" dirty="0" smtClean="0"/>
              <a:t>NP</a:t>
            </a:r>
            <a:r>
              <a:rPr lang="ko-KR" altLang="en-US" sz="2800" dirty="0" smtClean="0"/>
              <a:t>임을 어떻게 증명할까</a:t>
            </a:r>
            <a:r>
              <a:rPr lang="en-US" altLang="ko-KR" sz="2800" dirty="0" smtClean="0"/>
              <a:t>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D495D4-30FB-4534-93C4-E683D468E163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8BFCF-A764-42F6-931C-36758559E5E9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NP</a:t>
            </a:r>
            <a:r>
              <a:rPr lang="ko-KR" altLang="en-US" smtClean="0"/>
              <a:t>의 특징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839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P</a:t>
            </a:r>
            <a:r>
              <a:rPr lang="ko-KR" altLang="en-US" sz="2400" dirty="0" smtClean="0"/>
              <a:t>에 속하는 모든 문제는 당연히 </a:t>
            </a:r>
            <a:r>
              <a:rPr lang="en-US" altLang="ko-KR" sz="2400" dirty="0" smtClean="0"/>
              <a:t>NP</a:t>
            </a:r>
            <a:r>
              <a:rPr lang="ko-KR" altLang="en-US" sz="2400" dirty="0" smtClean="0"/>
              <a:t>에도 속한다</a:t>
            </a:r>
            <a:r>
              <a:rPr lang="en-US" altLang="ko-KR" sz="2400" dirty="0" smtClean="0"/>
              <a:t>.(P </a:t>
            </a:r>
            <a:r>
              <a:rPr lang="en-US" altLang="ko-KR" sz="2400" dirty="0" smtClean="0">
                <a:sym typeface="Symbol" pitchFamily="18" charset="2"/>
              </a:rPr>
              <a:t></a:t>
            </a:r>
            <a:r>
              <a:rPr lang="en-US" altLang="ko-KR" sz="2400" dirty="0" smtClean="0"/>
              <a:t> NP)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NP</a:t>
            </a:r>
            <a:r>
              <a:rPr lang="ko-KR" altLang="en-US" sz="2400" dirty="0" smtClean="0"/>
              <a:t>에 속하지 않는 문제는 어떤 것이 있는가</a:t>
            </a:r>
            <a:r>
              <a:rPr lang="en-US" altLang="ko-KR" sz="2400" dirty="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/>
              <a:t>다루기 힘들다</a:t>
            </a:r>
            <a:r>
              <a:rPr lang="en-US" altLang="ko-KR" sz="2000" dirty="0" smtClean="0"/>
              <a:t>(intractable)</a:t>
            </a:r>
            <a:r>
              <a:rPr lang="ko-KR" altLang="en-US" sz="2000" dirty="0" smtClean="0"/>
              <a:t>고 증명이 된 문제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Halting </a:t>
            </a:r>
            <a:r>
              <a:rPr lang="ko-KR" altLang="en-US" sz="2000" dirty="0" smtClean="0"/>
              <a:t>문제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Presburger</a:t>
            </a:r>
            <a:r>
              <a:rPr lang="en-US" altLang="ko-KR" sz="2000" dirty="0" smtClean="0"/>
              <a:t> Arithmetic </a:t>
            </a:r>
            <a:r>
              <a:rPr lang="ko-KR" altLang="en-US" sz="2000" dirty="0" smtClean="0"/>
              <a:t>문제 등이다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/>
              <a:t>그럼 </a:t>
            </a:r>
            <a:r>
              <a:rPr lang="en-US" altLang="ko-KR" sz="2800" dirty="0" smtClean="0"/>
              <a:t>P </a:t>
            </a:r>
            <a:r>
              <a:rPr lang="en-US" altLang="ko-KR" sz="2800" dirty="0" smtClean="0">
                <a:sym typeface="Symbol" pitchFamily="18" charset="2"/>
              </a:rPr>
              <a:t> NP </a:t>
            </a:r>
            <a:r>
              <a:rPr lang="ko-KR" altLang="en-US" sz="2800" dirty="0" smtClean="0">
                <a:sym typeface="Symbol" pitchFamily="18" charset="2"/>
              </a:rPr>
              <a:t>인가</a:t>
            </a:r>
            <a:r>
              <a:rPr lang="en-US" altLang="ko-KR" sz="2800" dirty="0" smtClean="0">
                <a:sym typeface="Symbol" pitchFamily="18" charset="2"/>
              </a:rPr>
              <a:t>? (</a:t>
            </a:r>
            <a:r>
              <a:rPr lang="ko-KR" altLang="en-US" sz="2800" dirty="0" smtClean="0">
                <a:sym typeface="Symbol" pitchFamily="18" charset="2"/>
              </a:rPr>
              <a:t>또는 </a:t>
            </a:r>
            <a:r>
              <a:rPr lang="en-US" altLang="ko-KR" sz="2800" dirty="0" smtClean="0">
                <a:sym typeface="Symbol" pitchFamily="18" charset="2"/>
              </a:rPr>
              <a:t>P = NP </a:t>
            </a:r>
            <a:r>
              <a:rPr lang="ko-KR" altLang="en-US" sz="2800" dirty="0" smtClean="0">
                <a:sym typeface="Symbol" pitchFamily="18" charset="2"/>
              </a:rPr>
              <a:t>인가</a:t>
            </a:r>
            <a:r>
              <a:rPr lang="en-US" altLang="ko-KR" sz="2800" dirty="0" smtClean="0">
                <a:sym typeface="Symbol" pitchFamily="18" charset="2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US" altLang="ko-KR" sz="2800" dirty="0" smtClean="0"/>
              <a:t>(</a:t>
            </a:r>
            <a:r>
              <a:rPr lang="ko-KR" altLang="en-US" sz="2800" dirty="0" smtClean="0"/>
              <a:t>중요한 사실</a:t>
            </a:r>
            <a:r>
              <a:rPr lang="en-US" altLang="ko-KR" sz="2800" dirty="0" smtClean="0"/>
              <a:t>) NP</a:t>
            </a:r>
            <a:r>
              <a:rPr lang="ko-KR" altLang="en-US" sz="2800" dirty="0" smtClean="0"/>
              <a:t>에 속한 문제 중에서 </a:t>
            </a:r>
            <a:r>
              <a:rPr lang="en-US" altLang="ko-KR" sz="2800" dirty="0" smtClean="0"/>
              <a:t>P</a:t>
            </a:r>
            <a:r>
              <a:rPr lang="ko-KR" altLang="en-US" sz="2800" dirty="0" smtClean="0"/>
              <a:t>에 속하지 않는다고 증명이 된 문제는 하나도 없다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 아마도 </a:t>
            </a:r>
            <a:r>
              <a:rPr lang="en-US" altLang="ko-KR" sz="2800" dirty="0" smtClean="0"/>
              <a:t>NP – P =</a:t>
            </a:r>
            <a:r>
              <a:rPr lang="en-US" altLang="ko-KR" sz="2800" b="1" dirty="0" smtClean="0">
                <a:latin typeface="cmsy10" pitchFamily="34" charset="0"/>
              </a:rPr>
              <a:t>;</a:t>
            </a:r>
            <a:r>
              <a:rPr lang="ko-KR" altLang="en-US" sz="2800" dirty="0" smtClean="0"/>
              <a:t>일지도 모른다</a:t>
            </a:r>
            <a:r>
              <a:rPr lang="en-US" altLang="ko-KR" sz="28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 smtClean="0"/>
              <a:t>P = NP? </a:t>
            </a:r>
            <a:r>
              <a:rPr lang="ko-KR" altLang="en-US" sz="3200" dirty="0" smtClean="0"/>
              <a:t>이것이 사실이라면 거의 모든 결정 문제가 </a:t>
            </a:r>
            <a:r>
              <a:rPr lang="en-US" altLang="ko-KR" sz="3200" dirty="0" smtClean="0"/>
              <a:t>NP</a:t>
            </a:r>
            <a:r>
              <a:rPr lang="ko-KR" altLang="en-US" sz="3200" dirty="0" smtClean="0"/>
              <a:t>에 속하기 때문에 우리가 아는 거의 모든 문제가 다차 시간 알고리즘이 있다는 얘기가 된다</a:t>
            </a:r>
            <a:r>
              <a:rPr lang="en-US" altLang="ko-KR" sz="32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sz="3200" dirty="0" smtClean="0"/>
              <a:t>사실 많은 사람들이 </a:t>
            </a:r>
            <a:r>
              <a:rPr lang="en-US" altLang="ko-KR" sz="3200" dirty="0" smtClean="0"/>
              <a:t>P </a:t>
            </a:r>
            <a:r>
              <a:rPr lang="en-US" altLang="ko-KR" sz="3200" dirty="0" smtClean="0">
                <a:sym typeface="Symbol" pitchFamily="18" charset="2"/>
              </a:rPr>
              <a:t></a:t>
            </a:r>
            <a:r>
              <a:rPr lang="en-US" altLang="ko-KR" sz="3200" dirty="0" smtClean="0"/>
              <a:t> NP</a:t>
            </a:r>
            <a:r>
              <a:rPr lang="ko-KR" altLang="en-US" sz="3200" dirty="0" smtClean="0"/>
              <a:t>일 것 이라고 생각하고 있기는 하지만 아무도 이것을 증명하지 못하고 있는 것이다</a:t>
            </a:r>
          </a:p>
          <a:p>
            <a:endParaRPr lang="ko-KR" altLang="en-US" sz="3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146BC5-23DD-4C82-B227-8B6D6802FFE2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20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20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1F25A-FB88-407C-A582-84F454D272CF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NP-</a:t>
            </a:r>
            <a:r>
              <a:rPr lang="ko-KR" altLang="en-US" smtClean="0"/>
              <a:t>완전</a:t>
            </a:r>
            <a:r>
              <a:rPr lang="en-US" altLang="ko-KR" smtClean="0"/>
              <a:t>(Complete)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NP-</a:t>
            </a:r>
            <a:r>
              <a:rPr lang="ko-KR" altLang="en-US" sz="2400" dirty="0" smtClean="0"/>
              <a:t>완전 문제에 속하는 문제 중에서 어떤 하나 만이라도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속한다는 것이 밝혀지면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모든 문제도 </a:t>
            </a:r>
            <a:r>
              <a:rPr lang="en-US" altLang="ko-KR" sz="2400" dirty="0" smtClean="0"/>
              <a:t>P</a:t>
            </a:r>
            <a:r>
              <a:rPr lang="ko-KR" altLang="en-US" sz="2400" dirty="0" smtClean="0"/>
              <a:t>에 속해야 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P= NP </a:t>
            </a:r>
            <a:r>
              <a:rPr lang="ko-KR" altLang="en-US" sz="2000" dirty="0" smtClean="0"/>
              <a:t>임을 증명해주는 결정문제</a:t>
            </a:r>
            <a:r>
              <a:rPr lang="en-US" altLang="ko-KR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CNF(Conjunctive Normal Form): x</a:t>
            </a:r>
            <a:r>
              <a:rPr lang="ko-KR" altLang="en-US" sz="2400" dirty="0" smtClean="0"/>
              <a:t>를 논리변수</a:t>
            </a:r>
            <a:r>
              <a:rPr lang="en-US" altLang="ko-KR" sz="2400" dirty="0" smtClean="0"/>
              <a:t>(logical variable)</a:t>
            </a:r>
            <a:r>
              <a:rPr lang="ko-KR" altLang="en-US" sz="2400" dirty="0" smtClean="0"/>
              <a:t>라고 하면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가 참이라는 말은    </a:t>
            </a:r>
            <a:r>
              <a:rPr lang="ko-KR" altLang="en-US" sz="2400" dirty="0" smtClean="0">
                <a:sym typeface="Bookshelf Symbol 4"/>
              </a:rPr>
              <a:t>는 거짓이라는 말과 동일하다</a:t>
            </a:r>
            <a:r>
              <a:rPr lang="en-US" altLang="ko-KR" sz="2400" dirty="0" smtClean="0">
                <a:sym typeface="Bookshelf Symbol 4"/>
              </a:rPr>
              <a:t>. x</a:t>
            </a:r>
            <a:r>
              <a:rPr lang="ko-KR" altLang="en-US" sz="2400" dirty="0" smtClean="0">
                <a:sym typeface="Bookshelf Symbol 4"/>
              </a:rPr>
              <a:t>나    는 리터럴</a:t>
            </a:r>
            <a:r>
              <a:rPr lang="en-US" altLang="ko-KR" sz="2400" dirty="0" smtClean="0">
                <a:sym typeface="Bookshelf Symbol 4"/>
              </a:rPr>
              <a:t>(literal)</a:t>
            </a:r>
            <a:r>
              <a:rPr lang="ko-KR" altLang="en-US" sz="2400" dirty="0" smtClean="0">
                <a:sym typeface="Bookshelf Symbol 4"/>
              </a:rPr>
              <a:t>이라 하고</a:t>
            </a:r>
            <a:r>
              <a:rPr lang="en-US" altLang="ko-KR" sz="2400" dirty="0" smtClean="0">
                <a:sym typeface="Bookshelf Symbol 4"/>
              </a:rPr>
              <a:t>, </a:t>
            </a:r>
            <a:r>
              <a:rPr lang="en-US" altLang="ko-KR" sz="2400" dirty="0" smtClean="0">
                <a:sym typeface="Symbol" pitchFamily="18" charset="2"/>
              </a:rPr>
              <a:t></a:t>
            </a:r>
            <a:r>
              <a:rPr lang="ko-KR" altLang="en-US" sz="2400" dirty="0" smtClean="0">
                <a:sym typeface="Symbol" pitchFamily="18" charset="2"/>
              </a:rPr>
              <a:t>연산자로 </a:t>
            </a:r>
            <a:r>
              <a:rPr lang="ko-KR" altLang="en-US" sz="2400" dirty="0" err="1" smtClean="0">
                <a:sym typeface="Symbol" pitchFamily="18" charset="2"/>
              </a:rPr>
              <a:t>리터럴을</a:t>
            </a:r>
            <a:r>
              <a:rPr lang="ko-KR" altLang="en-US" sz="2400" dirty="0" smtClean="0">
                <a:sym typeface="Symbol" pitchFamily="18" charset="2"/>
              </a:rPr>
              <a:t> 결합하면 절</a:t>
            </a:r>
            <a:r>
              <a:rPr lang="en-US" altLang="ko-KR" sz="2400" dirty="0" smtClean="0">
                <a:sym typeface="Symbol" pitchFamily="18" charset="2"/>
              </a:rPr>
              <a:t>(clause)</a:t>
            </a:r>
            <a:r>
              <a:rPr lang="ko-KR" altLang="en-US" sz="2400" dirty="0" smtClean="0">
                <a:sym typeface="Symbol" pitchFamily="18" charset="2"/>
              </a:rPr>
              <a:t>이라 한다</a:t>
            </a:r>
            <a:r>
              <a:rPr lang="en-US" altLang="ko-KR" sz="2400" dirty="0" smtClean="0">
                <a:sym typeface="Symbol" pitchFamily="18" charset="2"/>
              </a:rPr>
              <a:t>. </a:t>
            </a:r>
            <a:r>
              <a:rPr lang="ko-KR" altLang="en-US" sz="2400" dirty="0" smtClean="0">
                <a:sym typeface="Symbol" pitchFamily="18" charset="2"/>
              </a:rPr>
              <a:t>로 절을 연결하면 </a:t>
            </a:r>
            <a:r>
              <a:rPr lang="en-US" altLang="ko-KR" sz="2400" dirty="0" smtClean="0">
                <a:sym typeface="Symbol" pitchFamily="18" charset="2"/>
              </a:rPr>
              <a:t>CNF</a:t>
            </a:r>
            <a:r>
              <a:rPr lang="ko-KR" altLang="en-US" sz="2400" dirty="0" smtClean="0">
                <a:sym typeface="Symbol" pitchFamily="18" charset="2"/>
              </a:rPr>
              <a:t>가 된다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  <a:r>
              <a:rPr lang="ko-KR" altLang="en-US" sz="2400" dirty="0" smtClean="0">
                <a:sym typeface="Symbol" pitchFamily="18" charset="2"/>
              </a:rPr>
              <a:t>예를 들면</a:t>
            </a:r>
            <a:r>
              <a:rPr lang="en-US" altLang="ko-KR" sz="2400" dirty="0" smtClean="0">
                <a:sym typeface="Symbol" pitchFamily="18" charset="2"/>
              </a:rPr>
              <a:t>,                                                                 </a:t>
            </a:r>
            <a:r>
              <a:rPr lang="ko-KR" altLang="en-US" sz="2400" dirty="0" smtClean="0">
                <a:sym typeface="Symbol" pitchFamily="18" charset="2"/>
              </a:rPr>
              <a:t>는 </a:t>
            </a:r>
            <a:r>
              <a:rPr lang="en-US" altLang="ko-KR" sz="2400" dirty="0" smtClean="0">
                <a:sym typeface="Symbol" pitchFamily="18" charset="2"/>
              </a:rPr>
              <a:t>CNF</a:t>
            </a:r>
            <a:r>
              <a:rPr lang="ko-KR" altLang="en-US" sz="2400" dirty="0" smtClean="0">
                <a:sym typeface="Symbol" pitchFamily="18" charset="2"/>
              </a:rPr>
              <a:t>이다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851920" y="3284984"/>
          <a:ext cx="4724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수식" r:id="rId3" imgW="2412720" imgH="253800" progId="Equation.3">
                  <p:embed/>
                </p:oleObj>
              </mc:Choice>
              <mc:Fallback>
                <p:oleObj name="수식" r:id="rId3" imgW="24127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284984"/>
                        <a:ext cx="47244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4419600" y="2286000"/>
          <a:ext cx="3286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32861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1066800" y="2667000"/>
          <a:ext cx="3286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32861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F84CEE8-E3BE-43CF-AF62-5DBDA986052C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02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02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3DBB5-6077-4BB4-B6AC-2D9D13E9B808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다차시간 알고리즘</a:t>
            </a:r>
            <a:br>
              <a:rPr lang="ko-KR" altLang="en-US" smtClean="0"/>
            </a:br>
            <a:r>
              <a:rPr lang="en-US" altLang="ko-KR" smtClean="0"/>
              <a:t>(Polynomial-time Algorithm)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34340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입력의 크기가 </a:t>
            </a:r>
            <a:r>
              <a:rPr lang="en-US" altLang="ko-KR" sz="2800" i="1" dirty="0" smtClean="0"/>
              <a:t>n</a:t>
            </a:r>
            <a:r>
              <a:rPr lang="ko-KR" altLang="en-US" sz="2800" dirty="0" smtClean="0"/>
              <a:t>일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최악의 경우 수행시간이 </a:t>
            </a:r>
            <a:r>
              <a:rPr lang="en-US" altLang="ko-KR" sz="2800" i="1" dirty="0" smtClean="0"/>
              <a:t>W</a:t>
            </a:r>
            <a:r>
              <a:rPr lang="en-US" altLang="ko-KR" sz="2800" dirty="0" smtClean="0"/>
              <a:t>(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) </a:t>
            </a:r>
            <a:r>
              <a:rPr lang="en-US" altLang="ko-KR" sz="2800" dirty="0" smtClean="0">
                <a:sym typeface="Symbol" pitchFamily="18" charset="2"/>
              </a:rPr>
              <a:t></a:t>
            </a:r>
            <a:r>
              <a:rPr lang="en-US" altLang="ko-KR" sz="2800" i="1" dirty="0" smtClean="0">
                <a:sym typeface="Symbol" pitchFamily="18" charset="2"/>
              </a:rPr>
              <a:t> </a:t>
            </a:r>
            <a:r>
              <a:rPr lang="en-US" altLang="ko-KR" sz="2800" dirty="0" smtClean="0">
                <a:sym typeface="Symbol" pitchFamily="18" charset="2"/>
              </a:rPr>
              <a:t>(</a:t>
            </a:r>
            <a:r>
              <a:rPr lang="en-US" altLang="ko-KR" sz="2800" i="1" dirty="0" smtClean="0">
                <a:sym typeface="Symbol" pitchFamily="18" charset="2"/>
              </a:rPr>
              <a:t>p</a:t>
            </a:r>
            <a:r>
              <a:rPr lang="en-US" altLang="ko-KR" sz="2800" dirty="0" smtClean="0">
                <a:sym typeface="Symbol" pitchFamily="18" charset="2"/>
              </a:rPr>
              <a:t>(</a:t>
            </a:r>
            <a:r>
              <a:rPr lang="en-US" altLang="ko-KR" sz="2800" i="1" dirty="0" smtClean="0">
                <a:sym typeface="Symbol" pitchFamily="18" charset="2"/>
              </a:rPr>
              <a:t>n</a:t>
            </a:r>
            <a:r>
              <a:rPr lang="en-US" altLang="ko-KR" sz="2800" dirty="0" smtClean="0">
                <a:sym typeface="Symbol" pitchFamily="18" charset="2"/>
              </a:rPr>
              <a:t>))</a:t>
            </a:r>
            <a:r>
              <a:rPr lang="ko-KR" altLang="en-US" sz="2800" dirty="0" smtClean="0">
                <a:sym typeface="Symbol" pitchFamily="18" charset="2"/>
              </a:rPr>
              <a:t>인 알고리즘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</a:p>
          <a:p>
            <a:pPr lvl="1" eaLnBrk="1" hangingPunct="1"/>
            <a:r>
              <a:rPr lang="ko-KR" altLang="en-US" sz="2400" dirty="0" smtClean="0">
                <a:sym typeface="Symbol" pitchFamily="18" charset="2"/>
              </a:rPr>
              <a:t>여기서 </a:t>
            </a:r>
            <a:r>
              <a:rPr lang="en-US" altLang="ko-KR" sz="2400" i="1" dirty="0" smtClean="0">
                <a:sym typeface="Symbol" pitchFamily="18" charset="2"/>
              </a:rPr>
              <a:t>p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ko-KR" altLang="en-US" sz="2400" dirty="0" smtClean="0">
                <a:sym typeface="Symbol" pitchFamily="18" charset="2"/>
              </a:rPr>
              <a:t>은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ko-KR" altLang="en-US" sz="2400" dirty="0" smtClean="0">
                <a:sym typeface="Symbol" pitchFamily="18" charset="2"/>
              </a:rPr>
              <a:t>의 다차 함수</a:t>
            </a:r>
            <a:r>
              <a:rPr lang="en-US" altLang="ko-KR" sz="2400" dirty="0" smtClean="0">
                <a:sym typeface="Symbol" pitchFamily="18" charset="2"/>
              </a:rPr>
              <a:t>(polynomial function)</a:t>
            </a:r>
            <a:r>
              <a:rPr lang="ko-KR" altLang="en-US" sz="2400" dirty="0" smtClean="0">
                <a:sym typeface="Symbol" pitchFamily="18" charset="2"/>
              </a:rPr>
              <a:t>이다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355976" y="4581128"/>
          <a:ext cx="5064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3" imgW="253800" imgH="215640" progId="Equation.3">
                  <p:embed/>
                </p:oleObj>
              </mc:Choice>
              <mc:Fallback>
                <p:oleObj name="수식" r:id="rId3" imgW="253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581128"/>
                        <a:ext cx="5064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u="sng" dirty="0" smtClean="0">
                <a:sym typeface="Symbol" pitchFamily="18" charset="2"/>
              </a:rPr>
              <a:t>CNF-</a:t>
            </a:r>
            <a:r>
              <a:rPr lang="en-US" altLang="ko-KR" sz="2400" u="sng" dirty="0" err="1" smtClean="0">
                <a:sym typeface="Symbol" pitchFamily="18" charset="2"/>
              </a:rPr>
              <a:t>Satisfiability</a:t>
            </a:r>
            <a:r>
              <a:rPr lang="en-US" altLang="ko-KR" sz="2400" u="sng" dirty="0" smtClean="0">
                <a:sym typeface="Symbol" pitchFamily="18" charset="2"/>
              </a:rPr>
              <a:t> </a:t>
            </a:r>
            <a:r>
              <a:rPr lang="ko-KR" altLang="en-US" sz="2400" u="sng" dirty="0" smtClean="0">
                <a:sym typeface="Symbol" pitchFamily="18" charset="2"/>
              </a:rPr>
              <a:t>결정 문제</a:t>
            </a:r>
            <a:r>
              <a:rPr lang="en-US" altLang="ko-KR" sz="2400" dirty="0" smtClean="0">
                <a:sym typeface="Symbol" pitchFamily="18" charset="2"/>
              </a:rPr>
              <a:t>:  CNF</a:t>
            </a:r>
            <a:r>
              <a:rPr lang="ko-KR" altLang="en-US" sz="2400" dirty="0" smtClean="0">
                <a:sym typeface="Symbol" pitchFamily="18" charset="2"/>
              </a:rPr>
              <a:t>가 참이 될 수 있도록 논리값</a:t>
            </a:r>
            <a:r>
              <a:rPr lang="en-US" altLang="ko-KR" sz="2400" dirty="0" smtClean="0">
                <a:sym typeface="Symbol" pitchFamily="18" charset="2"/>
              </a:rPr>
              <a:t>(</a:t>
            </a:r>
            <a:r>
              <a:rPr lang="ko-KR" altLang="en-US" sz="2400" dirty="0" smtClean="0">
                <a:sym typeface="Symbol" pitchFamily="18" charset="2"/>
              </a:rPr>
              <a:t>참 또는 거짓</a:t>
            </a:r>
            <a:r>
              <a:rPr lang="en-US" altLang="ko-KR" sz="2400" dirty="0" smtClean="0">
                <a:sym typeface="Symbol" pitchFamily="18" charset="2"/>
              </a:rPr>
              <a:t>)</a:t>
            </a:r>
            <a:r>
              <a:rPr lang="ko-KR" altLang="en-US" sz="2400" dirty="0" smtClean="0">
                <a:sym typeface="Symbol" pitchFamily="18" charset="2"/>
              </a:rPr>
              <a:t>을 지정할 수 있는 지의 여부를 결정하는 문제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ym typeface="Symbol" pitchFamily="18" charset="2"/>
              </a:rPr>
              <a:t>즉 </a:t>
            </a:r>
            <a:r>
              <a:rPr lang="en-US" altLang="ko-KR" sz="2000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개의 </a:t>
            </a:r>
            <a:r>
              <a:rPr lang="en-US" altLang="ko-KR" sz="2000" dirty="0" smtClean="0">
                <a:sym typeface="Symbol" pitchFamily="18" charset="2"/>
              </a:rPr>
              <a:t>x1,…,</a:t>
            </a:r>
            <a:r>
              <a:rPr lang="en-US" altLang="ko-KR" sz="2000" dirty="0" err="1" smtClean="0">
                <a:sym typeface="Symbol" pitchFamily="18" charset="2"/>
              </a:rPr>
              <a:t>xn</a:t>
            </a:r>
            <a:r>
              <a:rPr lang="ko-KR" altLang="en-US" sz="2000" dirty="0" smtClean="0">
                <a:sym typeface="Symbol" pitchFamily="18" charset="2"/>
              </a:rPr>
              <a:t>에 </a:t>
            </a:r>
            <a:r>
              <a:rPr lang="en-US" altLang="ko-KR" sz="2000" dirty="0" smtClean="0">
                <a:sym typeface="Symbol" pitchFamily="18" charset="2"/>
              </a:rPr>
              <a:t>0,1</a:t>
            </a:r>
            <a:r>
              <a:rPr lang="ko-KR" altLang="en-US" sz="2000" dirty="0" smtClean="0">
                <a:sym typeface="Symbol" pitchFamily="18" charset="2"/>
              </a:rPr>
              <a:t>을 대입하여 주어진 </a:t>
            </a:r>
            <a:r>
              <a:rPr lang="en-US" altLang="ko-KR" sz="2000" dirty="0" smtClean="0">
                <a:sym typeface="Symbol" pitchFamily="18" charset="2"/>
              </a:rPr>
              <a:t>CNF</a:t>
            </a:r>
            <a:r>
              <a:rPr lang="ko-KR" altLang="en-US" sz="2000" dirty="0" smtClean="0">
                <a:sym typeface="Symbol" pitchFamily="18" charset="2"/>
              </a:rPr>
              <a:t>가 참되는 </a:t>
            </a:r>
            <a:r>
              <a:rPr lang="en-US" altLang="ko-KR" sz="2000" dirty="0" smtClean="0">
                <a:sym typeface="Symbol" pitchFamily="18" charset="2"/>
              </a:rPr>
              <a:t>x1,…,</a:t>
            </a:r>
            <a:r>
              <a:rPr lang="en-US" altLang="ko-KR" sz="2000" dirty="0" err="1" smtClean="0">
                <a:sym typeface="Symbol" pitchFamily="18" charset="2"/>
              </a:rPr>
              <a:t>xn</a:t>
            </a:r>
            <a:r>
              <a:rPr lang="ko-KR" altLang="en-US" sz="2000" dirty="0" smtClean="0">
                <a:sym typeface="Symbol" pitchFamily="18" charset="2"/>
              </a:rPr>
              <a:t>값이 존재하는 지 </a:t>
            </a:r>
            <a:r>
              <a:rPr lang="ko-KR" altLang="en-US" sz="2000" dirty="0" err="1" smtClean="0">
                <a:sym typeface="Symbol" pitchFamily="18" charset="2"/>
              </a:rPr>
              <a:t>않하는지</a:t>
            </a:r>
            <a:r>
              <a:rPr lang="ko-KR" altLang="en-US" sz="2000" dirty="0" smtClean="0">
                <a:sym typeface="Symbol" pitchFamily="18" charset="2"/>
              </a:rPr>
              <a:t> 결정</a:t>
            </a:r>
            <a:r>
              <a:rPr lang="en-US" altLang="ko-KR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 2</a:t>
            </a:r>
            <a:r>
              <a:rPr lang="en-US" altLang="ko-KR" sz="2000" baseline="30000" dirty="0" smtClean="0">
                <a:sym typeface="Wingdings" pitchFamily="2" charset="2"/>
              </a:rPr>
              <a:t>n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경우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즉 </a:t>
            </a:r>
            <a:r>
              <a:rPr lang="en-US" altLang="ko-KR" sz="2000" dirty="0" smtClean="0">
                <a:sym typeface="Wingdings" pitchFamily="2" charset="2"/>
              </a:rPr>
              <a:t>CNF</a:t>
            </a:r>
            <a:r>
              <a:rPr lang="ko-KR" altLang="en-US" sz="2000" dirty="0" smtClean="0">
                <a:sym typeface="Wingdings" pitchFamily="2" charset="2"/>
              </a:rPr>
              <a:t>는 </a:t>
            </a:r>
            <a:r>
              <a:rPr lang="en-US" altLang="ko-KR" sz="2000" dirty="0" smtClean="0">
                <a:sym typeface="Wingdings" pitchFamily="2" charset="2"/>
              </a:rPr>
              <a:t>NP</a:t>
            </a:r>
            <a:r>
              <a:rPr lang="ko-KR" altLang="en-US" sz="2000" dirty="0" smtClean="0">
                <a:sym typeface="Wingdings" pitchFamily="2" charset="2"/>
              </a:rPr>
              <a:t>문제이다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  <a:endParaRPr lang="en-US" altLang="ko-KR" sz="2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ko-KR" sz="2400" dirty="0" smtClean="0">
                <a:sym typeface="Bookshelf Symbol 4"/>
              </a:rPr>
              <a:t>	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u="sng" dirty="0" smtClean="0">
                <a:sym typeface="Symbol" pitchFamily="18" charset="2"/>
              </a:rPr>
              <a:t>CNF-</a:t>
            </a:r>
            <a:r>
              <a:rPr lang="en-US" altLang="ko-KR" sz="4400" u="sng" dirty="0" err="1" smtClean="0">
                <a:sym typeface="Symbol" pitchFamily="18" charset="2"/>
              </a:rPr>
              <a:t>Satisfiability</a:t>
            </a:r>
            <a:r>
              <a:rPr lang="en-US" altLang="ko-KR" sz="4400" u="sng" dirty="0" smtClean="0">
                <a:sym typeface="Symbol" pitchFamily="18" charset="2"/>
              </a:rPr>
              <a:t> </a:t>
            </a:r>
            <a:r>
              <a:rPr lang="ko-KR" altLang="en-US" sz="4400" u="sng" dirty="0" smtClean="0">
                <a:sym typeface="Symbol" pitchFamily="18" charset="2"/>
              </a:rPr>
              <a:t>결정 문제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54F0F8-135C-43C9-A749-BE372A787EE9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59E5C-39E7-4D1B-93AB-95A2A9AD63F2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1800" b="1" dirty="0" smtClean="0"/>
              <a:t>변환</a:t>
            </a:r>
            <a:r>
              <a:rPr lang="en-US" altLang="ko-KR" sz="1800" b="1" dirty="0" smtClean="0"/>
              <a:t>(transformation) </a:t>
            </a:r>
            <a:r>
              <a:rPr lang="ko-KR" altLang="en-US" sz="1800" b="1" dirty="0" smtClean="0"/>
              <a:t>알고리즘</a:t>
            </a:r>
            <a:r>
              <a:rPr lang="en-US" altLang="ko-KR" sz="1800" b="1" dirty="0" smtClean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풀고 싶은 어떤 문제를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라고 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 알고리즘을 알고 있는 어떤 문제를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라고 하자</a:t>
            </a:r>
            <a:r>
              <a:rPr lang="en-US" altLang="ko-KR" sz="1800" dirty="0" smtClean="0"/>
              <a:t>. A</a:t>
            </a:r>
            <a:r>
              <a:rPr lang="ko-KR" altLang="en-US" sz="1800" dirty="0" smtClean="0"/>
              <a:t>에 대해서 “예”의 답을 해줄 모든 입력을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에 대해서도 “예”의 답을 해줄 입력으로 변환하는 알고리즘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그러면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변환 알고리즘과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에 대한 알고리즘을 합하면</a:t>
            </a:r>
            <a:r>
              <a:rPr lang="en-US" altLang="ko-KR" sz="1800" dirty="0" smtClean="0"/>
              <a:t>, A</a:t>
            </a:r>
            <a:r>
              <a:rPr lang="ko-KR" altLang="en-US" sz="1800" dirty="0" smtClean="0"/>
              <a:t>에 대한 알고리즘이 나온다</a:t>
            </a:r>
            <a:r>
              <a:rPr lang="en-US" altLang="ko-KR" sz="1800" dirty="0" smtClean="0"/>
              <a:t>.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NP-</a:t>
            </a: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완전 </a:t>
            </a: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또</a:t>
            </a: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</p:txBody>
      </p:sp>
      <p:grpSp>
        <p:nvGrpSpPr>
          <p:cNvPr id="2" name="그룹 6"/>
          <p:cNvGrpSpPr>
            <a:grpSpLocks/>
          </p:cNvGrpSpPr>
          <p:nvPr/>
        </p:nvGrpSpPr>
        <p:grpSpPr bwMode="auto">
          <a:xfrm>
            <a:off x="1676400" y="2286000"/>
            <a:ext cx="3962400" cy="1068388"/>
            <a:chOff x="1828800" y="2667000"/>
            <a:chExt cx="3962400" cy="1068931"/>
          </a:xfrm>
        </p:grpSpPr>
        <p:sp>
          <p:nvSpPr>
            <p:cNvPr id="19465" name="직사각형 7"/>
            <p:cNvSpPr>
              <a:spLocks noChangeArrowheads="1"/>
            </p:cNvSpPr>
            <p:nvPr/>
          </p:nvSpPr>
          <p:spPr bwMode="auto">
            <a:xfrm>
              <a:off x="2743200" y="3276600"/>
              <a:ext cx="762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6" name="직사각형 8"/>
            <p:cNvSpPr>
              <a:spLocks noChangeArrowheads="1"/>
            </p:cNvSpPr>
            <p:nvPr/>
          </p:nvSpPr>
          <p:spPr bwMode="auto">
            <a:xfrm>
              <a:off x="2286000" y="3124200"/>
              <a:ext cx="32004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직사각형 9"/>
            <p:cNvSpPr>
              <a:spLocks noChangeArrowheads="1"/>
            </p:cNvSpPr>
            <p:nvPr/>
          </p:nvSpPr>
          <p:spPr bwMode="auto">
            <a:xfrm>
              <a:off x="4343400" y="3276600"/>
              <a:ext cx="762000" cy="381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TextBox 10"/>
            <p:cNvSpPr txBox="1">
              <a:spLocks noChangeArrowheads="1"/>
            </p:cNvSpPr>
            <p:nvPr/>
          </p:nvSpPr>
          <p:spPr bwMode="auto">
            <a:xfrm>
              <a:off x="2590800" y="3200400"/>
              <a:ext cx="1005403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/>
                <a:t>변환</a:t>
              </a:r>
            </a:p>
          </p:txBody>
        </p:sp>
        <p:sp>
          <p:nvSpPr>
            <p:cNvPr id="19469" name="TextBox 11"/>
            <p:cNvSpPr txBox="1">
              <a:spLocks noChangeArrowheads="1"/>
            </p:cNvSpPr>
            <p:nvPr/>
          </p:nvSpPr>
          <p:spPr bwMode="auto">
            <a:xfrm>
              <a:off x="4495800" y="3200400"/>
              <a:ext cx="461986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B</a:t>
              </a:r>
              <a:endParaRPr lang="ko-KR" altLang="en-US"/>
            </a:p>
          </p:txBody>
        </p:sp>
        <p:sp>
          <p:nvSpPr>
            <p:cNvPr id="19470" name="TextBox 12"/>
            <p:cNvSpPr txBox="1">
              <a:spLocks noChangeArrowheads="1"/>
            </p:cNvSpPr>
            <p:nvPr/>
          </p:nvSpPr>
          <p:spPr bwMode="auto">
            <a:xfrm>
              <a:off x="2362200" y="2667000"/>
              <a:ext cx="449162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19471" name="직선 화살표 연결선 13"/>
            <p:cNvCxnSpPr>
              <a:cxnSpLocks noChangeShapeType="1"/>
            </p:cNvCxnSpPr>
            <p:nvPr/>
          </p:nvCxnSpPr>
          <p:spPr bwMode="auto">
            <a:xfrm>
              <a:off x="1828800" y="3429000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472" name="직선 화살표 연결선 14"/>
            <p:cNvCxnSpPr>
              <a:cxnSpLocks noChangeShapeType="1"/>
              <a:stCxn id="19468" idx="3"/>
              <a:endCxn id="19467" idx="1"/>
            </p:cNvCxnSpPr>
            <p:nvPr/>
          </p:nvCxnSpPr>
          <p:spPr bwMode="auto">
            <a:xfrm flipV="1">
              <a:off x="3596203" y="3467100"/>
              <a:ext cx="747197" cy="10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473" name="직선 화살표 연결선 15"/>
            <p:cNvCxnSpPr>
              <a:cxnSpLocks noChangeShapeType="1"/>
              <a:stCxn id="19467" idx="3"/>
            </p:cNvCxnSpPr>
            <p:nvPr/>
          </p:nvCxnSpPr>
          <p:spPr bwMode="auto">
            <a:xfrm flipV="1">
              <a:off x="5105400" y="3429000"/>
              <a:ext cx="6858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990600" y="2895600"/>
            <a:ext cx="69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/>
              <a:t>입력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 smtClean="0"/>
              <a:t>정의</a:t>
            </a:r>
            <a:r>
              <a:rPr lang="en-US" altLang="ko-KR" sz="2800" b="1" dirty="0" smtClean="0"/>
              <a:t>:</a:t>
            </a:r>
            <a:r>
              <a:rPr lang="en-US" altLang="ko-KR" sz="2800" dirty="0" smtClean="0"/>
              <a:t> A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로 다항식시간에 변환하는 알고리즘이 있다면</a:t>
            </a:r>
            <a:r>
              <a:rPr lang="en-US" altLang="ko-KR" sz="2800" dirty="0" smtClean="0"/>
              <a:t>, A</a:t>
            </a:r>
            <a:r>
              <a:rPr lang="ko-KR" altLang="en-US" sz="2800" dirty="0" smtClean="0"/>
              <a:t>는 “</a:t>
            </a:r>
            <a:r>
              <a:rPr lang="en-US" altLang="ko-KR" sz="2800" dirty="0" smtClean="0"/>
              <a:t>P-</a:t>
            </a:r>
            <a:r>
              <a:rPr lang="ko-KR" altLang="en-US" sz="2800" dirty="0" smtClean="0"/>
              <a:t>시간</a:t>
            </a:r>
            <a:r>
              <a:rPr lang="en-US" altLang="ko-KR" sz="2800" dirty="0" smtClean="0"/>
              <a:t>(polynomial-time) </a:t>
            </a:r>
            <a:r>
              <a:rPr lang="ko-KR" altLang="en-US" sz="2800" dirty="0" err="1" smtClean="0"/>
              <a:t>다대일</a:t>
            </a:r>
            <a:r>
              <a:rPr lang="ko-KR" altLang="en-US" sz="2800" dirty="0" smtClean="0"/>
              <a:t> 축소가능</a:t>
            </a:r>
            <a:r>
              <a:rPr lang="en-US" altLang="ko-KR" sz="2800" dirty="0" smtClean="0"/>
              <a:t>(many-one reducible)”</a:t>
            </a:r>
            <a:r>
              <a:rPr lang="ko-KR" altLang="en-US" sz="2800" dirty="0" smtClean="0"/>
              <a:t>하다고 하고</a:t>
            </a:r>
            <a:r>
              <a:rPr lang="en-US" altLang="ko-KR" sz="2800" dirty="0" smtClean="0"/>
              <a:t>, A</a:t>
            </a:r>
            <a:r>
              <a:rPr lang="en-US" altLang="ko-KR" sz="2800" dirty="0" smtClean="0">
                <a:sym typeface="Symbol" pitchFamily="18" charset="2"/>
              </a:rPr>
              <a:t>B</a:t>
            </a:r>
            <a:r>
              <a:rPr lang="ko-KR" altLang="en-US" sz="2800" dirty="0" smtClean="0">
                <a:sym typeface="Symbol" pitchFamily="18" charset="2"/>
              </a:rPr>
              <a:t>로 쓴다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</a:p>
          <a:p>
            <a:r>
              <a:rPr lang="ko-KR" altLang="en-US" sz="2800" dirty="0" smtClean="0">
                <a:sym typeface="Symbol" pitchFamily="18" charset="2"/>
              </a:rPr>
              <a:t>따라서 만일 </a:t>
            </a:r>
            <a:r>
              <a:rPr lang="en-US" altLang="ko-KR" sz="2800" dirty="0" smtClean="0">
                <a:sym typeface="Symbol" pitchFamily="18" charset="2"/>
              </a:rPr>
              <a:t>B</a:t>
            </a:r>
            <a:r>
              <a:rPr lang="ko-KR" altLang="en-US" sz="2800" dirty="0" smtClean="0">
                <a:sym typeface="Symbol" pitchFamily="18" charset="2"/>
              </a:rPr>
              <a:t>문제에 대해서 </a:t>
            </a:r>
            <a:r>
              <a:rPr lang="en-US" altLang="ko-KR" sz="2800" dirty="0" smtClean="0">
                <a:sym typeface="Symbol" pitchFamily="18" charset="2"/>
              </a:rPr>
              <a:t>P-</a:t>
            </a:r>
            <a:r>
              <a:rPr lang="ko-KR" altLang="en-US" sz="2800" dirty="0" smtClean="0">
                <a:sym typeface="Symbol" pitchFamily="18" charset="2"/>
              </a:rPr>
              <a:t>시간 알고리즘이 있고</a:t>
            </a:r>
            <a:r>
              <a:rPr lang="en-US" altLang="ko-KR" sz="2800" dirty="0" smtClean="0">
                <a:sym typeface="Symbol" pitchFamily="18" charset="2"/>
              </a:rPr>
              <a:t>, A</a:t>
            </a:r>
            <a:r>
              <a:rPr lang="ko-KR" altLang="en-US" sz="2800" dirty="0" smtClean="0">
                <a:sym typeface="Symbol" pitchFamily="18" charset="2"/>
              </a:rPr>
              <a:t>에서 </a:t>
            </a:r>
            <a:r>
              <a:rPr lang="en-US" altLang="ko-KR" sz="2800" dirty="0" smtClean="0">
                <a:sym typeface="Symbol" pitchFamily="18" charset="2"/>
              </a:rPr>
              <a:t>B</a:t>
            </a:r>
            <a:r>
              <a:rPr lang="ko-KR" altLang="en-US" sz="2800" dirty="0" smtClean="0">
                <a:sym typeface="Symbol" pitchFamily="18" charset="2"/>
              </a:rPr>
              <a:t>로의 변환 알고리즘도 </a:t>
            </a:r>
            <a:r>
              <a:rPr lang="en-US" altLang="ko-KR" sz="2800" dirty="0" smtClean="0">
                <a:sym typeface="Symbol" pitchFamily="18" charset="2"/>
              </a:rPr>
              <a:t>P-</a:t>
            </a:r>
            <a:r>
              <a:rPr lang="ko-KR" altLang="en-US" sz="2800" dirty="0" smtClean="0">
                <a:sym typeface="Symbol" pitchFamily="18" charset="2"/>
              </a:rPr>
              <a:t>시간이라면</a:t>
            </a:r>
            <a:r>
              <a:rPr lang="en-US" altLang="ko-KR" sz="2800" dirty="0" smtClean="0">
                <a:sym typeface="Symbol" pitchFamily="18" charset="2"/>
              </a:rPr>
              <a:t>, </a:t>
            </a:r>
            <a:r>
              <a:rPr lang="ko-KR" altLang="en-US" sz="2800" dirty="0" smtClean="0">
                <a:sym typeface="Symbol" pitchFamily="18" charset="2"/>
              </a:rPr>
              <a:t>그 두 알고리즘을 </a:t>
            </a:r>
            <a:r>
              <a:rPr lang="ko-KR" altLang="en-US" sz="2800" dirty="0" err="1" smtClean="0">
                <a:sym typeface="Symbol" pitchFamily="18" charset="2"/>
              </a:rPr>
              <a:t>합함으로서</a:t>
            </a:r>
            <a:r>
              <a:rPr lang="ko-KR" altLang="en-US" sz="2800" dirty="0" smtClean="0">
                <a:sym typeface="Symbol" pitchFamily="18" charset="2"/>
              </a:rPr>
              <a:t> </a:t>
            </a:r>
            <a:r>
              <a:rPr lang="en-US" altLang="ko-KR" sz="2800" dirty="0" smtClean="0">
                <a:sym typeface="Symbol" pitchFamily="18" charset="2"/>
              </a:rPr>
              <a:t>A</a:t>
            </a:r>
            <a:r>
              <a:rPr lang="ko-KR" altLang="en-US" sz="2800" dirty="0" smtClean="0">
                <a:sym typeface="Symbol" pitchFamily="18" charset="2"/>
              </a:rPr>
              <a:t>에 대한 </a:t>
            </a:r>
            <a:r>
              <a:rPr lang="en-US" altLang="ko-KR" sz="2800" dirty="0" smtClean="0">
                <a:sym typeface="Symbol" pitchFamily="18" charset="2"/>
              </a:rPr>
              <a:t>P-</a:t>
            </a:r>
            <a:r>
              <a:rPr lang="ko-KR" altLang="en-US" sz="2800" dirty="0" smtClean="0">
                <a:sym typeface="Symbol" pitchFamily="18" charset="2"/>
              </a:rPr>
              <a:t>시간알고리즘을 얻게 된다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</a:p>
          <a:p>
            <a:r>
              <a:rPr lang="en-US" altLang="ko-KR" sz="2800" dirty="0" smtClean="0">
                <a:sym typeface="Symbol" pitchFamily="18" charset="2"/>
              </a:rPr>
              <a:t>(</a:t>
            </a:r>
            <a:r>
              <a:rPr lang="ko-KR" altLang="en-US" sz="2800" dirty="0" smtClean="0">
                <a:sym typeface="Symbol" pitchFamily="18" charset="2"/>
              </a:rPr>
              <a:t>즉</a:t>
            </a:r>
            <a:r>
              <a:rPr lang="en-US" altLang="ko-KR" sz="2800" dirty="0" smtClean="0">
                <a:sym typeface="Symbol" pitchFamily="18" charset="2"/>
              </a:rPr>
              <a:t>, A</a:t>
            </a:r>
            <a:r>
              <a:rPr lang="ko-KR" altLang="en-US" sz="2800" dirty="0" smtClean="0">
                <a:sym typeface="Symbol" pitchFamily="18" charset="2"/>
              </a:rPr>
              <a:t>문제는 </a:t>
            </a:r>
            <a:r>
              <a:rPr lang="en-US" altLang="ko-KR" sz="2800" dirty="0" smtClean="0">
                <a:sym typeface="Symbol" pitchFamily="18" charset="2"/>
              </a:rPr>
              <a:t>B </a:t>
            </a:r>
            <a:r>
              <a:rPr lang="ko-KR" altLang="en-US" sz="2800" dirty="0" smtClean="0">
                <a:sym typeface="Symbol" pitchFamily="18" charset="2"/>
              </a:rPr>
              <a:t>문제의 특수 </a:t>
            </a:r>
            <a:r>
              <a:rPr lang="en-US" altLang="ko-KR" sz="2800" dirty="0" smtClean="0">
                <a:sym typeface="Symbol" pitchFamily="18" charset="2"/>
              </a:rPr>
              <a:t>case</a:t>
            </a:r>
            <a:r>
              <a:rPr lang="ko-KR" altLang="en-US" sz="2800" dirty="0" smtClean="0">
                <a:sym typeface="Symbol" pitchFamily="18" charset="2"/>
              </a:rPr>
              <a:t>라고 볼 수 있다</a:t>
            </a:r>
            <a:r>
              <a:rPr lang="en-US" altLang="ko-KR" sz="2800" dirty="0" smtClean="0">
                <a:sym typeface="Symbol" pitchFamily="18" charset="2"/>
              </a:rPr>
              <a:t>.)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smtClean="0">
                <a:sym typeface="Symbol" pitchFamily="18" charset="2"/>
              </a:rPr>
              <a:t>정리 </a:t>
            </a:r>
            <a:r>
              <a:rPr lang="en-US" altLang="ko-KR" sz="2400" b="1" dirty="0" smtClean="0">
                <a:sym typeface="Symbol" pitchFamily="18" charset="2"/>
              </a:rPr>
              <a:t>1:</a:t>
            </a:r>
            <a:r>
              <a:rPr lang="en-US" altLang="ko-KR" sz="2400" dirty="0" smtClean="0">
                <a:sym typeface="Symbol" pitchFamily="18" charset="2"/>
              </a:rPr>
              <a:t> </a:t>
            </a:r>
            <a:r>
              <a:rPr lang="ko-KR" altLang="en-US" sz="2400" dirty="0" smtClean="0">
                <a:sym typeface="Symbol" pitchFamily="18" charset="2"/>
              </a:rPr>
              <a:t>결정 문제 </a:t>
            </a:r>
            <a:r>
              <a:rPr lang="en-US" altLang="ko-KR" sz="2400" dirty="0" smtClean="0">
                <a:sym typeface="Symbol" pitchFamily="18" charset="2"/>
              </a:rPr>
              <a:t>B</a:t>
            </a:r>
            <a:r>
              <a:rPr lang="ko-KR" altLang="en-US" sz="2400" dirty="0" smtClean="0">
                <a:sym typeface="Symbol" pitchFamily="18" charset="2"/>
              </a:rPr>
              <a:t>가 </a:t>
            </a:r>
            <a:r>
              <a:rPr lang="en-US" altLang="ko-KR" sz="2400" dirty="0" smtClean="0">
                <a:sym typeface="Symbol" pitchFamily="18" charset="2"/>
              </a:rPr>
              <a:t>P</a:t>
            </a:r>
            <a:r>
              <a:rPr lang="ko-KR" altLang="en-US" sz="2400" dirty="0" smtClean="0">
                <a:sym typeface="Symbol" pitchFamily="18" charset="2"/>
              </a:rPr>
              <a:t>에 속하고 </a:t>
            </a:r>
            <a:r>
              <a:rPr lang="en-US" altLang="ko-KR" sz="2400" dirty="0" smtClean="0">
                <a:sym typeface="Symbol" pitchFamily="18" charset="2"/>
              </a:rPr>
              <a:t>AB</a:t>
            </a:r>
            <a:r>
              <a:rPr lang="ko-KR" altLang="en-US" sz="2400" dirty="0" smtClean="0">
                <a:sym typeface="Symbol" pitchFamily="18" charset="2"/>
              </a:rPr>
              <a:t>이면 결정 문제 </a:t>
            </a:r>
            <a:r>
              <a:rPr lang="en-US" altLang="ko-KR" sz="2400" dirty="0" smtClean="0">
                <a:sym typeface="Symbol" pitchFamily="18" charset="2"/>
              </a:rPr>
              <a:t>A</a:t>
            </a:r>
            <a:r>
              <a:rPr lang="ko-KR" altLang="en-US" sz="2400" dirty="0" smtClean="0">
                <a:sym typeface="Symbol" pitchFamily="18" charset="2"/>
              </a:rPr>
              <a:t>는 </a:t>
            </a:r>
            <a:r>
              <a:rPr lang="en-US" altLang="ko-KR" sz="2400" dirty="0" smtClean="0">
                <a:sym typeface="Symbol" pitchFamily="18" charset="2"/>
              </a:rPr>
              <a:t>P</a:t>
            </a:r>
            <a:r>
              <a:rPr lang="ko-KR" altLang="en-US" sz="2400" dirty="0" smtClean="0">
                <a:sym typeface="Symbol" pitchFamily="18" charset="2"/>
              </a:rPr>
              <a:t>에 속한다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FD537B-C0EF-4D73-9C0B-3534DA66B2DC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E9D32-F4B9-405B-8226-E1BB978C1B6B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5486400"/>
          </a:xfrm>
        </p:spPr>
        <p:txBody>
          <a:bodyPr/>
          <a:lstStyle/>
          <a:p>
            <a:pPr eaLnBrk="1" hangingPunct="1"/>
            <a:r>
              <a:rPr lang="ko-KR" altLang="en-US" sz="2800" b="1" dirty="0" smtClean="0"/>
              <a:t>정의</a:t>
            </a:r>
            <a:r>
              <a:rPr lang="en-US" altLang="ko-KR" sz="2800" b="1" dirty="0" smtClean="0"/>
              <a:t>: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만일 </a:t>
            </a:r>
            <a:r>
              <a:rPr lang="en-US" altLang="ko-KR" sz="2800" dirty="0" smtClean="0"/>
              <a:t>(1) </a:t>
            </a:r>
            <a:r>
              <a:rPr lang="ko-KR" altLang="en-US" sz="2800" dirty="0" smtClean="0"/>
              <a:t>문제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NP</a:t>
            </a:r>
            <a:r>
              <a:rPr lang="ko-KR" altLang="en-US" sz="2800" dirty="0" smtClean="0"/>
              <a:t>에 속하고</a:t>
            </a:r>
            <a:r>
              <a:rPr lang="en-US" altLang="ko-KR" sz="2800" dirty="0" smtClean="0"/>
              <a:t>, (2) NP</a:t>
            </a:r>
            <a:r>
              <a:rPr lang="ko-KR" altLang="en-US" sz="2800" dirty="0" smtClean="0"/>
              <a:t>에 속해 있는 모든 다른 문제 </a:t>
            </a:r>
            <a:r>
              <a:rPr lang="en-US" altLang="ko-KR" sz="2800" dirty="0" smtClean="0"/>
              <a:t>A</a:t>
            </a:r>
            <a:r>
              <a:rPr lang="ko-KR" altLang="en-US" sz="2800" dirty="0" smtClean="0"/>
              <a:t>에 대해서 </a:t>
            </a:r>
            <a:r>
              <a:rPr lang="en-US" altLang="ko-KR" sz="2800" dirty="0" smtClean="0">
                <a:sym typeface="Symbol" pitchFamily="18" charset="2"/>
              </a:rPr>
              <a:t>AB</a:t>
            </a:r>
            <a:r>
              <a:rPr lang="ko-KR" altLang="en-US" sz="2800" dirty="0" smtClean="0">
                <a:sym typeface="Symbol" pitchFamily="18" charset="2"/>
              </a:rPr>
              <a:t>이면 </a:t>
            </a:r>
            <a:r>
              <a:rPr lang="en-US" altLang="ko-KR" sz="2800" dirty="0" smtClean="0">
                <a:sym typeface="Symbol" pitchFamily="18" charset="2"/>
              </a:rPr>
              <a:t>B</a:t>
            </a:r>
            <a:r>
              <a:rPr lang="ko-KR" altLang="en-US" sz="2800" dirty="0" smtClean="0">
                <a:sym typeface="Symbol" pitchFamily="18" charset="2"/>
              </a:rPr>
              <a:t>는 </a:t>
            </a:r>
            <a:r>
              <a:rPr lang="en-US" altLang="ko-KR" sz="2800" dirty="0" smtClean="0">
                <a:sym typeface="Symbol" pitchFamily="18" charset="2"/>
              </a:rPr>
              <a:t>NP-</a:t>
            </a:r>
            <a:r>
              <a:rPr lang="ko-KR" altLang="en-US" sz="2800" dirty="0" smtClean="0">
                <a:sym typeface="Symbol" pitchFamily="18" charset="2"/>
              </a:rPr>
              <a:t>완전이라고 불리 운다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dirty="0" smtClean="0">
                <a:sym typeface="Symbol" pitchFamily="18" charset="2"/>
              </a:rPr>
              <a:t>어떤 문제가 </a:t>
            </a:r>
            <a:r>
              <a:rPr lang="en-US" altLang="ko-KR" sz="2800" dirty="0" smtClean="0">
                <a:sym typeface="Symbol" pitchFamily="18" charset="2"/>
              </a:rPr>
              <a:t>NP-</a:t>
            </a:r>
            <a:r>
              <a:rPr lang="ko-KR" altLang="en-US" sz="2800" dirty="0" smtClean="0">
                <a:sym typeface="Symbol" pitchFamily="18" charset="2"/>
              </a:rPr>
              <a:t>완전인지를 위의 정의에 근거해서 증명하는 일은 매우 어렵다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  <a:r>
              <a:rPr lang="ko-KR" altLang="en-US" sz="2800" dirty="0" smtClean="0">
                <a:sym typeface="Symbol" pitchFamily="18" charset="2"/>
              </a:rPr>
              <a:t>왜냐하면 </a:t>
            </a:r>
            <a:r>
              <a:rPr lang="en-US" altLang="ko-KR" sz="2800" dirty="0" smtClean="0">
                <a:sym typeface="Symbol" pitchFamily="18" charset="2"/>
              </a:rPr>
              <a:t>NP</a:t>
            </a:r>
            <a:r>
              <a:rPr lang="ko-KR" altLang="en-US" sz="2800" dirty="0" smtClean="0">
                <a:sym typeface="Symbol" pitchFamily="18" charset="2"/>
              </a:rPr>
              <a:t>에 속한 모든 문제가 그 문제로 축소가능</a:t>
            </a:r>
            <a:r>
              <a:rPr lang="en-US" altLang="ko-KR" sz="2800" dirty="0" smtClean="0">
                <a:sym typeface="Symbol" pitchFamily="18" charset="2"/>
              </a:rPr>
              <a:t>(reducible)</a:t>
            </a:r>
            <a:r>
              <a:rPr lang="ko-KR" altLang="en-US" sz="2800" dirty="0" smtClean="0">
                <a:sym typeface="Symbol" pitchFamily="18" charset="2"/>
              </a:rPr>
              <a:t>하다는 것을 보여야 하기 때문이다</a:t>
            </a:r>
            <a:r>
              <a:rPr lang="en-US" altLang="ko-KR" sz="2800" dirty="0" smtClean="0">
                <a:sym typeface="Symbol" pitchFamily="18" charset="2"/>
              </a:rPr>
              <a:t>. </a:t>
            </a:r>
            <a:r>
              <a:rPr lang="ko-KR" altLang="en-US" sz="2800" dirty="0" smtClean="0">
                <a:sym typeface="Symbol" pitchFamily="18" charset="2"/>
              </a:rPr>
              <a:t>그러나 다행스럽게도</a:t>
            </a:r>
            <a:r>
              <a:rPr lang="en-US" altLang="ko-KR" sz="2800" dirty="0" smtClean="0">
                <a:sym typeface="Symbol" pitchFamily="18" charset="2"/>
              </a:rPr>
              <a:t>, 1971</a:t>
            </a:r>
            <a:r>
              <a:rPr lang="ko-KR" altLang="en-US" sz="2800" dirty="0" smtClean="0">
                <a:sym typeface="Symbol" pitchFamily="18" charset="2"/>
              </a:rPr>
              <a:t>년 </a:t>
            </a:r>
            <a:r>
              <a:rPr lang="en-US" altLang="ko-KR" sz="2800" dirty="0" smtClean="0">
                <a:sym typeface="Symbol" pitchFamily="18" charset="2"/>
              </a:rPr>
              <a:t>Cook</a:t>
            </a:r>
            <a:r>
              <a:rPr lang="ko-KR" altLang="en-US" sz="2800" dirty="0" smtClean="0">
                <a:sym typeface="Symbol" pitchFamily="18" charset="2"/>
              </a:rPr>
              <a:t>이 다음의 </a:t>
            </a:r>
            <a:r>
              <a:rPr lang="en-US" altLang="ko-KR" sz="2800" dirty="0" smtClean="0">
                <a:sym typeface="Symbol" pitchFamily="18" charset="2"/>
              </a:rPr>
              <a:t>2 </a:t>
            </a:r>
            <a:r>
              <a:rPr lang="ko-KR" altLang="en-US" sz="2800" dirty="0" smtClean="0">
                <a:sym typeface="Symbol" pitchFamily="18" charset="2"/>
              </a:rPr>
              <a:t>정리를 증명했다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ko-KR" altLang="en-US" sz="2800" b="1" dirty="0" smtClean="0">
                <a:sym typeface="Symbol" pitchFamily="18" charset="2"/>
              </a:rPr>
              <a:t>정리 </a:t>
            </a:r>
            <a:r>
              <a:rPr lang="en-US" altLang="ko-KR" sz="2800" b="1" dirty="0" smtClean="0">
                <a:sym typeface="Symbol" pitchFamily="18" charset="2"/>
              </a:rPr>
              <a:t>2:</a:t>
            </a:r>
            <a:r>
              <a:rPr lang="en-US" altLang="ko-KR" sz="2800" dirty="0" smtClean="0">
                <a:sym typeface="Symbol" pitchFamily="18" charset="2"/>
              </a:rPr>
              <a:t> (Cook’s Theorem) CNF-</a:t>
            </a:r>
            <a:r>
              <a:rPr lang="en-US" altLang="ko-KR" sz="2800" dirty="0" err="1" smtClean="0">
                <a:sym typeface="Symbol" pitchFamily="18" charset="2"/>
              </a:rPr>
              <a:t>Satisfiability</a:t>
            </a:r>
            <a:r>
              <a:rPr lang="en-US" altLang="ko-KR" sz="2800" dirty="0" smtClean="0">
                <a:sym typeface="Symbol" pitchFamily="18" charset="2"/>
              </a:rPr>
              <a:t> </a:t>
            </a:r>
            <a:r>
              <a:rPr lang="ko-KR" altLang="en-US" sz="2800" dirty="0" smtClean="0">
                <a:sym typeface="Symbol" pitchFamily="18" charset="2"/>
              </a:rPr>
              <a:t>문제는 </a:t>
            </a:r>
            <a:r>
              <a:rPr lang="en-US" altLang="ko-KR" sz="2800" dirty="0" smtClean="0">
                <a:sym typeface="Symbol" pitchFamily="18" charset="2"/>
              </a:rPr>
              <a:t>NP-</a:t>
            </a:r>
            <a:r>
              <a:rPr lang="ko-KR" altLang="en-US" sz="2800" dirty="0" smtClean="0">
                <a:sym typeface="Symbol" pitchFamily="18" charset="2"/>
              </a:rPr>
              <a:t>완전이다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NP-</a:t>
            </a: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완전 문제 </a:t>
            </a: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lang="ko-KR" altLang="en-US" sz="4200" i="0">
                <a:solidFill>
                  <a:schemeClr val="tx2"/>
                </a:solidFill>
                <a:latin typeface="Times New Roman" pitchFamily="18" charset="0"/>
              </a:rPr>
              <a:t>또또</a:t>
            </a:r>
            <a:r>
              <a:rPr lang="en-US" altLang="ko-KR" sz="4200" i="0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>
                <a:sym typeface="Symbol" pitchFamily="18" charset="2"/>
              </a:rPr>
              <a:t>정리 </a:t>
            </a:r>
            <a:r>
              <a:rPr lang="en-US" altLang="ko-KR" sz="2000" b="1" dirty="0" smtClean="0">
                <a:sym typeface="Symbol" pitchFamily="18" charset="2"/>
              </a:rPr>
              <a:t>3:</a:t>
            </a:r>
            <a:r>
              <a:rPr lang="en-US" altLang="ko-KR" sz="2000" dirty="0" smtClean="0">
                <a:sym typeface="Symbol" pitchFamily="18" charset="2"/>
              </a:rPr>
              <a:t> </a:t>
            </a:r>
            <a:r>
              <a:rPr lang="ko-KR" altLang="en-US" sz="2000" dirty="0" smtClean="0">
                <a:sym typeface="Symbol" pitchFamily="18" charset="2"/>
              </a:rPr>
              <a:t>만일 </a:t>
            </a:r>
            <a:r>
              <a:rPr lang="en-US" altLang="ko-KR" sz="2000" dirty="0" smtClean="0">
                <a:sym typeface="Symbol" pitchFamily="18" charset="2"/>
              </a:rPr>
              <a:t>(1) </a:t>
            </a:r>
            <a:r>
              <a:rPr lang="ko-KR" altLang="en-US" sz="2000" dirty="0" smtClean="0">
                <a:sym typeface="Symbol" pitchFamily="18" charset="2"/>
              </a:rPr>
              <a:t>문제 </a:t>
            </a:r>
            <a:r>
              <a:rPr lang="en-US" altLang="ko-KR" sz="2000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가 </a:t>
            </a:r>
            <a:r>
              <a:rPr lang="en-US" altLang="ko-KR" sz="2000" dirty="0" smtClean="0">
                <a:sym typeface="Symbol" pitchFamily="18" charset="2"/>
              </a:rPr>
              <a:t>NP</a:t>
            </a:r>
            <a:r>
              <a:rPr lang="ko-KR" altLang="en-US" sz="2000" dirty="0" smtClean="0">
                <a:sym typeface="Symbol" pitchFamily="18" charset="2"/>
              </a:rPr>
              <a:t>에 속하고</a:t>
            </a:r>
            <a:r>
              <a:rPr lang="en-US" altLang="ko-KR" sz="2000" dirty="0" smtClean="0">
                <a:sym typeface="Symbol" pitchFamily="18" charset="2"/>
              </a:rPr>
              <a:t>, (2) </a:t>
            </a:r>
            <a:r>
              <a:rPr lang="ko-KR" altLang="en-US" sz="2000" dirty="0" smtClean="0">
                <a:sym typeface="Symbol" pitchFamily="18" charset="2"/>
              </a:rPr>
              <a:t>어떤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 문제 </a:t>
            </a:r>
            <a:r>
              <a:rPr lang="en-US" altLang="ko-KR" sz="2000" dirty="0" smtClean="0">
                <a:sym typeface="Symbol" pitchFamily="18" charset="2"/>
              </a:rPr>
              <a:t>B</a:t>
            </a:r>
            <a:r>
              <a:rPr lang="ko-KR" altLang="en-US" sz="2000" dirty="0" smtClean="0">
                <a:sym typeface="Symbol" pitchFamily="18" charset="2"/>
              </a:rPr>
              <a:t>에 대해서 </a:t>
            </a:r>
            <a:r>
              <a:rPr lang="en-US" altLang="ko-KR" sz="2000" dirty="0" smtClean="0">
                <a:sym typeface="Symbol" pitchFamily="18" charset="2"/>
              </a:rPr>
              <a:t>BC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C</a:t>
            </a:r>
            <a:r>
              <a:rPr lang="ko-KR" altLang="en-US" sz="2000" dirty="0" smtClean="0">
                <a:sym typeface="Symbol" pitchFamily="18" charset="2"/>
              </a:rPr>
              <a:t>는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endParaRPr lang="en-US" altLang="ko-KR" sz="2000" dirty="0" smtClean="0">
              <a:sym typeface="Symbol" pitchFamily="18" charset="2"/>
            </a:endParaRPr>
          </a:p>
          <a:p>
            <a:r>
              <a:rPr lang="en-US" altLang="ko-KR" sz="2000" dirty="0" smtClean="0">
                <a:sym typeface="Symbol" pitchFamily="18" charset="2"/>
              </a:rPr>
              <a:t>Cook</a:t>
            </a:r>
            <a:r>
              <a:rPr lang="ko-KR" altLang="en-US" sz="2000" dirty="0" smtClean="0">
                <a:sym typeface="Symbol" pitchFamily="18" charset="2"/>
              </a:rPr>
              <a:t>에 의해서 </a:t>
            </a:r>
            <a:r>
              <a:rPr lang="en-US" altLang="ko-KR" sz="2000" dirty="0" smtClean="0">
                <a:sym typeface="Symbol" pitchFamily="18" charset="2"/>
              </a:rPr>
              <a:t>CNF-</a:t>
            </a:r>
            <a:r>
              <a:rPr lang="en-US" altLang="ko-KR" sz="2000" dirty="0" err="1" smtClean="0">
                <a:sym typeface="Symbol" pitchFamily="18" charset="2"/>
              </a:rPr>
              <a:t>Satisfiability</a:t>
            </a:r>
            <a:r>
              <a:rPr lang="en-US" altLang="ko-KR" sz="2000" dirty="0" smtClean="0">
                <a:sym typeface="Symbol" pitchFamily="18" charset="2"/>
              </a:rPr>
              <a:t> </a:t>
            </a:r>
            <a:r>
              <a:rPr lang="ko-KR" altLang="en-US" sz="2000" dirty="0" smtClean="0">
                <a:sym typeface="Symbol" pitchFamily="18" charset="2"/>
              </a:rPr>
              <a:t>문제가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 임을 알았기 때문에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주어진 문제가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 인지 아닌지는 위의 정리 </a:t>
            </a:r>
            <a:r>
              <a:rPr lang="en-US" altLang="ko-KR" sz="2000" dirty="0" smtClean="0">
                <a:sym typeface="Symbol" pitchFamily="18" charset="2"/>
              </a:rPr>
              <a:t>9.3</a:t>
            </a:r>
            <a:r>
              <a:rPr lang="ko-KR" altLang="en-US" sz="2000" dirty="0" smtClean="0">
                <a:sym typeface="Symbol" pitchFamily="18" charset="2"/>
              </a:rPr>
              <a:t>에 의해서 비교적 쉽게 증명할 수 있다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pPr lvl="1"/>
            <a:r>
              <a:rPr lang="ko-KR" altLang="en-US" sz="2000" dirty="0" smtClean="0">
                <a:sym typeface="Symbol" pitchFamily="18" charset="2"/>
              </a:rPr>
              <a:t>즉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</a:t>
            </a:r>
            <a:r>
              <a:rPr lang="en-US" altLang="ko-KR" sz="2000" dirty="0" smtClean="0">
                <a:sym typeface="Symbol" pitchFamily="18" charset="2"/>
              </a:rPr>
              <a:t>NP</a:t>
            </a:r>
            <a:r>
              <a:rPr lang="ko-KR" altLang="en-US" sz="2000" dirty="0" smtClean="0">
                <a:sym typeface="Symbol" pitchFamily="18" charset="2"/>
              </a:rPr>
              <a:t>문제 </a:t>
            </a:r>
            <a:r>
              <a:rPr lang="en-US" altLang="ko-KR" sz="2000" dirty="0" smtClean="0">
                <a:sym typeface="Symbol" pitchFamily="18" charset="2"/>
              </a:rPr>
              <a:t>C </a:t>
            </a:r>
            <a:r>
              <a:rPr lang="ko-KR" altLang="en-US" sz="2000" dirty="0" smtClean="0">
                <a:sym typeface="Symbol" pitchFamily="18" charset="2"/>
              </a:rPr>
              <a:t>는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완전인  문제 </a:t>
            </a:r>
            <a:r>
              <a:rPr lang="en-US" altLang="ko-KR" sz="2000" dirty="0" smtClean="0">
                <a:sym typeface="Symbol" pitchFamily="18" charset="2"/>
              </a:rPr>
              <a:t>B</a:t>
            </a:r>
            <a:r>
              <a:rPr lang="ko-KR" altLang="en-US" sz="2000" dirty="0" smtClean="0">
                <a:sym typeface="Symbol" pitchFamily="18" charset="2"/>
              </a:rPr>
              <a:t>로 </a:t>
            </a:r>
            <a:r>
              <a:rPr lang="ko-KR" altLang="en-US" sz="2000" dirty="0" err="1" smtClean="0">
                <a:sym typeface="Symbol" pitchFamily="18" charset="2"/>
              </a:rPr>
              <a:t>부터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Reduce (</a:t>
            </a:r>
            <a:r>
              <a:rPr lang="ko-KR" altLang="en-US" sz="2000" dirty="0" smtClean="0">
                <a:sym typeface="Symbol" pitchFamily="18" charset="2"/>
              </a:rPr>
              <a:t>즉 </a:t>
            </a:r>
            <a:r>
              <a:rPr lang="en-US" altLang="ko-KR" sz="2000" dirty="0" smtClean="0">
                <a:sym typeface="Symbol" pitchFamily="18" charset="2"/>
              </a:rPr>
              <a:t>BC) </a:t>
            </a:r>
            <a:r>
              <a:rPr lang="ko-KR" altLang="en-US" sz="2000" dirty="0" smtClean="0">
                <a:sym typeface="Symbol" pitchFamily="18" charset="2"/>
              </a:rPr>
              <a:t>된다면 </a:t>
            </a:r>
            <a:r>
              <a:rPr lang="en-US" altLang="ko-KR" sz="2000" dirty="0" smtClean="0">
                <a:sym typeface="Symbol" pitchFamily="18" charset="2"/>
              </a:rPr>
              <a:t>C </a:t>
            </a:r>
            <a:r>
              <a:rPr lang="ko-KR" altLang="en-US" sz="2000" dirty="0" smtClean="0">
                <a:sym typeface="Symbol" pitchFamily="18" charset="2"/>
              </a:rPr>
              <a:t>또한 </a:t>
            </a:r>
            <a:r>
              <a:rPr lang="en-US" altLang="ko-KR" sz="2000" dirty="0" smtClean="0">
                <a:sym typeface="Symbol" pitchFamily="18" charset="2"/>
              </a:rPr>
              <a:t>NP-</a:t>
            </a:r>
            <a:r>
              <a:rPr lang="ko-KR" altLang="en-US" sz="2000" dirty="0" smtClean="0">
                <a:sym typeface="Symbol" pitchFamily="18" charset="2"/>
              </a:rPr>
              <a:t>완전이다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ko-KR" smtClean="0"/>
              <a:t>NP-Hard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00600"/>
          </a:xfrm>
        </p:spPr>
        <p:txBody>
          <a:bodyPr/>
          <a:lstStyle/>
          <a:p>
            <a:r>
              <a:rPr lang="ko-KR" altLang="en-US" sz="2400" smtClean="0"/>
              <a:t>어떤 문제 </a:t>
            </a:r>
            <a:r>
              <a:rPr lang="en-US" altLang="ko-KR" sz="2400" smtClean="0"/>
              <a:t>B </a:t>
            </a:r>
            <a:r>
              <a:rPr lang="ko-KR" altLang="en-US" sz="2400" smtClean="0"/>
              <a:t>가 존재할 때</a:t>
            </a:r>
            <a:r>
              <a:rPr lang="en-US" altLang="ko-KR" sz="2400" smtClean="0"/>
              <a:t>, CNF-SAT</a:t>
            </a:r>
            <a:r>
              <a:rPr lang="en-US" altLang="ko-KR" sz="2400" smtClean="0">
                <a:sym typeface="Symbol" pitchFamily="18" charset="2"/>
              </a:rPr>
              <a:t>  B</a:t>
            </a:r>
            <a:r>
              <a:rPr lang="ko-KR" altLang="en-US" sz="2400" smtClean="0">
                <a:sym typeface="Symbol" pitchFamily="18" charset="2"/>
              </a:rPr>
              <a:t>이면 </a:t>
            </a:r>
            <a:r>
              <a:rPr lang="en-US" altLang="ko-KR" sz="2400" smtClean="0">
                <a:sym typeface="Symbol" pitchFamily="18" charset="2"/>
              </a:rPr>
              <a:t>NP-Hard </a:t>
            </a:r>
            <a:r>
              <a:rPr lang="ko-KR" altLang="en-US" sz="2400" smtClean="0">
                <a:sym typeface="Symbol" pitchFamily="18" charset="2"/>
              </a:rPr>
              <a:t>이다</a:t>
            </a:r>
            <a:r>
              <a:rPr lang="en-US" altLang="ko-KR" sz="2400" smtClean="0">
                <a:sym typeface="Symbol" pitchFamily="18" charset="2"/>
              </a:rPr>
              <a:t>. (</a:t>
            </a:r>
            <a:r>
              <a:rPr lang="ko-KR" altLang="en-US" sz="2400" smtClean="0">
                <a:sym typeface="Symbol" pitchFamily="18" charset="2"/>
              </a:rPr>
              <a:t>또는 </a:t>
            </a:r>
            <a:r>
              <a:rPr lang="en-US" altLang="ko-KR" sz="2400" smtClean="0">
                <a:sym typeface="Symbol" pitchFamily="18" charset="2"/>
              </a:rPr>
              <a:t>NP-Hard</a:t>
            </a:r>
            <a:r>
              <a:rPr lang="ko-KR" altLang="en-US" sz="2400" smtClean="0">
                <a:sym typeface="Symbol" pitchFamily="18" charset="2"/>
              </a:rPr>
              <a:t>인 문제로 부터 </a:t>
            </a:r>
            <a:r>
              <a:rPr lang="en-US" altLang="ko-KR" sz="2400" smtClean="0">
                <a:sym typeface="Symbol" pitchFamily="18" charset="2"/>
              </a:rPr>
              <a:t>reduce</a:t>
            </a:r>
            <a:r>
              <a:rPr lang="ko-KR" altLang="en-US" sz="2400" smtClean="0">
                <a:sym typeface="Symbol" pitchFamily="18" charset="2"/>
              </a:rPr>
              <a:t>되면 </a:t>
            </a:r>
            <a:r>
              <a:rPr lang="en-US" altLang="ko-KR" sz="2400" smtClean="0">
                <a:sym typeface="Symbol" pitchFamily="18" charset="2"/>
              </a:rPr>
              <a:t>NP-Hard</a:t>
            </a:r>
            <a:r>
              <a:rPr lang="ko-KR" altLang="en-US" sz="2400" smtClean="0">
                <a:sym typeface="Symbol" pitchFamily="18" charset="2"/>
              </a:rPr>
              <a:t>이다</a:t>
            </a:r>
            <a:r>
              <a:rPr lang="en-US" altLang="ko-KR" sz="2400" smtClean="0">
                <a:sym typeface="Symbol" pitchFamily="18" charset="2"/>
              </a:rPr>
              <a:t>.)</a:t>
            </a:r>
          </a:p>
          <a:p>
            <a:pPr lvl="1"/>
            <a:r>
              <a:rPr lang="en-US" altLang="ko-KR" sz="2400" smtClean="0">
                <a:sym typeface="Symbol" pitchFamily="18" charset="2"/>
              </a:rPr>
              <a:t>B</a:t>
            </a:r>
            <a:r>
              <a:rPr lang="ko-KR" altLang="en-US" sz="2400" smtClean="0">
                <a:sym typeface="Symbol" pitchFamily="18" charset="2"/>
              </a:rPr>
              <a:t>가 결정 문제이면 </a:t>
            </a:r>
            <a:r>
              <a:rPr lang="en-US" altLang="ko-KR" sz="2400" smtClean="0">
                <a:sym typeface="Symbol" pitchFamily="18" charset="2"/>
              </a:rPr>
              <a:t>NP-Complete ( NP-Hard)</a:t>
            </a:r>
          </a:p>
          <a:p>
            <a:pPr lvl="1"/>
            <a:r>
              <a:rPr lang="en-US" altLang="ko-KR" sz="2400" smtClean="0">
                <a:sym typeface="Symbol" pitchFamily="18" charset="2"/>
              </a:rPr>
              <a:t>B</a:t>
            </a:r>
            <a:r>
              <a:rPr lang="ko-KR" altLang="en-US" sz="2400" smtClean="0">
                <a:sym typeface="Symbol" pitchFamily="18" charset="2"/>
              </a:rPr>
              <a:t>가 결정문제이건 아니건 </a:t>
            </a:r>
            <a:r>
              <a:rPr lang="en-US" altLang="ko-KR" sz="2400" smtClean="0">
                <a:sym typeface="Symbol" pitchFamily="18" charset="2"/>
              </a:rPr>
              <a:t>NP-Hard</a:t>
            </a:r>
            <a:endParaRPr lang="ko-KR" altLang="en-US" sz="2400" smtClean="0"/>
          </a:p>
        </p:txBody>
      </p:sp>
      <p:sp>
        <p:nvSpPr>
          <p:cNvPr id="2150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980B3DF-9B99-41BD-A6C7-07C0708F774C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2150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215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99930-8951-4C18-8343-2E4A330AC4A2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21511" name="타원 6"/>
          <p:cNvSpPr>
            <a:spLocks noChangeArrowheads="1"/>
          </p:cNvSpPr>
          <p:nvPr/>
        </p:nvSpPr>
        <p:spPr bwMode="auto">
          <a:xfrm>
            <a:off x="152400" y="3429000"/>
            <a:ext cx="17526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2" name="타원 7"/>
          <p:cNvSpPr>
            <a:spLocks noChangeArrowheads="1"/>
          </p:cNvSpPr>
          <p:nvPr/>
        </p:nvSpPr>
        <p:spPr bwMode="auto">
          <a:xfrm>
            <a:off x="685800" y="3733800"/>
            <a:ext cx="17526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381000" y="3581400"/>
            <a:ext cx="460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NP</a:t>
            </a:r>
            <a:endParaRPr lang="ko-KR" altLang="en-US" sz="1600"/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685800" y="3886200"/>
            <a:ext cx="1508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NP-Complete</a:t>
            </a:r>
            <a:endParaRPr lang="ko-KR" altLang="en-US" sz="1600"/>
          </a:p>
        </p:txBody>
      </p:sp>
      <p:sp>
        <p:nvSpPr>
          <p:cNvPr id="21515" name="TextBox 10"/>
          <p:cNvSpPr txBox="1">
            <a:spLocks noChangeArrowheads="1"/>
          </p:cNvSpPr>
          <p:nvPr/>
        </p:nvSpPr>
        <p:spPr bwMode="auto">
          <a:xfrm>
            <a:off x="1295400" y="4343400"/>
            <a:ext cx="104933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NP-Hard</a:t>
            </a:r>
            <a:endParaRPr lang="ko-KR" altLang="en-US" sz="1600"/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4191000" y="2895600"/>
            <a:ext cx="4724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/>
              <a:t>모든 </a:t>
            </a:r>
            <a:r>
              <a:rPr lang="en-US" altLang="ko-KR" sz="1600"/>
              <a:t>NP</a:t>
            </a:r>
            <a:r>
              <a:rPr lang="ko-KR" altLang="en-US" sz="1600"/>
              <a:t>문제가 </a:t>
            </a:r>
            <a:r>
              <a:rPr lang="en-US" altLang="ko-KR" sz="1600"/>
              <a:t>NP-Complete</a:t>
            </a:r>
            <a:r>
              <a:rPr lang="ko-KR" altLang="en-US" sz="1600"/>
              <a:t>인지</a:t>
            </a:r>
            <a:endParaRPr lang="en-US" altLang="ko-KR" sz="1600"/>
          </a:p>
          <a:p>
            <a:r>
              <a:rPr lang="ko-KR" altLang="en-US" sz="1600"/>
              <a:t>증명할 수 없다</a:t>
            </a:r>
            <a:r>
              <a:rPr lang="en-US" altLang="ko-KR" sz="1600"/>
              <a:t>.</a:t>
            </a:r>
            <a:r>
              <a:rPr lang="en-US" altLang="ko-KR" sz="1600">
                <a:sym typeface="Wingdings" pitchFamily="2" charset="2"/>
              </a:rPr>
              <a:t> </a:t>
            </a:r>
            <a:r>
              <a:rPr lang="ko-KR" altLang="en-US" sz="1600">
                <a:sym typeface="Wingdings" pitchFamily="2" charset="2"/>
              </a:rPr>
              <a:t>이세상에 존제하는 모든 </a:t>
            </a:r>
            <a:r>
              <a:rPr lang="en-US" altLang="ko-KR" sz="1600">
                <a:sym typeface="Wingdings" pitchFamily="2" charset="2"/>
              </a:rPr>
              <a:t>NP</a:t>
            </a:r>
            <a:r>
              <a:rPr lang="ko-KR" altLang="en-US" sz="1600">
                <a:sym typeface="Wingdings" pitchFamily="2" charset="2"/>
              </a:rPr>
              <a:t>문제들에 대하여 </a:t>
            </a:r>
            <a:r>
              <a:rPr lang="en-US" altLang="ko-KR" sz="1600">
                <a:sym typeface="Wingdings" pitchFamily="2" charset="2"/>
              </a:rPr>
              <a:t>SAT</a:t>
            </a:r>
            <a:r>
              <a:rPr lang="ko-KR" altLang="en-US" sz="1600">
                <a:sym typeface="Wingdings" pitchFamily="2" charset="2"/>
              </a:rPr>
              <a:t>로 부터 </a:t>
            </a:r>
            <a:r>
              <a:rPr lang="en-US" altLang="ko-KR" sz="1600">
                <a:sym typeface="Wingdings" pitchFamily="2" charset="2"/>
              </a:rPr>
              <a:t>Reduce</a:t>
            </a:r>
            <a:r>
              <a:rPr lang="ko-KR" altLang="en-US" sz="1600">
                <a:sym typeface="Wingdings" pitchFamily="2" charset="2"/>
              </a:rPr>
              <a:t>되는지 증명해야 함</a:t>
            </a:r>
            <a:r>
              <a:rPr lang="en-US" altLang="ko-KR" sz="1600">
                <a:sym typeface="Wingdings" pitchFamily="2" charset="2"/>
              </a:rPr>
              <a:t>.(</a:t>
            </a:r>
            <a:r>
              <a:rPr lang="ko-KR" altLang="en-US" sz="1600">
                <a:sym typeface="Wingdings" pitchFamily="2" charset="2"/>
              </a:rPr>
              <a:t>이세상에 존재하는 모든 </a:t>
            </a:r>
            <a:r>
              <a:rPr lang="en-US" altLang="ko-KR" sz="1600">
                <a:sym typeface="Wingdings" pitchFamily="2" charset="2"/>
              </a:rPr>
              <a:t>NP</a:t>
            </a:r>
            <a:r>
              <a:rPr lang="ko-KR" altLang="en-US" sz="1600">
                <a:sym typeface="Wingdings" pitchFamily="2" charset="2"/>
              </a:rPr>
              <a:t>문제들을 파악할 수 없음</a:t>
            </a:r>
            <a:r>
              <a:rPr lang="en-US" altLang="ko-KR" sz="1600">
                <a:sym typeface="Wingdings" pitchFamily="2" charset="2"/>
              </a:rPr>
              <a:t>)</a:t>
            </a:r>
            <a:endParaRPr lang="ko-KR" altLang="en-US" sz="1600"/>
          </a:p>
        </p:txBody>
      </p:sp>
      <p:cxnSp>
        <p:nvCxnSpPr>
          <p:cNvPr id="21517" name="직선 화살표 연결선 13"/>
          <p:cNvCxnSpPr>
            <a:cxnSpLocks noChangeShapeType="1"/>
          </p:cNvCxnSpPr>
          <p:nvPr/>
        </p:nvCxnSpPr>
        <p:spPr bwMode="auto">
          <a:xfrm rot="10800000" flipV="1">
            <a:off x="1219200" y="3429000"/>
            <a:ext cx="1752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18" name="직선 연결선 18"/>
          <p:cNvCxnSpPr>
            <a:cxnSpLocks noChangeShapeType="1"/>
          </p:cNvCxnSpPr>
          <p:nvPr/>
        </p:nvCxnSpPr>
        <p:spPr bwMode="auto">
          <a:xfrm>
            <a:off x="2971800" y="3429000"/>
            <a:ext cx="12954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304800" y="5943600"/>
            <a:ext cx="449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>
                <a:sym typeface="Wingdings" pitchFamily="2" charset="2"/>
              </a:rPr>
              <a:t>NP-Complete</a:t>
            </a:r>
            <a:r>
              <a:rPr lang="ko-KR" altLang="en-US" sz="1600">
                <a:sym typeface="Wingdings" pitchFamily="2" charset="2"/>
              </a:rPr>
              <a:t>인 문제는 당연히 </a:t>
            </a:r>
            <a:r>
              <a:rPr lang="en-US" altLang="ko-KR" sz="1600">
                <a:sym typeface="Wingdings" pitchFamily="2" charset="2"/>
              </a:rPr>
              <a:t>NP-Hard</a:t>
            </a:r>
            <a:r>
              <a:rPr lang="ko-KR" altLang="en-US" sz="1600">
                <a:sym typeface="Wingdings" pitchFamily="2" charset="2"/>
              </a:rPr>
              <a:t>이다</a:t>
            </a:r>
            <a:r>
              <a:rPr lang="en-US" altLang="ko-KR" sz="1600">
                <a:sym typeface="Wingdings" pitchFamily="2" charset="2"/>
              </a:rPr>
              <a:t>.</a:t>
            </a:r>
          </a:p>
        </p:txBody>
      </p:sp>
      <p:cxnSp>
        <p:nvCxnSpPr>
          <p:cNvPr id="21520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-114300" y="4914900"/>
            <a:ext cx="16764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21" name="직선 화살표 연결선 27"/>
          <p:cNvCxnSpPr>
            <a:cxnSpLocks noChangeShapeType="1"/>
          </p:cNvCxnSpPr>
          <p:nvPr/>
        </p:nvCxnSpPr>
        <p:spPr bwMode="auto">
          <a:xfrm>
            <a:off x="2286000" y="4267200"/>
            <a:ext cx="838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22" name="TextBox 28"/>
          <p:cNvSpPr txBox="1">
            <a:spLocks noChangeArrowheads="1"/>
          </p:cNvSpPr>
          <p:nvPr/>
        </p:nvSpPr>
        <p:spPr bwMode="auto">
          <a:xfrm>
            <a:off x="3048000" y="4267200"/>
            <a:ext cx="59610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/>
              <a:t>NP</a:t>
            </a:r>
            <a:r>
              <a:rPr lang="ko-KR" altLang="en-US" sz="2000"/>
              <a:t>가 아니면서 </a:t>
            </a:r>
            <a:r>
              <a:rPr lang="en-US" altLang="ko-KR" sz="2000"/>
              <a:t>NP-Hard</a:t>
            </a:r>
            <a:r>
              <a:rPr lang="ko-KR" altLang="en-US" sz="2000"/>
              <a:t>인건 몰까</a:t>
            </a:r>
            <a:r>
              <a:rPr lang="en-US" altLang="ko-KR" sz="2000"/>
              <a:t>?</a:t>
            </a:r>
          </a:p>
          <a:p>
            <a:pPr>
              <a:buFont typeface="Symbol" pitchFamily="18" charset="2"/>
              <a:buChar char="Þ"/>
            </a:pPr>
            <a:r>
              <a:rPr lang="en-US" altLang="ko-KR" sz="2000"/>
              <a:t>NP</a:t>
            </a:r>
            <a:r>
              <a:rPr lang="ko-KR" altLang="en-US" sz="2000"/>
              <a:t>문제가 아닌것 즉</a:t>
            </a:r>
            <a:r>
              <a:rPr lang="en-US" altLang="ko-KR" sz="2000"/>
              <a:t>, </a:t>
            </a:r>
            <a:r>
              <a:rPr lang="ko-KR" altLang="en-US" sz="2000"/>
              <a:t>결정문제가 아닌것</a:t>
            </a:r>
            <a:r>
              <a:rPr lang="en-US" altLang="ko-KR" sz="2000"/>
              <a:t>.</a:t>
            </a:r>
          </a:p>
          <a:p>
            <a:pPr>
              <a:buFont typeface="Symbol" pitchFamily="18" charset="2"/>
              <a:buChar char="Þ"/>
            </a:pPr>
            <a:r>
              <a:rPr lang="ko-KR" altLang="en-US" sz="2000"/>
              <a:t>그럼 결정문제이면서 </a:t>
            </a:r>
            <a:r>
              <a:rPr lang="en-US" altLang="ko-KR" sz="2000"/>
              <a:t>NP-Hard</a:t>
            </a:r>
            <a:r>
              <a:rPr lang="ko-KR" altLang="en-US" sz="2000"/>
              <a:t>인것은</a:t>
            </a:r>
            <a:r>
              <a:rPr lang="en-US" altLang="ko-KR" sz="2000"/>
              <a:t> </a:t>
            </a:r>
            <a:r>
              <a:rPr lang="ko-KR" altLang="en-US" sz="2000"/>
              <a:t>존재하나</a:t>
            </a:r>
            <a:r>
              <a:rPr lang="en-US" altLang="ko-KR" sz="2000"/>
              <a:t>?</a:t>
            </a:r>
          </a:p>
          <a:p>
            <a:pPr lvl="1">
              <a:buFont typeface="Symbol" pitchFamily="18" charset="2"/>
              <a:buChar char="Þ"/>
            </a:pPr>
            <a:r>
              <a:rPr lang="ko-KR" altLang="en-US" sz="2000"/>
              <a:t>당연히 존재</a:t>
            </a:r>
            <a:r>
              <a:rPr lang="en-US" altLang="ko-KR" sz="2000"/>
              <a:t>, Halting Problem</a:t>
            </a:r>
            <a:endParaRPr lang="ko-KR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ko-KR" smtClean="0"/>
              <a:t>NP-Hard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r>
              <a:rPr lang="en-US" altLang="ko-KR" sz="2000" dirty="0" smtClean="0"/>
              <a:t>SAT</a:t>
            </a:r>
            <a:r>
              <a:rPr lang="en-US" altLang="ko-KR" sz="2000" dirty="0" smtClean="0">
                <a:sym typeface="Symbol" pitchFamily="18" charset="2"/>
              </a:rPr>
              <a:t>  Halting Problem (</a:t>
            </a:r>
            <a:r>
              <a:rPr lang="ko-KR" altLang="en-US" sz="2000" dirty="0" smtClean="0">
                <a:sym typeface="Symbol" pitchFamily="18" charset="2"/>
              </a:rPr>
              <a:t>따라서 </a:t>
            </a:r>
            <a:r>
              <a:rPr lang="en-US" altLang="ko-KR" sz="2000" dirty="0" smtClean="0">
                <a:sym typeface="Symbol" pitchFamily="18" charset="2"/>
              </a:rPr>
              <a:t>NP-Hard)</a:t>
            </a:r>
          </a:p>
          <a:p>
            <a:pPr lvl="1"/>
            <a:r>
              <a:rPr lang="en-US" altLang="ko-KR" sz="2000" dirty="0" smtClean="0">
                <a:sym typeface="Symbol" pitchFamily="18" charset="2"/>
              </a:rPr>
              <a:t>SAT</a:t>
            </a:r>
            <a:r>
              <a:rPr lang="ko-KR" altLang="en-US" sz="2000" dirty="0" smtClean="0">
                <a:sym typeface="Symbol" pitchFamily="18" charset="2"/>
              </a:rPr>
              <a:t>는 </a:t>
            </a:r>
            <a:r>
              <a:rPr lang="en-US" altLang="ko-KR" sz="2000" dirty="0" smtClean="0">
                <a:sym typeface="Symbol" pitchFamily="18" charset="2"/>
              </a:rPr>
              <a:t>Halting Problem</a:t>
            </a:r>
            <a:r>
              <a:rPr lang="ko-KR" altLang="en-US" sz="2000" dirty="0" smtClean="0">
                <a:sym typeface="Symbol" pitchFamily="18" charset="2"/>
              </a:rPr>
              <a:t>의 특수한 경우이다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  <a:p>
            <a:pPr lvl="1"/>
            <a:r>
              <a:rPr lang="en-US" altLang="ko-KR" sz="2000" dirty="0" smtClean="0">
                <a:sym typeface="Symbol" pitchFamily="18" charset="2"/>
              </a:rPr>
              <a:t>Halting Problem</a:t>
            </a:r>
            <a:r>
              <a:rPr lang="ko-KR" altLang="en-US" sz="2000" dirty="0" smtClean="0">
                <a:sym typeface="Symbol" pitchFamily="18" charset="2"/>
              </a:rPr>
              <a:t>은 </a:t>
            </a:r>
            <a:r>
              <a:rPr lang="en-US" altLang="ko-KR" sz="2000" dirty="0" err="1" smtClean="0">
                <a:sym typeface="Symbol" pitchFamily="18" charset="2"/>
              </a:rPr>
              <a:t>Undeciable</a:t>
            </a:r>
            <a:r>
              <a:rPr lang="ko-KR" altLang="en-US" sz="2000" dirty="0" smtClean="0">
                <a:sym typeface="Symbol" pitchFamily="18" charset="2"/>
              </a:rPr>
              <a:t>이다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즉 </a:t>
            </a:r>
            <a:r>
              <a:rPr lang="en-US" altLang="ko-KR" sz="2000" dirty="0" smtClean="0">
                <a:sym typeface="Symbol" pitchFamily="18" charset="2"/>
              </a:rPr>
              <a:t>NP</a:t>
            </a:r>
            <a:r>
              <a:rPr lang="ko-KR" altLang="en-US" sz="2000" dirty="0" smtClean="0">
                <a:sym typeface="Symbol" pitchFamily="18" charset="2"/>
              </a:rPr>
              <a:t>가 아닌 결정 문제</a:t>
            </a:r>
            <a:endParaRPr lang="en-US" altLang="ko-KR" sz="2000" dirty="0" smtClean="0">
              <a:sym typeface="Symbol" pitchFamily="18" charset="2"/>
            </a:endParaRPr>
          </a:p>
          <a:p>
            <a:pPr lvl="1"/>
            <a:r>
              <a:rPr lang="en-US" altLang="ko-KR" sz="2000" dirty="0" smtClean="0"/>
              <a:t>SAT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CNF </a:t>
            </a:r>
            <a:r>
              <a:rPr lang="ko-KR" altLang="en-US" sz="2000" dirty="0" smtClean="0"/>
              <a:t>수식 </a:t>
            </a:r>
            <a:r>
              <a:rPr lang="en-US" altLang="ko-KR" sz="2000" dirty="0" smtClean="0"/>
              <a:t>F</a:t>
            </a:r>
          </a:p>
          <a:p>
            <a:pPr lvl="1"/>
            <a:r>
              <a:rPr lang="ko-KR" altLang="en-US" sz="2000" dirty="0" smtClean="0"/>
              <a:t>프로그램 </a:t>
            </a:r>
            <a:r>
              <a:rPr lang="en-US" altLang="ko-KR" sz="2000" dirty="0" smtClean="0"/>
              <a:t>A: </a:t>
            </a:r>
          </a:p>
          <a:p>
            <a:pPr lvl="2"/>
            <a:r>
              <a:rPr lang="en-US" altLang="ko-KR" sz="2000" dirty="0" smtClean="0"/>
              <a:t>F</a:t>
            </a:r>
            <a:r>
              <a:rPr lang="ko-KR" altLang="en-US" sz="2000" dirty="0" smtClean="0"/>
              <a:t>를 읽어서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안에 존재하는 변수들 </a:t>
            </a:r>
            <a:r>
              <a:rPr lang="en-US" altLang="ko-KR" sz="2000" dirty="0" smtClean="0"/>
              <a:t>x1…</a:t>
            </a:r>
            <a:r>
              <a:rPr lang="en-US" altLang="ko-KR" sz="2000" dirty="0" err="1" smtClean="0"/>
              <a:t>xn</a:t>
            </a:r>
            <a:r>
              <a:rPr lang="ko-KR" altLang="en-US" sz="2000" dirty="0" smtClean="0"/>
              <a:t>를 추출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모든 가능한 </a:t>
            </a:r>
            <a:r>
              <a:rPr lang="en-US" altLang="ko-KR" sz="2000" dirty="0" smtClean="0"/>
              <a:t>(x1,…, </a:t>
            </a:r>
            <a:r>
              <a:rPr lang="en-US" altLang="ko-KR" sz="2000" dirty="0" err="1" smtClean="0"/>
              <a:t>xn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값을 생성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생성된 </a:t>
            </a:r>
            <a:r>
              <a:rPr lang="en-US" altLang="ko-KR" sz="2000" dirty="0" smtClean="0"/>
              <a:t>(x1,…,</a:t>
            </a:r>
            <a:r>
              <a:rPr lang="en-US" altLang="ko-KR" sz="2000" dirty="0" err="1" smtClean="0"/>
              <a:t>xn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대하여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true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program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</a:t>
            </a:r>
            <a:r>
              <a:rPr lang="ko-KR" altLang="en-US" sz="2000" dirty="0" smtClean="0"/>
              <a:t>가 도는 시간이 </a:t>
            </a:r>
            <a:r>
              <a:rPr lang="en-US" altLang="ko-KR" sz="2000" dirty="0" smtClean="0"/>
              <a:t>exponential </a:t>
            </a:r>
            <a:r>
              <a:rPr lang="ko-KR" altLang="en-US" sz="2000" dirty="0" smtClean="0"/>
              <a:t>할지 모르지만 </a:t>
            </a:r>
            <a:r>
              <a:rPr lang="en-US" altLang="ko-KR" sz="2000" dirty="0" smtClean="0"/>
              <a:t>F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F,A</a:t>
            </a:r>
            <a:r>
              <a:rPr lang="ko-KR" altLang="en-US" sz="2000" dirty="0" smtClean="0"/>
              <a:t>로 바꾸는 것은 </a:t>
            </a:r>
            <a:r>
              <a:rPr lang="en-US" altLang="ko-KR" sz="2000" dirty="0" smtClean="0"/>
              <a:t>polynomial Time</a:t>
            </a:r>
            <a:r>
              <a:rPr lang="ko-KR" altLang="en-US" sz="2000" dirty="0" smtClean="0"/>
              <a:t>에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SAT</a:t>
            </a:r>
            <a:r>
              <a:rPr lang="en-US" altLang="ko-KR" sz="2000" dirty="0" smtClean="0">
                <a:sym typeface="Symbol" pitchFamily="18" charset="2"/>
              </a:rPr>
              <a:t>  Halting Problem </a:t>
            </a:r>
            <a:r>
              <a:rPr lang="ko-KR" altLang="en-US" sz="2000" dirty="0" smtClean="0">
                <a:sym typeface="Symbol" pitchFamily="18" charset="2"/>
              </a:rPr>
              <a:t>이다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  <a:endParaRPr lang="en-US" altLang="ko-KR" sz="2000" dirty="0" smtClean="0"/>
          </a:p>
        </p:txBody>
      </p:sp>
      <p:sp>
        <p:nvSpPr>
          <p:cNvPr id="2253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A8FD035-6CAF-40A9-8376-9C425E378DDF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2253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225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D8C58-4A7E-41D5-90D4-55F374992BA3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NP-Complete</a:t>
            </a:r>
          </a:p>
          <a:p>
            <a:pPr lvl="1"/>
            <a:r>
              <a:rPr lang="ko-KR" altLang="en-US" dirty="0" smtClean="0"/>
              <a:t>어렵기가 똑같다고 생각되는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들의 모임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NP-Hard</a:t>
            </a:r>
          </a:p>
          <a:p>
            <a:pPr lvl="1"/>
            <a:r>
              <a:rPr lang="en-US" altLang="ko-KR" dirty="0" smtClean="0"/>
              <a:t>SAT</a:t>
            </a:r>
            <a:r>
              <a:rPr lang="ko-KR" altLang="en-US" dirty="0" smtClean="0"/>
              <a:t>보다 풀기가 어렵거나 같은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들의 모임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관계정리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한개의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NP-complete</a:t>
            </a:r>
            <a:r>
              <a:rPr lang="ko-KR" altLang="en-US" dirty="0" smtClean="0"/>
              <a:t>문제가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풀리면 모든  </a:t>
            </a:r>
            <a:r>
              <a:rPr lang="en-US" altLang="ko-KR" dirty="0" smtClean="0"/>
              <a:t>NP-Complete </a:t>
            </a:r>
            <a:r>
              <a:rPr lang="ko-KR" altLang="en-US" dirty="0" smtClean="0"/>
              <a:t>문제가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풀림 </a:t>
            </a:r>
            <a:r>
              <a:rPr lang="en-US" altLang="ko-KR" dirty="0" smtClean="0"/>
              <a:t>(O)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한개의</a:t>
            </a:r>
            <a:r>
              <a:rPr lang="ko-KR" altLang="en-US" dirty="0" smtClean="0"/>
              <a:t>  </a:t>
            </a:r>
            <a:r>
              <a:rPr lang="en-US" altLang="ko-KR" dirty="0" smtClean="0"/>
              <a:t>NP-Hard </a:t>
            </a:r>
            <a:r>
              <a:rPr lang="ko-KR" altLang="en-US" dirty="0" smtClean="0"/>
              <a:t>문제가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풀리면 모든 </a:t>
            </a:r>
            <a:r>
              <a:rPr lang="en-US" altLang="ko-KR" dirty="0" smtClean="0"/>
              <a:t>NP-Complete</a:t>
            </a:r>
            <a:r>
              <a:rPr lang="ko-KR" altLang="en-US" dirty="0" smtClean="0"/>
              <a:t>문제가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풀림</a:t>
            </a:r>
            <a:r>
              <a:rPr lang="en-US" altLang="ko-KR" dirty="0" smtClean="0"/>
              <a:t>(O)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한개의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NP-Hard</a:t>
            </a:r>
            <a:r>
              <a:rPr lang="ko-KR" altLang="en-US" dirty="0" smtClean="0"/>
              <a:t>문제가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풀리면 모든 </a:t>
            </a:r>
            <a:r>
              <a:rPr lang="en-US" altLang="ko-KR" dirty="0" smtClean="0"/>
              <a:t>NP-Hard</a:t>
            </a:r>
            <a:r>
              <a:rPr lang="ko-KR" altLang="en-US" dirty="0" smtClean="0"/>
              <a:t>문제는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풀림 </a:t>
            </a:r>
            <a:r>
              <a:rPr lang="en-US" altLang="ko-KR" dirty="0" smtClean="0"/>
              <a:t>(X)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sym typeface="Symbol" pitchFamily="18" charset="2"/>
              </a:rPr>
              <a:t>보기</a:t>
            </a:r>
          </a:p>
          <a:p>
            <a:pPr lvl="1"/>
            <a:r>
              <a:rPr lang="ko-KR" altLang="en-US" sz="2400" dirty="0" smtClean="0">
                <a:sym typeface="Symbol" pitchFamily="18" charset="2"/>
              </a:rPr>
              <a:t>시간 복잡도가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, 3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baseline="30000" dirty="0" smtClean="0">
                <a:sym typeface="Symbol" pitchFamily="18" charset="2"/>
              </a:rPr>
              <a:t>3</a:t>
            </a:r>
            <a:r>
              <a:rPr lang="en-US" altLang="ko-KR" sz="2400" dirty="0" smtClean="0">
                <a:sym typeface="Symbol" pitchFamily="18" charset="2"/>
              </a:rPr>
              <a:t> + 4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, 5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 +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baseline="30000" dirty="0" smtClean="0">
                <a:sym typeface="Symbol" pitchFamily="18" charset="2"/>
              </a:rPr>
              <a:t>10</a:t>
            </a:r>
            <a:r>
              <a:rPr lang="en-US" altLang="ko-KR" sz="2400" dirty="0" smtClean="0">
                <a:sym typeface="Symbol" pitchFamily="18" charset="2"/>
              </a:rPr>
              <a:t>,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 </a:t>
            </a:r>
            <a:r>
              <a:rPr lang="en-US" altLang="ko-KR" sz="2400" dirty="0" err="1" smtClean="0">
                <a:sym typeface="Symbol" pitchFamily="18" charset="2"/>
              </a:rPr>
              <a:t>lg</a:t>
            </a:r>
            <a:r>
              <a:rPr lang="en-US" altLang="ko-KR" sz="2400" dirty="0" smtClean="0">
                <a:sym typeface="Symbol" pitchFamily="18" charset="2"/>
              </a:rPr>
              <a:t>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ko-KR" altLang="en-US" sz="2400" dirty="0" smtClean="0">
                <a:sym typeface="Symbol" pitchFamily="18" charset="2"/>
              </a:rPr>
              <a:t>인 알고리즘은 다차시간 알고리즘이다</a:t>
            </a:r>
            <a:r>
              <a:rPr lang="en-US" altLang="ko-KR" sz="2400" dirty="0" smtClean="0">
                <a:sym typeface="Symbol" pitchFamily="18" charset="2"/>
              </a:rPr>
              <a:t>. </a:t>
            </a:r>
          </a:p>
          <a:p>
            <a:pPr lvl="1"/>
            <a:r>
              <a:rPr lang="ko-KR" altLang="en-US" sz="2400" dirty="0" smtClean="0">
                <a:sym typeface="Symbol" pitchFamily="18" charset="2"/>
              </a:rPr>
              <a:t>시간복잡도가 </a:t>
            </a:r>
            <a:r>
              <a:rPr lang="en-US" altLang="ko-KR" sz="2400" dirty="0" smtClean="0">
                <a:sym typeface="Symbol" pitchFamily="18" charset="2"/>
              </a:rPr>
              <a:t>2</a:t>
            </a:r>
            <a:r>
              <a:rPr lang="en-US" altLang="ko-KR" sz="20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, 2</a:t>
            </a:r>
            <a:r>
              <a:rPr lang="en-US" altLang="ko-KR" sz="2000" baseline="50000" dirty="0" smtClean="0">
                <a:sym typeface="Symbol" pitchFamily="18" charset="2"/>
              </a:rPr>
              <a:t>0.01</a:t>
            </a:r>
            <a:r>
              <a:rPr lang="en-US" altLang="ko-KR" sz="20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,      , 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!</a:t>
            </a:r>
            <a:r>
              <a:rPr lang="ko-KR" altLang="en-US" sz="2400" dirty="0" smtClean="0">
                <a:sym typeface="Symbol" pitchFamily="18" charset="2"/>
              </a:rPr>
              <a:t>인 알고리즘은  다차시간 알고리즘이 아니다</a:t>
            </a:r>
            <a:r>
              <a:rPr lang="en-US" altLang="ko-KR" sz="2400" dirty="0" smtClean="0">
                <a:sym typeface="Symbol" pitchFamily="18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Sum of Subset</a:t>
            </a:r>
          </a:p>
          <a:p>
            <a:pPr lvl="1"/>
            <a:r>
              <a:rPr lang="en-US" altLang="ko-KR" dirty="0" smtClean="0"/>
              <a:t>A= {a1,a2,..., an},  M</a:t>
            </a:r>
          </a:p>
          <a:p>
            <a:pPr lvl="1"/>
            <a:r>
              <a:rPr lang="en-US" altLang="ko-KR" dirty="0" smtClean="0"/>
              <a:t>if exists a subset S </a:t>
            </a:r>
            <a:r>
              <a:rPr lang="en-US" altLang="ko-KR" dirty="0" err="1" smtClean="0"/>
              <a:t>s.t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>
                <a:sym typeface="Symbol"/>
              </a:rPr>
              <a:t>iS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= M, yes</a:t>
            </a:r>
          </a:p>
          <a:p>
            <a:pPr lvl="1"/>
            <a:r>
              <a:rPr lang="ko-KR" altLang="en-US" dirty="0" smtClean="0">
                <a:sym typeface="Symbol"/>
              </a:rPr>
              <a:t>즉</a:t>
            </a:r>
            <a:r>
              <a:rPr lang="en-US" altLang="ko-KR" dirty="0" smtClean="0">
                <a:sym typeface="Symbol"/>
              </a:rPr>
              <a:t>, A</a:t>
            </a:r>
            <a:r>
              <a:rPr lang="ko-KR" altLang="en-US" dirty="0" smtClean="0">
                <a:sym typeface="Symbol"/>
              </a:rPr>
              <a:t>의 부분 집합 중 그 합이 </a:t>
            </a:r>
            <a:r>
              <a:rPr lang="en-US" altLang="ko-KR" dirty="0" smtClean="0">
                <a:sym typeface="Symbol"/>
              </a:rPr>
              <a:t>M</a:t>
            </a:r>
            <a:r>
              <a:rPr lang="ko-KR" altLang="en-US" dirty="0" smtClean="0">
                <a:sym typeface="Symbol"/>
              </a:rPr>
              <a:t>이 되는 부분집합이 존재하면 </a:t>
            </a:r>
            <a:r>
              <a:rPr lang="en-US" altLang="ko-KR" dirty="0" smtClean="0">
                <a:sym typeface="Symbol"/>
              </a:rPr>
              <a:t>yes, </a:t>
            </a:r>
            <a:r>
              <a:rPr lang="ko-KR" altLang="en-US" dirty="0" smtClean="0">
                <a:sym typeface="Symbol"/>
              </a:rPr>
              <a:t>아니면 </a:t>
            </a:r>
            <a:r>
              <a:rPr lang="en-US" altLang="ko-KR" dirty="0" smtClean="0">
                <a:sym typeface="Symbol"/>
              </a:rPr>
              <a:t>no</a:t>
            </a:r>
          </a:p>
          <a:p>
            <a:endParaRPr lang="en-US" altLang="ko-KR" dirty="0" smtClean="0">
              <a:sym typeface="Symbol"/>
            </a:endParaRPr>
          </a:p>
          <a:p>
            <a:r>
              <a:rPr lang="en-US" altLang="ko-KR" dirty="0" smtClean="0">
                <a:sym typeface="Symbol"/>
              </a:rPr>
              <a:t>NP </a:t>
            </a:r>
            <a:r>
              <a:rPr lang="ko-KR" altLang="en-US" dirty="0" smtClean="0">
                <a:sym typeface="Symbol"/>
              </a:rPr>
              <a:t>임</a:t>
            </a:r>
            <a:endParaRPr lang="en-US" altLang="ko-KR" dirty="0" smtClean="0">
              <a:sym typeface="Symbol"/>
            </a:endParaRPr>
          </a:p>
          <a:p>
            <a:pPr lvl="1"/>
            <a:r>
              <a:rPr lang="en-US" altLang="ko-KR" dirty="0" smtClean="0">
                <a:sym typeface="Symbol"/>
              </a:rPr>
              <a:t>A</a:t>
            </a:r>
            <a:r>
              <a:rPr lang="ko-KR" altLang="en-US" dirty="0" smtClean="0">
                <a:sym typeface="Symbol"/>
              </a:rPr>
              <a:t>의 모든 가능한 부분 집합의 수 </a:t>
            </a:r>
            <a:r>
              <a:rPr lang="en-US" altLang="ko-KR" dirty="0" smtClean="0">
                <a:sym typeface="Symbol"/>
              </a:rPr>
              <a:t>2</a:t>
            </a:r>
            <a:r>
              <a:rPr lang="en-US" altLang="ko-KR" baseline="30000" dirty="0" smtClean="0">
                <a:sym typeface="Symbol"/>
              </a:rPr>
              <a:t>n</a:t>
            </a:r>
          </a:p>
          <a:p>
            <a:pPr lvl="2"/>
            <a:r>
              <a:rPr lang="ko-KR" altLang="en-US" dirty="0" smtClean="0">
                <a:sym typeface="Symbol"/>
              </a:rPr>
              <a:t>파스칼의 이상 정리</a:t>
            </a:r>
            <a:endParaRPr lang="en-US" altLang="ko-KR" dirty="0" smtClean="0">
              <a:sym typeface="Symbol"/>
            </a:endParaRPr>
          </a:p>
          <a:p>
            <a:pPr lvl="2"/>
            <a:endParaRPr lang="en-US" altLang="ko-KR" dirty="0" smtClean="0">
              <a:sym typeface="Symbol"/>
            </a:endParaRPr>
          </a:p>
          <a:p>
            <a:pPr lvl="1"/>
            <a:r>
              <a:rPr lang="ko-KR" altLang="en-US" dirty="0" smtClean="0">
                <a:sym typeface="Symbol"/>
              </a:rPr>
              <a:t>이중 하나 찾기 임</a:t>
            </a:r>
            <a:r>
              <a:rPr lang="en-US" altLang="ko-KR" dirty="0" smtClean="0">
                <a:sym typeface="Symbol"/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NP-Complete</a:t>
            </a:r>
            <a:r>
              <a:rPr lang="ko-KR" altLang="en-US" dirty="0" smtClean="0"/>
              <a:t>들의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Partition Problem</a:t>
            </a:r>
          </a:p>
          <a:p>
            <a:pPr lvl="1"/>
            <a:r>
              <a:rPr lang="en-US" altLang="ko-KR" dirty="0" smtClean="0"/>
              <a:t>L = {a1,a2,..., an}</a:t>
            </a:r>
          </a:p>
          <a:p>
            <a:pPr lvl="1"/>
            <a:r>
              <a:rPr lang="en-US" altLang="ko-KR" dirty="0" smtClean="0"/>
              <a:t>If exist P </a:t>
            </a:r>
            <a:r>
              <a:rPr lang="en-US" altLang="ko-KR" dirty="0" err="1" smtClean="0"/>
              <a:t>s.t</a:t>
            </a:r>
            <a:r>
              <a:rPr lang="en-US" altLang="ko-KR" dirty="0" smtClean="0"/>
              <a:t>.,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err="1" smtClean="0">
                <a:sym typeface="Symbol"/>
              </a:rPr>
              <a:t>iP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= </a:t>
            </a:r>
            <a:r>
              <a:rPr lang="en-US" altLang="ko-KR" baseline="-25000" dirty="0" err="1" smtClean="0">
                <a:sym typeface="Symbol"/>
              </a:rPr>
              <a:t>iP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, yes</a:t>
            </a:r>
          </a:p>
          <a:p>
            <a:pPr lvl="1"/>
            <a:r>
              <a:rPr lang="ko-KR" altLang="en-US" dirty="0" smtClean="0">
                <a:sym typeface="Symbol"/>
              </a:rPr>
              <a:t>즉 원소들의 합이 똑같아 지도록 반으로 </a:t>
            </a:r>
            <a:r>
              <a:rPr lang="ko-KR" altLang="en-US" dirty="0" err="1" smtClean="0">
                <a:sym typeface="Symbol"/>
              </a:rPr>
              <a:t>나눌수</a:t>
            </a:r>
            <a:r>
              <a:rPr lang="ko-KR" altLang="en-US" dirty="0" smtClean="0">
                <a:sym typeface="Symbol"/>
              </a:rPr>
              <a:t> 있는가</a:t>
            </a:r>
            <a:r>
              <a:rPr lang="en-US" altLang="ko-KR" dirty="0" smtClean="0">
                <a:sym typeface="Symbol"/>
              </a:rPr>
              <a:t>?</a:t>
            </a:r>
          </a:p>
          <a:p>
            <a:pPr lvl="1"/>
            <a:endParaRPr lang="en-US" altLang="ko-KR" dirty="0" smtClean="0">
              <a:sym typeface="Symbol"/>
            </a:endParaRPr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</a:t>
            </a:r>
            <a:endParaRPr lang="ko-KR" altLang="en-US" dirty="0"/>
          </a:p>
        </p:txBody>
      </p:sp>
      <p:grpSp>
        <p:nvGrpSpPr>
          <p:cNvPr id="4" name="그룹 6"/>
          <p:cNvGrpSpPr>
            <a:grpSpLocks/>
          </p:cNvGrpSpPr>
          <p:nvPr/>
        </p:nvGrpSpPr>
        <p:grpSpPr bwMode="auto">
          <a:xfrm>
            <a:off x="1835696" y="1412776"/>
            <a:ext cx="3962400" cy="990096"/>
            <a:chOff x="1828800" y="2666999"/>
            <a:chExt cx="3962400" cy="990599"/>
          </a:xfrm>
        </p:grpSpPr>
        <p:sp>
          <p:nvSpPr>
            <p:cNvPr id="5" name="직사각형 7"/>
            <p:cNvSpPr>
              <a:spLocks noChangeArrowheads="1"/>
            </p:cNvSpPr>
            <p:nvPr/>
          </p:nvSpPr>
          <p:spPr bwMode="auto">
            <a:xfrm>
              <a:off x="2548880" y="3027222"/>
              <a:ext cx="2664296" cy="6303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2836912" y="3171311"/>
              <a:ext cx="2694384" cy="369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Sum of </a:t>
              </a:r>
              <a:r>
                <a:rPr lang="en-US" altLang="ko-KR" dirty="0" err="1" smtClean="0"/>
                <a:t>SubSet</a:t>
              </a:r>
              <a:endParaRPr lang="ko-KR" altLang="en-US" dirty="0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2362200" y="2666999"/>
              <a:ext cx="184731" cy="369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1" name="직선 화살표 연결선 13"/>
            <p:cNvCxnSpPr>
              <a:cxnSpLocks noChangeShapeType="1"/>
            </p:cNvCxnSpPr>
            <p:nvPr/>
          </p:nvCxnSpPr>
          <p:spPr bwMode="auto">
            <a:xfrm>
              <a:off x="1828800" y="3429000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3" name="직선 화살표 연결선 15"/>
            <p:cNvCxnSpPr>
              <a:cxnSpLocks noChangeShapeType="1"/>
            </p:cNvCxnSpPr>
            <p:nvPr/>
          </p:nvCxnSpPr>
          <p:spPr bwMode="auto">
            <a:xfrm flipV="1">
              <a:off x="5105400" y="3429000"/>
              <a:ext cx="6858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15" name="직선 화살표 연결선 14"/>
          <p:cNvCxnSpPr/>
          <p:nvPr/>
        </p:nvCxnSpPr>
        <p:spPr>
          <a:xfrm flipV="1">
            <a:off x="1907704" y="2348880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91683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a1,a2,...,an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24928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8144" y="19168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32040" y="2348880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8184" y="23488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grpSp>
        <p:nvGrpSpPr>
          <p:cNvPr id="22" name="그룹 6"/>
          <p:cNvGrpSpPr>
            <a:grpSpLocks/>
          </p:cNvGrpSpPr>
          <p:nvPr/>
        </p:nvGrpSpPr>
        <p:grpSpPr bwMode="auto">
          <a:xfrm>
            <a:off x="2483768" y="4005064"/>
            <a:ext cx="5214002" cy="990095"/>
            <a:chOff x="935278" y="2667000"/>
            <a:chExt cx="5214002" cy="990598"/>
          </a:xfrm>
        </p:grpSpPr>
        <p:sp>
          <p:nvSpPr>
            <p:cNvPr id="23" name="직사각형 7"/>
            <p:cNvSpPr>
              <a:spLocks noChangeArrowheads="1"/>
            </p:cNvSpPr>
            <p:nvPr/>
          </p:nvSpPr>
          <p:spPr bwMode="auto">
            <a:xfrm>
              <a:off x="2548880" y="3027222"/>
              <a:ext cx="2664296" cy="6303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2836912" y="3171311"/>
              <a:ext cx="2694384" cy="369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/>
                <a:t>Sum of </a:t>
              </a:r>
              <a:r>
                <a:rPr lang="en-US" altLang="ko-KR" dirty="0" err="1" smtClean="0"/>
                <a:t>SubSet</a:t>
              </a:r>
              <a:endParaRPr lang="ko-KR" altLang="en-US" dirty="0"/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2362200" y="2667000"/>
              <a:ext cx="1499128" cy="369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partitioning</a:t>
              </a:r>
              <a:endParaRPr lang="ko-KR" altLang="en-US" dirty="0"/>
            </a:p>
          </p:txBody>
        </p:sp>
        <p:cxnSp>
          <p:nvCxnSpPr>
            <p:cNvPr id="26" name="직선 화살표 연결선 13"/>
            <p:cNvCxnSpPr>
              <a:cxnSpLocks noChangeShapeType="1"/>
              <a:stCxn id="29" idx="3"/>
              <a:endCxn id="23" idx="1"/>
            </p:cNvCxnSpPr>
            <p:nvPr/>
          </p:nvCxnSpPr>
          <p:spPr bwMode="auto">
            <a:xfrm>
              <a:off x="935278" y="2779715"/>
              <a:ext cx="1613602" cy="56269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7" name="직선 화살표 연결선 15"/>
            <p:cNvCxnSpPr>
              <a:cxnSpLocks noChangeShapeType="1"/>
            </p:cNvCxnSpPr>
            <p:nvPr/>
          </p:nvCxnSpPr>
          <p:spPr bwMode="auto">
            <a:xfrm flipV="1">
              <a:off x="5105400" y="2811089"/>
              <a:ext cx="1043880" cy="6560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28" name="직선 화살표 연결선 27"/>
          <p:cNvCxnSpPr>
            <a:stCxn id="37" idx="3"/>
          </p:cNvCxnSpPr>
          <p:nvPr/>
        </p:nvCxnSpPr>
        <p:spPr>
          <a:xfrm flipV="1">
            <a:off x="3904667" y="4797152"/>
            <a:ext cx="192703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7538" y="3933056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a1,a2,...,an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69778" y="393305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689658" y="4941168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29818" y="49411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657210" y="3933056"/>
            <a:ext cx="46805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57210" y="494116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Symbol"/>
              </a:rPr>
              <a:t>(</a:t>
            </a:r>
            <a:r>
              <a:rPr lang="en-US" altLang="ko-KR" baseline="-25000" dirty="0" err="1" smtClean="0">
                <a:sym typeface="Symbol"/>
              </a:rPr>
              <a:t>iP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)/2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017250" y="422108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1680" y="5589240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ym typeface="Symbol" pitchFamily="18" charset="2"/>
              </a:rPr>
              <a:t>Partition  </a:t>
            </a:r>
            <a:r>
              <a:rPr lang="en-US" altLang="ko-KR" sz="3200" dirty="0" err="1" smtClean="0">
                <a:sym typeface="Symbol" pitchFamily="18" charset="2"/>
              </a:rPr>
              <a:t>SumofSubSet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SumofSubSet</a:t>
            </a:r>
            <a:r>
              <a:rPr lang="en-US" altLang="ko-KR" dirty="0" smtClean="0"/>
              <a:t>(a1,a2,...,an, M)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입력 변환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Partition(b1, b2,.... </a:t>
            </a:r>
            <a:r>
              <a:rPr lang="en-US" altLang="ko-KR" dirty="0" err="1" smtClean="0">
                <a:sym typeface="Wingdings" pitchFamily="2" charset="2"/>
              </a:rPr>
              <a:t>bn</a:t>
            </a:r>
            <a:r>
              <a:rPr lang="en-US" altLang="ko-KR" dirty="0" smtClean="0">
                <a:sym typeface="Wingdings" pitchFamily="2" charset="2"/>
              </a:rPr>
              <a:t>, bn+1, bn+2)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b1=a1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b2= a2,..., </a:t>
            </a: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bn</a:t>
            </a:r>
            <a:r>
              <a:rPr lang="en-US" altLang="ko-KR" dirty="0" smtClean="0">
                <a:sym typeface="Wingdings" pitchFamily="2" charset="2"/>
              </a:rPr>
              <a:t>=an,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bn+1= M+1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bn+2 =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+1 –M</a:t>
            </a:r>
          </a:p>
          <a:p>
            <a:pPr lvl="1"/>
            <a:endParaRPr lang="en-US" altLang="ko-KR" dirty="0" smtClean="0">
              <a:sym typeface="Symbol"/>
            </a:endParaRPr>
          </a:p>
          <a:p>
            <a:pPr lvl="1"/>
            <a:r>
              <a:rPr lang="en-US" altLang="ko-KR" dirty="0" smtClean="0">
                <a:sym typeface="Symbol"/>
              </a:rPr>
              <a:t> bi = 2(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+ 1)</a:t>
            </a:r>
          </a:p>
          <a:p>
            <a:pPr lvl="1"/>
            <a:endParaRPr lang="en-US" altLang="ko-KR" dirty="0" smtClean="0">
              <a:sym typeface="Symbol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이걸 구하면 </a:t>
            </a:r>
            <a:r>
              <a:rPr lang="en-US" altLang="ko-KR" dirty="0" err="1" smtClean="0">
                <a:sym typeface="Wingdings" pitchFamily="2" charset="2"/>
              </a:rPr>
              <a:t>SumofSubset</a:t>
            </a:r>
            <a:r>
              <a:rPr lang="ko-KR" altLang="en-US" dirty="0" smtClean="0">
                <a:sym typeface="Wingdings" pitchFamily="2" charset="2"/>
              </a:rPr>
              <a:t>구하는 것과 같다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왜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en-US" altLang="ko-KR" dirty="0" smtClean="0">
              <a:sym typeface="Symbol"/>
            </a:endParaRPr>
          </a:p>
          <a:p>
            <a:pPr lvl="1"/>
            <a:endParaRPr lang="en-US" altLang="ko-KR" dirty="0" smtClean="0">
              <a:sym typeface="Symbo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 smtClean="0">
                <a:sym typeface="Symbol" pitchFamily="18" charset="2"/>
              </a:rPr>
              <a:t>SumofSubSet</a:t>
            </a:r>
            <a:r>
              <a:rPr lang="en-US" altLang="ko-KR" sz="4400" dirty="0" smtClean="0">
                <a:sym typeface="Symbol" pitchFamily="18" charset="2"/>
              </a:rPr>
              <a:t> </a:t>
            </a:r>
            <a:r>
              <a:rPr lang="en-US" altLang="ko-KR" sz="4000" dirty="0" smtClean="0">
                <a:sym typeface="Symbol" pitchFamily="18" charset="2"/>
              </a:rPr>
              <a:t> Partition ??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ko-KR" dirty="0" smtClean="0">
                <a:sym typeface="Symbol"/>
              </a:rPr>
              <a:t> bi = 2(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+ 1)</a:t>
            </a:r>
          </a:p>
          <a:p>
            <a:pPr lvl="1"/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en-US" altLang="ko-KR" dirty="0" smtClean="0">
                <a:sym typeface="Wingdings" pitchFamily="2" charset="2"/>
              </a:rPr>
              <a:t>b</a:t>
            </a:r>
            <a:r>
              <a:rPr lang="en-US" altLang="ko-KR" baseline="-25000" dirty="0" smtClean="0">
                <a:sym typeface="Wingdings" pitchFamily="2" charset="2"/>
              </a:rPr>
              <a:t>n+1</a:t>
            </a:r>
            <a:r>
              <a:rPr lang="en-US" altLang="ko-KR" dirty="0" smtClean="0">
                <a:sym typeface="Wingdings" pitchFamily="2" charset="2"/>
              </a:rPr>
              <a:t>= M+1, b</a:t>
            </a:r>
            <a:r>
              <a:rPr lang="en-US" altLang="ko-KR" baseline="-25000" dirty="0" smtClean="0">
                <a:sym typeface="Wingdings" pitchFamily="2" charset="2"/>
              </a:rPr>
              <a:t>n+2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+1 –M </a:t>
            </a:r>
            <a:r>
              <a:rPr lang="ko-KR" altLang="en-US" dirty="0" smtClean="0">
                <a:sym typeface="Symbol"/>
              </a:rPr>
              <a:t>임으로</a:t>
            </a:r>
            <a:endParaRPr lang="en-US" altLang="ko-KR" dirty="0" smtClean="0">
              <a:sym typeface="Symbol"/>
            </a:endParaRPr>
          </a:p>
          <a:p>
            <a:pPr lvl="1"/>
            <a:r>
              <a:rPr lang="en-US" altLang="ko-KR" dirty="0" smtClean="0">
                <a:sym typeface="Symbol"/>
              </a:rPr>
              <a:t>b</a:t>
            </a:r>
            <a:r>
              <a:rPr lang="en-US" altLang="ko-KR" baseline="-25000" dirty="0" smtClean="0">
                <a:sym typeface="Symbol"/>
              </a:rPr>
              <a:t>n+1</a:t>
            </a:r>
            <a:r>
              <a:rPr lang="en-US" altLang="ko-KR" dirty="0" smtClean="0">
                <a:sym typeface="Symbol"/>
              </a:rPr>
              <a:t> + b</a:t>
            </a:r>
            <a:r>
              <a:rPr lang="en-US" altLang="ko-KR" baseline="-25000" dirty="0" smtClean="0">
                <a:sym typeface="Symbol"/>
              </a:rPr>
              <a:t>n+2</a:t>
            </a:r>
            <a:r>
              <a:rPr lang="en-US" altLang="ko-KR" dirty="0" smtClean="0">
                <a:sym typeface="Symbol"/>
              </a:rPr>
              <a:t> = 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+2</a:t>
            </a:r>
            <a:r>
              <a:rPr lang="ko-KR" altLang="en-US" dirty="0" smtClean="0">
                <a:sym typeface="Symbol"/>
              </a:rPr>
              <a:t>가 됨</a:t>
            </a:r>
            <a:r>
              <a:rPr lang="en-US" altLang="ko-KR" dirty="0" smtClean="0">
                <a:sym typeface="Symbol"/>
              </a:rPr>
              <a:t>.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같이 있으면 반이 넘음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Symbol"/>
              </a:rPr>
              <a:t>즉</a:t>
            </a:r>
            <a:r>
              <a:rPr lang="en-US" altLang="ko-KR" dirty="0" smtClean="0">
                <a:sym typeface="Symbol"/>
              </a:rPr>
              <a:t>, b</a:t>
            </a:r>
            <a:r>
              <a:rPr lang="en-US" altLang="ko-KR" baseline="-25000" dirty="0" smtClean="0">
                <a:sym typeface="Symbol"/>
              </a:rPr>
              <a:t>n+1</a:t>
            </a:r>
            <a:r>
              <a:rPr lang="en-US" altLang="ko-KR" dirty="0" smtClean="0">
                <a:sym typeface="Symbol"/>
              </a:rPr>
              <a:t> </a:t>
            </a:r>
            <a:r>
              <a:rPr lang="ko-KR" altLang="en-US" dirty="0" smtClean="0">
                <a:sym typeface="Symbol"/>
              </a:rPr>
              <a:t>과 </a:t>
            </a:r>
            <a:r>
              <a:rPr lang="en-US" altLang="ko-KR" dirty="0" smtClean="0">
                <a:sym typeface="Symbol"/>
              </a:rPr>
              <a:t>b</a:t>
            </a:r>
            <a:r>
              <a:rPr lang="en-US" altLang="ko-KR" baseline="-25000" dirty="0" smtClean="0">
                <a:sym typeface="Symbol"/>
              </a:rPr>
              <a:t>n+2</a:t>
            </a:r>
            <a:r>
              <a:rPr lang="ko-KR" altLang="en-US" dirty="0" smtClean="0">
                <a:sym typeface="Symbol"/>
              </a:rPr>
              <a:t>는 서로 다른 </a:t>
            </a:r>
            <a:r>
              <a:rPr lang="en-US" altLang="ko-KR" dirty="0" smtClean="0">
                <a:sym typeface="Symbol"/>
              </a:rPr>
              <a:t>partition</a:t>
            </a:r>
            <a:r>
              <a:rPr lang="ko-KR" altLang="en-US" dirty="0" smtClean="0">
                <a:sym typeface="Symbol"/>
              </a:rPr>
              <a:t>에 있어야 함</a:t>
            </a:r>
            <a:r>
              <a:rPr lang="en-US" altLang="ko-KR" dirty="0" smtClean="0">
                <a:sym typeface="Symbol"/>
              </a:rPr>
              <a:t>.</a:t>
            </a:r>
          </a:p>
          <a:p>
            <a:pPr lvl="1"/>
            <a:r>
              <a:rPr lang="en-US" altLang="ko-KR" dirty="0" smtClean="0">
                <a:sym typeface="Symbol"/>
              </a:rPr>
              <a:t>b</a:t>
            </a:r>
            <a:r>
              <a:rPr lang="en-US" altLang="ko-KR" baseline="-25000" dirty="0" smtClean="0">
                <a:sym typeface="Symbol"/>
              </a:rPr>
              <a:t>n+1</a:t>
            </a:r>
            <a:r>
              <a:rPr lang="ko-KR" altLang="en-US" dirty="0" smtClean="0">
                <a:sym typeface="Symbol"/>
              </a:rPr>
              <a:t>은 </a:t>
            </a:r>
            <a:r>
              <a:rPr lang="en-US" altLang="ko-KR" dirty="0" smtClean="0">
                <a:sym typeface="Symbol"/>
              </a:rPr>
              <a:t>P</a:t>
            </a:r>
            <a:r>
              <a:rPr lang="ko-KR" altLang="en-US" dirty="0" smtClean="0">
                <a:sym typeface="Symbol"/>
              </a:rPr>
              <a:t>에 있고 </a:t>
            </a:r>
            <a:r>
              <a:rPr lang="en-US" altLang="ko-KR" dirty="0" smtClean="0">
                <a:sym typeface="Symbol"/>
              </a:rPr>
              <a:t>b</a:t>
            </a:r>
            <a:r>
              <a:rPr lang="en-US" altLang="ko-KR" baseline="-25000" dirty="0" smtClean="0">
                <a:sym typeface="Symbol"/>
              </a:rPr>
              <a:t>n+2</a:t>
            </a:r>
            <a:r>
              <a:rPr lang="ko-KR" altLang="en-US" dirty="0" smtClean="0">
                <a:sym typeface="Symbol"/>
              </a:rPr>
              <a:t>은 </a:t>
            </a:r>
            <a:r>
              <a:rPr lang="en-US" altLang="ko-KR" dirty="0" smtClean="0">
                <a:sym typeface="Symbol"/>
              </a:rPr>
              <a:t>P</a:t>
            </a:r>
            <a:r>
              <a:rPr lang="ko-KR" altLang="en-US" dirty="0" smtClean="0">
                <a:sym typeface="Symbol"/>
              </a:rPr>
              <a:t>에 속하지 않는다고 하자 </a:t>
            </a:r>
            <a:r>
              <a:rPr lang="en-US" altLang="ko-KR" dirty="0" smtClean="0">
                <a:sym typeface="Symbol"/>
              </a:rPr>
              <a:t>(</a:t>
            </a:r>
            <a:r>
              <a:rPr lang="ko-KR" altLang="en-US" dirty="0" smtClean="0">
                <a:sym typeface="Symbol"/>
              </a:rPr>
              <a:t>즉 </a:t>
            </a:r>
            <a:r>
              <a:rPr lang="en-US" altLang="ko-KR" dirty="0" smtClean="0">
                <a:sym typeface="Symbol"/>
              </a:rPr>
              <a:t>Q</a:t>
            </a:r>
            <a:r>
              <a:rPr lang="ko-KR" altLang="en-US" dirty="0" smtClean="0">
                <a:sym typeface="Symbol"/>
              </a:rPr>
              <a:t>에 있다고 하자</a:t>
            </a:r>
            <a:r>
              <a:rPr lang="en-US" altLang="ko-KR" dirty="0" smtClean="0">
                <a:sym typeface="Symbol"/>
              </a:rPr>
              <a:t>).</a:t>
            </a:r>
          </a:p>
          <a:p>
            <a:pPr lvl="1"/>
            <a:endParaRPr lang="en-US" altLang="ko-KR" dirty="0" smtClean="0">
              <a:sym typeface="Symbol"/>
            </a:endParaRPr>
          </a:p>
          <a:p>
            <a:pPr lvl="1"/>
            <a:r>
              <a:rPr lang="ko-KR" altLang="en-US" dirty="0" smtClean="0">
                <a:sym typeface="Symbol"/>
              </a:rPr>
              <a:t>그렇다면 </a:t>
            </a:r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smtClean="0">
                <a:sym typeface="Symbol"/>
              </a:rPr>
              <a:t> </a:t>
            </a:r>
            <a:r>
              <a:rPr lang="en-US" altLang="ko-KR" baseline="-25000" dirty="0" err="1" smtClean="0">
                <a:sym typeface="Symbol"/>
              </a:rPr>
              <a:t>iP</a:t>
            </a:r>
            <a:r>
              <a:rPr lang="en-US" altLang="ko-KR" baseline="-25000" dirty="0" smtClean="0">
                <a:sym typeface="Symbol"/>
              </a:rPr>
              <a:t> </a:t>
            </a:r>
            <a:r>
              <a:rPr lang="en-US" altLang="ko-KR" dirty="0" smtClean="0">
                <a:sym typeface="Symbol"/>
              </a:rPr>
              <a:t>bi = 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+ 1 </a:t>
            </a:r>
            <a:r>
              <a:rPr lang="ko-KR" altLang="en-US" dirty="0" smtClean="0">
                <a:sym typeface="Symbol"/>
              </a:rPr>
              <a:t>임으로 </a:t>
            </a:r>
            <a:r>
              <a:rPr lang="en-US" altLang="ko-KR" dirty="0" smtClean="0">
                <a:sym typeface="Symbol"/>
              </a:rPr>
              <a:t>(</a:t>
            </a:r>
            <a:r>
              <a:rPr lang="ko-KR" altLang="en-US" dirty="0" smtClean="0">
                <a:sym typeface="Symbol"/>
              </a:rPr>
              <a:t>총합의 반</a:t>
            </a:r>
            <a:r>
              <a:rPr lang="en-US" altLang="ko-KR" dirty="0" smtClean="0">
                <a:sym typeface="Symbol"/>
              </a:rPr>
              <a:t>)</a:t>
            </a:r>
          </a:p>
          <a:p>
            <a:pPr lvl="1"/>
            <a:r>
              <a:rPr lang="en-US" altLang="ko-KR" dirty="0" smtClean="0">
                <a:sym typeface="Symbol"/>
              </a:rPr>
              <a:t></a:t>
            </a:r>
            <a:r>
              <a:rPr lang="en-US" altLang="ko-KR" baseline="-25000" dirty="0" smtClean="0">
                <a:sym typeface="Symbol"/>
              </a:rPr>
              <a:t> </a:t>
            </a:r>
            <a:r>
              <a:rPr lang="en-US" altLang="ko-KR" baseline="-25000" dirty="0" err="1" smtClean="0">
                <a:sym typeface="Symbol"/>
              </a:rPr>
              <a:t>iP</a:t>
            </a:r>
            <a:r>
              <a:rPr lang="en-US" altLang="ko-KR" baseline="-25000" dirty="0" smtClean="0">
                <a:sym typeface="Symbol"/>
              </a:rPr>
              <a:t> </a:t>
            </a:r>
            <a:r>
              <a:rPr lang="en-US" altLang="ko-KR" dirty="0" smtClean="0">
                <a:sym typeface="Symbol"/>
              </a:rPr>
              <a:t>bi = X +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Symbol"/>
              </a:rPr>
              <a:t>b</a:t>
            </a:r>
            <a:r>
              <a:rPr lang="en-US" altLang="ko-KR" baseline="-25000" dirty="0" smtClean="0">
                <a:sym typeface="Symbol"/>
              </a:rPr>
              <a:t>n+1</a:t>
            </a:r>
            <a:r>
              <a:rPr lang="en-US" altLang="ko-KR" dirty="0" smtClean="0">
                <a:sym typeface="Symbol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= X+M+1</a:t>
            </a:r>
            <a:r>
              <a:rPr lang="en-US" altLang="ko-KR" dirty="0" smtClean="0">
                <a:sym typeface="Symbol"/>
              </a:rPr>
              <a:t> = 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+ 1  </a:t>
            </a:r>
            <a:r>
              <a:rPr lang="ko-KR" altLang="en-US" dirty="0" smtClean="0">
                <a:sym typeface="Symbol"/>
              </a:rPr>
              <a:t>임</a:t>
            </a:r>
            <a:r>
              <a:rPr lang="en-US" altLang="ko-KR" dirty="0" smtClean="0">
                <a:sym typeface="Symbol"/>
              </a:rPr>
              <a:t>.</a:t>
            </a:r>
          </a:p>
          <a:p>
            <a:pPr lvl="1"/>
            <a:r>
              <a:rPr lang="ko-KR" altLang="en-US" dirty="0" smtClean="0">
                <a:sym typeface="Symbol"/>
              </a:rPr>
              <a:t>즉 </a:t>
            </a:r>
            <a:r>
              <a:rPr lang="en-US" altLang="ko-KR" dirty="0" smtClean="0">
                <a:sym typeface="Symbol"/>
              </a:rPr>
              <a:t>X = </a:t>
            </a:r>
            <a:r>
              <a:rPr lang="en-US" altLang="ko-KR" dirty="0" err="1" smtClean="0">
                <a:sym typeface="Symbol"/>
              </a:rPr>
              <a:t>ai</a:t>
            </a:r>
            <a:r>
              <a:rPr lang="en-US" altLang="ko-KR" dirty="0" smtClean="0">
                <a:sym typeface="Symbol"/>
              </a:rPr>
              <a:t> –M </a:t>
            </a:r>
            <a:r>
              <a:rPr lang="ko-KR" altLang="en-US" dirty="0" smtClean="0">
                <a:sym typeface="Symbol"/>
              </a:rPr>
              <a:t>이어야 함</a:t>
            </a:r>
            <a:r>
              <a:rPr lang="en-US" altLang="ko-KR" dirty="0" smtClean="0">
                <a:sym typeface="Symbol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 이야기는 </a:t>
            </a:r>
            <a:r>
              <a:rPr lang="en-US" altLang="ko-KR" dirty="0" smtClean="0">
                <a:sym typeface="Wingdings" pitchFamily="2" charset="2"/>
              </a:rPr>
              <a:t>Q</a:t>
            </a:r>
            <a:r>
              <a:rPr lang="ko-KR" altLang="en-US" dirty="0" smtClean="0">
                <a:sym typeface="Wingdings" pitchFamily="2" charset="2"/>
              </a:rPr>
              <a:t>에 있는 놈들의 합은 </a:t>
            </a:r>
            <a:r>
              <a:rPr lang="en-US" altLang="ko-KR" dirty="0" smtClean="0">
                <a:sym typeface="Wingdings" pitchFamily="2" charset="2"/>
              </a:rPr>
              <a:t>M+b</a:t>
            </a:r>
            <a:r>
              <a:rPr lang="en-US" altLang="ko-KR" baseline="-25000" dirty="0" smtClean="0">
                <a:sym typeface="Wingdings" pitchFamily="2" charset="2"/>
              </a:rPr>
              <a:t>n+2</a:t>
            </a:r>
            <a:r>
              <a:rPr lang="ko-KR" altLang="en-US" dirty="0" smtClean="0">
                <a:sym typeface="Wingdings" pitchFamily="2" charset="2"/>
              </a:rPr>
              <a:t>이 라는 이여기 임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>
              <a:sym typeface="Symbol"/>
            </a:endParaRPr>
          </a:p>
          <a:p>
            <a:pPr lvl="1"/>
            <a:endParaRPr lang="en-US" altLang="ko-KR" dirty="0" smtClean="0">
              <a:sym typeface="Symbol"/>
            </a:endParaRPr>
          </a:p>
          <a:p>
            <a:pPr lvl="1"/>
            <a:endParaRPr lang="en-US" altLang="ko-KR" dirty="0" smtClean="0">
              <a:sym typeface="Symbol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Symbol"/>
              </a:rPr>
              <a:t>즉</a:t>
            </a:r>
            <a:r>
              <a:rPr lang="en-US" altLang="ko-KR" dirty="0" smtClean="0">
                <a:sym typeface="Symbol"/>
              </a:rPr>
              <a:t>, </a:t>
            </a:r>
            <a:r>
              <a:rPr lang="en-US" altLang="ko-KR" dirty="0" err="1" smtClean="0">
                <a:sym typeface="Symbol"/>
              </a:rPr>
              <a:t>SumofSubSet</a:t>
            </a:r>
            <a:r>
              <a:rPr lang="en-US" altLang="ko-KR" dirty="0" smtClean="0">
                <a:sym typeface="Symbol"/>
              </a:rPr>
              <a:t> </a:t>
            </a:r>
            <a:r>
              <a:rPr lang="ko-KR" altLang="en-US" dirty="0" smtClean="0">
                <a:sym typeface="Symbol"/>
              </a:rPr>
              <a:t>과 </a:t>
            </a:r>
            <a:r>
              <a:rPr lang="en-US" altLang="ko-KR" dirty="0" smtClean="0">
                <a:sym typeface="Symbol"/>
              </a:rPr>
              <a:t>Partition</a:t>
            </a:r>
            <a:r>
              <a:rPr lang="ko-KR" altLang="en-US" dirty="0" smtClean="0">
                <a:sym typeface="Symbol"/>
              </a:rPr>
              <a:t>은 같은 문제 이다</a:t>
            </a:r>
            <a:r>
              <a:rPr lang="en-US" altLang="ko-KR" dirty="0" smtClean="0">
                <a:sym typeface="Symbol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3CCD509-E578-44F8-833C-2B6A16EAD770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D3485-DB6E-4260-994A-FED5F4109285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다루기 힘든 정도</a:t>
            </a:r>
            <a:r>
              <a:rPr lang="en-US" altLang="ko-KR" smtClean="0"/>
              <a:t>(Intractability)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>
                <a:sym typeface="Symbol" pitchFamily="18" charset="2"/>
              </a:rPr>
              <a:t>다항식으로 시간복잡도가 표시되는 알고리즘을 찾을 수 없는 문제를 “</a:t>
            </a:r>
            <a:r>
              <a:rPr lang="ko-KR" altLang="en-US" sz="2800" u="sng" dirty="0" smtClean="0">
                <a:sym typeface="Symbol" pitchFamily="18" charset="2"/>
              </a:rPr>
              <a:t>다루기 힘들다</a:t>
            </a:r>
            <a:r>
              <a:rPr lang="en-US" altLang="ko-KR" sz="2800" u="sng" dirty="0" smtClean="0">
                <a:sym typeface="Symbol" pitchFamily="18" charset="2"/>
              </a:rPr>
              <a:t>(intractable)</a:t>
            </a:r>
            <a:r>
              <a:rPr lang="en-US" altLang="ko-KR" sz="2800" dirty="0" smtClean="0">
                <a:sym typeface="Symbol" pitchFamily="18" charset="2"/>
              </a:rPr>
              <a:t>”</a:t>
            </a:r>
            <a:r>
              <a:rPr lang="ko-KR" altLang="en-US" sz="2800" dirty="0" smtClean="0">
                <a:sym typeface="Symbol" pitchFamily="18" charset="2"/>
              </a:rPr>
              <a:t>라고 한다</a:t>
            </a:r>
            <a:r>
              <a:rPr lang="en-US" altLang="ko-KR" sz="2800" dirty="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ko-KR" sz="2800" dirty="0" smtClean="0">
              <a:sym typeface="Symbol" pitchFamily="18" charset="2"/>
            </a:endParaRPr>
          </a:p>
          <a:p>
            <a:pPr eaLnBrk="1" hangingPunct="1"/>
            <a:r>
              <a:rPr lang="ko-KR" altLang="en-US" sz="2800" dirty="0" smtClean="0">
                <a:sym typeface="Symbol" pitchFamily="18" charset="2"/>
              </a:rPr>
              <a:t>반례</a:t>
            </a:r>
            <a:r>
              <a:rPr lang="en-US" altLang="ko-KR" sz="2800" dirty="0" smtClean="0">
                <a:sym typeface="Symbol" pitchFamily="18" charset="2"/>
              </a:rPr>
              <a:t>: </a:t>
            </a:r>
            <a:r>
              <a:rPr lang="ko-KR" altLang="en-US" sz="2800" dirty="0" smtClean="0">
                <a:sym typeface="Symbol" pitchFamily="18" charset="2"/>
              </a:rPr>
              <a:t>연쇄행렬곱셈문제</a:t>
            </a:r>
          </a:p>
          <a:p>
            <a:pPr lvl="1" eaLnBrk="1" hangingPunct="1"/>
            <a:r>
              <a:rPr lang="ko-KR" altLang="en-US" sz="2400" dirty="0" err="1" smtClean="0">
                <a:sym typeface="Symbol" pitchFamily="18" charset="2"/>
              </a:rPr>
              <a:t>무작정알고리즘</a:t>
            </a:r>
            <a:r>
              <a:rPr lang="en-US" altLang="ko-KR" sz="2400" dirty="0" smtClean="0">
                <a:sym typeface="Symbol" pitchFamily="18" charset="2"/>
              </a:rPr>
              <a:t>: (2</a:t>
            </a:r>
            <a:r>
              <a:rPr lang="en-US" altLang="ko-KR" sz="2000" i="1" baseline="50000" dirty="0" smtClean="0">
                <a:sym typeface="Symbol" pitchFamily="18" charset="2"/>
              </a:rPr>
              <a:t>n</a:t>
            </a:r>
            <a:r>
              <a:rPr lang="en-US" altLang="ko-KR" sz="2400" dirty="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ko-KR" altLang="en-US" sz="2400" dirty="0" err="1" smtClean="0">
                <a:sym typeface="Symbol" pitchFamily="18" charset="2"/>
              </a:rPr>
              <a:t>동적계획법</a:t>
            </a:r>
            <a:r>
              <a:rPr lang="ko-KR" altLang="en-US" sz="2400" dirty="0" smtClean="0">
                <a:sym typeface="Symbol" pitchFamily="18" charset="2"/>
              </a:rPr>
              <a:t> 알고리즘</a:t>
            </a:r>
            <a:r>
              <a:rPr lang="en-US" altLang="ko-KR" sz="2400" dirty="0" smtClean="0">
                <a:sym typeface="Symbol" pitchFamily="18" charset="2"/>
              </a:rPr>
              <a:t>: (</a:t>
            </a:r>
            <a:r>
              <a:rPr lang="en-US" altLang="ko-KR" sz="2400" i="1" dirty="0" smtClean="0">
                <a:sym typeface="Symbol" pitchFamily="18" charset="2"/>
              </a:rPr>
              <a:t>n</a:t>
            </a:r>
            <a:r>
              <a:rPr lang="en-US" altLang="ko-KR" sz="2000" baseline="50000" dirty="0" smtClean="0">
                <a:sym typeface="Symbol" pitchFamily="18" charset="2"/>
              </a:rPr>
              <a:t>3</a:t>
            </a:r>
            <a:r>
              <a:rPr lang="en-US" altLang="ko-KR" sz="2400" dirty="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ko-KR" altLang="en-US" sz="2400" dirty="0" smtClean="0">
                <a:sym typeface="Symbol" pitchFamily="18" charset="2"/>
              </a:rPr>
              <a:t>따라서 이 문제는 다루기 힘들지 않다 </a:t>
            </a:r>
            <a:r>
              <a:rPr lang="en-US" altLang="ko-KR" sz="2400" dirty="0" smtClean="0">
                <a:sym typeface="Symbol" pitchFamily="18" charset="2"/>
              </a:rPr>
              <a:t>(not intractable)</a:t>
            </a:r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4D506F8-4437-433C-A208-0D542441F1CB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81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D00F69-72C2-4F54-86C3-20F0448A9CD5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문제의 일반적인 분류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82000" cy="28194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다차시간</a:t>
            </a:r>
            <a:r>
              <a:rPr lang="ko-KR" altLang="en-US" dirty="0" smtClean="0"/>
              <a:t> 알고리즘을 찾은 문제</a:t>
            </a:r>
          </a:p>
          <a:p>
            <a:pPr eaLnBrk="1" hangingPunct="1"/>
            <a:r>
              <a:rPr lang="ko-KR" altLang="en-US" dirty="0" smtClean="0"/>
              <a:t>다루기 힘들다고 증명된 문제</a:t>
            </a:r>
          </a:p>
          <a:p>
            <a:pPr eaLnBrk="1" hangingPunct="1"/>
            <a:r>
              <a:rPr lang="ko-KR" altLang="en-US" dirty="0" smtClean="0"/>
              <a:t>다루기 힘들다고 증명되지 않았고</a:t>
            </a:r>
            <a:r>
              <a:rPr lang="en-US" altLang="ko-KR" dirty="0" smtClean="0"/>
              <a:t>,   </a:t>
            </a:r>
            <a:r>
              <a:rPr lang="ko-KR" altLang="en-US" dirty="0" err="1" smtClean="0"/>
              <a:t>다차시간</a:t>
            </a:r>
            <a:r>
              <a:rPr lang="ko-KR" altLang="en-US" dirty="0" smtClean="0"/>
              <a:t> 알고리즘도 찾지 못한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626F84-7282-4BB7-8146-BA5B977BB4DE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211053-0B25-468C-93F3-1AA284B0705B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다차시간 알고리즘을 찾은 문제</a:t>
            </a:r>
          </a:p>
        </p:txBody>
      </p:sp>
      <p:sp>
        <p:nvSpPr>
          <p:cNvPr id="922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모든 알고리즘들이 </a:t>
            </a:r>
            <a:r>
              <a:rPr lang="ko-KR" altLang="en-US" dirty="0" err="1" smtClean="0"/>
              <a:t>다차시간</a:t>
            </a:r>
            <a:r>
              <a:rPr lang="ko-KR" altLang="en-US" dirty="0" smtClean="0"/>
              <a:t>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/>
              <a:t>정렬 문제</a:t>
            </a:r>
            <a:r>
              <a:rPr lang="en-US" altLang="ko-KR" dirty="0" smtClean="0"/>
              <a:t>: </a:t>
            </a:r>
            <a:r>
              <a:rPr lang="en-US" altLang="ko-KR" dirty="0" smtClean="0">
                <a:sym typeface="Symbol" pitchFamily="18" charset="2"/>
              </a:rPr>
              <a:t>(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i="1" dirty="0" smtClean="0">
                <a:sym typeface="Symbol" pitchFamily="18" charset="2"/>
              </a:rPr>
              <a:t> n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sym typeface="Symbol" pitchFamily="18" charset="2"/>
              </a:rPr>
              <a:t>정렬된 배열 검색 문제</a:t>
            </a:r>
            <a:r>
              <a:rPr lang="en-US" altLang="ko-KR" dirty="0" smtClean="0">
                <a:sym typeface="Symbol" pitchFamily="18" charset="2"/>
              </a:rPr>
              <a:t>: </a:t>
            </a:r>
            <a:r>
              <a:rPr lang="en-US" altLang="ko-KR" sz="3200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sym typeface="Symbol" pitchFamily="18" charset="2"/>
              </a:rPr>
              <a:t>행렬곱셈 문제</a:t>
            </a:r>
            <a:r>
              <a:rPr lang="en-US" altLang="ko-KR" dirty="0" smtClean="0">
                <a:sym typeface="Symbol" pitchFamily="18" charset="2"/>
              </a:rPr>
              <a:t>: </a:t>
            </a:r>
            <a:r>
              <a:rPr lang="en-US" altLang="ko-KR" sz="3200" dirty="0" smtClean="0">
                <a:sym typeface="Symbol" pitchFamily="18" charset="2"/>
              </a:rPr>
              <a:t></a:t>
            </a:r>
            <a:r>
              <a:rPr lang="en-US" altLang="ko-KR" dirty="0" smtClean="0">
                <a:sym typeface="Symbol" pitchFamily="18" charset="2"/>
              </a:rPr>
              <a:t>(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sz="2400" baseline="50000" dirty="0" smtClean="0">
                <a:sym typeface="Symbol" pitchFamily="18" charset="2"/>
              </a:rPr>
              <a:t>2.38</a:t>
            </a:r>
            <a:r>
              <a:rPr lang="en-US" altLang="ko-KR" dirty="0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 smtClean="0">
                <a:sym typeface="Symbol" pitchFamily="18" charset="2"/>
              </a:rPr>
              <a:t>다차시간이</a:t>
            </a:r>
            <a:r>
              <a:rPr lang="ko-KR" altLang="en-US" dirty="0" smtClean="0">
                <a:sym typeface="Symbol" pitchFamily="18" charset="2"/>
              </a:rPr>
              <a:t> 아닌 알고리즘도 있으나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ko-KR" altLang="en-US" dirty="0" err="1" smtClean="0">
                <a:sym typeface="Symbol" pitchFamily="18" charset="2"/>
              </a:rPr>
              <a:t>다차시간</a:t>
            </a:r>
            <a:r>
              <a:rPr lang="ko-KR" altLang="en-US" dirty="0" smtClean="0">
                <a:sym typeface="Symbol" pitchFamily="18" charset="2"/>
              </a:rPr>
              <a:t>  알고리즘을 찾은 경우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ym typeface="Symbol" pitchFamily="18" charset="2"/>
              </a:rPr>
              <a:t>연쇄행렬곱셈 문제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ym typeface="Symbol" pitchFamily="18" charset="2"/>
              </a:rPr>
              <a:t>최단경로 문제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 smtClean="0">
                <a:sym typeface="Symbol" pitchFamily="18" charset="2"/>
              </a:rPr>
              <a:t>최소비용신장트리</a:t>
            </a:r>
            <a:r>
              <a:rPr lang="en-US" altLang="ko-KR" dirty="0" smtClean="0">
                <a:sym typeface="Symbol" pitchFamily="18" charset="2"/>
              </a:rPr>
              <a:t>(Minimum spanning tree) </a:t>
            </a:r>
            <a:r>
              <a:rPr lang="ko-KR" altLang="en-US" dirty="0" smtClean="0">
                <a:sym typeface="Symbol" pitchFamily="18" charset="2"/>
              </a:rPr>
              <a:t>문제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E41C73-ED64-48DB-B87A-5475B849CF98}" type="datetime1">
              <a:rPr lang="ko-KR" altLang="en-US" smtClean="0"/>
              <a:pPr/>
              <a:t>2015-06-01</a:t>
            </a:fld>
            <a:endParaRPr lang="en-US" altLang="ko-KR" smtClean="0"/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알고리즘 강의 슬라이드 9</a:t>
            </a:r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117C2-C3BD-4AE6-BCEE-41CB037409F5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800" dirty="0" err="1" smtClean="0"/>
              <a:t>비다항식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nonpolynomial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크기의 결과를 요구하는 비현실적인 문제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800" dirty="0" smtClean="0"/>
              <a:t>보기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모든 </a:t>
            </a:r>
            <a:r>
              <a:rPr lang="ko-KR" altLang="en-US" sz="2800" dirty="0" err="1" smtClean="0"/>
              <a:t>해밀토니안</a:t>
            </a:r>
            <a:r>
              <a:rPr lang="ko-KR" altLang="en-US" sz="2800" dirty="0" smtClean="0"/>
              <a:t> 회로를 결정하는 문제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800" dirty="0" smtClean="0"/>
              <a:t>만일 모든 정점들 간에 </a:t>
            </a:r>
            <a:r>
              <a:rPr lang="ko-KR" altLang="en-US" sz="2800" dirty="0" err="1" smtClean="0"/>
              <a:t>이음선이</a:t>
            </a:r>
            <a:r>
              <a:rPr lang="ko-KR" altLang="en-US" sz="2800" dirty="0" smtClean="0"/>
              <a:t> 있다면</a:t>
            </a:r>
            <a:r>
              <a:rPr lang="en-US" altLang="ko-KR" sz="2800" dirty="0" smtClean="0"/>
              <a:t>, (n-1)!</a:t>
            </a:r>
            <a:r>
              <a:rPr lang="ko-KR" altLang="en-US" sz="2800" dirty="0" smtClean="0"/>
              <a:t>개의 답을 얻어야 한다</a:t>
            </a:r>
            <a:r>
              <a:rPr lang="en-US" altLang="ko-KR" sz="2800" dirty="0" smtClean="0"/>
              <a:t>.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800" dirty="0" smtClean="0"/>
              <a:t>이러한 문제는 하나의 </a:t>
            </a:r>
            <a:r>
              <a:rPr lang="ko-KR" altLang="en-US" sz="2800" dirty="0" err="1" smtClean="0"/>
              <a:t>해밀토니안</a:t>
            </a:r>
            <a:r>
              <a:rPr lang="ko-KR" altLang="en-US" sz="2800" dirty="0" smtClean="0"/>
              <a:t> 회로를 구하는 문제에 비해서 필요이상으로 많은 답을 요구하므로 사실상 비현실적이고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다루기 힘든 문제로 분류된다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143000"/>
          </a:xfrm>
          <a:noFill/>
        </p:spPr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다루기 힘들다고 증명된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2210</Words>
  <Application>Microsoft Office PowerPoint</Application>
  <PresentationFormat>화면 슬라이드 쇼(4:3)</PresentationFormat>
  <Paragraphs>310</Paragraphs>
  <Slides>45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광장</vt:lpstr>
      <vt:lpstr>수식</vt:lpstr>
      <vt:lpstr>Equation</vt:lpstr>
      <vt:lpstr>NP Problem</vt:lpstr>
      <vt:lpstr>PowerPoint 프레젠테이션</vt:lpstr>
      <vt:lpstr>다차시간 알고리즘 (Polynomial-time Algorithm)</vt:lpstr>
      <vt:lpstr>PowerPoint 프레젠테이션</vt:lpstr>
      <vt:lpstr>다루기 힘든 정도(Intractability)</vt:lpstr>
      <vt:lpstr>문제의 일반적인 분류</vt:lpstr>
      <vt:lpstr>1. 다차시간 알고리즘을 찾은 문제</vt:lpstr>
      <vt:lpstr>PowerPoint 프레젠테이션</vt:lpstr>
      <vt:lpstr>2. 다루기 힘들다고 증명된 문제</vt:lpstr>
      <vt:lpstr>PowerPoint 프레젠테이션</vt:lpstr>
      <vt:lpstr>PowerPoint 프레젠테이션</vt:lpstr>
      <vt:lpstr>종료 문제 (Halting Problem)</vt:lpstr>
      <vt:lpstr>PowerPoint 프레젠테이션</vt:lpstr>
      <vt:lpstr>PowerPoint 프레젠테이션</vt:lpstr>
      <vt:lpstr>3. 다루기 힘들다고 증명되지 않았고, 다차시간알고리즘도 찾지 못한 문제</vt:lpstr>
      <vt:lpstr>최적화 문제 vs. 결정 문제</vt:lpstr>
      <vt:lpstr>PowerPoint 프레젠테이션</vt:lpstr>
      <vt:lpstr>NP 문제의 예</vt:lpstr>
      <vt:lpstr>PowerPoint 프레젠테이션</vt:lpstr>
      <vt:lpstr>PowerPoint 프레젠테이션</vt:lpstr>
      <vt:lpstr>검증(Verification)</vt:lpstr>
      <vt:lpstr>PowerPoint 프레젠테이션</vt:lpstr>
      <vt:lpstr>PowerPoint 프레젠테이션</vt:lpstr>
      <vt:lpstr>PowerPoint 프레젠테이션</vt:lpstr>
      <vt:lpstr>PowerPoint 프레젠테이션</vt:lpstr>
      <vt:lpstr>NP의 특징</vt:lpstr>
      <vt:lpstr>PowerPoint 프레젠테이션</vt:lpstr>
      <vt:lpstr>PowerPoint 프레젠테이션</vt:lpstr>
      <vt:lpstr>NP-완전(Complete)</vt:lpstr>
      <vt:lpstr>CNF-Satisfiability 결정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NP-Hard</vt:lpstr>
      <vt:lpstr>NP-Hard</vt:lpstr>
      <vt:lpstr>관계정리</vt:lpstr>
      <vt:lpstr>PowerPoint 프레젠테이션</vt:lpstr>
      <vt:lpstr>NP-Complete들의 예</vt:lpstr>
      <vt:lpstr>PowerPoint 프레젠테이션</vt:lpstr>
      <vt:lpstr>변환</vt:lpstr>
      <vt:lpstr>SumofSubSet  Partition ??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Problem</dc:title>
  <dc:creator>Microsoft Corporation</dc:creator>
  <cp:lastModifiedBy>junki</cp:lastModifiedBy>
  <cp:revision>17</cp:revision>
  <dcterms:created xsi:type="dcterms:W3CDTF">2006-10-05T04:04:58Z</dcterms:created>
  <dcterms:modified xsi:type="dcterms:W3CDTF">2015-06-01T10:00:16Z</dcterms:modified>
</cp:coreProperties>
</file>