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4" r:id="rId5"/>
    <p:sldId id="259" r:id="rId6"/>
    <p:sldId id="260" r:id="rId7"/>
    <p:sldId id="261" r:id="rId8"/>
    <p:sldId id="262" r:id="rId9"/>
    <p:sldId id="263" r:id="rId10"/>
    <p:sldId id="285" r:id="rId11"/>
    <p:sldId id="264" r:id="rId12"/>
    <p:sldId id="286" r:id="rId13"/>
    <p:sldId id="265" r:id="rId14"/>
    <p:sldId id="270" r:id="rId15"/>
    <p:sldId id="266" r:id="rId16"/>
    <p:sldId id="271" r:id="rId17"/>
    <p:sldId id="267" r:id="rId18"/>
    <p:sldId id="268" r:id="rId19"/>
    <p:sldId id="272" r:id="rId20"/>
    <p:sldId id="269" r:id="rId21"/>
    <p:sldId id="273" r:id="rId22"/>
    <p:sldId id="274" r:id="rId23"/>
    <p:sldId id="287" r:id="rId24"/>
    <p:sldId id="275" r:id="rId25"/>
    <p:sldId id="276" r:id="rId26"/>
    <p:sldId id="288" r:id="rId27"/>
    <p:sldId id="277" r:id="rId28"/>
    <p:sldId id="278" r:id="rId29"/>
    <p:sldId id="289" r:id="rId30"/>
    <p:sldId id="279" r:id="rId31"/>
    <p:sldId id="290" r:id="rId32"/>
    <p:sldId id="291" r:id="rId33"/>
    <p:sldId id="280" r:id="rId34"/>
    <p:sldId id="281" r:id="rId35"/>
    <p:sldId id="282" r:id="rId36"/>
    <p:sldId id="283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2012-12-04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2012-12-04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2012-12-04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2012-12-04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Approximation for NP-Problem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민준기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b="1" dirty="0" smtClean="0"/>
              <a:t>정의</a:t>
            </a:r>
            <a:r>
              <a:rPr lang="en-US" altLang="ko-KR" b="1" dirty="0" smtClean="0"/>
              <a:t>.</a:t>
            </a:r>
            <a:r>
              <a:rPr lang="en-US" altLang="ko-KR" dirty="0" smtClean="0"/>
              <a:t> </a:t>
            </a:r>
            <a:r>
              <a:rPr lang="ko-KR" altLang="ko-KR" dirty="0" smtClean="0"/>
              <a:t>완전 </a:t>
            </a:r>
            <a:r>
              <a:rPr lang="ko-KR" altLang="ko-KR" dirty="0" err="1" smtClean="0"/>
              <a:t>다차</a:t>
            </a:r>
            <a:r>
              <a:rPr lang="ko-KR" altLang="ko-KR" dirty="0" smtClean="0"/>
              <a:t> 시간 근사화 계획</a:t>
            </a:r>
            <a:r>
              <a:rPr lang="en-US" altLang="ko-KR" dirty="0" smtClean="0"/>
              <a:t>(Fully Polynomial Time Approximation Scheme)</a:t>
            </a:r>
            <a:endParaRPr lang="ko-KR" altLang="ko-KR" dirty="0" smtClean="0"/>
          </a:p>
          <a:p>
            <a:r>
              <a:rPr lang="en-US" altLang="ko-KR" dirty="0" smtClean="0"/>
              <a:t>A(ε)</a:t>
            </a:r>
            <a:r>
              <a:rPr lang="ko-KR" altLang="ko-KR" dirty="0" smtClean="0"/>
              <a:t>의 수행 시간이</a:t>
            </a:r>
            <a:r>
              <a:rPr lang="en-US" altLang="ko-KR" dirty="0" smtClean="0"/>
              <a:t> I</a:t>
            </a:r>
            <a:r>
              <a:rPr lang="ko-KR" altLang="ko-KR" dirty="0" smtClean="0"/>
              <a:t>의 크기와 와</a:t>
            </a:r>
            <a:r>
              <a:rPr lang="en-US" altLang="ko-KR" dirty="0" smtClean="0"/>
              <a:t> 1/ε</a:t>
            </a:r>
            <a:r>
              <a:rPr lang="ko-KR" altLang="ko-KR" dirty="0" smtClean="0"/>
              <a:t>에 상관 없이 다차 시간에 수행될 때</a:t>
            </a:r>
            <a:r>
              <a:rPr lang="en-US" altLang="ko-KR" dirty="0" smtClean="0"/>
              <a:t> A(ε)</a:t>
            </a:r>
            <a:r>
              <a:rPr lang="ko-KR" altLang="ko-KR" dirty="0" smtClean="0"/>
              <a:t>를 완전 </a:t>
            </a:r>
            <a:r>
              <a:rPr lang="ko-KR" altLang="ko-KR" dirty="0" err="1" smtClean="0"/>
              <a:t>다차</a:t>
            </a:r>
            <a:r>
              <a:rPr lang="ko-KR" altLang="ko-KR" dirty="0" smtClean="0"/>
              <a:t> 시간 근사화 계획 이라고 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완전 </a:t>
            </a:r>
            <a:r>
              <a:rPr lang="ko-KR" altLang="ko-KR" dirty="0" err="1" smtClean="0"/>
              <a:t>다차</a:t>
            </a:r>
            <a:r>
              <a:rPr lang="ko-KR" altLang="ko-KR" dirty="0" smtClean="0"/>
              <a:t> 시간 근사화 계획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어떤 근사화 알고리즘</a:t>
            </a:r>
            <a:r>
              <a:rPr lang="en-US" altLang="ko-KR" dirty="0" smtClean="0"/>
              <a:t> A(ε)</a:t>
            </a:r>
            <a:r>
              <a:rPr lang="ko-KR" altLang="ko-KR" dirty="0" smtClean="0"/>
              <a:t>의 수행시간을</a:t>
            </a:r>
            <a:r>
              <a:rPr lang="en-US" altLang="ko-KR" dirty="0" smtClean="0"/>
              <a:t> f(n, ε)</a:t>
            </a:r>
            <a:r>
              <a:rPr lang="ko-KR" altLang="ko-KR" dirty="0" smtClean="0"/>
              <a:t>라 하고 이 값이</a:t>
            </a:r>
            <a:r>
              <a:rPr lang="en-US" altLang="ko-KR" dirty="0" smtClean="0"/>
              <a:t> 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 *21/ε</a:t>
            </a:r>
            <a:r>
              <a:rPr lang="ko-KR" altLang="ko-KR" dirty="0" smtClean="0"/>
              <a:t>이라고 하자</a:t>
            </a:r>
            <a:r>
              <a:rPr lang="en-US" altLang="ko-KR" dirty="0" smtClean="0"/>
              <a:t>. </a:t>
            </a:r>
            <a:r>
              <a:rPr lang="ko-KR" altLang="ko-KR" dirty="0" smtClean="0"/>
              <a:t>이 때</a:t>
            </a:r>
            <a:r>
              <a:rPr lang="en-US" altLang="ko-KR" dirty="0" smtClean="0"/>
              <a:t> A(ε)</a:t>
            </a:r>
            <a:r>
              <a:rPr lang="ko-KR" altLang="ko-KR" dirty="0" smtClean="0"/>
              <a:t>를 </a:t>
            </a:r>
            <a:r>
              <a:rPr lang="ko-KR" altLang="ko-KR" dirty="0" err="1" smtClean="0"/>
              <a:t>다차</a:t>
            </a:r>
            <a:r>
              <a:rPr lang="ko-KR" altLang="ko-KR" dirty="0" smtClean="0"/>
              <a:t> 시간 근사화 계획 이라고 할 수 있나</a:t>
            </a:r>
            <a:r>
              <a:rPr lang="en-US" altLang="ko-KR" dirty="0" smtClean="0"/>
              <a:t>?</a:t>
            </a:r>
            <a:endParaRPr lang="ko-KR" altLang="ko-KR" dirty="0" smtClean="0"/>
          </a:p>
          <a:p>
            <a:r>
              <a:rPr lang="en-US" altLang="ko-KR" dirty="0" smtClean="0"/>
              <a:t>n</a:t>
            </a:r>
            <a:r>
              <a:rPr lang="en-US" altLang="ko-KR" baseline="30000" dirty="0" smtClean="0"/>
              <a:t>2 </a:t>
            </a:r>
            <a:r>
              <a:rPr lang="en-US" altLang="ko-KR" dirty="0" smtClean="0"/>
              <a:t>*2</a:t>
            </a:r>
            <a:r>
              <a:rPr lang="en-US" altLang="ko-KR" baseline="30000" dirty="0" smtClean="0"/>
              <a:t>1/ε</a:t>
            </a:r>
            <a:r>
              <a:rPr lang="ko-KR" altLang="ko-KR" dirty="0" smtClean="0"/>
              <a:t>에 대하여 어떤 </a:t>
            </a:r>
            <a:r>
              <a:rPr lang="en-US" altLang="ko-KR" dirty="0" smtClean="0"/>
              <a:t>ε</a:t>
            </a:r>
            <a:r>
              <a:rPr lang="ko-KR" altLang="ko-KR" dirty="0" smtClean="0"/>
              <a:t>을 고정하면</a:t>
            </a:r>
            <a:r>
              <a:rPr lang="en-US" altLang="ko-KR" dirty="0" smtClean="0"/>
              <a:t> 2</a:t>
            </a:r>
            <a:r>
              <a:rPr lang="en-US" altLang="ko-KR" baseline="30000" dirty="0" smtClean="0"/>
              <a:t>1/ε</a:t>
            </a:r>
            <a:r>
              <a:rPr lang="en-US" altLang="ko-KR" dirty="0" smtClean="0"/>
              <a:t> </a:t>
            </a:r>
            <a:r>
              <a:rPr lang="ko-KR" altLang="ko-KR" dirty="0" smtClean="0"/>
              <a:t>는 고정되고</a:t>
            </a:r>
            <a:r>
              <a:rPr lang="en-US" altLang="ko-KR" dirty="0" smtClean="0"/>
              <a:t> I</a:t>
            </a:r>
            <a:r>
              <a:rPr lang="ko-KR" altLang="ko-KR" dirty="0" smtClean="0"/>
              <a:t>의 크기인</a:t>
            </a:r>
            <a:r>
              <a:rPr lang="en-US" altLang="ko-KR" dirty="0" smtClean="0"/>
              <a:t> n</a:t>
            </a:r>
            <a:r>
              <a:rPr lang="ko-KR" altLang="ko-KR" dirty="0" smtClean="0"/>
              <a:t>에 의한 다차항</a:t>
            </a:r>
            <a:r>
              <a:rPr lang="en-US" altLang="ko-KR" dirty="0" smtClean="0"/>
              <a:t> n</a:t>
            </a:r>
            <a:r>
              <a:rPr lang="en-US" altLang="ko-KR" baseline="30000" dirty="0" smtClean="0"/>
              <a:t>2</a:t>
            </a:r>
            <a:r>
              <a:rPr lang="ko-KR" altLang="ko-KR" dirty="0" smtClean="0"/>
              <a:t>으로 표현됨으로 </a:t>
            </a:r>
            <a:r>
              <a:rPr lang="ko-KR" altLang="ko-KR" dirty="0" err="1" smtClean="0"/>
              <a:t>다차</a:t>
            </a:r>
            <a:r>
              <a:rPr lang="ko-KR" altLang="ko-KR" dirty="0" smtClean="0"/>
              <a:t> 시간 근사화 계획이다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그럼</a:t>
            </a:r>
            <a:r>
              <a:rPr lang="en-US" altLang="ko-KR" dirty="0" smtClean="0"/>
              <a:t>, A(ε)</a:t>
            </a:r>
            <a:r>
              <a:rPr lang="ko-KR" altLang="ko-KR" dirty="0" smtClean="0"/>
              <a:t>은 완전 다차 시간 근사화 계획인가</a:t>
            </a:r>
            <a:r>
              <a:rPr lang="en-US" altLang="ko-KR" dirty="0" smtClean="0"/>
              <a:t>? </a:t>
            </a:r>
            <a:r>
              <a:rPr lang="ko-KR" altLang="ko-KR" dirty="0" smtClean="0"/>
              <a:t>완전 하려면 </a:t>
            </a:r>
            <a:r>
              <a:rPr lang="en-US" altLang="ko-KR" dirty="0" smtClean="0"/>
              <a:t>ε</a:t>
            </a:r>
            <a:r>
              <a:rPr lang="ko-KR" altLang="ko-KR" dirty="0" smtClean="0"/>
              <a:t>에 대해서도 다차항으로 표현되어야 하나</a:t>
            </a:r>
            <a:r>
              <a:rPr lang="en-US" altLang="ko-KR" dirty="0" smtClean="0"/>
              <a:t> 2</a:t>
            </a:r>
            <a:r>
              <a:rPr lang="en-US" altLang="ko-KR" baseline="30000" dirty="0" smtClean="0"/>
              <a:t>1/ε</a:t>
            </a:r>
            <a:r>
              <a:rPr lang="en-US" altLang="ko-KR" dirty="0" smtClean="0"/>
              <a:t> </a:t>
            </a:r>
            <a:r>
              <a:rPr lang="ko-KR" altLang="ko-KR" dirty="0" smtClean="0"/>
              <a:t>과 같이 지수 승으로 표현됨으로 완전 다차 시간 근사화 계획은 아니다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0/1 </a:t>
            </a:r>
            <a:r>
              <a:rPr lang="ko-KR" altLang="ko-KR" dirty="0" smtClean="0"/>
              <a:t>배낭 채우기 문제는</a:t>
            </a:r>
            <a:r>
              <a:rPr lang="en-US" altLang="ko-KR" dirty="0" smtClean="0"/>
              <a:t> NP-Hard</a:t>
            </a:r>
            <a:r>
              <a:rPr lang="ko-KR" altLang="ko-KR" dirty="0" smtClean="0"/>
              <a:t>에 속한다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ko-KR" dirty="0" smtClean="0"/>
              <a:t>빠른 시간 내에는 최적 해를 구할 수 없다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ko-KR" dirty="0" smtClean="0"/>
              <a:t>근사 알고리즘이 필요하다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0/1 </a:t>
            </a:r>
            <a:r>
              <a:rPr lang="ko-KR" altLang="en-US" dirty="0" smtClean="0"/>
              <a:t>배낭 채우기 근사화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근사 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탐욕적 방법론을 이용하자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단위무게 당 가치 순으로 정렬한 후</a:t>
            </a:r>
            <a:r>
              <a:rPr lang="en-US" altLang="ko-KR" dirty="0" smtClean="0"/>
              <a:t> (p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/w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&gt;= p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/w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&gt;=…&gt;</a:t>
            </a:r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w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) </a:t>
            </a:r>
            <a:r>
              <a:rPr lang="ko-KR" altLang="ko-KR" dirty="0" smtClean="0"/>
              <a:t>배낭에 넣는 경험적 규칙</a:t>
            </a:r>
            <a:r>
              <a:rPr lang="en-US" altLang="ko-KR" dirty="0" smtClean="0"/>
              <a:t>(Heuristics)</a:t>
            </a:r>
            <a:r>
              <a:rPr lang="ko-KR" altLang="ko-KR" dirty="0" smtClean="0"/>
              <a:t>을 사용해보자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ko-KR" dirty="0" smtClean="0"/>
              <a:t>이 알고리즘은 </a:t>
            </a:r>
            <a:r>
              <a:rPr lang="ko-KR" altLang="ko-KR" dirty="0" err="1" smtClean="0"/>
              <a:t>다차</a:t>
            </a:r>
            <a:r>
              <a:rPr lang="ko-KR" altLang="ko-KR" dirty="0" smtClean="0"/>
              <a:t> 시간에 풀 수 있는 알고리즘이지만 최적의 해를 얻지 못함을 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보였다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근사 알고리즘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ko-KR" dirty="0" smtClean="0"/>
              <a:t>이를 증명하는 것은 반례를 찾으면 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n=2</a:t>
            </a:r>
            <a:r>
              <a:rPr lang="ko-KR" altLang="ko-KR" dirty="0" smtClean="0"/>
              <a:t>이고</a:t>
            </a:r>
            <a:r>
              <a:rPr lang="en-US" altLang="ko-KR" dirty="0" smtClean="0"/>
              <a:t> M= 10</a:t>
            </a:r>
            <a:r>
              <a:rPr lang="ko-KR" altLang="ko-KR" dirty="0" smtClean="0"/>
              <a:t>이라 하자</a:t>
            </a:r>
            <a:r>
              <a:rPr lang="en-US" altLang="ko-KR" dirty="0" smtClean="0"/>
              <a:t>. p1= 2, w1= 1, p2=10, w2= 10</a:t>
            </a:r>
            <a:r>
              <a:rPr lang="ko-KR" altLang="ko-KR" dirty="0" smtClean="0"/>
              <a:t>이라 하면</a:t>
            </a:r>
            <a:r>
              <a:rPr lang="en-US" altLang="ko-KR" dirty="0" smtClean="0"/>
              <a:t> p1/w1 &gt; p2/w2</a:t>
            </a:r>
            <a:r>
              <a:rPr lang="ko-KR" altLang="ko-KR" dirty="0" smtClean="0"/>
              <a:t>임으로 아이템</a:t>
            </a:r>
            <a:r>
              <a:rPr lang="en-US" altLang="ko-KR" dirty="0" smtClean="0"/>
              <a:t> 1</a:t>
            </a:r>
            <a:r>
              <a:rPr lang="ko-KR" altLang="ko-KR" dirty="0" smtClean="0"/>
              <a:t>을 선택하면</a:t>
            </a:r>
            <a:r>
              <a:rPr lang="en-US" altLang="ko-KR" dirty="0" smtClean="0"/>
              <a:t> F(I) = 2 </a:t>
            </a:r>
            <a:r>
              <a:rPr lang="ko-KR" altLang="ko-KR" dirty="0" smtClean="0"/>
              <a:t>이다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그러나 최적은 아이템</a:t>
            </a:r>
            <a:r>
              <a:rPr lang="en-US" altLang="ko-KR" dirty="0" smtClean="0"/>
              <a:t> 2</a:t>
            </a:r>
            <a:r>
              <a:rPr lang="ko-KR" altLang="ko-KR" dirty="0" smtClean="0"/>
              <a:t>를 선택하는 것으로</a:t>
            </a:r>
            <a:r>
              <a:rPr lang="en-US" altLang="ko-KR" dirty="0" smtClean="0"/>
              <a:t> F*(I)= 10</a:t>
            </a:r>
            <a:r>
              <a:rPr lang="ko-KR" altLang="ko-KR" dirty="0" smtClean="0"/>
              <a:t>이다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즉</a:t>
            </a:r>
            <a:r>
              <a:rPr lang="en-US" altLang="ko-KR" dirty="0" smtClean="0"/>
              <a:t>, |F*(I)-F(I)| = 8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dirty="0" smtClean="0"/>
              <a:t>절대 근사화 알고리즘인가</a:t>
            </a:r>
            <a:r>
              <a:rPr lang="en-US" altLang="ko-KR" dirty="0" smtClean="0"/>
              <a:t>? </a:t>
            </a:r>
            <a:r>
              <a:rPr lang="ko-KR" altLang="ko-KR" dirty="0" smtClean="0"/>
              <a:t>답은 아니오 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또한 </a:t>
            </a:r>
            <a:r>
              <a:rPr lang="en-US" altLang="ko-KR" dirty="0" smtClean="0"/>
              <a:t>n=2, M= 100, p1 =2, w1= 1, p2=100 , w2 = 100 </a:t>
            </a:r>
            <a:r>
              <a:rPr lang="ko-KR" altLang="ko-KR" dirty="0" smtClean="0"/>
              <a:t>이라 하면</a:t>
            </a:r>
            <a:r>
              <a:rPr lang="en-US" altLang="ko-KR" dirty="0" smtClean="0"/>
              <a:t> 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= 2, F*(I)= 100. </a:t>
            </a:r>
            <a:r>
              <a:rPr lang="ko-KR" altLang="ko-KR" dirty="0" smtClean="0"/>
              <a:t>즉</a:t>
            </a:r>
            <a:r>
              <a:rPr lang="en-US" altLang="ko-KR" dirty="0" smtClean="0"/>
              <a:t>, |F*(I)-F(I)| = 98 </a:t>
            </a:r>
            <a:r>
              <a:rPr lang="ko-KR" altLang="ko-KR" dirty="0" err="1" smtClean="0"/>
              <a:t>이된다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즉</a:t>
            </a:r>
            <a:r>
              <a:rPr lang="en-US" altLang="ko-KR" dirty="0" smtClean="0"/>
              <a:t> F*(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r>
              <a:rPr lang="ko-KR" altLang="ko-KR" dirty="0" smtClean="0"/>
              <a:t>의 값을</a:t>
            </a:r>
            <a:r>
              <a:rPr lang="en-US" altLang="ko-KR" dirty="0" smtClean="0"/>
              <a:t> r</a:t>
            </a:r>
            <a:r>
              <a:rPr lang="ko-KR" altLang="ko-KR" dirty="0" smtClean="0"/>
              <a:t>이라 할 때</a:t>
            </a:r>
            <a:r>
              <a:rPr lang="en-US" altLang="ko-KR" dirty="0" smtClean="0"/>
              <a:t>, r</a:t>
            </a:r>
            <a:r>
              <a:rPr lang="ko-KR" altLang="ko-KR" dirty="0" smtClean="0"/>
              <a:t>의 값에 따라서</a:t>
            </a:r>
            <a:r>
              <a:rPr lang="en-US" altLang="ko-KR" dirty="0" smtClean="0"/>
              <a:t>, |F*(I)-F(I)|</a:t>
            </a:r>
            <a:r>
              <a:rPr lang="ko-KR" altLang="ko-KR" dirty="0" smtClean="0"/>
              <a:t>값이 달라짐으로 고정된 상수</a:t>
            </a:r>
            <a:r>
              <a:rPr lang="en-US" altLang="ko-KR" dirty="0" smtClean="0"/>
              <a:t> k</a:t>
            </a:r>
            <a:r>
              <a:rPr lang="ko-KR" altLang="ko-KR" dirty="0" smtClean="0"/>
              <a:t>를 지정할 수 없음으로 절대 근사화 알고리즘은 아니다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ko-KR" dirty="0" smtClean="0"/>
          </a:p>
          <a:p>
            <a:r>
              <a:rPr lang="en-US" altLang="ko-KR" dirty="0" smtClean="0"/>
              <a:t>|F*(I)-F(I)|/F*(I) &lt;= ε </a:t>
            </a:r>
            <a:r>
              <a:rPr lang="ko-KR" altLang="ko-KR" dirty="0" smtClean="0"/>
              <a:t>에서 </a:t>
            </a:r>
            <a:r>
              <a:rPr lang="en-US" altLang="ko-KR" dirty="0" smtClean="0"/>
              <a:t>F*(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r>
              <a:rPr lang="ko-KR" altLang="ko-KR" dirty="0" smtClean="0"/>
              <a:t>의 값을</a:t>
            </a:r>
            <a:r>
              <a:rPr lang="en-US" altLang="ko-KR" dirty="0" smtClean="0"/>
              <a:t> r</a:t>
            </a:r>
            <a:r>
              <a:rPr lang="ko-KR" altLang="ko-KR" dirty="0" smtClean="0"/>
              <a:t>이라 하고</a:t>
            </a:r>
            <a:r>
              <a:rPr lang="en-US" altLang="ko-KR" dirty="0" smtClean="0"/>
              <a:t> F(I) =a ( &lt;=r) </a:t>
            </a:r>
            <a:r>
              <a:rPr lang="ko-KR" altLang="ko-KR" dirty="0" smtClean="0"/>
              <a:t>라 하면</a:t>
            </a:r>
            <a:r>
              <a:rPr lang="en-US" altLang="ko-KR" dirty="0" smtClean="0"/>
              <a:t>, ε = (r-a)/r = 1-</a:t>
            </a:r>
            <a:r>
              <a:rPr lang="en-US" altLang="ko-KR" dirty="0" err="1" smtClean="0"/>
              <a:t>a/r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이다</a:t>
            </a:r>
            <a:r>
              <a:rPr lang="en-US" altLang="ko-KR" dirty="0" smtClean="0"/>
              <a:t>. </a:t>
            </a:r>
          </a:p>
          <a:p>
            <a:r>
              <a:rPr lang="ko-KR" altLang="ko-KR" dirty="0" smtClean="0"/>
              <a:t>여기서</a:t>
            </a:r>
            <a:r>
              <a:rPr lang="en-US" altLang="ko-KR" dirty="0" smtClean="0"/>
              <a:t> a&lt;=r (</a:t>
            </a:r>
            <a:r>
              <a:rPr lang="ko-KR" altLang="ko-KR" dirty="0" smtClean="0"/>
              <a:t>즉 근사 값은 최적 값보다 클 수 없다</a:t>
            </a:r>
            <a:r>
              <a:rPr lang="en-US" altLang="ko-KR" dirty="0" smtClean="0"/>
              <a:t>) </a:t>
            </a:r>
            <a:r>
              <a:rPr lang="ko-KR" altLang="ko-KR" dirty="0" smtClean="0"/>
              <a:t>임으로 </a:t>
            </a:r>
            <a:r>
              <a:rPr lang="en-US" altLang="ko-KR" dirty="0" smtClean="0"/>
              <a:t>ε = 1- </a:t>
            </a:r>
            <a:r>
              <a:rPr lang="en-US" altLang="ko-KR" dirty="0" err="1" smtClean="0"/>
              <a:t>a/r</a:t>
            </a:r>
            <a:r>
              <a:rPr lang="en-US" altLang="ko-KR" dirty="0" smtClean="0"/>
              <a:t> &lt;=1 </a:t>
            </a:r>
            <a:r>
              <a:rPr lang="ko-KR" altLang="ko-KR" dirty="0" smtClean="0"/>
              <a:t>이다</a:t>
            </a:r>
            <a:r>
              <a:rPr lang="en-US" altLang="ko-KR" dirty="0" smtClean="0"/>
              <a:t>. </a:t>
            </a:r>
          </a:p>
          <a:p>
            <a:r>
              <a:rPr lang="ko-KR" altLang="ko-KR" dirty="0" smtClean="0"/>
              <a:t>즉 이 경험적 규칙은</a:t>
            </a:r>
            <a:r>
              <a:rPr lang="en-US" altLang="ko-KR" dirty="0" smtClean="0"/>
              <a:t> 1-</a:t>
            </a:r>
            <a:r>
              <a:rPr lang="ko-KR" altLang="ko-KR" dirty="0" smtClean="0"/>
              <a:t>근사화 알고리즘이다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그렇다면</a:t>
            </a:r>
            <a:r>
              <a:rPr lang="en-US" altLang="ko-KR" dirty="0" smtClean="0"/>
              <a:t> 1/2-</a:t>
            </a:r>
            <a:r>
              <a:rPr lang="ko-KR" altLang="ko-KR" dirty="0" smtClean="0"/>
              <a:t>근사화 알고리즘인가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/>
              <a:t>ε &lt; 1/2 </a:t>
            </a:r>
            <a:r>
              <a:rPr lang="ko-KR" altLang="ko-KR" dirty="0" smtClean="0"/>
              <a:t>이어야 하는데</a:t>
            </a:r>
            <a:r>
              <a:rPr lang="en-US" altLang="ko-KR" dirty="0" smtClean="0"/>
              <a:t>, ε = 1- </a:t>
            </a:r>
            <a:r>
              <a:rPr lang="en-US" altLang="ko-KR" dirty="0" err="1" smtClean="0"/>
              <a:t>a/r</a:t>
            </a:r>
            <a:r>
              <a:rPr lang="en-US" altLang="ko-KR" dirty="0" smtClean="0"/>
              <a:t> </a:t>
            </a:r>
            <a:r>
              <a:rPr lang="ko-KR" altLang="ko-KR" dirty="0" smtClean="0"/>
              <a:t>에서</a:t>
            </a:r>
            <a:r>
              <a:rPr lang="en-US" altLang="ko-KR" dirty="0" smtClean="0"/>
              <a:t> r</a:t>
            </a:r>
            <a:r>
              <a:rPr lang="ko-KR" altLang="ko-KR" dirty="0" smtClean="0"/>
              <a:t>이</a:t>
            </a:r>
            <a:r>
              <a:rPr lang="en-US" altLang="ko-KR" dirty="0" smtClean="0"/>
              <a:t> 10</a:t>
            </a:r>
            <a:r>
              <a:rPr lang="ko-KR" altLang="ko-KR" dirty="0" smtClean="0"/>
              <a:t>이고</a:t>
            </a:r>
            <a:r>
              <a:rPr lang="en-US" altLang="ko-KR" dirty="0" smtClean="0"/>
              <a:t> a</a:t>
            </a:r>
            <a:r>
              <a:rPr lang="ko-KR" altLang="ko-KR" dirty="0" smtClean="0"/>
              <a:t>가</a:t>
            </a:r>
            <a:r>
              <a:rPr lang="en-US" altLang="ko-KR" dirty="0" smtClean="0"/>
              <a:t> 6</a:t>
            </a:r>
            <a:r>
              <a:rPr lang="ko-KR" altLang="ko-KR" dirty="0" smtClean="0"/>
              <a:t>이면 </a:t>
            </a:r>
            <a:r>
              <a:rPr lang="en-US" altLang="ko-KR" dirty="0" smtClean="0"/>
              <a:t>ε &lt;1/2</a:t>
            </a:r>
            <a:r>
              <a:rPr lang="ko-KR" altLang="ko-KR" dirty="0" smtClean="0"/>
              <a:t>을 만족하지 않게 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dirty="0" smtClean="0"/>
              <a:t>이 경험적 규칙을 사용한 알고리즘은 </a:t>
            </a:r>
            <a:r>
              <a:rPr lang="en-US" altLang="ko-KR" dirty="0" smtClean="0"/>
              <a:t>ε-</a:t>
            </a:r>
            <a:r>
              <a:rPr lang="ko-KR" altLang="ko-KR" dirty="0" smtClean="0"/>
              <a:t>근사화 알고리즘인가</a:t>
            </a:r>
            <a:r>
              <a:rPr lang="en-US" altLang="ko-KR" dirty="0" smtClean="0"/>
              <a:t>? </a:t>
            </a:r>
            <a:r>
              <a:rPr lang="ko-KR" altLang="ko-KR" dirty="0" smtClean="0"/>
              <a:t>답은 예이다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앞에서 절대 근사화 알고리즘이 </a:t>
            </a:r>
            <a:r>
              <a:rPr lang="en-US" altLang="ko-KR" dirty="0" smtClean="0"/>
              <a:t>ε-</a:t>
            </a:r>
            <a:r>
              <a:rPr lang="ko-KR" altLang="ko-KR" dirty="0" smtClean="0"/>
              <a:t>근사화 알고리즘보다 더 좋다고 이야기 했다</a:t>
            </a:r>
            <a:r>
              <a:rPr lang="en-US" altLang="ko-KR" dirty="0" smtClean="0"/>
              <a:t>. </a:t>
            </a:r>
          </a:p>
          <a:p>
            <a:r>
              <a:rPr lang="ko-KR" altLang="ko-KR" dirty="0" smtClean="0"/>
              <a:t>그리고</a:t>
            </a:r>
            <a:r>
              <a:rPr lang="en-US" altLang="ko-KR" dirty="0" smtClean="0"/>
              <a:t> 0/1 </a:t>
            </a:r>
            <a:r>
              <a:rPr lang="ko-KR" altLang="ko-KR" dirty="0" err="1" smtClean="0"/>
              <a:t>배낭채우기</a:t>
            </a:r>
            <a:r>
              <a:rPr lang="ko-KR" altLang="ko-KR" dirty="0" smtClean="0"/>
              <a:t> 문제에 대하여 우리의 경험적 규칙 알고리즘이</a:t>
            </a:r>
            <a:r>
              <a:rPr lang="en-US" altLang="ko-KR" dirty="0" smtClean="0"/>
              <a:t> 1-</a:t>
            </a:r>
            <a:r>
              <a:rPr lang="ko-KR" altLang="ko-KR" dirty="0" smtClean="0"/>
              <a:t>근사화 알고리즘을 보였다</a:t>
            </a:r>
            <a:r>
              <a:rPr lang="en-US" altLang="ko-KR" dirty="0" smtClean="0"/>
              <a:t>. </a:t>
            </a:r>
          </a:p>
          <a:p>
            <a:r>
              <a:rPr lang="ko-KR" altLang="ko-KR" dirty="0" smtClean="0"/>
              <a:t>그렇다면</a:t>
            </a:r>
            <a:r>
              <a:rPr lang="en-US" altLang="ko-KR" dirty="0" smtClean="0"/>
              <a:t> 0/1 </a:t>
            </a:r>
            <a:r>
              <a:rPr lang="ko-KR" altLang="ko-KR" dirty="0" smtClean="0"/>
              <a:t>배낭 채우기 문제에 대한 절대 근사화 알고리즘이 존재하는가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생각해보자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사실</a:t>
            </a:r>
            <a:r>
              <a:rPr lang="en-US" altLang="ko-KR" dirty="0" smtClean="0"/>
              <a:t> 0/1 </a:t>
            </a:r>
            <a:r>
              <a:rPr lang="ko-KR" altLang="ko-KR" dirty="0" smtClean="0"/>
              <a:t>배낭 채우기 문제 에 대한 절대 근사화 알고리즘이 존재한다</a:t>
            </a:r>
            <a:r>
              <a:rPr lang="en-US" altLang="ko-KR" dirty="0" smtClean="0"/>
              <a:t>.  </a:t>
            </a:r>
          </a:p>
          <a:p>
            <a:r>
              <a:rPr lang="ko-KR" altLang="ko-KR" dirty="0" smtClean="0"/>
              <a:t>그러나 여기서 주의 할 점은</a:t>
            </a:r>
            <a:r>
              <a:rPr lang="en-US" altLang="ko-KR" dirty="0" smtClean="0"/>
              <a:t> 0/1 </a:t>
            </a:r>
            <a:r>
              <a:rPr lang="ko-KR" altLang="ko-KR" dirty="0" smtClean="0"/>
              <a:t>배우기 문제에 대한 </a:t>
            </a:r>
            <a:r>
              <a:rPr lang="ko-KR" altLang="ko-KR" b="1" dirty="0" err="1" smtClean="0"/>
              <a:t>다차</a:t>
            </a:r>
            <a:r>
              <a:rPr lang="ko-KR" altLang="ko-KR" b="1" dirty="0" smtClean="0"/>
              <a:t> 시간</a:t>
            </a:r>
            <a:r>
              <a:rPr lang="ko-KR" altLang="ko-KR" dirty="0" smtClean="0"/>
              <a:t> 절대 근사 알고리즘은 존재하지 않는다는 것이다</a:t>
            </a:r>
            <a:r>
              <a:rPr lang="en-US" altLang="ko-KR" dirty="0" smtClean="0"/>
              <a:t>. </a:t>
            </a:r>
          </a:p>
          <a:p>
            <a:r>
              <a:rPr lang="ko-KR" altLang="ko-KR" dirty="0" smtClean="0"/>
              <a:t>즉</a:t>
            </a:r>
            <a:r>
              <a:rPr lang="en-US" altLang="ko-KR" dirty="0" smtClean="0"/>
              <a:t> 0/1 </a:t>
            </a:r>
            <a:r>
              <a:rPr lang="ko-KR" altLang="ko-KR" dirty="0" smtClean="0"/>
              <a:t>배낭 채우기 문제에 대한 절대 근사 알고리즘 자체도</a:t>
            </a:r>
            <a:r>
              <a:rPr lang="en-US" altLang="ko-KR" dirty="0" smtClean="0"/>
              <a:t> NP-Hard</a:t>
            </a:r>
            <a:r>
              <a:rPr lang="ko-KR" altLang="ko-KR" dirty="0" smtClean="0"/>
              <a:t>에 속한다는 것이다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ko-KR" dirty="0" smtClean="0"/>
              <a:t>더 이상</a:t>
            </a:r>
            <a:r>
              <a:rPr lang="en-US" altLang="ko-KR" dirty="0" smtClean="0"/>
              <a:t> 0/1 </a:t>
            </a:r>
            <a:r>
              <a:rPr lang="ko-KR" altLang="ko-KR" dirty="0" smtClean="0"/>
              <a:t>배낭 채우기에 대한 절대 근사 알고리즘을 </a:t>
            </a:r>
            <a:r>
              <a:rPr lang="ko-KR" altLang="ko-KR" dirty="0" err="1" smtClean="0"/>
              <a:t>다차</a:t>
            </a:r>
            <a:r>
              <a:rPr lang="ko-KR" altLang="ko-KR" dirty="0" smtClean="0"/>
              <a:t> 시간에 풀기 위해 노력할 필요가 없다는 것이다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생각해 보자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문제가 </a:t>
            </a:r>
            <a:r>
              <a:rPr lang="en-US" altLang="ko-KR" dirty="0" smtClean="0"/>
              <a:t>NP-Hard </a:t>
            </a:r>
            <a:r>
              <a:rPr lang="ko-KR" altLang="en-US" dirty="0" smtClean="0"/>
              <a:t>속한다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다차</a:t>
            </a:r>
            <a:r>
              <a:rPr lang="ko-KR" altLang="en-US" dirty="0" smtClean="0"/>
              <a:t> 시간 알고리즘이 지금까지 만들어지지 않았다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쉽게 이야기하면 </a:t>
            </a:r>
            <a:r>
              <a:rPr lang="ko-KR" altLang="en-US" dirty="0" err="1" smtClean="0"/>
              <a:t>다차</a:t>
            </a:r>
            <a:r>
              <a:rPr lang="ko-KR" altLang="en-US" dirty="0" smtClean="0"/>
              <a:t> 시간 알고리즘이 존재하지 않는다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최적해를</a:t>
            </a:r>
            <a:r>
              <a:rPr lang="ko-KR" altLang="en-US" dirty="0" smtClean="0"/>
              <a:t> 찾는 것을 포기 하면 </a:t>
            </a:r>
            <a:r>
              <a:rPr lang="ko-KR" altLang="en-US" dirty="0" smtClean="0"/>
              <a:t>많은 경우 </a:t>
            </a:r>
            <a:r>
              <a:rPr lang="ko-KR" altLang="en-US" dirty="0" smtClean="0"/>
              <a:t>좋은 알고리즘을 만들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근사 </a:t>
            </a:r>
            <a:r>
              <a:rPr lang="ko-KR" altLang="en-US" dirty="0" err="1" smtClean="0"/>
              <a:t>최적해를</a:t>
            </a:r>
            <a:r>
              <a:rPr lang="ko-KR" altLang="en-US" dirty="0" smtClean="0"/>
              <a:t> 구하자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NP-</a:t>
            </a:r>
            <a:r>
              <a:rPr lang="ko-KR" altLang="en-US" dirty="0" smtClean="0"/>
              <a:t>문제의 해결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상사가 지시한 이제 외판원 여행문제에 대한 근사화 기법을 생각해 보자</a:t>
            </a:r>
            <a:r>
              <a:rPr lang="en-US" altLang="ko-KR" dirty="0" smtClean="0"/>
              <a:t>.  </a:t>
            </a:r>
          </a:p>
          <a:p>
            <a:r>
              <a:rPr lang="ko-KR" altLang="ko-KR" dirty="0" smtClean="0"/>
              <a:t>외판원 여행 문제는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정점에서 삼각 부등식이 만족하는 경우와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만족하지 않는 경우로 나누어 생각한다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외판원 여행문제의 근사화 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삼각 부등식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세 정점을 잇는 세 간선 중 두 개의 가중치 합이 나머지 하나의 가중치 보다 작지 않다는 것이다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  <a:p>
            <a:r>
              <a:rPr lang="ko-KR" altLang="ko-KR" dirty="0" err="1" smtClean="0"/>
              <a:t>유클리드</a:t>
            </a:r>
            <a:r>
              <a:rPr lang="ko-KR" altLang="ko-KR" dirty="0" smtClean="0"/>
              <a:t> 평면이나 공간에 위치한 세 점은 이 성질을 만족한다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삼각 부등식 </a:t>
            </a:r>
            <a:r>
              <a:rPr lang="en-US" altLang="ko-KR" dirty="0" smtClean="0"/>
              <a:t>(triangular inequality)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외판원 여행 문제의 근사화 기법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ko-KR" dirty="0" smtClean="0"/>
              <a:t>단계</a:t>
            </a:r>
            <a:r>
              <a:rPr lang="en-US" altLang="ko-KR" dirty="0" smtClean="0"/>
              <a:t>: </a:t>
            </a:r>
            <a:r>
              <a:rPr lang="ko-KR" altLang="ko-KR" dirty="0" err="1" smtClean="0"/>
              <a:t>유클리드</a:t>
            </a:r>
            <a:r>
              <a:rPr lang="ko-KR" altLang="ko-KR" dirty="0" smtClean="0"/>
              <a:t> 공간 안에 주어진 그래프에</a:t>
            </a:r>
            <a:r>
              <a:rPr lang="en-US" altLang="ko-KR" dirty="0" smtClean="0"/>
              <a:t> n </a:t>
            </a:r>
            <a:r>
              <a:rPr lang="ko-KR" altLang="ko-KR" dirty="0" smtClean="0"/>
              <a:t>개의 정점이 주어졌다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정점간의 거리는 직선거리로 간주한다면 모든 정점간에는 간선이 존재하는 완전 그래프로 볼 수 있다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2</a:t>
            </a:r>
            <a:r>
              <a:rPr lang="ko-KR" altLang="ko-KR" dirty="0" smtClean="0"/>
              <a:t>단계</a:t>
            </a:r>
            <a:r>
              <a:rPr lang="en-US" altLang="ko-KR" dirty="0" smtClean="0"/>
              <a:t>:  </a:t>
            </a:r>
            <a:r>
              <a:rPr lang="ko-KR" altLang="ko-KR" dirty="0" smtClean="0"/>
              <a:t>주어진 완전 그래프에 대하여 최소 신장 </a:t>
            </a:r>
            <a:r>
              <a:rPr lang="ko-KR" altLang="ko-KR" dirty="0" err="1" smtClean="0"/>
              <a:t>트리를</a:t>
            </a:r>
            <a:r>
              <a:rPr lang="ko-KR" altLang="ko-KR" dirty="0" smtClean="0"/>
              <a:t> 생성 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삼각 부등식 기반 근사화 기법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ko-KR" dirty="0" smtClean="0"/>
              <a:t>단계</a:t>
            </a:r>
            <a:r>
              <a:rPr lang="en-US" altLang="ko-KR" dirty="0" smtClean="0"/>
              <a:t>: </a:t>
            </a:r>
            <a:r>
              <a:rPr lang="ko-KR" altLang="ko-KR" dirty="0" smtClean="0"/>
              <a:t>이 신장 트리를 따라 깊이 우선 탐색을 수행한다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이 과정에서 두번 이상 방문하는 정점들이 존재한다</a:t>
            </a:r>
            <a:r>
              <a:rPr lang="en-US" altLang="ko-KR" dirty="0" smtClean="0"/>
              <a:t>.(</a:t>
            </a:r>
            <a:r>
              <a:rPr lang="ko-KR" altLang="ko-KR" dirty="0" smtClean="0"/>
              <a:t>깊이 우선으로 전진 </a:t>
            </a:r>
            <a:r>
              <a:rPr lang="ko-KR" altLang="ko-KR" dirty="0" err="1" smtClean="0"/>
              <a:t>할때와</a:t>
            </a:r>
            <a:r>
              <a:rPr lang="ko-KR" altLang="ko-KR" dirty="0" smtClean="0"/>
              <a:t> 다시 위로 돌아 </a:t>
            </a:r>
            <a:r>
              <a:rPr lang="ko-KR" altLang="ko-KR" dirty="0" err="1" smtClean="0"/>
              <a:t>올때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r>
              <a:rPr lang="en-US" altLang="ko-KR" dirty="0" smtClean="0"/>
              <a:t>4</a:t>
            </a:r>
            <a:r>
              <a:rPr lang="ko-KR" altLang="ko-KR" dirty="0" smtClean="0"/>
              <a:t>단계</a:t>
            </a:r>
            <a:r>
              <a:rPr lang="en-US" altLang="ko-KR" dirty="0" smtClean="0"/>
              <a:t>: </a:t>
            </a:r>
            <a:r>
              <a:rPr lang="ko-KR" altLang="ko-KR" dirty="0" smtClean="0"/>
              <a:t>같은 정점을 </a:t>
            </a:r>
            <a:r>
              <a:rPr lang="ko-KR" altLang="ko-KR" dirty="0" err="1" smtClean="0"/>
              <a:t>두번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방문할때</a:t>
            </a:r>
            <a:r>
              <a:rPr lang="ko-KR" altLang="ko-KR" dirty="0" smtClean="0"/>
              <a:t> 해당 정점을 뛰어 넘어 그 다음 방문 </a:t>
            </a:r>
            <a:r>
              <a:rPr lang="ko-KR" altLang="ko-KR" dirty="0" err="1" smtClean="0"/>
              <a:t>노드로</a:t>
            </a:r>
            <a:r>
              <a:rPr lang="ko-KR" altLang="ko-KR" dirty="0" smtClean="0"/>
              <a:t> 가는 지름길을 택한다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이렇게 만들 사이클을 답으로 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755576" y="1484784"/>
            <a:ext cx="7920880" cy="4752528"/>
            <a:chOff x="1669" y="6833"/>
            <a:chExt cx="9060" cy="4410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1972" y="7257"/>
              <a:ext cx="2394" cy="1440"/>
              <a:chOff x="1972" y="9306"/>
              <a:chExt cx="2394" cy="1440"/>
            </a:xfrm>
          </p:grpSpPr>
          <p:sp>
            <p:nvSpPr>
              <p:cNvPr id="1028" name="Oval 4"/>
              <p:cNvSpPr>
                <a:spLocks noChangeArrowheads="1"/>
              </p:cNvSpPr>
              <p:nvPr/>
            </p:nvSpPr>
            <p:spPr bwMode="auto">
              <a:xfrm>
                <a:off x="1972" y="9306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9" name="Oval 5"/>
              <p:cNvSpPr>
                <a:spLocks noChangeArrowheads="1"/>
              </p:cNvSpPr>
              <p:nvPr/>
            </p:nvSpPr>
            <p:spPr bwMode="auto">
              <a:xfrm>
                <a:off x="1972" y="9860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0" name="Oval 6"/>
              <p:cNvSpPr>
                <a:spLocks noChangeArrowheads="1"/>
              </p:cNvSpPr>
              <p:nvPr/>
            </p:nvSpPr>
            <p:spPr bwMode="auto">
              <a:xfrm>
                <a:off x="1972" y="10432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1" name="Oval 7"/>
              <p:cNvSpPr>
                <a:spLocks noChangeArrowheads="1"/>
              </p:cNvSpPr>
              <p:nvPr/>
            </p:nvSpPr>
            <p:spPr bwMode="auto">
              <a:xfrm>
                <a:off x="3016" y="9306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2" name="Oval 8"/>
              <p:cNvSpPr>
                <a:spLocks noChangeArrowheads="1"/>
              </p:cNvSpPr>
              <p:nvPr/>
            </p:nvSpPr>
            <p:spPr bwMode="auto">
              <a:xfrm>
                <a:off x="3379" y="9777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3" name="Oval 9"/>
              <p:cNvSpPr>
                <a:spLocks noChangeArrowheads="1"/>
              </p:cNvSpPr>
              <p:nvPr/>
            </p:nvSpPr>
            <p:spPr bwMode="auto">
              <a:xfrm>
                <a:off x="2797" y="10432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4" name="Oval 10"/>
              <p:cNvSpPr>
                <a:spLocks noChangeArrowheads="1"/>
              </p:cNvSpPr>
              <p:nvPr/>
            </p:nvSpPr>
            <p:spPr bwMode="auto">
              <a:xfrm>
                <a:off x="4063" y="9546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35" name="Group 11"/>
            <p:cNvGrpSpPr>
              <a:grpSpLocks/>
            </p:cNvGrpSpPr>
            <p:nvPr/>
          </p:nvGrpSpPr>
          <p:grpSpPr bwMode="auto">
            <a:xfrm>
              <a:off x="4898" y="7257"/>
              <a:ext cx="2394" cy="1440"/>
              <a:chOff x="4898" y="9306"/>
              <a:chExt cx="2394" cy="1440"/>
            </a:xfrm>
          </p:grpSpPr>
          <p:cxnSp>
            <p:nvCxnSpPr>
              <p:cNvPr id="1036" name="AutoShape 12"/>
              <p:cNvCxnSpPr>
                <a:cxnSpLocks noChangeShapeType="1"/>
              </p:cNvCxnSpPr>
              <p:nvPr/>
            </p:nvCxnSpPr>
            <p:spPr bwMode="auto">
              <a:xfrm>
                <a:off x="5034" y="9620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37" name="AutoShape 13"/>
              <p:cNvCxnSpPr>
                <a:cxnSpLocks noChangeShapeType="1"/>
              </p:cNvCxnSpPr>
              <p:nvPr/>
            </p:nvCxnSpPr>
            <p:spPr bwMode="auto">
              <a:xfrm>
                <a:off x="5034" y="10174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38" name="AutoShape 14"/>
              <p:cNvCxnSpPr>
                <a:cxnSpLocks noChangeShapeType="1"/>
              </p:cNvCxnSpPr>
              <p:nvPr/>
            </p:nvCxnSpPr>
            <p:spPr bwMode="auto">
              <a:xfrm>
                <a:off x="6099" y="9620"/>
                <a:ext cx="73" cy="15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39" name="AutoShape 15"/>
              <p:cNvCxnSpPr>
                <a:cxnSpLocks noChangeShapeType="1"/>
              </p:cNvCxnSpPr>
              <p:nvPr/>
            </p:nvCxnSpPr>
            <p:spPr bwMode="auto">
              <a:xfrm flipH="1">
                <a:off x="5942" y="9947"/>
                <a:ext cx="303" cy="4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40" name="AutoShape 16"/>
              <p:cNvCxnSpPr>
                <a:cxnSpLocks noChangeShapeType="1"/>
              </p:cNvCxnSpPr>
              <p:nvPr/>
            </p:nvCxnSpPr>
            <p:spPr bwMode="auto">
              <a:xfrm flipH="1">
                <a:off x="6402" y="9777"/>
                <a:ext cx="58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41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5201" y="9472"/>
                <a:ext cx="66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042" name="Oval 18"/>
              <p:cNvSpPr>
                <a:spLocks noChangeArrowheads="1"/>
              </p:cNvSpPr>
              <p:nvPr/>
            </p:nvSpPr>
            <p:spPr bwMode="auto">
              <a:xfrm>
                <a:off x="4898" y="9306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3" name="Oval 19"/>
              <p:cNvSpPr>
                <a:spLocks noChangeArrowheads="1"/>
              </p:cNvSpPr>
              <p:nvPr/>
            </p:nvSpPr>
            <p:spPr bwMode="auto">
              <a:xfrm>
                <a:off x="4898" y="9860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4" name="Oval 20"/>
              <p:cNvSpPr>
                <a:spLocks noChangeArrowheads="1"/>
              </p:cNvSpPr>
              <p:nvPr/>
            </p:nvSpPr>
            <p:spPr bwMode="auto">
              <a:xfrm>
                <a:off x="4898" y="10432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5" name="Oval 21"/>
              <p:cNvSpPr>
                <a:spLocks noChangeArrowheads="1"/>
              </p:cNvSpPr>
              <p:nvPr/>
            </p:nvSpPr>
            <p:spPr bwMode="auto">
              <a:xfrm>
                <a:off x="5868" y="9306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6" name="Oval 22"/>
              <p:cNvSpPr>
                <a:spLocks noChangeArrowheads="1"/>
              </p:cNvSpPr>
              <p:nvPr/>
            </p:nvSpPr>
            <p:spPr bwMode="auto">
              <a:xfrm>
                <a:off x="6172" y="9712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7" name="Oval 23"/>
              <p:cNvSpPr>
                <a:spLocks noChangeArrowheads="1"/>
              </p:cNvSpPr>
              <p:nvPr/>
            </p:nvSpPr>
            <p:spPr bwMode="auto">
              <a:xfrm>
                <a:off x="5723" y="10432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8" name="Oval 24"/>
              <p:cNvSpPr>
                <a:spLocks noChangeArrowheads="1"/>
              </p:cNvSpPr>
              <p:nvPr/>
            </p:nvSpPr>
            <p:spPr bwMode="auto">
              <a:xfrm>
                <a:off x="6989" y="9546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49" name="Group 25"/>
            <p:cNvGrpSpPr>
              <a:grpSpLocks/>
            </p:cNvGrpSpPr>
            <p:nvPr/>
          </p:nvGrpSpPr>
          <p:grpSpPr bwMode="auto">
            <a:xfrm>
              <a:off x="7785" y="6833"/>
              <a:ext cx="2944" cy="1834"/>
              <a:chOff x="1778" y="11069"/>
              <a:chExt cx="2944" cy="1834"/>
            </a:xfrm>
          </p:grpSpPr>
          <p:sp>
            <p:nvSpPr>
              <p:cNvPr id="1050" name="Freeform 26"/>
              <p:cNvSpPr>
                <a:spLocks/>
              </p:cNvSpPr>
              <p:nvPr/>
            </p:nvSpPr>
            <p:spPr bwMode="auto">
              <a:xfrm>
                <a:off x="1778" y="11069"/>
                <a:ext cx="2944" cy="1834"/>
              </a:xfrm>
              <a:custGeom>
                <a:avLst/>
                <a:gdLst/>
                <a:ahLst/>
                <a:cxnLst>
                  <a:cxn ang="0">
                    <a:pos x="49" y="350"/>
                  </a:cxn>
                  <a:cxn ang="0">
                    <a:pos x="37" y="830"/>
                  </a:cxn>
                  <a:cxn ang="0">
                    <a:pos x="49" y="1624"/>
                  </a:cxn>
                  <a:cxn ang="0">
                    <a:pos x="330" y="1821"/>
                  </a:cxn>
                  <a:cxn ang="0">
                    <a:pos x="594" y="1700"/>
                  </a:cxn>
                  <a:cxn ang="0">
                    <a:pos x="654" y="1422"/>
                  </a:cxn>
                  <a:cxn ang="0">
                    <a:pos x="654" y="655"/>
                  </a:cxn>
                  <a:cxn ang="0">
                    <a:pos x="775" y="498"/>
                  </a:cxn>
                  <a:cxn ang="0">
                    <a:pos x="1150" y="498"/>
                  </a:cxn>
                  <a:cxn ang="0">
                    <a:pos x="1465" y="904"/>
                  </a:cxn>
                  <a:cxn ang="0">
                    <a:pos x="1394" y="1052"/>
                  </a:cxn>
                  <a:cxn ang="0">
                    <a:pos x="933" y="1292"/>
                  </a:cxn>
                  <a:cxn ang="0">
                    <a:pos x="884" y="1543"/>
                  </a:cxn>
                  <a:cxn ang="0">
                    <a:pos x="1019" y="1761"/>
                  </a:cxn>
                  <a:cxn ang="0">
                    <a:pos x="1477" y="1688"/>
                  </a:cxn>
                  <a:cxn ang="0">
                    <a:pos x="2157" y="1228"/>
                  </a:cxn>
                  <a:cxn ang="0">
                    <a:pos x="2846" y="655"/>
                  </a:cxn>
                  <a:cxn ang="0">
                    <a:pos x="2748" y="350"/>
                  </a:cxn>
                  <a:cxn ang="0">
                    <a:pos x="2433" y="184"/>
                  </a:cxn>
                  <a:cxn ang="0">
                    <a:pos x="2157" y="350"/>
                  </a:cxn>
                  <a:cxn ang="0">
                    <a:pos x="2000" y="498"/>
                  </a:cxn>
                  <a:cxn ang="0">
                    <a:pos x="1771" y="184"/>
                  </a:cxn>
                  <a:cxn ang="0">
                    <a:pos x="1601" y="30"/>
                  </a:cxn>
                  <a:cxn ang="0">
                    <a:pos x="1019" y="6"/>
                  </a:cxn>
                  <a:cxn ang="0">
                    <a:pos x="497" y="6"/>
                  </a:cxn>
                </a:cxnLst>
                <a:rect l="0" t="0" r="r" b="b"/>
                <a:pathLst>
                  <a:path w="2944" h="1834">
                    <a:moveTo>
                      <a:pt x="49" y="350"/>
                    </a:moveTo>
                    <a:cubicBezTo>
                      <a:pt x="43" y="484"/>
                      <a:pt x="37" y="618"/>
                      <a:pt x="37" y="830"/>
                    </a:cubicBezTo>
                    <a:cubicBezTo>
                      <a:pt x="37" y="1042"/>
                      <a:pt x="0" y="1459"/>
                      <a:pt x="49" y="1624"/>
                    </a:cubicBezTo>
                    <a:cubicBezTo>
                      <a:pt x="98" y="1789"/>
                      <a:pt x="239" y="1808"/>
                      <a:pt x="330" y="1821"/>
                    </a:cubicBezTo>
                    <a:cubicBezTo>
                      <a:pt x="421" y="1834"/>
                      <a:pt x="540" y="1766"/>
                      <a:pt x="594" y="1700"/>
                    </a:cubicBezTo>
                    <a:cubicBezTo>
                      <a:pt x="648" y="1634"/>
                      <a:pt x="644" y="1596"/>
                      <a:pt x="654" y="1422"/>
                    </a:cubicBezTo>
                    <a:cubicBezTo>
                      <a:pt x="664" y="1248"/>
                      <a:pt x="634" y="809"/>
                      <a:pt x="654" y="655"/>
                    </a:cubicBezTo>
                    <a:cubicBezTo>
                      <a:pt x="674" y="501"/>
                      <a:pt x="692" y="524"/>
                      <a:pt x="775" y="498"/>
                    </a:cubicBezTo>
                    <a:cubicBezTo>
                      <a:pt x="858" y="472"/>
                      <a:pt x="1035" y="430"/>
                      <a:pt x="1150" y="498"/>
                    </a:cubicBezTo>
                    <a:cubicBezTo>
                      <a:pt x="1265" y="566"/>
                      <a:pt x="1424" y="812"/>
                      <a:pt x="1465" y="904"/>
                    </a:cubicBezTo>
                    <a:cubicBezTo>
                      <a:pt x="1506" y="996"/>
                      <a:pt x="1483" y="987"/>
                      <a:pt x="1394" y="1052"/>
                    </a:cubicBezTo>
                    <a:cubicBezTo>
                      <a:pt x="1305" y="1117"/>
                      <a:pt x="1018" y="1210"/>
                      <a:pt x="933" y="1292"/>
                    </a:cubicBezTo>
                    <a:cubicBezTo>
                      <a:pt x="848" y="1374"/>
                      <a:pt x="870" y="1465"/>
                      <a:pt x="884" y="1543"/>
                    </a:cubicBezTo>
                    <a:cubicBezTo>
                      <a:pt x="898" y="1621"/>
                      <a:pt x="920" y="1737"/>
                      <a:pt x="1019" y="1761"/>
                    </a:cubicBezTo>
                    <a:cubicBezTo>
                      <a:pt x="1118" y="1785"/>
                      <a:pt x="1288" y="1777"/>
                      <a:pt x="1477" y="1688"/>
                    </a:cubicBezTo>
                    <a:cubicBezTo>
                      <a:pt x="1666" y="1599"/>
                      <a:pt x="1929" y="1400"/>
                      <a:pt x="2157" y="1228"/>
                    </a:cubicBezTo>
                    <a:cubicBezTo>
                      <a:pt x="2385" y="1056"/>
                      <a:pt x="2748" y="801"/>
                      <a:pt x="2846" y="655"/>
                    </a:cubicBezTo>
                    <a:cubicBezTo>
                      <a:pt x="2944" y="509"/>
                      <a:pt x="2817" y="428"/>
                      <a:pt x="2748" y="350"/>
                    </a:cubicBezTo>
                    <a:cubicBezTo>
                      <a:pt x="2679" y="272"/>
                      <a:pt x="2531" y="184"/>
                      <a:pt x="2433" y="184"/>
                    </a:cubicBezTo>
                    <a:cubicBezTo>
                      <a:pt x="2335" y="184"/>
                      <a:pt x="2229" y="298"/>
                      <a:pt x="2157" y="350"/>
                    </a:cubicBezTo>
                    <a:cubicBezTo>
                      <a:pt x="2085" y="402"/>
                      <a:pt x="2064" y="526"/>
                      <a:pt x="2000" y="498"/>
                    </a:cubicBezTo>
                    <a:cubicBezTo>
                      <a:pt x="1936" y="470"/>
                      <a:pt x="1838" y="262"/>
                      <a:pt x="1771" y="184"/>
                    </a:cubicBezTo>
                    <a:cubicBezTo>
                      <a:pt x="1704" y="106"/>
                      <a:pt x="1726" y="60"/>
                      <a:pt x="1601" y="30"/>
                    </a:cubicBezTo>
                    <a:cubicBezTo>
                      <a:pt x="1476" y="0"/>
                      <a:pt x="1203" y="10"/>
                      <a:pt x="1019" y="6"/>
                    </a:cubicBezTo>
                    <a:cubicBezTo>
                      <a:pt x="835" y="2"/>
                      <a:pt x="584" y="8"/>
                      <a:pt x="497" y="6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cxnSp>
            <p:nvCxnSpPr>
              <p:cNvPr id="1051" name="AutoShape 27"/>
              <p:cNvCxnSpPr>
                <a:cxnSpLocks noChangeShapeType="1"/>
              </p:cNvCxnSpPr>
              <p:nvPr/>
            </p:nvCxnSpPr>
            <p:spPr bwMode="auto">
              <a:xfrm>
                <a:off x="2108" y="11564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52" name="AutoShape 28"/>
              <p:cNvCxnSpPr>
                <a:cxnSpLocks noChangeShapeType="1"/>
              </p:cNvCxnSpPr>
              <p:nvPr/>
            </p:nvCxnSpPr>
            <p:spPr bwMode="auto">
              <a:xfrm>
                <a:off x="2108" y="12118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53" name="AutoShape 29"/>
              <p:cNvCxnSpPr>
                <a:cxnSpLocks noChangeShapeType="1"/>
              </p:cNvCxnSpPr>
              <p:nvPr/>
            </p:nvCxnSpPr>
            <p:spPr bwMode="auto">
              <a:xfrm>
                <a:off x="3170" y="11490"/>
                <a:ext cx="379" cy="40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54" name="AutoShape 30"/>
              <p:cNvCxnSpPr>
                <a:cxnSpLocks noChangeShapeType="1"/>
              </p:cNvCxnSpPr>
              <p:nvPr/>
            </p:nvCxnSpPr>
            <p:spPr bwMode="auto">
              <a:xfrm flipH="1">
                <a:off x="3016" y="11970"/>
                <a:ext cx="363" cy="40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55" name="AutoShape 31"/>
              <p:cNvCxnSpPr>
                <a:cxnSpLocks noChangeShapeType="1"/>
              </p:cNvCxnSpPr>
              <p:nvPr/>
            </p:nvCxnSpPr>
            <p:spPr bwMode="auto">
              <a:xfrm flipH="1">
                <a:off x="3622" y="11721"/>
                <a:ext cx="441" cy="5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56" name="AutoShape 32"/>
              <p:cNvCxnSpPr>
                <a:cxnSpLocks noChangeShapeType="1"/>
              </p:cNvCxnSpPr>
              <p:nvPr/>
            </p:nvCxnSpPr>
            <p:spPr bwMode="auto">
              <a:xfrm flipH="1">
                <a:off x="2275" y="11416"/>
                <a:ext cx="67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057" name="Oval 33"/>
              <p:cNvSpPr>
                <a:spLocks noChangeArrowheads="1"/>
              </p:cNvSpPr>
              <p:nvPr/>
            </p:nvSpPr>
            <p:spPr bwMode="auto">
              <a:xfrm>
                <a:off x="1972" y="11250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8" name="Oval 34"/>
              <p:cNvSpPr>
                <a:spLocks noChangeArrowheads="1"/>
              </p:cNvSpPr>
              <p:nvPr/>
            </p:nvSpPr>
            <p:spPr bwMode="auto">
              <a:xfrm>
                <a:off x="1972" y="11804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9" name="Oval 35"/>
              <p:cNvSpPr>
                <a:spLocks noChangeArrowheads="1"/>
              </p:cNvSpPr>
              <p:nvPr/>
            </p:nvSpPr>
            <p:spPr bwMode="auto">
              <a:xfrm>
                <a:off x="1972" y="12376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0" name="Oval 36"/>
              <p:cNvSpPr>
                <a:spLocks noChangeArrowheads="1"/>
              </p:cNvSpPr>
              <p:nvPr/>
            </p:nvSpPr>
            <p:spPr bwMode="auto">
              <a:xfrm>
                <a:off x="2953" y="11250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1" name="Oval 37"/>
              <p:cNvSpPr>
                <a:spLocks noChangeArrowheads="1"/>
              </p:cNvSpPr>
              <p:nvPr/>
            </p:nvSpPr>
            <p:spPr bwMode="auto">
              <a:xfrm>
                <a:off x="3319" y="11656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2" name="Oval 38"/>
              <p:cNvSpPr>
                <a:spLocks noChangeArrowheads="1"/>
              </p:cNvSpPr>
              <p:nvPr/>
            </p:nvSpPr>
            <p:spPr bwMode="auto">
              <a:xfrm>
                <a:off x="2797" y="12376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3" name="Oval 39"/>
              <p:cNvSpPr>
                <a:spLocks noChangeArrowheads="1"/>
              </p:cNvSpPr>
              <p:nvPr/>
            </p:nvSpPr>
            <p:spPr bwMode="auto">
              <a:xfrm>
                <a:off x="4063" y="11490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64" name="Group 40"/>
            <p:cNvGrpSpPr>
              <a:grpSpLocks/>
            </p:cNvGrpSpPr>
            <p:nvPr/>
          </p:nvGrpSpPr>
          <p:grpSpPr bwMode="auto">
            <a:xfrm>
              <a:off x="1669" y="9369"/>
              <a:ext cx="2394" cy="1514"/>
              <a:chOff x="5274" y="11343"/>
              <a:chExt cx="2394" cy="1514"/>
            </a:xfrm>
          </p:grpSpPr>
          <p:cxnSp>
            <p:nvCxnSpPr>
              <p:cNvPr id="1065" name="AutoShape 41"/>
              <p:cNvCxnSpPr>
                <a:cxnSpLocks noChangeShapeType="1"/>
              </p:cNvCxnSpPr>
              <p:nvPr/>
            </p:nvCxnSpPr>
            <p:spPr bwMode="auto">
              <a:xfrm>
                <a:off x="5410" y="11717"/>
                <a:ext cx="1" cy="2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66" name="AutoShape 42"/>
              <p:cNvCxnSpPr>
                <a:cxnSpLocks noChangeShapeType="1"/>
              </p:cNvCxnSpPr>
              <p:nvPr/>
            </p:nvCxnSpPr>
            <p:spPr bwMode="auto">
              <a:xfrm>
                <a:off x="5410" y="12283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67" name="AutoShape 43"/>
              <p:cNvCxnSpPr>
                <a:cxnSpLocks noChangeShapeType="1"/>
              </p:cNvCxnSpPr>
              <p:nvPr/>
            </p:nvCxnSpPr>
            <p:spPr bwMode="auto">
              <a:xfrm>
                <a:off x="6511" y="11602"/>
                <a:ext cx="170" cy="33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68" name="AutoShape 44"/>
              <p:cNvCxnSpPr>
                <a:cxnSpLocks noChangeShapeType="1"/>
              </p:cNvCxnSpPr>
              <p:nvPr/>
            </p:nvCxnSpPr>
            <p:spPr bwMode="auto">
              <a:xfrm flipH="1">
                <a:off x="6402" y="11896"/>
                <a:ext cx="963" cy="794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069" name="AutoShape 45"/>
              <p:cNvCxnSpPr>
                <a:cxnSpLocks noChangeShapeType="1"/>
              </p:cNvCxnSpPr>
              <p:nvPr/>
            </p:nvCxnSpPr>
            <p:spPr bwMode="auto">
              <a:xfrm flipH="1">
                <a:off x="6245" y="12118"/>
                <a:ext cx="348" cy="41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70" name="AutoShape 46"/>
              <p:cNvCxnSpPr>
                <a:cxnSpLocks noChangeShapeType="1"/>
              </p:cNvCxnSpPr>
              <p:nvPr/>
            </p:nvCxnSpPr>
            <p:spPr bwMode="auto">
              <a:xfrm flipV="1">
                <a:off x="5494" y="11656"/>
                <a:ext cx="751" cy="887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sp>
            <p:nvSpPr>
              <p:cNvPr id="1071" name="Oval 47"/>
              <p:cNvSpPr>
                <a:spLocks noChangeArrowheads="1"/>
              </p:cNvSpPr>
              <p:nvPr/>
            </p:nvSpPr>
            <p:spPr bwMode="auto">
              <a:xfrm>
                <a:off x="5274" y="11417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2" name="Oval 48"/>
              <p:cNvSpPr>
                <a:spLocks noChangeArrowheads="1"/>
              </p:cNvSpPr>
              <p:nvPr/>
            </p:nvSpPr>
            <p:spPr bwMode="auto">
              <a:xfrm>
                <a:off x="5274" y="11971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3" name="Oval 49"/>
              <p:cNvSpPr>
                <a:spLocks noChangeArrowheads="1"/>
              </p:cNvSpPr>
              <p:nvPr/>
            </p:nvSpPr>
            <p:spPr bwMode="auto">
              <a:xfrm>
                <a:off x="5274" y="12543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4" name="Oval 50"/>
              <p:cNvSpPr>
                <a:spLocks noChangeArrowheads="1"/>
              </p:cNvSpPr>
              <p:nvPr/>
            </p:nvSpPr>
            <p:spPr bwMode="auto">
              <a:xfrm>
                <a:off x="6245" y="11343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5" name="Oval 51"/>
              <p:cNvSpPr>
                <a:spLocks noChangeArrowheads="1"/>
              </p:cNvSpPr>
              <p:nvPr/>
            </p:nvSpPr>
            <p:spPr bwMode="auto">
              <a:xfrm>
                <a:off x="6548" y="11869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6" name="Oval 52"/>
              <p:cNvSpPr>
                <a:spLocks noChangeArrowheads="1"/>
              </p:cNvSpPr>
              <p:nvPr/>
            </p:nvSpPr>
            <p:spPr bwMode="auto">
              <a:xfrm>
                <a:off x="6099" y="12543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7" name="Oval 53"/>
              <p:cNvSpPr>
                <a:spLocks noChangeArrowheads="1"/>
              </p:cNvSpPr>
              <p:nvPr/>
            </p:nvSpPr>
            <p:spPr bwMode="auto">
              <a:xfrm>
                <a:off x="7365" y="11657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cxnSp>
            <p:nvCxnSpPr>
              <p:cNvPr id="1078" name="AutoShape 54"/>
              <p:cNvCxnSpPr>
                <a:cxnSpLocks noChangeShapeType="1"/>
              </p:cNvCxnSpPr>
              <p:nvPr/>
            </p:nvCxnSpPr>
            <p:spPr bwMode="auto">
              <a:xfrm flipH="1" flipV="1">
                <a:off x="5577" y="11656"/>
                <a:ext cx="1788" cy="148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</p:grpSp>
        <p:grpSp>
          <p:nvGrpSpPr>
            <p:cNvPr id="1079" name="Group 55"/>
            <p:cNvGrpSpPr>
              <a:grpSpLocks/>
            </p:cNvGrpSpPr>
            <p:nvPr/>
          </p:nvGrpSpPr>
          <p:grpSpPr bwMode="auto">
            <a:xfrm>
              <a:off x="4775" y="9443"/>
              <a:ext cx="2394" cy="1440"/>
              <a:chOff x="1849" y="13272"/>
              <a:chExt cx="2394" cy="1440"/>
            </a:xfrm>
          </p:grpSpPr>
          <p:cxnSp>
            <p:nvCxnSpPr>
              <p:cNvPr id="1080" name="AutoShape 56"/>
              <p:cNvCxnSpPr>
                <a:cxnSpLocks noChangeShapeType="1"/>
              </p:cNvCxnSpPr>
              <p:nvPr/>
            </p:nvCxnSpPr>
            <p:spPr bwMode="auto">
              <a:xfrm>
                <a:off x="1985" y="13586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81" name="AutoShape 57"/>
              <p:cNvCxnSpPr>
                <a:cxnSpLocks noChangeShapeType="1"/>
              </p:cNvCxnSpPr>
              <p:nvPr/>
            </p:nvCxnSpPr>
            <p:spPr bwMode="auto">
              <a:xfrm>
                <a:off x="1985" y="14140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82" name="AutoShape 58"/>
              <p:cNvCxnSpPr>
                <a:cxnSpLocks noChangeShapeType="1"/>
              </p:cNvCxnSpPr>
              <p:nvPr/>
            </p:nvCxnSpPr>
            <p:spPr bwMode="auto">
              <a:xfrm flipH="1" flipV="1">
                <a:off x="3100" y="13429"/>
                <a:ext cx="840" cy="15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83" name="AutoShape 59"/>
              <p:cNvCxnSpPr>
                <a:cxnSpLocks noChangeShapeType="1"/>
              </p:cNvCxnSpPr>
              <p:nvPr/>
            </p:nvCxnSpPr>
            <p:spPr bwMode="auto">
              <a:xfrm flipV="1">
                <a:off x="2892" y="13992"/>
                <a:ext cx="278" cy="40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84" name="AutoShape 60"/>
              <p:cNvCxnSpPr>
                <a:cxnSpLocks noChangeShapeType="1"/>
              </p:cNvCxnSpPr>
              <p:nvPr/>
            </p:nvCxnSpPr>
            <p:spPr bwMode="auto">
              <a:xfrm flipV="1">
                <a:off x="3426" y="13744"/>
                <a:ext cx="514" cy="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85" name="AutoShape 61"/>
              <p:cNvCxnSpPr>
                <a:cxnSpLocks noChangeShapeType="1"/>
              </p:cNvCxnSpPr>
              <p:nvPr/>
            </p:nvCxnSpPr>
            <p:spPr bwMode="auto">
              <a:xfrm>
                <a:off x="2108" y="14606"/>
                <a:ext cx="56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86" name="Oval 62"/>
              <p:cNvSpPr>
                <a:spLocks noChangeArrowheads="1"/>
              </p:cNvSpPr>
              <p:nvPr/>
            </p:nvSpPr>
            <p:spPr bwMode="auto">
              <a:xfrm>
                <a:off x="1849" y="13272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7" name="Oval 63"/>
              <p:cNvSpPr>
                <a:spLocks noChangeArrowheads="1"/>
              </p:cNvSpPr>
              <p:nvPr/>
            </p:nvSpPr>
            <p:spPr bwMode="auto">
              <a:xfrm>
                <a:off x="1849" y="13826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8" name="Oval 64"/>
              <p:cNvSpPr>
                <a:spLocks noChangeArrowheads="1"/>
              </p:cNvSpPr>
              <p:nvPr/>
            </p:nvSpPr>
            <p:spPr bwMode="auto">
              <a:xfrm>
                <a:off x="1849" y="14398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9" name="Oval 65"/>
              <p:cNvSpPr>
                <a:spLocks noChangeArrowheads="1"/>
              </p:cNvSpPr>
              <p:nvPr/>
            </p:nvSpPr>
            <p:spPr bwMode="auto">
              <a:xfrm>
                <a:off x="2819" y="13272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0" name="Oval 66"/>
              <p:cNvSpPr>
                <a:spLocks noChangeArrowheads="1"/>
              </p:cNvSpPr>
              <p:nvPr/>
            </p:nvSpPr>
            <p:spPr bwMode="auto">
              <a:xfrm>
                <a:off x="3123" y="13678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1" name="Oval 67"/>
              <p:cNvSpPr>
                <a:spLocks noChangeArrowheads="1"/>
              </p:cNvSpPr>
              <p:nvPr/>
            </p:nvSpPr>
            <p:spPr bwMode="auto">
              <a:xfrm>
                <a:off x="2674" y="14398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2" name="Oval 68"/>
              <p:cNvSpPr>
                <a:spLocks noChangeArrowheads="1"/>
              </p:cNvSpPr>
              <p:nvPr/>
            </p:nvSpPr>
            <p:spPr bwMode="auto">
              <a:xfrm>
                <a:off x="3940" y="13512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cxnSp>
            <p:nvCxnSpPr>
              <p:cNvPr id="1093" name="AutoShape 69"/>
              <p:cNvCxnSpPr>
                <a:cxnSpLocks noChangeShapeType="1"/>
              </p:cNvCxnSpPr>
              <p:nvPr/>
            </p:nvCxnSpPr>
            <p:spPr bwMode="auto">
              <a:xfrm flipH="1">
                <a:off x="2152" y="13429"/>
                <a:ext cx="64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094" name="Text Box 70"/>
            <p:cNvSpPr txBox="1">
              <a:spLocks noChangeArrowheads="1"/>
            </p:cNvSpPr>
            <p:nvPr/>
          </p:nvSpPr>
          <p:spPr bwMode="auto">
            <a:xfrm>
              <a:off x="2157" y="8698"/>
              <a:ext cx="1525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단계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95" name="Text Box 71"/>
            <p:cNvSpPr txBox="1">
              <a:spLocks noChangeArrowheads="1"/>
            </p:cNvSpPr>
            <p:nvPr/>
          </p:nvSpPr>
          <p:spPr bwMode="auto">
            <a:xfrm>
              <a:off x="4986" y="8711"/>
              <a:ext cx="1525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단계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96" name="Text Box 72"/>
            <p:cNvSpPr txBox="1">
              <a:spLocks noChangeArrowheads="1"/>
            </p:cNvSpPr>
            <p:nvPr/>
          </p:nvSpPr>
          <p:spPr bwMode="auto">
            <a:xfrm>
              <a:off x="1985" y="10756"/>
              <a:ext cx="1525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단계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97" name="Text Box 73"/>
            <p:cNvSpPr txBox="1">
              <a:spLocks noChangeArrowheads="1"/>
            </p:cNvSpPr>
            <p:nvPr/>
          </p:nvSpPr>
          <p:spPr bwMode="auto">
            <a:xfrm>
              <a:off x="8031" y="8816"/>
              <a:ext cx="1525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단계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98" name="Text Box 74"/>
            <p:cNvSpPr txBox="1">
              <a:spLocks noChangeArrowheads="1"/>
            </p:cNvSpPr>
            <p:nvPr/>
          </p:nvSpPr>
          <p:spPr bwMode="auto">
            <a:xfrm>
              <a:off x="5034" y="10776"/>
              <a:ext cx="1525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최적해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근사 알고리즘의 해</a:t>
            </a:r>
            <a:r>
              <a:rPr lang="ko-KR" altLang="en-US" dirty="0" smtClean="0"/>
              <a:t>의 총 길이는 </a:t>
            </a:r>
            <a:r>
              <a:rPr lang="ko-KR" altLang="ko-KR" dirty="0" smtClean="0"/>
              <a:t>최적 해</a:t>
            </a:r>
            <a:r>
              <a:rPr lang="ko-KR" altLang="en-US" dirty="0" smtClean="0"/>
              <a:t>의 방문 길이의</a:t>
            </a:r>
            <a:r>
              <a:rPr lang="ko-KR" altLang="ko-KR" dirty="0" smtClean="0"/>
              <a:t> 두 배를 넘지 않는다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ko-KR" dirty="0" smtClean="0"/>
              <a:t>최소 신장 </a:t>
            </a:r>
            <a:r>
              <a:rPr lang="ko-KR" altLang="ko-KR" dirty="0" err="1" smtClean="0"/>
              <a:t>트리의</a:t>
            </a:r>
            <a:r>
              <a:rPr lang="ko-KR" altLang="ko-KR" dirty="0" smtClean="0"/>
              <a:t> 간선 길이를 모두 더하면 외판원 최적 해의 길이 보다 짧다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외판원 경로는 </a:t>
            </a:r>
            <a:r>
              <a:rPr lang="ko-KR" altLang="ko-KR" dirty="0" err="1" smtClean="0"/>
              <a:t>헤밀토니안</a:t>
            </a:r>
            <a:r>
              <a:rPr lang="ko-KR" altLang="ko-KR" dirty="0" smtClean="0"/>
              <a:t> 회로 이다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이 헤밀토니안 회로 중 하나의 간선을 제거하면 신장 </a:t>
            </a:r>
            <a:r>
              <a:rPr lang="ko-KR" altLang="ko-KR" dirty="0" err="1" smtClean="0"/>
              <a:t>트리가</a:t>
            </a:r>
            <a:r>
              <a:rPr lang="ko-KR" altLang="ko-KR" dirty="0" smtClean="0"/>
              <a:t> 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따라서 이 신장 </a:t>
            </a:r>
            <a:r>
              <a:rPr lang="ko-KR" altLang="ko-KR" dirty="0" err="1" smtClean="0"/>
              <a:t>트리의</a:t>
            </a:r>
            <a:r>
              <a:rPr lang="ko-KR" altLang="ko-KR" dirty="0" smtClean="0"/>
              <a:t> 간선들의 총 길이는 최소 신장 트리 보다 크거나 같다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ko-KR" dirty="0" smtClean="0"/>
              <a:t>외판원 최적 해의 길이는 최소 신장 </a:t>
            </a:r>
            <a:r>
              <a:rPr lang="ko-KR" altLang="ko-KR" dirty="0" err="1" smtClean="0"/>
              <a:t>트리의</a:t>
            </a:r>
            <a:r>
              <a:rPr lang="ko-KR" altLang="ko-KR" dirty="0" smtClean="0"/>
              <a:t> 총 간선 길이 보다 크다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고찰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3 </a:t>
            </a:r>
            <a:r>
              <a:rPr lang="ko-KR" altLang="ko-KR" dirty="0" smtClean="0"/>
              <a:t>단계에서 최소 신장 </a:t>
            </a:r>
            <a:r>
              <a:rPr lang="ko-KR" altLang="ko-KR" dirty="0" err="1" smtClean="0"/>
              <a:t>트리를</a:t>
            </a:r>
            <a:r>
              <a:rPr lang="ko-KR" altLang="ko-KR" dirty="0" smtClean="0"/>
              <a:t> 깊이 우선 탐색으로 따라가게 되는데 이 깊이 우선 탐색의 궤적은 정확히 최소 신장 </a:t>
            </a:r>
            <a:r>
              <a:rPr lang="ko-KR" altLang="ko-KR" dirty="0" err="1" smtClean="0"/>
              <a:t>트리의</a:t>
            </a:r>
            <a:r>
              <a:rPr lang="ko-KR" altLang="ko-KR" dirty="0" smtClean="0"/>
              <a:t> 간선의 합의 두 배가 된다</a:t>
            </a:r>
            <a:r>
              <a:rPr lang="en-US" altLang="ko-KR" dirty="0" smtClean="0"/>
              <a:t>. (</a:t>
            </a:r>
            <a:r>
              <a:rPr lang="ko-KR" altLang="ko-KR" dirty="0" smtClean="0"/>
              <a:t>왜냐하면 각 간선을 두 번씩 사용함으로</a:t>
            </a:r>
            <a:r>
              <a:rPr lang="en-US" altLang="ko-KR" dirty="0" smtClean="0"/>
              <a:t>). 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ko-KR" dirty="0" smtClean="0"/>
              <a:t>단계에서 만들어진 경로는 깊이 우선 탐색의 궤적보다 길지 않음으로 최적 해의 두 배를 넘지 않는다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고찰 계속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따라서</a:t>
            </a:r>
            <a:r>
              <a:rPr lang="en-US" altLang="ko-KR" dirty="0" smtClean="0"/>
              <a:t>, F(I) &lt;= 2F*(I)</a:t>
            </a:r>
            <a:endParaRPr lang="ko-KR" altLang="ko-KR" dirty="0" smtClean="0"/>
          </a:p>
          <a:p>
            <a:r>
              <a:rPr lang="en-US" altLang="ko-KR" dirty="0" smtClean="0"/>
              <a:t>|F*(I)-F(I)| &lt;= F*(I)</a:t>
            </a:r>
            <a:endParaRPr lang="ko-KR" altLang="ko-KR" dirty="0" smtClean="0"/>
          </a:p>
          <a:p>
            <a:r>
              <a:rPr lang="en-US" altLang="ko-KR" dirty="0" smtClean="0"/>
              <a:t>|F*(I)-F(I)|/F*(I) &lt;= 1</a:t>
            </a:r>
            <a:endParaRPr lang="ko-KR" altLang="ko-KR" dirty="0" smtClean="0"/>
          </a:p>
          <a:p>
            <a:r>
              <a:rPr lang="ko-KR" altLang="ko-KR" dirty="0" smtClean="0"/>
              <a:t>즉 이 경험적 규칙은</a:t>
            </a:r>
            <a:r>
              <a:rPr lang="en-US" altLang="ko-KR" dirty="0" smtClean="0"/>
              <a:t> 1-</a:t>
            </a:r>
            <a:r>
              <a:rPr lang="ko-KR" altLang="ko-KR" dirty="0" smtClean="0"/>
              <a:t>근사화 알고리즘이다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최소 신장 </a:t>
            </a:r>
            <a:r>
              <a:rPr lang="ko-KR" altLang="ko-KR" dirty="0" err="1" smtClean="0"/>
              <a:t>트리를</a:t>
            </a:r>
            <a:r>
              <a:rPr lang="ko-KR" altLang="ko-KR" dirty="0" smtClean="0"/>
              <a:t> 구하고 최소 </a:t>
            </a:r>
            <a:r>
              <a:rPr lang="ko-KR" altLang="ko-KR" dirty="0" err="1" smtClean="0"/>
              <a:t>매칭을</a:t>
            </a:r>
            <a:r>
              <a:rPr lang="ko-KR" altLang="ko-KR" dirty="0" smtClean="0"/>
              <a:t> 사용하여 경로를 구하는 것이다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1</a:t>
            </a:r>
            <a:r>
              <a:rPr lang="ko-KR" altLang="ko-KR" dirty="0" smtClean="0"/>
              <a:t>단계</a:t>
            </a:r>
            <a:r>
              <a:rPr lang="en-US" altLang="ko-KR" dirty="0" smtClean="0"/>
              <a:t> : </a:t>
            </a:r>
            <a:r>
              <a:rPr lang="ko-KR" altLang="ko-KR" dirty="0" err="1" smtClean="0"/>
              <a:t>유클리등</a:t>
            </a:r>
            <a:r>
              <a:rPr lang="ko-KR" altLang="ko-KR" dirty="0" smtClean="0"/>
              <a:t> 공간 안에 주어진 그래프에</a:t>
            </a:r>
            <a:r>
              <a:rPr lang="en-US" altLang="ko-KR" dirty="0" smtClean="0"/>
              <a:t> n </a:t>
            </a:r>
            <a:r>
              <a:rPr lang="ko-KR" altLang="ko-KR" dirty="0" smtClean="0"/>
              <a:t>개의 정점이 주어졌다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정점간의 거리는 직선거리로 간주한다면 모든 정점간에는 간선이 존재하는 완전 그래프로 볼 수 있다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개선된 근사화 알고리즘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ko-KR" dirty="0" smtClean="0"/>
              <a:t>단계</a:t>
            </a:r>
            <a:r>
              <a:rPr lang="en-US" altLang="ko-KR" dirty="0" smtClean="0"/>
              <a:t>:  </a:t>
            </a:r>
            <a:r>
              <a:rPr lang="ko-KR" altLang="ko-KR" dirty="0" smtClean="0"/>
              <a:t>주어진 완전 그래프에 대하여 최소 신장 </a:t>
            </a:r>
            <a:r>
              <a:rPr lang="ko-KR" altLang="ko-KR" dirty="0" err="1" smtClean="0"/>
              <a:t>트리를</a:t>
            </a:r>
            <a:r>
              <a:rPr lang="ko-KR" altLang="ko-KR" dirty="0" smtClean="0"/>
              <a:t> 생성 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이 트리의 정점들 중 차수</a:t>
            </a:r>
            <a:r>
              <a:rPr lang="en-US" altLang="ko-KR" dirty="0" smtClean="0"/>
              <a:t>(</a:t>
            </a:r>
            <a:r>
              <a:rPr lang="ko-KR" altLang="ko-KR" dirty="0" smtClean="0"/>
              <a:t>연결된 간선들의 수</a:t>
            </a:r>
            <a:r>
              <a:rPr lang="en-US" altLang="ko-KR" dirty="0" smtClean="0"/>
              <a:t>)</a:t>
            </a:r>
            <a:r>
              <a:rPr lang="ko-KR" altLang="ko-KR" dirty="0" smtClean="0"/>
              <a:t>가 홀수인 것들을 골라낸다</a:t>
            </a:r>
            <a:r>
              <a:rPr lang="en-US" altLang="ko-KR" dirty="0" smtClean="0"/>
              <a:t>. </a:t>
            </a:r>
            <a:r>
              <a:rPr lang="ko-KR" altLang="ko-KR" dirty="0" err="1" smtClean="0"/>
              <a:t>트리에서는</a:t>
            </a:r>
            <a:r>
              <a:rPr lang="ko-KR" altLang="ko-KR" dirty="0" smtClean="0"/>
              <a:t> 차수가 홀수인 것은 항상 짝수 개 존재한다</a:t>
            </a:r>
            <a:r>
              <a:rPr lang="en-US" altLang="ko-KR" dirty="0" smtClean="0"/>
              <a:t>. (</a:t>
            </a:r>
            <a:r>
              <a:rPr lang="ko-KR" altLang="ko-KR" dirty="0" smtClean="0"/>
              <a:t>그림에서 회색으로 표시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40</a:t>
            </a:r>
            <a:r>
              <a:rPr lang="ko-KR" altLang="en-US" dirty="0" smtClean="0"/>
              <a:t>개의 도리를 한번씩 방문하는 최단 경로에 대한 스케줄을 찾아와라</a:t>
            </a:r>
            <a:endParaRPr lang="en-US" altLang="ko-KR" dirty="0" smtClean="0"/>
          </a:p>
          <a:p>
            <a:r>
              <a:rPr lang="ko-KR" altLang="en-US" dirty="0" smtClean="0"/>
              <a:t>직원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</a:t>
            </a:r>
            <a:r>
              <a:rPr lang="ko-KR" altLang="en-US" dirty="0" smtClean="0"/>
              <a:t>년 걸리면 구할 수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내가 아닌 다른 사람이 해도 이것 보다 더 빠를 수 없다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외판원 문제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</a:t>
            </a:r>
            <a:r>
              <a:rPr lang="ko-KR" altLang="ko-KR" dirty="0" smtClean="0"/>
              <a:t>단계</a:t>
            </a:r>
            <a:r>
              <a:rPr lang="en-US" altLang="ko-KR" dirty="0" smtClean="0"/>
              <a:t>: 2</a:t>
            </a:r>
            <a:r>
              <a:rPr lang="ko-KR" altLang="ko-KR" dirty="0" smtClean="0"/>
              <a:t>단계에 추출된 정점들을 </a:t>
            </a:r>
            <a:r>
              <a:rPr lang="ko-KR" altLang="ko-KR" dirty="0" err="1" smtClean="0"/>
              <a:t>두개씩</a:t>
            </a:r>
            <a:r>
              <a:rPr lang="ko-KR" altLang="ko-KR" dirty="0" smtClean="0"/>
              <a:t> 짝을 지어 간선을 연결한다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이때 간선 길의 합이 최소가 되도록 한다</a:t>
            </a:r>
            <a:r>
              <a:rPr lang="en-US" altLang="ko-KR" dirty="0" smtClean="0"/>
              <a:t>. (</a:t>
            </a:r>
            <a:r>
              <a:rPr lang="ko-KR" altLang="ko-KR" dirty="0" smtClean="0"/>
              <a:t>이를 최소 매칭이라고 하는데 정점수가</a:t>
            </a:r>
            <a:r>
              <a:rPr lang="en-US" altLang="ko-KR" dirty="0" smtClean="0"/>
              <a:t> m</a:t>
            </a:r>
            <a:r>
              <a:rPr lang="ko-KR" altLang="ko-KR" dirty="0" smtClean="0"/>
              <a:t>이면</a:t>
            </a:r>
            <a:r>
              <a:rPr lang="en-US" altLang="ko-KR" dirty="0" smtClean="0"/>
              <a:t> O(m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)</a:t>
            </a:r>
            <a:r>
              <a:rPr lang="ko-KR" altLang="ko-KR" dirty="0" smtClean="0"/>
              <a:t>의 시간이 필요하다</a:t>
            </a:r>
            <a:r>
              <a:rPr lang="en-US" altLang="ko-KR" dirty="0" smtClean="0"/>
              <a:t>-</a:t>
            </a:r>
            <a:r>
              <a:rPr lang="ko-KR" altLang="ko-KR" dirty="0" smtClean="0"/>
              <a:t>모든 쌍 최단 경로 구하기 알고리즘과 유사하다</a:t>
            </a:r>
            <a:r>
              <a:rPr lang="en-US" altLang="ko-KR" dirty="0" smtClean="0"/>
              <a:t>.) (</a:t>
            </a:r>
            <a:r>
              <a:rPr lang="ko-KR" altLang="ko-KR" dirty="0" smtClean="0"/>
              <a:t>그림에서 점선으로 표시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 </a:t>
            </a:r>
            <a:r>
              <a:rPr lang="ko-KR" altLang="ko-KR" dirty="0" smtClean="0"/>
              <a:t>단계</a:t>
            </a:r>
            <a:r>
              <a:rPr lang="en-US" altLang="ko-KR" dirty="0" smtClean="0"/>
              <a:t>: </a:t>
            </a:r>
            <a:r>
              <a:rPr lang="ko-KR" altLang="ko-KR" dirty="0" smtClean="0"/>
              <a:t>이 간선들을 최소 신장 트리에 추가하면 모든 정점들의 차수가 짝수가 되는 </a:t>
            </a:r>
            <a:r>
              <a:rPr lang="ko-KR" altLang="ko-KR" dirty="0" err="1" smtClean="0"/>
              <a:t>오일러</a:t>
            </a:r>
            <a:r>
              <a:rPr lang="ko-KR" altLang="ko-KR" dirty="0" smtClean="0"/>
              <a:t> 그래프가 된다</a:t>
            </a:r>
            <a:r>
              <a:rPr lang="en-US" altLang="ko-KR" dirty="0" smtClean="0"/>
              <a:t>. </a:t>
            </a:r>
            <a:r>
              <a:rPr lang="ko-KR" altLang="ko-KR" dirty="0" err="1" smtClean="0"/>
              <a:t>오일러</a:t>
            </a:r>
            <a:r>
              <a:rPr lang="ko-KR" altLang="ko-KR" dirty="0" smtClean="0"/>
              <a:t> 그래프에서는 모든 간선을 한번씩 지나가는 </a:t>
            </a:r>
            <a:r>
              <a:rPr lang="ko-KR" altLang="ko-KR" dirty="0" err="1" smtClean="0"/>
              <a:t>오일러</a:t>
            </a:r>
            <a:r>
              <a:rPr lang="ko-KR" altLang="ko-KR" dirty="0" smtClean="0"/>
              <a:t> 사이클이 존재한다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이 오일러 사이클을 찾는다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ko-KR" dirty="0" smtClean="0"/>
              <a:t>단계</a:t>
            </a:r>
            <a:r>
              <a:rPr lang="en-US" altLang="ko-KR" dirty="0" smtClean="0"/>
              <a:t>: </a:t>
            </a:r>
            <a:r>
              <a:rPr lang="ko-KR" altLang="ko-KR" dirty="0" smtClean="0"/>
              <a:t>위의 </a:t>
            </a:r>
            <a:r>
              <a:rPr lang="ko-KR" altLang="ko-KR" dirty="0" err="1" smtClean="0"/>
              <a:t>오일러</a:t>
            </a:r>
            <a:r>
              <a:rPr lang="ko-KR" altLang="ko-KR" dirty="0" smtClean="0"/>
              <a:t> 그래프를 순환하면 </a:t>
            </a:r>
            <a:r>
              <a:rPr lang="ko-KR" altLang="ko-KR" dirty="0" err="1" smtClean="0"/>
              <a:t>두번씩</a:t>
            </a:r>
            <a:r>
              <a:rPr lang="ko-KR" altLang="ko-KR" dirty="0" smtClean="0"/>
              <a:t> 방문하는 정점들이 존재한다</a:t>
            </a:r>
            <a:r>
              <a:rPr lang="en-US" altLang="ko-KR" dirty="0" smtClean="0"/>
              <a:t>. </a:t>
            </a:r>
            <a:r>
              <a:rPr lang="ko-KR" altLang="ko-KR" dirty="0" err="1" smtClean="0"/>
              <a:t>두번</a:t>
            </a:r>
            <a:r>
              <a:rPr lang="ko-KR" altLang="ko-KR" dirty="0" smtClean="0"/>
              <a:t> 이상 방문할 때</a:t>
            </a:r>
            <a:r>
              <a:rPr lang="en-US" altLang="ko-KR" dirty="0" smtClean="0"/>
              <a:t>, </a:t>
            </a:r>
            <a:r>
              <a:rPr lang="ko-KR" altLang="ko-KR" dirty="0" smtClean="0"/>
              <a:t>해당 </a:t>
            </a:r>
            <a:r>
              <a:rPr lang="ko-KR" altLang="ko-KR" dirty="0" err="1" smtClean="0"/>
              <a:t>노드를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건너띄어</a:t>
            </a:r>
            <a:r>
              <a:rPr lang="ko-KR" altLang="ko-KR" dirty="0" smtClean="0"/>
              <a:t> 다음 정점으로 가는 지름길을 선택한다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이렇게 만든 사이클을 해답으로 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611560" y="1484784"/>
            <a:ext cx="7409383" cy="4843487"/>
            <a:chOff x="1316" y="10495"/>
            <a:chExt cx="8257" cy="4188"/>
          </a:xfrm>
        </p:grpSpPr>
        <p:grpSp>
          <p:nvGrpSpPr>
            <p:cNvPr id="2051" name="Group 3"/>
            <p:cNvGrpSpPr>
              <a:grpSpLocks/>
            </p:cNvGrpSpPr>
            <p:nvPr/>
          </p:nvGrpSpPr>
          <p:grpSpPr bwMode="auto">
            <a:xfrm>
              <a:off x="1619" y="10508"/>
              <a:ext cx="2394" cy="1440"/>
              <a:chOff x="1972" y="9306"/>
              <a:chExt cx="2394" cy="1440"/>
            </a:xfrm>
          </p:grpSpPr>
          <p:sp>
            <p:nvSpPr>
              <p:cNvPr id="2052" name="Oval 4"/>
              <p:cNvSpPr>
                <a:spLocks noChangeArrowheads="1"/>
              </p:cNvSpPr>
              <p:nvPr/>
            </p:nvSpPr>
            <p:spPr bwMode="auto">
              <a:xfrm>
                <a:off x="1972" y="9306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3" name="Oval 5"/>
              <p:cNvSpPr>
                <a:spLocks noChangeArrowheads="1"/>
              </p:cNvSpPr>
              <p:nvPr/>
            </p:nvSpPr>
            <p:spPr bwMode="auto">
              <a:xfrm>
                <a:off x="1972" y="9860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4" name="Oval 6"/>
              <p:cNvSpPr>
                <a:spLocks noChangeArrowheads="1"/>
              </p:cNvSpPr>
              <p:nvPr/>
            </p:nvSpPr>
            <p:spPr bwMode="auto">
              <a:xfrm>
                <a:off x="1972" y="10432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5" name="Oval 7"/>
              <p:cNvSpPr>
                <a:spLocks noChangeArrowheads="1"/>
              </p:cNvSpPr>
              <p:nvPr/>
            </p:nvSpPr>
            <p:spPr bwMode="auto">
              <a:xfrm>
                <a:off x="3016" y="9306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6" name="Oval 8"/>
              <p:cNvSpPr>
                <a:spLocks noChangeArrowheads="1"/>
              </p:cNvSpPr>
              <p:nvPr/>
            </p:nvSpPr>
            <p:spPr bwMode="auto">
              <a:xfrm>
                <a:off x="3379" y="9777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7" name="Oval 9"/>
              <p:cNvSpPr>
                <a:spLocks noChangeArrowheads="1"/>
              </p:cNvSpPr>
              <p:nvPr/>
            </p:nvSpPr>
            <p:spPr bwMode="auto">
              <a:xfrm>
                <a:off x="2797" y="10432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8" name="Oval 10"/>
              <p:cNvSpPr>
                <a:spLocks noChangeArrowheads="1"/>
              </p:cNvSpPr>
              <p:nvPr/>
            </p:nvSpPr>
            <p:spPr bwMode="auto">
              <a:xfrm>
                <a:off x="4063" y="9546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1804" y="11948"/>
              <a:ext cx="1525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단계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2060" name="Group 12"/>
            <p:cNvGrpSpPr>
              <a:grpSpLocks/>
            </p:cNvGrpSpPr>
            <p:nvPr/>
          </p:nvGrpSpPr>
          <p:grpSpPr bwMode="auto">
            <a:xfrm>
              <a:off x="4545" y="10508"/>
              <a:ext cx="2394" cy="1920"/>
              <a:chOff x="4545" y="10508"/>
              <a:chExt cx="2394" cy="1920"/>
            </a:xfrm>
          </p:grpSpPr>
          <p:sp>
            <p:nvSpPr>
              <p:cNvPr id="2061" name="Text Box 13"/>
              <p:cNvSpPr txBox="1">
                <a:spLocks noChangeArrowheads="1"/>
              </p:cNvSpPr>
              <p:nvPr/>
            </p:nvSpPr>
            <p:spPr bwMode="auto">
              <a:xfrm>
                <a:off x="4633" y="11961"/>
                <a:ext cx="1525" cy="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kumimoji="1" lang="ko-KR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단계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2062" name="AutoShape 14"/>
              <p:cNvCxnSpPr>
                <a:cxnSpLocks noChangeShapeType="1"/>
              </p:cNvCxnSpPr>
              <p:nvPr/>
            </p:nvCxnSpPr>
            <p:spPr bwMode="auto">
              <a:xfrm>
                <a:off x="4681" y="10822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63" name="AutoShape 15"/>
              <p:cNvCxnSpPr>
                <a:cxnSpLocks noChangeShapeType="1"/>
              </p:cNvCxnSpPr>
              <p:nvPr/>
            </p:nvCxnSpPr>
            <p:spPr bwMode="auto">
              <a:xfrm>
                <a:off x="4681" y="11376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64" name="AutoShape 16"/>
              <p:cNvCxnSpPr>
                <a:cxnSpLocks noChangeShapeType="1"/>
              </p:cNvCxnSpPr>
              <p:nvPr/>
            </p:nvCxnSpPr>
            <p:spPr bwMode="auto">
              <a:xfrm>
                <a:off x="5746" y="10822"/>
                <a:ext cx="73" cy="15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65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5589" y="11149"/>
                <a:ext cx="303" cy="4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66" name="AutoShape 18"/>
              <p:cNvCxnSpPr>
                <a:cxnSpLocks noChangeShapeType="1"/>
              </p:cNvCxnSpPr>
              <p:nvPr/>
            </p:nvCxnSpPr>
            <p:spPr bwMode="auto">
              <a:xfrm flipH="1">
                <a:off x="6049" y="10979"/>
                <a:ext cx="58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67" name="AutoShape 19"/>
              <p:cNvCxnSpPr>
                <a:cxnSpLocks noChangeShapeType="1"/>
              </p:cNvCxnSpPr>
              <p:nvPr/>
            </p:nvCxnSpPr>
            <p:spPr bwMode="auto">
              <a:xfrm flipH="1">
                <a:off x="4848" y="10674"/>
                <a:ext cx="66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2068" name="Oval 20"/>
              <p:cNvSpPr>
                <a:spLocks noChangeArrowheads="1"/>
              </p:cNvSpPr>
              <p:nvPr/>
            </p:nvSpPr>
            <p:spPr bwMode="auto">
              <a:xfrm>
                <a:off x="4545" y="10508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9" name="Oval 21"/>
              <p:cNvSpPr>
                <a:spLocks noChangeArrowheads="1"/>
              </p:cNvSpPr>
              <p:nvPr/>
            </p:nvSpPr>
            <p:spPr bwMode="auto">
              <a:xfrm>
                <a:off x="4545" y="11062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0" name="Oval 22"/>
              <p:cNvSpPr>
                <a:spLocks noChangeArrowheads="1"/>
              </p:cNvSpPr>
              <p:nvPr/>
            </p:nvSpPr>
            <p:spPr bwMode="auto">
              <a:xfrm>
                <a:off x="4545" y="11634"/>
                <a:ext cx="303" cy="31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1" name="Oval 23"/>
              <p:cNvSpPr>
                <a:spLocks noChangeArrowheads="1"/>
              </p:cNvSpPr>
              <p:nvPr/>
            </p:nvSpPr>
            <p:spPr bwMode="auto">
              <a:xfrm>
                <a:off x="5515" y="10508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2" name="Oval 24"/>
              <p:cNvSpPr>
                <a:spLocks noChangeArrowheads="1"/>
              </p:cNvSpPr>
              <p:nvPr/>
            </p:nvSpPr>
            <p:spPr bwMode="auto">
              <a:xfrm>
                <a:off x="5819" y="10914"/>
                <a:ext cx="303" cy="31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3" name="Oval 25"/>
              <p:cNvSpPr>
                <a:spLocks noChangeArrowheads="1"/>
              </p:cNvSpPr>
              <p:nvPr/>
            </p:nvSpPr>
            <p:spPr bwMode="auto">
              <a:xfrm>
                <a:off x="5370" y="11634"/>
                <a:ext cx="303" cy="31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4" name="Oval 26"/>
              <p:cNvSpPr>
                <a:spLocks noChangeArrowheads="1"/>
              </p:cNvSpPr>
              <p:nvPr/>
            </p:nvSpPr>
            <p:spPr bwMode="auto">
              <a:xfrm>
                <a:off x="6636" y="10751"/>
                <a:ext cx="303" cy="31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75" name="Group 27"/>
            <p:cNvGrpSpPr>
              <a:grpSpLocks/>
            </p:cNvGrpSpPr>
            <p:nvPr/>
          </p:nvGrpSpPr>
          <p:grpSpPr bwMode="auto">
            <a:xfrm>
              <a:off x="7179" y="10495"/>
              <a:ext cx="2394" cy="1920"/>
              <a:chOff x="4545" y="10508"/>
              <a:chExt cx="2394" cy="1920"/>
            </a:xfrm>
          </p:grpSpPr>
          <p:sp>
            <p:nvSpPr>
              <p:cNvPr id="2076" name="Text Box 28"/>
              <p:cNvSpPr txBox="1">
                <a:spLocks noChangeArrowheads="1"/>
              </p:cNvSpPr>
              <p:nvPr/>
            </p:nvSpPr>
            <p:spPr bwMode="auto">
              <a:xfrm>
                <a:off x="4633" y="11961"/>
                <a:ext cx="1525" cy="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kumimoji="1" lang="ko-KR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단계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2077" name="AutoShape 29"/>
              <p:cNvCxnSpPr>
                <a:cxnSpLocks noChangeShapeType="1"/>
              </p:cNvCxnSpPr>
              <p:nvPr/>
            </p:nvCxnSpPr>
            <p:spPr bwMode="auto">
              <a:xfrm>
                <a:off x="4681" y="10822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78" name="AutoShape 30"/>
              <p:cNvCxnSpPr>
                <a:cxnSpLocks noChangeShapeType="1"/>
              </p:cNvCxnSpPr>
              <p:nvPr/>
            </p:nvCxnSpPr>
            <p:spPr bwMode="auto">
              <a:xfrm>
                <a:off x="4681" y="11376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79" name="AutoShape 31"/>
              <p:cNvCxnSpPr>
                <a:cxnSpLocks noChangeShapeType="1"/>
              </p:cNvCxnSpPr>
              <p:nvPr/>
            </p:nvCxnSpPr>
            <p:spPr bwMode="auto">
              <a:xfrm>
                <a:off x="5746" y="10822"/>
                <a:ext cx="73" cy="15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80" name="AutoShape 32"/>
              <p:cNvCxnSpPr>
                <a:cxnSpLocks noChangeShapeType="1"/>
              </p:cNvCxnSpPr>
              <p:nvPr/>
            </p:nvCxnSpPr>
            <p:spPr bwMode="auto">
              <a:xfrm flipH="1">
                <a:off x="5589" y="11149"/>
                <a:ext cx="303" cy="4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81" name="AutoShape 33"/>
              <p:cNvCxnSpPr>
                <a:cxnSpLocks noChangeShapeType="1"/>
              </p:cNvCxnSpPr>
              <p:nvPr/>
            </p:nvCxnSpPr>
            <p:spPr bwMode="auto">
              <a:xfrm flipH="1">
                <a:off x="6049" y="10979"/>
                <a:ext cx="58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82" name="AutoShape 34"/>
              <p:cNvCxnSpPr>
                <a:cxnSpLocks noChangeShapeType="1"/>
              </p:cNvCxnSpPr>
              <p:nvPr/>
            </p:nvCxnSpPr>
            <p:spPr bwMode="auto">
              <a:xfrm flipH="1">
                <a:off x="4848" y="10674"/>
                <a:ext cx="66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2083" name="Oval 35"/>
              <p:cNvSpPr>
                <a:spLocks noChangeArrowheads="1"/>
              </p:cNvSpPr>
              <p:nvPr/>
            </p:nvSpPr>
            <p:spPr bwMode="auto">
              <a:xfrm>
                <a:off x="4545" y="10508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4" name="Oval 36"/>
              <p:cNvSpPr>
                <a:spLocks noChangeArrowheads="1"/>
              </p:cNvSpPr>
              <p:nvPr/>
            </p:nvSpPr>
            <p:spPr bwMode="auto">
              <a:xfrm>
                <a:off x="4545" y="11062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5" name="Oval 37"/>
              <p:cNvSpPr>
                <a:spLocks noChangeArrowheads="1"/>
              </p:cNvSpPr>
              <p:nvPr/>
            </p:nvSpPr>
            <p:spPr bwMode="auto">
              <a:xfrm>
                <a:off x="4545" y="11634"/>
                <a:ext cx="303" cy="31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6" name="Oval 38"/>
              <p:cNvSpPr>
                <a:spLocks noChangeArrowheads="1"/>
              </p:cNvSpPr>
              <p:nvPr/>
            </p:nvSpPr>
            <p:spPr bwMode="auto">
              <a:xfrm>
                <a:off x="5515" y="10508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7" name="Oval 39"/>
              <p:cNvSpPr>
                <a:spLocks noChangeArrowheads="1"/>
              </p:cNvSpPr>
              <p:nvPr/>
            </p:nvSpPr>
            <p:spPr bwMode="auto">
              <a:xfrm>
                <a:off x="5819" y="10914"/>
                <a:ext cx="303" cy="31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8" name="Oval 40"/>
              <p:cNvSpPr>
                <a:spLocks noChangeArrowheads="1"/>
              </p:cNvSpPr>
              <p:nvPr/>
            </p:nvSpPr>
            <p:spPr bwMode="auto">
              <a:xfrm>
                <a:off x="5370" y="11634"/>
                <a:ext cx="303" cy="31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9" name="Oval 41"/>
              <p:cNvSpPr>
                <a:spLocks noChangeArrowheads="1"/>
              </p:cNvSpPr>
              <p:nvPr/>
            </p:nvSpPr>
            <p:spPr bwMode="auto">
              <a:xfrm>
                <a:off x="6636" y="10751"/>
                <a:ext cx="303" cy="31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090" name="AutoShape 42"/>
            <p:cNvCxnSpPr>
              <a:cxnSpLocks noChangeShapeType="1"/>
            </p:cNvCxnSpPr>
            <p:nvPr/>
          </p:nvCxnSpPr>
          <p:spPr bwMode="auto">
            <a:xfrm>
              <a:off x="7482" y="11738"/>
              <a:ext cx="522" cy="12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2091" name="AutoShape 43"/>
            <p:cNvCxnSpPr>
              <a:cxnSpLocks noChangeShapeType="1"/>
            </p:cNvCxnSpPr>
            <p:nvPr/>
          </p:nvCxnSpPr>
          <p:spPr bwMode="auto">
            <a:xfrm>
              <a:off x="8756" y="11037"/>
              <a:ext cx="558" cy="12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grpSp>
          <p:nvGrpSpPr>
            <p:cNvPr id="2092" name="Group 44"/>
            <p:cNvGrpSpPr>
              <a:grpSpLocks/>
            </p:cNvGrpSpPr>
            <p:nvPr/>
          </p:nvGrpSpPr>
          <p:grpSpPr bwMode="auto">
            <a:xfrm>
              <a:off x="1546" y="12763"/>
              <a:ext cx="2394" cy="1920"/>
              <a:chOff x="4545" y="10508"/>
              <a:chExt cx="2394" cy="1920"/>
            </a:xfrm>
          </p:grpSpPr>
          <p:sp>
            <p:nvSpPr>
              <p:cNvPr id="2093" name="Text Box 45"/>
              <p:cNvSpPr txBox="1">
                <a:spLocks noChangeArrowheads="1"/>
              </p:cNvSpPr>
              <p:nvPr/>
            </p:nvSpPr>
            <p:spPr bwMode="auto">
              <a:xfrm>
                <a:off x="4633" y="11961"/>
                <a:ext cx="1525" cy="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4</a:t>
                </a:r>
                <a:r>
                  <a:rPr kumimoji="1" lang="ko-KR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단계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2094" name="AutoShape 46"/>
              <p:cNvCxnSpPr>
                <a:cxnSpLocks noChangeShapeType="1"/>
              </p:cNvCxnSpPr>
              <p:nvPr/>
            </p:nvCxnSpPr>
            <p:spPr bwMode="auto">
              <a:xfrm>
                <a:off x="4681" y="10822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95" name="AutoShape 47"/>
              <p:cNvCxnSpPr>
                <a:cxnSpLocks noChangeShapeType="1"/>
              </p:cNvCxnSpPr>
              <p:nvPr/>
            </p:nvCxnSpPr>
            <p:spPr bwMode="auto">
              <a:xfrm>
                <a:off x="4681" y="11376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96" name="AutoShape 48"/>
              <p:cNvCxnSpPr>
                <a:cxnSpLocks noChangeShapeType="1"/>
              </p:cNvCxnSpPr>
              <p:nvPr/>
            </p:nvCxnSpPr>
            <p:spPr bwMode="auto">
              <a:xfrm>
                <a:off x="5746" y="10822"/>
                <a:ext cx="73" cy="15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97" name="AutoShape 49"/>
              <p:cNvCxnSpPr>
                <a:cxnSpLocks noChangeShapeType="1"/>
              </p:cNvCxnSpPr>
              <p:nvPr/>
            </p:nvCxnSpPr>
            <p:spPr bwMode="auto">
              <a:xfrm flipH="1">
                <a:off x="5589" y="11149"/>
                <a:ext cx="303" cy="4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98" name="AutoShape 50"/>
              <p:cNvCxnSpPr>
                <a:cxnSpLocks noChangeShapeType="1"/>
              </p:cNvCxnSpPr>
              <p:nvPr/>
            </p:nvCxnSpPr>
            <p:spPr bwMode="auto">
              <a:xfrm flipH="1">
                <a:off x="6049" y="10979"/>
                <a:ext cx="58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99" name="AutoShape 51"/>
              <p:cNvCxnSpPr>
                <a:cxnSpLocks noChangeShapeType="1"/>
              </p:cNvCxnSpPr>
              <p:nvPr/>
            </p:nvCxnSpPr>
            <p:spPr bwMode="auto">
              <a:xfrm flipH="1">
                <a:off x="4848" y="10674"/>
                <a:ext cx="66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2100" name="Oval 52"/>
              <p:cNvSpPr>
                <a:spLocks noChangeArrowheads="1"/>
              </p:cNvSpPr>
              <p:nvPr/>
            </p:nvSpPr>
            <p:spPr bwMode="auto">
              <a:xfrm>
                <a:off x="4545" y="10508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1" name="Oval 53"/>
              <p:cNvSpPr>
                <a:spLocks noChangeArrowheads="1"/>
              </p:cNvSpPr>
              <p:nvPr/>
            </p:nvSpPr>
            <p:spPr bwMode="auto">
              <a:xfrm>
                <a:off x="4545" y="11062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2" name="Oval 54"/>
              <p:cNvSpPr>
                <a:spLocks noChangeArrowheads="1"/>
              </p:cNvSpPr>
              <p:nvPr/>
            </p:nvSpPr>
            <p:spPr bwMode="auto">
              <a:xfrm>
                <a:off x="4545" y="11634"/>
                <a:ext cx="303" cy="31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3" name="Oval 55"/>
              <p:cNvSpPr>
                <a:spLocks noChangeArrowheads="1"/>
              </p:cNvSpPr>
              <p:nvPr/>
            </p:nvSpPr>
            <p:spPr bwMode="auto">
              <a:xfrm>
                <a:off x="5515" y="10508"/>
                <a:ext cx="303" cy="31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4" name="Oval 56"/>
              <p:cNvSpPr>
                <a:spLocks noChangeArrowheads="1"/>
              </p:cNvSpPr>
              <p:nvPr/>
            </p:nvSpPr>
            <p:spPr bwMode="auto">
              <a:xfrm>
                <a:off x="5819" y="10914"/>
                <a:ext cx="303" cy="31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5" name="Oval 57"/>
              <p:cNvSpPr>
                <a:spLocks noChangeArrowheads="1"/>
              </p:cNvSpPr>
              <p:nvPr/>
            </p:nvSpPr>
            <p:spPr bwMode="auto">
              <a:xfrm>
                <a:off x="5370" y="11634"/>
                <a:ext cx="303" cy="31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6" name="Oval 58"/>
              <p:cNvSpPr>
                <a:spLocks noChangeArrowheads="1"/>
              </p:cNvSpPr>
              <p:nvPr/>
            </p:nvSpPr>
            <p:spPr bwMode="auto">
              <a:xfrm>
                <a:off x="6636" y="10751"/>
                <a:ext cx="303" cy="314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107" name="AutoShape 59"/>
            <p:cNvCxnSpPr>
              <a:cxnSpLocks noChangeShapeType="1"/>
            </p:cNvCxnSpPr>
            <p:nvPr/>
          </p:nvCxnSpPr>
          <p:spPr bwMode="auto">
            <a:xfrm>
              <a:off x="1849" y="14018"/>
              <a:ext cx="522" cy="12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2108" name="AutoShape 60"/>
            <p:cNvCxnSpPr>
              <a:cxnSpLocks noChangeShapeType="1"/>
            </p:cNvCxnSpPr>
            <p:nvPr/>
          </p:nvCxnSpPr>
          <p:spPr bwMode="auto">
            <a:xfrm>
              <a:off x="3123" y="13305"/>
              <a:ext cx="587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2109" name="Freeform 61"/>
            <p:cNvSpPr>
              <a:spLocks/>
            </p:cNvSpPr>
            <p:nvPr/>
          </p:nvSpPr>
          <p:spPr bwMode="auto">
            <a:xfrm>
              <a:off x="1316" y="12541"/>
              <a:ext cx="2846" cy="1881"/>
            </a:xfrm>
            <a:custGeom>
              <a:avLst/>
              <a:gdLst/>
              <a:ahLst/>
              <a:cxnLst>
                <a:cxn ang="0">
                  <a:pos x="63" y="388"/>
                </a:cxn>
                <a:cxn ang="0">
                  <a:pos x="63" y="1090"/>
                </a:cxn>
                <a:cxn ang="0">
                  <a:pos x="51" y="1556"/>
                </a:cxn>
                <a:cxn ang="0">
                  <a:pos x="366" y="1823"/>
                </a:cxn>
                <a:cxn ang="0">
                  <a:pos x="1431" y="1786"/>
                </a:cxn>
                <a:cxn ang="0">
                  <a:pos x="1867" y="1254"/>
                </a:cxn>
                <a:cxn ang="0">
                  <a:pos x="2013" y="1157"/>
                </a:cxn>
                <a:cxn ang="0">
                  <a:pos x="2653" y="942"/>
                </a:cxn>
                <a:cxn ang="0">
                  <a:pos x="2810" y="465"/>
                </a:cxn>
                <a:cxn ang="0">
                  <a:pos x="2434" y="286"/>
                </a:cxn>
                <a:cxn ang="0">
                  <a:pos x="1710" y="322"/>
                </a:cxn>
                <a:cxn ang="0">
                  <a:pos x="1431" y="44"/>
                </a:cxn>
                <a:cxn ang="0">
                  <a:pos x="533" y="56"/>
                </a:cxn>
              </a:cxnLst>
              <a:rect l="0" t="0" r="r" b="b"/>
              <a:pathLst>
                <a:path w="2846" h="1881">
                  <a:moveTo>
                    <a:pt x="63" y="388"/>
                  </a:moveTo>
                  <a:cubicBezTo>
                    <a:pt x="64" y="641"/>
                    <a:pt x="65" y="895"/>
                    <a:pt x="63" y="1090"/>
                  </a:cubicBezTo>
                  <a:cubicBezTo>
                    <a:pt x="61" y="1285"/>
                    <a:pt x="0" y="1434"/>
                    <a:pt x="51" y="1556"/>
                  </a:cubicBezTo>
                  <a:cubicBezTo>
                    <a:pt x="102" y="1678"/>
                    <a:pt x="136" y="1785"/>
                    <a:pt x="366" y="1823"/>
                  </a:cubicBezTo>
                  <a:cubicBezTo>
                    <a:pt x="596" y="1861"/>
                    <a:pt x="1181" y="1881"/>
                    <a:pt x="1431" y="1786"/>
                  </a:cubicBezTo>
                  <a:cubicBezTo>
                    <a:pt x="1681" y="1691"/>
                    <a:pt x="1770" y="1359"/>
                    <a:pt x="1867" y="1254"/>
                  </a:cubicBezTo>
                  <a:cubicBezTo>
                    <a:pt x="1964" y="1149"/>
                    <a:pt x="1882" y="1209"/>
                    <a:pt x="2013" y="1157"/>
                  </a:cubicBezTo>
                  <a:cubicBezTo>
                    <a:pt x="2144" y="1105"/>
                    <a:pt x="2520" y="1057"/>
                    <a:pt x="2653" y="942"/>
                  </a:cubicBezTo>
                  <a:cubicBezTo>
                    <a:pt x="2786" y="827"/>
                    <a:pt x="2846" y="574"/>
                    <a:pt x="2810" y="465"/>
                  </a:cubicBezTo>
                  <a:cubicBezTo>
                    <a:pt x="2774" y="356"/>
                    <a:pt x="2617" y="310"/>
                    <a:pt x="2434" y="286"/>
                  </a:cubicBezTo>
                  <a:cubicBezTo>
                    <a:pt x="2251" y="262"/>
                    <a:pt x="1877" y="362"/>
                    <a:pt x="1710" y="322"/>
                  </a:cubicBezTo>
                  <a:cubicBezTo>
                    <a:pt x="1543" y="282"/>
                    <a:pt x="1627" y="88"/>
                    <a:pt x="1431" y="44"/>
                  </a:cubicBezTo>
                  <a:cubicBezTo>
                    <a:pt x="1235" y="0"/>
                    <a:pt x="884" y="28"/>
                    <a:pt x="533" y="56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0" name="Text Box 62"/>
            <p:cNvSpPr txBox="1">
              <a:spLocks noChangeArrowheads="1"/>
            </p:cNvSpPr>
            <p:nvPr/>
          </p:nvSpPr>
          <p:spPr bwMode="auto">
            <a:xfrm>
              <a:off x="4545" y="14117"/>
              <a:ext cx="1525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단계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111" name="AutoShape 63"/>
            <p:cNvCxnSpPr>
              <a:cxnSpLocks noChangeShapeType="1"/>
            </p:cNvCxnSpPr>
            <p:nvPr/>
          </p:nvCxnSpPr>
          <p:spPr bwMode="auto">
            <a:xfrm>
              <a:off x="4681" y="12904"/>
              <a:ext cx="0" cy="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112" name="AutoShape 64"/>
            <p:cNvCxnSpPr>
              <a:cxnSpLocks noChangeShapeType="1"/>
            </p:cNvCxnSpPr>
            <p:nvPr/>
          </p:nvCxnSpPr>
          <p:spPr bwMode="auto">
            <a:xfrm>
              <a:off x="4681" y="13458"/>
              <a:ext cx="0" cy="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113" name="AutoShape 65"/>
            <p:cNvCxnSpPr>
              <a:cxnSpLocks noChangeShapeType="1"/>
            </p:cNvCxnSpPr>
            <p:nvPr/>
          </p:nvCxnSpPr>
          <p:spPr bwMode="auto">
            <a:xfrm flipH="1" flipV="1">
              <a:off x="5796" y="12747"/>
              <a:ext cx="840" cy="15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114" name="AutoShape 66"/>
            <p:cNvCxnSpPr>
              <a:cxnSpLocks noChangeShapeType="1"/>
            </p:cNvCxnSpPr>
            <p:nvPr/>
          </p:nvCxnSpPr>
          <p:spPr bwMode="auto">
            <a:xfrm flipV="1">
              <a:off x="5588" y="13310"/>
              <a:ext cx="278" cy="4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115" name="AutoShape 67"/>
            <p:cNvCxnSpPr>
              <a:cxnSpLocks noChangeShapeType="1"/>
            </p:cNvCxnSpPr>
            <p:nvPr/>
          </p:nvCxnSpPr>
          <p:spPr bwMode="auto">
            <a:xfrm flipV="1">
              <a:off x="6122" y="13062"/>
              <a:ext cx="514" cy="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116" name="AutoShape 68"/>
            <p:cNvCxnSpPr>
              <a:cxnSpLocks noChangeShapeType="1"/>
            </p:cNvCxnSpPr>
            <p:nvPr/>
          </p:nvCxnSpPr>
          <p:spPr bwMode="auto">
            <a:xfrm>
              <a:off x="4804" y="13924"/>
              <a:ext cx="56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117" name="Oval 69"/>
            <p:cNvSpPr>
              <a:spLocks noChangeArrowheads="1"/>
            </p:cNvSpPr>
            <p:nvPr/>
          </p:nvSpPr>
          <p:spPr bwMode="auto">
            <a:xfrm>
              <a:off x="4545" y="12590"/>
              <a:ext cx="303" cy="3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8" name="Oval 70"/>
            <p:cNvSpPr>
              <a:spLocks noChangeArrowheads="1"/>
            </p:cNvSpPr>
            <p:nvPr/>
          </p:nvSpPr>
          <p:spPr bwMode="auto">
            <a:xfrm>
              <a:off x="4545" y="13144"/>
              <a:ext cx="303" cy="3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9" name="Oval 71"/>
            <p:cNvSpPr>
              <a:spLocks noChangeArrowheads="1"/>
            </p:cNvSpPr>
            <p:nvPr/>
          </p:nvSpPr>
          <p:spPr bwMode="auto">
            <a:xfrm>
              <a:off x="4545" y="13716"/>
              <a:ext cx="303" cy="3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0" name="Oval 72"/>
            <p:cNvSpPr>
              <a:spLocks noChangeArrowheads="1"/>
            </p:cNvSpPr>
            <p:nvPr/>
          </p:nvSpPr>
          <p:spPr bwMode="auto">
            <a:xfrm>
              <a:off x="5515" y="12590"/>
              <a:ext cx="303" cy="3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1" name="Oval 73"/>
            <p:cNvSpPr>
              <a:spLocks noChangeArrowheads="1"/>
            </p:cNvSpPr>
            <p:nvPr/>
          </p:nvSpPr>
          <p:spPr bwMode="auto">
            <a:xfrm>
              <a:off x="5819" y="12996"/>
              <a:ext cx="303" cy="3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2" name="Oval 74"/>
            <p:cNvSpPr>
              <a:spLocks noChangeArrowheads="1"/>
            </p:cNvSpPr>
            <p:nvPr/>
          </p:nvSpPr>
          <p:spPr bwMode="auto">
            <a:xfrm>
              <a:off x="5370" y="13716"/>
              <a:ext cx="303" cy="3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3" name="Oval 75"/>
            <p:cNvSpPr>
              <a:spLocks noChangeArrowheads="1"/>
            </p:cNvSpPr>
            <p:nvPr/>
          </p:nvSpPr>
          <p:spPr bwMode="auto">
            <a:xfrm>
              <a:off x="6636" y="12830"/>
              <a:ext cx="303" cy="3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2124" name="AutoShape 76"/>
            <p:cNvCxnSpPr>
              <a:cxnSpLocks noChangeShapeType="1"/>
            </p:cNvCxnSpPr>
            <p:nvPr/>
          </p:nvCxnSpPr>
          <p:spPr bwMode="auto">
            <a:xfrm flipH="1">
              <a:off x="4848" y="12747"/>
              <a:ext cx="6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이 예제에서는 운 좋게 최적 해를 구하였다</a:t>
            </a:r>
            <a:r>
              <a:rPr lang="en-US" altLang="ko-KR" dirty="0" smtClean="0"/>
              <a:t>. </a:t>
            </a:r>
          </a:p>
          <a:p>
            <a:r>
              <a:rPr lang="ko-KR" altLang="ko-KR" dirty="0" smtClean="0"/>
              <a:t>이 근사 알고리즘은 최악의 경우에도 최적 해의</a:t>
            </a:r>
            <a:r>
              <a:rPr lang="en-US" altLang="ko-KR" dirty="0" smtClean="0"/>
              <a:t> 3/2</a:t>
            </a:r>
            <a:r>
              <a:rPr lang="ko-KR" altLang="ko-KR" dirty="0" smtClean="0"/>
              <a:t>배를 넘지 않는다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이를 증명하는 것은 매우 복잡함으로 간단히 설명한다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ko-KR" altLang="ko-KR" dirty="0" smtClean="0"/>
              <a:t>이 알고리즘은 최소 신장 </a:t>
            </a:r>
            <a:r>
              <a:rPr lang="ko-KR" altLang="ko-KR" dirty="0" err="1" smtClean="0"/>
              <a:t>트리와</a:t>
            </a:r>
            <a:r>
              <a:rPr lang="ko-KR" altLang="ko-KR" dirty="0" smtClean="0"/>
              <a:t> 최소 </a:t>
            </a:r>
            <a:r>
              <a:rPr lang="ko-KR" altLang="ko-KR" dirty="0" err="1" smtClean="0"/>
              <a:t>매칭에</a:t>
            </a:r>
            <a:r>
              <a:rPr lang="ko-KR" altLang="ko-KR" dirty="0" smtClean="0"/>
              <a:t> 있는 간선들을 이용하여 </a:t>
            </a:r>
            <a:r>
              <a:rPr lang="ko-KR" altLang="ko-KR" dirty="0" err="1" smtClean="0"/>
              <a:t>해밀토니안</a:t>
            </a:r>
            <a:r>
              <a:rPr lang="ko-KR" altLang="ko-KR" dirty="0" smtClean="0"/>
              <a:t> 사이클을 생성한다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최소 신장 </a:t>
            </a:r>
            <a:r>
              <a:rPr lang="ko-KR" altLang="ko-KR" dirty="0" err="1" smtClean="0"/>
              <a:t>트리의</a:t>
            </a:r>
            <a:r>
              <a:rPr lang="ko-KR" altLang="ko-KR" dirty="0" smtClean="0"/>
              <a:t> 간선의 합은 최적해 보다 작고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최소 </a:t>
            </a:r>
            <a:r>
              <a:rPr lang="ko-KR" altLang="ko-KR" dirty="0" err="1" smtClean="0"/>
              <a:t>매칭의</a:t>
            </a:r>
            <a:r>
              <a:rPr lang="ko-KR" altLang="ko-KR" dirty="0" smtClean="0"/>
              <a:t> 간선 길이는 최적 해의 반을 넘을 수 없다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ko-KR" dirty="0" smtClean="0"/>
              <a:t>근사해는 최적 해의</a:t>
            </a:r>
            <a:r>
              <a:rPr lang="en-US" altLang="ko-KR" dirty="0" smtClean="0"/>
              <a:t> 3/2</a:t>
            </a:r>
            <a:r>
              <a:rPr lang="ko-KR" altLang="ko-KR" dirty="0" smtClean="0"/>
              <a:t>배를 넘을 수 없다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&lt;= 3/2F*(I)</a:t>
            </a:r>
            <a:endParaRPr lang="ko-KR" altLang="ko-KR" dirty="0" smtClean="0"/>
          </a:p>
          <a:p>
            <a:r>
              <a:rPr lang="en-US" altLang="ko-KR" dirty="0" smtClean="0"/>
              <a:t>|F*(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)-F(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)| &lt;= 1/2 F*(I)</a:t>
            </a:r>
            <a:endParaRPr lang="ko-KR" altLang="ko-KR" dirty="0" smtClean="0"/>
          </a:p>
          <a:p>
            <a:r>
              <a:rPr lang="en-US" altLang="ko-KR" dirty="0" smtClean="0"/>
              <a:t>|F*(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)-F(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)|/F*(I) &lt;= 1/2</a:t>
            </a:r>
            <a:endParaRPr lang="ko-KR" altLang="ko-KR" dirty="0" smtClean="0"/>
          </a:p>
          <a:p>
            <a:r>
              <a:rPr lang="ko-KR" altLang="ko-KR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이 경험적 규칙은 </a:t>
            </a:r>
            <a:r>
              <a:rPr lang="en-US" altLang="ko-KR" dirty="0" smtClean="0"/>
              <a:t>0.5-</a:t>
            </a:r>
            <a:r>
              <a:rPr lang="ko-KR" altLang="ko-KR" dirty="0" smtClean="0"/>
              <a:t>근사화 알고리즘이다</a:t>
            </a:r>
            <a:r>
              <a:rPr lang="en-US" altLang="ko-KR" dirty="0" smtClean="0"/>
              <a:t>. </a:t>
            </a:r>
          </a:p>
          <a:p>
            <a:r>
              <a:rPr lang="ko-KR" altLang="ko-KR" dirty="0" smtClean="0"/>
              <a:t>사실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이 근사화 알고리즘은</a:t>
            </a:r>
            <a:r>
              <a:rPr lang="en-US" altLang="ko-KR" dirty="0" smtClean="0"/>
              <a:t> 1960</a:t>
            </a:r>
            <a:r>
              <a:rPr lang="ko-KR" altLang="ko-KR" dirty="0" smtClean="0"/>
              <a:t>년대 제안된 알고리즘인데 현재까지 이보다 더 개선된 근사화 알고리즘은 없다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삼각 부등식을 만족하지 않는 그래프에서는 외판원 여행 문제의 근사화의 경우 이런 보장조차 없다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심지어 최적 해의 </a:t>
            </a:r>
            <a:r>
              <a:rPr lang="ko-KR" altLang="ko-KR" dirty="0" smtClean="0"/>
              <a:t>수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백만배</a:t>
            </a:r>
            <a:r>
              <a:rPr lang="ko-KR" altLang="ko-KR" dirty="0" smtClean="0"/>
              <a:t> </a:t>
            </a:r>
            <a:r>
              <a:rPr lang="ko-KR" altLang="ko-KR" dirty="0" smtClean="0"/>
              <a:t>이하라는 정도의 보장도 못한다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삼각 부등식이 만족하지 않으면</a:t>
            </a:r>
            <a:r>
              <a:rPr lang="en-US" altLang="ko-KR" smtClean="0"/>
              <a:t>?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그럼 최단 경로에 근접한 스케줄을 빨리 찾아 와라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또한 그 경로가 최단 경로 보다 얼마나 나쁜지 정리해 봐라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직원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T_T;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나쁜 상사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P, 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P</a:t>
            </a:r>
            <a:r>
              <a:rPr lang="ko-KR" altLang="en-US" dirty="0" smtClean="0"/>
              <a:t>의 사례  </a:t>
            </a:r>
            <a:r>
              <a:rPr lang="en-US" altLang="ko-KR" dirty="0" smtClean="0"/>
              <a:t>I, </a:t>
            </a:r>
            <a:r>
              <a:rPr lang="ko-KR" altLang="en-US" dirty="0" smtClean="0"/>
              <a:t>문제에 대한 알고리즘 </a:t>
            </a:r>
            <a:r>
              <a:rPr lang="en-US" altLang="ko-KR" dirty="0" smtClean="0"/>
              <a:t>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F*(I) </a:t>
            </a:r>
            <a:r>
              <a:rPr lang="ko-KR" altLang="en-US" dirty="0" smtClean="0"/>
              <a:t>는 사례 </a:t>
            </a:r>
            <a:r>
              <a:rPr lang="en-US" altLang="ko-KR" dirty="0" smtClean="0"/>
              <a:t>I</a:t>
            </a:r>
            <a:r>
              <a:rPr lang="ko-KR" altLang="en-US" dirty="0" smtClean="0"/>
              <a:t>에 대한 최적해</a:t>
            </a:r>
            <a:r>
              <a:rPr lang="en-US" altLang="ko-KR" dirty="0" smtClean="0"/>
              <a:t>(Optimal Solution)</a:t>
            </a:r>
          </a:p>
          <a:p>
            <a:r>
              <a:rPr lang="en-US" altLang="ko-KR" dirty="0" smtClean="0"/>
              <a:t>F(I)</a:t>
            </a:r>
            <a:r>
              <a:rPr lang="ko-KR" altLang="en-US" dirty="0" smtClean="0"/>
              <a:t>는 사례 </a:t>
            </a:r>
            <a:r>
              <a:rPr lang="en-US" altLang="ko-KR" dirty="0" smtClean="0"/>
              <a:t>I</a:t>
            </a:r>
            <a:r>
              <a:rPr lang="ko-KR" altLang="en-US" dirty="0" smtClean="0"/>
              <a:t>에 대한 근사해</a:t>
            </a:r>
            <a:r>
              <a:rPr lang="en-US" altLang="ko-KR" dirty="0" smtClean="0"/>
              <a:t>(Near Optimal Solution)</a:t>
            </a:r>
          </a:p>
          <a:p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최적화 문제가 최대화 문제이면 </a:t>
            </a:r>
            <a:r>
              <a:rPr lang="en-US" altLang="ko-KR" dirty="0" smtClean="0"/>
              <a:t>F*(I) &gt;= F(I)</a:t>
            </a:r>
          </a:p>
          <a:p>
            <a:r>
              <a:rPr lang="ko-KR" altLang="en-US" dirty="0" smtClean="0"/>
              <a:t>최소화 문제이면  </a:t>
            </a:r>
            <a:r>
              <a:rPr lang="en-US" altLang="ko-KR" dirty="0" smtClean="0"/>
              <a:t>F*(I) &lt;= F(I)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근사 기법의 분류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b="1" dirty="0" smtClean="0"/>
              <a:t>정의</a:t>
            </a:r>
            <a:r>
              <a:rPr lang="en-US" altLang="ko-KR" b="1" dirty="0" smtClean="0"/>
              <a:t>.</a:t>
            </a:r>
            <a:r>
              <a:rPr lang="en-US" altLang="ko-KR" dirty="0" smtClean="0"/>
              <a:t> </a:t>
            </a:r>
            <a:r>
              <a:rPr lang="ko-KR" altLang="ko-KR" dirty="0" smtClean="0"/>
              <a:t>절대 근사화 알고리즘</a:t>
            </a:r>
            <a:r>
              <a:rPr lang="en-US" altLang="ko-KR" dirty="0" smtClean="0"/>
              <a:t>(Absolute Approximation Algorithm)</a:t>
            </a:r>
            <a:endParaRPr lang="ko-KR" altLang="ko-KR" dirty="0" smtClean="0"/>
          </a:p>
          <a:p>
            <a:r>
              <a:rPr lang="en-US" altLang="ko-KR" dirty="0" smtClean="0">
                <a:sym typeface="Symbol"/>
              </a:rPr>
              <a:t></a:t>
            </a:r>
            <a:r>
              <a:rPr lang="en-US" altLang="ko-KR" dirty="0" smtClean="0"/>
              <a:t> I, |F*(I)-F(I)| &lt;= k for </a:t>
            </a:r>
            <a:r>
              <a:rPr lang="ko-KR" altLang="ko-KR" dirty="0" smtClean="0"/>
              <a:t>어떤 상수</a:t>
            </a:r>
            <a:r>
              <a:rPr lang="en-US" altLang="ko-KR" dirty="0" smtClean="0"/>
              <a:t> k,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r>
              <a:rPr lang="ko-KR" altLang="ko-KR" dirty="0" smtClean="0"/>
              <a:t>즉</a:t>
            </a:r>
            <a:r>
              <a:rPr lang="en-US" altLang="ko-KR" dirty="0" smtClean="0"/>
              <a:t>, </a:t>
            </a:r>
            <a:r>
              <a:rPr lang="ko-KR" altLang="ko-KR" dirty="0" smtClean="0"/>
              <a:t>절대 근사화 알고리즘의 해는 </a:t>
            </a:r>
            <a:r>
              <a:rPr lang="ko-KR" altLang="ko-KR" dirty="0" err="1" smtClean="0"/>
              <a:t>최적해에</a:t>
            </a:r>
            <a:r>
              <a:rPr lang="ko-KR" altLang="ko-KR" dirty="0" smtClean="0"/>
              <a:t> 비하여 아무리 나빠도</a:t>
            </a:r>
            <a:r>
              <a:rPr lang="en-US" altLang="ko-KR" dirty="0" smtClean="0"/>
              <a:t> k</a:t>
            </a:r>
            <a:r>
              <a:rPr lang="ko-KR" altLang="ko-KR" dirty="0" smtClean="0"/>
              <a:t>값 보다는 나쁠 수 없는 알고리즘이다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절대 근사화 알고리즘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b="1" dirty="0" smtClean="0"/>
              <a:t>정의</a:t>
            </a:r>
            <a:r>
              <a:rPr lang="en-US" altLang="ko-KR" b="1" dirty="0" smtClean="0"/>
              <a:t>.</a:t>
            </a:r>
            <a:r>
              <a:rPr lang="en-US" altLang="ko-KR" dirty="0" smtClean="0"/>
              <a:t> ε-</a:t>
            </a:r>
            <a:r>
              <a:rPr lang="ko-KR" altLang="ko-KR" dirty="0" smtClean="0"/>
              <a:t>근사화 알고리즘</a:t>
            </a:r>
            <a:r>
              <a:rPr lang="en-US" altLang="ko-KR" dirty="0" smtClean="0"/>
              <a:t>(ε- Approximation Algorithm)</a:t>
            </a:r>
            <a:endParaRPr lang="ko-KR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>
                <a:sym typeface="Symbol"/>
              </a:rPr>
              <a:t></a:t>
            </a:r>
            <a:r>
              <a:rPr lang="en-US" altLang="ko-KR" dirty="0" smtClean="0"/>
              <a:t> I, |F*(I)-F(I)|/F*(I) &lt;= ε for some ε (ε &lt;= 1)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r>
              <a:rPr lang="ko-KR" altLang="ko-KR" dirty="0" smtClean="0"/>
              <a:t>이 </a:t>
            </a:r>
            <a:r>
              <a:rPr lang="en-US" altLang="ko-KR" dirty="0" smtClean="0"/>
              <a:t>ε-</a:t>
            </a:r>
            <a:r>
              <a:rPr lang="ko-KR" altLang="ko-KR" dirty="0" smtClean="0"/>
              <a:t>근사화 알고리즘은 절대 근사화 알고리즘보다는 바쁘다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왜냐하면</a:t>
            </a:r>
            <a:r>
              <a:rPr lang="en-US" altLang="ko-KR" dirty="0" smtClean="0"/>
              <a:t> |F*(I)-F(I)|</a:t>
            </a:r>
            <a:r>
              <a:rPr lang="ko-KR" altLang="ko-KR" dirty="0" smtClean="0"/>
              <a:t>가 커져도</a:t>
            </a:r>
            <a:r>
              <a:rPr lang="en-US" altLang="ko-KR" dirty="0" smtClean="0"/>
              <a:t> F*(I)</a:t>
            </a:r>
            <a:r>
              <a:rPr lang="ko-KR" altLang="ko-KR" dirty="0" smtClean="0"/>
              <a:t>의 값보다 상대적으로 작으면 </a:t>
            </a:r>
            <a:r>
              <a:rPr lang="en-US" altLang="ko-KR" dirty="0" smtClean="0"/>
              <a:t>ε </a:t>
            </a:r>
            <a:r>
              <a:rPr lang="ko-KR" altLang="ko-KR" dirty="0" smtClean="0"/>
              <a:t>의 값이 작아짐으로</a:t>
            </a:r>
            <a:r>
              <a:rPr lang="en-US" altLang="ko-KR" dirty="0" smtClean="0"/>
              <a:t> F*(I)</a:t>
            </a:r>
            <a:r>
              <a:rPr lang="ko-KR" altLang="ko-KR" dirty="0" smtClean="0"/>
              <a:t>의 크기에 의존적이 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ε-</a:t>
            </a:r>
            <a:r>
              <a:rPr lang="ko-KR" altLang="ko-KR" dirty="0" smtClean="0"/>
              <a:t>근사화 알고리즘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b="1" dirty="0" smtClean="0"/>
              <a:t>정의</a:t>
            </a:r>
            <a:r>
              <a:rPr lang="en-US" altLang="ko-KR" b="1" dirty="0" smtClean="0"/>
              <a:t>.</a:t>
            </a:r>
            <a:r>
              <a:rPr lang="en-US" altLang="ko-KR" dirty="0" smtClean="0"/>
              <a:t> </a:t>
            </a:r>
            <a:r>
              <a:rPr lang="ko-KR" altLang="ko-KR" dirty="0" smtClean="0"/>
              <a:t>근사화 계획</a:t>
            </a:r>
            <a:r>
              <a:rPr lang="en-US" altLang="ko-KR" dirty="0" smtClean="0"/>
              <a:t>( Approximation Scheme)</a:t>
            </a:r>
            <a:endParaRPr lang="ko-KR" altLang="ko-KR" dirty="0" smtClean="0"/>
          </a:p>
          <a:p>
            <a:r>
              <a:rPr lang="ko-KR" altLang="ko-KR" dirty="0" smtClean="0"/>
              <a:t>모든 가능한 </a:t>
            </a:r>
            <a:r>
              <a:rPr lang="en-US" altLang="ko-KR" dirty="0" smtClean="0"/>
              <a:t>ε</a:t>
            </a:r>
            <a:r>
              <a:rPr lang="ko-KR" altLang="ko-KR" dirty="0" smtClean="0"/>
              <a:t>에 대하여</a:t>
            </a:r>
            <a:r>
              <a:rPr lang="en-US" altLang="ko-KR" dirty="0" smtClean="0"/>
              <a:t> A(ε)</a:t>
            </a:r>
            <a:r>
              <a:rPr lang="ko-KR" altLang="ko-KR" dirty="0" smtClean="0"/>
              <a:t>이</a:t>
            </a:r>
            <a:r>
              <a:rPr lang="en-US" altLang="ko-KR" dirty="0" smtClean="0"/>
              <a:t> |F*(I)-F(I)|/F*(I) &lt;= ε</a:t>
            </a:r>
            <a:r>
              <a:rPr lang="ko-KR" altLang="ko-KR" dirty="0" smtClean="0"/>
              <a:t>을 만족하는 가능 해</a:t>
            </a:r>
            <a:r>
              <a:rPr lang="en-US" altLang="ko-KR" dirty="0" smtClean="0"/>
              <a:t> (feasible solution)</a:t>
            </a:r>
            <a:r>
              <a:rPr lang="ko-KR" altLang="ko-KR" dirty="0" smtClean="0"/>
              <a:t>를 생성할 때</a:t>
            </a:r>
            <a:r>
              <a:rPr lang="en-US" altLang="ko-KR" dirty="0" smtClean="0"/>
              <a:t> A(ε)</a:t>
            </a:r>
            <a:r>
              <a:rPr lang="ko-KR" altLang="ko-KR" dirty="0" smtClean="0"/>
              <a:t>를 근사화 계획 이라고 한다</a:t>
            </a:r>
            <a:r>
              <a:rPr lang="en-US" altLang="ko-KR" dirty="0" smtClean="0"/>
              <a:t>. 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근사화 계획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b="1" dirty="0" smtClean="0"/>
              <a:t>정의</a:t>
            </a:r>
            <a:r>
              <a:rPr lang="en-US" altLang="ko-KR" b="1" dirty="0" smtClean="0"/>
              <a:t>.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다차</a:t>
            </a:r>
            <a:r>
              <a:rPr lang="ko-KR" altLang="ko-KR" dirty="0" smtClean="0"/>
              <a:t> 시간 근사화 계획</a:t>
            </a:r>
            <a:r>
              <a:rPr lang="en-US" altLang="ko-KR" dirty="0" smtClean="0"/>
              <a:t>(Polynomial Time Approximation Scheme)</a:t>
            </a:r>
            <a:endParaRPr lang="ko-KR" altLang="ko-KR" dirty="0" smtClean="0"/>
          </a:p>
          <a:p>
            <a:r>
              <a:rPr lang="ko-KR" altLang="ko-KR" dirty="0" smtClean="0"/>
              <a:t>모든 가능한 </a:t>
            </a:r>
            <a:r>
              <a:rPr lang="en-US" altLang="ko-KR" dirty="0" smtClean="0"/>
              <a:t>ε</a:t>
            </a:r>
            <a:r>
              <a:rPr lang="ko-KR" altLang="ko-KR" dirty="0" smtClean="0"/>
              <a:t>에 대하여</a:t>
            </a:r>
            <a:r>
              <a:rPr lang="en-US" altLang="ko-KR" dirty="0" smtClean="0"/>
              <a:t> A(ε)</a:t>
            </a:r>
            <a:r>
              <a:rPr lang="ko-KR" altLang="ko-KR" dirty="0" smtClean="0"/>
              <a:t>이</a:t>
            </a:r>
            <a:r>
              <a:rPr lang="en-US" altLang="ko-KR" dirty="0" smtClean="0"/>
              <a:t> I</a:t>
            </a:r>
            <a:r>
              <a:rPr lang="ko-KR" altLang="ko-KR" dirty="0" smtClean="0"/>
              <a:t>의 크기에 상관 없이 항상 다차시간에 수행될 때</a:t>
            </a:r>
            <a:r>
              <a:rPr lang="en-US" altLang="ko-KR" dirty="0" smtClean="0"/>
              <a:t> A(ε)</a:t>
            </a:r>
            <a:r>
              <a:rPr lang="ko-KR" altLang="ko-KR" dirty="0" smtClean="0"/>
              <a:t>를 </a:t>
            </a:r>
            <a:r>
              <a:rPr lang="ko-KR" altLang="ko-KR" dirty="0" err="1" smtClean="0"/>
              <a:t>다차</a:t>
            </a:r>
            <a:r>
              <a:rPr lang="ko-KR" altLang="ko-KR" dirty="0" smtClean="0"/>
              <a:t> 시간 근사화 계획이라고 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. </a:t>
            </a:r>
            <a:r>
              <a:rPr lang="ko-KR" altLang="ko-KR" dirty="0" err="1" smtClean="0"/>
              <a:t>다차</a:t>
            </a:r>
            <a:r>
              <a:rPr lang="ko-KR" altLang="ko-KR" dirty="0" smtClean="0"/>
              <a:t> 시간 근사화 계획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</TotalTime>
  <Words>1629</Words>
  <Application>Microsoft Office PowerPoint</Application>
  <PresentationFormat>화면 슬라이드 쇼(4:3)</PresentationFormat>
  <Paragraphs>134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광장</vt:lpstr>
      <vt:lpstr>Approximation for NP-Problem</vt:lpstr>
      <vt:lpstr>NP-문제의 해결</vt:lpstr>
      <vt:lpstr>외판원 문제</vt:lpstr>
      <vt:lpstr>나쁜 상사</vt:lpstr>
      <vt:lpstr>근사 기법의 분류</vt:lpstr>
      <vt:lpstr>절대 근사화 알고리즘</vt:lpstr>
      <vt:lpstr>ε-근사화 알고리즘</vt:lpstr>
      <vt:lpstr>근사화 계획</vt:lpstr>
      <vt:lpstr>. 다차 시간 근사화 계획</vt:lpstr>
      <vt:lpstr>완전 다차 시간 근사화 계획</vt:lpstr>
      <vt:lpstr>슬라이드 11</vt:lpstr>
      <vt:lpstr>슬라이드 12</vt:lpstr>
      <vt:lpstr>0/1 배낭 채우기 근사화</vt:lpstr>
      <vt:lpstr>근사 알고리즘</vt:lpstr>
      <vt:lpstr>절대 근사화 알고리즘인가? 답은 아니오 </vt:lpstr>
      <vt:lpstr>슬라이드 16</vt:lpstr>
      <vt:lpstr>이 경험적 규칙을 사용한 알고리즘은 ε-근사화 알고리즘인가? 답은 예이다</vt:lpstr>
      <vt:lpstr>생각해보자</vt:lpstr>
      <vt:lpstr>생각해 보자</vt:lpstr>
      <vt:lpstr>외판원 여행문제의 근사화 </vt:lpstr>
      <vt:lpstr>삼각 부등식 (triangular inequality)</vt:lpstr>
      <vt:lpstr>삼각 부등식 기반 근사화 기법</vt:lpstr>
      <vt:lpstr>슬라이드 23</vt:lpstr>
      <vt:lpstr>슬라이드 24</vt:lpstr>
      <vt:lpstr>고찰</vt:lpstr>
      <vt:lpstr>고찰 계속</vt:lpstr>
      <vt:lpstr>슬라이드 27</vt:lpstr>
      <vt:lpstr>개선된 근사화 알고리즘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삼각 부등식이 만족하지 않으면?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Approximation for NP-Problem</dc:title>
  <dc:creator>Microsoft Corporation</dc:creator>
  <cp:lastModifiedBy>admin</cp:lastModifiedBy>
  <cp:revision>17</cp:revision>
  <dcterms:created xsi:type="dcterms:W3CDTF">2006-10-05T04:04:58Z</dcterms:created>
  <dcterms:modified xsi:type="dcterms:W3CDTF">2012-12-04T06:26:38Z</dcterms:modified>
</cp:coreProperties>
</file>