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91" r:id="rId28"/>
    <p:sldId id="288" r:id="rId29"/>
    <p:sldId id="289" r:id="rId30"/>
    <p:sldId id="290" r:id="rId31"/>
    <p:sldId id="28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F4728-854E-420C-A1F0-66C9DC2F50AA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313C9-171F-45B1-96C5-4C8B0B85F6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14EBD5-C46F-41FA-AE0E-27B6082989F6}" type="slidenum">
              <a:rPr lang="en-GB"/>
              <a:pPr/>
              <a:t>16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2" y="685799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1" y="4343401"/>
            <a:ext cx="5476875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4E51E0-E147-43E9-A102-2E4D8D3A16E6}" type="slidenum">
              <a:rPr lang="en-GB"/>
              <a:pPr/>
              <a:t>17</a:t>
            </a:fld>
            <a:endParaRPr lang="en-GB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43002" y="685799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1" y="4343401"/>
            <a:ext cx="5476875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AB06DD-4622-4EEC-ADB0-BEAA9FA22207}" type="slidenum">
              <a:rPr lang="en-GB"/>
              <a:pPr/>
              <a:t>18</a:t>
            </a:fld>
            <a:endParaRPr lang="en-GB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3002" y="685799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1" y="4343401"/>
            <a:ext cx="5476875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0316CB-4BD8-40D5-AE77-FCD11D9235DE}" type="slidenum">
              <a:rPr lang="en-GB"/>
              <a:pPr/>
              <a:t>20</a:t>
            </a:fld>
            <a:endParaRPr lang="en-GB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43002" y="685799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1" y="4343401"/>
            <a:ext cx="5476875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제목 및 내용 2개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6DC738-54A8-42F8-8DC9-E73262F6B6F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2012-12-06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g_O_notation" TargetMode="External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ness" TargetMode="External"/><Relationship Id="rId2" Type="http://schemas.openxmlformats.org/officeDocument/2006/relationships/hyperlink" Target="http://en.wikipedia.org/wiki/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niform_distribution_(discrete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Randomized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민준기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‘a’ in an array  A having n elements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half of A are ‘a’</a:t>
            </a:r>
          </a:p>
          <a:p>
            <a:pPr lvl="1"/>
            <a:r>
              <a:rPr lang="en-US" altLang="ko-KR" dirty="0" smtClean="0"/>
              <a:t>the other half of A are ‘b’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findingA_LV</a:t>
            </a:r>
            <a:r>
              <a:rPr lang="en-US" altLang="ko-KR" sz="2800" dirty="0" smtClean="0"/>
              <a:t>(array A, n)</a:t>
            </a:r>
          </a:p>
          <a:p>
            <a:r>
              <a:rPr lang="en-US" altLang="ko-KR" sz="2800" dirty="0" smtClean="0"/>
              <a:t> begin </a:t>
            </a:r>
          </a:p>
          <a:p>
            <a:pPr lvl="1"/>
            <a:r>
              <a:rPr lang="en-US" altLang="ko-KR" sz="2800" dirty="0" smtClean="0"/>
              <a:t>repeat </a:t>
            </a:r>
          </a:p>
          <a:p>
            <a:pPr lvl="2"/>
            <a:r>
              <a:rPr lang="en-US" altLang="ko-KR" sz="2800" dirty="0" smtClean="0"/>
              <a:t>Randomly select one element out of n elements. </a:t>
            </a:r>
          </a:p>
          <a:p>
            <a:pPr lvl="2"/>
            <a:r>
              <a:rPr lang="en-US" altLang="ko-KR" sz="2800" dirty="0" smtClean="0"/>
              <a:t>until 'a' is found </a:t>
            </a:r>
          </a:p>
          <a:p>
            <a:r>
              <a:rPr lang="en-US" altLang="ko-KR" sz="2800" dirty="0" smtClean="0"/>
              <a:t>end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Las Vegas Algorithm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algorithm succeeds with probability 1. </a:t>
            </a:r>
          </a:p>
          <a:p>
            <a:r>
              <a:rPr lang="en-US" altLang="ko-KR" dirty="0" smtClean="0"/>
              <a:t>The running time is random (and arbitrarily large) </a:t>
            </a:r>
          </a:p>
          <a:p>
            <a:r>
              <a:rPr lang="en-US" altLang="ko-KR" dirty="0" smtClean="0"/>
              <a:t>but its expectation is upper-bounded by  O(1)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findingA_MC</a:t>
            </a:r>
            <a:r>
              <a:rPr lang="en-US" altLang="ko-KR" sz="2800" dirty="0" smtClean="0"/>
              <a:t>(array A, n, k) </a:t>
            </a:r>
          </a:p>
          <a:p>
            <a:r>
              <a:rPr lang="en-US" altLang="ko-KR" sz="2800" dirty="0" smtClean="0"/>
              <a:t>begin </a:t>
            </a:r>
          </a:p>
          <a:p>
            <a:pPr lvl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=1 </a:t>
            </a:r>
          </a:p>
          <a:p>
            <a:pPr lvl="1"/>
            <a:r>
              <a:rPr lang="en-US" altLang="ko-KR" sz="2800" dirty="0" smtClean="0"/>
              <a:t>repeat </a:t>
            </a:r>
          </a:p>
          <a:p>
            <a:pPr lvl="2"/>
            <a:r>
              <a:rPr lang="en-US" altLang="ko-KR" sz="2800" dirty="0" smtClean="0"/>
              <a:t>Randomly select one element out of n elements. </a:t>
            </a:r>
          </a:p>
          <a:p>
            <a:pPr lvl="2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=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+ 1 </a:t>
            </a:r>
          </a:p>
          <a:p>
            <a:pPr lvl="1"/>
            <a:r>
              <a:rPr lang="en-US" altLang="ko-KR" sz="2800" dirty="0" smtClean="0"/>
              <a:t>until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=k or 'a' is found </a:t>
            </a:r>
          </a:p>
          <a:p>
            <a:r>
              <a:rPr lang="en-US" altLang="ko-KR" sz="2800" dirty="0" smtClean="0"/>
              <a:t>end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Algorithm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If an ‘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’ is found, the algorithm succeeds, </a:t>
            </a:r>
          </a:p>
          <a:p>
            <a:r>
              <a:rPr lang="en-US" altLang="ko-KR" dirty="0" smtClean="0"/>
              <a:t>else the algorithm fails.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After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iterations, the probability of finding an ‘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’ is:</a:t>
            </a:r>
          </a:p>
          <a:p>
            <a:pPr lvl="1"/>
            <a:r>
              <a:rPr lang="en-US" altLang="ko-KR" dirty="0" smtClean="0"/>
              <a:t>Pr(find a) = 1-(1/2)</a:t>
            </a:r>
            <a:r>
              <a:rPr lang="en-US" altLang="ko-KR" baseline="30000" dirty="0" smtClean="0"/>
              <a:t>k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This algorithm does not guarantee success, but the run time is fixed. </a:t>
            </a:r>
          </a:p>
          <a:p>
            <a:r>
              <a:rPr lang="en-US" altLang="ko-KR" dirty="0" smtClean="0"/>
              <a:t>The selection is executed exactly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times, therefore the runtime is  O(k).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Randomized Quick-Sort</a:t>
            </a:r>
          </a:p>
          <a:p>
            <a:pPr lvl="1"/>
            <a:r>
              <a:rPr lang="en-US" altLang="ko-KR" dirty="0" err="1" smtClean="0">
                <a:hlinkClick r:id="rId2" action="ppaction://hlinkfile" tooltip="Quicksort"/>
              </a:rPr>
              <a:t>Quicksort</a:t>
            </a:r>
            <a:r>
              <a:rPr lang="en-US" altLang="ko-KR" dirty="0" smtClean="0"/>
              <a:t> is a familiar, commonly used algorithm in which randomness can be useful</a:t>
            </a:r>
          </a:p>
          <a:p>
            <a:pPr lvl="1"/>
            <a:r>
              <a:rPr lang="en-US" altLang="ko-KR" dirty="0" smtClean="0"/>
              <a:t>Any deterministic version of this algorithm requires </a:t>
            </a:r>
            <a:r>
              <a:rPr lang="en-US" altLang="ko-KR" i="1" dirty="0" smtClean="0">
                <a:hlinkClick r:id="rId3" action="ppaction://hlinkfile" tooltip="Big O notation"/>
              </a:rPr>
              <a:t>O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 time</a:t>
            </a:r>
          </a:p>
          <a:p>
            <a:pPr lvl="1"/>
            <a:r>
              <a:rPr lang="en-US" altLang="ko-KR" dirty="0" smtClean="0"/>
              <a:t>The behavior of quick sort depends on the pivot selection.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if the algorithm selects pivot elements uniformly at random, it has a provably high probability of finishing in </a:t>
            </a:r>
            <a:r>
              <a:rPr lang="en-US" altLang="ko-KR" i="1" dirty="0" smtClean="0"/>
              <a:t>O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 log 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 time regardless of the characteristics of the input.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6425" cy="1089529"/>
          </a:xfrm>
          <a:ln/>
        </p:spPr>
        <p:txBody>
          <a:bodyPr>
            <a:spAutoFit/>
          </a:bodyPr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err="1">
                <a:latin typeface="Berlin Sans FB Demi" pitchFamily="34" charset="0"/>
              </a:rPr>
              <a:t>PageRank</a:t>
            </a:r>
            <a:r>
              <a:rPr lang="en-GB" sz="4000" dirty="0">
                <a:latin typeface="Berlin Sans FB Demi" pitchFamily="34" charset="0"/>
              </a:rPr>
              <a:t>: Random </a:t>
            </a:r>
            <a:r>
              <a:rPr lang="en-GB" sz="4000" dirty="0" smtClean="0">
                <a:latin typeface="Berlin Sans FB Demi" pitchFamily="34" charset="0"/>
              </a:rPr>
              <a:t>Walk </a:t>
            </a:r>
            <a:r>
              <a:rPr lang="en-GB" sz="4000" dirty="0">
                <a:latin typeface="Berlin Sans FB Demi" pitchFamily="34" charset="0"/>
              </a:rPr>
              <a:t>Over </a:t>
            </a:r>
            <a:r>
              <a:rPr lang="en-GB" sz="4000" dirty="0" smtClean="0">
                <a:latin typeface="Berlin Sans FB Demi" pitchFamily="34" charset="0"/>
              </a:rPr>
              <a:t>     The </a:t>
            </a:r>
            <a:r>
              <a:rPr lang="en-GB" sz="4000" dirty="0">
                <a:latin typeface="Berlin Sans FB Demi" pitchFamily="34" charset="0"/>
              </a:rPr>
              <a:t>Web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6425" cy="3491918"/>
          </a:xfrm>
          <a:ln/>
        </p:spPr>
        <p:txBody>
          <a:bodyPr>
            <a:spAutoFit/>
          </a:bodyPr>
          <a:lstStyle/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>
                <a:latin typeface="Arial Rounded MT Bold" pitchFamily="34" charset="0"/>
              </a:rPr>
              <a:t>If a user starts at a random web page and </a:t>
            </a:r>
            <a:r>
              <a:rPr lang="en-GB" sz="2800" dirty="0" smtClean="0">
                <a:latin typeface="Arial Rounded MT Bold" pitchFamily="34" charset="0"/>
              </a:rPr>
              <a:t>    surfs </a:t>
            </a:r>
            <a:r>
              <a:rPr lang="en-GB" sz="2800" dirty="0">
                <a:latin typeface="Arial Rounded MT Bold" pitchFamily="34" charset="0"/>
              </a:rPr>
              <a:t>by clicking links and randomly entering new URLs, what is the probability that s/he </a:t>
            </a:r>
            <a:r>
              <a:rPr lang="en-GB" sz="2800" dirty="0" smtClean="0">
                <a:latin typeface="Arial Rounded MT Bold" pitchFamily="34" charset="0"/>
              </a:rPr>
              <a:t>  will </a:t>
            </a:r>
            <a:r>
              <a:rPr lang="en-GB" sz="2800" dirty="0">
                <a:latin typeface="Arial Rounded MT Bold" pitchFamily="34" charset="0"/>
              </a:rPr>
              <a:t>arrive at a given page?</a:t>
            </a: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>
                <a:latin typeface="Arial Rounded MT Bold" pitchFamily="34" charset="0"/>
              </a:rPr>
              <a:t>The </a:t>
            </a:r>
            <a:r>
              <a:rPr lang="en-GB" sz="2800" dirty="0" err="1">
                <a:solidFill>
                  <a:srgbClr val="FF0000"/>
                </a:solidFill>
                <a:latin typeface="Arial Rounded MT Bold" pitchFamily="34" charset="0"/>
              </a:rPr>
              <a:t>PageRank</a:t>
            </a:r>
            <a:r>
              <a:rPr lang="en-GB" sz="2800" i="1" dirty="0">
                <a:latin typeface="Arial Rounded MT Bold" pitchFamily="34" charset="0"/>
              </a:rPr>
              <a:t> </a:t>
            </a:r>
            <a:r>
              <a:rPr lang="en-GB" sz="2800" dirty="0">
                <a:latin typeface="Arial Rounded MT Bold" pitchFamily="34" charset="0"/>
              </a:rPr>
              <a:t>of a page captures this notion</a:t>
            </a:r>
          </a:p>
          <a:p>
            <a:pPr lvl="1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Arial Rounded MT Bold" pitchFamily="34" charset="0"/>
              </a:rPr>
              <a:t>More “popular” or “worthwhile” pages get a higher </a:t>
            </a:r>
            <a:r>
              <a:rPr lang="en-GB" dirty="0" smtClean="0">
                <a:latin typeface="Arial Rounded MT Bold" pitchFamily="34" charset="0"/>
              </a:rPr>
              <a:t>rank</a:t>
            </a:r>
          </a:p>
          <a:p>
            <a:pPr lvl="1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Arial Rounded MT Bold" pitchFamily="34" charset="0"/>
              </a:rPr>
              <a:t>This gives a rule for </a:t>
            </a:r>
            <a:r>
              <a:rPr lang="en-GB" dirty="0" smtClean="0">
                <a:solidFill>
                  <a:srgbClr val="FF0000"/>
                </a:solidFill>
                <a:latin typeface="Arial Rounded MT Bold" pitchFamily="34" charset="0"/>
              </a:rPr>
              <a:t>random walk on The  Web graph</a:t>
            </a:r>
            <a:r>
              <a:rPr lang="en-GB" dirty="0" smtClean="0">
                <a:latin typeface="Arial Rounded MT Bold" pitchFamily="34" charset="0"/>
              </a:rPr>
              <a:t> (a directed graph).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B4743-C740-449E-AB9D-CB86BC15413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22294"/>
            <a:ext cx="8221663" cy="573106"/>
          </a:xfrm>
          <a:ln/>
        </p:spPr>
        <p:txBody>
          <a:bodyPr>
            <a:spAutoFit/>
          </a:bodyPr>
          <a:lstStyle/>
          <a:p>
            <a:pPr>
              <a:lnSpc>
                <a:spcPct val="7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latin typeface="Berlin Sans FB Demi" pitchFamily="34" charset="0"/>
              </a:rPr>
              <a:t>PageRank</a:t>
            </a:r>
            <a:r>
              <a:rPr lang="en-GB" dirty="0">
                <a:latin typeface="Berlin Sans FB Demi" pitchFamily="34" charset="0"/>
              </a:rPr>
              <a:t>: </a:t>
            </a:r>
            <a:r>
              <a:rPr lang="en-GB" dirty="0" smtClean="0">
                <a:latin typeface="Berlin Sans FB Demi" pitchFamily="34" charset="0"/>
              </a:rPr>
              <a:t>Example</a:t>
            </a:r>
            <a:endParaRPr lang="en-GB" dirty="0">
              <a:latin typeface="Berlin Sans FB Demi" pitchFamily="34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47888" y="1447800"/>
          <a:ext cx="5138737" cy="5257800"/>
        </p:xfrm>
        <a:graphic>
          <a:graphicData uri="http://schemas.openxmlformats.org/presentationml/2006/ole">
            <p:oleObj spid="_x0000_s3074" r:id="rId4" imgW="6615275" imgH="6767528" progId="">
              <p:embed/>
            </p:oleObj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3442648" y="1752600"/>
            <a:ext cx="1371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www.kaist.ac.kr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B4743-C740-449E-AB9D-CB86BC15413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6425" cy="640816"/>
          </a:xfrm>
          <a:ln/>
        </p:spPr>
        <p:txBody>
          <a:bodyPr>
            <a:spAutoFit/>
          </a:bodyPr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latin typeface="Berlin Sans FB Demi" pitchFamily="34" charset="0"/>
              </a:rPr>
              <a:t>PageRank</a:t>
            </a:r>
            <a:r>
              <a:rPr lang="en-GB" dirty="0">
                <a:latin typeface="Berlin Sans FB Demi" pitchFamily="34" charset="0"/>
              </a:rPr>
              <a:t>: Formula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6425" cy="4670894"/>
          </a:xfrm>
          <a:ln/>
        </p:spPr>
        <p:txBody>
          <a:bodyPr>
            <a:spAutoFit/>
          </a:bodyPr>
          <a:lstStyle/>
          <a:p>
            <a:pPr marL="19050" indent="0">
              <a:lnSpc>
                <a:spcPct val="81000"/>
              </a:lnSpc>
              <a:buFont typeface="Wingdings" pitchFamily="2" charset="2"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sz="2800" dirty="0">
                <a:latin typeface="Arial Rounded MT Bold" pitchFamily="34" charset="0"/>
              </a:rPr>
              <a:t>Given page A, and pages T</a:t>
            </a:r>
            <a:r>
              <a:rPr lang="en-GB" sz="2800" baseline="-33000" dirty="0">
                <a:latin typeface="Arial Rounded MT Bold" pitchFamily="34" charset="0"/>
              </a:rPr>
              <a:t>1</a:t>
            </a:r>
            <a:r>
              <a:rPr lang="en-GB" sz="2800" dirty="0">
                <a:latin typeface="Arial Rounded MT Bold" pitchFamily="34" charset="0"/>
              </a:rPr>
              <a:t> through </a:t>
            </a:r>
            <a:r>
              <a:rPr lang="en-GB" sz="2800" dirty="0" err="1">
                <a:latin typeface="Arial Rounded MT Bold" pitchFamily="34" charset="0"/>
              </a:rPr>
              <a:t>T</a:t>
            </a:r>
            <a:r>
              <a:rPr lang="en-GB" sz="2800" baseline="-33000" dirty="0" err="1">
                <a:latin typeface="Arial Rounded MT Bold" pitchFamily="34" charset="0"/>
              </a:rPr>
              <a:t>n</a:t>
            </a:r>
            <a:r>
              <a:rPr lang="en-GB" sz="2800" dirty="0">
                <a:latin typeface="Arial Rounded MT Bold" pitchFamily="34" charset="0"/>
              </a:rPr>
              <a:t> linking to A, </a:t>
            </a:r>
            <a:r>
              <a:rPr lang="en-GB" sz="2800" dirty="0" err="1">
                <a:latin typeface="Arial Rounded MT Bold" pitchFamily="34" charset="0"/>
              </a:rPr>
              <a:t>PageRank</a:t>
            </a:r>
            <a:r>
              <a:rPr lang="en-GB" sz="2800" dirty="0">
                <a:latin typeface="Arial Rounded MT Bold" pitchFamily="34" charset="0"/>
              </a:rPr>
              <a:t> </a:t>
            </a:r>
            <a:r>
              <a:rPr lang="en-GB" sz="2800" dirty="0" smtClean="0">
                <a:latin typeface="Arial Rounded MT Bold" pitchFamily="34" charset="0"/>
              </a:rPr>
              <a:t>of A is </a:t>
            </a:r>
            <a:r>
              <a:rPr lang="en-GB" sz="2800" dirty="0">
                <a:latin typeface="Arial Rounded MT Bold" pitchFamily="34" charset="0"/>
              </a:rPr>
              <a:t>defined as:</a:t>
            </a:r>
          </a:p>
          <a:p>
            <a:pPr marL="19050" indent="0">
              <a:lnSpc>
                <a:spcPct val="81000"/>
              </a:lnSpc>
              <a:buFont typeface="Wingdings" pitchFamily="2" charset="2"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endParaRPr lang="en-GB" dirty="0">
              <a:latin typeface="Arial Rounded MT Bold" pitchFamily="34" charset="0"/>
            </a:endParaRPr>
          </a:p>
          <a:p>
            <a:pPr marL="19050" indent="0">
              <a:lnSpc>
                <a:spcPct val="81000"/>
              </a:lnSpc>
              <a:buFont typeface="Wingdings" pitchFamily="2" charset="2"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>
                <a:solidFill>
                  <a:srgbClr val="FF0000"/>
                </a:solidFill>
                <a:latin typeface="Arial Rounded MT Bold" pitchFamily="34" charset="0"/>
              </a:rPr>
              <a:t>PR(A) = (1-d) + d (PR(T</a:t>
            </a:r>
            <a:r>
              <a:rPr lang="en-GB" baseline="-33000" dirty="0">
                <a:solidFill>
                  <a:srgbClr val="FF0000"/>
                </a:solidFill>
                <a:latin typeface="Arial Rounded MT Bold" pitchFamily="34" charset="0"/>
              </a:rPr>
              <a:t>1</a:t>
            </a:r>
            <a:r>
              <a:rPr lang="en-GB" dirty="0">
                <a:solidFill>
                  <a:srgbClr val="FF0000"/>
                </a:solidFill>
                <a:latin typeface="Arial Rounded MT Bold" pitchFamily="34" charset="0"/>
              </a:rPr>
              <a:t>)/C(T</a:t>
            </a:r>
            <a:r>
              <a:rPr lang="en-GB" baseline="-33000" dirty="0">
                <a:solidFill>
                  <a:srgbClr val="FF0000"/>
                </a:solidFill>
                <a:latin typeface="Arial Rounded MT Bold" pitchFamily="34" charset="0"/>
              </a:rPr>
              <a:t>1</a:t>
            </a:r>
            <a:r>
              <a:rPr lang="en-GB" dirty="0">
                <a:solidFill>
                  <a:srgbClr val="FF0000"/>
                </a:solidFill>
                <a:latin typeface="Arial Rounded MT Bold" pitchFamily="34" charset="0"/>
              </a:rPr>
              <a:t>) + ... +</a:t>
            </a:r>
          </a:p>
          <a:p>
            <a:pPr marL="19050" indent="0">
              <a:lnSpc>
                <a:spcPct val="81000"/>
              </a:lnSpc>
              <a:buFont typeface="Wingdings" pitchFamily="2" charset="2"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>
                <a:solidFill>
                  <a:srgbClr val="FF0000"/>
                </a:solidFill>
                <a:latin typeface="Arial Rounded MT Bold" pitchFamily="34" charset="0"/>
              </a:rPr>
              <a:t>                  PR(</a:t>
            </a:r>
            <a:r>
              <a:rPr lang="en-GB" dirty="0" err="1">
                <a:solidFill>
                  <a:srgbClr val="FF0000"/>
                </a:solidFill>
                <a:latin typeface="Arial Rounded MT Bold" pitchFamily="34" charset="0"/>
              </a:rPr>
              <a:t>T</a:t>
            </a:r>
            <a:r>
              <a:rPr lang="en-GB" baseline="-33000" dirty="0" err="1">
                <a:solidFill>
                  <a:srgbClr val="FF0000"/>
                </a:solidFill>
                <a:latin typeface="Arial Rounded MT Bold" pitchFamily="34" charset="0"/>
              </a:rPr>
              <a:t>n</a:t>
            </a:r>
            <a:r>
              <a:rPr lang="en-GB" dirty="0">
                <a:solidFill>
                  <a:srgbClr val="FF0000"/>
                </a:solidFill>
                <a:latin typeface="Arial Rounded MT Bold" pitchFamily="34" charset="0"/>
              </a:rPr>
              <a:t>)/C(</a:t>
            </a:r>
            <a:r>
              <a:rPr lang="en-GB" dirty="0" err="1">
                <a:solidFill>
                  <a:srgbClr val="FF0000"/>
                </a:solidFill>
                <a:latin typeface="Arial Rounded MT Bold" pitchFamily="34" charset="0"/>
              </a:rPr>
              <a:t>T</a:t>
            </a:r>
            <a:r>
              <a:rPr lang="en-GB" baseline="-33000" dirty="0" err="1">
                <a:solidFill>
                  <a:srgbClr val="FF0000"/>
                </a:solidFill>
                <a:latin typeface="Arial Rounded MT Bold" pitchFamily="34" charset="0"/>
              </a:rPr>
              <a:t>n</a:t>
            </a:r>
            <a:r>
              <a:rPr lang="en-GB" dirty="0">
                <a:solidFill>
                  <a:srgbClr val="FF0000"/>
                </a:solidFill>
                <a:latin typeface="Arial Rounded MT Bold" pitchFamily="34" charset="0"/>
              </a:rPr>
              <a:t>))</a:t>
            </a:r>
          </a:p>
          <a:p>
            <a:pPr marL="19050" indent="0">
              <a:lnSpc>
                <a:spcPct val="81000"/>
              </a:lnSpc>
              <a:buFont typeface="Wingdings" pitchFamily="2" charset="2"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endParaRPr lang="en-GB" dirty="0">
              <a:latin typeface="Arial Rounded MT Bold" pitchFamily="34" charset="0"/>
            </a:endParaRPr>
          </a:p>
          <a:p>
            <a:pPr marL="19050" indent="0">
              <a:lnSpc>
                <a:spcPct val="81000"/>
              </a:lnSpc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 smtClean="0">
                <a:latin typeface="Arial Rounded MT Bold" pitchFamily="34" charset="0"/>
              </a:rPr>
              <a:t> C(P</a:t>
            </a:r>
            <a:r>
              <a:rPr lang="en-GB" dirty="0">
                <a:latin typeface="Arial Rounded MT Bold" pitchFamily="34" charset="0"/>
              </a:rPr>
              <a:t>) is </a:t>
            </a:r>
            <a:r>
              <a:rPr lang="en-GB" dirty="0" smtClean="0">
                <a:latin typeface="Arial Rounded MT Bold" pitchFamily="34" charset="0"/>
              </a:rPr>
              <a:t>the out-degree </a:t>
            </a:r>
            <a:r>
              <a:rPr lang="en-GB" dirty="0">
                <a:latin typeface="Arial Rounded MT Bold" pitchFamily="34" charset="0"/>
              </a:rPr>
              <a:t>of page P</a:t>
            </a:r>
          </a:p>
          <a:p>
            <a:pPr marL="19050" indent="0">
              <a:lnSpc>
                <a:spcPct val="81000"/>
              </a:lnSpc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 smtClean="0">
                <a:latin typeface="Arial Rounded MT Bold" pitchFamily="34" charset="0"/>
              </a:rPr>
              <a:t> d </a:t>
            </a:r>
            <a:r>
              <a:rPr lang="en-GB" dirty="0">
                <a:latin typeface="Arial Rounded MT Bold" pitchFamily="34" charset="0"/>
              </a:rPr>
              <a:t>is the </a:t>
            </a:r>
            <a:r>
              <a:rPr lang="en-GB" dirty="0" smtClean="0">
                <a:latin typeface="Arial Rounded MT Bold" pitchFamily="34" charset="0"/>
              </a:rPr>
              <a:t>“</a:t>
            </a:r>
            <a:r>
              <a:rPr lang="en-GB" dirty="0">
                <a:latin typeface="Arial Rounded MT Bold" pitchFamily="34" charset="0"/>
              </a:rPr>
              <a:t>random URL</a:t>
            </a:r>
            <a:r>
              <a:rPr lang="en-GB" dirty="0" smtClean="0">
                <a:latin typeface="Arial Rounded MT Bold" pitchFamily="34" charset="0"/>
              </a:rPr>
              <a:t>” </a:t>
            </a:r>
            <a:r>
              <a:rPr lang="en-GB" dirty="0">
                <a:latin typeface="Arial Rounded MT Bold" pitchFamily="34" charset="0"/>
              </a:rPr>
              <a:t>factor </a:t>
            </a:r>
            <a:r>
              <a:rPr lang="en-GB" dirty="0" smtClean="0">
                <a:latin typeface="Arial Rounded MT Bold" pitchFamily="34" charset="0"/>
              </a:rPr>
              <a:t>(≈0.85)</a:t>
            </a:r>
          </a:p>
          <a:p>
            <a:pPr marL="19050" indent="0">
              <a:lnSpc>
                <a:spcPct val="81000"/>
              </a:lnSpc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 smtClean="0">
                <a:solidFill>
                  <a:srgbClr val="FF0000"/>
                </a:solidFill>
                <a:latin typeface="Arial Rounded MT Bold" pitchFamily="34" charset="0"/>
              </a:rPr>
              <a:t> This is the stationary distribution of the 	  Markov chain for the random walk.</a:t>
            </a:r>
            <a:endParaRPr lang="en-GB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B4743-C740-449E-AB9D-CB86BC15413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04800"/>
            <a:ext cx="8153400" cy="5124450"/>
            <a:chOff x="2520" y="1950"/>
            <a:chExt cx="7200" cy="4320"/>
          </a:xfrm>
        </p:grpSpPr>
        <p:sp>
          <p:nvSpPr>
            <p:cNvPr id="34821" name="AutoShape 5"/>
            <p:cNvSpPr>
              <a:spLocks noChangeAspect="1" noChangeArrowheads="1"/>
            </p:cNvSpPr>
            <p:nvPr/>
          </p:nvSpPr>
          <p:spPr bwMode="auto">
            <a:xfrm>
              <a:off x="2520" y="1950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3420" y="2104"/>
              <a:ext cx="900" cy="12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T1</a:t>
              </a:r>
            </a:p>
            <a:p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  <a:p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PR=0.5</a:t>
              </a:r>
              <a:endParaRPr lang="en-US" sz="2000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4320" y="3184"/>
              <a:ext cx="27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V="1">
              <a:off x="4320" y="2568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V="1">
              <a:off x="4320" y="2876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420" y="3493"/>
              <a:ext cx="900" cy="12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T2</a:t>
              </a:r>
            </a:p>
            <a:p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  <a:p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PR=0.3</a:t>
              </a:r>
              <a:endParaRPr lang="en-US" sz="2000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320" y="4264"/>
              <a:ext cx="270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4320" y="3648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V="1">
              <a:off x="4320" y="4573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 flipV="1">
              <a:off x="4320" y="3956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3420" y="5036"/>
              <a:ext cx="900" cy="1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T3</a:t>
              </a:r>
            </a:p>
            <a:p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  <a:p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PR=0.1</a:t>
              </a:r>
              <a:endParaRPr lang="en-US" sz="2000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4320" y="5190"/>
              <a:ext cx="270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 flipV="1">
              <a:off x="4320" y="5499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V="1">
              <a:off x="4320" y="5961"/>
              <a:ext cx="150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 flipV="1">
              <a:off x="4320" y="5807"/>
              <a:ext cx="150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4320" y="5344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7020" y="2721"/>
              <a:ext cx="900" cy="2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A</a:t>
              </a:r>
            </a:p>
            <a:p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  <a:p>
              <a:endParaRPr lang="en-US" altLang="zh-CN" sz="1200">
                <a:latin typeface="Times New Roman" pitchFamily="18" charset="0"/>
                <a:ea typeface="SimSun" pitchFamily="2" charset="-122"/>
              </a:endParaRPr>
            </a:p>
            <a:p>
              <a:endParaRPr 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 flipV="1">
              <a:off x="7920" y="3647"/>
              <a:ext cx="105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V="1">
              <a:off x="7920" y="3956"/>
              <a:ext cx="105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04800" y="5648325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Arial Rounded MT Bold" pitchFamily="34" charset="0"/>
              </a:rPr>
              <a:t>PR(A)=(1-d) + d*(PR(T1)/C(T1) + PR(T2)/C(T2) + PR(T3)/C(T3)) </a:t>
            </a:r>
          </a:p>
          <a:p>
            <a:pPr eaLnBrk="1" hangingPunct="1"/>
            <a:r>
              <a:rPr lang="en-US" sz="2000" dirty="0">
                <a:latin typeface="Arial Rounded MT Bold" pitchFamily="34" charset="0"/>
              </a:rPr>
              <a:t>          =0.15+0.85*(0.5/3 + 0.3/4+ 0.1/5)   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200400" y="685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3200400" y="198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3236913" y="3830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010400" y="190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E1608E-5D3C-46CD-A769-3C865E8BF6A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</a:t>
            </a:r>
            <a:r>
              <a:rPr lang="en-US" altLang="ko-KR" dirty="0" smtClean="0">
                <a:hlinkClick r:id="rId2" action="ppaction://hlinkfile" tooltip="Algorithm"/>
              </a:rPr>
              <a:t>algorithm</a:t>
            </a:r>
            <a:r>
              <a:rPr lang="en-US" altLang="ko-KR" dirty="0" smtClean="0"/>
              <a:t> which employs a degree of </a:t>
            </a:r>
            <a:r>
              <a:rPr lang="en-US" altLang="ko-KR" dirty="0" smtClean="0">
                <a:hlinkClick r:id="rId3" action="ppaction://hlinkfile" tooltip="Randomness"/>
              </a:rPr>
              <a:t>randomness</a:t>
            </a:r>
            <a:r>
              <a:rPr lang="en-US" altLang="ko-KR" dirty="0" smtClean="0"/>
              <a:t> as part of its logic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algorithm typically uses </a:t>
            </a:r>
            <a:r>
              <a:rPr lang="en-US" altLang="ko-KR" dirty="0" smtClean="0">
                <a:hlinkClick r:id="rId4" action="ppaction://hlinkfile" tooltip="Uniform distribution (discrete)"/>
              </a:rPr>
              <a:t>uniformly random</a:t>
            </a:r>
            <a:r>
              <a:rPr lang="en-US" altLang="ko-KR" dirty="0" smtClean="0"/>
              <a:t> bits as an auxiliary input to guide its behavior, in the hope of achieving good performance in the "average case" over all possible choices of random bits.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Randomized Algorithm?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28600" y="5410200"/>
            <a:ext cx="86868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54584"/>
            <a:ext cx="8534400" cy="590931"/>
          </a:xfrm>
          <a:ln/>
        </p:spPr>
        <p:txBody>
          <a:bodyPr wrap="square">
            <a:spAutoFit/>
          </a:bodyPr>
          <a:lstStyle/>
          <a:p>
            <a:pPr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err="1">
                <a:latin typeface="Berlin Sans FB Demi" pitchFamily="34" charset="0"/>
              </a:rPr>
              <a:t>PageRank</a:t>
            </a:r>
            <a:r>
              <a:rPr lang="en-GB" sz="4000" dirty="0">
                <a:latin typeface="Berlin Sans FB Demi" pitchFamily="34" charset="0"/>
              </a:rPr>
              <a:t>: </a:t>
            </a:r>
            <a:r>
              <a:rPr lang="en-GB" sz="4000" dirty="0" smtClean="0">
                <a:latin typeface="Berlin Sans FB Demi" pitchFamily="34" charset="0"/>
              </a:rPr>
              <a:t>Intuition &amp; Computation</a:t>
            </a:r>
            <a:endParaRPr lang="en-GB" sz="4000" dirty="0">
              <a:latin typeface="Berlin Sans FB Demi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6425" cy="3453253"/>
          </a:xfrm>
          <a:ln/>
        </p:spPr>
        <p:txBody>
          <a:bodyPr>
            <a:spAutoFit/>
          </a:bodyPr>
          <a:lstStyle/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dirty="0" smtClean="0">
                <a:latin typeface="Arial Rounded MT Bold" pitchFamily="34" charset="0"/>
              </a:rPr>
              <a:t>Each page distributes its </a:t>
            </a:r>
            <a:r>
              <a:rPr lang="en-GB" sz="3000" dirty="0" err="1" smtClean="0">
                <a:latin typeface="Arial Rounded MT Bold" pitchFamily="34" charset="0"/>
              </a:rPr>
              <a:t>PR</a:t>
            </a:r>
            <a:r>
              <a:rPr lang="en-GB" sz="3000" baseline="-33000" dirty="0" err="1" smtClean="0">
                <a:latin typeface="Arial Rounded MT Bold" pitchFamily="34" charset="0"/>
              </a:rPr>
              <a:t>i</a:t>
            </a:r>
            <a:r>
              <a:rPr lang="en-GB" sz="3000" dirty="0" smtClean="0">
                <a:latin typeface="Arial Rounded MT Bold" pitchFamily="34" charset="0"/>
              </a:rPr>
              <a:t> to all pages  it links to. </a:t>
            </a:r>
            <a:r>
              <a:rPr lang="en-GB" sz="3000" dirty="0" err="1" smtClean="0">
                <a:latin typeface="Arial Rounded MT Bold" pitchFamily="34" charset="0"/>
              </a:rPr>
              <a:t>Linkees</a:t>
            </a:r>
            <a:r>
              <a:rPr lang="en-GB" sz="3000" dirty="0" smtClean="0">
                <a:latin typeface="Arial Rounded MT Bold" pitchFamily="34" charset="0"/>
              </a:rPr>
              <a:t> add up their awarded  rank fragments to find their PR</a:t>
            </a:r>
            <a:r>
              <a:rPr lang="en-GB" sz="3000" baseline="-33000" dirty="0" smtClean="0">
                <a:latin typeface="Arial Rounded MT Bold" pitchFamily="34" charset="0"/>
              </a:rPr>
              <a:t>i+1</a:t>
            </a:r>
            <a:r>
              <a:rPr lang="en-GB" sz="3000" dirty="0" smtClean="0">
                <a:latin typeface="Arial Rounded MT Bold" pitchFamily="34" charset="0"/>
              </a:rPr>
              <a:t>.</a:t>
            </a:r>
            <a:endParaRPr lang="en-GB" sz="3000" baseline="-33000" dirty="0" smtClean="0">
              <a:latin typeface="Arial Rounded MT Bold" pitchFamily="34" charset="0"/>
            </a:endParaRP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i="1" dirty="0" smtClean="0">
                <a:latin typeface="Arial Rounded MT Bold" pitchFamily="34" charset="0"/>
              </a:rPr>
              <a:t>d </a:t>
            </a:r>
            <a:r>
              <a:rPr lang="en-GB" sz="3000" dirty="0" smtClean="0">
                <a:latin typeface="Arial Rounded MT Bold" pitchFamily="34" charset="0"/>
              </a:rPr>
              <a:t>is the “random jump factor”</a:t>
            </a: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3000" dirty="0" smtClean="0">
              <a:latin typeface="Arial Rounded MT Bold" pitchFamily="34" charset="0"/>
            </a:endParaRP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dirty="0" smtClean="0">
                <a:latin typeface="Arial Rounded MT Bold" pitchFamily="34" charset="0"/>
              </a:rPr>
              <a:t>Can be calculated iteratively : </a:t>
            </a:r>
            <a:r>
              <a:rPr lang="en-GB" sz="3000" dirty="0">
                <a:solidFill>
                  <a:srgbClr val="FF0000"/>
                </a:solidFill>
                <a:latin typeface="Arial Rounded MT Bold" pitchFamily="34" charset="0"/>
              </a:rPr>
              <a:t>PR</a:t>
            </a:r>
            <a:r>
              <a:rPr lang="en-GB" sz="3000" baseline="-33000" dirty="0">
                <a:solidFill>
                  <a:srgbClr val="FF0000"/>
                </a:solidFill>
                <a:latin typeface="Arial Rounded MT Bold" pitchFamily="34" charset="0"/>
              </a:rPr>
              <a:t>i+1</a:t>
            </a:r>
            <a:r>
              <a:rPr lang="en-GB" sz="3000" dirty="0">
                <a:solidFill>
                  <a:srgbClr val="FF0000"/>
                </a:solidFill>
                <a:latin typeface="Arial Rounded MT Bold" pitchFamily="34" charset="0"/>
              </a:rPr>
              <a:t> is </a:t>
            </a:r>
            <a:r>
              <a:rPr lang="en-GB" sz="3000" dirty="0" smtClean="0">
                <a:solidFill>
                  <a:srgbClr val="FF0000"/>
                </a:solidFill>
                <a:latin typeface="Arial Rounded MT Bold" pitchFamily="34" charset="0"/>
              </a:rPr>
              <a:t>      computed based on </a:t>
            </a:r>
            <a:r>
              <a:rPr lang="en-GB" sz="3000" dirty="0" err="1" smtClean="0">
                <a:solidFill>
                  <a:srgbClr val="FF0000"/>
                </a:solidFill>
                <a:latin typeface="Arial Rounded MT Bold" pitchFamily="34" charset="0"/>
              </a:rPr>
              <a:t>PR</a:t>
            </a:r>
            <a:r>
              <a:rPr lang="en-GB" sz="3000" baseline="-33000" dirty="0" err="1" smtClean="0">
                <a:solidFill>
                  <a:srgbClr val="FF0000"/>
                </a:solidFill>
                <a:latin typeface="Arial Rounded MT Bold" pitchFamily="34" charset="0"/>
              </a:rPr>
              <a:t>i</a:t>
            </a:r>
            <a:r>
              <a:rPr lang="en-GB" sz="3000" dirty="0" smtClean="0">
                <a:latin typeface="Arial Rounded MT Bold" pitchFamily="34" charset="0"/>
              </a:rPr>
              <a:t>.</a:t>
            </a:r>
            <a:endParaRPr lang="en-GB" sz="3000" baseline="-33000" dirty="0">
              <a:solidFill>
                <a:srgbClr val="FF0000"/>
              </a:solidFill>
              <a:latin typeface="Arial Rounded MT Bold" pitchFamily="34" charset="0"/>
            </a:endParaRP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3000" i="1" dirty="0" smtClean="0">
              <a:latin typeface="Arial Rounded MT Bold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26425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5604858"/>
            <a:ext cx="8686800" cy="439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19050" lvl="1" algn="ctr">
              <a:lnSpc>
                <a:spcPct val="81000"/>
              </a:lnSpc>
              <a:buClr>
                <a:srgbClr val="9999CC"/>
              </a:buClr>
              <a:buFont typeface="Wingdings" pitchFamily="2" charset="2"/>
              <a:buNone/>
              <a:tabLst>
                <a:tab pos="19050" algn="l"/>
                <a:tab pos="476250" algn="l"/>
                <a:tab pos="933450" algn="l"/>
                <a:tab pos="1390650" algn="l"/>
                <a:tab pos="1847850" algn="l"/>
                <a:tab pos="2305050" algn="l"/>
                <a:tab pos="2762250" algn="l"/>
                <a:tab pos="3219450" algn="l"/>
                <a:tab pos="3676650" algn="l"/>
                <a:tab pos="4133850" algn="l"/>
                <a:tab pos="4591050" algn="l"/>
                <a:tab pos="5048250" algn="l"/>
                <a:tab pos="5505450" algn="l"/>
                <a:tab pos="5962650" algn="l"/>
                <a:tab pos="6419850" algn="l"/>
                <a:tab pos="6877050" algn="l"/>
                <a:tab pos="7334250" algn="l"/>
                <a:tab pos="7791450" algn="l"/>
                <a:tab pos="8248650" algn="l"/>
                <a:tab pos="8705850" algn="l"/>
                <a:tab pos="9163050" algn="l"/>
              </a:tabLst>
            </a:pPr>
            <a:r>
              <a:rPr lang="en-GB" sz="2800" dirty="0" smtClean="0">
                <a:solidFill>
                  <a:srgbClr val="FF0000"/>
                </a:solidFill>
                <a:latin typeface="Arial Rounded MT Bold" pitchFamily="34" charset="0"/>
              </a:rPr>
              <a:t>PR</a:t>
            </a:r>
            <a:r>
              <a:rPr lang="en-GB" sz="2800" baseline="-33000" dirty="0" smtClean="0">
                <a:solidFill>
                  <a:srgbClr val="FF0000"/>
                </a:solidFill>
                <a:latin typeface="Arial Rounded MT Bold" pitchFamily="34" charset="0"/>
              </a:rPr>
              <a:t>i+1</a:t>
            </a:r>
            <a:r>
              <a:rPr lang="en-GB" sz="2600" dirty="0" smtClean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 (A)= </a:t>
            </a:r>
            <a:r>
              <a:rPr lang="en-GB" sz="2600" dirty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(1-d) + d </a:t>
            </a:r>
            <a:r>
              <a:rPr lang="en-GB" sz="2600" dirty="0" smtClean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(</a:t>
            </a:r>
            <a:r>
              <a:rPr lang="en-GB" sz="2400" dirty="0" err="1" smtClean="0">
                <a:solidFill>
                  <a:srgbClr val="FF0000"/>
                </a:solidFill>
                <a:latin typeface="Arial Rounded MT Bold" pitchFamily="34" charset="0"/>
              </a:rPr>
              <a:t>PR</a:t>
            </a:r>
            <a:r>
              <a:rPr lang="en-GB" sz="2400" baseline="-33000" dirty="0" err="1" smtClean="0">
                <a:solidFill>
                  <a:srgbClr val="FF0000"/>
                </a:solidFill>
                <a:latin typeface="Arial Rounded MT Bold" pitchFamily="34" charset="0"/>
              </a:rPr>
              <a:t>i</a:t>
            </a:r>
            <a:r>
              <a:rPr lang="en-GB" sz="2600" dirty="0" smtClean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(T</a:t>
            </a:r>
            <a:r>
              <a:rPr lang="en-GB" sz="2600" baseline="-33000" dirty="0" smtClean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1</a:t>
            </a:r>
            <a:r>
              <a:rPr lang="en-GB" sz="2600" dirty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)/C(T</a:t>
            </a:r>
            <a:r>
              <a:rPr lang="en-GB" sz="2600" baseline="-33000" dirty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1</a:t>
            </a:r>
            <a:r>
              <a:rPr lang="en-GB" sz="2600" dirty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) + ... + </a:t>
            </a:r>
            <a:r>
              <a:rPr lang="en-GB" sz="2400" dirty="0" err="1" smtClean="0">
                <a:solidFill>
                  <a:srgbClr val="FF0000"/>
                </a:solidFill>
                <a:latin typeface="Arial Rounded MT Bold" pitchFamily="34" charset="0"/>
              </a:rPr>
              <a:t>PR</a:t>
            </a:r>
            <a:r>
              <a:rPr lang="en-GB" sz="2400" baseline="-33000" dirty="0" err="1" smtClean="0">
                <a:solidFill>
                  <a:srgbClr val="FF0000"/>
                </a:solidFill>
                <a:latin typeface="Arial Rounded MT Bold" pitchFamily="34" charset="0"/>
              </a:rPr>
              <a:t>i</a:t>
            </a:r>
            <a:r>
              <a:rPr lang="en-GB" sz="2400" baseline="-330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GB" sz="2600" dirty="0" smtClean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(</a:t>
            </a:r>
            <a:r>
              <a:rPr lang="en-GB" sz="2600" dirty="0" err="1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T</a:t>
            </a:r>
            <a:r>
              <a:rPr lang="en-GB" sz="2600" baseline="-33000" dirty="0" err="1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n</a:t>
            </a:r>
            <a:r>
              <a:rPr lang="en-GB" sz="2600" dirty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)/C(</a:t>
            </a:r>
            <a:r>
              <a:rPr lang="en-GB" sz="2600" dirty="0" err="1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T</a:t>
            </a:r>
            <a:r>
              <a:rPr lang="en-GB" sz="2600" baseline="-33000" dirty="0" err="1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n</a:t>
            </a:r>
            <a:r>
              <a:rPr lang="en-GB" sz="2600" dirty="0">
                <a:solidFill>
                  <a:srgbClr val="FF0000"/>
                </a:solidFill>
                <a:latin typeface="Arial Rounded MT Bold" pitchFamily="34" charset="0"/>
                <a:ea typeface="DejaVu Sans" charset="0"/>
                <a:cs typeface="DejaVu Sans" charset="0"/>
              </a:rPr>
              <a:t>))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B4743-C740-449E-AB9D-CB86BC15413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Bloom filters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Approximate set membership problem .</a:t>
            </a:r>
          </a:p>
          <a:p>
            <a:r>
              <a:rPr lang="en-US" altLang="zh-TW"/>
              <a:t>Trade-off  between the space and the false positive probability .</a:t>
            </a:r>
          </a:p>
          <a:p>
            <a:r>
              <a:rPr lang="en-US" altLang="zh-TW"/>
              <a:t>Generalize the hashing ideas.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943975" cy="1143000"/>
          </a:xfrm>
        </p:spPr>
        <p:txBody>
          <a:bodyPr/>
          <a:lstStyle/>
          <a:p>
            <a:r>
              <a:rPr lang="en-US" altLang="zh-TW" sz="3600"/>
              <a:t>Approximate set membership problem</a:t>
            </a:r>
            <a:endParaRPr lang="zh-TW" altLang="en-US" sz="36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Suppose we have a set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S = {s</a:t>
            </a:r>
            <a:r>
              <a:rPr lang="en-US" altLang="zh-TW" baseline="-25000"/>
              <a:t>1</a:t>
            </a:r>
            <a:r>
              <a:rPr lang="en-US" altLang="zh-TW"/>
              <a:t>,s</a:t>
            </a:r>
            <a:r>
              <a:rPr lang="en-US" altLang="zh-TW" baseline="-25000"/>
              <a:t>2</a:t>
            </a:r>
            <a:r>
              <a:rPr lang="en-US" altLang="zh-TW"/>
              <a:t>,...,s</a:t>
            </a:r>
            <a:r>
              <a:rPr lang="en-US" altLang="zh-TW" baseline="-25000"/>
              <a:t>m</a:t>
            </a:r>
            <a:r>
              <a:rPr lang="en-US" altLang="zh-TW"/>
              <a:t>} </a:t>
            </a:r>
            <a:r>
              <a:rPr lang="en-US" altLang="zh-TW">
                <a:sym typeface="Symbol" pitchFamily="18" charset="2"/>
              </a:rPr>
              <a:t> universe U</a:t>
            </a:r>
          </a:p>
          <a:p>
            <a:pPr>
              <a:lnSpc>
                <a:spcPct val="90000"/>
              </a:lnSpc>
            </a:pPr>
            <a:r>
              <a:rPr lang="en-US" altLang="zh-TW"/>
              <a:t>Represent S  in such a way we can quickly answer </a:t>
            </a:r>
            <a:r>
              <a:rPr lang="en-US" altLang="zh-TW">
                <a:latin typeface="Times New Roman"/>
              </a:rPr>
              <a:t>“</a:t>
            </a:r>
            <a:r>
              <a:rPr lang="en-US" altLang="zh-TW">
                <a:solidFill>
                  <a:schemeClr val="hlink"/>
                </a:solidFill>
              </a:rPr>
              <a:t>Is x an element of S ?</a:t>
            </a:r>
            <a:r>
              <a:rPr lang="en-US" altLang="zh-TW">
                <a:solidFill>
                  <a:schemeClr val="hlink"/>
                </a:solidFill>
                <a:latin typeface="Times New Roman"/>
              </a:rPr>
              <a:t>”</a:t>
            </a:r>
            <a:endParaRPr lang="en-US" altLang="zh-TW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/>
              <a:t>To take as little space as possible ,we allow false positive (i.e. x</a:t>
            </a:r>
            <a:r>
              <a:rPr lang="en-US" altLang="zh-TW">
                <a:sym typeface="Symbol" pitchFamily="18" charset="2"/>
              </a:rPr>
              <a:t>S , but we answer yes )</a:t>
            </a:r>
          </a:p>
          <a:p>
            <a:pPr>
              <a:lnSpc>
                <a:spcPct val="90000"/>
              </a:lnSpc>
            </a:pPr>
            <a:r>
              <a:rPr lang="en-US" altLang="zh-TW"/>
              <a:t>If x</a:t>
            </a:r>
            <a:r>
              <a:rPr lang="en-US" altLang="zh-TW">
                <a:sym typeface="Symbol" pitchFamily="18" charset="2"/>
              </a:rPr>
              <a:t>S , we must answer yes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Bloom filters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Consist of an arrays A[n] of n bits (space) , and k independent random hash functions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  </a:t>
            </a:r>
            <a:r>
              <a:rPr lang="en-US" altLang="zh-TW" sz="2400">
                <a:solidFill>
                  <a:schemeClr val="hlink"/>
                </a:solidFill>
              </a:rPr>
              <a:t>h</a:t>
            </a:r>
            <a:r>
              <a:rPr lang="en-US" altLang="zh-TW" sz="2400" baseline="-25000">
                <a:solidFill>
                  <a:schemeClr val="hlink"/>
                </a:solidFill>
              </a:rPr>
              <a:t>1</a:t>
            </a:r>
            <a:r>
              <a:rPr lang="en-US" altLang="zh-TW" sz="2400">
                <a:solidFill>
                  <a:schemeClr val="hlink"/>
                </a:solidFill>
              </a:rPr>
              <a:t>,</a:t>
            </a:r>
            <a:r>
              <a:rPr lang="en-US" altLang="zh-TW" sz="2400">
                <a:solidFill>
                  <a:schemeClr val="hlink"/>
                </a:solidFill>
                <a:latin typeface="Times New Roman"/>
              </a:rPr>
              <a:t>…</a:t>
            </a:r>
            <a:r>
              <a:rPr lang="en-US" altLang="zh-TW" sz="2400">
                <a:solidFill>
                  <a:schemeClr val="hlink"/>
                </a:solidFill>
              </a:rPr>
              <a:t>,h</a:t>
            </a:r>
            <a:r>
              <a:rPr lang="en-US" altLang="zh-TW" sz="2400" baseline="-25000">
                <a:solidFill>
                  <a:schemeClr val="hlink"/>
                </a:solidFill>
              </a:rPr>
              <a:t>k </a:t>
            </a:r>
            <a:r>
              <a:rPr lang="en-US" altLang="zh-TW" sz="2400">
                <a:solidFill>
                  <a:schemeClr val="hlink"/>
                </a:solidFill>
              </a:rPr>
              <a:t>: U --&gt; {0,1,..,n-1}</a:t>
            </a:r>
            <a:endParaRPr lang="en-US" altLang="zh-TW" sz="2400" baseline="-250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1. Initially set the array to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2. </a:t>
            </a:r>
            <a:r>
              <a:rPr lang="en-US" altLang="zh-TW" sz="2400">
                <a:sym typeface="Symbol" pitchFamily="18" charset="2"/>
              </a:rPr>
              <a:t></a:t>
            </a:r>
            <a:r>
              <a:rPr lang="en-US" altLang="zh-TW" sz="2400"/>
              <a:t> s</a:t>
            </a:r>
            <a:r>
              <a:rPr lang="en-US" altLang="zh-TW" sz="2400">
                <a:sym typeface="Symbol" pitchFamily="18" charset="2"/>
              </a:rPr>
              <a:t>S, A[h</a:t>
            </a:r>
            <a:r>
              <a:rPr lang="en-US" altLang="zh-TW" sz="2400" baseline="-25000">
                <a:sym typeface="Symbol" pitchFamily="18" charset="2"/>
              </a:rPr>
              <a:t>i</a:t>
            </a:r>
            <a:r>
              <a:rPr lang="en-US" altLang="zh-TW" sz="2400">
                <a:sym typeface="Symbol" pitchFamily="18" charset="2"/>
              </a:rPr>
              <a:t>(s)] = 1 for 1 i  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sym typeface="Symbol" pitchFamily="18" charset="2"/>
              </a:rPr>
              <a:t>   (an entry can be set to 1 multiple times, only the first times has an effect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sym typeface="Symbol" pitchFamily="18" charset="2"/>
              </a:rPr>
              <a:t>3. To check if xS , we check whether all location A[h</a:t>
            </a:r>
            <a:r>
              <a:rPr lang="en-US" altLang="zh-TW" sz="2400" baseline="-25000">
                <a:sym typeface="Symbol" pitchFamily="18" charset="2"/>
              </a:rPr>
              <a:t>i</a:t>
            </a:r>
            <a:r>
              <a:rPr lang="en-US" altLang="zh-TW" sz="2400">
                <a:sym typeface="Symbol" pitchFamily="18" charset="2"/>
              </a:rPr>
              <a:t>(x)] for 1 i  k  are set to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chemeClr val="hlink"/>
                </a:solidFill>
                <a:sym typeface="Symbol" pitchFamily="18" charset="2"/>
              </a:rPr>
              <a:t>If not, clearly </a:t>
            </a:r>
            <a:r>
              <a:rPr lang="en-US" altLang="zh-TW" sz="2800">
                <a:solidFill>
                  <a:schemeClr val="hlink"/>
                </a:solidFill>
              </a:rPr>
              <a:t>x</a:t>
            </a:r>
            <a:r>
              <a:rPr lang="en-US" altLang="zh-TW" sz="2800">
                <a:solidFill>
                  <a:schemeClr val="hlink"/>
                </a:solidFill>
                <a:sym typeface="Symbol" pitchFamily="18" charset="2"/>
              </a:rPr>
              <a:t>S.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chemeClr val="hlink"/>
                </a:solidFill>
                <a:sym typeface="Symbol" pitchFamily="18" charset="2"/>
              </a:rPr>
              <a:t>If all A[h</a:t>
            </a:r>
            <a:r>
              <a:rPr lang="en-US" altLang="zh-TW" sz="2400" baseline="-25000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altLang="zh-TW" sz="2400">
                <a:solidFill>
                  <a:schemeClr val="hlink"/>
                </a:solidFill>
                <a:sym typeface="Symbol" pitchFamily="18" charset="2"/>
              </a:rPr>
              <a:t>(x)] are set to 1 ,we assume xS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382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4097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9812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5527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1242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6957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2672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8387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54102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9817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5532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7124700" y="3657600"/>
            <a:ext cx="5715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/>
              <a:t>0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590800" y="4419600"/>
            <a:ext cx="3505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3200"/>
              <a:t>Initial with all 0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524000" y="2514600"/>
            <a:ext cx="5791200" cy="3352800"/>
            <a:chOff x="960" y="1584"/>
            <a:chExt cx="3648" cy="2112"/>
          </a:xfrm>
        </p:grpSpPr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1248" y="1584"/>
              <a:ext cx="3240" cy="1056"/>
              <a:chOff x="1248" y="1488"/>
              <a:chExt cx="3240" cy="1056"/>
            </a:xfrm>
          </p:grpSpPr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60" cy="336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TW" altLang="en-US"/>
                  <a:t>1</a:t>
                </a:r>
              </a:p>
            </p:txBody>
          </p:sp>
          <p:sp>
            <p:nvSpPr>
              <p:cNvPr id="10271" name="Rectangle 31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360" cy="336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TW" altLang="en-US"/>
                  <a:t>1</a:t>
                </a:r>
              </a:p>
            </p:txBody>
          </p:sp>
          <p:sp>
            <p:nvSpPr>
              <p:cNvPr id="10272" name="Rectangle 32"/>
              <p:cNvSpPr>
                <a:spLocks noChangeArrowheads="1"/>
              </p:cNvSpPr>
              <p:nvPr/>
            </p:nvSpPr>
            <p:spPr bwMode="auto">
              <a:xfrm>
                <a:off x="2328" y="2208"/>
                <a:ext cx="360" cy="336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TW" altLang="en-US"/>
                  <a:t>1</a:t>
                </a:r>
              </a:p>
            </p:txBody>
          </p:sp>
          <p:sp>
            <p:nvSpPr>
              <p:cNvPr id="10273" name="Rectangle 33"/>
              <p:cNvSpPr>
                <a:spLocks noChangeArrowheads="1"/>
              </p:cNvSpPr>
              <p:nvPr/>
            </p:nvSpPr>
            <p:spPr bwMode="auto">
              <a:xfrm>
                <a:off x="3408" y="2208"/>
                <a:ext cx="360" cy="336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TW" altLang="en-US"/>
                  <a:t>1</a:t>
                </a:r>
              </a:p>
            </p:txBody>
          </p:sp>
          <p:sp>
            <p:nvSpPr>
              <p:cNvPr id="10274" name="Rectangle 34"/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360" cy="336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TW" altLang="en-US"/>
                  <a:t>1</a:t>
                </a:r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1428" y="1488"/>
                <a:ext cx="2880" cy="720"/>
                <a:chOff x="1428" y="1968"/>
                <a:chExt cx="2880" cy="720"/>
              </a:xfrm>
            </p:grpSpPr>
            <p:sp>
              <p:nvSpPr>
                <p:cNvPr id="102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28" y="1968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  <p:sp>
              <p:nvSpPr>
                <p:cNvPr id="102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92" y="1968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  <p:cxnSp>
              <p:nvCxnSpPr>
                <p:cNvPr id="10278" name="AutoShape 38"/>
                <p:cNvCxnSpPr>
                  <a:cxnSpLocks noChangeShapeType="1"/>
                  <a:stCxn id="10275" idx="2"/>
                  <a:endCxn id="10270" idx="0"/>
                </p:cNvCxnSpPr>
                <p:nvPr/>
              </p:nvCxnSpPr>
              <p:spPr bwMode="auto">
                <a:xfrm flipH="1">
                  <a:off x="1428" y="2256"/>
                  <a:ext cx="468" cy="4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0279" name="AutoShape 39"/>
                <p:cNvCxnSpPr>
                  <a:cxnSpLocks noChangeShapeType="1"/>
                  <a:stCxn id="10275" idx="2"/>
                  <a:endCxn id="10271" idx="0"/>
                </p:cNvCxnSpPr>
                <p:nvPr/>
              </p:nvCxnSpPr>
              <p:spPr bwMode="auto">
                <a:xfrm>
                  <a:off x="1896" y="2256"/>
                  <a:ext cx="252" cy="4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0280" name="AutoShape 40"/>
                <p:cNvCxnSpPr>
                  <a:cxnSpLocks noChangeShapeType="1"/>
                  <a:stCxn id="10277" idx="2"/>
                  <a:endCxn id="10271" idx="0"/>
                </p:cNvCxnSpPr>
                <p:nvPr/>
              </p:nvCxnSpPr>
              <p:spPr bwMode="auto">
                <a:xfrm flipH="1">
                  <a:off x="2148" y="2256"/>
                  <a:ext cx="612" cy="4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0281" name="AutoShape 41"/>
                <p:cNvCxnSpPr>
                  <a:cxnSpLocks noChangeShapeType="1"/>
                  <a:stCxn id="10275" idx="2"/>
                  <a:endCxn id="10274" idx="0"/>
                </p:cNvCxnSpPr>
                <p:nvPr/>
              </p:nvCxnSpPr>
              <p:spPr bwMode="auto">
                <a:xfrm>
                  <a:off x="1896" y="2256"/>
                  <a:ext cx="2412" cy="4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0282" name="AutoShape 42"/>
                <p:cNvCxnSpPr>
                  <a:cxnSpLocks noChangeShapeType="1"/>
                  <a:stCxn id="10277" idx="2"/>
                  <a:endCxn id="10273" idx="0"/>
                </p:cNvCxnSpPr>
                <p:nvPr/>
              </p:nvCxnSpPr>
              <p:spPr bwMode="auto">
                <a:xfrm>
                  <a:off x="2760" y="2256"/>
                  <a:ext cx="828" cy="4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0283" name="AutoShape 43"/>
                <p:cNvCxnSpPr>
                  <a:cxnSpLocks noChangeShapeType="1"/>
                  <a:stCxn id="10277" idx="2"/>
                  <a:endCxn id="10272" idx="0"/>
                </p:cNvCxnSpPr>
                <p:nvPr/>
              </p:nvCxnSpPr>
              <p:spPr bwMode="auto">
                <a:xfrm flipH="1">
                  <a:off x="2508" y="2256"/>
                  <a:ext cx="252" cy="4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960" y="2832"/>
              <a:ext cx="364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800"/>
                <a:t>Each element of S is hashed k times</a:t>
              </a:r>
            </a:p>
            <a:p>
              <a:r>
                <a:rPr lang="en-US" altLang="zh-TW" sz="2800"/>
                <a:t>Each hash location set to 1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524000" y="2514600"/>
            <a:ext cx="5791200" cy="3352800"/>
            <a:chOff x="1056" y="-528"/>
            <a:chExt cx="3648" cy="2112"/>
          </a:xfrm>
        </p:grpSpPr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1344" y="192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2064" y="192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293" name="Rectangle 53"/>
            <p:cNvSpPr>
              <a:spLocks noChangeArrowheads="1"/>
            </p:cNvSpPr>
            <p:nvPr/>
          </p:nvSpPr>
          <p:spPr bwMode="auto">
            <a:xfrm>
              <a:off x="2424" y="192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3504" y="192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4224" y="192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297" name="Text Box 57"/>
            <p:cNvSpPr txBox="1">
              <a:spLocks noChangeArrowheads="1"/>
            </p:cNvSpPr>
            <p:nvPr/>
          </p:nvSpPr>
          <p:spPr bwMode="auto">
            <a:xfrm>
              <a:off x="2256" y="-5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/>
                <a:t>y</a:t>
              </a:r>
              <a:endParaRPr lang="en-US" altLang="zh-TW" baseline="-25000"/>
            </a:p>
          </p:txBody>
        </p:sp>
        <p:sp>
          <p:nvSpPr>
            <p:cNvPr id="10298" name="Text Box 58"/>
            <p:cNvSpPr txBox="1">
              <a:spLocks noChangeArrowheads="1"/>
            </p:cNvSpPr>
            <p:nvPr/>
          </p:nvSpPr>
          <p:spPr bwMode="auto">
            <a:xfrm>
              <a:off x="2688" y="-5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TW" baseline="-25000"/>
            </a:p>
          </p:txBody>
        </p:sp>
        <p:cxnSp>
          <p:nvCxnSpPr>
            <p:cNvPr id="10299" name="AutoShape 59"/>
            <p:cNvCxnSpPr>
              <a:cxnSpLocks noChangeShapeType="1"/>
              <a:stCxn id="10297" idx="2"/>
              <a:endCxn id="10293" idx="0"/>
            </p:cNvCxnSpPr>
            <p:nvPr/>
          </p:nvCxnSpPr>
          <p:spPr bwMode="auto">
            <a:xfrm>
              <a:off x="2424" y="-240"/>
              <a:ext cx="18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0300" name="AutoShape 60"/>
            <p:cNvCxnSpPr>
              <a:cxnSpLocks noChangeShapeType="1"/>
              <a:stCxn id="10297" idx="2"/>
              <a:endCxn id="10292" idx="0"/>
            </p:cNvCxnSpPr>
            <p:nvPr/>
          </p:nvCxnSpPr>
          <p:spPr bwMode="auto">
            <a:xfrm flipH="1">
              <a:off x="2244" y="-240"/>
              <a:ext cx="18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0302" name="AutoShape 62"/>
            <p:cNvCxnSpPr>
              <a:cxnSpLocks noChangeShapeType="1"/>
              <a:stCxn id="10297" idx="2"/>
            </p:cNvCxnSpPr>
            <p:nvPr/>
          </p:nvCxnSpPr>
          <p:spPr bwMode="auto">
            <a:xfrm>
              <a:off x="2424" y="-240"/>
              <a:ext cx="1620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1056" y="720"/>
              <a:ext cx="364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800" dirty="0"/>
                <a:t>To check if y is in S, check the k hash</a:t>
              </a:r>
            </a:p>
            <a:p>
              <a:r>
                <a:rPr lang="en-US" altLang="zh-TW" sz="2800" dirty="0"/>
                <a:t> location. If  a 0 appears , y is not in S</a:t>
              </a:r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1524000" y="2514600"/>
            <a:ext cx="5791200" cy="3352800"/>
            <a:chOff x="1056" y="-480"/>
            <a:chExt cx="3648" cy="2112"/>
          </a:xfrm>
        </p:grpSpPr>
        <p:sp>
          <p:nvSpPr>
            <p:cNvPr id="10325" name="Rectangle 85"/>
            <p:cNvSpPr>
              <a:spLocks noChangeArrowheads="1"/>
            </p:cNvSpPr>
            <p:nvPr/>
          </p:nvSpPr>
          <p:spPr bwMode="auto">
            <a:xfrm>
              <a:off x="1344" y="240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326" name="Rectangle 86"/>
            <p:cNvSpPr>
              <a:spLocks noChangeArrowheads="1"/>
            </p:cNvSpPr>
            <p:nvPr/>
          </p:nvSpPr>
          <p:spPr bwMode="auto">
            <a:xfrm>
              <a:off x="2064" y="240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327" name="Rectangle 87"/>
            <p:cNvSpPr>
              <a:spLocks noChangeArrowheads="1"/>
            </p:cNvSpPr>
            <p:nvPr/>
          </p:nvSpPr>
          <p:spPr bwMode="auto">
            <a:xfrm>
              <a:off x="2424" y="240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328" name="Rectangle 88"/>
            <p:cNvSpPr>
              <a:spLocks noChangeArrowheads="1"/>
            </p:cNvSpPr>
            <p:nvPr/>
          </p:nvSpPr>
          <p:spPr bwMode="auto">
            <a:xfrm>
              <a:off x="3504" y="240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329" name="Rectangle 89"/>
            <p:cNvSpPr>
              <a:spLocks noChangeArrowheads="1"/>
            </p:cNvSpPr>
            <p:nvPr/>
          </p:nvSpPr>
          <p:spPr bwMode="auto">
            <a:xfrm>
              <a:off x="4224" y="240"/>
              <a:ext cx="360" cy="33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/>
                <a:t>1</a:t>
              </a:r>
            </a:p>
          </p:txBody>
        </p:sp>
        <p:sp>
          <p:nvSpPr>
            <p:cNvPr id="10330" name="Text Box 90"/>
            <p:cNvSpPr txBox="1">
              <a:spLocks noChangeArrowheads="1"/>
            </p:cNvSpPr>
            <p:nvPr/>
          </p:nvSpPr>
          <p:spPr bwMode="auto">
            <a:xfrm>
              <a:off x="2256" y="-4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/>
                <a:t>y</a:t>
              </a:r>
              <a:endParaRPr lang="en-US" altLang="zh-TW" baseline="-25000"/>
            </a:p>
          </p:txBody>
        </p:sp>
        <p:sp>
          <p:nvSpPr>
            <p:cNvPr id="10331" name="Text Box 91"/>
            <p:cNvSpPr txBox="1">
              <a:spLocks noChangeArrowheads="1"/>
            </p:cNvSpPr>
            <p:nvPr/>
          </p:nvSpPr>
          <p:spPr bwMode="auto">
            <a:xfrm>
              <a:off x="2688" y="-48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TW" baseline="-25000"/>
            </a:p>
          </p:txBody>
        </p:sp>
        <p:cxnSp>
          <p:nvCxnSpPr>
            <p:cNvPr id="10332" name="AutoShape 92"/>
            <p:cNvCxnSpPr>
              <a:cxnSpLocks noChangeShapeType="1"/>
              <a:stCxn id="10330" idx="2"/>
              <a:endCxn id="10327" idx="0"/>
            </p:cNvCxnSpPr>
            <p:nvPr/>
          </p:nvCxnSpPr>
          <p:spPr bwMode="auto">
            <a:xfrm>
              <a:off x="2424" y="-192"/>
              <a:ext cx="18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0333" name="AutoShape 93"/>
            <p:cNvCxnSpPr>
              <a:cxnSpLocks noChangeShapeType="1"/>
              <a:stCxn id="10330" idx="2"/>
              <a:endCxn id="10326" idx="0"/>
            </p:cNvCxnSpPr>
            <p:nvPr/>
          </p:nvCxnSpPr>
          <p:spPr bwMode="auto">
            <a:xfrm flipH="1">
              <a:off x="2244" y="-192"/>
              <a:ext cx="18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0334" name="AutoShape 94"/>
            <p:cNvCxnSpPr>
              <a:cxnSpLocks noChangeShapeType="1"/>
              <a:stCxn id="10330" idx="2"/>
              <a:endCxn id="10328" idx="0"/>
            </p:cNvCxnSpPr>
            <p:nvPr/>
          </p:nvCxnSpPr>
          <p:spPr bwMode="auto">
            <a:xfrm>
              <a:off x="2424" y="-192"/>
              <a:ext cx="126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0335" name="Rectangle 95"/>
            <p:cNvSpPr>
              <a:spLocks noChangeArrowheads="1"/>
            </p:cNvSpPr>
            <p:nvPr/>
          </p:nvSpPr>
          <p:spPr bwMode="auto">
            <a:xfrm>
              <a:off x="1056" y="768"/>
              <a:ext cx="364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800" dirty="0"/>
                <a:t>If only 1s appear, conclude that y is in S</a:t>
              </a:r>
            </a:p>
            <a:p>
              <a:r>
                <a:rPr lang="en-US" altLang="zh-TW" sz="2800" dirty="0"/>
                <a:t> This may yield false positive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/>
              <a:t>The probability of a false positive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assume the hash function are random.</a:t>
            </a:r>
          </a:p>
          <a:p>
            <a:r>
              <a:rPr lang="en-US" altLang="zh-TW"/>
              <a:t>After all the elements of S are hashed into the bloom filters ,the probability that a specific bit is still 0 is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089400" y="5440363"/>
          <a:ext cx="914400" cy="198437"/>
        </p:xfrm>
        <a:graphic>
          <a:graphicData uri="http://schemas.openxmlformats.org/presentationml/2006/ole">
            <p:oleObj spid="_x0000_s32770" name="Equation" r:id="rId3" imgW="914400" imgH="198720" progId="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667000" y="4876800"/>
          <a:ext cx="3733800" cy="1135063"/>
        </p:xfrm>
        <a:graphic>
          <a:graphicData uri="http://schemas.openxmlformats.org/presentationml/2006/ole">
            <p:oleObj spid="_x0000_s32771" name="Equation" r:id="rId4" imgW="129528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probability of false positive f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(all k bits are 1)</a:t>
            </a:r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of a bit is set 1 by a hash function</a:t>
            </a:r>
          </a:p>
          <a:p>
            <a:pPr lvl="1"/>
            <a:r>
              <a:rPr lang="en-US" altLang="ko-KR" dirty="0" smtClean="0"/>
              <a:t>1/m</a:t>
            </a:r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P that one of m bits is still 0 after the addition n elements</a:t>
            </a:r>
          </a:p>
          <a:p>
            <a:pPr lvl="1"/>
            <a:r>
              <a:rPr lang="en-US" altLang="ko-KR" dirty="0" smtClean="0"/>
              <a:t>P = (1-1/m)</a:t>
            </a:r>
            <a:r>
              <a:rPr lang="en-US" altLang="ko-KR" baseline="30000" dirty="0" err="1" smtClean="0"/>
              <a:t>kn</a:t>
            </a:r>
            <a:r>
              <a:rPr lang="en-US" altLang="ko-KR" dirty="0" smtClean="0"/>
              <a:t> = e</a:t>
            </a:r>
            <a:r>
              <a:rPr lang="en-US" altLang="ko-KR" baseline="30000" dirty="0" smtClean="0"/>
              <a:t>-</a:t>
            </a:r>
            <a:r>
              <a:rPr lang="en-US" altLang="ko-KR" baseline="30000" dirty="0" err="1" smtClean="0"/>
              <a:t>kn</a:t>
            </a:r>
            <a:r>
              <a:rPr lang="en-US" altLang="ko-KR" baseline="30000" dirty="0" smtClean="0"/>
              <a:t>/m</a:t>
            </a:r>
          </a:p>
          <a:p>
            <a:r>
              <a:rPr lang="en-US" altLang="ko-KR" dirty="0" smtClean="0"/>
              <a:t>f = (1-P)</a:t>
            </a:r>
            <a:r>
              <a:rPr lang="en-US" altLang="ko-KR" baseline="30000" dirty="0" smtClean="0"/>
              <a:t>k</a:t>
            </a:r>
            <a:r>
              <a:rPr lang="en-US" altLang="ko-KR" dirty="0" smtClean="0"/>
              <a:t> = (1- e</a:t>
            </a:r>
            <a:r>
              <a:rPr lang="en-US" altLang="ko-KR" baseline="30000" dirty="0" smtClean="0"/>
              <a:t>-</a:t>
            </a:r>
            <a:r>
              <a:rPr lang="en-US" altLang="ko-KR" baseline="30000" dirty="0" err="1" smtClean="0"/>
              <a:t>kn</a:t>
            </a:r>
            <a:r>
              <a:rPr lang="en-US" altLang="ko-KR" baseline="30000" dirty="0" smtClean="0"/>
              <a:t>/m</a:t>
            </a:r>
            <a:r>
              <a:rPr lang="en-US" altLang="ko-KR" dirty="0" smtClean="0"/>
              <a:t>)</a:t>
            </a:r>
            <a:r>
              <a:rPr lang="en-US" altLang="ko-KR" baseline="30000" dirty="0" smtClean="0"/>
              <a:t>k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To simplify the analysis ,we can assume a fraction p of the entries are still 0 after all the elements of S are hashed into bloom filters.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In fact,let X be the random variable of number of those 0 positions.  By Chernoff bound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	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It implies X/n will be very close to p with a very high probability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80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19672" y="3501008"/>
          <a:ext cx="5638800" cy="800100"/>
        </p:xfrm>
        <a:graphic>
          <a:graphicData uri="http://schemas.openxmlformats.org/presentationml/2006/ole">
            <p:oleObj spid="_x0000_s33794" name="Equation" r:id="rId3" imgW="196848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probability of a false positive f is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		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To find the optimal k to minimize f 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Minimize f </a:t>
            </a:r>
            <a:r>
              <a:rPr lang="en-US" altLang="zh-TW" sz="2800">
                <a:sym typeface="Wingdings" pitchFamily="2" charset="2"/>
              </a:rPr>
              <a:t> iff  minimize g=ln(f)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800"/>
          </a:p>
          <a:p>
            <a:pPr>
              <a:lnSpc>
                <a:spcPct val="90000"/>
              </a:lnSpc>
              <a:buFont typeface="Symbol" pitchFamily="18" charset="2"/>
              <a:buChar char="Þ"/>
            </a:pPr>
            <a:r>
              <a:rPr lang="en-US" altLang="zh-TW" sz="2800"/>
              <a:t>k=ln(2)*(n/m)	</a:t>
            </a:r>
          </a:p>
          <a:p>
            <a:pPr>
              <a:lnSpc>
                <a:spcPct val="90000"/>
              </a:lnSpc>
              <a:buFont typeface="Symbol" pitchFamily="18" charset="2"/>
              <a:buChar char="Þ"/>
            </a:pPr>
            <a:r>
              <a:rPr lang="en-US" altLang="zh-TW" sz="2800"/>
              <a:t>f = (1/2)</a:t>
            </a:r>
            <a:r>
              <a:rPr lang="en-US" altLang="zh-TW" sz="2800" baseline="30000"/>
              <a:t>k</a:t>
            </a:r>
            <a:r>
              <a:rPr lang="en-US" altLang="zh-TW" sz="2800"/>
              <a:t> = (0.6185..)</a:t>
            </a:r>
            <a:r>
              <a:rPr lang="en-US" altLang="zh-TW" sz="2800" baseline="30000"/>
              <a:t>n/m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zh-TW" sz="2800"/>
              <a:t>The false positive probability falls exponentially in n/m ,the number bits used per item 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555776" y="1844824"/>
          <a:ext cx="3551238" cy="511175"/>
        </p:xfrm>
        <a:graphic>
          <a:graphicData uri="http://schemas.openxmlformats.org/presentationml/2006/ole">
            <p:oleObj spid="_x0000_s34818" name="Equation" r:id="rId3" imgW="1587240" imgH="228600" progId="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331640" y="3140968"/>
          <a:ext cx="4800600" cy="990600"/>
        </p:xfrm>
        <a:graphic>
          <a:graphicData uri="http://schemas.openxmlformats.org/presentationml/2006/ole">
            <p:oleObj spid="_x0000_s34819" name="Equation" r:id="rId4" imgW="203184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+mn-ea"/>
              </a:rPr>
              <a:t>A </a:t>
            </a:r>
            <a:r>
              <a:rPr lang="en-US" altLang="ko-KR" sz="2800" dirty="0" smtClean="0">
                <a:solidFill>
                  <a:srgbClr val="FF0000"/>
                </a:solidFill>
                <a:latin typeface="+mn-ea"/>
              </a:rPr>
              <a:t>Probabilistic Turing Machine</a:t>
            </a:r>
            <a:r>
              <a:rPr lang="en-US" altLang="ko-KR" sz="2800" dirty="0" smtClean="0">
                <a:latin typeface="+mn-ea"/>
              </a:rPr>
              <a:t> is a TM given with a      (binary) random “coin”.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+mn-ea"/>
              </a:rPr>
              <a:t>In the computation process of the PTM, PTM can toss a coin to decide its decision.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2800" dirty="0" smtClean="0">
              <a:latin typeface="Arial Rounded MT Bold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Randomness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Bloom Filter Tradeoffs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/>
              <a:t>Three factors: m,k and n.</a:t>
            </a:r>
          </a:p>
          <a:p>
            <a:r>
              <a:rPr lang="en-US" altLang="he-IL" sz="2400"/>
              <a:t>Normally, n and m are given, and we select k.</a:t>
            </a:r>
          </a:p>
          <a:p>
            <a:r>
              <a:rPr lang="en-US" altLang="he-IL" sz="2400"/>
              <a:t>Small k</a:t>
            </a:r>
          </a:p>
          <a:p>
            <a:pPr lvl="1"/>
            <a:r>
              <a:rPr lang="en-US" altLang="he-IL" sz="2000"/>
              <a:t>Less computations.</a:t>
            </a:r>
          </a:p>
          <a:p>
            <a:pPr lvl="1"/>
            <a:r>
              <a:rPr lang="en-US" altLang="he-IL" sz="2000"/>
              <a:t>Actual number of bits accessed (nk) is smaller, so the chance of a </a:t>
            </a:r>
            <a:r>
              <a:rPr lang="en-US" altLang="he-IL" sz="2000">
                <a:latin typeface="Times New Roman"/>
              </a:rPr>
              <a:t>“</a:t>
            </a:r>
            <a:r>
              <a:rPr lang="en-US" altLang="he-IL" sz="2000"/>
              <a:t>step over</a:t>
            </a:r>
            <a:r>
              <a:rPr lang="en-US" altLang="he-IL" sz="2000">
                <a:latin typeface="Times New Roman"/>
              </a:rPr>
              <a:t>”</a:t>
            </a:r>
            <a:r>
              <a:rPr lang="en-US" altLang="he-IL" sz="2000"/>
              <a:t> is smaller too.</a:t>
            </a:r>
          </a:p>
          <a:p>
            <a:pPr lvl="1"/>
            <a:r>
              <a:rPr lang="en-US" altLang="he-IL" sz="2000"/>
              <a:t>However, less bits need to be stepped over to generate an error.</a:t>
            </a:r>
          </a:p>
          <a:p>
            <a:r>
              <a:rPr lang="en-US" altLang="he-IL" sz="2400"/>
              <a:t>For big k, the exact opposite holds.</a:t>
            </a:r>
          </a:p>
          <a:p>
            <a:r>
              <a:rPr lang="en-US" altLang="he-IL" sz="2400"/>
              <a:t>Not surprisingly, when k is optimal, the </a:t>
            </a:r>
            <a:r>
              <a:rPr lang="en-US" altLang="he-IL" sz="2400">
                <a:latin typeface="Times New Roman"/>
              </a:rPr>
              <a:t>“</a:t>
            </a:r>
            <a:r>
              <a:rPr lang="en-US" altLang="he-IL" sz="2400"/>
              <a:t>hit ratio</a:t>
            </a:r>
            <a:r>
              <a:rPr lang="en-US" altLang="he-IL" sz="2400">
                <a:latin typeface="Times New Roman"/>
              </a:rPr>
              <a:t>”</a:t>
            </a:r>
            <a:r>
              <a:rPr lang="en-US" altLang="he-IL" sz="2400"/>
              <a:t> (ratio of bits flipped in the array) is exactly 0.5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 </a:t>
            </a:r>
            <a:r>
              <a:rPr lang="en-US" altLang="ko-KR" dirty="0" err="1" smtClean="0"/>
              <a:t>multiset</a:t>
            </a:r>
            <a:r>
              <a:rPr lang="en-US" altLang="ko-KR" dirty="0" smtClean="0"/>
              <a:t> by encoding multiplicities of individual items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given sets S1, S2, S3,...,SM, how many appear an item x in these sets?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Spectral Bloom filter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Traditional bloom filter</a:t>
            </a:r>
          </a:p>
          <a:p>
            <a:pPr lvl="1"/>
            <a:r>
              <a:rPr lang="en-US" altLang="ko-KR" dirty="0" smtClean="0"/>
              <a:t>m bits with k hash functions</a:t>
            </a:r>
          </a:p>
          <a:p>
            <a:r>
              <a:rPr lang="en-US" altLang="ko-KR" dirty="0" smtClean="0"/>
              <a:t>Spectral Bloom filter</a:t>
            </a:r>
          </a:p>
          <a:p>
            <a:pPr lvl="1"/>
            <a:r>
              <a:rPr lang="en-US" altLang="ko-KR" dirty="0" smtClean="0"/>
              <a:t>m counters with k hash functions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Structure of Spectral Bloom Filter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cx</a:t>
            </a:r>
            <a:r>
              <a:rPr lang="en-US" altLang="ko-KR" dirty="0" smtClean="0"/>
              <a:t> : the 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counter of an item x</a:t>
            </a:r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^: estimated counter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^ = min(SBF[h1(x)], SBF[h2(x)],..., SBF[</a:t>
            </a:r>
            <a:r>
              <a:rPr lang="en-US" altLang="ko-KR" dirty="0" err="1" smtClean="0"/>
              <a:t>hk</a:t>
            </a:r>
            <a:r>
              <a:rPr lang="en-US" altLang="ko-KR" dirty="0" smtClean="0"/>
              <a:t>(x)])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 &lt;=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^, always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 !=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^) is same to the false positive rate of the traditional </a:t>
            </a:r>
            <a:r>
              <a:rPr lang="en-US" altLang="ko-KR" smtClean="0"/>
              <a:t>bloom filter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Estimation of counting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AE47-9B6B-4C15-9F23-4D62D81FA4A2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50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>
                <a:ea typeface="굴림" charset="-127"/>
              </a:rPr>
              <a:t>Classic Uses of BF: Spell-Checking</a:t>
            </a:r>
          </a:p>
        </p:txBody>
      </p:sp>
      <p:sp>
        <p:nvSpPr>
          <p:cNvPr id="1505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5275" indent="-295275"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Once upon a time, memory was scarce...</a:t>
            </a:r>
            <a:endParaRPr lang="en-US" altLang="ko-KR" sz="2800" b="1">
              <a:solidFill>
                <a:schemeClr val="hlink"/>
              </a:solidFill>
              <a:latin typeface="Courier New" pitchFamily="49" charset="0"/>
              <a:ea typeface="굴림" charset="-127"/>
            </a:endParaRPr>
          </a:p>
          <a:p>
            <a:pPr marL="295275" indent="-295275">
              <a:lnSpc>
                <a:spcPct val="80000"/>
              </a:lnSpc>
            </a:pPr>
            <a:r>
              <a:rPr lang="en-US" altLang="ko-KR" sz="2800" b="1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/usr/dict/words</a:t>
            </a:r>
            <a:r>
              <a:rPr lang="en-US" altLang="ko-KR" sz="2800">
                <a:ea typeface="굴림" charset="-127"/>
              </a:rPr>
              <a:t> -- about 210KB, 25K words</a:t>
            </a:r>
          </a:p>
          <a:p>
            <a:pPr marL="295275" indent="-295275"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Use 25 KB Bloom filter</a:t>
            </a:r>
          </a:p>
          <a:p>
            <a:pPr marL="685800" lvl="1" indent="-276225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8 bits per word. </a:t>
            </a:r>
          </a:p>
          <a:p>
            <a:pPr marL="685800" lvl="1" indent="-276225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Optimal 5 hash functions.</a:t>
            </a:r>
            <a:endParaRPr lang="en-US" altLang="ko-KR" sz="2400" b="1">
              <a:solidFill>
                <a:schemeClr val="hlink"/>
              </a:solidFill>
              <a:latin typeface="Courier New" pitchFamily="49" charset="0"/>
              <a:ea typeface="굴림" charset="-127"/>
            </a:endParaRPr>
          </a:p>
          <a:p>
            <a:pPr marL="295275" indent="-295275"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Probability of false positive about 2%</a:t>
            </a:r>
          </a:p>
          <a:p>
            <a:pPr marL="295275" indent="-295275"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False positive = accept a misspelled word</a:t>
            </a:r>
          </a:p>
          <a:p>
            <a:pPr marL="295275" indent="-295275"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BFs still used to deal with list of words </a:t>
            </a:r>
          </a:p>
          <a:p>
            <a:pPr marL="685800" lvl="1" indent="-276225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Password security [Spafford 1992], [Manber &amp; Wu, 94]</a:t>
            </a:r>
          </a:p>
          <a:p>
            <a:pPr marL="685800" lvl="1" indent="-276225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Keyword driven ads in web search engines, etc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1364-CAE2-46B5-AF56-A788CD61A5DB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Classic Uses of BF: Data Bases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b="1">
                <a:ea typeface="굴림" charset="-127"/>
              </a:rPr>
              <a:t>Join:</a:t>
            </a:r>
            <a:r>
              <a:rPr lang="en-US" altLang="ko-KR" sz="2800">
                <a:ea typeface="굴림" charset="-127"/>
              </a:rPr>
              <a:t> Combine two tables with a common domain into a single table </a:t>
            </a:r>
          </a:p>
          <a:p>
            <a:r>
              <a:rPr lang="en-US" altLang="ko-KR" sz="2800" b="1">
                <a:ea typeface="굴림" charset="-127"/>
              </a:rPr>
              <a:t>Semi-join:</a:t>
            </a:r>
            <a:r>
              <a:rPr lang="en-US" altLang="ko-KR" sz="2800">
                <a:ea typeface="굴림" charset="-127"/>
              </a:rPr>
              <a:t> A join in distributed DBs in which only the joining attribute from one site is transmitted to the other site and used for selection.  The selected records are sent back. </a:t>
            </a:r>
          </a:p>
          <a:p>
            <a:r>
              <a:rPr lang="en-US" altLang="ko-KR" sz="2800" b="1">
                <a:ea typeface="굴림" charset="-127"/>
              </a:rPr>
              <a:t>Bloom-join: </a:t>
            </a:r>
            <a:r>
              <a:rPr lang="en-US" altLang="ko-KR" sz="2800">
                <a:ea typeface="굴림" charset="-127"/>
              </a:rPr>
              <a:t>A semi-join where we send only a BF of the joining attribute.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CAB8-33C3-4DC3-8B25-C86641F25442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52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Example</a:t>
            </a:r>
          </a:p>
        </p:txBody>
      </p:sp>
      <p:graphicFrame>
        <p:nvGraphicFramePr>
          <p:cNvPr id="152579" name="Group 1027"/>
          <p:cNvGraphicFramePr>
            <a:graphicFrameLocks noGrp="1"/>
          </p:cNvGraphicFramePr>
          <p:nvPr>
            <p:ph sz="quarter" idx="1"/>
          </p:nvPr>
        </p:nvGraphicFramePr>
        <p:xfrm>
          <a:off x="381000" y="1219200"/>
          <a:ext cx="4495800" cy="2194560"/>
        </p:xfrm>
        <a:graphic>
          <a:graphicData uri="http://schemas.openxmlformats.org/drawingml/2006/table">
            <a:tbl>
              <a:tblPr/>
              <a:tblGrid>
                <a:gridCol w="1123950"/>
                <a:gridCol w="1004888"/>
                <a:gridCol w="842962"/>
                <a:gridCol w="1524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Empl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Salary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Addr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New York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George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New York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Topeka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Alice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Chicago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Raul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Chicago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616" name="Group 1064"/>
          <p:cNvGraphicFramePr>
            <a:graphicFrameLocks noGrp="1"/>
          </p:cNvGraphicFramePr>
          <p:nvPr>
            <p:ph sz="quarter" idx="2"/>
          </p:nvPr>
        </p:nvGraphicFramePr>
        <p:xfrm>
          <a:off x="5181600" y="1219200"/>
          <a:ext cx="3581400" cy="1463040"/>
        </p:xfrm>
        <a:graphic>
          <a:graphicData uri="http://schemas.openxmlformats.org/drawingml/2006/table">
            <a:tbl>
              <a:tblPr/>
              <a:tblGrid>
                <a:gridCol w="1828800"/>
                <a:gridCol w="17526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Cost of living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New York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60K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Chicago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Topeka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33" name="Rectangle 1081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3581400"/>
            <a:ext cx="8229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Create a table of all employees that make &lt; 40K and live in city where COL &gt; 50K.</a:t>
            </a:r>
          </a:p>
          <a:p>
            <a:pPr>
              <a:lnSpc>
                <a:spcPct val="90000"/>
              </a:lnSpc>
            </a:pPr>
            <a:endParaRPr lang="en-US" altLang="ko-KR" sz="28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b="1">
                <a:ea typeface="굴림" charset="-127"/>
              </a:rPr>
              <a:t>Join</a:t>
            </a:r>
            <a:r>
              <a:rPr lang="en-US" altLang="ko-KR" sz="2800">
                <a:ea typeface="굴림" charset="-127"/>
              </a:rPr>
              <a:t>: send (City, COL) for COL &gt; 50.  </a:t>
            </a:r>
            <a:r>
              <a:rPr lang="en-US" altLang="ko-KR" sz="2800" b="1">
                <a:ea typeface="굴림" charset="-127"/>
              </a:rPr>
              <a:t>Semi-join</a:t>
            </a:r>
            <a:r>
              <a:rPr lang="en-US" altLang="ko-KR" sz="2800">
                <a:ea typeface="굴림" charset="-127"/>
              </a:rPr>
              <a:t>: send just (City).</a:t>
            </a:r>
          </a:p>
          <a:p>
            <a:pPr>
              <a:lnSpc>
                <a:spcPct val="90000"/>
              </a:lnSpc>
            </a:pPr>
            <a:r>
              <a:rPr lang="en-US" altLang="ko-KR" sz="2800" b="1">
                <a:ea typeface="굴림" charset="-127"/>
              </a:rPr>
              <a:t>Bloom-join</a:t>
            </a:r>
            <a:r>
              <a:rPr lang="en-US" altLang="ko-KR" sz="2800">
                <a:ea typeface="굴림" charset="-127"/>
              </a:rPr>
              <a:t>: send a Bloom filter for all cities with COL &gt; 50</a:t>
            </a:r>
          </a:p>
        </p:txBody>
      </p:sp>
      <p:graphicFrame>
        <p:nvGraphicFramePr>
          <p:cNvPr id="152634" name="Group 1082"/>
          <p:cNvGraphicFramePr>
            <a:graphicFrameLocks noGrp="1"/>
          </p:cNvGraphicFramePr>
          <p:nvPr/>
        </p:nvGraphicFramePr>
        <p:xfrm>
          <a:off x="1524000" y="4495800"/>
          <a:ext cx="6096000" cy="3657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Empl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45DF-11E4-4E1E-8E5F-EF79682F8739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56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Mathematical and Practical Niceties</a:t>
            </a:r>
          </a:p>
        </p:txBody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ko-KR" sz="2800">
                <a:ea typeface="굴림" charset="-127"/>
              </a:rPr>
              <a:t>Alternative:  use 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 hash functions, but each has a disjoint range of 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</a:rPr>
              <a:t>m</a:t>
            </a:r>
            <a:r>
              <a:rPr lang="en-US" altLang="ko-KR" sz="2800">
                <a:solidFill>
                  <a:schemeClr val="accent2"/>
                </a:solidFill>
                <a:ea typeface="굴림" charset="-127"/>
              </a:rPr>
              <a:t>/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</a:rPr>
              <a:t>k</a:t>
            </a:r>
            <a:r>
              <a:rPr lang="en-US" altLang="ko-KR" sz="2800">
                <a:ea typeface="굴림" charset="-127"/>
              </a:rPr>
              <a:t> bits.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Still 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m</a:t>
            </a:r>
            <a:r>
              <a:rPr lang="en-US" altLang="ko-KR" sz="2400">
                <a:ea typeface="굴림" charset="-127"/>
              </a:rPr>
              <a:t> total bits.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Higher error rate, but asymptotically same.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Easier to parallelize.   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ko-KR" sz="2800">
                <a:ea typeface="굴림" charset="-127"/>
              </a:rPr>
              <a:t>Can build a BF for 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</a:rPr>
              <a:t>A </a:t>
            </a:r>
            <a:r>
              <a:rPr lang="en-US" altLang="ko-KR" sz="2800" b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 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</a:rPr>
              <a:t>B</a:t>
            </a:r>
            <a:r>
              <a:rPr lang="en-US" altLang="ko-KR" sz="2800">
                <a:ea typeface="굴림" charset="-127"/>
              </a:rPr>
              <a:t> by OR-ing 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</a:rPr>
              <a:t>BF(A)</a:t>
            </a:r>
            <a:r>
              <a:rPr lang="en-US" altLang="ko-KR" sz="2800">
                <a:ea typeface="굴림" charset="-127"/>
              </a:rPr>
              <a:t> and 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</a:rPr>
              <a:t>BF(B)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Must have same size, hash functions.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ko-KR" sz="2800">
                <a:ea typeface="굴림" charset="-127"/>
              </a:rPr>
              <a:t>Halving operation:  OR left and right halves, discard msb when hashing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Halves the size (and increases error rate).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C868-31B6-4BA2-B297-966A859949B4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>
                <a:solidFill>
                  <a:srgbClr val="CC0000"/>
                </a:solidFill>
                <a:ea typeface="굴림" charset="-127"/>
              </a:rPr>
              <a:t>The main point (revised)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2327275"/>
            <a:ext cx="6692900" cy="3325813"/>
          </a:xfrm>
        </p:spPr>
        <p:txBody>
          <a:bodyPr/>
          <a:lstStyle/>
          <a:p>
            <a:r>
              <a:rPr lang="en-US" altLang="ko-KR">
                <a:solidFill>
                  <a:schemeClr val="accent2"/>
                </a:solidFill>
                <a:ea typeface="굴림" charset="-127"/>
              </a:rPr>
              <a:t>Whenever you have a set or list, and space is an issue, a Bloom filter may be a useful alternative.</a:t>
            </a:r>
          </a:p>
          <a:p>
            <a:endParaRPr lang="en-US" altLang="ko-KR">
              <a:solidFill>
                <a:schemeClr val="accent2"/>
              </a:solidFill>
              <a:ea typeface="굴림" charset="-127"/>
            </a:endParaRPr>
          </a:p>
          <a:p>
            <a:r>
              <a:rPr lang="en-US" altLang="ko-KR">
                <a:solidFill>
                  <a:srgbClr val="CC0000"/>
                </a:solidFill>
                <a:ea typeface="굴림" charset="-127"/>
              </a:rPr>
              <a:t>Just be sure to consider the effects of the false positives!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DFEB-5C2F-4BC7-A954-3A4532D7E178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A Modern Application: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Distributed Web Caches</a:t>
            </a:r>
          </a:p>
        </p:txBody>
      </p:sp>
      <p:sp>
        <p:nvSpPr>
          <p:cNvPr id="161795" name="Text Box 1027"/>
          <p:cNvSpPr txBox="1">
            <a:spLocks noChangeArrowheads="1"/>
          </p:cNvSpPr>
          <p:nvPr/>
        </p:nvSpPr>
        <p:spPr bwMode="auto">
          <a:xfrm>
            <a:off x="533400" y="3962400"/>
            <a:ext cx="1131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굴림" charset="-127"/>
                <a:cs typeface="Arial" charset="0"/>
              </a:rPr>
              <a:t>Web Cache 1</a:t>
            </a:r>
          </a:p>
        </p:txBody>
      </p:sp>
      <p:sp>
        <p:nvSpPr>
          <p:cNvPr id="161796" name="Text Box 1028"/>
          <p:cNvSpPr txBox="1">
            <a:spLocks noChangeArrowheads="1"/>
          </p:cNvSpPr>
          <p:nvPr/>
        </p:nvSpPr>
        <p:spPr bwMode="auto">
          <a:xfrm>
            <a:off x="3200400" y="3886200"/>
            <a:ext cx="1131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굴림" charset="-127"/>
                <a:cs typeface="Arial" charset="0"/>
              </a:rPr>
              <a:t>Web Cache 2</a:t>
            </a:r>
          </a:p>
        </p:txBody>
      </p:sp>
      <p:sp>
        <p:nvSpPr>
          <p:cNvPr id="161797" name="Text Box 1029"/>
          <p:cNvSpPr txBox="1">
            <a:spLocks noChangeArrowheads="1"/>
          </p:cNvSpPr>
          <p:nvPr/>
        </p:nvSpPr>
        <p:spPr bwMode="auto">
          <a:xfrm>
            <a:off x="7467600" y="3962400"/>
            <a:ext cx="1131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굴림" charset="-127"/>
                <a:cs typeface="Arial" charset="0"/>
              </a:rPr>
              <a:t>Web Cache 3</a:t>
            </a:r>
          </a:p>
        </p:txBody>
      </p:sp>
      <p:sp>
        <p:nvSpPr>
          <p:cNvPr id="161798" name="tower"/>
          <p:cNvSpPr>
            <a:spLocks noEditPoints="1" noChangeArrowheads="1"/>
          </p:cNvSpPr>
          <p:nvPr/>
        </p:nvSpPr>
        <p:spPr bwMode="auto">
          <a:xfrm>
            <a:off x="1600200" y="2743200"/>
            <a:ext cx="604838" cy="1057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61799" name="Picture 1031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029200"/>
            <a:ext cx="820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0" name="Picture 1032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410200"/>
            <a:ext cx="820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1" name="tower"/>
          <p:cNvSpPr>
            <a:spLocks noEditPoints="1" noChangeArrowheads="1"/>
          </p:cNvSpPr>
          <p:nvPr/>
        </p:nvSpPr>
        <p:spPr bwMode="auto">
          <a:xfrm>
            <a:off x="6629400" y="2819400"/>
            <a:ext cx="604838" cy="1057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1802" name="tower"/>
          <p:cNvSpPr>
            <a:spLocks noEditPoints="1" noChangeArrowheads="1"/>
          </p:cNvSpPr>
          <p:nvPr/>
        </p:nvSpPr>
        <p:spPr bwMode="auto">
          <a:xfrm>
            <a:off x="4191000" y="2743200"/>
            <a:ext cx="604838" cy="1057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61803" name="Picture 1035" descr="j019538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5251450"/>
            <a:ext cx="704850" cy="692150"/>
          </a:xfrm>
          <a:noFill/>
          <a:ln/>
        </p:spPr>
      </p:pic>
      <p:pic>
        <p:nvPicPr>
          <p:cNvPr id="161804" name="Picture 1036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257800"/>
            <a:ext cx="1044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5" name="Picture 1037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8400" y="5270500"/>
            <a:ext cx="895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6" name="Picture 1038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410200"/>
            <a:ext cx="746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7" name="Line 1039"/>
          <p:cNvSpPr>
            <a:spLocks noChangeShapeType="1"/>
          </p:cNvSpPr>
          <p:nvPr/>
        </p:nvSpPr>
        <p:spPr bwMode="auto">
          <a:xfrm>
            <a:off x="2209800" y="3276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08" name="Line 1040"/>
          <p:cNvSpPr>
            <a:spLocks noChangeShapeType="1"/>
          </p:cNvSpPr>
          <p:nvPr/>
        </p:nvSpPr>
        <p:spPr bwMode="auto">
          <a:xfrm>
            <a:off x="1905000" y="3810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09" name="Line 1041"/>
          <p:cNvSpPr>
            <a:spLocks noChangeShapeType="1"/>
          </p:cNvSpPr>
          <p:nvPr/>
        </p:nvSpPr>
        <p:spPr bwMode="auto">
          <a:xfrm>
            <a:off x="4419600" y="3810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0" name="Line 1042"/>
          <p:cNvSpPr>
            <a:spLocks noChangeShapeType="1"/>
          </p:cNvSpPr>
          <p:nvPr/>
        </p:nvSpPr>
        <p:spPr bwMode="auto">
          <a:xfrm>
            <a:off x="6858000" y="3810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1" name="Line 1043"/>
          <p:cNvSpPr>
            <a:spLocks noChangeShapeType="1"/>
          </p:cNvSpPr>
          <p:nvPr/>
        </p:nvSpPr>
        <p:spPr bwMode="auto">
          <a:xfrm>
            <a:off x="1905000" y="4419600"/>
            <a:ext cx="495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2" name="Line 1044"/>
          <p:cNvSpPr>
            <a:spLocks noChangeShapeType="1"/>
          </p:cNvSpPr>
          <p:nvPr/>
        </p:nvSpPr>
        <p:spPr bwMode="auto">
          <a:xfrm flipV="1">
            <a:off x="1143000" y="38862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3" name="Line 1045"/>
          <p:cNvSpPr>
            <a:spLocks noChangeShapeType="1"/>
          </p:cNvSpPr>
          <p:nvPr/>
        </p:nvSpPr>
        <p:spPr bwMode="auto">
          <a:xfrm flipH="1" flipV="1">
            <a:off x="2057400" y="38862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4" name="Line 1046"/>
          <p:cNvSpPr>
            <a:spLocks noChangeShapeType="1"/>
          </p:cNvSpPr>
          <p:nvPr/>
        </p:nvSpPr>
        <p:spPr bwMode="auto">
          <a:xfrm flipH="1" flipV="1">
            <a:off x="2133600" y="38100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5" name="Line 1047"/>
          <p:cNvSpPr>
            <a:spLocks noChangeShapeType="1"/>
          </p:cNvSpPr>
          <p:nvPr/>
        </p:nvSpPr>
        <p:spPr bwMode="auto">
          <a:xfrm flipH="1" flipV="1">
            <a:off x="4648200" y="38862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6" name="Line 1048"/>
          <p:cNvSpPr>
            <a:spLocks noChangeShapeType="1"/>
          </p:cNvSpPr>
          <p:nvPr/>
        </p:nvSpPr>
        <p:spPr bwMode="auto">
          <a:xfrm flipV="1">
            <a:off x="6629400" y="39624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7" name="Line 1049"/>
          <p:cNvSpPr>
            <a:spLocks noChangeShapeType="1"/>
          </p:cNvSpPr>
          <p:nvPr/>
        </p:nvSpPr>
        <p:spPr bwMode="auto">
          <a:xfrm flipH="1" flipV="1">
            <a:off x="6934200" y="39624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18" name="Cloud"/>
          <p:cNvSpPr>
            <a:spLocks noChangeAspect="1" noEditPoints="1" noChangeArrowheads="1"/>
          </p:cNvSpPr>
          <p:nvPr/>
        </p:nvSpPr>
        <p:spPr bwMode="auto">
          <a:xfrm rot="230406">
            <a:off x="914400" y="1752600"/>
            <a:ext cx="7088188" cy="8016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>
              <a:alpha val="52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altLang="ko-KR" sz="3600">
                <a:latin typeface="Arial" charset="0"/>
                <a:ea typeface="굴림" charset="-127"/>
                <a:cs typeface="Arial" charset="0"/>
              </a:rPr>
              <a:t>The Web</a:t>
            </a:r>
          </a:p>
        </p:txBody>
      </p:sp>
      <p:sp>
        <p:nvSpPr>
          <p:cNvPr id="161819" name="Line 1051"/>
          <p:cNvSpPr>
            <a:spLocks noChangeShapeType="1"/>
          </p:cNvSpPr>
          <p:nvPr/>
        </p:nvSpPr>
        <p:spPr bwMode="auto">
          <a:xfrm flipV="1">
            <a:off x="1981200" y="2438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20" name="Line 1052"/>
          <p:cNvSpPr>
            <a:spLocks noChangeShapeType="1"/>
          </p:cNvSpPr>
          <p:nvPr/>
        </p:nvSpPr>
        <p:spPr bwMode="auto">
          <a:xfrm flipH="1" flipV="1">
            <a:off x="4343400" y="259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1821" name="Line 1053"/>
          <p:cNvSpPr>
            <a:spLocks noChangeShapeType="1"/>
          </p:cNvSpPr>
          <p:nvPr/>
        </p:nvSpPr>
        <p:spPr bwMode="auto">
          <a:xfrm flipH="1" flipV="1">
            <a:off x="6705600" y="2667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Berlin Sans FB Demi" pitchFamily="34" charset="0"/>
              </a:rPr>
              <a:t>Why randomness can be helpful?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0" y="1600200"/>
            <a:ext cx="8534400" cy="4267200"/>
          </a:xfrm>
          <a:prstGeom prst="rect">
            <a:avLst/>
          </a:prstGeom>
        </p:spPr>
        <p:txBody>
          <a:bodyPr/>
          <a:lstStyle/>
          <a:p>
            <a:pPr marL="342900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2400" kern="0" dirty="0">
                <a:latin typeface="Arial Rounded MT Bold" pitchFamily="34" charset="0"/>
                <a:ea typeface="+mn-ea"/>
                <a:cs typeface="+mn-cs"/>
              </a:rPr>
              <a:t>A Simple example</a:t>
            </a: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2400" kern="0" dirty="0">
                <a:latin typeface="Arial Rounded MT Bold" pitchFamily="34" charset="0"/>
                <a:ea typeface="+mn-ea"/>
                <a:cs typeface="+mn-cs"/>
              </a:rPr>
              <a:t>Suppose we want to check whether an integer set       				has an even number or not.</a:t>
            </a: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kumimoji="1" lang="en-US" sz="2400" kern="0" dirty="0">
              <a:latin typeface="Arial Rounded MT Bold" pitchFamily="34" charset="0"/>
              <a:ea typeface="+mn-ea"/>
              <a:cs typeface="+mn-cs"/>
            </a:endParaRP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2400" kern="0" dirty="0">
                <a:latin typeface="Arial Rounded MT Bold" pitchFamily="34" charset="0"/>
                <a:ea typeface="굴림" pitchFamily="50" charset="-127"/>
                <a:cs typeface="+mn-cs"/>
              </a:rPr>
              <a:t>Even when A has n/2 many even numbers, if we</a:t>
            </a: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1" lang="en-US" sz="2400" kern="0" dirty="0">
                <a:latin typeface="Arial Rounded MT Bold" pitchFamily="34" charset="0"/>
                <a:ea typeface="굴림" pitchFamily="50" charset="-127"/>
                <a:cs typeface="+mn-cs"/>
              </a:rPr>
              <a:t>	run</a:t>
            </a:r>
            <a:r>
              <a:rPr kumimoji="1" lang="en-US" sz="2400" kern="0" dirty="0">
                <a:solidFill>
                  <a:srgbClr val="FF0000"/>
                </a:solidFill>
                <a:latin typeface="Arial Rounded MT Bold" pitchFamily="34" charset="0"/>
                <a:ea typeface="굴림" pitchFamily="50" charset="-127"/>
                <a:cs typeface="+mn-cs"/>
              </a:rPr>
              <a:t> a</a:t>
            </a:r>
            <a:r>
              <a:rPr kumimoji="1" lang="en-US" sz="2400" kern="0" dirty="0">
                <a:latin typeface="Arial Rounded MT Bold" pitchFamily="34" charset="0"/>
                <a:ea typeface="굴림" pitchFamily="50" charset="-127"/>
                <a:cs typeface="+mn-cs"/>
              </a:rPr>
              <a:t> </a:t>
            </a:r>
            <a:r>
              <a:rPr kumimoji="1" lang="en-US" sz="2400" kern="0" dirty="0">
                <a:solidFill>
                  <a:srgbClr val="FF0000"/>
                </a:solidFill>
                <a:latin typeface="Arial Rounded MT Bold" pitchFamily="34" charset="0"/>
                <a:ea typeface="굴림" pitchFamily="50" charset="-127"/>
                <a:cs typeface="+mn-cs"/>
              </a:rPr>
              <a:t>Deterministic Algorithm</a:t>
            </a:r>
            <a:r>
              <a:rPr kumimoji="1" lang="en-US" sz="2400" kern="0" dirty="0">
                <a:latin typeface="Arial Rounded MT Bold" pitchFamily="34" charset="0"/>
                <a:ea typeface="굴림" pitchFamily="50" charset="-127"/>
                <a:cs typeface="+mn-cs"/>
              </a:rPr>
              <a:t>, it may check n/2+1  many elements in the worst case.</a:t>
            </a: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kumimoji="1" lang="en-US" sz="2400" kern="0" dirty="0">
              <a:latin typeface="Arial Rounded MT Bold" pitchFamily="34" charset="0"/>
              <a:ea typeface="+mn-ea"/>
              <a:cs typeface="+mn-cs"/>
            </a:endParaRP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2400" kern="0" dirty="0">
                <a:solidFill>
                  <a:srgbClr val="FF0000"/>
                </a:solidFill>
                <a:latin typeface="Arial Rounded MT Bold" pitchFamily="34" charset="0"/>
                <a:ea typeface="+mn-ea"/>
                <a:cs typeface="+mn-cs"/>
              </a:rPr>
              <a:t>A Randomized Algorithm</a:t>
            </a:r>
            <a:r>
              <a:rPr kumimoji="1" lang="en-US" sz="2400" kern="0" dirty="0">
                <a:latin typeface="Arial Rounded MT Bold" pitchFamily="34" charset="0"/>
                <a:ea typeface="+mn-ea"/>
                <a:cs typeface="+mn-cs"/>
              </a:rPr>
              <a:t>: At each time, choose an  elements (to check) at random.</a:t>
            </a:r>
          </a:p>
          <a:p>
            <a:pPr marL="1257300" lvl="2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2400" kern="0" dirty="0" err="1">
                <a:latin typeface="Arial Rounded MT Bold" pitchFamily="34" charset="0"/>
                <a:ea typeface="+mn-ea"/>
                <a:cs typeface="+mn-cs"/>
              </a:rPr>
              <a:t>Smooths</a:t>
            </a:r>
            <a:r>
              <a:rPr kumimoji="1" lang="en-US" sz="2400" kern="0" dirty="0">
                <a:latin typeface="Arial Rounded MT Bold" pitchFamily="34" charset="0"/>
                <a:ea typeface="+mn-ea"/>
                <a:cs typeface="+mn-cs"/>
              </a:rPr>
              <a:t> the “worst case input distribution” into “randomness of the algorithm”</a:t>
            </a: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kumimoji="1" lang="en-US" sz="2400" kern="0" dirty="0">
              <a:latin typeface="Arial Rounded MT Bold" pitchFamily="34" charset="0"/>
              <a:ea typeface="+mn-ea"/>
              <a:cs typeface="+mn-cs"/>
            </a:endParaRPr>
          </a:p>
          <a:p>
            <a:pPr marL="800100" lvl="1" indent="-342900" eaLnBrk="0" latinLnBrk="1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kumimoji="1" lang="en-US" sz="2400" kern="0" dirty="0">
              <a:latin typeface="Arial Rounded MT Bold" pitchFamily="34" charset="0"/>
              <a:ea typeface="+mn-ea"/>
              <a:cs typeface="+mn-cs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371600" y="2351088"/>
          <a:ext cx="2586038" cy="495300"/>
        </p:xfrm>
        <a:graphic>
          <a:graphicData uri="http://schemas.openxmlformats.org/presentationml/2006/ole">
            <p:oleObj spid="_x0000_s1026" name="수식" r:id="rId3" imgW="1193760" imgH="228600" progId="Equation.3">
              <p:embed/>
            </p:oleObj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74DF26-CCB7-4128-94AE-6539C8C8408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F4D4-A12A-40D8-9C42-44368F5AC1A9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Web Caching</a:t>
            </a:r>
          </a:p>
        </p:txBody>
      </p:sp>
      <p:sp>
        <p:nvSpPr>
          <p:cNvPr id="163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570038"/>
            <a:ext cx="8839200" cy="4525962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Summary Cache: [Fan, Cao, Almeida, &amp; Broder]</a:t>
            </a:r>
          </a:p>
          <a:p>
            <a:r>
              <a:rPr lang="en-US" altLang="ko-KR">
                <a:solidFill>
                  <a:srgbClr val="CC0000"/>
                </a:solidFill>
                <a:ea typeface="굴림" charset="-127"/>
              </a:rPr>
              <a:t>If local caches know each other’s content...</a:t>
            </a:r>
          </a:p>
          <a:p>
            <a:pPr>
              <a:buFontTx/>
              <a:buNone/>
            </a:pPr>
            <a:r>
              <a:rPr lang="en-US" altLang="ko-KR">
                <a:solidFill>
                  <a:srgbClr val="CC0000"/>
                </a:solidFill>
                <a:ea typeface="굴림" charset="-127"/>
              </a:rPr>
              <a:t>         …try local cache before going out to Web</a:t>
            </a:r>
          </a:p>
          <a:p>
            <a:r>
              <a:rPr lang="en-US" altLang="ko-KR">
                <a:ea typeface="굴림" charset="-127"/>
              </a:rPr>
              <a:t>Sending/updating lists of URLs too expensive.</a:t>
            </a:r>
          </a:p>
          <a:p>
            <a:r>
              <a:rPr lang="en-US" altLang="ko-KR">
                <a:ea typeface="굴림" charset="-127"/>
              </a:rPr>
              <a:t>Solution: use Bloom filters.</a:t>
            </a:r>
          </a:p>
          <a:p>
            <a:r>
              <a:rPr lang="en-US" altLang="ko-KR">
                <a:ea typeface="굴림" charset="-127"/>
              </a:rPr>
              <a:t>False positives</a:t>
            </a:r>
          </a:p>
          <a:p>
            <a:pPr lvl="1"/>
            <a:r>
              <a:rPr lang="en-US" altLang="ko-KR" sz="2400">
                <a:ea typeface="굴림" charset="-127"/>
              </a:rPr>
              <a:t>Local requests go unfulfilled.</a:t>
            </a:r>
          </a:p>
          <a:p>
            <a:pPr lvl="1"/>
            <a:r>
              <a:rPr lang="en-US" altLang="ko-KR" sz="2400">
                <a:ea typeface="굴림" charset="-127"/>
              </a:rPr>
              <a:t>Small cost, big potential gain</a:t>
            </a:r>
          </a:p>
          <a:p>
            <a:pPr lvl="1"/>
            <a:endParaRPr lang="en-US" altLang="ko-KR" sz="2400">
              <a:ea typeface="굴림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9195-6640-487B-BD0B-70824187627A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Bloom Filters and Deletions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Cache contents change</a:t>
            </a:r>
          </a:p>
          <a:p>
            <a:pPr lvl="1"/>
            <a:r>
              <a:rPr lang="en-US" altLang="ko-KR" sz="2400">
                <a:ea typeface="굴림" charset="-127"/>
              </a:rPr>
              <a:t>Items both inserted and deleted.</a:t>
            </a:r>
          </a:p>
          <a:p>
            <a:r>
              <a:rPr lang="en-US" altLang="ko-KR">
                <a:ea typeface="굴림" charset="-127"/>
              </a:rPr>
              <a:t>Insertions are easy – add bits to BF</a:t>
            </a:r>
          </a:p>
          <a:p>
            <a:r>
              <a:rPr lang="en-US" altLang="ko-KR">
                <a:ea typeface="굴림" charset="-127"/>
              </a:rPr>
              <a:t>Can Bloom filters handle deletions?</a:t>
            </a:r>
          </a:p>
          <a:p>
            <a:r>
              <a:rPr lang="en-US" altLang="ko-KR">
                <a:ea typeface="굴림" charset="-127"/>
              </a:rPr>
              <a:t>Use Counting Bloom Filters to track insertions/deletions at hosts;  send Bloom filters.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3FC6-FF70-4618-ACAA-66C59A424382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Handling Deletions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Bloom filters can handle insertions, but not deletions.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If deleting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x</a:t>
            </a:r>
            <a:r>
              <a:rPr lang="en-US" altLang="ko-KR" i="1" baseline="-25000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>
                <a:ea typeface="굴림" charset="-127"/>
              </a:rPr>
              <a:t> means resetting 1s to 0s, then deleting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x</a:t>
            </a:r>
            <a:r>
              <a:rPr lang="en-US" altLang="ko-KR" i="1" baseline="-25000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>
                <a:ea typeface="굴림" charset="-127"/>
              </a:rPr>
              <a:t> will “delete”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x</a:t>
            </a:r>
            <a:r>
              <a:rPr lang="en-US" altLang="ko-KR" i="1" baseline="-25000">
                <a:solidFill>
                  <a:schemeClr val="accent2"/>
                </a:solidFill>
                <a:ea typeface="굴림" charset="-127"/>
              </a:rPr>
              <a:t>j</a:t>
            </a:r>
            <a:r>
              <a:rPr lang="en-US" altLang="ko-KR">
                <a:ea typeface="굴림" charset="-127"/>
              </a:rPr>
              <a:t>.  </a:t>
            </a:r>
          </a:p>
          <a:p>
            <a:endParaRPr lang="en-US" altLang="ko-KR">
              <a:ea typeface="굴림" charset="-127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9906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4478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9050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23622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28194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solidFill>
                  <a:srgbClr val="CC0000"/>
                </a:solidFill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32766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7338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solidFill>
                  <a:srgbClr val="CC0000"/>
                </a:solidFill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1910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46482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51054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55626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solidFill>
                  <a:srgbClr val="CC0000"/>
                </a:solidFill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60198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64770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69342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73914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7848600" y="3798888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457200" y="3687763"/>
            <a:ext cx="381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3200" i="1">
                <a:solidFill>
                  <a:schemeClr val="accent2"/>
                </a:solidFill>
                <a:ea typeface="굴림" charset="-127"/>
              </a:rPr>
              <a:t>B</a:t>
            </a:r>
            <a:endParaRPr lang="en-US" altLang="ko-KR">
              <a:ea typeface="굴림" charset="-127"/>
            </a:endParaRP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3810000" y="2895600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ea typeface="굴림" charset="-127"/>
              </a:rPr>
              <a:t>x</a:t>
            </a:r>
            <a:r>
              <a:rPr lang="en-US" altLang="ko-KR" i="1" baseline="-25000">
                <a:ea typeface="굴림" charset="-127"/>
              </a:rPr>
              <a:t>i</a:t>
            </a:r>
            <a:r>
              <a:rPr lang="en-US" altLang="ko-KR">
                <a:ea typeface="굴림" charset="-127"/>
              </a:rPr>
              <a:t>    </a:t>
            </a:r>
            <a:r>
              <a:rPr lang="en-US" altLang="ko-KR" i="1">
                <a:ea typeface="굴림" charset="-127"/>
              </a:rPr>
              <a:t>x</a:t>
            </a:r>
            <a:r>
              <a:rPr lang="en-US" altLang="ko-KR" i="1" baseline="-25000">
                <a:ea typeface="굴림" charset="-127"/>
              </a:rPr>
              <a:t>j</a:t>
            </a: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 flipH="1">
            <a:off x="3048000" y="3429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 flipH="1">
            <a:off x="3886200" y="3429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3962400" y="34290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522" name="Line 26"/>
          <p:cNvSpPr>
            <a:spLocks noChangeShapeType="1"/>
          </p:cNvSpPr>
          <p:nvPr/>
        </p:nvSpPr>
        <p:spPr bwMode="auto">
          <a:xfrm>
            <a:off x="4495800" y="3352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 flipH="1">
            <a:off x="1676400" y="3352800"/>
            <a:ext cx="2819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>
            <a:off x="4495800" y="33528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FB26-D9ED-4D80-8834-D985CCF93669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Counting Bloom Filters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4970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ea typeface="굴림" charset="-127"/>
              </a:rPr>
              <a:t>Start with an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m</a:t>
            </a:r>
            <a:r>
              <a:rPr lang="en-US" altLang="ko-KR">
                <a:ea typeface="굴림" charset="-127"/>
              </a:rPr>
              <a:t> bit array, filled with 0s.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14400" y="2895600"/>
            <a:ext cx="730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ea typeface="굴림" charset="-127"/>
              </a:rPr>
              <a:t>Hash each item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x</a:t>
            </a:r>
            <a:r>
              <a:rPr lang="en-US" altLang="ko-KR" i="1" baseline="-25000">
                <a:solidFill>
                  <a:schemeClr val="accent2"/>
                </a:solidFill>
                <a:ea typeface="굴림" charset="-127"/>
              </a:rPr>
              <a:t>j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in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 S k</a:t>
            </a:r>
            <a:r>
              <a:rPr lang="en-US" altLang="ko-KR">
                <a:ea typeface="굴림" charset="-127"/>
              </a:rPr>
              <a:t> times.  If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H</a:t>
            </a:r>
            <a:r>
              <a:rPr lang="en-US" altLang="ko-KR" i="1" baseline="-25000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>
                <a:solidFill>
                  <a:schemeClr val="accent2"/>
                </a:solidFill>
                <a:ea typeface="굴림" charset="-127"/>
              </a:rPr>
              <a:t>(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x</a:t>
            </a:r>
            <a:r>
              <a:rPr lang="en-US" altLang="ko-KR" i="1" baseline="-25000">
                <a:solidFill>
                  <a:schemeClr val="accent2"/>
                </a:solidFill>
                <a:ea typeface="굴림" charset="-127"/>
              </a:rPr>
              <a:t>j</a:t>
            </a:r>
            <a:r>
              <a:rPr lang="en-US" altLang="ko-KR">
                <a:solidFill>
                  <a:schemeClr val="accent2"/>
                </a:solidFill>
                <a:ea typeface="굴림" charset="-127"/>
              </a:rPr>
              <a:t>) =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, add 1 to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B</a:t>
            </a:r>
            <a:r>
              <a:rPr lang="en-US" altLang="ko-KR">
                <a:solidFill>
                  <a:schemeClr val="accent2"/>
                </a:solidFill>
                <a:ea typeface="굴림" charset="-127"/>
              </a:rPr>
              <a:t>[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a</a:t>
            </a:r>
            <a:r>
              <a:rPr lang="en-US" altLang="ko-KR">
                <a:solidFill>
                  <a:schemeClr val="accent2"/>
                </a:solidFill>
                <a:ea typeface="굴림" charset="-127"/>
              </a:rPr>
              <a:t>]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2025650"/>
            <a:ext cx="7848600" cy="579438"/>
            <a:chOff x="240" y="986"/>
            <a:chExt cx="4944" cy="365"/>
          </a:xfrm>
        </p:grpSpPr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57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864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1152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1440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1728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201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304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2592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2880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3168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345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3744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4032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>
              <a:off x="4320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4608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489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240" y="98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ko-KR" sz="3200" i="1">
                  <a:solidFill>
                    <a:schemeClr val="accent2"/>
                  </a:solidFill>
                  <a:ea typeface="굴림" charset="-127"/>
                </a:rPr>
                <a:t>B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1000" y="3306763"/>
            <a:ext cx="7848600" cy="579437"/>
            <a:chOff x="240" y="1795"/>
            <a:chExt cx="4944" cy="365"/>
          </a:xfrm>
        </p:grpSpPr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57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86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3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115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03" name="Rectangle 27"/>
            <p:cNvSpPr>
              <a:spLocks noChangeArrowheads="1"/>
            </p:cNvSpPr>
            <p:nvPr/>
          </p:nvSpPr>
          <p:spPr bwMode="auto">
            <a:xfrm>
              <a:off x="144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auto">
            <a:xfrm>
              <a:off x="172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201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230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2</a:t>
              </a:r>
            </a:p>
          </p:txBody>
        </p:sp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259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288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316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3</a:t>
              </a:r>
            </a:p>
          </p:txBody>
        </p:sp>
        <p:sp>
          <p:nvSpPr>
            <p:cNvPr id="75810" name="Rectangle 34"/>
            <p:cNvSpPr>
              <a:spLocks noChangeArrowheads="1"/>
            </p:cNvSpPr>
            <p:nvPr/>
          </p:nvSpPr>
          <p:spPr bwMode="auto">
            <a:xfrm>
              <a:off x="345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2</a:t>
              </a:r>
            </a:p>
          </p:txBody>
        </p:sp>
        <p:sp>
          <p:nvSpPr>
            <p:cNvPr id="75811" name="Rectangle 35"/>
            <p:cNvSpPr>
              <a:spLocks noChangeArrowheads="1"/>
            </p:cNvSpPr>
            <p:nvPr/>
          </p:nvSpPr>
          <p:spPr bwMode="auto">
            <a:xfrm>
              <a:off x="374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12" name="Rectangle 36"/>
            <p:cNvSpPr>
              <a:spLocks noChangeArrowheads="1"/>
            </p:cNvSpPr>
            <p:nvPr/>
          </p:nvSpPr>
          <p:spPr bwMode="auto">
            <a:xfrm>
              <a:off x="403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13" name="Rectangle 37"/>
            <p:cNvSpPr>
              <a:spLocks noChangeArrowheads="1"/>
            </p:cNvSpPr>
            <p:nvPr/>
          </p:nvSpPr>
          <p:spPr bwMode="auto">
            <a:xfrm>
              <a:off x="432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2</a:t>
              </a:r>
            </a:p>
          </p:txBody>
        </p:sp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460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489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240" y="1795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ko-KR" sz="3200" i="1">
                  <a:solidFill>
                    <a:schemeClr val="accent2"/>
                  </a:solidFill>
                  <a:ea typeface="굴림" charset="-127"/>
                </a:rPr>
                <a:t>B</a:t>
              </a:r>
              <a:endParaRPr lang="en-US" altLang="ko-KR">
                <a:ea typeface="굴림" charset="-127"/>
              </a:endParaRPr>
            </a:p>
          </p:txBody>
        </p:sp>
      </p:grp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381000" y="5410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1309688" y="4095750"/>
            <a:ext cx="6386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ea typeface="굴림" charset="-127"/>
              </a:rPr>
              <a:t>To delete 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x</a:t>
            </a:r>
            <a:r>
              <a:rPr lang="en-US" altLang="ko-KR" i="1" baseline="-25000">
                <a:solidFill>
                  <a:schemeClr val="accent2"/>
                </a:solidFill>
                <a:ea typeface="굴림" charset="-127"/>
              </a:rPr>
              <a:t>j</a:t>
            </a:r>
            <a:r>
              <a:rPr lang="en-US" altLang="ko-KR" i="1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decrement the corresponding counters.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81000" y="4506913"/>
            <a:ext cx="7848600" cy="579437"/>
            <a:chOff x="240" y="1795"/>
            <a:chExt cx="4944" cy="365"/>
          </a:xfrm>
        </p:grpSpPr>
        <p:sp>
          <p:nvSpPr>
            <p:cNvPr id="75820" name="Rectangle 44"/>
            <p:cNvSpPr>
              <a:spLocks noChangeArrowheads="1"/>
            </p:cNvSpPr>
            <p:nvPr/>
          </p:nvSpPr>
          <p:spPr bwMode="auto">
            <a:xfrm>
              <a:off x="57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21" name="Rectangle 45"/>
            <p:cNvSpPr>
              <a:spLocks noChangeArrowheads="1"/>
            </p:cNvSpPr>
            <p:nvPr/>
          </p:nvSpPr>
          <p:spPr bwMode="auto">
            <a:xfrm>
              <a:off x="86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solidFill>
                    <a:srgbClr val="CC0000"/>
                  </a:solidFill>
                  <a:ea typeface="굴림" charset="-127"/>
                </a:rPr>
                <a:t>2</a:t>
              </a:r>
            </a:p>
          </p:txBody>
        </p:sp>
        <p:sp>
          <p:nvSpPr>
            <p:cNvPr id="75822" name="Rectangle 46"/>
            <p:cNvSpPr>
              <a:spLocks noChangeArrowheads="1"/>
            </p:cNvSpPr>
            <p:nvPr/>
          </p:nvSpPr>
          <p:spPr bwMode="auto">
            <a:xfrm>
              <a:off x="115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23" name="Rectangle 47"/>
            <p:cNvSpPr>
              <a:spLocks noChangeArrowheads="1"/>
            </p:cNvSpPr>
            <p:nvPr/>
          </p:nvSpPr>
          <p:spPr bwMode="auto">
            <a:xfrm>
              <a:off x="144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24" name="Rectangle 48"/>
            <p:cNvSpPr>
              <a:spLocks noChangeArrowheads="1"/>
            </p:cNvSpPr>
            <p:nvPr/>
          </p:nvSpPr>
          <p:spPr bwMode="auto">
            <a:xfrm>
              <a:off x="172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solidFill>
                    <a:srgbClr val="CC0000"/>
                  </a:solidFill>
                  <a:ea typeface="굴림" charset="-127"/>
                </a:rPr>
                <a:t>0</a:t>
              </a:r>
            </a:p>
          </p:txBody>
        </p:sp>
        <p:sp>
          <p:nvSpPr>
            <p:cNvPr id="75825" name="Rectangle 49"/>
            <p:cNvSpPr>
              <a:spLocks noChangeArrowheads="1"/>
            </p:cNvSpPr>
            <p:nvPr/>
          </p:nvSpPr>
          <p:spPr bwMode="auto">
            <a:xfrm>
              <a:off x="201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26" name="Rectangle 50"/>
            <p:cNvSpPr>
              <a:spLocks noChangeArrowheads="1"/>
            </p:cNvSpPr>
            <p:nvPr/>
          </p:nvSpPr>
          <p:spPr bwMode="auto">
            <a:xfrm>
              <a:off x="230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2</a:t>
              </a:r>
            </a:p>
          </p:txBody>
        </p:sp>
        <p:sp>
          <p:nvSpPr>
            <p:cNvPr id="75827" name="Rectangle 51"/>
            <p:cNvSpPr>
              <a:spLocks noChangeArrowheads="1"/>
            </p:cNvSpPr>
            <p:nvPr/>
          </p:nvSpPr>
          <p:spPr bwMode="auto">
            <a:xfrm>
              <a:off x="259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28" name="Rectangle 52"/>
            <p:cNvSpPr>
              <a:spLocks noChangeArrowheads="1"/>
            </p:cNvSpPr>
            <p:nvPr/>
          </p:nvSpPr>
          <p:spPr bwMode="auto">
            <a:xfrm>
              <a:off x="288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29" name="Rectangle 53"/>
            <p:cNvSpPr>
              <a:spLocks noChangeArrowheads="1"/>
            </p:cNvSpPr>
            <p:nvPr/>
          </p:nvSpPr>
          <p:spPr bwMode="auto">
            <a:xfrm>
              <a:off x="316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3</a:t>
              </a:r>
            </a:p>
          </p:txBody>
        </p:sp>
        <p:sp>
          <p:nvSpPr>
            <p:cNvPr id="75830" name="Rectangle 54"/>
            <p:cNvSpPr>
              <a:spLocks noChangeArrowheads="1"/>
            </p:cNvSpPr>
            <p:nvPr/>
          </p:nvSpPr>
          <p:spPr bwMode="auto">
            <a:xfrm>
              <a:off x="345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2</a:t>
              </a:r>
            </a:p>
          </p:txBody>
        </p:sp>
        <p:sp>
          <p:nvSpPr>
            <p:cNvPr id="75831" name="Rectangle 55"/>
            <p:cNvSpPr>
              <a:spLocks noChangeArrowheads="1"/>
            </p:cNvSpPr>
            <p:nvPr/>
          </p:nvSpPr>
          <p:spPr bwMode="auto">
            <a:xfrm>
              <a:off x="374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32" name="Rectangle 56"/>
            <p:cNvSpPr>
              <a:spLocks noChangeArrowheads="1"/>
            </p:cNvSpPr>
            <p:nvPr/>
          </p:nvSpPr>
          <p:spPr bwMode="auto">
            <a:xfrm>
              <a:off x="403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33" name="Rectangle 57"/>
            <p:cNvSpPr>
              <a:spLocks noChangeArrowheads="1"/>
            </p:cNvSpPr>
            <p:nvPr/>
          </p:nvSpPr>
          <p:spPr bwMode="auto">
            <a:xfrm>
              <a:off x="432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solidFill>
                    <a:srgbClr val="CC0000"/>
                  </a:solidFill>
                  <a:ea typeface="굴림" charset="-127"/>
                </a:rPr>
                <a:t>1</a:t>
              </a:r>
            </a:p>
          </p:txBody>
        </p:sp>
        <p:sp>
          <p:nvSpPr>
            <p:cNvPr id="75834" name="Rectangle 58"/>
            <p:cNvSpPr>
              <a:spLocks noChangeArrowheads="1"/>
            </p:cNvSpPr>
            <p:nvPr/>
          </p:nvSpPr>
          <p:spPr bwMode="auto">
            <a:xfrm>
              <a:off x="460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35" name="Rectangle 59"/>
            <p:cNvSpPr>
              <a:spLocks noChangeArrowheads="1"/>
            </p:cNvSpPr>
            <p:nvPr/>
          </p:nvSpPr>
          <p:spPr bwMode="auto">
            <a:xfrm>
              <a:off x="489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36" name="Text Box 60"/>
            <p:cNvSpPr txBox="1">
              <a:spLocks noChangeArrowheads="1"/>
            </p:cNvSpPr>
            <p:nvPr/>
          </p:nvSpPr>
          <p:spPr bwMode="auto">
            <a:xfrm>
              <a:off x="240" y="1795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ko-KR" sz="3200" i="1">
                  <a:solidFill>
                    <a:schemeClr val="accent2"/>
                  </a:solidFill>
                  <a:ea typeface="굴림" charset="-127"/>
                </a:rPr>
                <a:t>B</a:t>
              </a:r>
              <a:endParaRPr lang="en-US" altLang="ko-KR">
                <a:ea typeface="굴림" charset="-127"/>
              </a:endParaRPr>
            </a:p>
          </p:txBody>
        </p:sp>
      </p:grpSp>
      <p:sp>
        <p:nvSpPr>
          <p:cNvPr id="75837" name="Text Box 61"/>
          <p:cNvSpPr txBox="1">
            <a:spLocks noChangeArrowheads="1"/>
          </p:cNvSpPr>
          <p:nvPr/>
        </p:nvSpPr>
        <p:spPr bwMode="auto">
          <a:xfrm>
            <a:off x="838200" y="5257800"/>
            <a:ext cx="748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ea typeface="굴림" charset="-127"/>
              </a:rPr>
              <a:t>Can obtain a corresponding Bloom filter by reducing to 0/1.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81000" y="5668963"/>
            <a:ext cx="7848600" cy="579437"/>
            <a:chOff x="240" y="1795"/>
            <a:chExt cx="4944" cy="365"/>
          </a:xfrm>
        </p:grpSpPr>
        <p:sp>
          <p:nvSpPr>
            <p:cNvPr id="75839" name="Rectangle 63"/>
            <p:cNvSpPr>
              <a:spLocks noChangeArrowheads="1"/>
            </p:cNvSpPr>
            <p:nvPr/>
          </p:nvSpPr>
          <p:spPr bwMode="auto">
            <a:xfrm>
              <a:off x="57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40" name="Rectangle 64"/>
            <p:cNvSpPr>
              <a:spLocks noChangeArrowheads="1"/>
            </p:cNvSpPr>
            <p:nvPr/>
          </p:nvSpPr>
          <p:spPr bwMode="auto">
            <a:xfrm>
              <a:off x="86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41" name="Rectangle 65"/>
            <p:cNvSpPr>
              <a:spLocks noChangeArrowheads="1"/>
            </p:cNvSpPr>
            <p:nvPr/>
          </p:nvSpPr>
          <p:spPr bwMode="auto">
            <a:xfrm>
              <a:off x="115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42" name="Rectangle 66"/>
            <p:cNvSpPr>
              <a:spLocks noChangeArrowheads="1"/>
            </p:cNvSpPr>
            <p:nvPr/>
          </p:nvSpPr>
          <p:spPr bwMode="auto">
            <a:xfrm>
              <a:off x="144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43" name="Rectangle 67"/>
            <p:cNvSpPr>
              <a:spLocks noChangeArrowheads="1"/>
            </p:cNvSpPr>
            <p:nvPr/>
          </p:nvSpPr>
          <p:spPr bwMode="auto">
            <a:xfrm>
              <a:off x="172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44" name="Rectangle 68"/>
            <p:cNvSpPr>
              <a:spLocks noChangeArrowheads="1"/>
            </p:cNvSpPr>
            <p:nvPr/>
          </p:nvSpPr>
          <p:spPr bwMode="auto">
            <a:xfrm>
              <a:off x="201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45" name="Rectangle 69"/>
            <p:cNvSpPr>
              <a:spLocks noChangeArrowheads="1"/>
            </p:cNvSpPr>
            <p:nvPr/>
          </p:nvSpPr>
          <p:spPr bwMode="auto">
            <a:xfrm>
              <a:off x="230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46" name="Rectangle 70"/>
            <p:cNvSpPr>
              <a:spLocks noChangeArrowheads="1"/>
            </p:cNvSpPr>
            <p:nvPr/>
          </p:nvSpPr>
          <p:spPr bwMode="auto">
            <a:xfrm>
              <a:off x="259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47" name="Rectangle 71"/>
            <p:cNvSpPr>
              <a:spLocks noChangeArrowheads="1"/>
            </p:cNvSpPr>
            <p:nvPr/>
          </p:nvSpPr>
          <p:spPr bwMode="auto">
            <a:xfrm>
              <a:off x="288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48" name="Rectangle 72"/>
            <p:cNvSpPr>
              <a:spLocks noChangeArrowheads="1"/>
            </p:cNvSpPr>
            <p:nvPr/>
          </p:nvSpPr>
          <p:spPr bwMode="auto">
            <a:xfrm>
              <a:off x="316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49" name="Rectangle 73"/>
            <p:cNvSpPr>
              <a:spLocks noChangeArrowheads="1"/>
            </p:cNvSpPr>
            <p:nvPr/>
          </p:nvSpPr>
          <p:spPr bwMode="auto">
            <a:xfrm>
              <a:off x="345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50" name="Rectangle 74"/>
            <p:cNvSpPr>
              <a:spLocks noChangeArrowheads="1"/>
            </p:cNvSpPr>
            <p:nvPr/>
          </p:nvSpPr>
          <p:spPr bwMode="auto">
            <a:xfrm>
              <a:off x="374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51" name="Rectangle 75"/>
            <p:cNvSpPr>
              <a:spLocks noChangeArrowheads="1"/>
            </p:cNvSpPr>
            <p:nvPr/>
          </p:nvSpPr>
          <p:spPr bwMode="auto">
            <a:xfrm>
              <a:off x="403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52" name="Rectangle 76"/>
            <p:cNvSpPr>
              <a:spLocks noChangeArrowheads="1"/>
            </p:cNvSpPr>
            <p:nvPr/>
          </p:nvSpPr>
          <p:spPr bwMode="auto">
            <a:xfrm>
              <a:off x="432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53" name="Rectangle 77"/>
            <p:cNvSpPr>
              <a:spLocks noChangeArrowheads="1"/>
            </p:cNvSpPr>
            <p:nvPr/>
          </p:nvSpPr>
          <p:spPr bwMode="auto">
            <a:xfrm>
              <a:off x="460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75854" name="Rectangle 78"/>
            <p:cNvSpPr>
              <a:spLocks noChangeArrowheads="1"/>
            </p:cNvSpPr>
            <p:nvPr/>
          </p:nvSpPr>
          <p:spPr bwMode="auto">
            <a:xfrm>
              <a:off x="489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75855" name="Text Box 79"/>
            <p:cNvSpPr txBox="1">
              <a:spLocks noChangeArrowheads="1"/>
            </p:cNvSpPr>
            <p:nvPr/>
          </p:nvSpPr>
          <p:spPr bwMode="auto">
            <a:xfrm>
              <a:off x="240" y="1795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ko-KR" sz="3200" i="1">
                  <a:solidFill>
                    <a:schemeClr val="accent2"/>
                  </a:solidFill>
                  <a:ea typeface="굴림" charset="-127"/>
                </a:rPr>
                <a:t>B</a:t>
              </a:r>
              <a:endParaRPr lang="en-US" altLang="ko-KR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E74A-75AB-4828-8C57-7B95F76C3A2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Counting Bloom Filters: Overflow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Must choose counters large enough to avoid overflow.  </a:t>
            </a:r>
          </a:p>
          <a:p>
            <a:r>
              <a:rPr lang="en-US" altLang="ko-KR">
                <a:ea typeface="굴림" charset="-127"/>
              </a:rPr>
              <a:t>Poisson approximation suggests 4 bits/counter.</a:t>
            </a:r>
          </a:p>
          <a:p>
            <a:pPr lvl="1"/>
            <a:r>
              <a:rPr lang="en-US" altLang="ko-KR" sz="2400">
                <a:ea typeface="굴림" charset="-127"/>
              </a:rPr>
              <a:t>Average load using 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k</a:t>
            </a: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 = (ln 2)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m</a:t>
            </a: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/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n</a:t>
            </a:r>
            <a:r>
              <a:rPr lang="en-US" altLang="ko-KR" sz="2400">
                <a:ea typeface="굴림" charset="-127"/>
              </a:rPr>
              <a:t> counters is </a:t>
            </a: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ln 2</a:t>
            </a:r>
            <a:r>
              <a:rPr lang="en-US" altLang="ko-KR" sz="2400">
                <a:ea typeface="굴림" charset="-127"/>
              </a:rPr>
              <a:t>. </a:t>
            </a:r>
          </a:p>
          <a:p>
            <a:pPr lvl="1"/>
            <a:r>
              <a:rPr lang="en-US" altLang="ko-KR" sz="2400">
                <a:ea typeface="굴림" charset="-127"/>
              </a:rPr>
              <a:t>Probability a counter has load at least 16:</a:t>
            </a:r>
          </a:p>
          <a:p>
            <a:pPr lvl="1"/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Failsafes possible.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209800" y="4495800"/>
          <a:ext cx="4597400" cy="574675"/>
        </p:xfrm>
        <a:graphic>
          <a:graphicData uri="http://schemas.openxmlformats.org/presentationml/2006/ole">
            <p:oleObj spid="_x0000_s48130" name="Equation" r:id="rId3" imgW="19303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EC9-97D2-4DC6-B29D-945BEBC3C24B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Improved Counting Bloom Filter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Alternative construction that uses less space.</a:t>
            </a:r>
          </a:p>
          <a:p>
            <a:pPr lvl="1"/>
            <a:r>
              <a:rPr lang="en-US" altLang="ko-KR">
                <a:ea typeface="굴림" charset="-127"/>
              </a:rPr>
              <a:t>Recent work (ESA 2006).</a:t>
            </a:r>
          </a:p>
          <a:p>
            <a:pPr lvl="2"/>
            <a:r>
              <a:rPr lang="en-US" altLang="ko-KR">
                <a:ea typeface="굴림" charset="-127"/>
              </a:rPr>
              <a:t>In conjunction with a team from Cisco.</a:t>
            </a:r>
          </a:p>
          <a:p>
            <a:pPr lvl="1"/>
            <a:r>
              <a:rPr lang="en-US" altLang="ko-KR">
                <a:ea typeface="굴림" charset="-127"/>
              </a:rPr>
              <a:t>Designed for hardware implementation in routers. </a:t>
            </a:r>
          </a:p>
          <a:p>
            <a:pPr lvl="1"/>
            <a:r>
              <a:rPr lang="en-US" altLang="ko-KR">
                <a:ea typeface="굴림" charset="-127"/>
              </a:rPr>
              <a:t>Still based on hashing.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E4-7B4F-4946-B7DB-C438C0E8E4E1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Compression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Caches send Bloom filters over the network.  Can they be compressed?</a:t>
            </a:r>
          </a:p>
          <a:p>
            <a:pPr lvl="1">
              <a:lnSpc>
                <a:spcPct val="95000"/>
              </a:lnSpc>
            </a:pPr>
            <a:r>
              <a:rPr lang="en-US" altLang="ko-KR" sz="2000">
                <a:ea typeface="굴림" charset="-127"/>
              </a:rPr>
              <a:t>Compressing bit vectors is easy.</a:t>
            </a:r>
          </a:p>
          <a:p>
            <a:pPr lvl="1">
              <a:lnSpc>
                <a:spcPct val="95000"/>
              </a:lnSpc>
            </a:pPr>
            <a:r>
              <a:rPr lang="en-US" altLang="ko-KR" sz="2000">
                <a:ea typeface="굴림" charset="-127"/>
              </a:rPr>
              <a:t>Arithmetic coding gets close to entropy.</a:t>
            </a:r>
          </a:p>
          <a:p>
            <a:pPr>
              <a:lnSpc>
                <a:spcPct val="95000"/>
              </a:lnSpc>
            </a:pPr>
            <a:r>
              <a:rPr lang="en-US" altLang="ko-KR" sz="2800">
                <a:ea typeface="굴림" charset="-127"/>
              </a:rPr>
              <a:t>Recall optimization:</a:t>
            </a:r>
          </a:p>
          <a:p>
            <a:pPr>
              <a:lnSpc>
                <a:spcPct val="95000"/>
              </a:lnSpc>
            </a:pPr>
            <a:endParaRPr lang="en-US" altLang="ko-KR" sz="2800">
              <a:ea typeface="굴림" charset="-127"/>
            </a:endParaRPr>
          </a:p>
          <a:p>
            <a:pPr>
              <a:lnSpc>
                <a:spcPct val="95000"/>
              </a:lnSpc>
            </a:pPr>
            <a:endParaRPr lang="en-US" altLang="ko-KR" sz="2400">
              <a:ea typeface="굴림" charset="-127"/>
            </a:endParaRP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At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 k</a:t>
            </a: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 = 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m </a:t>
            </a: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(ln 2)/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n, p </a:t>
            </a: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= 1/2</a:t>
            </a:r>
            <a:r>
              <a:rPr lang="en-US" altLang="ko-KR" sz="2400">
                <a:ea typeface="굴림" charset="-127"/>
              </a:rPr>
              <a:t>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Bloom filters look </a:t>
            </a:r>
            <a:r>
              <a:rPr lang="en-US" altLang="ko-KR" sz="2400">
                <a:solidFill>
                  <a:srgbClr val="CC0000"/>
                </a:solidFill>
                <a:ea typeface="굴림" charset="-127"/>
              </a:rPr>
              <a:t>random = not compressible</a:t>
            </a:r>
            <a:r>
              <a:rPr lang="en-US" altLang="ko-KR" sz="2400">
                <a:ea typeface="굴림" charset="-127"/>
              </a:rPr>
              <a:t>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Can we do anything?</a:t>
            </a:r>
          </a:p>
          <a:p>
            <a:pPr>
              <a:lnSpc>
                <a:spcPct val="95000"/>
              </a:lnSpc>
            </a:pPr>
            <a:endParaRPr lang="en-US" altLang="ko-KR" sz="2400">
              <a:ea typeface="굴림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1524000" y="4300538"/>
          <a:ext cx="6459538" cy="614362"/>
        </p:xfrm>
        <a:graphic>
          <a:graphicData uri="http://schemas.openxmlformats.org/presentationml/2006/ole">
            <p:oleObj spid="_x0000_s49154" name="Equation" r:id="rId3" imgW="2654280" imgH="253800" progId="Equation.3">
              <p:embed/>
            </p:oleObj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1600200" y="3995738"/>
          <a:ext cx="3800475" cy="490537"/>
        </p:xfrm>
        <a:graphic>
          <a:graphicData uri="http://schemas.openxmlformats.org/presentationml/2006/ole">
            <p:oleObj spid="_x0000_s49155" name="Equation" r:id="rId4" imgW="15620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D822-E717-43A1-A1E8-93968217A229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Compressed Bloom Filters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“Error optimized” Bloom filter is ½ full of 0’s, 1’s.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Compression would not help.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But this optimization for </a:t>
            </a:r>
            <a:r>
              <a:rPr lang="en-US" altLang="ko-KR" sz="2400">
                <a:solidFill>
                  <a:srgbClr val="CC0000"/>
                </a:solidFill>
                <a:ea typeface="굴림" charset="-127"/>
              </a:rPr>
              <a:t>a fixed filter size </a:t>
            </a:r>
            <a:r>
              <a:rPr lang="en-US" altLang="ko-KR" sz="2400" i="1">
                <a:solidFill>
                  <a:srgbClr val="CC0000"/>
                </a:solidFill>
                <a:ea typeface="굴림" charset="-127"/>
              </a:rPr>
              <a:t>m</a:t>
            </a:r>
            <a:r>
              <a:rPr lang="en-US" altLang="ko-KR" sz="2400">
                <a:ea typeface="굴림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Instead optimize the false positives for </a:t>
            </a:r>
            <a:r>
              <a:rPr lang="en-US" altLang="ko-KR" sz="2800">
                <a:solidFill>
                  <a:srgbClr val="CC0000"/>
                </a:solidFill>
                <a:ea typeface="굴림" charset="-127"/>
              </a:rPr>
              <a:t>a fixed number of transmitted bits</a:t>
            </a:r>
            <a:r>
              <a:rPr lang="en-US" altLang="ko-KR" sz="2800">
                <a:ea typeface="굴림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Filter size m can be larger, but mostly 0’s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Larger, sparser Bloom filter can be compressed.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Useful if transmission cost is bottleneck.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CD4-56BB-4B4F-A9B5-5DE1DA10C858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Compressed Bloom Filters</a:t>
            </a:r>
            <a:br>
              <a:rPr lang="en-US" altLang="ko-KR" sz="4000">
                <a:ea typeface="굴림" charset="-127"/>
              </a:rPr>
            </a:br>
            <a:r>
              <a:rPr lang="en-US" altLang="ko-KR" sz="4000">
                <a:ea typeface="굴림" charset="-127"/>
              </a:rPr>
              <a:t>n=10,000</a:t>
            </a:r>
          </a:p>
        </p:txBody>
      </p:sp>
      <p:graphicFrame>
        <p:nvGraphicFramePr>
          <p:cNvPr id="167939" name="Group 1027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525964"/>
        </p:xfrm>
        <a:graphic>
          <a:graphicData uri="http://schemas.openxmlformats.org/drawingml/2006/table">
            <a:tbl>
              <a:tblPr/>
              <a:tblGrid>
                <a:gridCol w="2374900"/>
                <a:gridCol w="1349375"/>
                <a:gridCol w="1349375"/>
                <a:gridCol w="1349375"/>
                <a:gridCol w="1349375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Array bits per/el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m/n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Transmit bits per/el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z/n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7.923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7.923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Hash functions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 positive 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0.0216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0.0177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0.0108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7CA-5DA3-420C-B91C-976E90469316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Modern applications</a:t>
            </a:r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ko-KR">
                <a:ea typeface="굴림" charset="-127"/>
              </a:rPr>
              <a:t>Peer to peer (P2P) communication</a:t>
            </a:r>
          </a:p>
          <a:p>
            <a:pPr marL="609600" indent="-609600">
              <a:buFontTx/>
              <a:buAutoNum type="arabicPeriod"/>
            </a:pPr>
            <a:r>
              <a:rPr lang="en-US" altLang="ko-KR">
                <a:ea typeface="굴림" charset="-127"/>
              </a:rPr>
              <a:t>Resource location</a:t>
            </a:r>
          </a:p>
          <a:p>
            <a:pPr marL="609600" indent="-609600">
              <a:buFontTx/>
              <a:buAutoNum type="arabicPeriod"/>
            </a:pPr>
            <a:r>
              <a:rPr lang="en-US" altLang="ko-KR">
                <a:ea typeface="굴림" charset="-127"/>
              </a:rPr>
              <a:t>Routing</a:t>
            </a:r>
          </a:p>
          <a:p>
            <a:pPr marL="609600" indent="-609600">
              <a:buFontTx/>
              <a:buAutoNum type="arabicPeriod"/>
            </a:pPr>
            <a:r>
              <a:rPr lang="en-US" altLang="ko-KR">
                <a:ea typeface="굴림" charset="-127"/>
              </a:rPr>
              <a:t>Measurement infrastructure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Arial Rounded MT Bold" pitchFamily="34" charset="0"/>
              </a:rPr>
              <a:t>Law of Large Number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latin typeface="Arial Rounded MT Bold" pitchFamily="34" charset="0"/>
              </a:rPr>
              <a:t>If we repeat </a:t>
            </a:r>
            <a:r>
              <a:rPr lang="en-US" altLang="ko-KR" sz="2400" dirty="0" smtClean="0">
                <a:solidFill>
                  <a:srgbClr val="FF0000"/>
                </a:solidFill>
                <a:latin typeface="Arial Rounded MT Bold" pitchFamily="34" charset="0"/>
              </a:rPr>
              <a:t>independent random samplings</a:t>
            </a:r>
            <a:r>
              <a:rPr lang="en-US" altLang="ko-KR" sz="2400" dirty="0" smtClean="0">
                <a:latin typeface="Arial Rounded MT Bold" pitchFamily="34" charset="0"/>
              </a:rPr>
              <a:t> many    times according to a fixed distribution D, the “the     average becomes close to the expectation” (ex: dice rolling)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Law of Large Number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D630-7172-4D24-A9B4-1B08841D4E19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pPr marL="838200" indent="-838200">
              <a:buFontTx/>
              <a:buAutoNum type="arabicPeriod"/>
            </a:pPr>
            <a:r>
              <a:rPr lang="en-US" altLang="ko-KR">
                <a:ea typeface="굴림" charset="-127"/>
              </a:rPr>
              <a:t>P2P Communication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P2P Keyword Search</a:t>
            </a:r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altLang="ko-KR" sz="2800">
                <a:ea typeface="굴림" charset="-127"/>
              </a:rPr>
              <a:t>Efficient P2P keyword searching [Reynolds &amp; Vadhat, 2002].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Distributed inverted word index, on top of an overlay network.  Multi-word queries.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Peer A holds list of document IDs containing Word1, Peer B holds list for Word2.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Need intersection, with low communication.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A sends B a Bloom filter of document list.  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B returns possible intersections to A.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A checks and returns to user; no false positives in end result.</a:t>
            </a:r>
          </a:p>
          <a:p>
            <a:pPr lvl="1">
              <a:lnSpc>
                <a:spcPct val="95000"/>
              </a:lnSpc>
            </a:pPr>
            <a:r>
              <a:rPr lang="en-US" altLang="ko-KR" sz="2400">
                <a:ea typeface="굴림" charset="-127"/>
              </a:rPr>
              <a:t>Equivalent to Bloom-join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2D27-326B-4E2A-B656-C240144894AB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P2P Collaboration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Informed Content Delivery 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[Byers, Considine, Mitzenmacher, &amp; Rost 2002].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Delivery of large, encoded content.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Redundant encoding.  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Need a sufficiently large (but not all) number of distinct packets.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Peers A and B have lists of encoded packets. 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Can B send A useful packets?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A sends B a Bloom filter;  B checks what packets may be useful.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False positives:  not all useful packets sent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Method can be combined with 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Recoded symbols (XOR of existing packets)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Min-wise sampling (determine a-priori which peers are sufficiently different)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400">
              <a:ea typeface="굴림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6A6F-E34E-450B-B3D4-DD76D716BEF4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2. Resource Location: Framework</a:t>
            </a:r>
          </a:p>
        </p:txBody>
      </p:sp>
      <p:graphicFrame>
        <p:nvGraphicFramePr>
          <p:cNvPr id="173059" name="Object 1027"/>
          <p:cNvGraphicFramePr>
            <a:graphicFrameLocks noChangeAspect="1"/>
          </p:cNvGraphicFramePr>
          <p:nvPr/>
        </p:nvGraphicFramePr>
        <p:xfrm>
          <a:off x="304800" y="2501900"/>
          <a:ext cx="5995988" cy="3365500"/>
        </p:xfrm>
        <a:graphic>
          <a:graphicData uri="http://schemas.openxmlformats.org/presentationml/2006/ole">
            <p:oleObj spid="_x0000_s50178" name="VISIO" r:id="rId3" imgW="5994720" imgH="3365640" progId="Visio.Drawing.6">
              <p:embed/>
            </p:oleObj>
          </a:graphicData>
        </a:graphic>
      </p:graphicFrame>
      <p:sp>
        <p:nvSpPr>
          <p:cNvPr id="173060" name="Text Box 1028"/>
          <p:cNvSpPr txBox="1">
            <a:spLocks noChangeArrowheads="1"/>
          </p:cNvSpPr>
          <p:nvPr/>
        </p:nvSpPr>
        <p:spPr bwMode="auto">
          <a:xfrm>
            <a:off x="628650" y="1906588"/>
            <a:ext cx="306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ea typeface="굴림" charset="-127"/>
                <a:cs typeface="Arial" charset="0"/>
              </a:rPr>
              <a:t>Queries sent to root.</a:t>
            </a:r>
            <a:endParaRPr lang="en-US" altLang="ko-KR">
              <a:ea typeface="굴림" charset="-127"/>
              <a:cs typeface="Arial" charset="0"/>
            </a:endParaRPr>
          </a:p>
        </p:txBody>
      </p:sp>
      <p:sp>
        <p:nvSpPr>
          <p:cNvPr id="173061" name="Text Box 1029"/>
          <p:cNvSpPr txBox="1">
            <a:spLocks noChangeArrowheads="1"/>
          </p:cNvSpPr>
          <p:nvPr/>
        </p:nvSpPr>
        <p:spPr bwMode="auto">
          <a:xfrm>
            <a:off x="5257800" y="1905000"/>
            <a:ext cx="3673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800">
                <a:ea typeface="굴림" charset="-127"/>
                <a:cs typeface="Arial" charset="0"/>
              </a:rPr>
              <a:t>Each node keeps a list of resources reachable through it, through children.</a:t>
            </a:r>
            <a:endParaRPr lang="en-US" altLang="ko-KR">
              <a:ea typeface="굴림" charset="-127"/>
              <a:cs typeface="Arial" charset="0"/>
            </a:endParaRPr>
          </a:p>
        </p:txBody>
      </p:sp>
      <p:sp>
        <p:nvSpPr>
          <p:cNvPr id="173062" name="Text Box 1030"/>
          <p:cNvSpPr txBox="1">
            <a:spLocks noChangeArrowheads="1"/>
          </p:cNvSpPr>
          <p:nvPr/>
        </p:nvSpPr>
        <p:spPr bwMode="auto">
          <a:xfrm>
            <a:off x="5435600" y="4130675"/>
            <a:ext cx="294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C0000"/>
                </a:solidFill>
                <a:ea typeface="굴림" charset="-127"/>
                <a:cs typeface="Arial" charset="0"/>
              </a:rPr>
              <a:t>List = Bloom filter.</a:t>
            </a:r>
            <a:endParaRPr lang="en-US" altLang="ko-KR">
              <a:ea typeface="굴림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D6FE-DEA7-4D20-B4E8-7062A1ADB4BE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74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Resource Location: Examples</a:t>
            </a:r>
          </a:p>
        </p:txBody>
      </p:sp>
      <p:sp>
        <p:nvSpPr>
          <p:cNvPr id="174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Secure Discovery Service</a:t>
            </a:r>
            <a:r>
              <a:rPr lang="en-US" altLang="ko-KR" sz="2400">
                <a:ea typeface="굴림" charset="-127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[Czerwinski, Zhao, Hodes, Joseph, Katz 99]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Tree of resources.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OceanStore distributed file storage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[Kubiatowicz &amp; al., 2000], [Rhea &amp; Kubiatowicz, 2002]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Attenuated BFs – go d levels down in the tree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charset="-127"/>
              </a:rPr>
              <a:t>Geographical region summary service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[Hsiao 2001]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Divide square regions recursively into smaller sub squares.  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Keep and update Bloom filters for each level in hierarchy.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171-1577-41FD-9878-06D129B8E1E4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3. Packet routing</a:t>
            </a:r>
          </a:p>
        </p:txBody>
      </p:sp>
      <p:sp>
        <p:nvSpPr>
          <p:cNvPr id="176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>
                <a:ea typeface="굴림" charset="-127"/>
              </a:rPr>
              <a:t>Stochastic Fair Blue</a:t>
            </a:r>
          </a:p>
          <a:p>
            <a:pPr>
              <a:buFontTx/>
              <a:buNone/>
            </a:pPr>
            <a:r>
              <a:rPr lang="en-US" altLang="ko-KR">
                <a:ea typeface="굴림" charset="-127"/>
              </a:rPr>
              <a:t>Loop detection in Icarus</a:t>
            </a:r>
          </a:p>
          <a:p>
            <a:pPr>
              <a:buFontTx/>
              <a:buNone/>
            </a:pPr>
            <a:r>
              <a:rPr lang="en-US" altLang="ko-KR">
                <a:ea typeface="굴림" charset="-127"/>
              </a:rPr>
              <a:t>Scalable Multicast Forwarding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789C-45CC-4D6E-8CA6-3D04A1DBE43C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Loop detection in Icarus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[Whitaker &amp; Wetherall]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Usual loop detection is via Time-to-Live field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Not very effective for small loops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Idea: Carry small BF in the packet header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Whenever passing a node, the node mask is OR-ed into the BF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If BF does not change there might be a loop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503-5BF6-4AE7-B6E7-D178C94C7C26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Scalable Multicast Forwarding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[Gronvall 02]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Usual arrangement for multicast trees: for each source address keep list of interfaces where the packet should go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For many simultaneous multicasts, substantial storage required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Alternative idea: trade computation for space: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For each interface keep BF of addresses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Packets  checked against the BF.  Check can be parallelized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False positives lead to (few) spurious transmissions </a:t>
            </a:r>
          </a:p>
          <a:p>
            <a:pPr>
              <a:lnSpc>
                <a:spcPct val="90000"/>
              </a:lnSpc>
            </a:pPr>
            <a:endParaRPr lang="en-US" altLang="ko-KR" sz="2800"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0B49-4D09-485B-BF65-7B3AE97609C2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4. Measurement infrastructure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Hash-based IP traceback 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[Snoeren et al., 2001]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For security purposes, would like routers to keep a list of all packets seen recently.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Can trace back path of a bad packet by querying routers back through network. 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A Bloom filter is good enough to trace back source of a bad packet.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False positives require checking some additional network paths.</a:t>
            </a:r>
          </a:p>
          <a:p>
            <a:pPr>
              <a:lnSpc>
                <a:spcPct val="90000"/>
              </a:lnSpc>
            </a:pPr>
            <a:endParaRPr lang="en-US" altLang="ko-KR" sz="2800">
              <a:ea typeface="굴림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1111-4E1C-42AC-BC75-111A06DE9CC3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Measurement Infrastructure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New Directions in Traffic Measurement and Accounting </a:t>
            </a:r>
          </a:p>
          <a:p>
            <a:pPr lvl="1"/>
            <a:r>
              <a:rPr lang="en-US" altLang="ko-KR">
                <a:ea typeface="굴림" charset="-127"/>
              </a:rPr>
              <a:t>[Estan and Varghese, 2002]</a:t>
            </a:r>
          </a:p>
          <a:p>
            <a:pPr lvl="1"/>
            <a:r>
              <a:rPr lang="en-US" altLang="ko-KR">
                <a:ea typeface="굴림" charset="-127"/>
              </a:rPr>
              <a:t>Use Counting Bloom filter variation to track bytes per flow.</a:t>
            </a:r>
          </a:p>
          <a:p>
            <a:pPr lvl="1"/>
            <a:r>
              <a:rPr lang="en-US" altLang="ko-KR">
                <a:ea typeface="굴림" charset="-127"/>
              </a:rPr>
              <a:t>Potentially heavy flows are recorded.</a:t>
            </a:r>
          </a:p>
          <a:p>
            <a:pPr lvl="1"/>
            <a:r>
              <a:rPr lang="en-US" altLang="ko-KR">
                <a:ea typeface="굴림" charset="-127"/>
              </a:rPr>
              <a:t>Additional trick: </a:t>
            </a:r>
            <a:r>
              <a:rPr lang="en-US" altLang="ko-KR">
                <a:solidFill>
                  <a:srgbClr val="CC0000"/>
                </a:solidFill>
                <a:ea typeface="굴림" charset="-127"/>
              </a:rPr>
              <a:t>conservative update</a:t>
            </a: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F984-CF5B-42B5-A91B-7942ABA41FE1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Conservative Update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8382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0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3716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3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9050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4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4384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1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2971800" y="2551113"/>
            <a:ext cx="5334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8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35052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1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40386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1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45720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0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5105400" y="2551113"/>
            <a:ext cx="5334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3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56388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2</a:t>
            </a: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61722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5</a:t>
            </a: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6705600" y="2551113"/>
            <a:ext cx="5334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4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72390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2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772400" y="2551113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0</a:t>
            </a:r>
          </a:p>
        </p:txBody>
      </p:sp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4038600" y="17145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ea typeface="굴림" charset="-127"/>
                <a:cs typeface="Arial" charset="0"/>
              </a:rPr>
              <a:t>y</a:t>
            </a:r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 flipH="1">
            <a:off x="3276600" y="2017713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4343400" y="2017713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4343400" y="2017713"/>
            <a:ext cx="2590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4556125" y="15240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  <a:cs typeface="Arial" charset="0"/>
              </a:rPr>
              <a:t>Increment +2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914400" y="3429000"/>
            <a:ext cx="75596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800">
                <a:ea typeface="굴림" charset="-127"/>
                <a:cs typeface="Arial" charset="0"/>
              </a:rPr>
              <a:t>The flow associated with </a:t>
            </a:r>
            <a:r>
              <a:rPr lang="en-US" altLang="ko-KR" sz="2800" i="1">
                <a:solidFill>
                  <a:schemeClr val="accent2"/>
                </a:solidFill>
                <a:ea typeface="굴림" charset="-127"/>
                <a:cs typeface="Arial" charset="0"/>
              </a:rPr>
              <a:t>y</a:t>
            </a:r>
            <a:r>
              <a:rPr lang="en-US" altLang="ko-KR" sz="2800">
                <a:ea typeface="굴림" charset="-127"/>
                <a:cs typeface="Arial" charset="0"/>
              </a:rPr>
              <a:t> can only have been responsible for 3 packets; counters should be updated to 5.</a:t>
            </a:r>
            <a:endParaRPr lang="en-US" altLang="ko-KR">
              <a:ea typeface="굴림" charset="-127"/>
              <a:cs typeface="Arial" charset="0"/>
            </a:endParaRPr>
          </a:p>
        </p:txBody>
      </p:sp>
      <p:graphicFrame>
        <p:nvGraphicFramePr>
          <p:cNvPr id="182295" name="Object 23"/>
          <p:cNvGraphicFramePr>
            <a:graphicFrameLocks noChangeAspect="1"/>
          </p:cNvGraphicFramePr>
          <p:nvPr/>
        </p:nvGraphicFramePr>
        <p:xfrm>
          <a:off x="2057400" y="4876800"/>
          <a:ext cx="4845050" cy="449263"/>
        </p:xfrm>
        <a:graphic>
          <a:graphicData uri="http://schemas.openxmlformats.org/presentationml/2006/ole">
            <p:oleObj spid="_x0000_s51202" name="Equation" r:id="rId3" imgW="2171520" imgH="203040" progId="Equation.3">
              <p:embed/>
            </p:oleObj>
          </a:graphicData>
        </a:graphic>
      </p:graphicFrame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8382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0</a:t>
            </a:r>
          </a:p>
        </p:txBody>
      </p: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13716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3</a:t>
            </a:r>
          </a:p>
        </p:txBody>
      </p:sp>
      <p:sp>
        <p:nvSpPr>
          <p:cNvPr id="182298" name="Rectangle 26"/>
          <p:cNvSpPr>
            <a:spLocks noChangeArrowheads="1"/>
          </p:cNvSpPr>
          <p:nvPr/>
        </p:nvSpPr>
        <p:spPr bwMode="auto">
          <a:xfrm>
            <a:off x="19050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4</a:t>
            </a:r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24384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1</a:t>
            </a:r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2971800" y="5715000"/>
            <a:ext cx="5334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8</a:t>
            </a:r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35052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1</a:t>
            </a:r>
          </a:p>
        </p:txBody>
      </p:sp>
      <p:sp>
        <p:nvSpPr>
          <p:cNvPr id="182302" name="Rectangle 30"/>
          <p:cNvSpPr>
            <a:spLocks noChangeArrowheads="1"/>
          </p:cNvSpPr>
          <p:nvPr/>
        </p:nvSpPr>
        <p:spPr bwMode="auto">
          <a:xfrm>
            <a:off x="40386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1</a:t>
            </a:r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45720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0</a:t>
            </a:r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5105400" y="5715000"/>
            <a:ext cx="5334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5</a:t>
            </a:r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56388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2</a:t>
            </a: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61722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5</a:t>
            </a:r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6705600" y="5715000"/>
            <a:ext cx="5334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5</a:t>
            </a:r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72390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2</a:t>
            </a:r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>
            <a:off x="7772400" y="5715000"/>
            <a:ext cx="533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3200">
                <a:ea typeface="굴림" charset="-127"/>
                <a:cs typeface="Arial" charset="0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ko-KR" sz="2800" dirty="0" smtClean="0">
                <a:latin typeface="Arial Rounded MT Bold" pitchFamily="34" charset="0"/>
              </a:rPr>
              <a:t> Suppose we have a coin with probability of heads is p.</a:t>
            </a:r>
          </a:p>
          <a:p>
            <a:pPr>
              <a:buFontTx/>
              <a:buChar char="•"/>
            </a:pPr>
            <a:r>
              <a:rPr lang="en-US" altLang="ko-KR" sz="2800" dirty="0" smtClean="0">
                <a:latin typeface="Arial Rounded MT Bold" pitchFamily="34" charset="0"/>
              </a:rPr>
              <a:t> Let X be a random variable where X=1 if the coin flip</a:t>
            </a:r>
            <a:br>
              <a:rPr lang="en-US" altLang="ko-KR" sz="2800" dirty="0" smtClean="0">
                <a:latin typeface="Arial Rounded MT Bold" pitchFamily="34" charset="0"/>
              </a:rPr>
            </a:br>
            <a:r>
              <a:rPr lang="en-US" altLang="ko-KR" sz="2800" dirty="0" smtClean="0">
                <a:latin typeface="Arial Rounded MT Bold" pitchFamily="34" charset="0"/>
              </a:rPr>
              <a:t>  gives heads and X=0 otherwise.</a:t>
            </a:r>
          </a:p>
          <a:p>
            <a:r>
              <a:rPr lang="en-US" altLang="ko-KR" sz="2800" dirty="0" smtClean="0">
                <a:latin typeface="Arial Rounded MT Bold" pitchFamily="34" charset="0"/>
              </a:rPr>
              <a:t>             E[X] = 1*p + 0*(1-p) = p</a:t>
            </a:r>
          </a:p>
          <a:p>
            <a:endParaRPr lang="en-US" altLang="ko-KR" sz="2800" dirty="0" smtClean="0">
              <a:latin typeface="Arial Rounded MT Bold" pitchFamily="34" charset="0"/>
            </a:endParaRPr>
          </a:p>
          <a:p>
            <a:pPr>
              <a:buFontTx/>
              <a:buChar char="•"/>
            </a:pPr>
            <a:r>
              <a:rPr lang="en-US" altLang="ko-KR" sz="2800" dirty="0" smtClean="0">
                <a:latin typeface="Arial Rounded MT Bold" pitchFamily="34" charset="0"/>
              </a:rPr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Tossing of a Coin</a:t>
            </a:r>
            <a:endParaRPr lang="ko-KR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B9B3-E95D-4230-9213-B18C39235311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Hash-Based Approximate Counting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Use min-counter associated with flow as approximation.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Yields approximation for all flows simultaneously.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Gives lower bound, and good approx.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Can prove rigorous bounds on performance.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This hash-based approximate counting structure has many uses.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Any place you want to keep approximate counts for a data stream.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Databases, search engines, network flows, etc.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See also Cormode-Muthurkrishnan,                     Count-Min Sketches.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Same basic idea, different analysis.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CF8-558E-4E36-8255-B6D44FAB2FD1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Variations and Extensions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114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All sorts of new ideas in this area.</a:t>
            </a:r>
          </a:p>
          <a:p>
            <a:pPr lvl="1"/>
            <a:r>
              <a:rPr lang="en-US" altLang="ko-KR">
                <a:ea typeface="굴림" charset="-127"/>
              </a:rPr>
              <a:t>Unifying theme:  hashing!</a:t>
            </a:r>
          </a:p>
          <a:p>
            <a:r>
              <a:rPr lang="en-US" altLang="ko-KR">
                <a:ea typeface="굴림" charset="-127"/>
              </a:rPr>
              <a:t>Some examples…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003-9E8F-4133-8375-F13380130133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Extension :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Distance-Sensitive Bloom Filters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Instead of answering questions of the form </a:t>
            </a:r>
          </a:p>
          <a:p>
            <a:pPr>
              <a:lnSpc>
                <a:spcPct val="90000"/>
              </a:lnSpc>
            </a:pPr>
            <a:endParaRPr lang="en-US" altLang="ko-KR" sz="280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>
                <a:ea typeface="굴림" charset="-127"/>
              </a:rPr>
              <a:t>we would like to answer questions of the form</a:t>
            </a:r>
          </a:p>
          <a:p>
            <a:pPr>
              <a:lnSpc>
                <a:spcPct val="90000"/>
              </a:lnSpc>
            </a:pPr>
            <a:endParaRPr lang="en-US" altLang="ko-KR" sz="28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That is, is the query close to some element of the set, under some metric and some notion of close.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Applications: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DNA matching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Virus/worm matching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Databases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Some initial results [KirschMitzenmacher].  Hard.</a:t>
            </a:r>
          </a:p>
          <a:p>
            <a:pPr>
              <a:lnSpc>
                <a:spcPct val="90000"/>
              </a:lnSpc>
            </a:pPr>
            <a:endParaRPr lang="en-US" altLang="ko-KR" sz="2800">
              <a:ea typeface="굴림" charset="-127"/>
            </a:endParaRP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3657600" y="2133600"/>
          <a:ext cx="1517650" cy="561975"/>
        </p:xfrm>
        <a:graphic>
          <a:graphicData uri="http://schemas.openxmlformats.org/presentationml/2006/ole">
            <p:oleObj spid="_x0000_s52226" name="Equation" r:id="rId3" imgW="545760" imgH="203040" progId="Equation.3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3276600" y="2971800"/>
          <a:ext cx="2152650" cy="561975"/>
        </p:xfrm>
        <a:graphic>
          <a:graphicData uri="http://schemas.openxmlformats.org/presentationml/2006/ole">
            <p:oleObj spid="_x0000_s52227" name="Equation" r:id="rId4" imgW="7743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3C76-7E07-4973-A649-7A98636C4408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Extension:  Bloomier Filter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Bloom filters handle set membership.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Counters to handle multi-set/count tracking.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Bloomier filter [Chazelle, Kilian, Rubinfeld, Tal]: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Extend to handle </a:t>
            </a:r>
            <a:r>
              <a:rPr lang="en-US" altLang="ko-KR" sz="2400" i="1">
                <a:solidFill>
                  <a:srgbClr val="CC0000"/>
                </a:solidFill>
                <a:ea typeface="굴림" charset="-127"/>
              </a:rPr>
              <a:t>approximate functions</a:t>
            </a:r>
            <a:r>
              <a:rPr lang="en-US" altLang="ko-KR" sz="2400">
                <a:ea typeface="굴림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Each element of set has associated function value.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Non-set elements should return null.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Want to always return correct function value for set elements.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A false positive returns a function value for a non-null element.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A93F-26D3-461F-9BCF-B449253A9A72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tx1"/>
                </a:solidFill>
                <a:ea typeface="굴림" charset="-127"/>
              </a:rPr>
              <a:t>Extension: Approximate Concurrent</a:t>
            </a:r>
            <a:br>
              <a:rPr lang="en-US" altLang="ko-KR">
                <a:solidFill>
                  <a:schemeClr val="tx1"/>
                </a:solidFill>
                <a:ea typeface="굴림" charset="-127"/>
              </a:rPr>
            </a:br>
            <a:r>
              <a:rPr lang="en-US" altLang="ko-KR">
                <a:solidFill>
                  <a:schemeClr val="tx1"/>
                </a:solidFill>
                <a:ea typeface="굴림" charset="-127"/>
              </a:rPr>
              <a:t>State Machines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Model for ACSMs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We have underlying state machine, states </a:t>
            </a:r>
            <a:r>
              <a:rPr lang="en-US" altLang="ko-KR" sz="2400">
                <a:solidFill>
                  <a:schemeClr val="accent2"/>
                </a:solidFill>
                <a:ea typeface="굴림" charset="-127"/>
              </a:rPr>
              <a:t>1…</a:t>
            </a:r>
            <a:r>
              <a:rPr lang="en-US" altLang="ko-KR" sz="2400" i="1">
                <a:solidFill>
                  <a:schemeClr val="accent2"/>
                </a:solidFill>
                <a:ea typeface="굴림" charset="-127"/>
              </a:rPr>
              <a:t>X</a:t>
            </a:r>
            <a:r>
              <a:rPr lang="en-US" altLang="ko-KR" sz="2400">
                <a:ea typeface="굴림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Lots of concurrent flows.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Want to track state per flow.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Dynamic: Need to insert new flows and delete terminating flows.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>
                <a:solidFill>
                  <a:srgbClr val="CC0000"/>
                </a:solidFill>
                <a:ea typeface="굴림" charset="-127"/>
              </a:rPr>
              <a:t>Can allow some errors.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Space, hardware-level simplicity are key.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Extends Bloomier filter to dynamic functions.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Considered by [BMPSV]</a:t>
            </a:r>
          </a:p>
          <a:p>
            <a:pPr lvl="1"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D31E-5D50-4341-B401-209C278A0E2A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Motivation: Router State Problem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Suppose each flow has a state to be tracked.  Applications: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Intrusion detection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Quality of service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Distinguishing P2P traffic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Video congestion control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Potentially, </a:t>
            </a:r>
            <a:r>
              <a:rPr lang="en-US" altLang="ko-KR" sz="2400" i="1">
                <a:solidFill>
                  <a:srgbClr val="CC0000"/>
                </a:solidFill>
                <a:ea typeface="굴림" charset="-127"/>
              </a:rPr>
              <a:t>lots</a:t>
            </a:r>
            <a:r>
              <a:rPr lang="en-US" altLang="ko-KR" sz="2400">
                <a:ea typeface="굴림" charset="-127"/>
              </a:rPr>
              <a:t> of others!</a:t>
            </a: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charset="-127"/>
              </a:rPr>
              <a:t>Want to track state for each flow.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But </a:t>
            </a:r>
            <a:r>
              <a:rPr lang="en-US" altLang="ko-KR" sz="2400" i="1">
                <a:solidFill>
                  <a:srgbClr val="CC0000"/>
                </a:solidFill>
                <a:ea typeface="굴림" charset="-127"/>
              </a:rPr>
              <a:t>compactly</a:t>
            </a:r>
            <a:r>
              <a:rPr lang="en-US" altLang="ko-KR" sz="2400">
                <a:ea typeface="굴림" charset="-127"/>
              </a:rPr>
              <a:t>;  routers have small space.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Flow IDs can be ~100 bits.  Can’t keep a big lookup table for hundreds of thousands or millions of flows!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C1F-F87B-4DF9-9405-88EEBFC8F2F0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Variation:  Simpler Hashing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[</a:t>
            </a:r>
            <a:r>
              <a:rPr lang="en-US" altLang="ko-KR" sz="2800" dirty="0" err="1">
                <a:ea typeface="굴림" charset="-127"/>
              </a:rPr>
              <a:t>DillingerManolios</a:t>
            </a:r>
            <a:r>
              <a:rPr lang="en-US" altLang="ko-KR" sz="2800" dirty="0">
                <a:ea typeface="굴림" charset="-127"/>
              </a:rPr>
              <a:t>],[</a:t>
            </a:r>
            <a:r>
              <a:rPr lang="en-US" altLang="ko-KR" sz="2800" dirty="0" err="1">
                <a:ea typeface="굴림" charset="-127"/>
              </a:rPr>
              <a:t>KirschMitzenmacher</a:t>
            </a:r>
            <a:r>
              <a:rPr lang="en-US" altLang="ko-KR" sz="2800" dirty="0">
                <a:ea typeface="굴림" charset="-127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Let </a:t>
            </a:r>
            <a:r>
              <a:rPr lang="en-US" altLang="ko-KR" sz="2800" i="1" dirty="0">
                <a:solidFill>
                  <a:schemeClr val="accent2"/>
                </a:solidFill>
                <a:ea typeface="굴림" charset="-127"/>
              </a:rPr>
              <a:t>h</a:t>
            </a:r>
            <a:r>
              <a:rPr lang="en-US" altLang="ko-KR" sz="2800" baseline="-25000" dirty="0">
                <a:solidFill>
                  <a:schemeClr val="accent2"/>
                </a:solidFill>
                <a:ea typeface="굴림" charset="-127"/>
              </a:rPr>
              <a:t>1</a:t>
            </a:r>
            <a:r>
              <a:rPr lang="en-US" altLang="ko-KR" sz="2800" dirty="0">
                <a:ea typeface="굴림" charset="-127"/>
              </a:rPr>
              <a:t> and </a:t>
            </a:r>
            <a:r>
              <a:rPr lang="en-US" altLang="ko-KR" sz="2800" i="1" dirty="0">
                <a:solidFill>
                  <a:schemeClr val="accent2"/>
                </a:solidFill>
                <a:ea typeface="굴림" charset="-127"/>
              </a:rPr>
              <a:t>h</a:t>
            </a:r>
            <a:r>
              <a:rPr lang="en-US" altLang="ko-KR" sz="2800" baseline="-25000" dirty="0">
                <a:solidFill>
                  <a:schemeClr val="accent2"/>
                </a:solidFill>
                <a:ea typeface="굴림" charset="-127"/>
              </a:rPr>
              <a:t>2</a:t>
            </a:r>
            <a:r>
              <a:rPr lang="en-US" altLang="ko-KR" sz="2800" dirty="0">
                <a:ea typeface="굴림" charset="-127"/>
              </a:rPr>
              <a:t> be hash functions.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For </a:t>
            </a:r>
            <a:r>
              <a:rPr lang="en-US" altLang="ko-KR" sz="2800" i="1" dirty="0" err="1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 sz="2800" dirty="0">
                <a:solidFill>
                  <a:schemeClr val="accent2"/>
                </a:solidFill>
                <a:ea typeface="굴림" charset="-127"/>
              </a:rPr>
              <a:t> = 0, 1, 2, …, </a:t>
            </a:r>
            <a:r>
              <a:rPr lang="en-US" altLang="ko-KR" sz="2800" i="1" dirty="0">
                <a:solidFill>
                  <a:schemeClr val="accent2"/>
                </a:solidFill>
                <a:ea typeface="굴림" charset="-127"/>
              </a:rPr>
              <a:t>k </a:t>
            </a:r>
            <a:r>
              <a:rPr lang="en-US" altLang="ko-KR" sz="2800" i="1" dirty="0">
                <a:solidFill>
                  <a:schemeClr val="accent2"/>
                </a:solidFill>
                <a:ea typeface="굴림" charset="-127"/>
                <a:cs typeface="Times New Roman" pitchFamily="18" charset="0"/>
              </a:rPr>
              <a:t>–</a:t>
            </a:r>
            <a:r>
              <a:rPr lang="en-US" altLang="ko-KR" sz="2800" i="1" dirty="0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 sz="2800" dirty="0">
                <a:solidFill>
                  <a:schemeClr val="accent2"/>
                </a:solidFill>
                <a:ea typeface="굴림" charset="-127"/>
              </a:rPr>
              <a:t>1</a:t>
            </a:r>
            <a:r>
              <a:rPr lang="en-US" altLang="ko-KR" sz="2800" dirty="0">
                <a:ea typeface="굴림" charset="-127"/>
              </a:rPr>
              <a:t> and some </a:t>
            </a:r>
            <a:r>
              <a:rPr lang="en-US" altLang="ko-KR" sz="2800" i="1" dirty="0">
                <a:solidFill>
                  <a:schemeClr val="accent2"/>
                </a:solidFill>
                <a:ea typeface="굴림" charset="-127"/>
              </a:rPr>
              <a:t>f</a:t>
            </a:r>
            <a:r>
              <a:rPr lang="en-US" altLang="ko-KR" sz="2800" dirty="0">
                <a:ea typeface="굴림" charset="-127"/>
              </a:rPr>
              <a:t>, let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So 2 hash functions can mimic </a:t>
            </a:r>
            <a:r>
              <a:rPr lang="en-US" altLang="ko-KR" sz="2400" i="1" dirty="0">
                <a:solidFill>
                  <a:schemeClr val="accent2"/>
                </a:solidFill>
                <a:ea typeface="굴림" charset="-127"/>
              </a:rPr>
              <a:t>k</a:t>
            </a:r>
            <a:r>
              <a:rPr lang="en-US" altLang="ko-KR" sz="2400" dirty="0">
                <a:ea typeface="굴림" charset="-127"/>
              </a:rPr>
              <a:t> hash functions.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Example:  </a:t>
            </a:r>
            <a:r>
              <a:rPr lang="en-US" altLang="ko-KR" sz="2400" i="1" dirty="0">
                <a:solidFill>
                  <a:schemeClr val="accent2"/>
                </a:solidFill>
                <a:ea typeface="굴림" charset="-127"/>
              </a:rPr>
              <a:t>f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(</a:t>
            </a:r>
            <a:r>
              <a:rPr lang="en-US" altLang="ko-KR" sz="2400" i="1" dirty="0" err="1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) = </a:t>
            </a:r>
            <a:r>
              <a:rPr lang="en-US" altLang="ko-KR" sz="2400" i="1" dirty="0" err="1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(</a:t>
            </a:r>
            <a:r>
              <a:rPr lang="en-US" altLang="ko-KR" sz="2400" i="1" dirty="0" err="1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 sz="2400" i="1" dirty="0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 sz="2400" i="1" dirty="0">
                <a:solidFill>
                  <a:schemeClr val="accent2"/>
                </a:solidFill>
                <a:ea typeface="굴림" charset="-127"/>
                <a:cs typeface="Times New Roman" pitchFamily="18" charset="0"/>
              </a:rPr>
              <a:t>–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 1)/2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Dillinger/</a:t>
            </a:r>
            <a:r>
              <a:rPr lang="en-US" altLang="ko-KR" sz="2800" dirty="0" err="1">
                <a:ea typeface="굴림" charset="-127"/>
              </a:rPr>
              <a:t>Manolios</a:t>
            </a:r>
            <a:r>
              <a:rPr lang="en-US" altLang="ko-KR" sz="2800" dirty="0">
                <a:ea typeface="굴림" charset="-127"/>
              </a:rPr>
              <a:t> show experimentally, and we prove, no difference in asymptotic false positive probability.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763688" y="3212976"/>
          <a:ext cx="5224462" cy="552450"/>
        </p:xfrm>
        <a:graphic>
          <a:graphicData uri="http://schemas.openxmlformats.org/presentationml/2006/ole">
            <p:oleObj spid="_x0000_s53250" name="Equation" r:id="rId3" imgW="21459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ko-KR" sz="2400" dirty="0" smtClean="0">
                <a:latin typeface="Arial Rounded MT Bold" pitchFamily="34" charset="0"/>
              </a:rPr>
              <a:t>After flipping a coin w times we can estimate the heads </a:t>
            </a:r>
            <a:r>
              <a:rPr lang="en-US" altLang="ko-KR" sz="2400" dirty="0" err="1" smtClean="0">
                <a:latin typeface="Arial Rounded MT Bold" pitchFamily="34" charset="0"/>
              </a:rPr>
              <a:t>prob</a:t>
            </a:r>
            <a:r>
              <a:rPr lang="en-US" altLang="ko-KR" sz="2400" dirty="0" smtClean="0">
                <a:latin typeface="Arial Rounded MT Bold" pitchFamily="34" charset="0"/>
              </a:rPr>
              <a:t> by average of x</a:t>
            </a:r>
            <a:r>
              <a:rPr lang="en-US" altLang="ko-KR" sz="2400" baseline="-25000" dirty="0" smtClean="0">
                <a:latin typeface="Arial Rounded MT Bold" pitchFamily="34" charset="0"/>
              </a:rPr>
              <a:t>i</a:t>
            </a:r>
            <a:r>
              <a:rPr lang="en-US" altLang="ko-KR" sz="2400" dirty="0" smtClean="0">
                <a:latin typeface="Arial Rounded MT Bold" pitchFamily="34" charset="0"/>
              </a:rPr>
              <a:t>. </a:t>
            </a:r>
          </a:p>
          <a:p>
            <a:pPr>
              <a:buFontTx/>
              <a:buChar char="•"/>
            </a:pPr>
            <a:r>
              <a:rPr lang="en-US" altLang="ko-KR" sz="2400" dirty="0" smtClean="0">
                <a:latin typeface="Arial Rounded MT Bold" pitchFamily="34" charset="0"/>
              </a:rPr>
              <a:t> The </a:t>
            </a:r>
            <a:r>
              <a:rPr lang="en-US" altLang="ko-KR" sz="2400" dirty="0" err="1" smtClean="0">
                <a:solidFill>
                  <a:srgbClr val="FF0000"/>
                </a:solidFill>
                <a:latin typeface="Arial Rounded MT Bold" pitchFamily="34" charset="0"/>
              </a:rPr>
              <a:t>Chernoff</a:t>
            </a:r>
            <a:r>
              <a:rPr lang="en-US" altLang="ko-KR" sz="2400" dirty="0" smtClean="0">
                <a:solidFill>
                  <a:srgbClr val="FF0000"/>
                </a:solidFill>
                <a:latin typeface="Arial Rounded MT Bold" pitchFamily="34" charset="0"/>
              </a:rPr>
              <a:t> Bound</a:t>
            </a:r>
            <a:r>
              <a:rPr lang="en-US" altLang="ko-KR" sz="2400" dirty="0" smtClean="0">
                <a:latin typeface="Arial Rounded MT Bold" pitchFamily="34" charset="0"/>
              </a:rPr>
              <a:t> tells us that this estimate converges exponentially fast to the true mean p.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 smtClean="0">
                <a:solidFill>
                  <a:srgbClr val="FF0000"/>
                </a:solidFill>
                <a:latin typeface="Arial Rounded MT Bold" pitchFamily="34" charset="0"/>
              </a:rPr>
              <a:t>Chernoff</a:t>
            </a:r>
            <a:r>
              <a:rPr lang="en-US" altLang="ko-KR" sz="4400" dirty="0" smtClean="0">
                <a:solidFill>
                  <a:srgbClr val="FF0000"/>
                </a:solidFill>
                <a:latin typeface="Arial Rounded MT Bold" pitchFamily="34" charset="0"/>
              </a:rPr>
              <a:t> Bound</a:t>
            </a:r>
            <a:endParaRPr lang="ko-KR" altLang="en-US" dirty="0"/>
          </a:p>
        </p:txBody>
      </p:sp>
      <p:graphicFrame>
        <p:nvGraphicFramePr>
          <p:cNvPr id="2050" name="Object 14"/>
          <p:cNvGraphicFramePr>
            <a:graphicFrameLocks noChangeAspect="1"/>
          </p:cNvGraphicFramePr>
          <p:nvPr/>
        </p:nvGraphicFramePr>
        <p:xfrm>
          <a:off x="899592" y="3573016"/>
          <a:ext cx="7038772" cy="1663080"/>
        </p:xfrm>
        <a:graphic>
          <a:graphicData uri="http://schemas.openxmlformats.org/presentationml/2006/ole">
            <p:oleObj spid="_x0000_s2050" name="Equation" r:id="rId3" imgW="204444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Las Vegas Algorithm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Monte Carlo Algorithm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Las Vegas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Monte Carlo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Arial Rounded MT Bold" pitchFamily="34" charset="0"/>
              </a:rPr>
              <a:t>A </a:t>
            </a:r>
            <a:r>
              <a:rPr lang="en-US" altLang="ko-KR" sz="2800" b="1" dirty="0" smtClean="0">
                <a:solidFill>
                  <a:srgbClr val="FF0000"/>
                </a:solidFill>
                <a:latin typeface="Arial Rounded MT Bold" pitchFamily="34" charset="0"/>
              </a:rPr>
              <a:t>Las Vegas algorithm</a:t>
            </a:r>
            <a:r>
              <a:rPr lang="en-US" altLang="ko-KR" sz="2800" dirty="0" smtClean="0">
                <a:latin typeface="Arial Rounded MT Bold" pitchFamily="34" charset="0"/>
              </a:rPr>
              <a:t> is a randomized algorithm that always gives correct results</a:t>
            </a:r>
          </a:p>
          <a:p>
            <a:endParaRPr lang="en-US" altLang="ko-KR" sz="2800" dirty="0" smtClean="0">
              <a:latin typeface="Arial Rounded MT Bold" pitchFamily="34" charset="0"/>
            </a:endParaRPr>
          </a:p>
          <a:p>
            <a:endParaRPr lang="en-US" altLang="ko-KR" sz="2800" dirty="0" smtClean="0">
              <a:latin typeface="Arial Rounded MT Bold" pitchFamily="34" charset="0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latin typeface="Arial Rounded MT Bold" pitchFamily="34" charset="0"/>
              </a:rPr>
              <a:t>A </a:t>
            </a:r>
            <a:r>
              <a:rPr lang="en-US" altLang="ko-KR" sz="2800" b="1" dirty="0" smtClean="0">
                <a:solidFill>
                  <a:srgbClr val="FF0000"/>
                </a:solidFill>
                <a:latin typeface="Arial Rounded MT Bold" pitchFamily="34" charset="0"/>
              </a:rPr>
              <a:t>Monte Carlo algorithm</a:t>
            </a:r>
            <a:r>
              <a:rPr lang="en-US" altLang="ko-KR" sz="2800" dirty="0" smtClean="0">
                <a:latin typeface="Arial Rounded MT Bold" pitchFamily="34" charset="0"/>
              </a:rPr>
              <a:t> is one whose running time is deterministic, but whose </a:t>
            </a:r>
            <a:r>
              <a:rPr lang="en-US" altLang="ko-KR" sz="2800" dirty="0" smtClean="0">
                <a:solidFill>
                  <a:srgbClr val="FF0000"/>
                </a:solidFill>
                <a:latin typeface="Arial Rounded MT Bold" pitchFamily="34" charset="0"/>
              </a:rPr>
              <a:t>output may be correct only with a certain probability</a:t>
            </a:r>
            <a:r>
              <a:rPr lang="en-US" altLang="ko-KR" sz="2800" dirty="0" smtClean="0">
                <a:latin typeface="Arial Rounded MT Bold" pitchFamily="34" charset="0"/>
              </a:rPr>
              <a:t>.</a:t>
            </a:r>
          </a:p>
          <a:p>
            <a:endParaRPr lang="en-US" altLang="ko-KR" sz="2800" dirty="0" smtClean="0">
              <a:latin typeface="Arial Rounded MT Bold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</TotalTime>
  <Words>3352</Words>
  <Application>Microsoft Office PowerPoint</Application>
  <PresentationFormat>화면 슬라이드 쇼(4:3)</PresentationFormat>
  <Paragraphs>684</Paragraphs>
  <Slides>66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광장</vt:lpstr>
      <vt:lpstr>수식</vt:lpstr>
      <vt:lpstr>Equation</vt:lpstr>
      <vt:lpstr>Microsoft Equation 3.0</vt:lpstr>
      <vt:lpstr>Microsoft Visio Drawing</vt:lpstr>
      <vt:lpstr>Randomized Algorithm</vt:lpstr>
      <vt:lpstr>Randomized Algorithm?</vt:lpstr>
      <vt:lpstr>Randomness</vt:lpstr>
      <vt:lpstr>Why randomness can be helpful?</vt:lpstr>
      <vt:lpstr>Law of Large Number</vt:lpstr>
      <vt:lpstr>Tossing of a Coin</vt:lpstr>
      <vt:lpstr>Chernoff Bound</vt:lpstr>
      <vt:lpstr>Las Vegas vs Monte Carlo</vt:lpstr>
      <vt:lpstr>슬라이드 9</vt:lpstr>
      <vt:lpstr>Example</vt:lpstr>
      <vt:lpstr>Las Vegas Algorithm</vt:lpstr>
      <vt:lpstr>Analysis</vt:lpstr>
      <vt:lpstr>Monte Carlo Algorithm</vt:lpstr>
      <vt:lpstr>Analysis</vt:lpstr>
      <vt:lpstr>Application</vt:lpstr>
      <vt:lpstr>PageRank: Random Walk Over      The Web</vt:lpstr>
      <vt:lpstr>PageRank: Example</vt:lpstr>
      <vt:lpstr>PageRank: Formula</vt:lpstr>
      <vt:lpstr>슬라이드 19</vt:lpstr>
      <vt:lpstr>PageRank: Intuition &amp; Computation</vt:lpstr>
      <vt:lpstr>Bloom filters</vt:lpstr>
      <vt:lpstr>Introduction</vt:lpstr>
      <vt:lpstr>Approximate set membership problem</vt:lpstr>
      <vt:lpstr>Bloom filters</vt:lpstr>
      <vt:lpstr>슬라이드 25</vt:lpstr>
      <vt:lpstr>The probability of a false positive</vt:lpstr>
      <vt:lpstr>슬라이드 27</vt:lpstr>
      <vt:lpstr>슬라이드 28</vt:lpstr>
      <vt:lpstr>슬라이드 29</vt:lpstr>
      <vt:lpstr>Bloom Filter Tradeoffs</vt:lpstr>
      <vt:lpstr>Spectral Bloom filter</vt:lpstr>
      <vt:lpstr>Structure of Spectral Bloom Filter</vt:lpstr>
      <vt:lpstr>Estimation of counting</vt:lpstr>
      <vt:lpstr>Classic Uses of BF: Spell-Checking</vt:lpstr>
      <vt:lpstr>Classic Uses of BF: Data Bases</vt:lpstr>
      <vt:lpstr>Example</vt:lpstr>
      <vt:lpstr>Mathematical and Practical Niceties</vt:lpstr>
      <vt:lpstr>The main point (revised)</vt:lpstr>
      <vt:lpstr>A Modern Application:  Distributed Web Caches</vt:lpstr>
      <vt:lpstr>Web Caching</vt:lpstr>
      <vt:lpstr>Bloom Filters and Deletions</vt:lpstr>
      <vt:lpstr>Handling Deletions</vt:lpstr>
      <vt:lpstr>Counting Bloom Filters</vt:lpstr>
      <vt:lpstr>Counting Bloom Filters: Overflow</vt:lpstr>
      <vt:lpstr>Improved Counting Bloom Filter</vt:lpstr>
      <vt:lpstr>Compression</vt:lpstr>
      <vt:lpstr>Compressed Bloom Filters</vt:lpstr>
      <vt:lpstr>Compressed Bloom Filters n=10,000</vt:lpstr>
      <vt:lpstr>Modern applications</vt:lpstr>
      <vt:lpstr>P2P Communication P2P Keyword Search</vt:lpstr>
      <vt:lpstr>P2P Collaboration</vt:lpstr>
      <vt:lpstr>2. Resource Location: Framework</vt:lpstr>
      <vt:lpstr>Resource Location: Examples</vt:lpstr>
      <vt:lpstr>3. Packet routing</vt:lpstr>
      <vt:lpstr>Loop detection in Icarus</vt:lpstr>
      <vt:lpstr>Scalable Multicast Forwarding</vt:lpstr>
      <vt:lpstr>4. Measurement infrastructure</vt:lpstr>
      <vt:lpstr>Measurement Infrastructure</vt:lpstr>
      <vt:lpstr>Conservative Update</vt:lpstr>
      <vt:lpstr>Hash-Based Approximate Counting</vt:lpstr>
      <vt:lpstr>Variations and Extensions</vt:lpstr>
      <vt:lpstr>Extension :  Distance-Sensitive Bloom Filters</vt:lpstr>
      <vt:lpstr>Extension:  Bloomier Filter</vt:lpstr>
      <vt:lpstr>Extension: Approximate Concurrent State Machines</vt:lpstr>
      <vt:lpstr>Motivation: Router State Problem</vt:lpstr>
      <vt:lpstr>Variation:  Simpler Hashing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 Algorithm</dc:title>
  <dc:creator>Microsoft Corporation</dc:creator>
  <cp:lastModifiedBy>admin</cp:lastModifiedBy>
  <cp:revision>21</cp:revision>
  <dcterms:created xsi:type="dcterms:W3CDTF">2006-10-05T04:04:58Z</dcterms:created>
  <dcterms:modified xsi:type="dcterms:W3CDTF">2012-12-06T03:48:53Z</dcterms:modified>
</cp:coreProperties>
</file>