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2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4"/>
  </p:notesMasterIdLst>
  <p:sldIdLst>
    <p:sldId id="256" r:id="rId2"/>
    <p:sldId id="257" r:id="rId3"/>
    <p:sldId id="294" r:id="rId4"/>
    <p:sldId id="259" r:id="rId5"/>
    <p:sldId id="296" r:id="rId6"/>
    <p:sldId id="295" r:id="rId7"/>
    <p:sldId id="297" r:id="rId8"/>
    <p:sldId id="298" r:id="rId9"/>
    <p:sldId id="299" r:id="rId10"/>
    <p:sldId id="303" r:id="rId11"/>
    <p:sldId id="301" r:id="rId12"/>
    <p:sldId id="302" r:id="rId13"/>
    <p:sldId id="260" r:id="rId14"/>
    <p:sldId id="304" r:id="rId15"/>
    <p:sldId id="305" r:id="rId16"/>
    <p:sldId id="306" r:id="rId17"/>
    <p:sldId id="264" r:id="rId18"/>
    <p:sldId id="324" r:id="rId19"/>
    <p:sldId id="325" r:id="rId20"/>
    <p:sldId id="261" r:id="rId21"/>
    <p:sldId id="265" r:id="rId22"/>
    <p:sldId id="287" r:id="rId23"/>
    <p:sldId id="290" r:id="rId24"/>
    <p:sldId id="292" r:id="rId25"/>
    <p:sldId id="291" r:id="rId26"/>
    <p:sldId id="330" r:id="rId27"/>
    <p:sldId id="266" r:id="rId28"/>
    <p:sldId id="328" r:id="rId29"/>
    <p:sldId id="329" r:id="rId30"/>
    <p:sldId id="26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286" r:id="rId49"/>
    <p:sldId id="326" r:id="rId50"/>
    <p:sldId id="263" r:id="rId51"/>
    <p:sldId id="331" r:id="rId52"/>
    <p:sldId id="32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79201" autoAdjust="0"/>
  </p:normalViewPr>
  <p:slideViewPr>
    <p:cSldViewPr snapToGrid="0">
      <p:cViewPr varScale="1">
        <p:scale>
          <a:sx n="52" d="100"/>
          <a:sy n="52" d="100"/>
        </p:scale>
        <p:origin x="118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2B3F0-B762-4AEF-B675-241C21F80F2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E21CD-A59C-4451-B578-0F21A1E76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맞춤</a:t>
            </a:r>
            <a:r>
              <a:rPr lang="ko-KR" altLang="en-US" baseline="0" dirty="0" smtClean="0"/>
              <a:t> 음원 멀티 플랫폼을 주제로 한 </a:t>
            </a:r>
            <a:r>
              <a:rPr lang="en-US" altLang="ko-KR" baseline="0" dirty="0" smtClean="0"/>
              <a:t>PDF </a:t>
            </a:r>
            <a:r>
              <a:rPr lang="ko-KR" altLang="en-US" baseline="0" dirty="0" smtClean="0"/>
              <a:t>팀장 이예지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5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오류 페이지가 아닙니다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4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음원 플랫폼은 </a:t>
            </a:r>
            <a:r>
              <a:rPr lang="ko-KR" altLang="en-US" dirty="0" err="1" smtClean="0"/>
              <a:t>회원에개</a:t>
            </a:r>
            <a:r>
              <a:rPr lang="ko-KR" altLang="en-US" dirty="0" smtClean="0"/>
              <a:t> 음원과 </a:t>
            </a:r>
            <a:r>
              <a:rPr lang="ko-KR" altLang="en-US" dirty="0" smtClean="0"/>
              <a:t>가수를</a:t>
            </a:r>
            <a:r>
              <a:rPr lang="ko-KR" altLang="en-US" baseline="0" dirty="0" smtClean="0"/>
              <a:t> 추천할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저희는 이를 응용하여 음향기기 까지 추천 서비스를 확대하였습니다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회원이 자주 듣는 음원 장르를 파악해</a:t>
            </a:r>
            <a:r>
              <a:rPr lang="ko-KR" altLang="en-US" baseline="0" dirty="0" smtClean="0"/>
              <a:t> 이에 맞는 음향기기를 추천할 수 있도록 하였습니다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86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프로젝트의 기대효과는 이와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특성을 이용하여 사용자에게 편의성을 제공하고자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3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43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음원 </a:t>
            </a:r>
            <a:r>
              <a:rPr lang="ko-KR" altLang="en-US" dirty="0" err="1" smtClean="0"/>
              <a:t>월정액을</a:t>
            </a:r>
            <a:r>
              <a:rPr lang="ko-KR" altLang="en-US" dirty="0" smtClean="0"/>
              <a:t> 가입하다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음원을 재생하다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음원을 플레이리스트에 넣다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방송을 시청하다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스트리머를</a:t>
            </a:r>
            <a:r>
              <a:rPr lang="ko-KR" altLang="en-US" dirty="0" smtClean="0"/>
              <a:t> 후원하다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QnA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게시글을</a:t>
            </a:r>
            <a:r>
              <a:rPr lang="ko-KR" altLang="en-US" baseline="0" dirty="0" smtClean="0"/>
              <a:t> 질문하다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음향기기를 구매하다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54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음원을 업로드하다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스트리머등급을</a:t>
            </a:r>
            <a:r>
              <a:rPr lang="ko-KR" altLang="en-US" dirty="0" smtClean="0"/>
              <a:t> 등급결정하다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방송을 송출하다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23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답변하다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음향기기를 등록하다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44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제약 조건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소속사의 유무에 따라 서로 다른 음원 차트를 생성하기로 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다소 대중성이 낮은 소속사가 없는 가수에게도 공정한 수익 창출의 기회를 주기 위해서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40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회원이 음원 </a:t>
            </a:r>
            <a:r>
              <a:rPr lang="ko-KR" altLang="en-US" dirty="0" err="1" smtClean="0"/>
              <a:t>월정액을</a:t>
            </a:r>
            <a:r>
              <a:rPr lang="ko-KR" altLang="en-US" dirty="0" smtClean="0"/>
              <a:t> 구매하여야만</a:t>
            </a:r>
            <a:r>
              <a:rPr lang="ko-KR" altLang="en-US" baseline="0" dirty="0" smtClean="0"/>
              <a:t> 음원 재생 및 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방송 시청 서비스를 이용할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36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제휴사이트에 등록한 음향기기 정보들을 </a:t>
            </a:r>
            <a:r>
              <a:rPr lang="ko-KR" altLang="en-US" baseline="0" dirty="0" smtClean="0"/>
              <a:t>관리자가 확인하고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 </a:t>
            </a:r>
            <a:r>
              <a:rPr lang="ko-KR" altLang="en-US" baseline="0" dirty="0" smtClean="0"/>
              <a:t>음향기기를 대표할 이미지나 음향기기 명과 같은 </a:t>
            </a:r>
            <a:r>
              <a:rPr lang="ko-KR" altLang="en-US" baseline="0" dirty="0" smtClean="0"/>
              <a:t>속성을 </a:t>
            </a:r>
            <a:r>
              <a:rPr lang="ko-KR" altLang="en-US" baseline="0" dirty="0" smtClean="0"/>
              <a:t>결정합니다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팀 소개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PDF</a:t>
            </a:r>
            <a:r>
              <a:rPr lang="ko-KR" altLang="en-US" baseline="0" dirty="0" smtClean="0"/>
              <a:t>는 </a:t>
            </a:r>
            <a:r>
              <a:rPr lang="en-US" altLang="ko-KR" dirty="0" smtClean="0"/>
              <a:t>Professional Data-base Family</a:t>
            </a:r>
            <a:r>
              <a:rPr lang="ko-KR" altLang="en-US" dirty="0" smtClean="0"/>
              <a:t>라는 의미를 가지고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 팀장 </a:t>
            </a:r>
            <a:r>
              <a:rPr lang="ko-KR" altLang="en-US" dirty="0" err="1" smtClean="0"/>
              <a:t>이예지와</a:t>
            </a:r>
            <a:r>
              <a:rPr lang="ko-KR" altLang="en-US" dirty="0" smtClean="0"/>
              <a:t>  팀원 </a:t>
            </a:r>
            <a:r>
              <a:rPr lang="ko-KR" altLang="en-US" dirty="0" err="1" smtClean="0"/>
              <a:t>이나래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진이든으로</a:t>
            </a:r>
            <a:r>
              <a:rPr lang="ko-KR" altLang="en-US" dirty="0" smtClean="0"/>
              <a:t> 구성되어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99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1:n</a:t>
            </a:r>
            <a:r>
              <a:rPr lang="ko-KR" altLang="en-US" dirty="0" smtClean="0"/>
              <a:t>을 기준으로 정규화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32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1:n</a:t>
            </a:r>
            <a:r>
              <a:rPr lang="ko-KR" altLang="en-US" dirty="0" smtClean="0"/>
              <a:t>을 기준으로 정규화 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29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1:n</a:t>
            </a:r>
            <a:r>
              <a:rPr lang="ko-KR" altLang="en-US" dirty="0" smtClean="0"/>
              <a:t>을 기준으로 정규화 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18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1:n</a:t>
            </a:r>
            <a:r>
              <a:rPr lang="ko-KR" altLang="en-US" dirty="0" smtClean="0"/>
              <a:t>을 기준으로 정규화 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97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무결성 제약조건은 총 </a:t>
            </a:r>
            <a:r>
              <a:rPr lang="en-US" altLang="ko-KR" dirty="0" smtClean="0"/>
              <a:t>43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err="1" smtClean="0"/>
              <a:t>뒷</a:t>
            </a:r>
            <a:r>
              <a:rPr lang="ko-KR" altLang="en-US" dirty="0" smtClean="0"/>
              <a:t> 내부 스키마 내용과 겹치는 내용이 많아서 내부스키마와 같이</a:t>
            </a:r>
            <a:r>
              <a:rPr lang="ko-KR" altLang="en-US" baseline="0" dirty="0" smtClean="0"/>
              <a:t>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33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8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임시 계좌 번호를 고려하여</a:t>
            </a:r>
            <a:r>
              <a:rPr lang="ko-KR" altLang="en-US" kern="0" baseline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계좌번호와 거래은행은 각각의 값이 아닌 두 속성의 조합이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UNIQUE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1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96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246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2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66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6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발표를 시작하기 앞서 최근 음원 차트에 있는 앨범 사진을 가져와 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혹시 여러분은 노래를 자주 </a:t>
            </a:r>
            <a:r>
              <a:rPr lang="ko-KR" altLang="en-US" dirty="0" err="1" smtClean="0"/>
              <a:t>들으시나요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2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길거리를 지나다니다 보면 많은 사람들이 </a:t>
            </a:r>
            <a:r>
              <a:rPr lang="ko-KR" altLang="en-US" dirty="0" err="1" smtClean="0"/>
              <a:t>에어팟을</a:t>
            </a:r>
            <a:r>
              <a:rPr lang="ko-KR" altLang="en-US" dirty="0" smtClean="0"/>
              <a:t> 착용한 모습을 종종 보곤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그만큼 사람들</a:t>
            </a:r>
            <a:r>
              <a:rPr lang="ko-KR" altLang="en-US" baseline="0" dirty="0" smtClean="0"/>
              <a:t> 삶 속에 음악이 녹아 들어 있다라는 것을 느낄 수 있었는데요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그래서 저희는 이를 기반으로 하여 팀 프로젝트 주제를 선정하였습니다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87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팀 주제에 대해 설명 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제목과 같이 저희는 사용자 맞춤형 음원 멀티 플랫폼을 주제로 선정하였습니다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멀티라는</a:t>
            </a:r>
            <a:r>
              <a:rPr lang="ko-KR" altLang="en-US" dirty="0" smtClean="0"/>
              <a:t> 특성을 고려하여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음원 재생 및 업로드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방송 및 후원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음향기기 구매 서비스를 복합적으로 제공할 수 있는 플랫폼을 만들고자 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6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사용자들의</a:t>
            </a:r>
            <a:r>
              <a:rPr lang="ko-KR" altLang="en-US" baseline="0" dirty="0" smtClean="0"/>
              <a:t> 데이터를 </a:t>
            </a:r>
            <a:r>
              <a:rPr lang="ko-KR" altLang="en-US" baseline="0" dirty="0" smtClean="0"/>
              <a:t>수집하여 통계를 산출합니다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데이터들을 기반으로 </a:t>
            </a:r>
            <a:r>
              <a:rPr lang="ko-KR" altLang="en-US" baseline="0" dirty="0" smtClean="0"/>
              <a:t>회원에게 맞춤형 음원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가수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음향기기를 추천하고자 </a:t>
            </a:r>
            <a:r>
              <a:rPr lang="ko-KR" altLang="en-US" baseline="0" dirty="0" smtClean="0"/>
              <a:t>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9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다음으로 프로젝트 주제의 필요성에 대해 말씀드리겠습니다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저희는 기존 음원 플랫폼과</a:t>
            </a:r>
            <a:r>
              <a:rPr lang="ko-KR" altLang="en-US" baseline="0" dirty="0" smtClean="0"/>
              <a:t> 차별화를 두기 위해 누구든지 음원을 업로드 할 수 있도록 권한을 부여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65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기존 방송</a:t>
            </a:r>
            <a:r>
              <a:rPr lang="ko-KR" altLang="en-US" baseline="0" dirty="0" smtClean="0"/>
              <a:t> 플랫폼은 방송에서 음원을 재생할 때</a:t>
            </a:r>
            <a:r>
              <a:rPr lang="ko-KR" altLang="en-US" dirty="0" smtClean="0"/>
              <a:t> 저작권 문제가 발생합니다</a:t>
            </a:r>
            <a:r>
              <a:rPr lang="en-US" altLang="ko-KR" dirty="0" smtClean="0"/>
              <a:t>. </a:t>
            </a:r>
          </a:p>
          <a:p>
            <a:r>
              <a:rPr lang="ko-KR" altLang="en-US" baseline="0" dirty="0" err="1" smtClean="0"/>
              <a:t>스트리머와</a:t>
            </a:r>
            <a:r>
              <a:rPr lang="ko-KR" altLang="en-US" baseline="0" dirty="0" smtClean="0"/>
              <a:t> 회원이 좀 더 자유롭게 서비스를 이용할 수 있도록 회원이 음원 </a:t>
            </a:r>
            <a:r>
              <a:rPr lang="ko-KR" altLang="en-US" baseline="0" dirty="0" err="1" smtClean="0"/>
              <a:t>월정액을</a:t>
            </a:r>
            <a:r>
              <a:rPr lang="ko-KR" altLang="en-US" baseline="0" dirty="0" smtClean="0"/>
              <a:t> 결제해야 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방송을 시청할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통해 </a:t>
            </a:r>
            <a:r>
              <a:rPr lang="ko-KR" altLang="en-US" baseline="0" dirty="0" err="1" smtClean="0"/>
              <a:t>스트리머도</a:t>
            </a:r>
            <a:r>
              <a:rPr lang="ko-KR" altLang="en-US" baseline="0" dirty="0" smtClean="0"/>
              <a:t> 저작권에 구애 받지 않고 방송을 구성할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E21CD-A59C-4451-B578-0F21A1E769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5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C83-37B3-478E-A541-83FF114EE1A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50BD-ED88-460B-8A95-E2D61721688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4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C83-37B3-478E-A541-83FF114EE1A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50BD-ED88-460B-8A95-E2D617216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9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C83-37B3-478E-A541-83FF114EE1A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50BD-ED88-460B-8A95-E2D617216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1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C83-37B3-478E-A541-83FF114EE1A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50BD-ED88-460B-8A95-E2D617216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4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C83-37B3-478E-A541-83FF114EE1A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50BD-ED88-460B-8A95-E2D61721688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0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C83-37B3-478E-A541-83FF114EE1A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50BD-ED88-460B-8A95-E2D617216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6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C83-37B3-478E-A541-83FF114EE1A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50BD-ED88-460B-8A95-E2D617216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C83-37B3-478E-A541-83FF114EE1A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50BD-ED88-460B-8A95-E2D617216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9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C83-37B3-478E-A541-83FF114EE1A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50BD-ED88-460B-8A95-E2D617216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8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E9EC83-37B3-478E-A541-83FF114EE1A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EB50BD-ED88-460B-8A95-E2D617216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9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EC83-37B3-478E-A541-83FF114EE1A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50BD-ED88-460B-8A95-E2D617216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8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E9EC83-37B3-478E-A541-83FF114EE1A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EB50BD-ED88-460B-8A95-E2D61721688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9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fif"/><Relationship Id="rId4" Type="http://schemas.openxmlformats.org/officeDocument/2006/relationships/image" Target="../media/image6.jf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 smtClean="0"/>
              <a:t>사용자 맞춤 </a:t>
            </a:r>
            <a:r>
              <a:rPr lang="en-US" altLang="ko-KR" sz="7000" dirty="0" smtClean="0"/>
              <a:t/>
            </a:r>
            <a:br>
              <a:rPr lang="en-US" altLang="ko-KR" sz="7000" dirty="0" smtClean="0"/>
            </a:br>
            <a:r>
              <a:rPr lang="ko-KR" altLang="en-US" sz="7000" b="1" dirty="0" smtClean="0"/>
              <a:t>음원 멀티 플랫폼</a:t>
            </a:r>
            <a:endParaRPr lang="ko-KR" altLang="en-US" sz="7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7280" y="4468590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ko-KR" sz="5000" b="1" i="1" dirty="0">
                <a:solidFill>
                  <a:srgbClr val="FF0000"/>
                </a:solidFill>
                <a:latin typeface="Agency FB" panose="020B0503020202020204" pitchFamily="34" charset="0"/>
                <a:ea typeface="바탕체" panose="02030609000101010101" pitchFamily="17" charset="-127"/>
              </a:rPr>
              <a:t>˹</a:t>
            </a:r>
            <a:r>
              <a:rPr lang="en-US" altLang="ko-KR" sz="5000" b="1" i="1" dirty="0" err="1" smtClean="0">
                <a:solidFill>
                  <a:srgbClr val="FF0000"/>
                </a:solidFill>
                <a:latin typeface="Agency FB" panose="020B0503020202020204" pitchFamily="34" charset="0"/>
                <a:ea typeface="바탕체" panose="02030609000101010101" pitchFamily="17" charset="-127"/>
              </a:rPr>
              <a:t>PDf</a:t>
            </a:r>
            <a:r>
              <a:rPr lang="en-US" altLang="ko-KR" sz="5000" b="1" i="1" dirty="0" smtClean="0">
                <a:solidFill>
                  <a:srgbClr val="FF0000"/>
                </a:solidFill>
                <a:latin typeface="Agency FB" panose="020B0503020202020204" pitchFamily="34" charset="0"/>
                <a:ea typeface="바탕체" panose="02030609000101010101" pitchFamily="17" charset="-127"/>
              </a:rPr>
              <a:t>˼</a:t>
            </a:r>
            <a:endParaRPr lang="ko-KR" altLang="en-US" sz="5000" b="1" i="1" dirty="0">
              <a:solidFill>
                <a:srgbClr val="FF0000"/>
              </a:solidFill>
              <a:latin typeface="Agency FB" panose="020B0503020202020204" pitchFamily="34" charset="0"/>
              <a:ea typeface="바탕체" panose="02030609000101010101" pitchFamily="17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50" y="-1024648"/>
            <a:ext cx="8318770" cy="83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5830" y="3995616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208" y="436919"/>
            <a:ext cx="4872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ea"/>
                <a:ea typeface="+mj-ea"/>
              </a:rPr>
              <a:t>1. </a:t>
            </a:r>
            <a:r>
              <a:rPr lang="ko-KR" altLang="en-US" sz="3000" b="1" dirty="0" smtClean="0">
                <a:latin typeface="+mj-ea"/>
                <a:ea typeface="+mj-ea"/>
              </a:rPr>
              <a:t>프로젝트 주제 설명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(2) </a:t>
            </a:r>
            <a:r>
              <a:rPr lang="ko-KR" altLang="en-US" sz="2000" b="1" dirty="0" smtClean="0">
                <a:latin typeface="+mj-ea"/>
                <a:ea typeface="+mj-ea"/>
              </a:rPr>
              <a:t>필요성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02" b="8461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89"/>
          <a:stretch/>
        </p:blipFill>
        <p:spPr>
          <a:xfrm>
            <a:off x="5030985" y="512270"/>
            <a:ext cx="6747678" cy="67286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71" y="1429857"/>
            <a:ext cx="5042454" cy="44476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4" y="2061549"/>
            <a:ext cx="5445076" cy="363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8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5830" y="3995616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208" y="436919"/>
            <a:ext cx="4872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ea"/>
                <a:ea typeface="+mj-ea"/>
              </a:rPr>
              <a:t>1. </a:t>
            </a:r>
            <a:r>
              <a:rPr lang="ko-KR" altLang="en-US" sz="3000" b="1" dirty="0" smtClean="0">
                <a:latin typeface="+mj-ea"/>
                <a:ea typeface="+mj-ea"/>
              </a:rPr>
              <a:t>프로젝트 주제 설명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(2) </a:t>
            </a:r>
            <a:r>
              <a:rPr lang="ko-KR" altLang="en-US" sz="2000" b="1" dirty="0" smtClean="0">
                <a:latin typeface="+mj-ea"/>
                <a:ea typeface="+mj-ea"/>
              </a:rPr>
              <a:t>필요성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58" y="1246068"/>
            <a:ext cx="2671202" cy="24912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89" y="1315751"/>
            <a:ext cx="2662805" cy="266280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611413" y="2998791"/>
            <a:ext cx="1628078" cy="73855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solidFill>
                  <a:schemeClr val="accent2">
                    <a:lumMod val="50000"/>
                  </a:schemeClr>
                </a:solidFill>
              </a:rPr>
              <a:t>장르</a:t>
            </a:r>
            <a:endParaRPr lang="ko-KR" altLang="en-US" sz="3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023936" y="3978556"/>
            <a:ext cx="803031" cy="854593"/>
          </a:xfrm>
          <a:prstGeom prst="downArrow">
            <a:avLst>
              <a:gd name="adj1" fmla="val 19343"/>
              <a:gd name="adj2" fmla="val 375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56" y="3760788"/>
            <a:ext cx="4762500" cy="2171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4803" y="5013706"/>
            <a:ext cx="30012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/>
              <a:t>음향기기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3547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5830" y="3995616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208" y="436919"/>
            <a:ext cx="4872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ea"/>
                <a:ea typeface="+mj-ea"/>
              </a:rPr>
              <a:t>1. </a:t>
            </a:r>
            <a:r>
              <a:rPr lang="ko-KR" altLang="en-US" sz="3000" b="1" dirty="0" smtClean="0">
                <a:latin typeface="+mj-ea"/>
                <a:ea typeface="+mj-ea"/>
              </a:rPr>
              <a:t>프로젝트 주제 설명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(3) </a:t>
            </a:r>
            <a:r>
              <a:rPr lang="ko-KR" altLang="en-US" sz="2000" b="1" dirty="0" smtClean="0">
                <a:latin typeface="+mj-ea"/>
                <a:ea typeface="+mj-ea"/>
              </a:rPr>
              <a:t>기대효과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60" y="-586084"/>
            <a:ext cx="10388082" cy="9557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003" y="2374520"/>
            <a:ext cx="4674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 맞춤형 추천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서비스</a:t>
            </a:r>
            <a:endParaRPr lang="en-US" altLang="ko-KR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음원 업로드 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everybody</a:t>
            </a:r>
          </a:p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자유로운 방송</a:t>
            </a:r>
            <a:endParaRPr lang="en-US" altLang="ko-KR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음향기기 구매</a:t>
            </a:r>
            <a:endParaRPr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9099" y="3451738"/>
            <a:ext cx="2222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편의성</a:t>
            </a:r>
            <a:r>
              <a:rPr lang="en-US" altLang="ko-K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lang="ko-KR" alt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643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2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개념적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(1) ER </a:t>
            </a:r>
            <a:r>
              <a:rPr lang="ko-KR" altLang="en-US" sz="2000" b="1" dirty="0" smtClean="0">
                <a:latin typeface="+mj-ea"/>
                <a:ea typeface="+mj-ea"/>
              </a:rPr>
              <a:t>다이어그램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61" y="1569934"/>
            <a:ext cx="11759727" cy="44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2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개념적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j-ea"/>
                <a:ea typeface="+mj-ea"/>
              </a:rPr>
              <a:t>ER </a:t>
            </a:r>
            <a:r>
              <a:rPr lang="ko-KR" altLang="en-US" sz="2000" b="1" dirty="0" smtClean="0">
                <a:latin typeface="+mj-ea"/>
                <a:ea typeface="+mj-ea"/>
              </a:rPr>
              <a:t>다이어그램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ea"/>
                <a:ea typeface="+mj-ea"/>
              </a:rPr>
              <a:t>회원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15830" y="3995616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는 잘리고 다른 쪽 모서리는 둥근 사각형 6"/>
          <p:cNvSpPr/>
          <p:nvPr/>
        </p:nvSpPr>
        <p:spPr>
          <a:xfrm>
            <a:off x="1607395" y="1907347"/>
            <a:ext cx="4091580" cy="3976692"/>
          </a:xfrm>
          <a:prstGeom prst="snip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>
                <a:solidFill>
                  <a:srgbClr val="0070C0"/>
                </a:solidFill>
              </a:rPr>
              <a:t>가입하다</a:t>
            </a:r>
            <a:endParaRPr lang="en-US" altLang="ko-KR" sz="3000" b="1" dirty="0" smtClean="0">
              <a:solidFill>
                <a:srgbClr val="0070C0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>
                <a:solidFill>
                  <a:srgbClr val="0070C0"/>
                </a:solidFill>
              </a:rPr>
              <a:t>재생하다</a:t>
            </a:r>
            <a:endParaRPr lang="en-US" altLang="ko-KR" sz="3000" b="1" dirty="0" smtClean="0">
              <a:solidFill>
                <a:srgbClr val="0070C0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500" b="1" dirty="0" smtClean="0">
                <a:solidFill>
                  <a:srgbClr val="0070C0"/>
                </a:solidFill>
              </a:rPr>
              <a:t>플레이리스트에 넣다</a:t>
            </a:r>
            <a:endParaRPr lang="ko-KR" altLang="en-US" sz="2500" b="1" dirty="0">
              <a:solidFill>
                <a:srgbClr val="0070C0"/>
              </a:solidFill>
            </a:endParaRPr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6598787" y="1907347"/>
            <a:ext cx="4091580" cy="3976692"/>
          </a:xfrm>
          <a:prstGeom prst="snip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>
                <a:solidFill>
                  <a:srgbClr val="7030A0"/>
                </a:solidFill>
              </a:rPr>
              <a:t>시청하다</a:t>
            </a:r>
            <a:endParaRPr lang="en-US" altLang="ko-KR" sz="3000" b="1" dirty="0" smtClean="0">
              <a:solidFill>
                <a:srgbClr val="7030A0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>
                <a:solidFill>
                  <a:srgbClr val="7030A0"/>
                </a:solidFill>
              </a:rPr>
              <a:t>후원하다</a:t>
            </a:r>
            <a:endParaRPr lang="en-US" altLang="ko-KR" sz="3000" b="1" dirty="0">
              <a:solidFill>
                <a:srgbClr val="7030A0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>
                <a:solidFill>
                  <a:schemeClr val="tx1"/>
                </a:solidFill>
              </a:rPr>
              <a:t>질문하다</a:t>
            </a:r>
            <a:endParaRPr lang="en-US" altLang="ko-KR" sz="3000" b="1" dirty="0" smtClean="0">
              <a:solidFill>
                <a:schemeClr val="tx1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>
                <a:solidFill>
                  <a:schemeClr val="tx1"/>
                </a:solidFill>
              </a:rPr>
              <a:t>구매하다</a:t>
            </a:r>
            <a:endParaRPr lang="en-US" altLang="ko-KR" sz="3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2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개념적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j-ea"/>
                <a:ea typeface="+mj-ea"/>
              </a:rPr>
              <a:t>ER </a:t>
            </a:r>
            <a:r>
              <a:rPr lang="ko-KR" altLang="en-US" sz="2000" b="1" dirty="0" smtClean="0">
                <a:latin typeface="+mj-ea"/>
                <a:ea typeface="+mj-ea"/>
              </a:rPr>
              <a:t>다이어그램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ea"/>
                <a:ea typeface="+mj-ea"/>
              </a:rPr>
              <a:t>가수 및 </a:t>
            </a:r>
            <a:r>
              <a:rPr lang="ko-KR" altLang="en-US" sz="2000" b="1" dirty="0" err="1" smtClean="0">
                <a:latin typeface="+mj-ea"/>
                <a:ea typeface="+mj-ea"/>
              </a:rPr>
              <a:t>스트리머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15830" y="3995616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는 잘리고 다른 쪽 모서리는 둥근 사각형 6"/>
          <p:cNvSpPr/>
          <p:nvPr/>
        </p:nvSpPr>
        <p:spPr>
          <a:xfrm>
            <a:off x="1607395" y="1907347"/>
            <a:ext cx="4091580" cy="3976692"/>
          </a:xfrm>
          <a:prstGeom prst="snip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tx1"/>
                </a:solidFill>
              </a:rPr>
              <a:t>가수</a:t>
            </a:r>
            <a:endParaRPr lang="en-US" altLang="ko-KR" sz="3000" b="1" dirty="0" smtClean="0">
              <a:solidFill>
                <a:schemeClr val="tx1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>
                <a:solidFill>
                  <a:srgbClr val="00B050"/>
                </a:solidFill>
              </a:rPr>
              <a:t>업로드하다</a:t>
            </a:r>
            <a:endParaRPr lang="en-US" altLang="ko-KR" sz="3000" b="1" dirty="0" smtClean="0">
              <a:solidFill>
                <a:srgbClr val="00B050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3000" b="1" dirty="0">
              <a:solidFill>
                <a:srgbClr val="00B050"/>
              </a:solidFill>
            </a:endParaRPr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6598787" y="1907347"/>
            <a:ext cx="4091580" cy="3976692"/>
          </a:xfrm>
          <a:prstGeom prst="snip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 err="1" smtClean="0">
                <a:solidFill>
                  <a:schemeClr val="tx1"/>
                </a:solidFill>
              </a:rPr>
              <a:t>스트리머</a:t>
            </a:r>
            <a:endParaRPr lang="en-US" altLang="ko-KR" sz="3000" b="1" dirty="0" smtClean="0">
              <a:solidFill>
                <a:schemeClr val="tx1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>
                <a:solidFill>
                  <a:schemeClr val="accent2"/>
                </a:solidFill>
              </a:rPr>
              <a:t>등급결정하다</a:t>
            </a:r>
            <a:endParaRPr lang="en-US" altLang="ko-KR" sz="3000" b="1" dirty="0" smtClean="0">
              <a:solidFill>
                <a:schemeClr val="accent2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>
                <a:solidFill>
                  <a:schemeClr val="accent2"/>
                </a:solidFill>
              </a:rPr>
              <a:t>송출하다</a:t>
            </a:r>
            <a:endParaRPr lang="en-US" altLang="ko-KR" sz="30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2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개념적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pPr marL="457200" indent="-457200">
              <a:buAutoNum type="arabicParenBoth"/>
            </a:pPr>
            <a:r>
              <a:rPr lang="en-US" altLang="ko-KR" sz="2000" b="1" dirty="0" smtClean="0">
                <a:latin typeface="+mj-ea"/>
                <a:ea typeface="+mj-ea"/>
              </a:rPr>
              <a:t>ER </a:t>
            </a:r>
            <a:r>
              <a:rPr lang="ko-KR" altLang="en-US" sz="2000" b="1" dirty="0" smtClean="0">
                <a:latin typeface="+mj-ea"/>
                <a:ea typeface="+mj-ea"/>
              </a:rPr>
              <a:t>다이어그램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j-ea"/>
                <a:ea typeface="+mj-ea"/>
              </a:rPr>
              <a:t>관리자 및 </a:t>
            </a:r>
            <a:r>
              <a:rPr lang="ko-KR" altLang="en-US" sz="2000" b="1" dirty="0" err="1" smtClean="0">
                <a:latin typeface="+mj-ea"/>
                <a:ea typeface="+mj-ea"/>
              </a:rPr>
              <a:t>제휴사이트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15830" y="3995616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는 잘리고 다른 쪽 모서리는 둥근 사각형 6"/>
          <p:cNvSpPr/>
          <p:nvPr/>
        </p:nvSpPr>
        <p:spPr>
          <a:xfrm>
            <a:off x="1607395" y="1907347"/>
            <a:ext cx="4091580" cy="3976692"/>
          </a:xfrm>
          <a:prstGeom prst="snip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tx1"/>
                </a:solidFill>
              </a:rPr>
              <a:t>관리자</a:t>
            </a:r>
            <a:endParaRPr lang="en-US" altLang="ko-KR" sz="3000" b="1" dirty="0" smtClean="0">
              <a:solidFill>
                <a:schemeClr val="tx1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>
                <a:solidFill>
                  <a:srgbClr val="00B050"/>
                </a:solidFill>
              </a:rPr>
              <a:t>답변하다</a:t>
            </a:r>
            <a:endParaRPr lang="en-US" altLang="ko-KR" sz="3000" b="1" dirty="0" smtClean="0">
              <a:solidFill>
                <a:srgbClr val="00B050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3000" b="1" dirty="0" smtClean="0">
              <a:solidFill>
                <a:srgbClr val="00B050"/>
              </a:solidFill>
            </a:endParaRPr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6598787" y="1907347"/>
            <a:ext cx="4091580" cy="3976692"/>
          </a:xfrm>
          <a:prstGeom prst="snip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 err="1" smtClean="0">
                <a:solidFill>
                  <a:schemeClr val="tx1"/>
                </a:solidFill>
              </a:rPr>
              <a:t>제휴사이트</a:t>
            </a:r>
            <a:endParaRPr lang="en-US" altLang="ko-KR" sz="3000" b="1" dirty="0" smtClean="0">
              <a:solidFill>
                <a:schemeClr val="tx1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b="1" dirty="0" smtClean="0">
                <a:solidFill>
                  <a:schemeClr val="accent2"/>
                </a:solidFill>
              </a:rPr>
              <a:t>등록하다</a:t>
            </a:r>
            <a:endParaRPr lang="en-US" altLang="ko-KR" sz="3000" b="1" dirty="0" smtClean="0">
              <a:solidFill>
                <a:schemeClr val="accent2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30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2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개념적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(2) </a:t>
            </a:r>
            <a:r>
              <a:rPr lang="ko-KR" altLang="en-US" sz="2000" b="1" dirty="0" smtClean="0">
                <a:latin typeface="+mj-ea"/>
                <a:ea typeface="+mj-ea"/>
              </a:rPr>
              <a:t>제약조건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15830" y="3995616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48" y="2293051"/>
            <a:ext cx="6810258" cy="34051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71" y="4174390"/>
            <a:ext cx="3055586" cy="1102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96" y="2108414"/>
            <a:ext cx="2001219" cy="11206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601" y="2316371"/>
            <a:ext cx="2919503" cy="25600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2353" y="1880695"/>
            <a:ext cx="1656167" cy="348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2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개념적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(2) </a:t>
            </a:r>
            <a:r>
              <a:rPr lang="ko-KR" altLang="en-US" sz="2000" b="1" dirty="0" smtClean="0">
                <a:latin typeface="+mj-ea"/>
                <a:ea typeface="+mj-ea"/>
              </a:rPr>
              <a:t>제약조건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15830" y="3995616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31" y="2630030"/>
            <a:ext cx="3374432" cy="1785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53" y="3281273"/>
            <a:ext cx="2268788" cy="22687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755" y="899628"/>
            <a:ext cx="2057184" cy="2066368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 rot="16200000">
            <a:off x="6205484" y="2809632"/>
            <a:ext cx="803031" cy="854593"/>
          </a:xfrm>
          <a:prstGeom prst="downArrow">
            <a:avLst>
              <a:gd name="adj1" fmla="val 19343"/>
              <a:gd name="adj2" fmla="val 375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2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개념적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(2) </a:t>
            </a:r>
            <a:r>
              <a:rPr lang="ko-KR" altLang="en-US" sz="2000" b="1" dirty="0" smtClean="0">
                <a:latin typeface="+mj-ea"/>
                <a:ea typeface="+mj-ea"/>
              </a:rPr>
              <a:t>제약조건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915830" y="3995616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9" r="68791" b="1"/>
          <a:stretch/>
        </p:blipFill>
        <p:spPr>
          <a:xfrm>
            <a:off x="7174724" y="3122249"/>
            <a:ext cx="776357" cy="21528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9" r="68791" b="1"/>
          <a:stretch/>
        </p:blipFill>
        <p:spPr>
          <a:xfrm>
            <a:off x="7995730" y="2824460"/>
            <a:ext cx="776357" cy="21528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9" r="68791" b="1"/>
          <a:stretch/>
        </p:blipFill>
        <p:spPr>
          <a:xfrm>
            <a:off x="8517814" y="3900907"/>
            <a:ext cx="776357" cy="21528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9" r="68791" b="1"/>
          <a:stretch/>
        </p:blipFill>
        <p:spPr>
          <a:xfrm>
            <a:off x="7577076" y="3900907"/>
            <a:ext cx="776357" cy="21528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9" r="68791" b="1"/>
          <a:stretch/>
        </p:blipFill>
        <p:spPr>
          <a:xfrm>
            <a:off x="8925064" y="2824460"/>
            <a:ext cx="776357" cy="21528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03" y="1298693"/>
            <a:ext cx="3504017" cy="3504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9" r="68791" b="1"/>
          <a:stretch/>
        </p:blipFill>
        <p:spPr>
          <a:xfrm>
            <a:off x="9442250" y="3900907"/>
            <a:ext cx="776357" cy="215289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9" r="68791" b="1"/>
          <a:stretch/>
        </p:blipFill>
        <p:spPr>
          <a:xfrm>
            <a:off x="9896688" y="3082776"/>
            <a:ext cx="776357" cy="2152893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10218607" y="5409574"/>
            <a:ext cx="1168282" cy="510867"/>
          </a:xfrm>
          <a:prstGeom prst="wedgeEllipseCallout">
            <a:avLst>
              <a:gd name="adj1" fmla="val -49798"/>
              <a:gd name="adj2" fmla="val -561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형 설명선 17"/>
          <p:cNvSpPr/>
          <p:nvPr/>
        </p:nvSpPr>
        <p:spPr>
          <a:xfrm>
            <a:off x="7514268" y="2062089"/>
            <a:ext cx="1678329" cy="746567"/>
          </a:xfrm>
          <a:prstGeom prst="wedgeEllipseCallout">
            <a:avLst>
              <a:gd name="adj1" fmla="val 38133"/>
              <a:gd name="adj2" fmla="val 764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형 설명선 18"/>
          <p:cNvSpPr/>
          <p:nvPr/>
        </p:nvSpPr>
        <p:spPr>
          <a:xfrm>
            <a:off x="9929192" y="2367278"/>
            <a:ext cx="1075161" cy="600807"/>
          </a:xfrm>
          <a:prstGeom prst="wedgeEllipseCallout">
            <a:avLst>
              <a:gd name="adj1" fmla="val -50034"/>
              <a:gd name="adj2" fmla="val 852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1740" y="4274275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32" y="1363676"/>
            <a:ext cx="3652687" cy="376898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403480" y="423440"/>
            <a:ext cx="4341529" cy="5649456"/>
            <a:chOff x="7212373" y="504159"/>
            <a:chExt cx="4341529" cy="5649456"/>
          </a:xfrm>
        </p:grpSpPr>
        <p:sp>
          <p:nvSpPr>
            <p:cNvPr id="4" name="직사각형 3"/>
            <p:cNvSpPr/>
            <p:nvPr/>
          </p:nvSpPr>
          <p:spPr>
            <a:xfrm>
              <a:off x="7212373" y="504159"/>
              <a:ext cx="4341529" cy="5649456"/>
            </a:xfrm>
            <a:prstGeom prst="rect">
              <a:avLst/>
            </a:prstGeom>
            <a:solidFill>
              <a:srgbClr val="BD58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391400" y="725463"/>
              <a:ext cx="3983477" cy="5206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i="1" dirty="0">
                  <a:solidFill>
                    <a:srgbClr val="FF0000"/>
                  </a:solidFill>
                  <a:latin typeface="Agency FB" panose="020B0503020202020204" pitchFamily="34" charset="0"/>
                  <a:ea typeface="바탕체" panose="02030609000101010101" pitchFamily="17" charset="-127"/>
                </a:rPr>
                <a:t>˹Professional </a:t>
              </a:r>
              <a:r>
                <a:rPr lang="en-US" altLang="ko-KR" sz="3200" b="1" i="1" dirty="0" smtClean="0">
                  <a:solidFill>
                    <a:srgbClr val="FF0000"/>
                  </a:solidFill>
                  <a:latin typeface="Agency FB" panose="020B0503020202020204" pitchFamily="34" charset="0"/>
                  <a:ea typeface="바탕체" panose="02030609000101010101" pitchFamily="17" charset="-127"/>
                </a:rPr>
                <a:t> Data-base Family˼</a:t>
              </a:r>
              <a:endParaRPr lang="ko-KR" altLang="en-US" sz="3200" b="1" i="1" dirty="0" smtClean="0">
                <a:solidFill>
                  <a:srgbClr val="FF0000"/>
                </a:solidFill>
                <a:latin typeface="Agency FB" panose="020B0503020202020204" pitchFamily="34" charset="0"/>
                <a:ea typeface="바탕체" panose="02030609000101010101" pitchFamily="17" charset="-127"/>
              </a:endParaRPr>
            </a:p>
            <a:p>
              <a:pPr marL="127000" indent="-215900" fontAlgn="base"/>
              <a:endParaRPr lang="en-US" altLang="ko-KR" sz="32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marL="514350" indent="-514350" algn="ctr">
                <a:buFont typeface="Wingdings" panose="05000000000000000000" pitchFamily="2" charset="2"/>
                <a:buChar char="ü"/>
              </a:pPr>
              <a:r>
                <a:rPr lang="ko-KR" altLang="en-US" sz="3500" b="1" dirty="0" smtClean="0">
                  <a:solidFill>
                    <a:schemeClr val="tx1"/>
                  </a:solidFill>
                  <a:latin typeface="+mn-ea"/>
                </a:rPr>
                <a:t>이예지</a:t>
              </a:r>
              <a:r>
                <a:rPr lang="ko-KR" altLang="en-US" sz="3500" dirty="0" smtClean="0">
                  <a:solidFill>
                    <a:schemeClr val="tx1"/>
                  </a:solidFill>
                  <a:latin typeface="+mn-ea"/>
                </a:rPr>
                <a:t> </a:t>
              </a:r>
              <a:endParaRPr lang="en-US" altLang="ko-KR" sz="3500" dirty="0">
                <a:solidFill>
                  <a:schemeClr val="tx1"/>
                </a:solidFill>
                <a:latin typeface="+mn-ea"/>
              </a:endParaRPr>
            </a:p>
            <a:p>
              <a:pPr marL="971550" lvl="1" indent="-514350" algn="ctr">
                <a:buFont typeface="Wingdings" panose="05000000000000000000" pitchFamily="2" charset="2"/>
                <a:buChar char="ü"/>
              </a:pPr>
              <a:endParaRPr lang="en-US" altLang="ko-KR" sz="3500" dirty="0">
                <a:solidFill>
                  <a:schemeClr val="tx1"/>
                </a:solidFill>
                <a:latin typeface="+mn-ea"/>
              </a:endParaRPr>
            </a:p>
            <a:p>
              <a:pPr marL="514350" indent="-514350" algn="ctr">
                <a:buFont typeface="Wingdings" panose="05000000000000000000" pitchFamily="2" charset="2"/>
                <a:buChar char="ü"/>
              </a:pPr>
              <a:r>
                <a:rPr lang="ko-KR" altLang="en-US" sz="3500" b="1" dirty="0" err="1">
                  <a:solidFill>
                    <a:schemeClr val="tx1"/>
                  </a:solidFill>
                  <a:latin typeface="+mj-ea"/>
                </a:rPr>
                <a:t>이나래</a:t>
              </a:r>
              <a:endParaRPr lang="en-US" altLang="ko-KR" sz="3500" b="1" dirty="0">
                <a:solidFill>
                  <a:schemeClr val="tx1"/>
                </a:solidFill>
                <a:latin typeface="+mj-ea"/>
              </a:endParaRPr>
            </a:p>
            <a:p>
              <a:pPr marL="971550" lvl="1" indent="-514350" algn="ctr">
                <a:buFont typeface="Wingdings" panose="05000000000000000000" pitchFamily="2" charset="2"/>
                <a:buChar char="ü"/>
              </a:pPr>
              <a:endParaRPr lang="en-US" altLang="ko-KR" sz="3500" dirty="0">
                <a:solidFill>
                  <a:schemeClr val="tx1"/>
                </a:solidFill>
                <a:latin typeface="+mj-ea"/>
              </a:endParaRPr>
            </a:p>
            <a:p>
              <a:pPr marL="514350" indent="-514350" algn="ctr">
                <a:buFont typeface="Wingdings" panose="05000000000000000000" pitchFamily="2" charset="2"/>
                <a:buChar char="ü"/>
              </a:pPr>
              <a:r>
                <a:rPr lang="ko-KR" altLang="en-US" sz="3500" b="1" dirty="0">
                  <a:solidFill>
                    <a:schemeClr val="tx1"/>
                  </a:solidFill>
                  <a:latin typeface="+mn-ea"/>
                </a:rPr>
                <a:t>진이든</a:t>
              </a:r>
              <a:endParaRPr lang="en-US" altLang="ko-KR" sz="3500" b="1" dirty="0">
                <a:solidFill>
                  <a:schemeClr val="tx1"/>
                </a:solidFill>
                <a:latin typeface="+mn-ea"/>
              </a:endParaRPr>
            </a:p>
            <a:p>
              <a:pPr lvl="1"/>
              <a:endParaRPr lang="ko-KR" altLang="en-US" sz="2000" dirty="0">
                <a:solidFill>
                  <a:schemeClr val="tx1"/>
                </a:solidFill>
                <a:latin typeface="+mj-ea"/>
              </a:endParaRPr>
            </a:p>
            <a:p>
              <a:pPr lvl="1"/>
              <a:r>
                <a:rPr lang="ko-KR" altLang="en-US" sz="2000" dirty="0" smtClean="0">
                  <a:solidFill>
                    <a:schemeClr val="tx1"/>
                  </a:solidFill>
                  <a:latin typeface="+mn-ea"/>
                </a:rPr>
                <a:t> </a:t>
              </a:r>
              <a:endParaRPr lang="en-US" altLang="ko-KR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7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논리적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(1) </a:t>
            </a:r>
            <a:r>
              <a:rPr lang="ko-KR" altLang="en-US" sz="2000" b="1" dirty="0" smtClean="0">
                <a:latin typeface="+mj-ea"/>
                <a:ea typeface="+mj-ea"/>
              </a:rPr>
              <a:t>정규화된 </a:t>
            </a:r>
            <a:r>
              <a:rPr lang="ko-KR" altLang="en-US" sz="2000" b="1" dirty="0" err="1" smtClean="0">
                <a:latin typeface="+mj-ea"/>
                <a:ea typeface="+mj-ea"/>
              </a:rPr>
              <a:t>릴레이션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6990"/>
              </p:ext>
            </p:extLst>
          </p:nvPr>
        </p:nvGraphicFramePr>
        <p:xfrm>
          <a:off x="1378834" y="1394782"/>
          <a:ext cx="9671050" cy="4215204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1257783792"/>
                    </a:ext>
                  </a:extLst>
                </a:gridCol>
                <a:gridCol w="7854950">
                  <a:extLst>
                    <a:ext uri="{9D8B030D-6E8A-4147-A177-3AD203B41FA5}">
                      <a16:colId xmlns:a16="http://schemas.microsoft.com/office/drawing/2014/main" val="3360570602"/>
                    </a:ext>
                  </a:extLst>
                </a:gridCol>
              </a:tblGrid>
              <a:tr h="3512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개체 및 관계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스키마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342116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PASSWORD,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19858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가수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PASSWORD,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거래은행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895756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PASSWORD,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방송소개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거래은행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71843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음원월정액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음원월정액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월정액구분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450405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발매일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업로드한가수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191024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PASSWORD,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거래은행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주민등록번호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842959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출시회사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등록한제휴사이트번호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618744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질문한회원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답변한관리자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답변내용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902836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제휴사이트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제휴사이트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제휴사이트번호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91139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스트리머등급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스트리머등급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등급구분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시청자수기준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방송횟수기준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방송시간기준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971984"/>
                  </a:ext>
                </a:extLst>
              </a:tr>
              <a:tr h="35126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방송번호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14172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87073" y="5712107"/>
            <a:ext cx="167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 smtClean="0"/>
              <a:t>개체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11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13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논리적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(1) </a:t>
            </a:r>
            <a:r>
              <a:rPr lang="ko-KR" altLang="en-US" sz="2000" b="1" dirty="0" smtClean="0">
                <a:latin typeface="+mj-ea"/>
                <a:ea typeface="+mj-ea"/>
              </a:rPr>
              <a:t>정규화된 </a:t>
            </a:r>
            <a:r>
              <a:rPr lang="ko-KR" altLang="en-US" sz="2000" b="1" dirty="0" err="1" smtClean="0">
                <a:latin typeface="+mj-ea"/>
                <a:ea typeface="+mj-ea"/>
              </a:rPr>
              <a:t>릴레이션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23193"/>
              </p:ext>
            </p:extLst>
          </p:nvPr>
        </p:nvGraphicFramePr>
        <p:xfrm>
          <a:off x="1362742" y="1690383"/>
          <a:ext cx="9460166" cy="3495072"/>
        </p:xfrm>
        <a:graphic>
          <a:graphicData uri="http://schemas.openxmlformats.org/drawingml/2006/table">
            <a:tbl>
              <a:tblPr/>
              <a:tblGrid>
                <a:gridCol w="1858480">
                  <a:extLst>
                    <a:ext uri="{9D8B030D-6E8A-4147-A177-3AD203B41FA5}">
                      <a16:colId xmlns:a16="http://schemas.microsoft.com/office/drawing/2014/main" val="1811074314"/>
                    </a:ext>
                  </a:extLst>
                </a:gridCol>
                <a:gridCol w="7601686">
                  <a:extLst>
                    <a:ext uri="{9D8B030D-6E8A-4147-A177-3AD203B41FA5}">
                      <a16:colId xmlns:a16="http://schemas.microsoft.com/office/drawing/2014/main" val="1213027883"/>
                    </a:ext>
                  </a:extLst>
                </a:gridCol>
              </a:tblGrid>
              <a:tr h="4368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개체 및 관계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스키마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795483"/>
                  </a:ext>
                </a:extLst>
              </a:tr>
              <a:tr h="4368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가입하다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ID(FK), 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월정액구분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(FK), 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결제정보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25680"/>
                  </a:ext>
                </a:extLst>
              </a:tr>
              <a:tr h="4368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재생하다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재생하다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ID(FK), 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음원번호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(FK), 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재생일시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002857"/>
                  </a:ext>
                </a:extLst>
              </a:tr>
              <a:tr h="4368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플레이리스트에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넣다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플레이리스트에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넣다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ID(FK), 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음원번호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(FK),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넣은일시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00358"/>
                  </a:ext>
                </a:extLst>
              </a:tr>
              <a:tr h="4368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등급결정하다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등급결정하다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ID(FK), 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등급구분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결정일시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126618"/>
                  </a:ext>
                </a:extLst>
              </a:tr>
              <a:tr h="4368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시청하다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ID(FK), 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방송번호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709166"/>
                  </a:ext>
                </a:extLst>
              </a:tr>
              <a:tr h="4368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후원하다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ID(FK), 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ID(FK), 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후원금액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368882"/>
                  </a:ext>
                </a:extLst>
              </a:tr>
              <a:tr h="4368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ID(FK), </a:t>
                      </a: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음향기기번호</a:t>
                      </a:r>
                      <a:r>
                        <a:rPr lang="en-US" altLang="ko-KR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(FK), </a:t>
                      </a: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결제정보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2142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96346" y="5735553"/>
            <a:ext cx="219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&lt;</a:t>
            </a:r>
            <a:r>
              <a:rPr lang="ko-KR" altLang="en-US" sz="2000" dirty="0" smtClean="0"/>
              <a:t>관계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12</a:t>
            </a:r>
            <a:r>
              <a:rPr lang="en-US" altLang="ko-KR" sz="2000" dirty="0" smtClean="0"/>
              <a:t> -&gt; </a:t>
            </a:r>
            <a:r>
              <a:rPr lang="en-US" altLang="ko-KR" sz="2000" b="1" dirty="0"/>
              <a:t>7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77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논리적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(1) </a:t>
            </a:r>
            <a:r>
              <a:rPr lang="ko-KR" altLang="en-US" sz="2000" b="1" dirty="0" smtClean="0">
                <a:latin typeface="+mj-ea"/>
                <a:ea typeface="+mj-ea"/>
              </a:rPr>
              <a:t>정규화된 </a:t>
            </a:r>
            <a:r>
              <a:rPr lang="ko-KR" altLang="en-US" sz="2000" b="1" dirty="0" err="1" smtClean="0">
                <a:latin typeface="+mj-ea"/>
                <a:ea typeface="+mj-ea"/>
              </a:rPr>
              <a:t>릴레이션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582978" y="3895022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5518637" y="3059247"/>
            <a:ext cx="803031" cy="854593"/>
          </a:xfrm>
          <a:prstGeom prst="downArrow">
            <a:avLst>
              <a:gd name="adj1" fmla="val 19343"/>
              <a:gd name="adj2" fmla="val 375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65030" y="2055107"/>
            <a:ext cx="3839308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 latinLnBrk="0">
              <a:lnSpc>
                <a:spcPct val="115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음원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음원번호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음원명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발매일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장르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21668" y="2079159"/>
            <a:ext cx="4327223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업로드하다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음원번호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(FK)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ID(FK),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업로드일시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368" y="4159280"/>
            <a:ext cx="6883568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 latinLnBrk="0">
              <a:lnSpc>
                <a:spcPct val="115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음원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음원번호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음원명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발매일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장르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i="1" kern="0" dirty="0">
                <a:solidFill>
                  <a:srgbClr val="00B050"/>
                </a:solidFill>
                <a:latin typeface="맑은 고딕" panose="020B0503020000020004" pitchFamily="50" charset="-127"/>
              </a:rPr>
              <a:t>업로드한가수</a:t>
            </a:r>
            <a:r>
              <a:rPr lang="en-US" altLang="ko-KR" i="1" kern="0" dirty="0">
                <a:solidFill>
                  <a:srgbClr val="00B050"/>
                </a:solidFill>
                <a:latin typeface="맑은 고딕" panose="020B0503020000020004" pitchFamily="50" charset="-127"/>
              </a:rPr>
              <a:t>ID(FK), </a:t>
            </a:r>
            <a:r>
              <a:rPr lang="ko-KR" altLang="en-US" i="1" kern="0" dirty="0" err="1">
                <a:solidFill>
                  <a:srgbClr val="00B050"/>
                </a:solidFill>
                <a:latin typeface="맑은 고딕" panose="020B0503020000020004" pitchFamily="50" charset="-127"/>
              </a:rPr>
              <a:t>업로드일시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2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논리적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(1) </a:t>
            </a:r>
            <a:r>
              <a:rPr lang="ko-KR" altLang="en-US" sz="2000" b="1" dirty="0" smtClean="0">
                <a:latin typeface="+mj-ea"/>
                <a:ea typeface="+mj-ea"/>
              </a:rPr>
              <a:t>정규화된 </a:t>
            </a:r>
            <a:r>
              <a:rPr lang="ko-KR" altLang="en-US" sz="2000" b="1" dirty="0" err="1" smtClean="0">
                <a:latin typeface="+mj-ea"/>
                <a:ea typeface="+mj-ea"/>
              </a:rPr>
              <a:t>릴레이션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600563" y="3890912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5518637" y="3059247"/>
            <a:ext cx="803031" cy="854593"/>
          </a:xfrm>
          <a:prstGeom prst="downArrow">
            <a:avLst>
              <a:gd name="adj1" fmla="val 19343"/>
              <a:gd name="adj2" fmla="val 375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65030" y="2055107"/>
            <a:ext cx="3839308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 latinLnBrk="0">
              <a:lnSpc>
                <a:spcPct val="115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음향기기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 latinLnBrk="0">
              <a:lnSpc>
                <a:spcPct val="115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음향기기번호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음향기기명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출시일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출시회사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이미지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카테고리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21668" y="2079159"/>
            <a:ext cx="4327223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등록하다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음향기기번호</a:t>
            </a:r>
            <a:r>
              <a:rPr lang="en-US" altLang="ko-KR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(FK</a:t>
            </a:r>
            <a:r>
              <a:rPr lang="en-US" altLang="ko-KR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제휴사이트번호</a:t>
            </a:r>
            <a:r>
              <a:rPr lang="en-US" altLang="ko-KR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(FK)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등록일시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가격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재고량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368" y="4159280"/>
            <a:ext cx="6883568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 latinLnBrk="0">
              <a:lnSpc>
                <a:spcPct val="115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음향기기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 latinLnBrk="0">
              <a:lnSpc>
                <a:spcPct val="115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음향기기번호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음향기기명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출시일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출시회사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이미지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카테고리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i="1" kern="0" dirty="0" err="1">
                <a:solidFill>
                  <a:srgbClr val="00B050"/>
                </a:solidFill>
                <a:latin typeface="맑은 고딕" panose="020B0503020000020004" pitchFamily="50" charset="-127"/>
              </a:rPr>
              <a:t>등록한제휴사이트번호</a:t>
            </a:r>
            <a:r>
              <a:rPr lang="en-US" altLang="ko-KR" i="1" kern="0" dirty="0">
                <a:solidFill>
                  <a:srgbClr val="00B050"/>
                </a:solidFill>
                <a:latin typeface="맑은 고딕" panose="020B0503020000020004" pitchFamily="50" charset="-127"/>
              </a:rPr>
              <a:t>(FK), </a:t>
            </a:r>
            <a:r>
              <a:rPr lang="ko-KR" altLang="en-US" i="1" kern="0" dirty="0" err="1">
                <a:solidFill>
                  <a:srgbClr val="00B050"/>
                </a:solidFill>
                <a:latin typeface="맑은 고딕" panose="020B0503020000020004" pitchFamily="50" charset="-127"/>
              </a:rPr>
              <a:t>등록일시</a:t>
            </a:r>
            <a:r>
              <a:rPr lang="en-US" altLang="ko-KR" i="1" kern="0" dirty="0">
                <a:solidFill>
                  <a:srgbClr val="00B05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i="1" kern="0" dirty="0">
                <a:solidFill>
                  <a:srgbClr val="00B050"/>
                </a:solidFill>
                <a:latin typeface="맑은 고딕" panose="020B0503020000020004" pitchFamily="50" charset="-127"/>
              </a:rPr>
              <a:t>가격</a:t>
            </a:r>
            <a:r>
              <a:rPr lang="en-US" altLang="ko-KR" i="1" kern="0" dirty="0">
                <a:solidFill>
                  <a:srgbClr val="00B05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i="1" kern="0" dirty="0">
                <a:solidFill>
                  <a:srgbClr val="00B050"/>
                </a:solidFill>
                <a:latin typeface="맑은 고딕" panose="020B0503020000020004" pitchFamily="50" charset="-127"/>
              </a:rPr>
              <a:t>재고량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33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논리적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(1) </a:t>
            </a:r>
            <a:r>
              <a:rPr lang="ko-KR" altLang="en-US" sz="2000" b="1" dirty="0" smtClean="0">
                <a:latin typeface="+mj-ea"/>
                <a:ea typeface="+mj-ea"/>
              </a:rPr>
              <a:t>정규화된 </a:t>
            </a:r>
            <a:r>
              <a:rPr lang="ko-KR" altLang="en-US" sz="2000" b="1" dirty="0" err="1" smtClean="0">
                <a:latin typeface="+mj-ea"/>
                <a:ea typeface="+mj-ea"/>
              </a:rPr>
              <a:t>릴레이션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582978" y="3895022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5518637" y="3059247"/>
            <a:ext cx="803031" cy="854593"/>
          </a:xfrm>
          <a:prstGeom prst="downArrow">
            <a:avLst>
              <a:gd name="adj1" fmla="val 19343"/>
              <a:gd name="adj2" fmla="val 375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65030" y="2055107"/>
            <a:ext cx="3839308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 latinLnBrk="0">
              <a:lnSpc>
                <a:spcPct val="115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방송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 latinLnBrk="0">
              <a:lnSpc>
                <a:spcPct val="115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방송번호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제목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시작일시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종료일시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21668" y="2079159"/>
            <a:ext cx="4327223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송출하다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방송번호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(FK)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스트리머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ID(FK))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368" y="4159280"/>
            <a:ext cx="6883568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 latinLnBrk="0">
              <a:lnSpc>
                <a:spcPct val="115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방송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 latinLnBrk="0">
              <a:lnSpc>
                <a:spcPct val="115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방송번호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제목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시작일시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종료일시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i="1" kern="0" dirty="0" err="1">
                <a:solidFill>
                  <a:srgbClr val="00B050"/>
                </a:solidFill>
                <a:latin typeface="맑은 고딕" panose="020B0503020000020004" pitchFamily="50" charset="-127"/>
              </a:rPr>
              <a:t>스트리머</a:t>
            </a:r>
            <a:r>
              <a:rPr lang="en-US" altLang="ko-KR" i="1" kern="0" dirty="0">
                <a:solidFill>
                  <a:srgbClr val="00B050"/>
                </a:solidFill>
                <a:latin typeface="맑은 고딕" panose="020B0503020000020004" pitchFamily="50" charset="-127"/>
              </a:rPr>
              <a:t>ID(FK</a:t>
            </a:r>
            <a:r>
              <a:rPr lang="en-US" altLang="ko-KR" i="1" kern="0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)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논리적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(1) </a:t>
            </a:r>
            <a:r>
              <a:rPr lang="ko-KR" altLang="en-US" sz="2000" b="1" dirty="0" smtClean="0">
                <a:latin typeface="+mj-ea"/>
                <a:ea typeface="+mj-ea"/>
              </a:rPr>
              <a:t>정규화된 </a:t>
            </a:r>
            <a:r>
              <a:rPr lang="ko-KR" altLang="en-US" sz="2000" b="1" dirty="0" err="1" smtClean="0">
                <a:latin typeface="+mj-ea"/>
                <a:ea typeface="+mj-ea"/>
              </a:rPr>
              <a:t>릴레이션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582978" y="3895022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5518637" y="3059247"/>
            <a:ext cx="803031" cy="854593"/>
          </a:xfrm>
          <a:prstGeom prst="downArrow">
            <a:avLst>
              <a:gd name="adj1" fmla="val 19343"/>
              <a:gd name="adj2" fmla="val 375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65030" y="2603012"/>
            <a:ext cx="3839308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 latinLnBrk="0">
              <a:lnSpc>
                <a:spcPct val="115000"/>
              </a:lnSpc>
            </a:pP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QnA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게시글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 latinLnBrk="0">
              <a:lnSpc>
                <a:spcPct val="115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게시글번호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제목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내용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21668" y="2627064"/>
            <a:ext cx="4327223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 latinLnBrk="0">
              <a:lnSpc>
                <a:spcPct val="115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질문하다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 latinLnBrk="0">
              <a:lnSpc>
                <a:spcPct val="115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게시글번호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(FK)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ID(FK),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질문일시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368" y="4159280"/>
            <a:ext cx="6883568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 latinLnBrk="0">
              <a:lnSpc>
                <a:spcPct val="115000"/>
              </a:lnSpc>
            </a:pP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QnA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게시글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 latinLnBrk="0">
              <a:lnSpc>
                <a:spcPct val="115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게시글번호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제목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내용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i="1" kern="0" dirty="0" err="1">
                <a:solidFill>
                  <a:schemeClr val="accent3"/>
                </a:solidFill>
                <a:latin typeface="맑은 고딕" panose="020B0503020000020004" pitchFamily="50" charset="-127"/>
              </a:rPr>
              <a:t>질문한회원</a:t>
            </a:r>
            <a:r>
              <a:rPr lang="en-US" altLang="ko-KR" i="1" kern="0" dirty="0">
                <a:solidFill>
                  <a:schemeClr val="accent3"/>
                </a:solidFill>
                <a:latin typeface="맑은 고딕" panose="020B0503020000020004" pitchFamily="50" charset="-127"/>
              </a:rPr>
              <a:t>ID(FK), </a:t>
            </a:r>
            <a:r>
              <a:rPr lang="ko-KR" altLang="en-US" i="1" kern="0" dirty="0" err="1">
                <a:solidFill>
                  <a:schemeClr val="accent3"/>
                </a:solidFill>
                <a:latin typeface="맑은 고딕" panose="020B0503020000020004" pitchFamily="50" charset="-127"/>
              </a:rPr>
              <a:t>질문일시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i="1" kern="0" dirty="0">
                <a:solidFill>
                  <a:srgbClr val="0070C0"/>
                </a:solidFill>
                <a:latin typeface="맑은 고딕" panose="020B0503020000020004" pitchFamily="50" charset="-127"/>
              </a:rPr>
              <a:t>답변한관리자</a:t>
            </a:r>
            <a:r>
              <a:rPr lang="en-US" altLang="ko-KR" i="1" kern="0" dirty="0">
                <a:solidFill>
                  <a:srgbClr val="0070C0"/>
                </a:solidFill>
                <a:latin typeface="맑은 고딕" panose="020B0503020000020004" pitchFamily="50" charset="-127"/>
              </a:rPr>
              <a:t>ID(FK), </a:t>
            </a:r>
            <a:r>
              <a:rPr lang="ko-KR" altLang="en-US" i="1" kern="0" dirty="0">
                <a:solidFill>
                  <a:srgbClr val="0070C0"/>
                </a:solidFill>
                <a:latin typeface="맑은 고딕" panose="020B0503020000020004" pitchFamily="50" charset="-127"/>
              </a:rPr>
              <a:t>답변내용</a:t>
            </a:r>
            <a:r>
              <a:rPr lang="en-US" altLang="ko-KR" i="1" kern="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i="1" kern="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답변일시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56540" y="1562951"/>
            <a:ext cx="4327223" cy="9319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 latinLnBrk="0">
              <a:lnSpc>
                <a:spcPct val="115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답변하다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 fontAlgn="ctr" latinLnBrk="0">
              <a:lnSpc>
                <a:spcPct val="115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게시글번호</a:t>
            </a:r>
            <a:r>
              <a:rPr lang="en-US" altLang="ko-KR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(FK)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관리자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ID(FK),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답변일시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답변내용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11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논리적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(2) </a:t>
            </a:r>
            <a:r>
              <a:rPr lang="ko-KR" altLang="en-US" sz="2000" b="1" dirty="0" smtClean="0">
                <a:latin typeface="+mj-ea"/>
                <a:ea typeface="+mj-ea"/>
              </a:rPr>
              <a:t>무결성 제약 조건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92216"/>
              </p:ext>
            </p:extLst>
          </p:nvPr>
        </p:nvGraphicFramePr>
        <p:xfrm>
          <a:off x="1511708" y="1298693"/>
          <a:ext cx="8841660" cy="4694694"/>
        </p:xfrm>
        <a:graphic>
          <a:graphicData uri="http://schemas.openxmlformats.org/drawingml/2006/table">
            <a:tbl>
              <a:tblPr/>
              <a:tblGrid>
                <a:gridCol w="778956">
                  <a:extLst>
                    <a:ext uri="{9D8B030D-6E8A-4147-A177-3AD203B41FA5}">
                      <a16:colId xmlns:a16="http://schemas.microsoft.com/office/drawing/2014/main" val="1269866568"/>
                    </a:ext>
                  </a:extLst>
                </a:gridCol>
                <a:gridCol w="4536535">
                  <a:extLst>
                    <a:ext uri="{9D8B030D-6E8A-4147-A177-3AD203B41FA5}">
                      <a16:colId xmlns:a16="http://schemas.microsoft.com/office/drawing/2014/main" val="3683134872"/>
                    </a:ext>
                  </a:extLst>
                </a:gridCol>
                <a:gridCol w="1375398">
                  <a:extLst>
                    <a:ext uri="{9D8B030D-6E8A-4147-A177-3AD203B41FA5}">
                      <a16:colId xmlns:a16="http://schemas.microsoft.com/office/drawing/2014/main" val="3381572081"/>
                    </a:ext>
                  </a:extLst>
                </a:gridCol>
                <a:gridCol w="2150771">
                  <a:extLst>
                    <a:ext uri="{9D8B030D-6E8A-4147-A177-3AD203B41FA5}">
                      <a16:colId xmlns:a16="http://schemas.microsoft.com/office/drawing/2014/main" val="2976065144"/>
                    </a:ext>
                  </a:extLst>
                </a:gridCol>
              </a:tblGrid>
              <a:tr h="406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유형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012175"/>
                  </a:ext>
                </a:extLst>
              </a:tr>
              <a:tr h="406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생년월일은 널 값을 가질 수 없다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009091"/>
                  </a:ext>
                </a:extLst>
              </a:tr>
              <a:tr h="406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이메일은 유일한 값을 가져야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278864"/>
                  </a:ext>
                </a:extLst>
              </a:tr>
              <a:tr h="406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성별은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M’, ‘F’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들어갈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565737"/>
                  </a:ext>
                </a:extLst>
              </a:tr>
              <a:tr h="406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거래은행은 널 값을 가질 수 없다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885040"/>
                  </a:ext>
                </a:extLst>
              </a:tr>
              <a:tr h="406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계좌번호와 거래은행은 각각의 값이 아닌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속성의 조합이 유일한 값을 가져야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62102"/>
                  </a:ext>
                </a:extLst>
              </a:tr>
              <a:tr h="406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거래은행은 널 값을 가질 수 없다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145159"/>
                  </a:ext>
                </a:extLst>
              </a:tr>
              <a:tr h="406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계좌번호와 거래은행은 각각의 값이 아닌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속성의 조합이 유일한 값을 가져야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707153"/>
                  </a:ext>
                </a:extLst>
              </a:tr>
              <a:tr h="406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금액은 널 값을 가질 수 없다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음원월정액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748768"/>
                  </a:ext>
                </a:extLst>
              </a:tr>
              <a:tr h="406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월정액구분은 ‘브론즈’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골드’만 들어갈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음원월정액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340629"/>
                  </a:ext>
                </a:extLst>
              </a:tr>
              <a:tr h="406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 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일시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업로드한가수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널 값을 가질 수 없다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7856" marR="57856" marT="15996" marB="159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91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3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논리적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(2) </a:t>
            </a:r>
            <a:r>
              <a:rPr lang="ko-KR" altLang="en-US" sz="2000" b="1" dirty="0" smtClean="0">
                <a:latin typeface="+mj-ea"/>
                <a:ea typeface="+mj-ea"/>
              </a:rPr>
              <a:t>무결성 제약 조건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32555"/>
              </p:ext>
            </p:extLst>
          </p:nvPr>
        </p:nvGraphicFramePr>
        <p:xfrm>
          <a:off x="1492884" y="1298694"/>
          <a:ext cx="8948973" cy="5028612"/>
        </p:xfrm>
        <a:graphic>
          <a:graphicData uri="http://schemas.openxmlformats.org/drawingml/2006/table">
            <a:tbl>
              <a:tblPr/>
              <a:tblGrid>
                <a:gridCol w="788411">
                  <a:extLst>
                    <a:ext uri="{9D8B030D-6E8A-4147-A177-3AD203B41FA5}">
                      <a16:colId xmlns:a16="http://schemas.microsoft.com/office/drawing/2014/main" val="3388492024"/>
                    </a:ext>
                  </a:extLst>
                </a:gridCol>
                <a:gridCol w="4591598">
                  <a:extLst>
                    <a:ext uri="{9D8B030D-6E8A-4147-A177-3AD203B41FA5}">
                      <a16:colId xmlns:a16="http://schemas.microsoft.com/office/drawing/2014/main" val="235584975"/>
                    </a:ext>
                  </a:extLst>
                </a:gridCol>
                <a:gridCol w="1392090">
                  <a:extLst>
                    <a:ext uri="{9D8B030D-6E8A-4147-A177-3AD203B41FA5}">
                      <a16:colId xmlns:a16="http://schemas.microsoft.com/office/drawing/2014/main" val="1014647066"/>
                    </a:ext>
                  </a:extLst>
                </a:gridCol>
                <a:gridCol w="2176874">
                  <a:extLst>
                    <a:ext uri="{9D8B030D-6E8A-4147-A177-3AD203B41FA5}">
                      <a16:colId xmlns:a16="http://schemas.microsoft.com/office/drawing/2014/main" val="4266523316"/>
                    </a:ext>
                  </a:extLst>
                </a:gridCol>
              </a:tblGrid>
              <a:tr h="410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유형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693615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음원명과 업로드한가수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각각의 값이 아닌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속성의 조합이 유일한 값을 가져야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033397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발매일과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업로드일시의 기본 값은 현재 시간이다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36104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거래은행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주민등록번호는 널 값을 가질 수 없다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45072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주민등록번호와 연락처는 유일한 값을 가져야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3353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계좌번호와 거래은행은 각각의 값이 아닌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속성의 조합이 유일한 값을 가져야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619849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출시회사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등록한제휴사이트번호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재고량은 널 값을 가질 수 없다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964419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음향기기명과 등록한제휴사이트번호는 각각의 값이 아닌 두 속성의 조합이 유일한 값을 가져야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329260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출시일과 등록일시의 기본값은 현재 시간이다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04921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재고량은 기본값으로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가진다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681821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카테고리는 ‘이어폰’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헤드셋’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스피커’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사운드바’만 들어갈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672" marR="46672" marT="12903" marB="12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51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8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논리적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(2) </a:t>
            </a:r>
            <a:r>
              <a:rPr lang="ko-KR" altLang="en-US" sz="2000" b="1" dirty="0" smtClean="0">
                <a:latin typeface="+mj-ea"/>
                <a:ea typeface="+mj-ea"/>
              </a:rPr>
              <a:t>무결성 제약 조건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32509"/>
              </p:ext>
            </p:extLst>
          </p:nvPr>
        </p:nvGraphicFramePr>
        <p:xfrm>
          <a:off x="1508695" y="1298693"/>
          <a:ext cx="8911039" cy="4696527"/>
        </p:xfrm>
        <a:graphic>
          <a:graphicData uri="http://schemas.openxmlformats.org/drawingml/2006/table">
            <a:tbl>
              <a:tblPr/>
              <a:tblGrid>
                <a:gridCol w="785068">
                  <a:extLst>
                    <a:ext uri="{9D8B030D-6E8A-4147-A177-3AD203B41FA5}">
                      <a16:colId xmlns:a16="http://schemas.microsoft.com/office/drawing/2014/main" val="1535914140"/>
                    </a:ext>
                  </a:extLst>
                </a:gridCol>
                <a:gridCol w="4572133">
                  <a:extLst>
                    <a:ext uri="{9D8B030D-6E8A-4147-A177-3AD203B41FA5}">
                      <a16:colId xmlns:a16="http://schemas.microsoft.com/office/drawing/2014/main" val="950717659"/>
                    </a:ext>
                  </a:extLst>
                </a:gridCol>
                <a:gridCol w="1386190">
                  <a:extLst>
                    <a:ext uri="{9D8B030D-6E8A-4147-A177-3AD203B41FA5}">
                      <a16:colId xmlns:a16="http://schemas.microsoft.com/office/drawing/2014/main" val="2046354298"/>
                    </a:ext>
                  </a:extLst>
                </a:gridCol>
                <a:gridCol w="2167648">
                  <a:extLst>
                    <a:ext uri="{9D8B030D-6E8A-4147-A177-3AD203B41FA5}">
                      <a16:colId xmlns:a16="http://schemas.microsoft.com/office/drawing/2014/main" val="3368221270"/>
                    </a:ext>
                  </a:extLst>
                </a:gridCol>
              </a:tblGrid>
              <a:tr h="426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유형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8818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질문일시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질문한회원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널 값을 가질 수 없다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114424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질문일시와 답변일시의 기본 값은 현재 시간이다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233742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질문일시는 답변일시보다 빨라야 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777046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이름은 널 값을 가질 수 없다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제휴사이트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34568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링크는 유일한 값을 가진다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제휴사이트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805048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시청자 수 기준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 횟수 기준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 시간 기준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수수료는 널 값을 가질 수 없다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스트리머등급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720364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수수료는 유일한 값을 가져야 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스트리머등급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3900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등급구분은 ‘비기너’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베스트’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파트너’만 들어갈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스트리머등급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695003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시작일시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종료일시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널 값을 가질 수 없다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644958"/>
                  </a:ext>
                </a:extLst>
              </a:tr>
              <a:tr h="426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시작일시와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종료일시의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기본 값은 현재 시간이다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168" marR="61168" marT="16911" marB="16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43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</a:t>
            </a:r>
            <a:r>
              <a:rPr lang="en-US" altLang="ko-KR" sz="3000" b="1" dirty="0" smtClean="0">
                <a:latin typeface="+mj-ea"/>
                <a:ea typeface="+mj-ea"/>
              </a:rPr>
              <a:t>. </a:t>
            </a:r>
            <a:r>
              <a:rPr lang="ko-KR" altLang="en-US" sz="3000" b="1" dirty="0" smtClean="0">
                <a:latin typeface="+mj-ea"/>
                <a:ea typeface="+mj-ea"/>
              </a:rPr>
              <a:t>논리적 설계 결과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(2) </a:t>
            </a:r>
            <a:r>
              <a:rPr lang="ko-KR" altLang="en-US" sz="2000" b="1" dirty="0" smtClean="0">
                <a:latin typeface="+mj-ea"/>
                <a:ea typeface="+mj-ea"/>
              </a:rPr>
              <a:t>무결성 제약 조건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39919"/>
              </p:ext>
            </p:extLst>
          </p:nvPr>
        </p:nvGraphicFramePr>
        <p:xfrm>
          <a:off x="1472913" y="1298693"/>
          <a:ext cx="9300784" cy="4600652"/>
        </p:xfrm>
        <a:graphic>
          <a:graphicData uri="http://schemas.openxmlformats.org/drawingml/2006/table">
            <a:tbl>
              <a:tblPr/>
              <a:tblGrid>
                <a:gridCol w="819406">
                  <a:extLst>
                    <a:ext uri="{9D8B030D-6E8A-4147-A177-3AD203B41FA5}">
                      <a16:colId xmlns:a16="http://schemas.microsoft.com/office/drawing/2014/main" val="958672805"/>
                    </a:ext>
                  </a:extLst>
                </a:gridCol>
                <a:gridCol w="4772106">
                  <a:extLst>
                    <a:ext uri="{9D8B030D-6E8A-4147-A177-3AD203B41FA5}">
                      <a16:colId xmlns:a16="http://schemas.microsoft.com/office/drawing/2014/main" val="2163371801"/>
                    </a:ext>
                  </a:extLst>
                </a:gridCol>
                <a:gridCol w="1446817">
                  <a:extLst>
                    <a:ext uri="{9D8B030D-6E8A-4147-A177-3AD203B41FA5}">
                      <a16:colId xmlns:a16="http://schemas.microsoft.com/office/drawing/2014/main" val="2290109769"/>
                    </a:ext>
                  </a:extLst>
                </a:gridCol>
                <a:gridCol w="2262455">
                  <a:extLst>
                    <a:ext uri="{9D8B030D-6E8A-4147-A177-3AD203B41FA5}">
                      <a16:colId xmlns:a16="http://schemas.microsoft.com/office/drawing/2014/main" val="830790881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유형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314239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시작일시는 종료일시보다 빨라야 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435033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결제정보는 널 값을 가질 수 없다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가입하다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197359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가입일시의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기본 값은 현재 시간이다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가입하다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49613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결제수단은 ‘휴대폰결제’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카드결제’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계좌이체’만 들어갈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가입하다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90448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재생일시의 기본 값은 현재 시간이다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재생하다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493382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넣은일시의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기본 값은 현재 시간이다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플레이리스트에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넣다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624602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결정일시의 기본 값은 현재 시간이다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등급결정하다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780901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 방송을 시작한 스트리머는 모두 ‘비기너’등급이다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등급결정하다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373058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후원일시의 기본값은 현재 시간이다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후원하다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177937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후원의 최저 금액은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원이다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후원하다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838433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결제정보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수량은 널 값을 가질 수 없다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882558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구매일시의 기본값은 현재 시간이다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292417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결제수단은 ‘휴대폰결제’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카드결제’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계좌이체’만 들어갈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094" marR="58094" marT="16061" marB="160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3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5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111" y="2254546"/>
            <a:ext cx="3200400" cy="2286000"/>
          </a:xfrm>
        </p:spPr>
        <p:txBody>
          <a:bodyPr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altLang="ko-KR" sz="6000" b="1" spc="0" dirty="0">
                <a:solidFill>
                  <a:schemeClr val="bg1"/>
                </a:solidFill>
                <a:latin typeface="Calibri" panose="020F0502020204030204"/>
                <a:cs typeface="+mn-cs"/>
              </a:rPr>
              <a:t>Index</a:t>
            </a:r>
            <a:r>
              <a:rPr lang="ko-KR" altLang="en-US" sz="6000" b="1" spc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/>
            </a:r>
            <a:br>
              <a:rPr lang="ko-KR" altLang="en-US" sz="6000" b="1" spc="0" dirty="0">
                <a:solidFill>
                  <a:srgbClr val="000000"/>
                </a:solidFill>
                <a:latin typeface="Calibri" panose="020F0502020204030204"/>
                <a:cs typeface="+mn-cs"/>
              </a:rPr>
            </a:b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91310" y="1042730"/>
            <a:ext cx="5425733" cy="470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4000" b="1" dirty="0" smtClean="0">
                <a:solidFill>
                  <a:schemeClr val="accent4">
                    <a:lumMod val="50000"/>
                  </a:schemeClr>
                </a:solidFill>
              </a:rPr>
              <a:t> 프로젝트 </a:t>
            </a:r>
            <a:r>
              <a:rPr lang="ko-KR" altLang="en-US" sz="4000" b="1" dirty="0">
                <a:solidFill>
                  <a:schemeClr val="accent4">
                    <a:lumMod val="50000"/>
                  </a:schemeClr>
                </a:solidFill>
              </a:rPr>
              <a:t>주제 설명</a:t>
            </a:r>
            <a:endParaRPr lang="en-US" altLang="ko-KR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4000" b="1" dirty="0" smtClean="0">
                <a:solidFill>
                  <a:schemeClr val="accent4">
                    <a:lumMod val="50000"/>
                  </a:schemeClr>
                </a:solidFill>
              </a:rPr>
              <a:t> 개념적 </a:t>
            </a:r>
            <a:r>
              <a:rPr lang="ko-KR" altLang="en-US" sz="4000" b="1" dirty="0">
                <a:solidFill>
                  <a:schemeClr val="accent4">
                    <a:lumMod val="50000"/>
                  </a:schemeClr>
                </a:solidFill>
              </a:rPr>
              <a:t>설계 결과</a:t>
            </a:r>
            <a:endParaRPr lang="en-US" altLang="ko-KR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4000" b="1" dirty="0" smtClean="0">
                <a:solidFill>
                  <a:schemeClr val="accent4">
                    <a:lumMod val="50000"/>
                  </a:schemeClr>
                </a:solidFill>
              </a:rPr>
              <a:t> 논리적 </a:t>
            </a:r>
            <a:r>
              <a:rPr lang="ko-KR" altLang="en-US" sz="4000" b="1" dirty="0">
                <a:solidFill>
                  <a:schemeClr val="accent4">
                    <a:lumMod val="50000"/>
                  </a:schemeClr>
                </a:solidFill>
              </a:rPr>
              <a:t>설계 결과</a:t>
            </a:r>
            <a:endParaRPr lang="en-US" altLang="ko-KR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4000" b="1" dirty="0">
                <a:solidFill>
                  <a:schemeClr val="accent4">
                    <a:lumMod val="50000"/>
                  </a:schemeClr>
                </a:solidFill>
              </a:rPr>
              <a:t>물리적 설계 </a:t>
            </a:r>
            <a:r>
              <a:rPr lang="ko-KR" altLang="en-US" sz="4000" b="1" dirty="0" smtClean="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en-US" altLang="ko-KR" sz="4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accent4">
                    <a:lumMod val="50000"/>
                  </a:schemeClr>
                </a:solidFill>
              </a:rPr>
              <a:t>5</a:t>
            </a:r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4000" b="1" dirty="0" smtClean="0">
                <a:solidFill>
                  <a:schemeClr val="accent4">
                    <a:lumMod val="50000"/>
                  </a:schemeClr>
                </a:solidFill>
              </a:rPr>
              <a:t>시연</a:t>
            </a:r>
            <a:endParaRPr lang="en-US" altLang="ko-KR" sz="4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accent4">
                    <a:lumMod val="50000"/>
                  </a:schemeClr>
                </a:solidFill>
              </a:rPr>
              <a:t>6. </a:t>
            </a:r>
            <a:r>
              <a:rPr lang="ko-KR" altLang="en-US" sz="4000" b="1" dirty="0" smtClean="0">
                <a:solidFill>
                  <a:schemeClr val="accent4">
                    <a:lumMod val="50000"/>
                  </a:schemeClr>
                </a:solidFill>
              </a:rPr>
              <a:t>소감</a:t>
            </a:r>
            <a:endParaRPr lang="en-US" altLang="ko-KR" sz="4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accent4">
                    <a:lumMod val="50000"/>
                  </a:schemeClr>
                </a:solidFill>
              </a:rPr>
              <a:t>7. </a:t>
            </a:r>
            <a:r>
              <a:rPr lang="en-US" altLang="ko-KR" sz="4000" b="1" dirty="0" err="1" smtClean="0">
                <a:solidFill>
                  <a:schemeClr val="accent4">
                    <a:lumMod val="50000"/>
                  </a:schemeClr>
                </a:solidFill>
              </a:rPr>
              <a:t>QnA</a:t>
            </a:r>
            <a:endParaRPr lang="en-US" altLang="ko-KR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회원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31178"/>
              </p:ext>
            </p:extLst>
          </p:nvPr>
        </p:nvGraphicFramePr>
        <p:xfrm>
          <a:off x="1817372" y="1638783"/>
          <a:ext cx="8605631" cy="4351114"/>
        </p:xfrm>
        <a:graphic>
          <a:graphicData uri="http://schemas.openxmlformats.org/drawingml/2006/table">
            <a:tbl>
              <a:tblPr/>
              <a:tblGrid>
                <a:gridCol w="500775">
                  <a:extLst>
                    <a:ext uri="{9D8B030D-6E8A-4147-A177-3AD203B41FA5}">
                      <a16:colId xmlns:a16="http://schemas.microsoft.com/office/drawing/2014/main" val="3539983110"/>
                    </a:ext>
                  </a:extLst>
                </a:gridCol>
                <a:gridCol w="1236431">
                  <a:extLst>
                    <a:ext uri="{9D8B030D-6E8A-4147-A177-3AD203B41FA5}">
                      <a16:colId xmlns:a16="http://schemas.microsoft.com/office/drawing/2014/main" val="707894470"/>
                    </a:ext>
                  </a:extLst>
                </a:gridCol>
                <a:gridCol w="1341526">
                  <a:extLst>
                    <a:ext uri="{9D8B030D-6E8A-4147-A177-3AD203B41FA5}">
                      <a16:colId xmlns:a16="http://schemas.microsoft.com/office/drawing/2014/main" val="397245403"/>
                    </a:ext>
                  </a:extLst>
                </a:gridCol>
                <a:gridCol w="1183884">
                  <a:extLst>
                    <a:ext uri="{9D8B030D-6E8A-4147-A177-3AD203B41FA5}">
                      <a16:colId xmlns:a16="http://schemas.microsoft.com/office/drawing/2014/main" val="1872057150"/>
                    </a:ext>
                  </a:extLst>
                </a:gridCol>
                <a:gridCol w="605868">
                  <a:extLst>
                    <a:ext uri="{9D8B030D-6E8A-4147-A177-3AD203B41FA5}">
                      <a16:colId xmlns:a16="http://schemas.microsoft.com/office/drawing/2014/main" val="2662367155"/>
                    </a:ext>
                  </a:extLst>
                </a:gridCol>
                <a:gridCol w="658415">
                  <a:extLst>
                    <a:ext uri="{9D8B030D-6E8A-4147-A177-3AD203B41FA5}">
                      <a16:colId xmlns:a16="http://schemas.microsoft.com/office/drawing/2014/main" val="1356914908"/>
                    </a:ext>
                  </a:extLst>
                </a:gridCol>
                <a:gridCol w="448228">
                  <a:extLst>
                    <a:ext uri="{9D8B030D-6E8A-4147-A177-3AD203B41FA5}">
                      <a16:colId xmlns:a16="http://schemas.microsoft.com/office/drawing/2014/main" val="2796550600"/>
                    </a:ext>
                  </a:extLst>
                </a:gridCol>
                <a:gridCol w="763509">
                  <a:extLst>
                    <a:ext uri="{9D8B030D-6E8A-4147-A177-3AD203B41FA5}">
                      <a16:colId xmlns:a16="http://schemas.microsoft.com/office/drawing/2014/main" val="2013014096"/>
                    </a:ext>
                  </a:extLst>
                </a:gridCol>
                <a:gridCol w="1866995">
                  <a:extLst>
                    <a:ext uri="{9D8B030D-6E8A-4147-A177-3AD203B41FA5}">
                      <a16:colId xmlns:a16="http://schemas.microsoft.com/office/drawing/2014/main" val="2488963567"/>
                    </a:ext>
                  </a:extLst>
                </a:gridCol>
              </a:tblGrid>
              <a:tr h="543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590006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958516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175974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21885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CHECK(IN ‘M’, ‘F’)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966293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007984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632894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561902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born_date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26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가수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08480"/>
              </p:ext>
            </p:extLst>
          </p:nvPr>
        </p:nvGraphicFramePr>
        <p:xfrm>
          <a:off x="1880976" y="1714807"/>
          <a:ext cx="8628837" cy="3664458"/>
        </p:xfrm>
        <a:graphic>
          <a:graphicData uri="http://schemas.openxmlformats.org/drawingml/2006/table">
            <a:tbl>
              <a:tblPr/>
              <a:tblGrid>
                <a:gridCol w="502125">
                  <a:extLst>
                    <a:ext uri="{9D8B030D-6E8A-4147-A177-3AD203B41FA5}">
                      <a16:colId xmlns:a16="http://schemas.microsoft.com/office/drawing/2014/main" val="3626738945"/>
                    </a:ext>
                  </a:extLst>
                </a:gridCol>
                <a:gridCol w="1239766">
                  <a:extLst>
                    <a:ext uri="{9D8B030D-6E8A-4147-A177-3AD203B41FA5}">
                      <a16:colId xmlns:a16="http://schemas.microsoft.com/office/drawing/2014/main" val="2960283582"/>
                    </a:ext>
                  </a:extLst>
                </a:gridCol>
                <a:gridCol w="1345143">
                  <a:extLst>
                    <a:ext uri="{9D8B030D-6E8A-4147-A177-3AD203B41FA5}">
                      <a16:colId xmlns:a16="http://schemas.microsoft.com/office/drawing/2014/main" val="1325899977"/>
                    </a:ext>
                  </a:extLst>
                </a:gridCol>
                <a:gridCol w="1187077">
                  <a:extLst>
                    <a:ext uri="{9D8B030D-6E8A-4147-A177-3AD203B41FA5}">
                      <a16:colId xmlns:a16="http://schemas.microsoft.com/office/drawing/2014/main" val="2268947349"/>
                    </a:ext>
                  </a:extLst>
                </a:gridCol>
                <a:gridCol w="607502">
                  <a:extLst>
                    <a:ext uri="{9D8B030D-6E8A-4147-A177-3AD203B41FA5}">
                      <a16:colId xmlns:a16="http://schemas.microsoft.com/office/drawing/2014/main" val="3314492311"/>
                    </a:ext>
                  </a:extLst>
                </a:gridCol>
                <a:gridCol w="660190">
                  <a:extLst>
                    <a:ext uri="{9D8B030D-6E8A-4147-A177-3AD203B41FA5}">
                      <a16:colId xmlns:a16="http://schemas.microsoft.com/office/drawing/2014/main" val="3669583722"/>
                    </a:ext>
                  </a:extLst>
                </a:gridCol>
                <a:gridCol w="449436">
                  <a:extLst>
                    <a:ext uri="{9D8B030D-6E8A-4147-A177-3AD203B41FA5}">
                      <a16:colId xmlns:a16="http://schemas.microsoft.com/office/drawing/2014/main" val="1651381326"/>
                    </a:ext>
                  </a:extLst>
                </a:gridCol>
                <a:gridCol w="765568">
                  <a:extLst>
                    <a:ext uri="{9D8B030D-6E8A-4147-A177-3AD203B41FA5}">
                      <a16:colId xmlns:a16="http://schemas.microsoft.com/office/drawing/2014/main" val="4167255"/>
                    </a:ext>
                  </a:extLst>
                </a:gridCol>
                <a:gridCol w="1872030">
                  <a:extLst>
                    <a:ext uri="{9D8B030D-6E8A-4147-A177-3AD203B41FA5}">
                      <a16:colId xmlns:a16="http://schemas.microsoft.com/office/drawing/2014/main" val="3764466490"/>
                    </a:ext>
                  </a:extLst>
                </a:gridCol>
              </a:tblGrid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674889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가수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singer_ID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68661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100982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800752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account_num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153572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거래은행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bank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153481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16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5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+mn-ea"/>
              </a:rPr>
              <a:t>스트리머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22221"/>
              </p:ext>
            </p:extLst>
          </p:nvPr>
        </p:nvGraphicFramePr>
        <p:xfrm>
          <a:off x="1869312" y="1606469"/>
          <a:ext cx="8663649" cy="4187952"/>
        </p:xfrm>
        <a:graphic>
          <a:graphicData uri="http://schemas.openxmlformats.org/drawingml/2006/table">
            <a:tbl>
              <a:tblPr/>
              <a:tblGrid>
                <a:gridCol w="504151">
                  <a:extLst>
                    <a:ext uri="{9D8B030D-6E8A-4147-A177-3AD203B41FA5}">
                      <a16:colId xmlns:a16="http://schemas.microsoft.com/office/drawing/2014/main" val="3184809695"/>
                    </a:ext>
                  </a:extLst>
                </a:gridCol>
                <a:gridCol w="1244767">
                  <a:extLst>
                    <a:ext uri="{9D8B030D-6E8A-4147-A177-3AD203B41FA5}">
                      <a16:colId xmlns:a16="http://schemas.microsoft.com/office/drawing/2014/main" val="225509080"/>
                    </a:ext>
                  </a:extLst>
                </a:gridCol>
                <a:gridCol w="1350570">
                  <a:extLst>
                    <a:ext uri="{9D8B030D-6E8A-4147-A177-3AD203B41FA5}">
                      <a16:colId xmlns:a16="http://schemas.microsoft.com/office/drawing/2014/main" val="3146370290"/>
                    </a:ext>
                  </a:extLst>
                </a:gridCol>
                <a:gridCol w="1191866">
                  <a:extLst>
                    <a:ext uri="{9D8B030D-6E8A-4147-A177-3AD203B41FA5}">
                      <a16:colId xmlns:a16="http://schemas.microsoft.com/office/drawing/2014/main" val="1733814552"/>
                    </a:ext>
                  </a:extLst>
                </a:gridCol>
                <a:gridCol w="609953">
                  <a:extLst>
                    <a:ext uri="{9D8B030D-6E8A-4147-A177-3AD203B41FA5}">
                      <a16:colId xmlns:a16="http://schemas.microsoft.com/office/drawing/2014/main" val="956788899"/>
                    </a:ext>
                  </a:extLst>
                </a:gridCol>
                <a:gridCol w="662854">
                  <a:extLst>
                    <a:ext uri="{9D8B030D-6E8A-4147-A177-3AD203B41FA5}">
                      <a16:colId xmlns:a16="http://schemas.microsoft.com/office/drawing/2014/main" val="2412096717"/>
                    </a:ext>
                  </a:extLst>
                </a:gridCol>
                <a:gridCol w="451249">
                  <a:extLst>
                    <a:ext uri="{9D8B030D-6E8A-4147-A177-3AD203B41FA5}">
                      <a16:colId xmlns:a16="http://schemas.microsoft.com/office/drawing/2014/main" val="2206634199"/>
                    </a:ext>
                  </a:extLst>
                </a:gridCol>
                <a:gridCol w="768657">
                  <a:extLst>
                    <a:ext uri="{9D8B030D-6E8A-4147-A177-3AD203B41FA5}">
                      <a16:colId xmlns:a16="http://schemas.microsoft.com/office/drawing/2014/main" val="1103402199"/>
                    </a:ext>
                  </a:extLst>
                </a:gridCol>
                <a:gridCol w="1879582">
                  <a:extLst>
                    <a:ext uri="{9D8B030D-6E8A-4147-A177-3AD203B41FA5}">
                      <a16:colId xmlns:a16="http://schemas.microsoft.com/office/drawing/2014/main" val="4244179008"/>
                    </a:ext>
                  </a:extLst>
                </a:gridCol>
              </a:tblGrid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660183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streamer_ID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174666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413118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passward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035094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streamer_info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58358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방송소개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streaming_info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932408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account_num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562062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거래은행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bank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73377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597306" y="5794421"/>
            <a:ext cx="821223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※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계좌번호와 거래은행은 각각의 값이 아닌 두 속성의 조합이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UNIQUE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2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+mn-ea"/>
              </a:rPr>
              <a:t>음원월정액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14147"/>
              </p:ext>
            </p:extLst>
          </p:nvPr>
        </p:nvGraphicFramePr>
        <p:xfrm>
          <a:off x="1886764" y="1688605"/>
          <a:ext cx="8258445" cy="2657688"/>
        </p:xfrm>
        <a:graphic>
          <a:graphicData uri="http://schemas.openxmlformats.org/drawingml/2006/table">
            <a:tbl>
              <a:tblPr/>
              <a:tblGrid>
                <a:gridCol w="480571">
                  <a:extLst>
                    <a:ext uri="{9D8B030D-6E8A-4147-A177-3AD203B41FA5}">
                      <a16:colId xmlns:a16="http://schemas.microsoft.com/office/drawing/2014/main" val="4226746081"/>
                    </a:ext>
                  </a:extLst>
                </a:gridCol>
                <a:gridCol w="1186550">
                  <a:extLst>
                    <a:ext uri="{9D8B030D-6E8A-4147-A177-3AD203B41FA5}">
                      <a16:colId xmlns:a16="http://schemas.microsoft.com/office/drawing/2014/main" val="2656887070"/>
                    </a:ext>
                  </a:extLst>
                </a:gridCol>
                <a:gridCol w="1287403">
                  <a:extLst>
                    <a:ext uri="{9D8B030D-6E8A-4147-A177-3AD203B41FA5}">
                      <a16:colId xmlns:a16="http://schemas.microsoft.com/office/drawing/2014/main" val="948073693"/>
                    </a:ext>
                  </a:extLst>
                </a:gridCol>
                <a:gridCol w="1136122">
                  <a:extLst>
                    <a:ext uri="{9D8B030D-6E8A-4147-A177-3AD203B41FA5}">
                      <a16:colId xmlns:a16="http://schemas.microsoft.com/office/drawing/2014/main" val="3101065094"/>
                    </a:ext>
                  </a:extLst>
                </a:gridCol>
                <a:gridCol w="581424">
                  <a:extLst>
                    <a:ext uri="{9D8B030D-6E8A-4147-A177-3AD203B41FA5}">
                      <a16:colId xmlns:a16="http://schemas.microsoft.com/office/drawing/2014/main" val="2996618475"/>
                    </a:ext>
                  </a:extLst>
                </a:gridCol>
                <a:gridCol w="631852">
                  <a:extLst>
                    <a:ext uri="{9D8B030D-6E8A-4147-A177-3AD203B41FA5}">
                      <a16:colId xmlns:a16="http://schemas.microsoft.com/office/drawing/2014/main" val="2434796849"/>
                    </a:ext>
                  </a:extLst>
                </a:gridCol>
                <a:gridCol w="430143">
                  <a:extLst>
                    <a:ext uri="{9D8B030D-6E8A-4147-A177-3AD203B41FA5}">
                      <a16:colId xmlns:a16="http://schemas.microsoft.com/office/drawing/2014/main" val="4222546198"/>
                    </a:ext>
                  </a:extLst>
                </a:gridCol>
                <a:gridCol w="732706">
                  <a:extLst>
                    <a:ext uri="{9D8B030D-6E8A-4147-A177-3AD203B41FA5}">
                      <a16:colId xmlns:a16="http://schemas.microsoft.com/office/drawing/2014/main" val="4107384540"/>
                    </a:ext>
                  </a:extLst>
                </a:gridCol>
                <a:gridCol w="1791674">
                  <a:extLst>
                    <a:ext uri="{9D8B030D-6E8A-4147-A177-3AD203B41FA5}">
                      <a16:colId xmlns:a16="http://schemas.microsoft.com/office/drawing/2014/main" val="713083827"/>
                    </a:ext>
                  </a:extLst>
                </a:gridCol>
              </a:tblGrid>
              <a:tr h="885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906576"/>
                  </a:ext>
                </a:extLst>
              </a:tr>
              <a:tr h="885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월정액구분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CHECK(IN 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브론즈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927947"/>
                  </a:ext>
                </a:extLst>
              </a:tr>
              <a:tr h="885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53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2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음원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43609"/>
              </p:ext>
            </p:extLst>
          </p:nvPr>
        </p:nvGraphicFramePr>
        <p:xfrm>
          <a:off x="1875100" y="1654900"/>
          <a:ext cx="8125252" cy="4057207"/>
        </p:xfrm>
        <a:graphic>
          <a:graphicData uri="http://schemas.openxmlformats.org/drawingml/2006/table">
            <a:tbl>
              <a:tblPr/>
              <a:tblGrid>
                <a:gridCol w="475725">
                  <a:extLst>
                    <a:ext uri="{9D8B030D-6E8A-4147-A177-3AD203B41FA5}">
                      <a16:colId xmlns:a16="http://schemas.microsoft.com/office/drawing/2014/main" val="4084087536"/>
                    </a:ext>
                  </a:extLst>
                </a:gridCol>
                <a:gridCol w="1174584">
                  <a:extLst>
                    <a:ext uri="{9D8B030D-6E8A-4147-A177-3AD203B41FA5}">
                      <a16:colId xmlns:a16="http://schemas.microsoft.com/office/drawing/2014/main" val="3453567989"/>
                    </a:ext>
                  </a:extLst>
                </a:gridCol>
                <a:gridCol w="1274422">
                  <a:extLst>
                    <a:ext uri="{9D8B030D-6E8A-4147-A177-3AD203B41FA5}">
                      <a16:colId xmlns:a16="http://schemas.microsoft.com/office/drawing/2014/main" val="2374852891"/>
                    </a:ext>
                  </a:extLst>
                </a:gridCol>
                <a:gridCol w="1124666">
                  <a:extLst>
                    <a:ext uri="{9D8B030D-6E8A-4147-A177-3AD203B41FA5}">
                      <a16:colId xmlns:a16="http://schemas.microsoft.com/office/drawing/2014/main" val="2463155093"/>
                    </a:ext>
                  </a:extLst>
                </a:gridCol>
                <a:gridCol w="575562">
                  <a:extLst>
                    <a:ext uri="{9D8B030D-6E8A-4147-A177-3AD203B41FA5}">
                      <a16:colId xmlns:a16="http://schemas.microsoft.com/office/drawing/2014/main" val="81982172"/>
                    </a:ext>
                  </a:extLst>
                </a:gridCol>
                <a:gridCol w="625480">
                  <a:extLst>
                    <a:ext uri="{9D8B030D-6E8A-4147-A177-3AD203B41FA5}">
                      <a16:colId xmlns:a16="http://schemas.microsoft.com/office/drawing/2014/main" val="1384608038"/>
                    </a:ext>
                  </a:extLst>
                </a:gridCol>
                <a:gridCol w="425807">
                  <a:extLst>
                    <a:ext uri="{9D8B030D-6E8A-4147-A177-3AD203B41FA5}">
                      <a16:colId xmlns:a16="http://schemas.microsoft.com/office/drawing/2014/main" val="2082668251"/>
                    </a:ext>
                  </a:extLst>
                </a:gridCol>
                <a:gridCol w="875073">
                  <a:extLst>
                    <a:ext uri="{9D8B030D-6E8A-4147-A177-3AD203B41FA5}">
                      <a16:colId xmlns:a16="http://schemas.microsoft.com/office/drawing/2014/main" val="2003163975"/>
                    </a:ext>
                  </a:extLst>
                </a:gridCol>
                <a:gridCol w="1573933">
                  <a:extLst>
                    <a:ext uri="{9D8B030D-6E8A-4147-A177-3AD203B41FA5}">
                      <a16:colId xmlns:a16="http://schemas.microsoft.com/office/drawing/2014/main" val="2254273004"/>
                    </a:ext>
                  </a:extLst>
                </a:gridCol>
              </a:tblGrid>
              <a:tr h="579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877627"/>
                  </a:ext>
                </a:extLst>
              </a:tr>
              <a:tr h="579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50063"/>
                  </a:ext>
                </a:extLst>
              </a:tr>
              <a:tr h="579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67060"/>
                  </a:ext>
                </a:extLst>
              </a:tr>
              <a:tr h="579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발매일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release_date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618"/>
                  </a:ext>
                </a:extLst>
              </a:tr>
              <a:tr h="579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genre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251884"/>
                  </a:ext>
                </a:extLst>
              </a:tr>
              <a:tr h="579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업로드일시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464053"/>
                  </a:ext>
                </a:extLst>
              </a:tr>
              <a:tr h="579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upload_singer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Singer(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singer_ID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5728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85731" y="5653901"/>
            <a:ext cx="922502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※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음원명과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업로드한가수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각각의 값이 아닌 두 속성의 조합이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UNIQUE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5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관리자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76072"/>
              </p:ext>
            </p:extLst>
          </p:nvPr>
        </p:nvGraphicFramePr>
        <p:xfrm>
          <a:off x="1834589" y="1606471"/>
          <a:ext cx="8819908" cy="4051998"/>
        </p:xfrm>
        <a:graphic>
          <a:graphicData uri="http://schemas.openxmlformats.org/drawingml/2006/table">
            <a:tbl>
              <a:tblPr/>
              <a:tblGrid>
                <a:gridCol w="519590">
                  <a:extLst>
                    <a:ext uri="{9D8B030D-6E8A-4147-A177-3AD203B41FA5}">
                      <a16:colId xmlns:a16="http://schemas.microsoft.com/office/drawing/2014/main" val="827579841"/>
                    </a:ext>
                  </a:extLst>
                </a:gridCol>
                <a:gridCol w="1282884">
                  <a:extLst>
                    <a:ext uri="{9D8B030D-6E8A-4147-A177-3AD203B41FA5}">
                      <a16:colId xmlns:a16="http://schemas.microsoft.com/office/drawing/2014/main" val="3307007711"/>
                    </a:ext>
                  </a:extLst>
                </a:gridCol>
                <a:gridCol w="1391927">
                  <a:extLst>
                    <a:ext uri="{9D8B030D-6E8A-4147-A177-3AD203B41FA5}">
                      <a16:colId xmlns:a16="http://schemas.microsoft.com/office/drawing/2014/main" val="3816955525"/>
                    </a:ext>
                  </a:extLst>
                </a:gridCol>
                <a:gridCol w="1228364">
                  <a:extLst>
                    <a:ext uri="{9D8B030D-6E8A-4147-A177-3AD203B41FA5}">
                      <a16:colId xmlns:a16="http://schemas.microsoft.com/office/drawing/2014/main" val="1326589792"/>
                    </a:ext>
                  </a:extLst>
                </a:gridCol>
                <a:gridCol w="628632">
                  <a:extLst>
                    <a:ext uri="{9D8B030D-6E8A-4147-A177-3AD203B41FA5}">
                      <a16:colId xmlns:a16="http://schemas.microsoft.com/office/drawing/2014/main" val="3211746744"/>
                    </a:ext>
                  </a:extLst>
                </a:gridCol>
                <a:gridCol w="683153">
                  <a:extLst>
                    <a:ext uri="{9D8B030D-6E8A-4147-A177-3AD203B41FA5}">
                      <a16:colId xmlns:a16="http://schemas.microsoft.com/office/drawing/2014/main" val="564131377"/>
                    </a:ext>
                  </a:extLst>
                </a:gridCol>
                <a:gridCol w="465067">
                  <a:extLst>
                    <a:ext uri="{9D8B030D-6E8A-4147-A177-3AD203B41FA5}">
                      <a16:colId xmlns:a16="http://schemas.microsoft.com/office/drawing/2014/main" val="2147542853"/>
                    </a:ext>
                  </a:extLst>
                </a:gridCol>
                <a:gridCol w="846716">
                  <a:extLst>
                    <a:ext uri="{9D8B030D-6E8A-4147-A177-3AD203B41FA5}">
                      <a16:colId xmlns:a16="http://schemas.microsoft.com/office/drawing/2014/main" val="3688882357"/>
                    </a:ext>
                  </a:extLst>
                </a:gridCol>
                <a:gridCol w="1773575">
                  <a:extLst>
                    <a:ext uri="{9D8B030D-6E8A-4147-A177-3AD203B41FA5}">
                      <a16:colId xmlns:a16="http://schemas.microsoft.com/office/drawing/2014/main" val="91025091"/>
                    </a:ext>
                  </a:extLst>
                </a:gridCol>
              </a:tblGrid>
              <a:tr h="5018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55193"/>
                  </a:ext>
                </a:extLst>
              </a:tr>
              <a:tr h="44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289817"/>
                  </a:ext>
                </a:extLst>
              </a:tr>
              <a:tr h="44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27373"/>
                  </a:ext>
                </a:extLst>
              </a:tr>
              <a:tr h="44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186515"/>
                  </a:ext>
                </a:extLst>
              </a:tr>
              <a:tr h="44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account_num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12131"/>
                  </a:ext>
                </a:extLst>
              </a:tr>
              <a:tr h="44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거래은행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bank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775351"/>
                  </a:ext>
                </a:extLst>
              </a:tr>
              <a:tr h="44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238659"/>
                  </a:ext>
                </a:extLst>
              </a:tr>
              <a:tr h="44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65707"/>
                  </a:ext>
                </a:extLst>
              </a:tr>
              <a:tr h="44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주민등록번호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resident_num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04312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56795" y="5705987"/>
            <a:ext cx="891829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0"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※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계좌번호와 거래은행은 각각의 값이 아닌 두 속성의 조합이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UNIQUE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4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+mn-ea"/>
              </a:rPr>
              <a:t>제휴사이트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60871"/>
              </p:ext>
            </p:extLst>
          </p:nvPr>
        </p:nvGraphicFramePr>
        <p:xfrm>
          <a:off x="1805649" y="1655961"/>
          <a:ext cx="8165940" cy="3350090"/>
        </p:xfrm>
        <a:graphic>
          <a:graphicData uri="http://schemas.openxmlformats.org/drawingml/2006/table">
            <a:tbl>
              <a:tblPr/>
              <a:tblGrid>
                <a:gridCol w="478108">
                  <a:extLst>
                    <a:ext uri="{9D8B030D-6E8A-4147-A177-3AD203B41FA5}">
                      <a16:colId xmlns:a16="http://schemas.microsoft.com/office/drawing/2014/main" val="2464927156"/>
                    </a:ext>
                  </a:extLst>
                </a:gridCol>
                <a:gridCol w="1180466">
                  <a:extLst>
                    <a:ext uri="{9D8B030D-6E8A-4147-A177-3AD203B41FA5}">
                      <a16:colId xmlns:a16="http://schemas.microsoft.com/office/drawing/2014/main" val="1590930751"/>
                    </a:ext>
                  </a:extLst>
                </a:gridCol>
                <a:gridCol w="1280803">
                  <a:extLst>
                    <a:ext uri="{9D8B030D-6E8A-4147-A177-3AD203B41FA5}">
                      <a16:colId xmlns:a16="http://schemas.microsoft.com/office/drawing/2014/main" val="2701036665"/>
                    </a:ext>
                  </a:extLst>
                </a:gridCol>
                <a:gridCol w="1130298">
                  <a:extLst>
                    <a:ext uri="{9D8B030D-6E8A-4147-A177-3AD203B41FA5}">
                      <a16:colId xmlns:a16="http://schemas.microsoft.com/office/drawing/2014/main" val="2917344870"/>
                    </a:ext>
                  </a:extLst>
                </a:gridCol>
                <a:gridCol w="578444">
                  <a:extLst>
                    <a:ext uri="{9D8B030D-6E8A-4147-A177-3AD203B41FA5}">
                      <a16:colId xmlns:a16="http://schemas.microsoft.com/office/drawing/2014/main" val="4166452550"/>
                    </a:ext>
                  </a:extLst>
                </a:gridCol>
                <a:gridCol w="628613">
                  <a:extLst>
                    <a:ext uri="{9D8B030D-6E8A-4147-A177-3AD203B41FA5}">
                      <a16:colId xmlns:a16="http://schemas.microsoft.com/office/drawing/2014/main" val="4046073443"/>
                    </a:ext>
                  </a:extLst>
                </a:gridCol>
                <a:gridCol w="427939">
                  <a:extLst>
                    <a:ext uri="{9D8B030D-6E8A-4147-A177-3AD203B41FA5}">
                      <a16:colId xmlns:a16="http://schemas.microsoft.com/office/drawing/2014/main" val="3023744632"/>
                    </a:ext>
                  </a:extLst>
                </a:gridCol>
                <a:gridCol w="779118">
                  <a:extLst>
                    <a:ext uri="{9D8B030D-6E8A-4147-A177-3AD203B41FA5}">
                      <a16:colId xmlns:a16="http://schemas.microsoft.com/office/drawing/2014/main" val="1622257962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2550076746"/>
                    </a:ext>
                  </a:extLst>
                </a:gridCol>
              </a:tblGrid>
              <a:tr h="8335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05916"/>
                  </a:ext>
                </a:extLst>
              </a:tr>
              <a:tr h="6291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제휴사이트번호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9063"/>
                  </a:ext>
                </a:extLst>
              </a:tr>
              <a:tr h="6291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rink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362947"/>
                  </a:ext>
                </a:extLst>
              </a:tr>
              <a:tr h="6291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49158"/>
                  </a:ext>
                </a:extLst>
              </a:tr>
              <a:tr h="6291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76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음향기기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27841"/>
              </p:ext>
            </p:extLst>
          </p:nvPr>
        </p:nvGraphicFramePr>
        <p:xfrm>
          <a:off x="1851949" y="1606470"/>
          <a:ext cx="7853421" cy="4442602"/>
        </p:xfrm>
        <a:graphic>
          <a:graphicData uri="http://schemas.openxmlformats.org/drawingml/2006/table">
            <a:tbl>
              <a:tblPr/>
              <a:tblGrid>
                <a:gridCol w="459810">
                  <a:extLst>
                    <a:ext uri="{9D8B030D-6E8A-4147-A177-3AD203B41FA5}">
                      <a16:colId xmlns:a16="http://schemas.microsoft.com/office/drawing/2014/main" val="993531955"/>
                    </a:ext>
                  </a:extLst>
                </a:gridCol>
                <a:gridCol w="1135289">
                  <a:extLst>
                    <a:ext uri="{9D8B030D-6E8A-4147-A177-3AD203B41FA5}">
                      <a16:colId xmlns:a16="http://schemas.microsoft.com/office/drawing/2014/main" val="3541155832"/>
                    </a:ext>
                  </a:extLst>
                </a:gridCol>
                <a:gridCol w="1231785">
                  <a:extLst>
                    <a:ext uri="{9D8B030D-6E8A-4147-A177-3AD203B41FA5}">
                      <a16:colId xmlns:a16="http://schemas.microsoft.com/office/drawing/2014/main" val="1171667227"/>
                    </a:ext>
                  </a:extLst>
                </a:gridCol>
                <a:gridCol w="1087040">
                  <a:extLst>
                    <a:ext uri="{9D8B030D-6E8A-4147-A177-3AD203B41FA5}">
                      <a16:colId xmlns:a16="http://schemas.microsoft.com/office/drawing/2014/main" val="2370007586"/>
                    </a:ext>
                  </a:extLst>
                </a:gridCol>
                <a:gridCol w="556306">
                  <a:extLst>
                    <a:ext uri="{9D8B030D-6E8A-4147-A177-3AD203B41FA5}">
                      <a16:colId xmlns:a16="http://schemas.microsoft.com/office/drawing/2014/main" val="1032350920"/>
                    </a:ext>
                  </a:extLst>
                </a:gridCol>
                <a:gridCol w="604556">
                  <a:extLst>
                    <a:ext uri="{9D8B030D-6E8A-4147-A177-3AD203B41FA5}">
                      <a16:colId xmlns:a16="http://schemas.microsoft.com/office/drawing/2014/main" val="2208825675"/>
                    </a:ext>
                  </a:extLst>
                </a:gridCol>
                <a:gridCol w="411560">
                  <a:extLst>
                    <a:ext uri="{9D8B030D-6E8A-4147-A177-3AD203B41FA5}">
                      <a16:colId xmlns:a16="http://schemas.microsoft.com/office/drawing/2014/main" val="363517530"/>
                    </a:ext>
                  </a:extLst>
                </a:gridCol>
                <a:gridCol w="942296">
                  <a:extLst>
                    <a:ext uri="{9D8B030D-6E8A-4147-A177-3AD203B41FA5}">
                      <a16:colId xmlns:a16="http://schemas.microsoft.com/office/drawing/2014/main" val="2226662991"/>
                    </a:ext>
                  </a:extLst>
                </a:gridCol>
                <a:gridCol w="1424779">
                  <a:extLst>
                    <a:ext uri="{9D8B030D-6E8A-4147-A177-3AD203B41FA5}">
                      <a16:colId xmlns:a16="http://schemas.microsoft.com/office/drawing/2014/main" val="408834047"/>
                    </a:ext>
                  </a:extLst>
                </a:gridCol>
              </a:tblGrid>
              <a:tr h="4525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312154"/>
                  </a:ext>
                </a:extLst>
              </a:tr>
              <a:tr h="322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844046"/>
                  </a:ext>
                </a:extLst>
              </a:tr>
              <a:tr h="305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193193"/>
                  </a:ext>
                </a:extLst>
              </a:tr>
              <a:tr h="305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pro_date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80642"/>
                  </a:ext>
                </a:extLst>
              </a:tr>
              <a:tr h="305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출시회사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755773"/>
                  </a:ext>
                </a:extLst>
              </a:tr>
              <a:tr h="592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pro_image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'C:\\Server\\Main\\Desktop\\DB\\blank.png'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814458"/>
                  </a:ext>
                </a:extLst>
              </a:tr>
              <a:tr h="4578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CHECK(IN 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이어폰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헤드셋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스피커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934926"/>
                  </a:ext>
                </a:extLst>
              </a:tr>
              <a:tr h="484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등록한제휴사이트번호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enroll_site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Site(num)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988638"/>
                  </a:ext>
                </a:extLst>
              </a:tr>
              <a:tr h="305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enroll_date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3920"/>
                  </a:ext>
                </a:extLst>
              </a:tr>
              <a:tr h="305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621592"/>
                  </a:ext>
                </a:extLst>
              </a:tr>
              <a:tr h="305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42386" marR="42386" marT="11719" marB="117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stock_num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59840" marR="59840" marT="29920" marB="2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5597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39432" y="5920451"/>
            <a:ext cx="989056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음향기기명과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등록한제휴사이트번호는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각각의 값이 아닌 두 속성의 조합이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UNIQUE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3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latin typeface="+mn-ea"/>
              </a:rPr>
              <a:t>QnA</a:t>
            </a:r>
            <a:r>
              <a:rPr lang="ko-KR" altLang="en-US" sz="2000" b="1" dirty="0" err="1" smtClean="0">
                <a:latin typeface="+mn-ea"/>
              </a:rPr>
              <a:t>게시글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60712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98904"/>
              </p:ext>
            </p:extLst>
          </p:nvPr>
        </p:nvGraphicFramePr>
        <p:xfrm>
          <a:off x="1811439" y="1647087"/>
          <a:ext cx="8362708" cy="3988663"/>
        </p:xfrm>
        <a:graphic>
          <a:graphicData uri="http://schemas.openxmlformats.org/drawingml/2006/table">
            <a:tbl>
              <a:tblPr/>
              <a:tblGrid>
                <a:gridCol w="489629">
                  <a:extLst>
                    <a:ext uri="{9D8B030D-6E8A-4147-A177-3AD203B41FA5}">
                      <a16:colId xmlns:a16="http://schemas.microsoft.com/office/drawing/2014/main" val="3796476165"/>
                    </a:ext>
                  </a:extLst>
                </a:gridCol>
                <a:gridCol w="1208912">
                  <a:extLst>
                    <a:ext uri="{9D8B030D-6E8A-4147-A177-3AD203B41FA5}">
                      <a16:colId xmlns:a16="http://schemas.microsoft.com/office/drawing/2014/main" val="1827471321"/>
                    </a:ext>
                  </a:extLst>
                </a:gridCol>
                <a:gridCol w="1311666">
                  <a:extLst>
                    <a:ext uri="{9D8B030D-6E8A-4147-A177-3AD203B41FA5}">
                      <a16:colId xmlns:a16="http://schemas.microsoft.com/office/drawing/2014/main" val="913225725"/>
                    </a:ext>
                  </a:extLst>
                </a:gridCol>
                <a:gridCol w="1157532">
                  <a:extLst>
                    <a:ext uri="{9D8B030D-6E8A-4147-A177-3AD203B41FA5}">
                      <a16:colId xmlns:a16="http://schemas.microsoft.com/office/drawing/2014/main" val="1801912760"/>
                    </a:ext>
                  </a:extLst>
                </a:gridCol>
                <a:gridCol w="592382">
                  <a:extLst>
                    <a:ext uri="{9D8B030D-6E8A-4147-A177-3AD203B41FA5}">
                      <a16:colId xmlns:a16="http://schemas.microsoft.com/office/drawing/2014/main" val="2308517670"/>
                    </a:ext>
                  </a:extLst>
                </a:gridCol>
                <a:gridCol w="643760">
                  <a:extLst>
                    <a:ext uri="{9D8B030D-6E8A-4147-A177-3AD203B41FA5}">
                      <a16:colId xmlns:a16="http://schemas.microsoft.com/office/drawing/2014/main" val="341046257"/>
                    </a:ext>
                  </a:extLst>
                </a:gridCol>
                <a:gridCol w="438250">
                  <a:extLst>
                    <a:ext uri="{9D8B030D-6E8A-4147-A177-3AD203B41FA5}">
                      <a16:colId xmlns:a16="http://schemas.microsoft.com/office/drawing/2014/main" val="941758111"/>
                    </a:ext>
                  </a:extLst>
                </a:gridCol>
                <a:gridCol w="1003401">
                  <a:extLst>
                    <a:ext uri="{9D8B030D-6E8A-4147-A177-3AD203B41FA5}">
                      <a16:colId xmlns:a16="http://schemas.microsoft.com/office/drawing/2014/main" val="162220384"/>
                    </a:ext>
                  </a:extLst>
                </a:gridCol>
                <a:gridCol w="1517176">
                  <a:extLst>
                    <a:ext uri="{9D8B030D-6E8A-4147-A177-3AD203B41FA5}">
                      <a16:colId xmlns:a16="http://schemas.microsoft.com/office/drawing/2014/main" val="2848834980"/>
                    </a:ext>
                  </a:extLst>
                </a:gridCol>
              </a:tblGrid>
              <a:tr h="4458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742229"/>
                  </a:ext>
                </a:extLst>
              </a:tr>
              <a:tr h="416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58444"/>
                  </a:ext>
                </a:extLst>
              </a:tr>
              <a:tr h="416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602127"/>
                  </a:ext>
                </a:extLst>
              </a:tr>
              <a:tr h="416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90525"/>
                  </a:ext>
                </a:extLst>
              </a:tr>
              <a:tr h="416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질문일시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q_date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CHECK(q_date&lt;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a_date)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823485"/>
                  </a:ext>
                </a:extLst>
              </a:tr>
              <a:tr h="4866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quser_ID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MusicApp_User(user_ID)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494336"/>
                  </a:ext>
                </a:extLst>
              </a:tr>
              <a:tr h="416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a_content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152966"/>
                  </a:ext>
                </a:extLst>
              </a:tr>
              <a:tr h="416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답변일시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a_date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149850"/>
                  </a:ext>
                </a:extLst>
              </a:tr>
              <a:tr h="416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1287" marR="51287" marT="14179" marB="14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amanager_ID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manager_ID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2405" marR="72405" marT="36203" marB="362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5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+mn-ea"/>
              </a:rPr>
              <a:t>스트리머등급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61211"/>
              </p:ext>
            </p:extLst>
          </p:nvPr>
        </p:nvGraphicFramePr>
        <p:xfrm>
          <a:off x="1875101" y="1675831"/>
          <a:ext cx="8160150" cy="3584862"/>
        </p:xfrm>
        <a:graphic>
          <a:graphicData uri="http://schemas.openxmlformats.org/drawingml/2006/table">
            <a:tbl>
              <a:tblPr/>
              <a:tblGrid>
                <a:gridCol w="474851">
                  <a:extLst>
                    <a:ext uri="{9D8B030D-6E8A-4147-A177-3AD203B41FA5}">
                      <a16:colId xmlns:a16="http://schemas.microsoft.com/office/drawing/2014/main" val="1642871559"/>
                    </a:ext>
                  </a:extLst>
                </a:gridCol>
                <a:gridCol w="1172426">
                  <a:extLst>
                    <a:ext uri="{9D8B030D-6E8A-4147-A177-3AD203B41FA5}">
                      <a16:colId xmlns:a16="http://schemas.microsoft.com/office/drawing/2014/main" val="3260375488"/>
                    </a:ext>
                  </a:extLst>
                </a:gridCol>
                <a:gridCol w="1272080">
                  <a:extLst>
                    <a:ext uri="{9D8B030D-6E8A-4147-A177-3AD203B41FA5}">
                      <a16:colId xmlns:a16="http://schemas.microsoft.com/office/drawing/2014/main" val="3992864089"/>
                    </a:ext>
                  </a:extLst>
                </a:gridCol>
                <a:gridCol w="1122599">
                  <a:extLst>
                    <a:ext uri="{9D8B030D-6E8A-4147-A177-3AD203B41FA5}">
                      <a16:colId xmlns:a16="http://schemas.microsoft.com/office/drawing/2014/main" val="328007561"/>
                    </a:ext>
                  </a:extLst>
                </a:gridCol>
                <a:gridCol w="574505">
                  <a:extLst>
                    <a:ext uri="{9D8B030D-6E8A-4147-A177-3AD203B41FA5}">
                      <a16:colId xmlns:a16="http://schemas.microsoft.com/office/drawing/2014/main" val="1307090637"/>
                    </a:ext>
                  </a:extLst>
                </a:gridCol>
                <a:gridCol w="624332">
                  <a:extLst>
                    <a:ext uri="{9D8B030D-6E8A-4147-A177-3AD203B41FA5}">
                      <a16:colId xmlns:a16="http://schemas.microsoft.com/office/drawing/2014/main" val="1311299490"/>
                    </a:ext>
                  </a:extLst>
                </a:gridCol>
                <a:gridCol w="425024">
                  <a:extLst>
                    <a:ext uri="{9D8B030D-6E8A-4147-A177-3AD203B41FA5}">
                      <a16:colId xmlns:a16="http://schemas.microsoft.com/office/drawing/2014/main" val="4148386064"/>
                    </a:ext>
                  </a:extLst>
                </a:gridCol>
                <a:gridCol w="723985">
                  <a:extLst>
                    <a:ext uri="{9D8B030D-6E8A-4147-A177-3AD203B41FA5}">
                      <a16:colId xmlns:a16="http://schemas.microsoft.com/office/drawing/2014/main" val="2332340231"/>
                    </a:ext>
                  </a:extLst>
                </a:gridCol>
                <a:gridCol w="1770348">
                  <a:extLst>
                    <a:ext uri="{9D8B030D-6E8A-4147-A177-3AD203B41FA5}">
                      <a16:colId xmlns:a16="http://schemas.microsoft.com/office/drawing/2014/main" val="2803216580"/>
                    </a:ext>
                  </a:extLst>
                </a:gridCol>
              </a:tblGrid>
              <a:tr h="597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56736"/>
                  </a:ext>
                </a:extLst>
              </a:tr>
              <a:tr h="597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CHECK(IN'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베스트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554468"/>
                  </a:ext>
                </a:extLst>
              </a:tr>
              <a:tr h="597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viewer_num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972526"/>
                  </a:ext>
                </a:extLst>
              </a:tr>
              <a:tr h="597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streaming_time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36522"/>
                  </a:ext>
                </a:extLst>
              </a:tr>
              <a:tr h="597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방송횟수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streaming_num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772510"/>
                  </a:ext>
                </a:extLst>
              </a:tr>
              <a:tr h="597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95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0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0" y="788611"/>
            <a:ext cx="4429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1. </a:t>
            </a:r>
            <a:r>
              <a:rPr lang="ko-KR" altLang="en-US" sz="3000" b="1" dirty="0" smtClean="0"/>
              <a:t>프로젝트 주제 설명</a:t>
            </a:r>
            <a:endParaRPr lang="ko-KR" altLang="en-US" sz="3000" b="1" dirty="0"/>
          </a:p>
        </p:txBody>
      </p:sp>
      <p:sp>
        <p:nvSpPr>
          <p:cNvPr id="10" name="직사각형 9"/>
          <p:cNvSpPr/>
          <p:nvPr/>
        </p:nvSpPr>
        <p:spPr>
          <a:xfrm>
            <a:off x="612285" y="388251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2285" y="3865714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048918"/>
            <a:ext cx="3600000" cy="36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97" y="2065714"/>
            <a:ext cx="360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54" y="2043672"/>
            <a:ext cx="3600000" cy="36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065714"/>
            <a:ext cx="360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54" y="2060468"/>
            <a:ext cx="360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1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방송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622823"/>
              </p:ext>
            </p:extLst>
          </p:nvPr>
        </p:nvGraphicFramePr>
        <p:xfrm>
          <a:off x="1862571" y="1660487"/>
          <a:ext cx="8398385" cy="3982170"/>
        </p:xfrm>
        <a:graphic>
          <a:graphicData uri="http://schemas.openxmlformats.org/drawingml/2006/table">
            <a:tbl>
              <a:tblPr/>
              <a:tblGrid>
                <a:gridCol w="491716">
                  <a:extLst>
                    <a:ext uri="{9D8B030D-6E8A-4147-A177-3AD203B41FA5}">
                      <a16:colId xmlns:a16="http://schemas.microsoft.com/office/drawing/2014/main" val="4249799751"/>
                    </a:ext>
                  </a:extLst>
                </a:gridCol>
                <a:gridCol w="1214068">
                  <a:extLst>
                    <a:ext uri="{9D8B030D-6E8A-4147-A177-3AD203B41FA5}">
                      <a16:colId xmlns:a16="http://schemas.microsoft.com/office/drawing/2014/main" val="843970778"/>
                    </a:ext>
                  </a:extLst>
                </a:gridCol>
                <a:gridCol w="1317262">
                  <a:extLst>
                    <a:ext uri="{9D8B030D-6E8A-4147-A177-3AD203B41FA5}">
                      <a16:colId xmlns:a16="http://schemas.microsoft.com/office/drawing/2014/main" val="2150944712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3865595983"/>
                    </a:ext>
                  </a:extLst>
                </a:gridCol>
                <a:gridCol w="594910">
                  <a:extLst>
                    <a:ext uri="{9D8B030D-6E8A-4147-A177-3AD203B41FA5}">
                      <a16:colId xmlns:a16="http://schemas.microsoft.com/office/drawing/2014/main" val="3544846087"/>
                    </a:ext>
                  </a:extLst>
                </a:gridCol>
                <a:gridCol w="646507">
                  <a:extLst>
                    <a:ext uri="{9D8B030D-6E8A-4147-A177-3AD203B41FA5}">
                      <a16:colId xmlns:a16="http://schemas.microsoft.com/office/drawing/2014/main" val="2922933828"/>
                    </a:ext>
                  </a:extLst>
                </a:gridCol>
                <a:gridCol w="440120">
                  <a:extLst>
                    <a:ext uri="{9D8B030D-6E8A-4147-A177-3AD203B41FA5}">
                      <a16:colId xmlns:a16="http://schemas.microsoft.com/office/drawing/2014/main" val="3659910193"/>
                    </a:ext>
                  </a:extLst>
                </a:gridCol>
                <a:gridCol w="1007682">
                  <a:extLst>
                    <a:ext uri="{9D8B030D-6E8A-4147-A177-3AD203B41FA5}">
                      <a16:colId xmlns:a16="http://schemas.microsoft.com/office/drawing/2014/main" val="1586380632"/>
                    </a:ext>
                  </a:extLst>
                </a:gridCol>
                <a:gridCol w="1523648">
                  <a:extLst>
                    <a:ext uri="{9D8B030D-6E8A-4147-A177-3AD203B41FA5}">
                      <a16:colId xmlns:a16="http://schemas.microsoft.com/office/drawing/2014/main" val="2706312244"/>
                    </a:ext>
                  </a:extLst>
                </a:gridCol>
              </a:tblGrid>
              <a:tr h="6636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37297"/>
                  </a:ext>
                </a:extLst>
              </a:tr>
              <a:tr h="6636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941112"/>
                  </a:ext>
                </a:extLst>
              </a:tr>
              <a:tr h="6636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358178"/>
                  </a:ext>
                </a:extLst>
              </a:tr>
              <a:tr h="6636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CHECK( start_t &lt; end_t 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99462"/>
                  </a:ext>
                </a:extLst>
              </a:tr>
              <a:tr h="6636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05117"/>
                  </a:ext>
                </a:extLst>
              </a:tr>
              <a:tr h="6636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streamer_ID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Streamer(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streamer_ID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80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7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가입하다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51249"/>
              </p:ext>
            </p:extLst>
          </p:nvPr>
        </p:nvGraphicFramePr>
        <p:xfrm>
          <a:off x="1817226" y="1606470"/>
          <a:ext cx="8669439" cy="3586404"/>
        </p:xfrm>
        <a:graphic>
          <a:graphicData uri="http://schemas.openxmlformats.org/drawingml/2006/table">
            <a:tbl>
              <a:tblPr/>
              <a:tblGrid>
                <a:gridCol w="504487">
                  <a:extLst>
                    <a:ext uri="{9D8B030D-6E8A-4147-A177-3AD203B41FA5}">
                      <a16:colId xmlns:a16="http://schemas.microsoft.com/office/drawing/2014/main" val="4144794251"/>
                    </a:ext>
                  </a:extLst>
                </a:gridCol>
                <a:gridCol w="1245599">
                  <a:extLst>
                    <a:ext uri="{9D8B030D-6E8A-4147-A177-3AD203B41FA5}">
                      <a16:colId xmlns:a16="http://schemas.microsoft.com/office/drawing/2014/main" val="3738836920"/>
                    </a:ext>
                  </a:extLst>
                </a:gridCol>
                <a:gridCol w="1351473">
                  <a:extLst>
                    <a:ext uri="{9D8B030D-6E8A-4147-A177-3AD203B41FA5}">
                      <a16:colId xmlns:a16="http://schemas.microsoft.com/office/drawing/2014/main" val="1556531208"/>
                    </a:ext>
                  </a:extLst>
                </a:gridCol>
                <a:gridCol w="1192663">
                  <a:extLst>
                    <a:ext uri="{9D8B030D-6E8A-4147-A177-3AD203B41FA5}">
                      <a16:colId xmlns:a16="http://schemas.microsoft.com/office/drawing/2014/main" val="869249029"/>
                    </a:ext>
                  </a:extLst>
                </a:gridCol>
                <a:gridCol w="610361">
                  <a:extLst>
                    <a:ext uri="{9D8B030D-6E8A-4147-A177-3AD203B41FA5}">
                      <a16:colId xmlns:a16="http://schemas.microsoft.com/office/drawing/2014/main" val="1448825220"/>
                    </a:ext>
                  </a:extLst>
                </a:gridCol>
                <a:gridCol w="663296">
                  <a:extLst>
                    <a:ext uri="{9D8B030D-6E8A-4147-A177-3AD203B41FA5}">
                      <a16:colId xmlns:a16="http://schemas.microsoft.com/office/drawing/2014/main" val="2111649303"/>
                    </a:ext>
                  </a:extLst>
                </a:gridCol>
                <a:gridCol w="451551">
                  <a:extLst>
                    <a:ext uri="{9D8B030D-6E8A-4147-A177-3AD203B41FA5}">
                      <a16:colId xmlns:a16="http://schemas.microsoft.com/office/drawing/2014/main" val="3322785595"/>
                    </a:ext>
                  </a:extLst>
                </a:gridCol>
                <a:gridCol w="1033854">
                  <a:extLst>
                    <a:ext uri="{9D8B030D-6E8A-4147-A177-3AD203B41FA5}">
                      <a16:colId xmlns:a16="http://schemas.microsoft.com/office/drawing/2014/main" val="1081689222"/>
                    </a:ext>
                  </a:extLst>
                </a:gridCol>
                <a:gridCol w="1616155">
                  <a:extLst>
                    <a:ext uri="{9D8B030D-6E8A-4147-A177-3AD203B41FA5}">
                      <a16:colId xmlns:a16="http://schemas.microsoft.com/office/drawing/2014/main" val="1873711224"/>
                    </a:ext>
                  </a:extLst>
                </a:gridCol>
              </a:tblGrid>
              <a:tr h="597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928740"/>
                  </a:ext>
                </a:extLst>
              </a:tr>
              <a:tr h="597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MusicApp_User(user_ID)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73425"/>
                  </a:ext>
                </a:extLst>
              </a:tr>
              <a:tr h="597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월정액구분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monthly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_category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MonthlyFee(category)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30320"/>
                  </a:ext>
                </a:extLst>
              </a:tr>
              <a:tr h="597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join_date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85665"/>
                  </a:ext>
                </a:extLst>
              </a:tr>
              <a:tr h="597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payment_type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CHECK(IN 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휴대폰결제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계좌이체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199620"/>
                  </a:ext>
                </a:extLst>
              </a:tr>
              <a:tr h="597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payment_info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21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재생하다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32498"/>
              </p:ext>
            </p:extLst>
          </p:nvPr>
        </p:nvGraphicFramePr>
        <p:xfrm>
          <a:off x="1850694" y="1684705"/>
          <a:ext cx="8230854" cy="2881508"/>
        </p:xfrm>
        <a:graphic>
          <a:graphicData uri="http://schemas.openxmlformats.org/drawingml/2006/table">
            <a:tbl>
              <a:tblPr/>
              <a:tblGrid>
                <a:gridCol w="478966">
                  <a:extLst>
                    <a:ext uri="{9D8B030D-6E8A-4147-A177-3AD203B41FA5}">
                      <a16:colId xmlns:a16="http://schemas.microsoft.com/office/drawing/2014/main" val="3650220470"/>
                    </a:ext>
                  </a:extLst>
                </a:gridCol>
                <a:gridCol w="1182585">
                  <a:extLst>
                    <a:ext uri="{9D8B030D-6E8A-4147-A177-3AD203B41FA5}">
                      <a16:colId xmlns:a16="http://schemas.microsoft.com/office/drawing/2014/main" val="1691408541"/>
                    </a:ext>
                  </a:extLst>
                </a:gridCol>
                <a:gridCol w="1283102">
                  <a:extLst>
                    <a:ext uri="{9D8B030D-6E8A-4147-A177-3AD203B41FA5}">
                      <a16:colId xmlns:a16="http://schemas.microsoft.com/office/drawing/2014/main" val="1813493079"/>
                    </a:ext>
                  </a:extLst>
                </a:gridCol>
                <a:gridCol w="1132326">
                  <a:extLst>
                    <a:ext uri="{9D8B030D-6E8A-4147-A177-3AD203B41FA5}">
                      <a16:colId xmlns:a16="http://schemas.microsoft.com/office/drawing/2014/main" val="4210339225"/>
                    </a:ext>
                  </a:extLst>
                </a:gridCol>
                <a:gridCol w="579482">
                  <a:extLst>
                    <a:ext uri="{9D8B030D-6E8A-4147-A177-3AD203B41FA5}">
                      <a16:colId xmlns:a16="http://schemas.microsoft.com/office/drawing/2014/main" val="204732623"/>
                    </a:ext>
                  </a:extLst>
                </a:gridCol>
                <a:gridCol w="629741">
                  <a:extLst>
                    <a:ext uri="{9D8B030D-6E8A-4147-A177-3AD203B41FA5}">
                      <a16:colId xmlns:a16="http://schemas.microsoft.com/office/drawing/2014/main" val="2311524838"/>
                    </a:ext>
                  </a:extLst>
                </a:gridCol>
                <a:gridCol w="428707">
                  <a:extLst>
                    <a:ext uri="{9D8B030D-6E8A-4147-A177-3AD203B41FA5}">
                      <a16:colId xmlns:a16="http://schemas.microsoft.com/office/drawing/2014/main" val="2990653628"/>
                    </a:ext>
                  </a:extLst>
                </a:gridCol>
                <a:gridCol w="981551">
                  <a:extLst>
                    <a:ext uri="{9D8B030D-6E8A-4147-A177-3AD203B41FA5}">
                      <a16:colId xmlns:a16="http://schemas.microsoft.com/office/drawing/2014/main" val="3878808786"/>
                    </a:ext>
                  </a:extLst>
                </a:gridCol>
                <a:gridCol w="1534394">
                  <a:extLst>
                    <a:ext uri="{9D8B030D-6E8A-4147-A177-3AD203B41FA5}">
                      <a16:colId xmlns:a16="http://schemas.microsoft.com/office/drawing/2014/main" val="1535768301"/>
                    </a:ext>
                  </a:extLst>
                </a:gridCol>
              </a:tblGrid>
              <a:tr h="720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65609"/>
                  </a:ext>
                </a:extLst>
              </a:tr>
              <a:tr h="720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MusicApp_User(user_ID)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017952"/>
                  </a:ext>
                </a:extLst>
              </a:tr>
              <a:tr h="720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play_num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SoundTrack(num)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951966"/>
                  </a:ext>
                </a:extLst>
              </a:tr>
              <a:tr h="7203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재생일시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play_date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00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8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플레이리스트에</a:t>
            </a:r>
            <a:r>
              <a:rPr lang="en-US" altLang="ko-KR" sz="2000" b="1" dirty="0" smtClean="0">
                <a:latin typeface="+mn-ea"/>
              </a:rPr>
              <a:t>_</a:t>
            </a:r>
            <a:r>
              <a:rPr lang="ko-KR" altLang="en-US" sz="2000" b="1" dirty="0" smtClean="0">
                <a:latin typeface="+mn-ea"/>
              </a:rPr>
              <a:t>넣다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79295"/>
              </p:ext>
            </p:extLst>
          </p:nvPr>
        </p:nvGraphicFramePr>
        <p:xfrm>
          <a:off x="1840375" y="1661556"/>
          <a:ext cx="8721523" cy="3182448"/>
        </p:xfrm>
        <a:graphic>
          <a:graphicData uri="http://schemas.openxmlformats.org/drawingml/2006/table">
            <a:tbl>
              <a:tblPr/>
              <a:tblGrid>
                <a:gridCol w="507519">
                  <a:extLst>
                    <a:ext uri="{9D8B030D-6E8A-4147-A177-3AD203B41FA5}">
                      <a16:colId xmlns:a16="http://schemas.microsoft.com/office/drawing/2014/main" val="1414440399"/>
                    </a:ext>
                  </a:extLst>
                </a:gridCol>
                <a:gridCol w="1253084">
                  <a:extLst>
                    <a:ext uri="{9D8B030D-6E8A-4147-A177-3AD203B41FA5}">
                      <a16:colId xmlns:a16="http://schemas.microsoft.com/office/drawing/2014/main" val="256869153"/>
                    </a:ext>
                  </a:extLst>
                </a:gridCol>
                <a:gridCol w="1359591">
                  <a:extLst>
                    <a:ext uri="{9D8B030D-6E8A-4147-A177-3AD203B41FA5}">
                      <a16:colId xmlns:a16="http://schemas.microsoft.com/office/drawing/2014/main" val="77874272"/>
                    </a:ext>
                  </a:extLst>
                </a:gridCol>
                <a:gridCol w="1199828">
                  <a:extLst>
                    <a:ext uri="{9D8B030D-6E8A-4147-A177-3AD203B41FA5}">
                      <a16:colId xmlns:a16="http://schemas.microsoft.com/office/drawing/2014/main" val="3759616921"/>
                    </a:ext>
                  </a:extLst>
                </a:gridCol>
                <a:gridCol w="614028">
                  <a:extLst>
                    <a:ext uri="{9D8B030D-6E8A-4147-A177-3AD203B41FA5}">
                      <a16:colId xmlns:a16="http://schemas.microsoft.com/office/drawing/2014/main" val="1805915930"/>
                    </a:ext>
                  </a:extLst>
                </a:gridCol>
                <a:gridCol w="667282">
                  <a:extLst>
                    <a:ext uri="{9D8B030D-6E8A-4147-A177-3AD203B41FA5}">
                      <a16:colId xmlns:a16="http://schemas.microsoft.com/office/drawing/2014/main" val="876983438"/>
                    </a:ext>
                  </a:extLst>
                </a:gridCol>
                <a:gridCol w="454263">
                  <a:extLst>
                    <a:ext uri="{9D8B030D-6E8A-4147-A177-3AD203B41FA5}">
                      <a16:colId xmlns:a16="http://schemas.microsoft.com/office/drawing/2014/main" val="3964163778"/>
                    </a:ext>
                  </a:extLst>
                </a:gridCol>
                <a:gridCol w="1040064">
                  <a:extLst>
                    <a:ext uri="{9D8B030D-6E8A-4147-A177-3AD203B41FA5}">
                      <a16:colId xmlns:a16="http://schemas.microsoft.com/office/drawing/2014/main" val="726808355"/>
                    </a:ext>
                  </a:extLst>
                </a:gridCol>
                <a:gridCol w="1625864">
                  <a:extLst>
                    <a:ext uri="{9D8B030D-6E8A-4147-A177-3AD203B41FA5}">
                      <a16:colId xmlns:a16="http://schemas.microsoft.com/office/drawing/2014/main" val="3171218376"/>
                    </a:ext>
                  </a:extLst>
                </a:gridCol>
              </a:tblGrid>
              <a:tr h="795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906263"/>
                  </a:ext>
                </a:extLst>
              </a:tr>
              <a:tr h="795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MusicApp_User(user_ID)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497818"/>
                  </a:ext>
                </a:extLst>
              </a:tr>
              <a:tr h="795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음원번호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SoundTrack(num)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76649"/>
                  </a:ext>
                </a:extLst>
              </a:tr>
              <a:tr h="795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넣은일시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playlist_date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19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8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등급결정하다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40569"/>
              </p:ext>
            </p:extLst>
          </p:nvPr>
        </p:nvGraphicFramePr>
        <p:xfrm>
          <a:off x="1880887" y="1606469"/>
          <a:ext cx="8705869" cy="3469028"/>
        </p:xfrm>
        <a:graphic>
          <a:graphicData uri="http://schemas.openxmlformats.org/drawingml/2006/table">
            <a:tbl>
              <a:tblPr/>
              <a:tblGrid>
                <a:gridCol w="388302">
                  <a:extLst>
                    <a:ext uri="{9D8B030D-6E8A-4147-A177-3AD203B41FA5}">
                      <a16:colId xmlns:a16="http://schemas.microsoft.com/office/drawing/2014/main" val="1992380980"/>
                    </a:ext>
                  </a:extLst>
                </a:gridCol>
                <a:gridCol w="1268882">
                  <a:extLst>
                    <a:ext uri="{9D8B030D-6E8A-4147-A177-3AD203B41FA5}">
                      <a16:colId xmlns:a16="http://schemas.microsoft.com/office/drawing/2014/main" val="1330599915"/>
                    </a:ext>
                  </a:extLst>
                </a:gridCol>
                <a:gridCol w="1376733">
                  <a:extLst>
                    <a:ext uri="{9D8B030D-6E8A-4147-A177-3AD203B41FA5}">
                      <a16:colId xmlns:a16="http://schemas.microsoft.com/office/drawing/2014/main" val="1893375122"/>
                    </a:ext>
                  </a:extLst>
                </a:gridCol>
                <a:gridCol w="1214956">
                  <a:extLst>
                    <a:ext uri="{9D8B030D-6E8A-4147-A177-3AD203B41FA5}">
                      <a16:colId xmlns:a16="http://schemas.microsoft.com/office/drawing/2014/main" val="2628458342"/>
                    </a:ext>
                  </a:extLst>
                </a:gridCol>
                <a:gridCol w="621769">
                  <a:extLst>
                    <a:ext uri="{9D8B030D-6E8A-4147-A177-3AD203B41FA5}">
                      <a16:colId xmlns:a16="http://schemas.microsoft.com/office/drawing/2014/main" val="1388138755"/>
                    </a:ext>
                  </a:extLst>
                </a:gridCol>
                <a:gridCol w="675695">
                  <a:extLst>
                    <a:ext uri="{9D8B030D-6E8A-4147-A177-3AD203B41FA5}">
                      <a16:colId xmlns:a16="http://schemas.microsoft.com/office/drawing/2014/main" val="2466300151"/>
                    </a:ext>
                  </a:extLst>
                </a:gridCol>
                <a:gridCol w="459991">
                  <a:extLst>
                    <a:ext uri="{9D8B030D-6E8A-4147-A177-3AD203B41FA5}">
                      <a16:colId xmlns:a16="http://schemas.microsoft.com/office/drawing/2014/main" val="2667114868"/>
                    </a:ext>
                  </a:extLst>
                </a:gridCol>
                <a:gridCol w="1053177">
                  <a:extLst>
                    <a:ext uri="{9D8B030D-6E8A-4147-A177-3AD203B41FA5}">
                      <a16:colId xmlns:a16="http://schemas.microsoft.com/office/drawing/2014/main" val="630404456"/>
                    </a:ext>
                  </a:extLst>
                </a:gridCol>
                <a:gridCol w="1646364">
                  <a:extLst>
                    <a:ext uri="{9D8B030D-6E8A-4147-A177-3AD203B41FA5}">
                      <a16:colId xmlns:a16="http://schemas.microsoft.com/office/drawing/2014/main" val="399144381"/>
                    </a:ext>
                  </a:extLst>
                </a:gridCol>
              </a:tblGrid>
              <a:tr h="8672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910646"/>
                  </a:ext>
                </a:extLst>
              </a:tr>
              <a:tr h="8672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결정일시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decide_date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804584"/>
                  </a:ext>
                </a:extLst>
              </a:tr>
              <a:tr h="8672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streamer_ID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Streamer(streamer_ID)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36098"/>
                  </a:ext>
                </a:extLst>
              </a:tr>
              <a:tr h="8672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rank_category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비기너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Streamer_rank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(category)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761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9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시청하다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45160"/>
              </p:ext>
            </p:extLst>
          </p:nvPr>
        </p:nvGraphicFramePr>
        <p:xfrm>
          <a:off x="1884312" y="1606471"/>
          <a:ext cx="8868569" cy="3067128"/>
        </p:xfrm>
        <a:graphic>
          <a:graphicData uri="http://schemas.openxmlformats.org/drawingml/2006/table">
            <a:tbl>
              <a:tblPr/>
              <a:tblGrid>
                <a:gridCol w="516076">
                  <a:extLst>
                    <a:ext uri="{9D8B030D-6E8A-4147-A177-3AD203B41FA5}">
                      <a16:colId xmlns:a16="http://schemas.microsoft.com/office/drawing/2014/main" val="3909684579"/>
                    </a:ext>
                  </a:extLst>
                </a:gridCol>
                <a:gridCol w="1274210">
                  <a:extLst>
                    <a:ext uri="{9D8B030D-6E8A-4147-A177-3AD203B41FA5}">
                      <a16:colId xmlns:a16="http://schemas.microsoft.com/office/drawing/2014/main" val="1266814142"/>
                    </a:ext>
                  </a:extLst>
                </a:gridCol>
                <a:gridCol w="1382515">
                  <a:extLst>
                    <a:ext uri="{9D8B030D-6E8A-4147-A177-3AD203B41FA5}">
                      <a16:colId xmlns:a16="http://schemas.microsoft.com/office/drawing/2014/main" val="1563162467"/>
                    </a:ext>
                  </a:extLst>
                </a:gridCol>
                <a:gridCol w="1220057">
                  <a:extLst>
                    <a:ext uri="{9D8B030D-6E8A-4147-A177-3AD203B41FA5}">
                      <a16:colId xmlns:a16="http://schemas.microsoft.com/office/drawing/2014/main" val="2710516368"/>
                    </a:ext>
                  </a:extLst>
                </a:gridCol>
                <a:gridCol w="624380">
                  <a:extLst>
                    <a:ext uri="{9D8B030D-6E8A-4147-A177-3AD203B41FA5}">
                      <a16:colId xmlns:a16="http://schemas.microsoft.com/office/drawing/2014/main" val="1386196786"/>
                    </a:ext>
                  </a:extLst>
                </a:gridCol>
                <a:gridCol w="678532">
                  <a:extLst>
                    <a:ext uri="{9D8B030D-6E8A-4147-A177-3AD203B41FA5}">
                      <a16:colId xmlns:a16="http://schemas.microsoft.com/office/drawing/2014/main" val="35546316"/>
                    </a:ext>
                  </a:extLst>
                </a:gridCol>
                <a:gridCol w="461923">
                  <a:extLst>
                    <a:ext uri="{9D8B030D-6E8A-4147-A177-3AD203B41FA5}">
                      <a16:colId xmlns:a16="http://schemas.microsoft.com/office/drawing/2014/main" val="1264293783"/>
                    </a:ext>
                  </a:extLst>
                </a:gridCol>
                <a:gridCol w="1057600">
                  <a:extLst>
                    <a:ext uri="{9D8B030D-6E8A-4147-A177-3AD203B41FA5}">
                      <a16:colId xmlns:a16="http://schemas.microsoft.com/office/drawing/2014/main" val="2551270374"/>
                    </a:ext>
                  </a:extLst>
                </a:gridCol>
                <a:gridCol w="1653276">
                  <a:extLst>
                    <a:ext uri="{9D8B030D-6E8A-4147-A177-3AD203B41FA5}">
                      <a16:colId xmlns:a16="http://schemas.microsoft.com/office/drawing/2014/main" val="2128542275"/>
                    </a:ext>
                  </a:extLst>
                </a:gridCol>
              </a:tblGrid>
              <a:tr h="10223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685440"/>
                  </a:ext>
                </a:extLst>
              </a:tr>
              <a:tr h="10223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MusicApp_User(user_ID)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540587"/>
                  </a:ext>
                </a:extLst>
              </a:tr>
              <a:tr h="10223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view_num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Streaming(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55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후원하다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00023"/>
              </p:ext>
            </p:extLst>
          </p:nvPr>
        </p:nvGraphicFramePr>
        <p:xfrm>
          <a:off x="1886676" y="1606470"/>
          <a:ext cx="8918291" cy="3891505"/>
        </p:xfrm>
        <a:graphic>
          <a:graphicData uri="http://schemas.openxmlformats.org/drawingml/2006/table">
            <a:tbl>
              <a:tblPr/>
              <a:tblGrid>
                <a:gridCol w="518968">
                  <a:extLst>
                    <a:ext uri="{9D8B030D-6E8A-4147-A177-3AD203B41FA5}">
                      <a16:colId xmlns:a16="http://schemas.microsoft.com/office/drawing/2014/main" val="1539078337"/>
                    </a:ext>
                  </a:extLst>
                </a:gridCol>
                <a:gridCol w="1281353">
                  <a:extLst>
                    <a:ext uri="{9D8B030D-6E8A-4147-A177-3AD203B41FA5}">
                      <a16:colId xmlns:a16="http://schemas.microsoft.com/office/drawing/2014/main" val="2043718092"/>
                    </a:ext>
                  </a:extLst>
                </a:gridCol>
                <a:gridCol w="1390266">
                  <a:extLst>
                    <a:ext uri="{9D8B030D-6E8A-4147-A177-3AD203B41FA5}">
                      <a16:colId xmlns:a16="http://schemas.microsoft.com/office/drawing/2014/main" val="3563657367"/>
                    </a:ext>
                  </a:extLst>
                </a:gridCol>
                <a:gridCol w="1226898">
                  <a:extLst>
                    <a:ext uri="{9D8B030D-6E8A-4147-A177-3AD203B41FA5}">
                      <a16:colId xmlns:a16="http://schemas.microsoft.com/office/drawing/2014/main" val="3477461581"/>
                    </a:ext>
                  </a:extLst>
                </a:gridCol>
                <a:gridCol w="627881">
                  <a:extLst>
                    <a:ext uri="{9D8B030D-6E8A-4147-A177-3AD203B41FA5}">
                      <a16:colId xmlns:a16="http://schemas.microsoft.com/office/drawing/2014/main" val="2938491244"/>
                    </a:ext>
                  </a:extLst>
                </a:gridCol>
                <a:gridCol w="682337">
                  <a:extLst>
                    <a:ext uri="{9D8B030D-6E8A-4147-A177-3AD203B41FA5}">
                      <a16:colId xmlns:a16="http://schemas.microsoft.com/office/drawing/2014/main" val="4175639142"/>
                    </a:ext>
                  </a:extLst>
                </a:gridCol>
                <a:gridCol w="464513">
                  <a:extLst>
                    <a:ext uri="{9D8B030D-6E8A-4147-A177-3AD203B41FA5}">
                      <a16:colId xmlns:a16="http://schemas.microsoft.com/office/drawing/2014/main" val="146894953"/>
                    </a:ext>
                  </a:extLst>
                </a:gridCol>
                <a:gridCol w="1063529">
                  <a:extLst>
                    <a:ext uri="{9D8B030D-6E8A-4147-A177-3AD203B41FA5}">
                      <a16:colId xmlns:a16="http://schemas.microsoft.com/office/drawing/2014/main" val="3231943702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3118984535"/>
                    </a:ext>
                  </a:extLst>
                </a:gridCol>
              </a:tblGrid>
              <a:tr h="9495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450175"/>
                  </a:ext>
                </a:extLst>
              </a:tr>
              <a:tr h="867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MusicApp_User(user_ID)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52783"/>
                  </a:ext>
                </a:extLst>
              </a:tr>
              <a:tr h="867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스트리머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streamer_ID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Streamer(streamer_ID)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887068"/>
                  </a:ext>
                </a:extLst>
              </a:tr>
              <a:tr h="490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후원일시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donate_date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72976"/>
                  </a:ext>
                </a:extLst>
              </a:tr>
              <a:tr h="7166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후원금액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CHECK(payment &gt;= 1000)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45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4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b="1" dirty="0" smtClean="0">
                <a:latin typeface="+mn-ea"/>
              </a:rPr>
              <a:t>테이블 구조 명세서</a:t>
            </a:r>
            <a:endParaRPr lang="en-US" altLang="ko-KR" sz="2000" b="1" dirty="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구매하다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0483"/>
              </p:ext>
            </p:extLst>
          </p:nvPr>
        </p:nvGraphicFramePr>
        <p:xfrm>
          <a:off x="1894245" y="1606471"/>
          <a:ext cx="8719739" cy="4111422"/>
        </p:xfrm>
        <a:graphic>
          <a:graphicData uri="http://schemas.openxmlformats.org/drawingml/2006/table">
            <a:tbl>
              <a:tblPr/>
              <a:tblGrid>
                <a:gridCol w="507415">
                  <a:extLst>
                    <a:ext uri="{9D8B030D-6E8A-4147-A177-3AD203B41FA5}">
                      <a16:colId xmlns:a16="http://schemas.microsoft.com/office/drawing/2014/main" val="1681116704"/>
                    </a:ext>
                  </a:extLst>
                </a:gridCol>
                <a:gridCol w="1252827">
                  <a:extLst>
                    <a:ext uri="{9D8B030D-6E8A-4147-A177-3AD203B41FA5}">
                      <a16:colId xmlns:a16="http://schemas.microsoft.com/office/drawing/2014/main" val="4020460394"/>
                    </a:ext>
                  </a:extLst>
                </a:gridCol>
                <a:gridCol w="1359314">
                  <a:extLst>
                    <a:ext uri="{9D8B030D-6E8A-4147-A177-3AD203B41FA5}">
                      <a16:colId xmlns:a16="http://schemas.microsoft.com/office/drawing/2014/main" val="3338042214"/>
                    </a:ext>
                  </a:extLst>
                </a:gridCol>
                <a:gridCol w="1199582">
                  <a:extLst>
                    <a:ext uri="{9D8B030D-6E8A-4147-A177-3AD203B41FA5}">
                      <a16:colId xmlns:a16="http://schemas.microsoft.com/office/drawing/2014/main" val="170336258"/>
                    </a:ext>
                  </a:extLst>
                </a:gridCol>
                <a:gridCol w="613901">
                  <a:extLst>
                    <a:ext uri="{9D8B030D-6E8A-4147-A177-3AD203B41FA5}">
                      <a16:colId xmlns:a16="http://schemas.microsoft.com/office/drawing/2014/main" val="3865707629"/>
                    </a:ext>
                  </a:extLst>
                </a:gridCol>
                <a:gridCol w="667146">
                  <a:extLst>
                    <a:ext uri="{9D8B030D-6E8A-4147-A177-3AD203B41FA5}">
                      <a16:colId xmlns:a16="http://schemas.microsoft.com/office/drawing/2014/main" val="2341099816"/>
                    </a:ext>
                  </a:extLst>
                </a:gridCol>
                <a:gridCol w="454171">
                  <a:extLst>
                    <a:ext uri="{9D8B030D-6E8A-4147-A177-3AD203B41FA5}">
                      <a16:colId xmlns:a16="http://schemas.microsoft.com/office/drawing/2014/main" val="1978726085"/>
                    </a:ext>
                  </a:extLst>
                </a:gridCol>
                <a:gridCol w="1039851">
                  <a:extLst>
                    <a:ext uri="{9D8B030D-6E8A-4147-A177-3AD203B41FA5}">
                      <a16:colId xmlns:a16="http://schemas.microsoft.com/office/drawing/2014/main" val="1551419331"/>
                    </a:ext>
                  </a:extLst>
                </a:gridCol>
                <a:gridCol w="1625532">
                  <a:extLst>
                    <a:ext uri="{9D8B030D-6E8A-4147-A177-3AD203B41FA5}">
                      <a16:colId xmlns:a16="http://schemas.microsoft.com/office/drawing/2014/main" val="442094822"/>
                    </a:ext>
                  </a:extLst>
                </a:gridCol>
              </a:tblGrid>
              <a:tr h="587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칼럼이름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값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46980"/>
                  </a:ext>
                </a:extLst>
              </a:tr>
              <a:tr h="587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 FK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MusicApp_User(user_ID)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983300"/>
                  </a:ext>
                </a:extLst>
              </a:tr>
              <a:tr h="587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purchase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_product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Product(num)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85806"/>
                  </a:ext>
                </a:extLst>
              </a:tr>
              <a:tr h="587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구매일시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purchase_date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171520"/>
                  </a:ext>
                </a:extLst>
              </a:tr>
              <a:tr h="587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payment_type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CHECK(IN '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휴대폰결제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','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','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계좌이체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629923"/>
                  </a:ext>
                </a:extLst>
              </a:tr>
              <a:tr h="587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purchase_num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0683"/>
                  </a:ext>
                </a:extLst>
              </a:tr>
              <a:tr h="587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1421" marR="61421" marT="16981" marB="169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결제정보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payment_info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6370" marR="0" indent="-1663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86712" marR="86712" marT="43356" marB="43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2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2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n-ea"/>
              </a:rPr>
              <a:t>4. </a:t>
            </a:r>
            <a:r>
              <a:rPr lang="ko-KR" altLang="en-US" sz="3000" b="1" dirty="0" smtClean="0">
                <a:latin typeface="+mn-ea"/>
              </a:rPr>
              <a:t>물리적 설계 결과</a:t>
            </a:r>
            <a:endParaRPr lang="en-US" altLang="ko-KR" sz="3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(2) </a:t>
            </a:r>
            <a:r>
              <a:rPr lang="ko-KR" altLang="en-US" sz="2000" b="1" dirty="0" smtClean="0">
                <a:latin typeface="+mn-ea"/>
              </a:rPr>
              <a:t>인덱스 정의서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44926"/>
              </p:ext>
            </p:extLst>
          </p:nvPr>
        </p:nvGraphicFramePr>
        <p:xfrm>
          <a:off x="1793493" y="1637182"/>
          <a:ext cx="8515632" cy="983839"/>
        </p:xfrm>
        <a:graphic>
          <a:graphicData uri="http://schemas.openxmlformats.org/drawingml/2006/table">
            <a:tbl>
              <a:tblPr/>
              <a:tblGrid>
                <a:gridCol w="1384384">
                  <a:extLst>
                    <a:ext uri="{9D8B030D-6E8A-4147-A177-3AD203B41FA5}">
                      <a16:colId xmlns:a16="http://schemas.microsoft.com/office/drawing/2014/main" val="2123060420"/>
                    </a:ext>
                  </a:extLst>
                </a:gridCol>
                <a:gridCol w="1728924">
                  <a:extLst>
                    <a:ext uri="{9D8B030D-6E8A-4147-A177-3AD203B41FA5}">
                      <a16:colId xmlns:a16="http://schemas.microsoft.com/office/drawing/2014/main" val="4110340014"/>
                    </a:ext>
                  </a:extLst>
                </a:gridCol>
                <a:gridCol w="1249172">
                  <a:extLst>
                    <a:ext uri="{9D8B030D-6E8A-4147-A177-3AD203B41FA5}">
                      <a16:colId xmlns:a16="http://schemas.microsoft.com/office/drawing/2014/main" val="1296348702"/>
                    </a:ext>
                  </a:extLst>
                </a:gridCol>
                <a:gridCol w="1384384">
                  <a:extLst>
                    <a:ext uri="{9D8B030D-6E8A-4147-A177-3AD203B41FA5}">
                      <a16:colId xmlns:a16="http://schemas.microsoft.com/office/drawing/2014/main" val="2269259458"/>
                    </a:ext>
                  </a:extLst>
                </a:gridCol>
                <a:gridCol w="1384384">
                  <a:extLst>
                    <a:ext uri="{9D8B030D-6E8A-4147-A177-3AD203B41FA5}">
                      <a16:colId xmlns:a16="http://schemas.microsoft.com/office/drawing/2014/main" val="512186557"/>
                    </a:ext>
                  </a:extLst>
                </a:gridCol>
                <a:gridCol w="1384384">
                  <a:extLst>
                    <a:ext uri="{9D8B030D-6E8A-4147-A177-3AD203B41FA5}">
                      <a16:colId xmlns:a16="http://schemas.microsoft.com/office/drawing/2014/main" val="4203127972"/>
                    </a:ext>
                  </a:extLst>
                </a:gridCol>
              </a:tblGrid>
              <a:tr h="3321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691240"/>
                  </a:ext>
                </a:extLst>
              </a:tr>
              <a:tr h="65166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53976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04718"/>
              </p:ext>
            </p:extLst>
          </p:nvPr>
        </p:nvGraphicFramePr>
        <p:xfrm>
          <a:off x="1793492" y="2913213"/>
          <a:ext cx="8515633" cy="1083600"/>
        </p:xfrm>
        <a:graphic>
          <a:graphicData uri="http://schemas.openxmlformats.org/drawingml/2006/table">
            <a:tbl>
              <a:tblPr/>
              <a:tblGrid>
                <a:gridCol w="1371348">
                  <a:extLst>
                    <a:ext uri="{9D8B030D-6E8A-4147-A177-3AD203B41FA5}">
                      <a16:colId xmlns:a16="http://schemas.microsoft.com/office/drawing/2014/main" val="1073721350"/>
                    </a:ext>
                  </a:extLst>
                </a:gridCol>
                <a:gridCol w="1737862">
                  <a:extLst>
                    <a:ext uri="{9D8B030D-6E8A-4147-A177-3AD203B41FA5}">
                      <a16:colId xmlns:a16="http://schemas.microsoft.com/office/drawing/2014/main" val="3502711732"/>
                    </a:ext>
                  </a:extLst>
                </a:gridCol>
                <a:gridCol w="1249477">
                  <a:extLst>
                    <a:ext uri="{9D8B030D-6E8A-4147-A177-3AD203B41FA5}">
                      <a16:colId xmlns:a16="http://schemas.microsoft.com/office/drawing/2014/main" val="2761798911"/>
                    </a:ext>
                  </a:extLst>
                </a:gridCol>
                <a:gridCol w="1418488">
                  <a:extLst>
                    <a:ext uri="{9D8B030D-6E8A-4147-A177-3AD203B41FA5}">
                      <a16:colId xmlns:a16="http://schemas.microsoft.com/office/drawing/2014/main" val="873671520"/>
                    </a:ext>
                  </a:extLst>
                </a:gridCol>
                <a:gridCol w="1364163">
                  <a:extLst>
                    <a:ext uri="{9D8B030D-6E8A-4147-A177-3AD203B41FA5}">
                      <a16:colId xmlns:a16="http://schemas.microsoft.com/office/drawing/2014/main" val="2177260750"/>
                    </a:ext>
                  </a:extLst>
                </a:gridCol>
                <a:gridCol w="1374295">
                  <a:extLst>
                    <a:ext uri="{9D8B030D-6E8A-4147-A177-3AD203B41FA5}">
                      <a16:colId xmlns:a16="http://schemas.microsoft.com/office/drawing/2014/main" val="2424145896"/>
                    </a:ext>
                  </a:extLst>
                </a:gridCol>
              </a:tblGrid>
              <a:tr h="365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130568"/>
                  </a:ext>
                </a:extLst>
              </a:tr>
              <a:tr h="71774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음향기기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Product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Product_price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8034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83145"/>
              </p:ext>
            </p:extLst>
          </p:nvPr>
        </p:nvGraphicFramePr>
        <p:xfrm>
          <a:off x="1793493" y="4235541"/>
          <a:ext cx="8515632" cy="1030137"/>
        </p:xfrm>
        <a:graphic>
          <a:graphicData uri="http://schemas.openxmlformats.org/drawingml/2006/table">
            <a:tbl>
              <a:tblPr/>
              <a:tblGrid>
                <a:gridCol w="1376427">
                  <a:extLst>
                    <a:ext uri="{9D8B030D-6E8A-4147-A177-3AD203B41FA5}">
                      <a16:colId xmlns:a16="http://schemas.microsoft.com/office/drawing/2014/main" val="49712537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073095846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3409270850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3438892809"/>
                    </a:ext>
                  </a:extLst>
                </a:gridCol>
                <a:gridCol w="1340973">
                  <a:extLst>
                    <a:ext uri="{9D8B030D-6E8A-4147-A177-3AD203B41FA5}">
                      <a16:colId xmlns:a16="http://schemas.microsoft.com/office/drawing/2014/main" val="2294635932"/>
                    </a:ext>
                  </a:extLst>
                </a:gridCol>
                <a:gridCol w="1419272">
                  <a:extLst>
                    <a:ext uri="{9D8B030D-6E8A-4147-A177-3AD203B41FA5}">
                      <a16:colId xmlns:a16="http://schemas.microsoft.com/office/drawing/2014/main" val="4128071728"/>
                    </a:ext>
                  </a:extLst>
                </a:gridCol>
              </a:tblGrid>
              <a:tr h="412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637437"/>
                  </a:ext>
                </a:extLst>
              </a:tr>
              <a:tr h="61767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제휴사이트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Site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Site_name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Varchar2(40)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5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119" y="2900991"/>
            <a:ext cx="442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dirty="0" smtClean="0">
                <a:latin typeface="+mj-ea"/>
                <a:ea typeface="+mj-ea"/>
              </a:rPr>
              <a:t>5. </a:t>
            </a:r>
            <a:r>
              <a:rPr lang="ko-KR" altLang="en-US" sz="7000" b="1" dirty="0" smtClean="0">
                <a:latin typeface="+mj-ea"/>
                <a:ea typeface="+mj-ea"/>
              </a:rPr>
              <a:t>시연</a:t>
            </a:r>
            <a:endParaRPr lang="ko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22763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0" y="788611"/>
            <a:ext cx="4429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1. </a:t>
            </a:r>
            <a:r>
              <a:rPr lang="ko-KR" altLang="en-US" sz="3000" b="1" dirty="0" smtClean="0"/>
              <a:t>프로젝트 주제 설명</a:t>
            </a:r>
            <a:endParaRPr lang="ko-KR" altLang="en-US" sz="3000" b="1" dirty="0"/>
          </a:p>
        </p:txBody>
      </p:sp>
      <p:sp>
        <p:nvSpPr>
          <p:cNvPr id="10" name="직사각형 9"/>
          <p:cNvSpPr/>
          <p:nvPr/>
        </p:nvSpPr>
        <p:spPr>
          <a:xfrm>
            <a:off x="612285" y="3865714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0" y="1342609"/>
            <a:ext cx="4513060" cy="4513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535" y="441960"/>
            <a:ext cx="6020366" cy="5400000"/>
          </a:xfrm>
          <a:prstGeom prst="rect">
            <a:avLst/>
          </a:prstGeom>
          <a:solidFill>
            <a:schemeClr val="accent1"/>
          </a:solidFill>
          <a:ln w="476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94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10404" y="412548"/>
            <a:ext cx="4341529" cy="5649456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714507" y="412548"/>
            <a:ext cx="8402666" cy="5649456"/>
            <a:chOff x="3230304" y="504159"/>
            <a:chExt cx="8402666" cy="5649456"/>
          </a:xfrm>
        </p:grpSpPr>
        <p:sp>
          <p:nvSpPr>
            <p:cNvPr id="12" name="직사각형 11"/>
            <p:cNvSpPr/>
            <p:nvPr/>
          </p:nvSpPr>
          <p:spPr>
            <a:xfrm>
              <a:off x="3230304" y="504159"/>
              <a:ext cx="4341529" cy="5649456"/>
            </a:xfrm>
            <a:prstGeom prst="rect">
              <a:avLst/>
            </a:prstGeom>
            <a:solidFill>
              <a:srgbClr val="BD58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49493" y="725463"/>
              <a:ext cx="3983477" cy="5206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3500" b="1" dirty="0" smtClean="0">
                  <a:solidFill>
                    <a:schemeClr val="tx2"/>
                  </a:solidFill>
                  <a:latin typeface="+mn-ea"/>
                </a:rPr>
                <a:t>심층적</a:t>
              </a:r>
              <a:r>
                <a:rPr lang="ko-KR" altLang="en-US" sz="3500" b="1" dirty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altLang="ko-KR" sz="3500" b="1" dirty="0" smtClean="0">
                  <a:solidFill>
                    <a:schemeClr val="tx2"/>
                  </a:solidFill>
                  <a:latin typeface="+mn-ea"/>
                </a:rPr>
                <a:t>DB </a:t>
              </a:r>
              <a:r>
                <a:rPr lang="ko-KR" altLang="en-US" sz="3500" b="1" dirty="0" smtClean="0">
                  <a:solidFill>
                    <a:schemeClr val="tx2"/>
                  </a:solidFill>
                  <a:latin typeface="+mn-ea"/>
                </a:rPr>
                <a:t>이해</a:t>
              </a:r>
              <a:endParaRPr lang="en-US" altLang="ko-KR" sz="3500" b="1" dirty="0">
                <a:solidFill>
                  <a:schemeClr val="tx2"/>
                </a:solidFill>
                <a:latin typeface="+mn-ea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3500" b="1" dirty="0" smtClean="0">
                  <a:solidFill>
                    <a:schemeClr val="tx2"/>
                  </a:solidFill>
                  <a:latin typeface="+mn-ea"/>
                </a:rPr>
                <a:t>SQL</a:t>
              </a:r>
              <a:r>
                <a:rPr lang="ko-KR" altLang="en-US" sz="3500" b="1" dirty="0" smtClean="0">
                  <a:solidFill>
                    <a:schemeClr val="tx2"/>
                  </a:solidFill>
                  <a:latin typeface="+mn-ea"/>
                </a:rPr>
                <a:t> 언어</a:t>
              </a:r>
              <a:endParaRPr lang="en-US" altLang="ko-KR" sz="3500" b="1" dirty="0" smtClean="0">
                <a:solidFill>
                  <a:schemeClr val="tx2"/>
                </a:solidFill>
                <a:latin typeface="+mn-ea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3000" b="1" dirty="0" smtClean="0">
                  <a:solidFill>
                    <a:schemeClr val="tx2"/>
                  </a:solidFill>
                  <a:latin typeface="+mn-ea"/>
                </a:rPr>
                <a:t>보고서 작성 요령</a:t>
              </a:r>
              <a:endParaRPr lang="en-US" altLang="ko-KR" sz="3000" b="1" dirty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38844" y="641227"/>
            <a:ext cx="3983477" cy="5206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 smtClean="0">
                <a:solidFill>
                  <a:srgbClr val="FF0000"/>
                </a:solidFill>
                <a:latin typeface="Agency FB" panose="020B0503020202020204" pitchFamily="34" charset="0"/>
                <a:ea typeface="바탕체" panose="02030609000101010101" pitchFamily="17" charset="-127"/>
              </a:rPr>
              <a:t>˹</a:t>
            </a:r>
            <a:r>
              <a:rPr lang="en-US" altLang="ko-KR" sz="4000" b="1" i="1" dirty="0">
                <a:solidFill>
                  <a:srgbClr val="FF0000"/>
                </a:solidFill>
                <a:latin typeface="Agency FB" panose="020B0503020202020204" pitchFamily="34" charset="0"/>
                <a:ea typeface="바탕체" panose="02030609000101010101" pitchFamily="17" charset="-127"/>
              </a:rPr>
              <a:t>Professional </a:t>
            </a:r>
            <a:r>
              <a:rPr lang="en-US" altLang="ko-KR" sz="4000" b="1" i="1" dirty="0" smtClean="0">
                <a:solidFill>
                  <a:srgbClr val="FF0000"/>
                </a:solidFill>
                <a:latin typeface="Agency FB" panose="020B0503020202020204" pitchFamily="34" charset="0"/>
                <a:ea typeface="바탕체" panose="02030609000101010101" pitchFamily="17" charset="-127"/>
              </a:rPr>
              <a:t> </a:t>
            </a:r>
          </a:p>
          <a:p>
            <a:pPr algn="ctr"/>
            <a:r>
              <a:rPr lang="en-US" altLang="ko-KR" sz="4000" b="1" i="1" dirty="0" smtClean="0">
                <a:solidFill>
                  <a:srgbClr val="FF0000"/>
                </a:solidFill>
                <a:latin typeface="Agency FB" panose="020B0503020202020204" pitchFamily="34" charset="0"/>
                <a:ea typeface="바탕체" panose="02030609000101010101" pitchFamily="17" charset="-127"/>
              </a:rPr>
              <a:t>Data-base Family˼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3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650" y="3943350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10404" y="412548"/>
            <a:ext cx="4341529" cy="5649456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714507" y="412548"/>
            <a:ext cx="8402666" cy="5649456"/>
            <a:chOff x="3230304" y="504159"/>
            <a:chExt cx="8402666" cy="5649456"/>
          </a:xfrm>
        </p:grpSpPr>
        <p:sp>
          <p:nvSpPr>
            <p:cNvPr id="12" name="직사각형 11"/>
            <p:cNvSpPr/>
            <p:nvPr/>
          </p:nvSpPr>
          <p:spPr>
            <a:xfrm>
              <a:off x="3230304" y="504159"/>
              <a:ext cx="4341529" cy="5649456"/>
            </a:xfrm>
            <a:prstGeom prst="rect">
              <a:avLst/>
            </a:prstGeom>
            <a:solidFill>
              <a:srgbClr val="BD58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49493" y="725463"/>
              <a:ext cx="3983477" cy="5206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7000" b="1" dirty="0" err="1" smtClean="0">
                  <a:solidFill>
                    <a:schemeClr val="tx2"/>
                  </a:solidFill>
                  <a:latin typeface="+mn-ea"/>
                </a:rPr>
                <a:t>QnA</a:t>
              </a:r>
              <a:endParaRPr lang="en-US" altLang="ko-KR" sz="7000" b="1" dirty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38844" y="641227"/>
            <a:ext cx="3983477" cy="5206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i="1" dirty="0" smtClean="0">
                <a:solidFill>
                  <a:srgbClr val="FF0000"/>
                </a:solidFill>
                <a:latin typeface="Agency FB" panose="020B0503020202020204" pitchFamily="34" charset="0"/>
                <a:ea typeface="바탕체" panose="02030609000101010101" pitchFamily="17" charset="-127"/>
              </a:rPr>
              <a:t>˹</a:t>
            </a:r>
            <a:r>
              <a:rPr lang="en-US" altLang="ko-KR" sz="4000" b="1" i="1" dirty="0">
                <a:solidFill>
                  <a:srgbClr val="FF0000"/>
                </a:solidFill>
                <a:latin typeface="Agency FB" panose="020B0503020202020204" pitchFamily="34" charset="0"/>
                <a:ea typeface="바탕체" panose="02030609000101010101" pitchFamily="17" charset="-127"/>
              </a:rPr>
              <a:t>Professional </a:t>
            </a:r>
            <a:r>
              <a:rPr lang="en-US" altLang="ko-KR" sz="4000" b="1" i="1" dirty="0" smtClean="0">
                <a:solidFill>
                  <a:srgbClr val="FF0000"/>
                </a:solidFill>
                <a:latin typeface="Agency FB" panose="020B0503020202020204" pitchFamily="34" charset="0"/>
                <a:ea typeface="바탕체" panose="02030609000101010101" pitchFamily="17" charset="-127"/>
              </a:rPr>
              <a:t> </a:t>
            </a:r>
          </a:p>
          <a:p>
            <a:pPr algn="ctr"/>
            <a:r>
              <a:rPr lang="en-US" altLang="ko-KR" sz="4000" b="1" i="1" dirty="0" smtClean="0">
                <a:solidFill>
                  <a:srgbClr val="FF0000"/>
                </a:solidFill>
                <a:latin typeface="Agency FB" panose="020B0503020202020204" pitchFamily="34" charset="0"/>
                <a:ea typeface="바탕체" panose="02030609000101010101" pitchFamily="17" charset="-127"/>
              </a:rPr>
              <a:t>Data-base Family˼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91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52" y="1843147"/>
            <a:ext cx="7983499" cy="34927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6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2285" y="3865714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4691" y="436919"/>
            <a:ext cx="442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ea"/>
                <a:ea typeface="+mj-ea"/>
              </a:rPr>
              <a:t>1. </a:t>
            </a:r>
            <a:r>
              <a:rPr lang="ko-KR" altLang="en-US" sz="3000" b="1" dirty="0" smtClean="0">
                <a:latin typeface="+mj-ea"/>
                <a:ea typeface="+mj-ea"/>
              </a:rPr>
              <a:t>프로젝트 주제 설명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(1) </a:t>
            </a:r>
            <a:r>
              <a:rPr lang="ko-KR" altLang="en-US" sz="2000" b="1" dirty="0" smtClean="0">
                <a:latin typeface="+mj-ea"/>
                <a:ea typeface="+mj-ea"/>
              </a:rPr>
              <a:t>목적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0" y="2407920"/>
            <a:ext cx="3154680" cy="31546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40" y="702779"/>
            <a:ext cx="3528060" cy="35280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9" y="4230839"/>
            <a:ext cx="6167895" cy="16194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60" y="1114475"/>
            <a:ext cx="2993880" cy="29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5830" y="3995616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208" y="436919"/>
            <a:ext cx="4872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ea"/>
                <a:ea typeface="+mj-ea"/>
              </a:rPr>
              <a:t>1. </a:t>
            </a:r>
            <a:r>
              <a:rPr lang="ko-KR" altLang="en-US" sz="3000" b="1" dirty="0" smtClean="0">
                <a:latin typeface="+mj-ea"/>
                <a:ea typeface="+mj-ea"/>
              </a:rPr>
              <a:t>프로젝트 주제 설명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(1) </a:t>
            </a:r>
            <a:r>
              <a:rPr lang="ko-KR" altLang="en-US" sz="2000" b="1" dirty="0" smtClean="0">
                <a:latin typeface="+mj-ea"/>
                <a:ea typeface="+mj-ea"/>
              </a:rPr>
              <a:t>목적</a:t>
            </a:r>
            <a:endParaRPr lang="ko-KR" altLang="en-US" sz="2000" b="1" dirty="0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01" y="1971920"/>
            <a:ext cx="5051912" cy="33679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1" name="한쪽 모서리는 잘리고 다른 쪽 모서리는 둥근 사각형 70"/>
          <p:cNvSpPr/>
          <p:nvPr/>
        </p:nvSpPr>
        <p:spPr>
          <a:xfrm>
            <a:off x="6758129" y="1409636"/>
            <a:ext cx="4091580" cy="3976692"/>
          </a:xfrm>
          <a:prstGeom prst="snip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4500" b="1" dirty="0" smtClean="0">
                <a:solidFill>
                  <a:schemeClr val="tx1"/>
                </a:solidFill>
              </a:rPr>
              <a:t>음원</a:t>
            </a:r>
            <a:endParaRPr lang="en-US" altLang="ko-KR" sz="4500" b="1" dirty="0" smtClean="0">
              <a:solidFill>
                <a:schemeClr val="tx1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4500" b="1" dirty="0" smtClean="0">
                <a:solidFill>
                  <a:schemeClr val="tx1"/>
                </a:solidFill>
              </a:rPr>
              <a:t>가수 </a:t>
            </a:r>
            <a:endParaRPr lang="en-US" altLang="ko-KR" sz="4500" b="1" dirty="0" smtClean="0">
              <a:solidFill>
                <a:schemeClr val="tx1"/>
              </a:solidFill>
            </a:endParaRP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4500" b="1" dirty="0" smtClean="0">
                <a:solidFill>
                  <a:schemeClr val="tx1"/>
                </a:solidFill>
              </a:rPr>
              <a:t>음향기기</a:t>
            </a:r>
            <a:endParaRPr lang="ko-KR" altLang="en-US" sz="4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5830" y="3995616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208" y="436919"/>
            <a:ext cx="4872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ea"/>
                <a:ea typeface="+mj-ea"/>
              </a:rPr>
              <a:t>1. </a:t>
            </a:r>
            <a:r>
              <a:rPr lang="ko-KR" altLang="en-US" sz="3000" b="1" dirty="0" smtClean="0">
                <a:latin typeface="+mj-ea"/>
                <a:ea typeface="+mj-ea"/>
              </a:rPr>
              <a:t>프로젝트 주제 설명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(2) </a:t>
            </a:r>
            <a:r>
              <a:rPr lang="ko-KR" altLang="en-US" sz="2000" b="1" dirty="0" smtClean="0">
                <a:latin typeface="+mj-ea"/>
                <a:ea typeface="+mj-ea"/>
              </a:rPr>
              <a:t>필요성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13" y="3169627"/>
            <a:ext cx="1619250" cy="3238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8" b="65036"/>
          <a:stretch/>
        </p:blipFill>
        <p:spPr>
          <a:xfrm>
            <a:off x="3909646" y="1613390"/>
            <a:ext cx="7258012" cy="30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5830" y="3995616"/>
            <a:ext cx="10674350" cy="73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3208" y="436919"/>
            <a:ext cx="4872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+mj-ea"/>
                <a:ea typeface="+mj-ea"/>
              </a:rPr>
              <a:t>1. </a:t>
            </a:r>
            <a:r>
              <a:rPr lang="ko-KR" altLang="en-US" sz="3000" b="1" dirty="0" smtClean="0">
                <a:latin typeface="+mj-ea"/>
                <a:ea typeface="+mj-ea"/>
              </a:rPr>
              <a:t>프로젝트 주제 설명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(2) </a:t>
            </a:r>
            <a:r>
              <a:rPr lang="ko-KR" altLang="en-US" sz="2000" b="1" dirty="0" smtClean="0">
                <a:latin typeface="+mj-ea"/>
                <a:ea typeface="+mj-ea"/>
              </a:rPr>
              <a:t>필요성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02" b="8461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89"/>
          <a:stretch/>
        </p:blipFill>
        <p:spPr>
          <a:xfrm>
            <a:off x="5030985" y="512270"/>
            <a:ext cx="6747678" cy="67286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71" y="1429857"/>
            <a:ext cx="5042454" cy="44476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4" y="2061549"/>
            <a:ext cx="5445076" cy="363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886</TotalTime>
  <Words>3127</Words>
  <Application>Microsoft Office PowerPoint</Application>
  <PresentationFormat>와이드스크린</PresentationFormat>
  <Paragraphs>1311</Paragraphs>
  <Slides>52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맑은 고딕</vt:lpstr>
      <vt:lpstr>바탕체</vt:lpstr>
      <vt:lpstr>함초롬바탕</vt:lpstr>
      <vt:lpstr>Agency FB</vt:lpstr>
      <vt:lpstr>Arial</vt:lpstr>
      <vt:lpstr>Calibri</vt:lpstr>
      <vt:lpstr>Calibri Light</vt:lpstr>
      <vt:lpstr>Wingdings</vt:lpstr>
      <vt:lpstr>추억</vt:lpstr>
      <vt:lpstr>사용자 맞춤  음원 멀티 플랫폼</vt:lpstr>
      <vt:lpstr>PowerPoint 프레젠테이션</vt:lpstr>
      <vt:lpstr>Index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맞춤 멀티 음원 플랫폼</dc:title>
  <dc:creator>이예지</dc:creator>
  <cp:lastModifiedBy>이예지</cp:lastModifiedBy>
  <cp:revision>303</cp:revision>
  <dcterms:created xsi:type="dcterms:W3CDTF">2019-05-31T13:07:52Z</dcterms:created>
  <dcterms:modified xsi:type="dcterms:W3CDTF">2019-06-05T13:21:46Z</dcterms:modified>
</cp:coreProperties>
</file>