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notesMasterIdLst>
    <p:notesMasterId r:id="rId36"/>
  </p:notesMasterIdLst>
  <p:sldIdLst>
    <p:sldId id="256" r:id="rId2"/>
    <p:sldId id="285" r:id="rId3"/>
    <p:sldId id="286" r:id="rId4"/>
    <p:sldId id="287" r:id="rId5"/>
    <p:sldId id="257" r:id="rId6"/>
    <p:sldId id="301" r:id="rId7"/>
    <p:sldId id="298" r:id="rId8"/>
    <p:sldId id="300" r:id="rId9"/>
    <p:sldId id="269" r:id="rId10"/>
    <p:sldId id="270" r:id="rId11"/>
    <p:sldId id="271" r:id="rId12"/>
    <p:sldId id="299" r:id="rId13"/>
    <p:sldId id="279" r:id="rId14"/>
    <p:sldId id="288" r:id="rId15"/>
    <p:sldId id="280" r:id="rId16"/>
    <p:sldId id="289" r:id="rId17"/>
    <p:sldId id="281" r:id="rId18"/>
    <p:sldId id="290" r:id="rId19"/>
    <p:sldId id="282" r:id="rId20"/>
    <p:sldId id="291" r:id="rId21"/>
    <p:sldId id="283" r:id="rId22"/>
    <p:sldId id="292" r:id="rId23"/>
    <p:sldId id="293" r:id="rId24"/>
    <p:sldId id="284" r:id="rId25"/>
    <p:sldId id="294" r:id="rId26"/>
    <p:sldId id="273" r:id="rId27"/>
    <p:sldId id="274" r:id="rId28"/>
    <p:sldId id="295" r:id="rId29"/>
    <p:sldId id="275" r:id="rId30"/>
    <p:sldId id="276" r:id="rId31"/>
    <p:sldId id="277" r:id="rId32"/>
    <p:sldId id="296" r:id="rId33"/>
    <p:sldId id="297" r:id="rId34"/>
    <p:sldId id="26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56464A-7699-4EDB-9967-4F94A68D6B57}">
          <p14:sldIdLst>
            <p14:sldId id="256"/>
            <p14:sldId id="285"/>
            <p14:sldId id="286"/>
            <p14:sldId id="287"/>
            <p14:sldId id="257"/>
            <p14:sldId id="301"/>
            <p14:sldId id="298"/>
            <p14:sldId id="300"/>
            <p14:sldId id="269"/>
            <p14:sldId id="270"/>
            <p14:sldId id="271"/>
            <p14:sldId id="299"/>
            <p14:sldId id="279"/>
            <p14:sldId id="288"/>
            <p14:sldId id="280"/>
            <p14:sldId id="289"/>
            <p14:sldId id="281"/>
            <p14:sldId id="290"/>
            <p14:sldId id="282"/>
            <p14:sldId id="291"/>
            <p14:sldId id="283"/>
            <p14:sldId id="292"/>
            <p14:sldId id="293"/>
            <p14:sldId id="284"/>
            <p14:sldId id="294"/>
            <p14:sldId id="273"/>
            <p14:sldId id="274"/>
            <p14:sldId id="295"/>
            <p14:sldId id="275"/>
            <p14:sldId id="276"/>
            <p14:sldId id="277"/>
            <p14:sldId id="296"/>
            <p14:sldId id="297"/>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6476B5-61A6-44DA-A498-9FFF66B447F9}" type="datetimeFigureOut">
              <a:rPr lang="en-US" smtClean="0"/>
              <a:t>8/27/2021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ECCC35-584A-419F-9C59-8090E4E5717C}" type="slidenum">
              <a:rPr lang="en-US" smtClean="0"/>
              <a:t>‹#›</a:t>
            </a:fld>
            <a:endParaRPr lang="en-US"/>
          </a:p>
        </p:txBody>
      </p:sp>
    </p:spTree>
    <p:extLst>
      <p:ext uri="{BB962C8B-B14F-4D97-AF65-F5344CB8AC3E}">
        <p14:creationId xmlns:p14="http://schemas.microsoft.com/office/powerpoint/2010/main" val="1524207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19D57137-FB3F-45B1-8AC0-1E2E9A79D506}"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E902A2-CC71-4FFE-8B91-B343FFC44B0C}"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D57137-FB3F-45B1-8AC0-1E2E9A79D506}"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E902A2-CC71-4FFE-8B91-B343FFC44B0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D57137-FB3F-45B1-8AC0-1E2E9A79D506}"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E902A2-CC71-4FFE-8B91-B343FFC44B0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9D57137-FB3F-45B1-8AC0-1E2E9A79D506}"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E902A2-CC71-4FFE-8B91-B343FFC44B0C}"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D57137-FB3F-45B1-8AC0-1E2E9A79D506}"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E902A2-CC71-4FFE-8B91-B343FFC44B0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19D57137-FB3F-45B1-8AC0-1E2E9A79D506}"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E902A2-CC71-4FFE-8B91-B343FFC44B0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9D57137-FB3F-45B1-8AC0-1E2E9A79D506}" type="datetimeFigureOut">
              <a:rPr lang="en-US" smtClean="0"/>
              <a:t>8/27/2021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E902A2-CC71-4FFE-8B91-B343FFC44B0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D57137-FB3F-45B1-8AC0-1E2E9A79D506}" type="datetimeFigureOut">
              <a:rPr lang="en-US" smtClean="0"/>
              <a:t>8/27/2021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E902A2-CC71-4FFE-8B91-B343FFC44B0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57137-FB3F-45B1-8AC0-1E2E9A79D506}" type="datetimeFigureOut">
              <a:rPr lang="en-US" smtClean="0"/>
              <a:t>8/27/2021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E902A2-CC71-4FFE-8B91-B343FFC44B0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D57137-FB3F-45B1-8AC0-1E2E9A79D506}"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E902A2-CC71-4FFE-8B91-B343FFC44B0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D57137-FB3F-45B1-8AC0-1E2E9A79D506}"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E902A2-CC71-4FFE-8B91-B343FFC44B0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19D57137-FB3F-45B1-8AC0-1E2E9A79D506}" type="datetimeFigureOut">
              <a:rPr lang="en-US" smtClean="0"/>
              <a:t>8/27/2021</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D4E902A2-CC71-4FFE-8B91-B343FFC44B0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67384" y="2057400"/>
            <a:ext cx="6400800" cy="1752600"/>
          </a:xfrm>
        </p:spPr>
        <p:txBody>
          <a:bodyPr>
            <a:normAutofit/>
          </a:bodyPr>
          <a:lstStyle/>
          <a:p>
            <a:r>
              <a:rPr lang="en-US" dirty="0" smtClean="0"/>
              <a:t>Week 4- Team project (P1)</a:t>
            </a:r>
          </a:p>
          <a:p>
            <a:r>
              <a:rPr lang="en-US" sz="1800" dirty="0" smtClean="0">
                <a:solidFill>
                  <a:schemeClr val="tx1"/>
                </a:solidFill>
              </a:rPr>
              <a:t>Associates Training Management </a:t>
            </a:r>
            <a:endParaRPr lang="en-US" sz="1800" dirty="0">
              <a:solidFill>
                <a:schemeClr val="tx1"/>
              </a:solidFill>
            </a:endParaRPr>
          </a:p>
        </p:txBody>
      </p:sp>
      <p:sp>
        <p:nvSpPr>
          <p:cNvPr id="2" name="Title 1"/>
          <p:cNvSpPr>
            <a:spLocks noGrp="1"/>
          </p:cNvSpPr>
          <p:nvPr>
            <p:ph type="ctrTitle"/>
          </p:nvPr>
        </p:nvSpPr>
        <p:spPr>
          <a:xfrm>
            <a:off x="612648" y="526560"/>
            <a:ext cx="7772400" cy="1470025"/>
          </a:xfrm>
        </p:spPr>
        <p:txBody>
          <a:bodyPr/>
          <a:lstStyle/>
          <a:p>
            <a:r>
              <a:rPr lang="en-US" dirty="0" err="1" smtClean="0"/>
              <a:t>Revature</a:t>
            </a:r>
            <a:r>
              <a:rPr lang="en-US" dirty="0" smtClean="0"/>
              <a:t> India Pvt. Ltd.</a:t>
            </a:r>
            <a:endParaRPr lang="en-US" dirty="0"/>
          </a:p>
        </p:txBody>
      </p:sp>
      <p:sp>
        <p:nvSpPr>
          <p:cNvPr id="5" name="TextBox 4"/>
          <p:cNvSpPr txBox="1"/>
          <p:nvPr/>
        </p:nvSpPr>
        <p:spPr>
          <a:xfrm>
            <a:off x="310896" y="4050792"/>
            <a:ext cx="5708904" cy="2339102"/>
          </a:xfrm>
          <a:prstGeom prst="rect">
            <a:avLst/>
          </a:prstGeom>
          <a:noFill/>
        </p:spPr>
        <p:txBody>
          <a:bodyPr wrap="square" rtlCol="0">
            <a:spAutoFit/>
          </a:bodyPr>
          <a:lstStyle/>
          <a:p>
            <a:r>
              <a:rPr lang="en-US" sz="2000" b="1" dirty="0" smtClean="0"/>
              <a:t>Team :</a:t>
            </a:r>
            <a:endParaRPr lang="en-US" b="1" dirty="0" smtClean="0"/>
          </a:p>
          <a:p>
            <a:r>
              <a:rPr lang="en-US" dirty="0" err="1" smtClean="0"/>
              <a:t>Piyush</a:t>
            </a:r>
            <a:r>
              <a:rPr lang="en-US" dirty="0" smtClean="0"/>
              <a:t> </a:t>
            </a:r>
            <a:r>
              <a:rPr lang="en-US" dirty="0" err="1" smtClean="0"/>
              <a:t>Goyal</a:t>
            </a:r>
            <a:r>
              <a:rPr lang="en-US" dirty="0" smtClean="0"/>
              <a:t> (TL)</a:t>
            </a:r>
          </a:p>
          <a:p>
            <a:r>
              <a:rPr lang="en-US" dirty="0" err="1" smtClean="0"/>
              <a:t>Aysha</a:t>
            </a:r>
            <a:r>
              <a:rPr lang="en-US" dirty="0" smtClean="0"/>
              <a:t> </a:t>
            </a:r>
            <a:r>
              <a:rPr lang="en-US" dirty="0" err="1" smtClean="0"/>
              <a:t>Musktesar</a:t>
            </a:r>
            <a:endParaRPr lang="en-US" dirty="0" smtClean="0"/>
          </a:p>
          <a:p>
            <a:r>
              <a:rPr lang="en-US" dirty="0" smtClean="0"/>
              <a:t>Surya </a:t>
            </a:r>
            <a:r>
              <a:rPr lang="en-US" dirty="0" err="1" smtClean="0"/>
              <a:t>Dev</a:t>
            </a:r>
            <a:r>
              <a:rPr lang="en-US" dirty="0" smtClean="0"/>
              <a:t> </a:t>
            </a:r>
            <a:r>
              <a:rPr lang="en-US" dirty="0" err="1" smtClean="0"/>
              <a:t>Gedela</a:t>
            </a:r>
            <a:endParaRPr lang="en-US" dirty="0" smtClean="0"/>
          </a:p>
          <a:p>
            <a:r>
              <a:rPr lang="en-US" dirty="0" err="1" smtClean="0"/>
              <a:t>Bhavana</a:t>
            </a:r>
            <a:r>
              <a:rPr lang="en-US" dirty="0" smtClean="0"/>
              <a:t> </a:t>
            </a:r>
            <a:r>
              <a:rPr lang="en-US" dirty="0" err="1" smtClean="0"/>
              <a:t>Priya</a:t>
            </a:r>
            <a:endParaRPr lang="en-US" dirty="0" smtClean="0"/>
          </a:p>
          <a:p>
            <a:endParaRPr lang="en-US" dirty="0"/>
          </a:p>
          <a:p>
            <a:endParaRPr lang="en-US" b="1" dirty="0" smtClean="0"/>
          </a:p>
          <a:p>
            <a:r>
              <a:rPr lang="en-US" b="1" dirty="0" err="1" smtClean="0"/>
              <a:t>GitHub</a:t>
            </a:r>
            <a:r>
              <a:rPr lang="en-US" b="1" dirty="0" smtClean="0"/>
              <a:t> </a:t>
            </a:r>
            <a:r>
              <a:rPr lang="en-US" b="1" dirty="0"/>
              <a:t>:- </a:t>
            </a:r>
            <a:r>
              <a:rPr lang="en-US" b="1" dirty="0"/>
              <a:t>https://bit.ly/2Y5Slbn </a:t>
            </a:r>
            <a:endParaRPr lang="en-US" b="1" dirty="0"/>
          </a:p>
        </p:txBody>
      </p:sp>
      <p:sp>
        <p:nvSpPr>
          <p:cNvPr id="6" name="TextBox 5"/>
          <p:cNvSpPr txBox="1"/>
          <p:nvPr/>
        </p:nvSpPr>
        <p:spPr>
          <a:xfrm rot="10800000" flipH="1" flipV="1">
            <a:off x="5029200" y="3733800"/>
            <a:ext cx="3395472" cy="1015663"/>
          </a:xfrm>
          <a:prstGeom prst="rect">
            <a:avLst/>
          </a:prstGeom>
          <a:noFill/>
        </p:spPr>
        <p:txBody>
          <a:bodyPr wrap="square" rtlCol="0">
            <a:spAutoFit/>
          </a:bodyPr>
          <a:lstStyle/>
          <a:p>
            <a:r>
              <a:rPr lang="en-US" sz="2400" b="1" dirty="0" smtClean="0"/>
              <a:t>Trainer:</a:t>
            </a:r>
            <a:endParaRPr lang="en-US" b="1" dirty="0" smtClean="0"/>
          </a:p>
          <a:p>
            <a:r>
              <a:rPr lang="en-US" sz="2000" dirty="0" smtClean="0"/>
              <a:t>Mr. </a:t>
            </a:r>
            <a:r>
              <a:rPr lang="en-US" sz="2000" dirty="0" err="1" smtClean="0"/>
              <a:t>Prinshsu</a:t>
            </a:r>
            <a:r>
              <a:rPr lang="en-US" sz="2000" dirty="0" smtClean="0"/>
              <a:t> </a:t>
            </a:r>
            <a:r>
              <a:rPr lang="en-US" sz="2000" dirty="0" err="1" smtClean="0"/>
              <a:t>Verma</a:t>
            </a:r>
            <a:endParaRPr lang="en-US" dirty="0" smtClean="0"/>
          </a:p>
          <a:p>
            <a:r>
              <a:rPr lang="en-US" sz="1600" dirty="0" smtClean="0"/>
              <a:t>(Big- data specialist at </a:t>
            </a:r>
            <a:r>
              <a:rPr lang="en-US" sz="1600" dirty="0" err="1" smtClean="0"/>
              <a:t>Revature</a:t>
            </a:r>
            <a:r>
              <a:rPr lang="en-US" sz="1600" dirty="0" smtClean="0"/>
              <a:t> )</a:t>
            </a:r>
            <a:endParaRPr lang="en-US" dirty="0"/>
          </a:p>
        </p:txBody>
      </p:sp>
      <p:sp>
        <p:nvSpPr>
          <p:cNvPr id="7" name="TextBox 6"/>
          <p:cNvSpPr txBox="1"/>
          <p:nvPr/>
        </p:nvSpPr>
        <p:spPr>
          <a:xfrm>
            <a:off x="5105400" y="4876800"/>
            <a:ext cx="2895600" cy="1138773"/>
          </a:xfrm>
          <a:prstGeom prst="rect">
            <a:avLst/>
          </a:prstGeom>
          <a:noFill/>
        </p:spPr>
        <p:txBody>
          <a:bodyPr wrap="square" rtlCol="0">
            <a:spAutoFit/>
          </a:bodyPr>
          <a:lstStyle/>
          <a:p>
            <a:r>
              <a:rPr lang="en-US" b="1" dirty="0" smtClean="0"/>
              <a:t>External:</a:t>
            </a:r>
          </a:p>
          <a:p>
            <a:r>
              <a:rPr lang="en-US" dirty="0" smtClean="0"/>
              <a:t>Ms. </a:t>
            </a:r>
            <a:r>
              <a:rPr lang="en-US" dirty="0" err="1" smtClean="0"/>
              <a:t>Saundarya</a:t>
            </a:r>
            <a:r>
              <a:rPr lang="en-US" dirty="0" smtClean="0"/>
              <a:t> Paul</a:t>
            </a:r>
          </a:p>
          <a:p>
            <a:r>
              <a:rPr lang="en-US" sz="1400" dirty="0"/>
              <a:t>(Big- data specialist at </a:t>
            </a:r>
            <a:r>
              <a:rPr lang="en-US" sz="1400" dirty="0" err="1"/>
              <a:t>Revature</a:t>
            </a:r>
            <a:r>
              <a:rPr lang="en-US" sz="1400" dirty="0"/>
              <a:t> )</a:t>
            </a:r>
          </a:p>
          <a:p>
            <a:endParaRPr lang="en-US" dirty="0"/>
          </a:p>
        </p:txBody>
      </p:sp>
    </p:spTree>
    <p:extLst>
      <p:ext uri="{BB962C8B-B14F-4D97-AF65-F5344CB8AC3E}">
        <p14:creationId xmlns:p14="http://schemas.microsoft.com/office/powerpoint/2010/main" val="4117754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ACID</a:t>
            </a:r>
            <a:endParaRPr lang="en-US" dirty="0"/>
          </a:p>
        </p:txBody>
      </p:sp>
      <p:sp>
        <p:nvSpPr>
          <p:cNvPr id="3" name="Content Placeholder 2"/>
          <p:cNvSpPr>
            <a:spLocks noGrp="1"/>
          </p:cNvSpPr>
          <p:nvPr>
            <p:ph sz="quarter" idx="13"/>
          </p:nvPr>
        </p:nvSpPr>
        <p:spPr/>
        <p:txBody>
          <a:bodyPr>
            <a:normAutofit/>
          </a:bodyPr>
          <a:lstStyle/>
          <a:p>
            <a:r>
              <a:rPr lang="en-US" sz="2400" dirty="0"/>
              <a:t>Acid properties for table in hive:-</a:t>
            </a:r>
          </a:p>
          <a:p>
            <a:r>
              <a:rPr lang="en-US" sz="2400" dirty="0"/>
              <a:t>set </a:t>
            </a:r>
            <a:r>
              <a:rPr lang="en-US" sz="2400" dirty="0" err="1"/>
              <a:t>hive.support.concurrency</a:t>
            </a:r>
            <a:r>
              <a:rPr lang="en-US" sz="2400" dirty="0"/>
              <a:t> = true;</a:t>
            </a:r>
          </a:p>
          <a:p>
            <a:r>
              <a:rPr lang="en-US" sz="2400" dirty="0"/>
              <a:t>set </a:t>
            </a:r>
            <a:r>
              <a:rPr lang="en-US" sz="2400" dirty="0" err="1"/>
              <a:t>hive.enforce.bucketing</a:t>
            </a:r>
            <a:r>
              <a:rPr lang="en-US" sz="2400" dirty="0"/>
              <a:t> = true;</a:t>
            </a:r>
          </a:p>
          <a:p>
            <a:r>
              <a:rPr lang="en-US" sz="2400" dirty="0"/>
              <a:t>set </a:t>
            </a:r>
            <a:r>
              <a:rPr lang="en-US" sz="2400" dirty="0" err="1"/>
              <a:t>hive.exec.dynamic.partition.mode</a:t>
            </a:r>
            <a:r>
              <a:rPr lang="en-US" sz="2400" dirty="0"/>
              <a:t> = </a:t>
            </a:r>
            <a:r>
              <a:rPr lang="en-US" sz="2400" dirty="0" err="1"/>
              <a:t>nonstrict</a:t>
            </a:r>
            <a:r>
              <a:rPr lang="en-US" sz="2400" dirty="0"/>
              <a:t>;</a:t>
            </a:r>
          </a:p>
          <a:p>
            <a:r>
              <a:rPr lang="en-US" sz="2400" dirty="0"/>
              <a:t>set </a:t>
            </a:r>
            <a:r>
              <a:rPr lang="en-US" sz="2400" dirty="0" err="1"/>
              <a:t>hive.txn.manager</a:t>
            </a:r>
            <a:r>
              <a:rPr lang="en-US" sz="2400" dirty="0"/>
              <a:t>=</a:t>
            </a:r>
            <a:r>
              <a:rPr lang="en-US" sz="2400" dirty="0" err="1"/>
              <a:t>org.apache.hadoop.hive.ql.lockmgr.DbTxnManager</a:t>
            </a:r>
            <a:r>
              <a:rPr lang="en-US" sz="2400" dirty="0"/>
              <a:t>;</a:t>
            </a:r>
          </a:p>
          <a:p>
            <a:r>
              <a:rPr lang="en-US" sz="2400" dirty="0"/>
              <a:t>set </a:t>
            </a:r>
            <a:r>
              <a:rPr lang="en-US" sz="2400" dirty="0" err="1"/>
              <a:t>hive.compactor.initiator.on</a:t>
            </a:r>
            <a:r>
              <a:rPr lang="en-US" sz="2400" dirty="0"/>
              <a:t> = true</a:t>
            </a:r>
            <a:r>
              <a:rPr lang="en-US" sz="2400" dirty="0" smtClean="0"/>
              <a:t>;</a:t>
            </a:r>
            <a:endParaRPr lang="en-US" sz="2400" dirty="0"/>
          </a:p>
        </p:txBody>
      </p:sp>
    </p:spTree>
    <p:extLst>
      <p:ext uri="{BB962C8B-B14F-4D97-AF65-F5344CB8AC3E}">
        <p14:creationId xmlns:p14="http://schemas.microsoft.com/office/powerpoint/2010/main" val="3480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1000"/>
                                        <p:tgtEl>
                                          <p:spTgt spid="3">
                                            <p:txEl>
                                              <p:pRg st="0" end="0"/>
                                            </p:txEl>
                                          </p:spTgt>
                                        </p:tgtEl>
                                      </p:cBhvr>
                                    </p:animEffect>
                                  </p:childTnLst>
                                </p:cTn>
                              </p:par>
                            </p:childTnLst>
                          </p:cTn>
                        </p:par>
                        <p:par>
                          <p:cTn id="8" fill="hold">
                            <p:stCondLst>
                              <p:cond delay="1000"/>
                            </p:stCondLst>
                            <p:childTnLst>
                              <p:par>
                                <p:cTn id="9" presetID="14"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1000"/>
                                        <p:tgtEl>
                                          <p:spTgt spid="3">
                                            <p:txEl>
                                              <p:pRg st="1" end="1"/>
                                            </p:txEl>
                                          </p:spTgt>
                                        </p:tgtEl>
                                      </p:cBhvr>
                                    </p:animEffect>
                                  </p:childTnLst>
                                </p:cTn>
                              </p:par>
                            </p:childTnLst>
                          </p:cTn>
                        </p:par>
                        <p:par>
                          <p:cTn id="12" fill="hold">
                            <p:stCondLst>
                              <p:cond delay="2000"/>
                            </p:stCondLst>
                            <p:childTnLst>
                              <p:par>
                                <p:cTn id="13" presetID="14"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1000"/>
                                        <p:tgtEl>
                                          <p:spTgt spid="3">
                                            <p:txEl>
                                              <p:pRg st="2" end="2"/>
                                            </p:txEl>
                                          </p:spTgt>
                                        </p:tgtEl>
                                      </p:cBhvr>
                                    </p:animEffect>
                                  </p:childTnLst>
                                </p:cTn>
                              </p:par>
                            </p:childTnLst>
                          </p:cTn>
                        </p:par>
                        <p:par>
                          <p:cTn id="16" fill="hold">
                            <p:stCondLst>
                              <p:cond delay="3000"/>
                            </p:stCondLst>
                            <p:childTnLst>
                              <p:par>
                                <p:cTn id="17" presetID="14"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1000"/>
                                        <p:tgtEl>
                                          <p:spTgt spid="3">
                                            <p:txEl>
                                              <p:pRg st="3" end="3"/>
                                            </p:txEl>
                                          </p:spTgt>
                                        </p:tgtEl>
                                      </p:cBhvr>
                                    </p:animEffect>
                                  </p:childTnLst>
                                </p:cTn>
                              </p:par>
                            </p:childTnLst>
                          </p:cTn>
                        </p:par>
                        <p:par>
                          <p:cTn id="20" fill="hold">
                            <p:stCondLst>
                              <p:cond delay="4000"/>
                            </p:stCondLst>
                            <p:childTnLst>
                              <p:par>
                                <p:cTn id="21" presetID="14"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1000"/>
                                        <p:tgtEl>
                                          <p:spTgt spid="3">
                                            <p:txEl>
                                              <p:pRg st="4" end="4"/>
                                            </p:txEl>
                                          </p:spTgt>
                                        </p:tgtEl>
                                      </p:cBhvr>
                                    </p:animEffect>
                                  </p:childTnLst>
                                </p:cTn>
                              </p:par>
                            </p:childTnLst>
                          </p:cTn>
                        </p:par>
                        <p:par>
                          <p:cTn id="24" fill="hold">
                            <p:stCondLst>
                              <p:cond delay="5000"/>
                            </p:stCondLst>
                            <p:childTnLst>
                              <p:par>
                                <p:cTn id="25" presetID="14" presetClass="entr" presetSubtype="1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ORC?</a:t>
            </a:r>
            <a:endParaRPr lang="en-US" dirty="0"/>
          </a:p>
        </p:txBody>
      </p:sp>
      <p:sp>
        <p:nvSpPr>
          <p:cNvPr id="3" name="Content Placeholder 2"/>
          <p:cNvSpPr>
            <a:spLocks noGrp="1"/>
          </p:cNvSpPr>
          <p:nvPr>
            <p:ph sz="quarter" idx="13"/>
          </p:nvPr>
        </p:nvSpPr>
        <p:spPr/>
        <p:txBody>
          <a:bodyPr>
            <a:normAutofit/>
          </a:bodyPr>
          <a:lstStyle/>
          <a:p>
            <a:endParaRPr lang="en-US" dirty="0" smtClean="0"/>
          </a:p>
          <a:p>
            <a:r>
              <a:rPr lang="en-US" dirty="0" smtClean="0"/>
              <a:t>reason </a:t>
            </a:r>
            <a:r>
              <a:rPr lang="en-US" dirty="0"/>
              <a:t>why  we create extra temp table to transfer data into master table</a:t>
            </a:r>
            <a:r>
              <a:rPr lang="en-US" dirty="0" smtClean="0"/>
              <a:t>:-</a:t>
            </a:r>
          </a:p>
          <a:p>
            <a:r>
              <a:rPr lang="en-US" dirty="0"/>
              <a:t>It is not possible to directly load a text file into a ORC table. Steps to load data into ORC file format in hive:</a:t>
            </a:r>
          </a:p>
          <a:p>
            <a:r>
              <a:rPr lang="en-US" sz="1800" dirty="0"/>
              <a:t>1.Create one normal table using </a:t>
            </a:r>
            <a:r>
              <a:rPr lang="en-US" sz="1800" dirty="0" err="1"/>
              <a:t>textFile</a:t>
            </a:r>
            <a:r>
              <a:rPr lang="en-US" sz="1800" dirty="0"/>
              <a:t> format</a:t>
            </a:r>
            <a:r>
              <a:rPr lang="en-US" sz="1800" dirty="0" smtClean="0"/>
              <a:t>.</a:t>
            </a:r>
            <a:endParaRPr lang="en-US" sz="1800" dirty="0"/>
          </a:p>
          <a:p>
            <a:r>
              <a:rPr lang="en-US" sz="1800" dirty="0"/>
              <a:t>2.Load the data normally into this table</a:t>
            </a:r>
            <a:r>
              <a:rPr lang="en-US" sz="1800" dirty="0" smtClean="0"/>
              <a:t>.</a:t>
            </a:r>
            <a:endParaRPr lang="en-US" sz="1800" dirty="0"/>
          </a:p>
          <a:p>
            <a:r>
              <a:rPr lang="en-US" sz="1800" dirty="0"/>
              <a:t>3.Create one table with the schema of the expected results of your normal hive table using stored as </a:t>
            </a:r>
            <a:r>
              <a:rPr lang="en-US" sz="1800" dirty="0" err="1"/>
              <a:t>orcfile</a:t>
            </a:r>
            <a:r>
              <a:rPr lang="en-US" sz="1800" dirty="0" smtClean="0"/>
              <a:t>.</a:t>
            </a:r>
            <a:endParaRPr lang="en-US" sz="1800" dirty="0"/>
          </a:p>
          <a:p>
            <a:r>
              <a:rPr lang="en-US" sz="1800" dirty="0" smtClean="0"/>
              <a:t>4.Insert/overwrite </a:t>
            </a:r>
            <a:r>
              <a:rPr lang="en-US" sz="1800" dirty="0"/>
              <a:t>query to copy the data from </a:t>
            </a:r>
            <a:r>
              <a:rPr lang="en-US" sz="1800" dirty="0" err="1"/>
              <a:t>textFile</a:t>
            </a:r>
            <a:r>
              <a:rPr lang="en-US" sz="1800" dirty="0"/>
              <a:t> table to </a:t>
            </a:r>
            <a:r>
              <a:rPr lang="en-US" sz="1800" dirty="0" err="1"/>
              <a:t>orcfile</a:t>
            </a:r>
            <a:r>
              <a:rPr lang="en-US" sz="1800" dirty="0"/>
              <a:t> table.</a:t>
            </a:r>
          </a:p>
          <a:p>
            <a:endParaRPr lang="en-US" dirty="0"/>
          </a:p>
          <a:p>
            <a:endParaRPr lang="en-US" dirty="0"/>
          </a:p>
        </p:txBody>
      </p:sp>
    </p:spTree>
    <p:extLst>
      <p:ext uri="{BB962C8B-B14F-4D97-AF65-F5344CB8AC3E}">
        <p14:creationId xmlns:p14="http://schemas.microsoft.com/office/powerpoint/2010/main" val="156361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tables</a:t>
            </a:r>
            <a:endParaRPr lang="en-US" dirty="0"/>
          </a:p>
        </p:txBody>
      </p:sp>
      <p:sp>
        <p:nvSpPr>
          <p:cNvPr id="3" name="Content Placeholder 2"/>
          <p:cNvSpPr>
            <a:spLocks noGrp="1"/>
          </p:cNvSpPr>
          <p:nvPr>
            <p:ph sz="quarter" idx="13"/>
          </p:nvPr>
        </p:nvSpPr>
        <p:spPr/>
        <p:txBody>
          <a:bodyPr/>
          <a:lstStyle/>
          <a:p>
            <a:r>
              <a:rPr lang="en-US" dirty="0" smtClean="0"/>
              <a:t>1. </a:t>
            </a:r>
            <a:r>
              <a:rPr lang="en-US" dirty="0" err="1" smtClean="0"/>
              <a:t>Student_details</a:t>
            </a:r>
            <a:r>
              <a:rPr lang="en-US" dirty="0" smtClean="0"/>
              <a:t> : It have all data about </a:t>
            </a:r>
            <a:r>
              <a:rPr lang="en-US" dirty="0"/>
              <a:t>associate</a:t>
            </a:r>
            <a:r>
              <a:rPr lang="en-US" dirty="0" smtClean="0"/>
              <a:t> and status1 and status2 hold the information about present condition of associate.</a:t>
            </a:r>
          </a:p>
          <a:p>
            <a:endParaRPr lang="en-US" dirty="0" smtClean="0"/>
          </a:p>
          <a:p>
            <a:r>
              <a:rPr lang="en-US" dirty="0" smtClean="0"/>
              <a:t>2. </a:t>
            </a:r>
            <a:r>
              <a:rPr lang="en-US" dirty="0" err="1" smtClean="0"/>
              <a:t>Demo_table</a:t>
            </a:r>
            <a:r>
              <a:rPr lang="en-US" dirty="0" smtClean="0"/>
              <a:t>: </a:t>
            </a:r>
            <a:r>
              <a:rPr lang="en-US" dirty="0"/>
              <a:t>associate</a:t>
            </a:r>
            <a:r>
              <a:rPr lang="en-US" dirty="0" smtClean="0"/>
              <a:t> who done with demo are present in this table, here ‘id’ is the primary key.</a:t>
            </a:r>
          </a:p>
          <a:p>
            <a:endParaRPr lang="en-US" dirty="0" smtClean="0"/>
          </a:p>
          <a:p>
            <a:r>
              <a:rPr lang="en-US" dirty="0" smtClean="0"/>
              <a:t>3. enrolled table: if </a:t>
            </a:r>
            <a:r>
              <a:rPr lang="en-US" dirty="0"/>
              <a:t>associate</a:t>
            </a:r>
            <a:r>
              <a:rPr lang="en-US" dirty="0" smtClean="0"/>
              <a:t> done with demo and he/she is joined the training are present in this table.</a:t>
            </a:r>
          </a:p>
          <a:p>
            <a:endParaRPr lang="en-US" dirty="0" smtClean="0"/>
          </a:p>
          <a:p>
            <a:r>
              <a:rPr lang="en-US" dirty="0" smtClean="0"/>
              <a:t>4. </a:t>
            </a:r>
            <a:r>
              <a:rPr lang="en-US" dirty="0" err="1" smtClean="0"/>
              <a:t>payment_details</a:t>
            </a:r>
            <a:r>
              <a:rPr lang="en-US" dirty="0" smtClean="0"/>
              <a:t> : there are many columns of associate details and here discount, installment, one time, due date columns are also here so  it will make more flexible of this training, behalf of developer and associate point of view.</a:t>
            </a:r>
            <a:endParaRPr lang="en-US" dirty="0"/>
          </a:p>
        </p:txBody>
      </p:sp>
    </p:spTree>
    <p:extLst>
      <p:ext uri="{BB962C8B-B14F-4D97-AF65-F5344CB8AC3E}">
        <p14:creationId xmlns:p14="http://schemas.microsoft.com/office/powerpoint/2010/main" val="3530560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290">
                                          <p:stCondLst>
                                            <p:cond delay="0"/>
                                          </p:stCondLst>
                                        </p:cTn>
                                        <p:tgtEl>
                                          <p:spTgt spid="3">
                                            <p:txEl>
                                              <p:pRg st="0" end="0"/>
                                            </p:txEl>
                                          </p:spTgt>
                                        </p:tgtEl>
                                      </p:cBhvr>
                                    </p:animEffect>
                                    <p:anim calcmode="lin" valueType="num">
                                      <p:cBhvr>
                                        <p:cTn id="8" dur="911"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13">
                                          <p:stCondLst>
                                            <p:cond delay="325"/>
                                          </p:stCondLst>
                                        </p:cTn>
                                        <p:tgtEl>
                                          <p:spTgt spid="3">
                                            <p:txEl>
                                              <p:pRg st="0" end="0"/>
                                            </p:txEl>
                                          </p:spTgt>
                                        </p:tgtEl>
                                      </p:cBhvr>
                                      <p:to x="100000" y="60000"/>
                                    </p:animScale>
                                    <p:animScale>
                                      <p:cBhvr>
                                        <p:cTn id="14" dur="83" decel="50000">
                                          <p:stCondLst>
                                            <p:cond delay="338"/>
                                          </p:stCondLst>
                                        </p:cTn>
                                        <p:tgtEl>
                                          <p:spTgt spid="3">
                                            <p:txEl>
                                              <p:pRg st="0" end="0"/>
                                            </p:txEl>
                                          </p:spTgt>
                                        </p:tgtEl>
                                      </p:cBhvr>
                                      <p:to x="100000" y="100000"/>
                                    </p:animScale>
                                    <p:animScale>
                                      <p:cBhvr>
                                        <p:cTn id="15" dur="13">
                                          <p:stCondLst>
                                            <p:cond delay="656"/>
                                          </p:stCondLst>
                                        </p:cTn>
                                        <p:tgtEl>
                                          <p:spTgt spid="3">
                                            <p:txEl>
                                              <p:pRg st="0" end="0"/>
                                            </p:txEl>
                                          </p:spTgt>
                                        </p:tgtEl>
                                      </p:cBhvr>
                                      <p:to x="100000" y="80000"/>
                                    </p:animScale>
                                    <p:animScale>
                                      <p:cBhvr>
                                        <p:cTn id="16" dur="83" decel="50000">
                                          <p:stCondLst>
                                            <p:cond delay="669"/>
                                          </p:stCondLst>
                                        </p:cTn>
                                        <p:tgtEl>
                                          <p:spTgt spid="3">
                                            <p:txEl>
                                              <p:pRg st="0" end="0"/>
                                            </p:txEl>
                                          </p:spTgt>
                                        </p:tgtEl>
                                      </p:cBhvr>
                                      <p:to x="100000" y="100000"/>
                                    </p:animScale>
                                    <p:animScale>
                                      <p:cBhvr>
                                        <p:cTn id="17" dur="13">
                                          <p:stCondLst>
                                            <p:cond delay="821"/>
                                          </p:stCondLst>
                                        </p:cTn>
                                        <p:tgtEl>
                                          <p:spTgt spid="3">
                                            <p:txEl>
                                              <p:pRg st="0" end="0"/>
                                            </p:txEl>
                                          </p:spTgt>
                                        </p:tgtEl>
                                      </p:cBhvr>
                                      <p:to x="100000" y="90000"/>
                                    </p:animScale>
                                    <p:animScale>
                                      <p:cBhvr>
                                        <p:cTn id="18" dur="83" decel="50000">
                                          <p:stCondLst>
                                            <p:cond delay="834"/>
                                          </p:stCondLst>
                                        </p:cTn>
                                        <p:tgtEl>
                                          <p:spTgt spid="3">
                                            <p:txEl>
                                              <p:pRg st="0" end="0"/>
                                            </p:txEl>
                                          </p:spTgt>
                                        </p:tgtEl>
                                      </p:cBhvr>
                                      <p:to x="100000" y="100000"/>
                                    </p:animScale>
                                    <p:animScale>
                                      <p:cBhvr>
                                        <p:cTn id="19" dur="13">
                                          <p:stCondLst>
                                            <p:cond delay="904"/>
                                          </p:stCondLst>
                                        </p:cTn>
                                        <p:tgtEl>
                                          <p:spTgt spid="3">
                                            <p:txEl>
                                              <p:pRg st="0" end="0"/>
                                            </p:txEl>
                                          </p:spTgt>
                                        </p:tgtEl>
                                      </p:cBhvr>
                                      <p:to x="100000" y="95000"/>
                                    </p:animScale>
                                    <p:animScale>
                                      <p:cBhvr>
                                        <p:cTn id="20" dur="83" decel="50000">
                                          <p:stCondLst>
                                            <p:cond delay="917"/>
                                          </p:stCondLst>
                                        </p:cTn>
                                        <p:tgtEl>
                                          <p:spTgt spid="3">
                                            <p:txEl>
                                              <p:pRg st="0" end="0"/>
                                            </p:txEl>
                                          </p:spTgt>
                                        </p:tgtEl>
                                      </p:cBhvr>
                                      <p:to x="100000" y="100000"/>
                                    </p:animScale>
                                  </p:childTnLst>
                                </p:cTn>
                              </p:par>
                            </p:childTnLst>
                          </p:cTn>
                        </p:par>
                        <p:par>
                          <p:cTn id="21" fill="hold">
                            <p:stCondLst>
                              <p:cond delay="1000"/>
                            </p:stCondLst>
                            <p:childTnLst>
                              <p:par>
                                <p:cTn id="22" presetID="26"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290">
                                          <p:stCondLst>
                                            <p:cond delay="0"/>
                                          </p:stCondLst>
                                        </p:cTn>
                                        <p:tgtEl>
                                          <p:spTgt spid="3">
                                            <p:txEl>
                                              <p:pRg st="2" end="2"/>
                                            </p:txEl>
                                          </p:spTgt>
                                        </p:tgtEl>
                                      </p:cBhvr>
                                    </p:animEffect>
                                    <p:anim calcmode="lin" valueType="num">
                                      <p:cBhvr>
                                        <p:cTn id="25" dur="911"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6" dur="332"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7" dur="332" tmFilter="0, 0; 0.125,0.2665; 0.25,0.4; 0.375,0.465; 0.5,0.5;  0.625,0.535; 0.75,0.6; 0.875,0.7335; 1,1">
                                          <p:stCondLst>
                                            <p:cond delay="332"/>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8" dur="166" tmFilter="0, 0; 0.125,0.2665; 0.25,0.4; 0.375,0.465; 0.5,0.5;  0.625,0.535; 0.75,0.6; 0.875,0.7335; 1,1">
                                          <p:stCondLst>
                                            <p:cond delay="662"/>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9" dur="82" tmFilter="0, 0; 0.125,0.2665; 0.25,0.4; 0.375,0.465; 0.5,0.5;  0.625,0.535; 0.75,0.6; 0.875,0.7335; 1,1">
                                          <p:stCondLst>
                                            <p:cond delay="828"/>
                                          </p:stCondLst>
                                        </p:cTn>
                                        <p:tgtEl>
                                          <p:spTgt spid="3">
                                            <p:txEl>
                                              <p:pRg st="2" end="2"/>
                                            </p:txEl>
                                          </p:spTgt>
                                        </p:tgtEl>
                                        <p:attrNameLst>
                                          <p:attrName>ppt_y</p:attrName>
                                        </p:attrNameLst>
                                      </p:cBhvr>
                                      <p:tavLst>
                                        <p:tav tm="0" fmla="#ppt_y-sin(pi*$)/81">
                                          <p:val>
                                            <p:fltVal val="0"/>
                                          </p:val>
                                        </p:tav>
                                        <p:tav tm="100000">
                                          <p:val>
                                            <p:fltVal val="1"/>
                                          </p:val>
                                        </p:tav>
                                      </p:tavLst>
                                    </p:anim>
                                    <p:animScale>
                                      <p:cBhvr>
                                        <p:cTn id="30" dur="13">
                                          <p:stCondLst>
                                            <p:cond delay="325"/>
                                          </p:stCondLst>
                                        </p:cTn>
                                        <p:tgtEl>
                                          <p:spTgt spid="3">
                                            <p:txEl>
                                              <p:pRg st="2" end="2"/>
                                            </p:txEl>
                                          </p:spTgt>
                                        </p:tgtEl>
                                      </p:cBhvr>
                                      <p:to x="100000" y="60000"/>
                                    </p:animScale>
                                    <p:animScale>
                                      <p:cBhvr>
                                        <p:cTn id="31" dur="83" decel="50000">
                                          <p:stCondLst>
                                            <p:cond delay="338"/>
                                          </p:stCondLst>
                                        </p:cTn>
                                        <p:tgtEl>
                                          <p:spTgt spid="3">
                                            <p:txEl>
                                              <p:pRg st="2" end="2"/>
                                            </p:txEl>
                                          </p:spTgt>
                                        </p:tgtEl>
                                      </p:cBhvr>
                                      <p:to x="100000" y="100000"/>
                                    </p:animScale>
                                    <p:animScale>
                                      <p:cBhvr>
                                        <p:cTn id="32" dur="13">
                                          <p:stCondLst>
                                            <p:cond delay="656"/>
                                          </p:stCondLst>
                                        </p:cTn>
                                        <p:tgtEl>
                                          <p:spTgt spid="3">
                                            <p:txEl>
                                              <p:pRg st="2" end="2"/>
                                            </p:txEl>
                                          </p:spTgt>
                                        </p:tgtEl>
                                      </p:cBhvr>
                                      <p:to x="100000" y="80000"/>
                                    </p:animScale>
                                    <p:animScale>
                                      <p:cBhvr>
                                        <p:cTn id="33" dur="83" decel="50000">
                                          <p:stCondLst>
                                            <p:cond delay="669"/>
                                          </p:stCondLst>
                                        </p:cTn>
                                        <p:tgtEl>
                                          <p:spTgt spid="3">
                                            <p:txEl>
                                              <p:pRg st="2" end="2"/>
                                            </p:txEl>
                                          </p:spTgt>
                                        </p:tgtEl>
                                      </p:cBhvr>
                                      <p:to x="100000" y="100000"/>
                                    </p:animScale>
                                    <p:animScale>
                                      <p:cBhvr>
                                        <p:cTn id="34" dur="13">
                                          <p:stCondLst>
                                            <p:cond delay="821"/>
                                          </p:stCondLst>
                                        </p:cTn>
                                        <p:tgtEl>
                                          <p:spTgt spid="3">
                                            <p:txEl>
                                              <p:pRg st="2" end="2"/>
                                            </p:txEl>
                                          </p:spTgt>
                                        </p:tgtEl>
                                      </p:cBhvr>
                                      <p:to x="100000" y="90000"/>
                                    </p:animScale>
                                    <p:animScale>
                                      <p:cBhvr>
                                        <p:cTn id="35" dur="83" decel="50000">
                                          <p:stCondLst>
                                            <p:cond delay="834"/>
                                          </p:stCondLst>
                                        </p:cTn>
                                        <p:tgtEl>
                                          <p:spTgt spid="3">
                                            <p:txEl>
                                              <p:pRg st="2" end="2"/>
                                            </p:txEl>
                                          </p:spTgt>
                                        </p:tgtEl>
                                      </p:cBhvr>
                                      <p:to x="100000" y="100000"/>
                                    </p:animScale>
                                    <p:animScale>
                                      <p:cBhvr>
                                        <p:cTn id="36" dur="13">
                                          <p:stCondLst>
                                            <p:cond delay="904"/>
                                          </p:stCondLst>
                                        </p:cTn>
                                        <p:tgtEl>
                                          <p:spTgt spid="3">
                                            <p:txEl>
                                              <p:pRg st="2" end="2"/>
                                            </p:txEl>
                                          </p:spTgt>
                                        </p:tgtEl>
                                      </p:cBhvr>
                                      <p:to x="100000" y="95000"/>
                                    </p:animScale>
                                    <p:animScale>
                                      <p:cBhvr>
                                        <p:cTn id="37" dur="83" decel="50000">
                                          <p:stCondLst>
                                            <p:cond delay="917"/>
                                          </p:stCondLst>
                                        </p:cTn>
                                        <p:tgtEl>
                                          <p:spTgt spid="3">
                                            <p:txEl>
                                              <p:pRg st="2" end="2"/>
                                            </p:txEl>
                                          </p:spTgt>
                                        </p:tgtEl>
                                      </p:cBhvr>
                                      <p:to x="100000" y="100000"/>
                                    </p:animScale>
                                  </p:childTnLst>
                                </p:cTn>
                              </p:par>
                            </p:childTnLst>
                          </p:cTn>
                        </p:par>
                        <p:par>
                          <p:cTn id="38" fill="hold">
                            <p:stCondLst>
                              <p:cond delay="2000"/>
                            </p:stCondLst>
                            <p:childTnLst>
                              <p:par>
                                <p:cTn id="39" presetID="26" presetClass="entr" presetSubtype="0" fill="hold" grpId="0" nodeType="after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wipe(down)">
                                      <p:cBhvr>
                                        <p:cTn id="41" dur="290">
                                          <p:stCondLst>
                                            <p:cond delay="0"/>
                                          </p:stCondLst>
                                        </p:cTn>
                                        <p:tgtEl>
                                          <p:spTgt spid="3">
                                            <p:txEl>
                                              <p:pRg st="4" end="4"/>
                                            </p:txEl>
                                          </p:spTgt>
                                        </p:tgtEl>
                                      </p:cBhvr>
                                    </p:animEffect>
                                    <p:anim calcmode="lin" valueType="num">
                                      <p:cBhvr>
                                        <p:cTn id="42" dur="911"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43" dur="332"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44" dur="332" tmFilter="0, 0; 0.125,0.2665; 0.25,0.4; 0.375,0.465; 0.5,0.5;  0.625,0.535; 0.75,0.6; 0.875,0.7335; 1,1">
                                          <p:stCondLst>
                                            <p:cond delay="332"/>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45" dur="166" tmFilter="0, 0; 0.125,0.2665; 0.25,0.4; 0.375,0.465; 0.5,0.5;  0.625,0.535; 0.75,0.6; 0.875,0.7335; 1,1">
                                          <p:stCondLst>
                                            <p:cond delay="662"/>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46" dur="82" tmFilter="0, 0; 0.125,0.2665; 0.25,0.4; 0.375,0.465; 0.5,0.5;  0.625,0.535; 0.75,0.6; 0.875,0.7335; 1,1">
                                          <p:stCondLst>
                                            <p:cond delay="828"/>
                                          </p:stCondLst>
                                        </p:cTn>
                                        <p:tgtEl>
                                          <p:spTgt spid="3">
                                            <p:txEl>
                                              <p:pRg st="4" end="4"/>
                                            </p:txEl>
                                          </p:spTgt>
                                        </p:tgtEl>
                                        <p:attrNameLst>
                                          <p:attrName>ppt_y</p:attrName>
                                        </p:attrNameLst>
                                      </p:cBhvr>
                                      <p:tavLst>
                                        <p:tav tm="0" fmla="#ppt_y-sin(pi*$)/81">
                                          <p:val>
                                            <p:fltVal val="0"/>
                                          </p:val>
                                        </p:tav>
                                        <p:tav tm="100000">
                                          <p:val>
                                            <p:fltVal val="1"/>
                                          </p:val>
                                        </p:tav>
                                      </p:tavLst>
                                    </p:anim>
                                    <p:animScale>
                                      <p:cBhvr>
                                        <p:cTn id="47" dur="13">
                                          <p:stCondLst>
                                            <p:cond delay="325"/>
                                          </p:stCondLst>
                                        </p:cTn>
                                        <p:tgtEl>
                                          <p:spTgt spid="3">
                                            <p:txEl>
                                              <p:pRg st="4" end="4"/>
                                            </p:txEl>
                                          </p:spTgt>
                                        </p:tgtEl>
                                      </p:cBhvr>
                                      <p:to x="100000" y="60000"/>
                                    </p:animScale>
                                    <p:animScale>
                                      <p:cBhvr>
                                        <p:cTn id="48" dur="83" decel="50000">
                                          <p:stCondLst>
                                            <p:cond delay="338"/>
                                          </p:stCondLst>
                                        </p:cTn>
                                        <p:tgtEl>
                                          <p:spTgt spid="3">
                                            <p:txEl>
                                              <p:pRg st="4" end="4"/>
                                            </p:txEl>
                                          </p:spTgt>
                                        </p:tgtEl>
                                      </p:cBhvr>
                                      <p:to x="100000" y="100000"/>
                                    </p:animScale>
                                    <p:animScale>
                                      <p:cBhvr>
                                        <p:cTn id="49" dur="13">
                                          <p:stCondLst>
                                            <p:cond delay="656"/>
                                          </p:stCondLst>
                                        </p:cTn>
                                        <p:tgtEl>
                                          <p:spTgt spid="3">
                                            <p:txEl>
                                              <p:pRg st="4" end="4"/>
                                            </p:txEl>
                                          </p:spTgt>
                                        </p:tgtEl>
                                      </p:cBhvr>
                                      <p:to x="100000" y="80000"/>
                                    </p:animScale>
                                    <p:animScale>
                                      <p:cBhvr>
                                        <p:cTn id="50" dur="83" decel="50000">
                                          <p:stCondLst>
                                            <p:cond delay="669"/>
                                          </p:stCondLst>
                                        </p:cTn>
                                        <p:tgtEl>
                                          <p:spTgt spid="3">
                                            <p:txEl>
                                              <p:pRg st="4" end="4"/>
                                            </p:txEl>
                                          </p:spTgt>
                                        </p:tgtEl>
                                      </p:cBhvr>
                                      <p:to x="100000" y="100000"/>
                                    </p:animScale>
                                    <p:animScale>
                                      <p:cBhvr>
                                        <p:cTn id="51" dur="13">
                                          <p:stCondLst>
                                            <p:cond delay="821"/>
                                          </p:stCondLst>
                                        </p:cTn>
                                        <p:tgtEl>
                                          <p:spTgt spid="3">
                                            <p:txEl>
                                              <p:pRg st="4" end="4"/>
                                            </p:txEl>
                                          </p:spTgt>
                                        </p:tgtEl>
                                      </p:cBhvr>
                                      <p:to x="100000" y="90000"/>
                                    </p:animScale>
                                    <p:animScale>
                                      <p:cBhvr>
                                        <p:cTn id="52" dur="83" decel="50000">
                                          <p:stCondLst>
                                            <p:cond delay="834"/>
                                          </p:stCondLst>
                                        </p:cTn>
                                        <p:tgtEl>
                                          <p:spTgt spid="3">
                                            <p:txEl>
                                              <p:pRg st="4" end="4"/>
                                            </p:txEl>
                                          </p:spTgt>
                                        </p:tgtEl>
                                      </p:cBhvr>
                                      <p:to x="100000" y="100000"/>
                                    </p:animScale>
                                    <p:animScale>
                                      <p:cBhvr>
                                        <p:cTn id="53" dur="13">
                                          <p:stCondLst>
                                            <p:cond delay="904"/>
                                          </p:stCondLst>
                                        </p:cTn>
                                        <p:tgtEl>
                                          <p:spTgt spid="3">
                                            <p:txEl>
                                              <p:pRg st="4" end="4"/>
                                            </p:txEl>
                                          </p:spTgt>
                                        </p:tgtEl>
                                      </p:cBhvr>
                                      <p:to x="100000" y="95000"/>
                                    </p:animScale>
                                    <p:animScale>
                                      <p:cBhvr>
                                        <p:cTn id="54" dur="83" decel="50000">
                                          <p:stCondLst>
                                            <p:cond delay="917"/>
                                          </p:stCondLst>
                                        </p:cTn>
                                        <p:tgtEl>
                                          <p:spTgt spid="3">
                                            <p:txEl>
                                              <p:pRg st="4" end="4"/>
                                            </p:txEl>
                                          </p:spTgt>
                                        </p:tgtEl>
                                      </p:cBhvr>
                                      <p:to x="100000" y="100000"/>
                                    </p:animScale>
                                  </p:childTnLst>
                                </p:cTn>
                              </p:par>
                            </p:childTnLst>
                          </p:cTn>
                        </p:par>
                        <p:par>
                          <p:cTn id="55" fill="hold">
                            <p:stCondLst>
                              <p:cond delay="3000"/>
                            </p:stCondLst>
                            <p:childTnLst>
                              <p:par>
                                <p:cTn id="56" presetID="26" presetClass="entr" presetSubtype="0" fill="hold" grpId="0" nodeType="afterEffect">
                                  <p:stCondLst>
                                    <p:cond delay="0"/>
                                  </p:stCondLst>
                                  <p:childTnLst>
                                    <p:set>
                                      <p:cBhvr>
                                        <p:cTn id="57" dur="1" fill="hold">
                                          <p:stCondLst>
                                            <p:cond delay="0"/>
                                          </p:stCondLst>
                                        </p:cTn>
                                        <p:tgtEl>
                                          <p:spTgt spid="3">
                                            <p:txEl>
                                              <p:pRg st="6" end="6"/>
                                            </p:txEl>
                                          </p:spTgt>
                                        </p:tgtEl>
                                        <p:attrNameLst>
                                          <p:attrName>style.visibility</p:attrName>
                                        </p:attrNameLst>
                                      </p:cBhvr>
                                      <p:to>
                                        <p:strVal val="visible"/>
                                      </p:to>
                                    </p:set>
                                    <p:animEffect transition="in" filter="wipe(down)">
                                      <p:cBhvr>
                                        <p:cTn id="58" dur="290">
                                          <p:stCondLst>
                                            <p:cond delay="0"/>
                                          </p:stCondLst>
                                        </p:cTn>
                                        <p:tgtEl>
                                          <p:spTgt spid="3">
                                            <p:txEl>
                                              <p:pRg st="6" end="6"/>
                                            </p:txEl>
                                          </p:spTgt>
                                        </p:tgtEl>
                                      </p:cBhvr>
                                    </p:animEffect>
                                    <p:anim calcmode="lin" valueType="num">
                                      <p:cBhvr>
                                        <p:cTn id="59" dur="911"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60" dur="332"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61" dur="332" tmFilter="0, 0; 0.125,0.2665; 0.25,0.4; 0.375,0.465; 0.5,0.5;  0.625,0.535; 0.75,0.6; 0.875,0.7335; 1,1">
                                          <p:stCondLst>
                                            <p:cond delay="332"/>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62" dur="166" tmFilter="0, 0; 0.125,0.2665; 0.25,0.4; 0.375,0.465; 0.5,0.5;  0.625,0.535; 0.75,0.6; 0.875,0.7335; 1,1">
                                          <p:stCondLst>
                                            <p:cond delay="662"/>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63" dur="82" tmFilter="0, 0; 0.125,0.2665; 0.25,0.4; 0.375,0.465; 0.5,0.5;  0.625,0.535; 0.75,0.6; 0.875,0.7335; 1,1">
                                          <p:stCondLst>
                                            <p:cond delay="828"/>
                                          </p:stCondLst>
                                        </p:cTn>
                                        <p:tgtEl>
                                          <p:spTgt spid="3">
                                            <p:txEl>
                                              <p:pRg st="6" end="6"/>
                                            </p:txEl>
                                          </p:spTgt>
                                        </p:tgtEl>
                                        <p:attrNameLst>
                                          <p:attrName>ppt_y</p:attrName>
                                        </p:attrNameLst>
                                      </p:cBhvr>
                                      <p:tavLst>
                                        <p:tav tm="0" fmla="#ppt_y-sin(pi*$)/81">
                                          <p:val>
                                            <p:fltVal val="0"/>
                                          </p:val>
                                        </p:tav>
                                        <p:tav tm="100000">
                                          <p:val>
                                            <p:fltVal val="1"/>
                                          </p:val>
                                        </p:tav>
                                      </p:tavLst>
                                    </p:anim>
                                    <p:animScale>
                                      <p:cBhvr>
                                        <p:cTn id="64" dur="13">
                                          <p:stCondLst>
                                            <p:cond delay="325"/>
                                          </p:stCondLst>
                                        </p:cTn>
                                        <p:tgtEl>
                                          <p:spTgt spid="3">
                                            <p:txEl>
                                              <p:pRg st="6" end="6"/>
                                            </p:txEl>
                                          </p:spTgt>
                                        </p:tgtEl>
                                      </p:cBhvr>
                                      <p:to x="100000" y="60000"/>
                                    </p:animScale>
                                    <p:animScale>
                                      <p:cBhvr>
                                        <p:cTn id="65" dur="83" decel="50000">
                                          <p:stCondLst>
                                            <p:cond delay="338"/>
                                          </p:stCondLst>
                                        </p:cTn>
                                        <p:tgtEl>
                                          <p:spTgt spid="3">
                                            <p:txEl>
                                              <p:pRg st="6" end="6"/>
                                            </p:txEl>
                                          </p:spTgt>
                                        </p:tgtEl>
                                      </p:cBhvr>
                                      <p:to x="100000" y="100000"/>
                                    </p:animScale>
                                    <p:animScale>
                                      <p:cBhvr>
                                        <p:cTn id="66" dur="13">
                                          <p:stCondLst>
                                            <p:cond delay="656"/>
                                          </p:stCondLst>
                                        </p:cTn>
                                        <p:tgtEl>
                                          <p:spTgt spid="3">
                                            <p:txEl>
                                              <p:pRg st="6" end="6"/>
                                            </p:txEl>
                                          </p:spTgt>
                                        </p:tgtEl>
                                      </p:cBhvr>
                                      <p:to x="100000" y="80000"/>
                                    </p:animScale>
                                    <p:animScale>
                                      <p:cBhvr>
                                        <p:cTn id="67" dur="83" decel="50000">
                                          <p:stCondLst>
                                            <p:cond delay="669"/>
                                          </p:stCondLst>
                                        </p:cTn>
                                        <p:tgtEl>
                                          <p:spTgt spid="3">
                                            <p:txEl>
                                              <p:pRg st="6" end="6"/>
                                            </p:txEl>
                                          </p:spTgt>
                                        </p:tgtEl>
                                      </p:cBhvr>
                                      <p:to x="100000" y="100000"/>
                                    </p:animScale>
                                    <p:animScale>
                                      <p:cBhvr>
                                        <p:cTn id="68" dur="13">
                                          <p:stCondLst>
                                            <p:cond delay="821"/>
                                          </p:stCondLst>
                                        </p:cTn>
                                        <p:tgtEl>
                                          <p:spTgt spid="3">
                                            <p:txEl>
                                              <p:pRg st="6" end="6"/>
                                            </p:txEl>
                                          </p:spTgt>
                                        </p:tgtEl>
                                      </p:cBhvr>
                                      <p:to x="100000" y="90000"/>
                                    </p:animScale>
                                    <p:animScale>
                                      <p:cBhvr>
                                        <p:cTn id="69" dur="83" decel="50000">
                                          <p:stCondLst>
                                            <p:cond delay="834"/>
                                          </p:stCondLst>
                                        </p:cTn>
                                        <p:tgtEl>
                                          <p:spTgt spid="3">
                                            <p:txEl>
                                              <p:pRg st="6" end="6"/>
                                            </p:txEl>
                                          </p:spTgt>
                                        </p:tgtEl>
                                      </p:cBhvr>
                                      <p:to x="100000" y="100000"/>
                                    </p:animScale>
                                    <p:animScale>
                                      <p:cBhvr>
                                        <p:cTn id="70" dur="13">
                                          <p:stCondLst>
                                            <p:cond delay="904"/>
                                          </p:stCondLst>
                                        </p:cTn>
                                        <p:tgtEl>
                                          <p:spTgt spid="3">
                                            <p:txEl>
                                              <p:pRg st="6" end="6"/>
                                            </p:txEl>
                                          </p:spTgt>
                                        </p:tgtEl>
                                      </p:cBhvr>
                                      <p:to x="100000" y="95000"/>
                                    </p:animScale>
                                    <p:animScale>
                                      <p:cBhvr>
                                        <p:cTn id="71" dur="83" decel="50000">
                                          <p:stCondLst>
                                            <p:cond delay="917"/>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Create database </a:t>
            </a:r>
            <a:endParaRPr lang="en-US" dirty="0"/>
          </a:p>
        </p:txBody>
      </p:sp>
      <p:pic>
        <p:nvPicPr>
          <p:cNvPr id="1026" name="Picture 2" descr="E:\Jupyter Noteii\Python Basics\Revature\DB Project with team\Update part\ppt\new ss\Screenshot (470).png"/>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457200" y="3124200"/>
            <a:ext cx="7924800" cy="32341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09600" y="1524000"/>
            <a:ext cx="5562600" cy="923330"/>
          </a:xfrm>
          <a:prstGeom prst="rect">
            <a:avLst/>
          </a:prstGeom>
          <a:noFill/>
        </p:spPr>
        <p:txBody>
          <a:bodyPr wrap="square" rtlCol="0">
            <a:spAutoFit/>
          </a:bodyPr>
          <a:lstStyle/>
          <a:p>
            <a:r>
              <a:rPr lang="en-US" dirty="0" smtClean="0"/>
              <a:t>1. create </a:t>
            </a:r>
            <a:r>
              <a:rPr lang="en-US" dirty="0"/>
              <a:t>database </a:t>
            </a:r>
            <a:r>
              <a:rPr lang="en-US" dirty="0" err="1"/>
              <a:t>projectdb</a:t>
            </a:r>
            <a:r>
              <a:rPr lang="en-US" dirty="0"/>
              <a:t>;</a:t>
            </a:r>
          </a:p>
          <a:p>
            <a:r>
              <a:rPr lang="en-US" dirty="0" smtClean="0"/>
              <a:t>2. show </a:t>
            </a:r>
            <a:r>
              <a:rPr lang="en-US" dirty="0"/>
              <a:t>databases;</a:t>
            </a:r>
          </a:p>
          <a:p>
            <a:r>
              <a:rPr lang="en-US" dirty="0" smtClean="0"/>
              <a:t>3. use </a:t>
            </a:r>
            <a:r>
              <a:rPr lang="en-US" dirty="0" err="1"/>
              <a:t>projectdb</a:t>
            </a:r>
            <a:r>
              <a:rPr lang="en-US" dirty="0"/>
              <a:t>;</a:t>
            </a:r>
          </a:p>
        </p:txBody>
      </p:sp>
    </p:spTree>
    <p:extLst>
      <p:ext uri="{BB962C8B-B14F-4D97-AF65-F5344CB8AC3E}">
        <p14:creationId xmlns:p14="http://schemas.microsoft.com/office/powerpoint/2010/main" val="21800501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table and load commands</a:t>
            </a:r>
            <a:endParaRPr lang="en-US" dirty="0"/>
          </a:p>
        </p:txBody>
      </p:sp>
      <p:sp>
        <p:nvSpPr>
          <p:cNvPr id="3" name="Content Placeholder 2"/>
          <p:cNvSpPr>
            <a:spLocks noGrp="1"/>
          </p:cNvSpPr>
          <p:nvPr>
            <p:ph sz="quarter" idx="13"/>
          </p:nvPr>
        </p:nvSpPr>
        <p:spPr/>
        <p:txBody>
          <a:bodyPr/>
          <a:lstStyle/>
          <a:p>
            <a:endParaRPr lang="en-US" dirty="0" smtClean="0"/>
          </a:p>
          <a:p>
            <a:r>
              <a:rPr lang="en-US" dirty="0" smtClean="0"/>
              <a:t>4. Create a text file format table and load the data</a:t>
            </a:r>
          </a:p>
          <a:p>
            <a:r>
              <a:rPr lang="en-US" dirty="0"/>
              <a:t>create table temp(id </a:t>
            </a:r>
            <a:r>
              <a:rPr lang="en-US" dirty="0" err="1"/>
              <a:t>int</a:t>
            </a:r>
            <a:r>
              <a:rPr lang="en-US" dirty="0"/>
              <a:t>, name string, mail string, mobile string, course string, age </a:t>
            </a:r>
            <a:r>
              <a:rPr lang="en-US" dirty="0" err="1"/>
              <a:t>int</a:t>
            </a:r>
            <a:r>
              <a:rPr lang="en-US" dirty="0"/>
              <a:t>, gender string, fee </a:t>
            </a:r>
            <a:r>
              <a:rPr lang="en-US" dirty="0" err="1"/>
              <a:t>int</a:t>
            </a:r>
            <a:r>
              <a:rPr lang="en-US" dirty="0"/>
              <a:t>, discount string, status1 string, status2 string)row format delimited fields terminated by ',' stored as </a:t>
            </a:r>
            <a:r>
              <a:rPr lang="en-US" dirty="0" err="1"/>
              <a:t>textfile</a:t>
            </a:r>
            <a:r>
              <a:rPr lang="en-US" dirty="0"/>
              <a:t>;</a:t>
            </a:r>
          </a:p>
          <a:p>
            <a:pPr marL="0" indent="0">
              <a:buNone/>
            </a:pPr>
            <a:endParaRPr lang="en-US" dirty="0"/>
          </a:p>
          <a:p>
            <a:r>
              <a:rPr lang="en-US" dirty="0" smtClean="0"/>
              <a:t>5. Load the data into this text file</a:t>
            </a:r>
          </a:p>
          <a:p>
            <a:r>
              <a:rPr lang="en-US" dirty="0" err="1"/>
              <a:t>laod</a:t>
            </a:r>
            <a:r>
              <a:rPr lang="en-US" dirty="0"/>
              <a:t> data local </a:t>
            </a:r>
            <a:r>
              <a:rPr lang="en-US" dirty="0" err="1"/>
              <a:t>inpath</a:t>
            </a:r>
            <a:r>
              <a:rPr lang="en-US" dirty="0"/>
              <a:t> '/home/piyushji2000/Main_table1.csv/' into table temp</a:t>
            </a:r>
            <a:r>
              <a:rPr lang="en-US" dirty="0" smtClean="0"/>
              <a:t>;</a:t>
            </a:r>
          </a:p>
          <a:p>
            <a:endParaRPr lang="en-US" dirty="0"/>
          </a:p>
          <a:p>
            <a:r>
              <a:rPr lang="en-US" dirty="0" smtClean="0"/>
              <a:t>6. Print the data using select command</a:t>
            </a:r>
          </a:p>
          <a:p>
            <a:r>
              <a:rPr lang="en-US" dirty="0" smtClean="0"/>
              <a:t>Select * from temp;</a:t>
            </a:r>
            <a:endParaRPr lang="en-US" dirty="0"/>
          </a:p>
          <a:p>
            <a:endParaRPr lang="en-US" dirty="0" smtClean="0"/>
          </a:p>
        </p:txBody>
      </p:sp>
    </p:spTree>
    <p:extLst>
      <p:ext uri="{BB962C8B-B14F-4D97-AF65-F5344CB8AC3E}">
        <p14:creationId xmlns:p14="http://schemas.microsoft.com/office/powerpoint/2010/main" val="150283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1000"/>
                                        <p:tgtEl>
                                          <p:spTgt spid="3">
                                            <p:txEl>
                                              <p:pRg st="1" end="1"/>
                                            </p:txEl>
                                          </p:spTgt>
                                        </p:tgtEl>
                                      </p:cBhvr>
                                    </p:animEffect>
                                  </p:childTnLst>
                                </p:cTn>
                              </p:par>
                            </p:childTnLst>
                          </p:cTn>
                        </p:par>
                        <p:par>
                          <p:cTn id="8" fill="hold">
                            <p:stCondLst>
                              <p:cond delay="1000"/>
                            </p:stCondLst>
                            <p:childTnLst>
                              <p:par>
                                <p:cTn id="9" presetID="16" presetClass="entr" presetSubtype="21"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1000"/>
                                        <p:tgtEl>
                                          <p:spTgt spid="3">
                                            <p:txEl>
                                              <p:pRg st="2" end="2"/>
                                            </p:txEl>
                                          </p:spTgt>
                                        </p:tgtEl>
                                      </p:cBhvr>
                                    </p:animEffect>
                                  </p:childTnLst>
                                </p:cTn>
                              </p:par>
                            </p:childTnLst>
                          </p:cTn>
                        </p:par>
                        <p:par>
                          <p:cTn id="12" fill="hold">
                            <p:stCondLst>
                              <p:cond delay="2000"/>
                            </p:stCondLst>
                            <p:childTnLst>
                              <p:par>
                                <p:cTn id="13" presetID="16" presetClass="entr" presetSubtype="21"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arn(inVertical)">
                                      <p:cBhvr>
                                        <p:cTn id="15" dur="1000"/>
                                        <p:tgtEl>
                                          <p:spTgt spid="3">
                                            <p:txEl>
                                              <p:pRg st="4" end="4"/>
                                            </p:txEl>
                                          </p:spTgt>
                                        </p:tgtEl>
                                      </p:cBhvr>
                                    </p:animEffect>
                                  </p:childTnLst>
                                </p:cTn>
                              </p:par>
                            </p:childTnLst>
                          </p:cTn>
                        </p:par>
                        <p:par>
                          <p:cTn id="16" fill="hold">
                            <p:stCondLst>
                              <p:cond delay="3000"/>
                            </p:stCondLst>
                            <p:childTnLst>
                              <p:par>
                                <p:cTn id="17" presetID="16" presetClass="entr" presetSubtype="21" fill="hold" grpId="0"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1000"/>
                                        <p:tgtEl>
                                          <p:spTgt spid="3">
                                            <p:txEl>
                                              <p:pRg st="5" end="5"/>
                                            </p:txEl>
                                          </p:spTgt>
                                        </p:tgtEl>
                                      </p:cBhvr>
                                    </p:animEffect>
                                  </p:childTnLst>
                                </p:cTn>
                              </p:par>
                            </p:childTnLst>
                          </p:cTn>
                        </p:par>
                        <p:par>
                          <p:cTn id="20" fill="hold">
                            <p:stCondLst>
                              <p:cond delay="4000"/>
                            </p:stCondLst>
                            <p:childTnLst>
                              <p:par>
                                <p:cTn id="21" presetID="16" presetClass="entr" presetSubtype="21" fill="hold" grpId="0" nodeType="after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barn(inVertical)">
                                      <p:cBhvr>
                                        <p:cTn id="23" dur="1000"/>
                                        <p:tgtEl>
                                          <p:spTgt spid="3">
                                            <p:txEl>
                                              <p:pRg st="7" end="7"/>
                                            </p:txEl>
                                          </p:spTgt>
                                        </p:tgtEl>
                                      </p:cBhvr>
                                    </p:animEffect>
                                  </p:childTnLst>
                                </p:cTn>
                              </p:par>
                            </p:childTnLst>
                          </p:cTn>
                        </p:par>
                        <p:par>
                          <p:cTn id="24" fill="hold">
                            <p:stCondLst>
                              <p:cond delay="5000"/>
                            </p:stCondLst>
                            <p:childTnLst>
                              <p:par>
                                <p:cTn id="25" presetID="16" presetClass="entr" presetSubtype="21" fill="hold" grpId="0" nodeType="after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arn(inVertical)">
                                      <p:cBhvr>
                                        <p:cTn id="27"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the table and load the data</a:t>
            </a:r>
            <a:endParaRPr lang="en-US" dirty="0"/>
          </a:p>
        </p:txBody>
      </p:sp>
      <p:sp>
        <p:nvSpPr>
          <p:cNvPr id="3" name="Content Placeholder 2"/>
          <p:cNvSpPr>
            <a:spLocks noGrp="1"/>
          </p:cNvSpPr>
          <p:nvPr>
            <p:ph sz="quarter" idx="13"/>
          </p:nvPr>
        </p:nvSpPr>
        <p:spPr/>
        <p:txBody>
          <a:bodyPr/>
          <a:lstStyle/>
          <a:p>
            <a:endParaRPr lang="en-US"/>
          </a:p>
        </p:txBody>
      </p:sp>
      <p:pic>
        <p:nvPicPr>
          <p:cNvPr id="2050" name="Picture 2" descr="E:\Jupyter Noteii\Python Basics\Revature\DB Project with team\Update part\ppt\new ss\Screenshot (47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8122896"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1839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 acid property and create </a:t>
            </a:r>
            <a:r>
              <a:rPr lang="en-US" dirty="0" err="1"/>
              <a:t>orc</a:t>
            </a:r>
            <a:r>
              <a:rPr lang="en-US" dirty="0"/>
              <a:t> table</a:t>
            </a:r>
          </a:p>
        </p:txBody>
      </p:sp>
      <p:sp>
        <p:nvSpPr>
          <p:cNvPr id="3" name="Content Placeholder 2"/>
          <p:cNvSpPr>
            <a:spLocks noGrp="1"/>
          </p:cNvSpPr>
          <p:nvPr>
            <p:ph sz="quarter" idx="13"/>
          </p:nvPr>
        </p:nvSpPr>
        <p:spPr/>
        <p:txBody>
          <a:bodyPr/>
          <a:lstStyle/>
          <a:p>
            <a:pPr algn="ctr"/>
            <a:r>
              <a:rPr lang="en-US" dirty="0"/>
              <a:t>ACID</a:t>
            </a:r>
          </a:p>
          <a:p>
            <a:pPr algn="ctr"/>
            <a:r>
              <a:rPr lang="en-US" dirty="0"/>
              <a:t>Atomicity – Consistency – Isolation – Durability </a:t>
            </a:r>
          </a:p>
          <a:p>
            <a:pPr algn="ctr"/>
            <a:endParaRPr lang="en-US" dirty="0"/>
          </a:p>
          <a:p>
            <a:r>
              <a:rPr lang="en-US" dirty="0" smtClean="0"/>
              <a:t>7. Create a ORC table ;</a:t>
            </a:r>
          </a:p>
          <a:p>
            <a:r>
              <a:rPr lang="en-US" dirty="0"/>
              <a:t>create table </a:t>
            </a:r>
            <a:r>
              <a:rPr lang="en-US" dirty="0" err="1"/>
              <a:t>Student_details</a:t>
            </a:r>
            <a:r>
              <a:rPr lang="en-US" dirty="0"/>
              <a:t>(id </a:t>
            </a:r>
            <a:r>
              <a:rPr lang="en-US" dirty="0" err="1"/>
              <a:t>int</a:t>
            </a:r>
            <a:r>
              <a:rPr lang="en-US" dirty="0"/>
              <a:t>, name string, mail string, mobile string, course string, age </a:t>
            </a:r>
            <a:r>
              <a:rPr lang="en-US" dirty="0" err="1"/>
              <a:t>int</a:t>
            </a:r>
            <a:r>
              <a:rPr lang="en-US" dirty="0"/>
              <a:t>, gender string, fee </a:t>
            </a:r>
            <a:r>
              <a:rPr lang="en-US" dirty="0" err="1"/>
              <a:t>int</a:t>
            </a:r>
            <a:r>
              <a:rPr lang="en-US" dirty="0"/>
              <a:t>, discount string, status1 string, status2 string)stored as </a:t>
            </a:r>
            <a:r>
              <a:rPr lang="en-US" dirty="0" err="1"/>
              <a:t>orc</a:t>
            </a:r>
            <a:r>
              <a:rPr lang="en-US" dirty="0"/>
              <a:t> </a:t>
            </a:r>
            <a:r>
              <a:rPr lang="en-US" dirty="0" err="1"/>
              <a:t>tblproperties</a:t>
            </a:r>
            <a:r>
              <a:rPr lang="en-US" dirty="0"/>
              <a:t>('transactional'='true');</a:t>
            </a:r>
          </a:p>
          <a:p>
            <a:endParaRPr lang="en-US" dirty="0" smtClean="0"/>
          </a:p>
          <a:p>
            <a:r>
              <a:rPr lang="en-US" dirty="0" smtClean="0"/>
              <a:t>8. Insert the data from text table</a:t>
            </a:r>
          </a:p>
          <a:p>
            <a:r>
              <a:rPr lang="en-US" dirty="0"/>
              <a:t>insert into </a:t>
            </a:r>
            <a:r>
              <a:rPr lang="en-US" dirty="0" err="1"/>
              <a:t>Student_details</a:t>
            </a:r>
            <a:r>
              <a:rPr lang="en-US" dirty="0"/>
              <a:t> select * from temp;</a:t>
            </a:r>
          </a:p>
        </p:txBody>
      </p:sp>
    </p:spTree>
    <p:extLst>
      <p:ext uri="{BB962C8B-B14F-4D97-AF65-F5344CB8AC3E}">
        <p14:creationId xmlns:p14="http://schemas.microsoft.com/office/powerpoint/2010/main" val="20270640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Apply ACID and create ORC table</a:t>
            </a:r>
            <a:endParaRPr lang="en-US" dirty="0"/>
          </a:p>
        </p:txBody>
      </p:sp>
      <p:pic>
        <p:nvPicPr>
          <p:cNvPr id="3074" name="Picture 2" descr="E:\Jupyter Noteii\Python Basics\Revature\DB Project with team\Update part\ppt\new ss\Screenshot (474).png"/>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889987" y="1600200"/>
            <a:ext cx="7364026"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682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table and load data</a:t>
            </a:r>
            <a:endParaRPr lang="en-US" dirty="0"/>
          </a:p>
        </p:txBody>
      </p:sp>
      <p:sp>
        <p:nvSpPr>
          <p:cNvPr id="3" name="Content Placeholder 2"/>
          <p:cNvSpPr>
            <a:spLocks noGrp="1"/>
          </p:cNvSpPr>
          <p:nvPr>
            <p:ph sz="quarter" idx="13"/>
          </p:nvPr>
        </p:nvSpPr>
        <p:spPr/>
        <p:txBody>
          <a:bodyPr/>
          <a:lstStyle/>
          <a:p>
            <a:endParaRPr lang="en-US" dirty="0" smtClean="0"/>
          </a:p>
          <a:p>
            <a:r>
              <a:rPr lang="en-US" dirty="0" smtClean="0"/>
              <a:t>9. Create Demo table</a:t>
            </a:r>
          </a:p>
          <a:p>
            <a:r>
              <a:rPr lang="en-US" dirty="0"/>
              <a:t>create table </a:t>
            </a:r>
            <a:r>
              <a:rPr lang="en-US" dirty="0" err="1"/>
              <a:t>demo_table</a:t>
            </a:r>
            <a:r>
              <a:rPr lang="en-US" dirty="0"/>
              <a:t>(id </a:t>
            </a:r>
            <a:r>
              <a:rPr lang="en-US" dirty="0" err="1"/>
              <a:t>int</a:t>
            </a:r>
            <a:r>
              <a:rPr lang="en-US" dirty="0"/>
              <a:t>, name string, mail string, contact string, course string, demo_status1 string, demo_status2 string)stored as </a:t>
            </a:r>
            <a:r>
              <a:rPr lang="en-US" dirty="0" err="1"/>
              <a:t>orc</a:t>
            </a:r>
            <a:r>
              <a:rPr lang="en-US" dirty="0"/>
              <a:t> </a:t>
            </a:r>
            <a:r>
              <a:rPr lang="en-US" dirty="0" err="1"/>
              <a:t>tblproperties</a:t>
            </a:r>
            <a:r>
              <a:rPr lang="en-US" dirty="0"/>
              <a:t>('transactional'='true');</a:t>
            </a:r>
          </a:p>
          <a:p>
            <a:endParaRPr lang="en-US" dirty="0" smtClean="0"/>
          </a:p>
          <a:p>
            <a:r>
              <a:rPr lang="en-US" dirty="0" smtClean="0"/>
              <a:t>10. Load the data from master table</a:t>
            </a:r>
          </a:p>
          <a:p>
            <a:pPr lvl="1"/>
            <a:r>
              <a:rPr lang="en-US" dirty="0" smtClean="0"/>
              <a:t>Using Where CONDITION;</a:t>
            </a:r>
          </a:p>
          <a:p>
            <a:pPr lvl="1"/>
            <a:r>
              <a:rPr lang="en-US" dirty="0"/>
              <a:t>insert into </a:t>
            </a:r>
            <a:r>
              <a:rPr lang="en-US" dirty="0" err="1"/>
              <a:t>demo_table</a:t>
            </a:r>
            <a:r>
              <a:rPr lang="en-US" dirty="0"/>
              <a:t> select id,name,mail,mobile,course,status1,status2 from </a:t>
            </a:r>
            <a:r>
              <a:rPr lang="en-US" dirty="0" err="1"/>
              <a:t>Student_details</a:t>
            </a:r>
            <a:r>
              <a:rPr lang="en-US" dirty="0"/>
              <a:t> where status1='DS' or status1='DM' or status1 = 'DD';</a:t>
            </a:r>
            <a:endParaRPr lang="en-US" dirty="0" smtClean="0"/>
          </a:p>
          <a:p>
            <a:endParaRPr lang="en-US" dirty="0"/>
          </a:p>
        </p:txBody>
      </p:sp>
    </p:spTree>
    <p:extLst>
      <p:ext uri="{BB962C8B-B14F-4D97-AF65-F5344CB8AC3E}">
        <p14:creationId xmlns:p14="http://schemas.microsoft.com/office/powerpoint/2010/main" val="34749308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demo and load the data from master table </a:t>
            </a:r>
            <a:endParaRPr lang="en-US" dirty="0"/>
          </a:p>
        </p:txBody>
      </p:sp>
      <p:pic>
        <p:nvPicPr>
          <p:cNvPr id="4098" name="Picture 2" descr="E:\Jupyter Noteii\Python Basics\Revature\DB Project with team\Update part\ppt\new ss\Screenshot (475).png"/>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609600" y="1857993"/>
            <a:ext cx="7924800" cy="3599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3451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Roles and Responsibility </a:t>
            </a:r>
            <a:endParaRPr lang="en-US" dirty="0"/>
          </a:p>
        </p:txBody>
      </p:sp>
      <p:sp>
        <p:nvSpPr>
          <p:cNvPr id="3" name="Content Placeholder 2"/>
          <p:cNvSpPr>
            <a:spLocks noGrp="1"/>
          </p:cNvSpPr>
          <p:nvPr>
            <p:ph sz="quarter" idx="13"/>
          </p:nvPr>
        </p:nvSpPr>
        <p:spPr>
          <a:xfrm>
            <a:off x="609600" y="1600200"/>
            <a:ext cx="5105400" cy="4114800"/>
          </a:xfrm>
        </p:spPr>
        <p:txBody>
          <a:bodyPr>
            <a:normAutofit/>
          </a:bodyPr>
          <a:lstStyle/>
          <a:p>
            <a:endParaRPr lang="en-US" sz="1800" dirty="0" smtClean="0"/>
          </a:p>
          <a:p>
            <a:endParaRPr lang="en-US" sz="1800" dirty="0"/>
          </a:p>
          <a:p>
            <a:r>
              <a:rPr lang="en-US" sz="1800" dirty="0" err="1" smtClean="0"/>
              <a:t>Bhawana</a:t>
            </a:r>
            <a:r>
              <a:rPr lang="en-US" sz="1800" dirty="0" smtClean="0"/>
              <a:t> </a:t>
            </a:r>
            <a:r>
              <a:rPr lang="en-US" sz="1800" dirty="0" err="1" smtClean="0"/>
              <a:t>Priya</a:t>
            </a:r>
            <a:r>
              <a:rPr lang="en-US" sz="1800" dirty="0" smtClean="0"/>
              <a:t> – Data Collection &amp; Pre-processing </a:t>
            </a:r>
          </a:p>
          <a:p>
            <a:r>
              <a:rPr lang="en-US" sz="1800" dirty="0" err="1" smtClean="0"/>
              <a:t>Piyush</a:t>
            </a:r>
            <a:r>
              <a:rPr lang="en-US" sz="1800" dirty="0" smtClean="0"/>
              <a:t> </a:t>
            </a:r>
            <a:r>
              <a:rPr lang="en-US" sz="1800" dirty="0" err="1" smtClean="0"/>
              <a:t>Goyal</a:t>
            </a:r>
            <a:r>
              <a:rPr lang="en-US" sz="1800" dirty="0" smtClean="0"/>
              <a:t> – Data-Base Management </a:t>
            </a:r>
          </a:p>
          <a:p>
            <a:r>
              <a:rPr lang="en-US" sz="1800" dirty="0" smtClean="0"/>
              <a:t>Surya </a:t>
            </a:r>
            <a:r>
              <a:rPr lang="en-US" sz="1800" dirty="0" err="1" smtClean="0"/>
              <a:t>Dev</a:t>
            </a:r>
            <a:r>
              <a:rPr lang="en-US" sz="1800" dirty="0" smtClean="0"/>
              <a:t> </a:t>
            </a:r>
            <a:r>
              <a:rPr lang="en-US" sz="1800" dirty="0" err="1" smtClean="0"/>
              <a:t>Gedela</a:t>
            </a:r>
            <a:r>
              <a:rPr lang="en-US" sz="1800" dirty="0" smtClean="0"/>
              <a:t> </a:t>
            </a:r>
            <a:r>
              <a:rPr lang="en-US" sz="1800" dirty="0" smtClean="0"/>
              <a:t>– Data Analytics</a:t>
            </a:r>
          </a:p>
          <a:p>
            <a:r>
              <a:rPr lang="en-US" sz="1800" dirty="0" err="1" smtClean="0"/>
              <a:t>Aysha</a:t>
            </a:r>
            <a:r>
              <a:rPr lang="en-US" sz="1800" dirty="0" smtClean="0"/>
              <a:t> </a:t>
            </a:r>
            <a:r>
              <a:rPr lang="en-US" sz="1800" dirty="0" err="1" smtClean="0"/>
              <a:t>Muktesar</a:t>
            </a:r>
            <a:r>
              <a:rPr lang="en-US" sz="1800" dirty="0" smtClean="0"/>
              <a:t> – </a:t>
            </a:r>
            <a:r>
              <a:rPr lang="en-US" sz="1800" dirty="0" smtClean="0"/>
              <a:t>Quality &amp; Deployment Manager</a:t>
            </a:r>
            <a:endParaRPr lang="en-US" sz="1800" dirty="0"/>
          </a:p>
        </p:txBody>
      </p:sp>
    </p:spTree>
    <p:extLst>
      <p:ext uri="{BB962C8B-B14F-4D97-AF65-F5344CB8AC3E}">
        <p14:creationId xmlns:p14="http://schemas.microsoft.com/office/powerpoint/2010/main" val="35579833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heel(1)">
                                      <p:cBhvr>
                                        <p:cTn id="7" dur="1000"/>
                                        <p:tgtEl>
                                          <p:spTgt spid="3">
                                            <p:txEl>
                                              <p:pRg st="2" end="2"/>
                                            </p:txEl>
                                          </p:spTgt>
                                        </p:tgtEl>
                                      </p:cBhvr>
                                    </p:animEffect>
                                  </p:childTnLst>
                                </p:cTn>
                              </p:par>
                            </p:childTnLst>
                          </p:cTn>
                        </p:par>
                        <p:par>
                          <p:cTn id="8" fill="hold">
                            <p:stCondLst>
                              <p:cond delay="1000"/>
                            </p:stCondLst>
                            <p:childTnLst>
                              <p:par>
                                <p:cTn id="9" presetID="21" presetClass="entr" presetSubtype="1" fill="hold" grpId="0"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wheel(1)">
                                      <p:cBhvr>
                                        <p:cTn id="11" dur="1000"/>
                                        <p:tgtEl>
                                          <p:spTgt spid="3">
                                            <p:txEl>
                                              <p:pRg st="3" end="3"/>
                                            </p:txEl>
                                          </p:spTgt>
                                        </p:tgtEl>
                                      </p:cBhvr>
                                    </p:animEffect>
                                  </p:childTnLst>
                                </p:cTn>
                              </p:par>
                            </p:childTnLst>
                          </p:cTn>
                        </p:par>
                        <p:par>
                          <p:cTn id="12" fill="hold">
                            <p:stCondLst>
                              <p:cond delay="2000"/>
                            </p:stCondLst>
                            <p:childTnLst>
                              <p:par>
                                <p:cTn id="13" presetID="21" presetClass="entr" presetSubtype="1"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heel(1)">
                                      <p:cBhvr>
                                        <p:cTn id="15" dur="1000"/>
                                        <p:tgtEl>
                                          <p:spTgt spid="3">
                                            <p:txEl>
                                              <p:pRg st="4" end="4"/>
                                            </p:txEl>
                                          </p:spTgt>
                                        </p:tgtEl>
                                      </p:cBhvr>
                                    </p:animEffect>
                                  </p:childTnLst>
                                </p:cTn>
                              </p:par>
                            </p:childTnLst>
                          </p:cTn>
                        </p:par>
                        <p:par>
                          <p:cTn id="16" fill="hold">
                            <p:stCondLst>
                              <p:cond delay="3000"/>
                            </p:stCondLst>
                            <p:childTnLst>
                              <p:par>
                                <p:cTn id="17" presetID="21" presetClass="entr" presetSubtype="1" fill="hold" grpId="0"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heel(1)">
                                      <p:cBhvr>
                                        <p:cTn id="19"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Enrolled table and load the data</a:t>
            </a:r>
            <a:endParaRPr lang="en-US" dirty="0"/>
          </a:p>
        </p:txBody>
      </p:sp>
      <p:sp>
        <p:nvSpPr>
          <p:cNvPr id="3" name="Content Placeholder 2"/>
          <p:cNvSpPr>
            <a:spLocks noGrp="1"/>
          </p:cNvSpPr>
          <p:nvPr>
            <p:ph sz="quarter" idx="13"/>
          </p:nvPr>
        </p:nvSpPr>
        <p:spPr/>
        <p:txBody>
          <a:bodyPr/>
          <a:lstStyle/>
          <a:p>
            <a:endParaRPr lang="en-US" dirty="0" smtClean="0"/>
          </a:p>
          <a:p>
            <a:r>
              <a:rPr lang="en-US" dirty="0" smtClean="0"/>
              <a:t>11. Create Enrolled table in ORC format</a:t>
            </a:r>
          </a:p>
          <a:p>
            <a:r>
              <a:rPr lang="en-US" dirty="0"/>
              <a:t>create table enrolled(id </a:t>
            </a:r>
            <a:r>
              <a:rPr lang="en-US" dirty="0" err="1"/>
              <a:t>int</a:t>
            </a:r>
            <a:r>
              <a:rPr lang="en-US" dirty="0"/>
              <a:t>, name string, mail string, contact string, course string, enroll_status1 string, enroll_status2 string)stored as </a:t>
            </a:r>
            <a:r>
              <a:rPr lang="en-US" dirty="0" err="1"/>
              <a:t>orc</a:t>
            </a:r>
            <a:r>
              <a:rPr lang="en-US" dirty="0"/>
              <a:t> </a:t>
            </a:r>
            <a:r>
              <a:rPr lang="en-US" dirty="0" err="1"/>
              <a:t>tblproperties</a:t>
            </a:r>
            <a:r>
              <a:rPr lang="en-US" dirty="0"/>
              <a:t>('transactional'='true');</a:t>
            </a:r>
          </a:p>
          <a:p>
            <a:endParaRPr lang="en-US" dirty="0" smtClean="0"/>
          </a:p>
          <a:p>
            <a:r>
              <a:rPr lang="en-US" dirty="0" smtClean="0"/>
              <a:t>12. Load the data from Master Table</a:t>
            </a:r>
          </a:p>
          <a:p>
            <a:r>
              <a:rPr lang="en-US" dirty="0" smtClean="0"/>
              <a:t>Using where condition (‘J’ = Joined )</a:t>
            </a:r>
          </a:p>
          <a:p>
            <a:r>
              <a:rPr lang="en-US" dirty="0"/>
              <a:t>insert into enrolled select id,name,mail,mobile,course,status1,status2 from </a:t>
            </a:r>
            <a:r>
              <a:rPr lang="en-US" dirty="0" err="1"/>
              <a:t>Student_details</a:t>
            </a:r>
            <a:r>
              <a:rPr lang="en-US" dirty="0"/>
              <a:t> where status1='J';</a:t>
            </a:r>
          </a:p>
          <a:p>
            <a:endParaRPr lang="en-US" dirty="0"/>
          </a:p>
        </p:txBody>
      </p:sp>
    </p:spTree>
    <p:extLst>
      <p:ext uri="{BB962C8B-B14F-4D97-AF65-F5344CB8AC3E}">
        <p14:creationId xmlns:p14="http://schemas.microsoft.com/office/powerpoint/2010/main" val="6202296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14400"/>
          </a:xfrm>
        </p:spPr>
        <p:txBody>
          <a:bodyPr>
            <a:normAutofit fontScale="90000"/>
          </a:bodyPr>
          <a:lstStyle/>
          <a:p>
            <a:r>
              <a:rPr lang="en-US" dirty="0" smtClean="0"/>
              <a:t>Create enrolled table and load the data from master table </a:t>
            </a:r>
            <a:endParaRPr lang="en-US" dirty="0"/>
          </a:p>
        </p:txBody>
      </p:sp>
      <p:pic>
        <p:nvPicPr>
          <p:cNvPr id="5122" name="Picture 2" descr="E:\Jupyter Noteii\Python Basics\Revature\DB Project with team\Update part\ppt\new ss\Screenshot (476).png"/>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609600" y="1658515"/>
            <a:ext cx="7924800" cy="3998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0981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temp. table and load the data </a:t>
            </a:r>
            <a:endParaRPr lang="en-US" dirty="0"/>
          </a:p>
        </p:txBody>
      </p:sp>
      <p:sp>
        <p:nvSpPr>
          <p:cNvPr id="3" name="Content Placeholder 2"/>
          <p:cNvSpPr>
            <a:spLocks noGrp="1"/>
          </p:cNvSpPr>
          <p:nvPr>
            <p:ph sz="quarter" idx="13"/>
          </p:nvPr>
        </p:nvSpPr>
        <p:spPr/>
        <p:txBody>
          <a:bodyPr/>
          <a:lstStyle/>
          <a:p>
            <a:endParaRPr lang="en-US" dirty="0" smtClean="0"/>
          </a:p>
          <a:p>
            <a:r>
              <a:rPr lang="en-US" dirty="0" smtClean="0"/>
              <a:t>13. Create a text file format table</a:t>
            </a:r>
          </a:p>
          <a:p>
            <a:r>
              <a:rPr lang="en-US" dirty="0"/>
              <a:t>create table temp1(id </a:t>
            </a:r>
            <a:r>
              <a:rPr lang="en-US" dirty="0" err="1"/>
              <a:t>int</a:t>
            </a:r>
            <a:r>
              <a:rPr lang="en-US" dirty="0"/>
              <a:t>, name string, mail string, mobile string, course string, fee </a:t>
            </a:r>
            <a:r>
              <a:rPr lang="en-US" dirty="0" err="1"/>
              <a:t>int</a:t>
            </a:r>
            <a:r>
              <a:rPr lang="en-US" dirty="0"/>
              <a:t>, discount string, </a:t>
            </a:r>
            <a:r>
              <a:rPr lang="en-US" dirty="0" err="1"/>
              <a:t>total_fee</a:t>
            </a:r>
            <a:r>
              <a:rPr lang="en-US" dirty="0"/>
              <a:t> </a:t>
            </a:r>
            <a:r>
              <a:rPr lang="en-US" dirty="0" err="1"/>
              <a:t>int</a:t>
            </a:r>
            <a:r>
              <a:rPr lang="en-US" dirty="0"/>
              <a:t>, </a:t>
            </a:r>
            <a:r>
              <a:rPr lang="en-US" dirty="0" err="1"/>
              <a:t>no_of_installment</a:t>
            </a:r>
            <a:r>
              <a:rPr lang="en-US" dirty="0"/>
              <a:t> </a:t>
            </a:r>
            <a:r>
              <a:rPr lang="en-US" dirty="0" err="1"/>
              <a:t>int</a:t>
            </a:r>
            <a:r>
              <a:rPr lang="en-US" dirty="0"/>
              <a:t>, </a:t>
            </a:r>
            <a:r>
              <a:rPr lang="en-US" dirty="0" err="1"/>
              <a:t>mode_of_payment</a:t>
            </a:r>
            <a:r>
              <a:rPr lang="en-US" dirty="0"/>
              <a:t> string, </a:t>
            </a:r>
            <a:r>
              <a:rPr lang="en-US" dirty="0" err="1"/>
              <a:t>deposite_fee</a:t>
            </a:r>
            <a:r>
              <a:rPr lang="en-US" dirty="0"/>
              <a:t> </a:t>
            </a:r>
            <a:r>
              <a:rPr lang="en-US" dirty="0" err="1"/>
              <a:t>int</a:t>
            </a:r>
            <a:r>
              <a:rPr lang="en-US" dirty="0"/>
              <a:t>, </a:t>
            </a:r>
            <a:r>
              <a:rPr lang="en-US" dirty="0" err="1"/>
              <a:t>remaining_fee</a:t>
            </a:r>
            <a:r>
              <a:rPr lang="en-US" dirty="0"/>
              <a:t> </a:t>
            </a:r>
            <a:r>
              <a:rPr lang="en-US" dirty="0" err="1"/>
              <a:t>int</a:t>
            </a:r>
            <a:r>
              <a:rPr lang="en-US" dirty="0"/>
              <a:t>, </a:t>
            </a:r>
            <a:r>
              <a:rPr lang="en-US" dirty="0" err="1"/>
              <a:t>fee_deposite_date</a:t>
            </a:r>
            <a:r>
              <a:rPr lang="en-US" dirty="0"/>
              <a:t> string, </a:t>
            </a:r>
            <a:r>
              <a:rPr lang="en-US" dirty="0" err="1"/>
              <a:t>due_date</a:t>
            </a:r>
            <a:r>
              <a:rPr lang="en-US" dirty="0"/>
              <a:t> string) row format delimited fields terminated by ',' stored as </a:t>
            </a:r>
            <a:r>
              <a:rPr lang="en-US" dirty="0" err="1"/>
              <a:t>textfile</a:t>
            </a:r>
            <a:r>
              <a:rPr lang="en-US" dirty="0" smtClean="0"/>
              <a:t>;</a:t>
            </a:r>
          </a:p>
          <a:p>
            <a:endParaRPr lang="en-US" dirty="0"/>
          </a:p>
          <a:p>
            <a:r>
              <a:rPr lang="en-US" dirty="0" smtClean="0"/>
              <a:t>14. Load the data from LFS.</a:t>
            </a:r>
          </a:p>
          <a:p>
            <a:r>
              <a:rPr lang="en-US" dirty="0"/>
              <a:t>load data local </a:t>
            </a:r>
            <a:r>
              <a:rPr lang="en-US" dirty="0" err="1"/>
              <a:t>inpath</a:t>
            </a:r>
            <a:r>
              <a:rPr lang="en-US" dirty="0"/>
              <a:t> '/home/piyushji2000/payment_details.csv/' into table temp1;</a:t>
            </a:r>
          </a:p>
          <a:p>
            <a:endParaRPr lang="en-US" dirty="0"/>
          </a:p>
        </p:txBody>
      </p:sp>
    </p:spTree>
    <p:extLst>
      <p:ext uri="{BB962C8B-B14F-4D97-AF65-F5344CB8AC3E}">
        <p14:creationId xmlns:p14="http://schemas.microsoft.com/office/powerpoint/2010/main" val="22064343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payment table and load data </a:t>
            </a:r>
            <a:r>
              <a:rPr lang="en-US" dirty="0" err="1" smtClean="0"/>
              <a:t>data</a:t>
            </a:r>
            <a:r>
              <a:rPr lang="en-US" dirty="0" smtClean="0"/>
              <a:t> from temp table.</a:t>
            </a:r>
            <a:endParaRPr lang="en-US" dirty="0"/>
          </a:p>
        </p:txBody>
      </p:sp>
      <p:sp>
        <p:nvSpPr>
          <p:cNvPr id="3" name="Content Placeholder 2"/>
          <p:cNvSpPr>
            <a:spLocks noGrp="1"/>
          </p:cNvSpPr>
          <p:nvPr>
            <p:ph sz="quarter" idx="13"/>
          </p:nvPr>
        </p:nvSpPr>
        <p:spPr>
          <a:xfrm>
            <a:off x="609600" y="1752600"/>
            <a:ext cx="7924800" cy="3962400"/>
          </a:xfrm>
        </p:spPr>
        <p:txBody>
          <a:bodyPr>
            <a:normAutofit/>
          </a:bodyPr>
          <a:lstStyle/>
          <a:p>
            <a:endParaRPr lang="en-US" dirty="0" smtClean="0"/>
          </a:p>
          <a:p>
            <a:r>
              <a:rPr lang="en-US" dirty="0" smtClean="0"/>
              <a:t>15. Create a </a:t>
            </a:r>
            <a:r>
              <a:rPr lang="en-US" dirty="0" err="1" smtClean="0"/>
              <a:t>payment_details</a:t>
            </a:r>
            <a:r>
              <a:rPr lang="en-US" dirty="0" smtClean="0"/>
              <a:t> in ORC file format </a:t>
            </a:r>
          </a:p>
          <a:p>
            <a:r>
              <a:rPr lang="en-US" dirty="0"/>
              <a:t>create table </a:t>
            </a:r>
            <a:r>
              <a:rPr lang="en-US" dirty="0" err="1"/>
              <a:t>payment_detail</a:t>
            </a:r>
            <a:r>
              <a:rPr lang="en-US" dirty="0"/>
              <a:t>(id </a:t>
            </a:r>
            <a:r>
              <a:rPr lang="en-US" dirty="0" err="1"/>
              <a:t>int</a:t>
            </a:r>
            <a:r>
              <a:rPr lang="en-US" dirty="0"/>
              <a:t>, name string, mail string, mobile string, course string, fee </a:t>
            </a:r>
            <a:r>
              <a:rPr lang="en-US" dirty="0" err="1"/>
              <a:t>int</a:t>
            </a:r>
            <a:r>
              <a:rPr lang="en-US" dirty="0"/>
              <a:t>, discount string, </a:t>
            </a:r>
            <a:r>
              <a:rPr lang="en-US" dirty="0" err="1"/>
              <a:t>total_fee</a:t>
            </a:r>
            <a:r>
              <a:rPr lang="en-US" dirty="0"/>
              <a:t> </a:t>
            </a:r>
            <a:r>
              <a:rPr lang="en-US" dirty="0" err="1"/>
              <a:t>int</a:t>
            </a:r>
            <a:r>
              <a:rPr lang="en-US" dirty="0"/>
              <a:t>, </a:t>
            </a:r>
            <a:r>
              <a:rPr lang="en-US" dirty="0" err="1"/>
              <a:t>no_of_installment</a:t>
            </a:r>
            <a:r>
              <a:rPr lang="en-US" dirty="0"/>
              <a:t> </a:t>
            </a:r>
            <a:r>
              <a:rPr lang="en-US" dirty="0" err="1"/>
              <a:t>int</a:t>
            </a:r>
            <a:r>
              <a:rPr lang="en-US" dirty="0"/>
              <a:t>, </a:t>
            </a:r>
            <a:r>
              <a:rPr lang="en-US" dirty="0" err="1"/>
              <a:t>mode_of_payment</a:t>
            </a:r>
            <a:r>
              <a:rPr lang="en-US" dirty="0"/>
              <a:t> string, </a:t>
            </a:r>
            <a:r>
              <a:rPr lang="en-US" dirty="0" err="1"/>
              <a:t>deposite_fee</a:t>
            </a:r>
            <a:r>
              <a:rPr lang="en-US" dirty="0"/>
              <a:t> </a:t>
            </a:r>
            <a:r>
              <a:rPr lang="en-US" dirty="0" err="1"/>
              <a:t>int</a:t>
            </a:r>
            <a:r>
              <a:rPr lang="en-US" dirty="0"/>
              <a:t>, </a:t>
            </a:r>
            <a:r>
              <a:rPr lang="en-US" dirty="0" err="1"/>
              <a:t>remaining_fee</a:t>
            </a:r>
            <a:r>
              <a:rPr lang="en-US" dirty="0"/>
              <a:t> </a:t>
            </a:r>
            <a:r>
              <a:rPr lang="en-US" dirty="0" err="1"/>
              <a:t>int</a:t>
            </a:r>
            <a:r>
              <a:rPr lang="en-US" dirty="0"/>
              <a:t>, </a:t>
            </a:r>
            <a:r>
              <a:rPr lang="en-US" dirty="0" err="1"/>
              <a:t>fee_deposite_date</a:t>
            </a:r>
            <a:r>
              <a:rPr lang="en-US" dirty="0"/>
              <a:t> string, </a:t>
            </a:r>
            <a:r>
              <a:rPr lang="en-US" dirty="0" err="1"/>
              <a:t>due_date</a:t>
            </a:r>
            <a:r>
              <a:rPr lang="en-US" dirty="0"/>
              <a:t> string)stored as </a:t>
            </a:r>
            <a:r>
              <a:rPr lang="en-US" dirty="0" err="1"/>
              <a:t>orc</a:t>
            </a:r>
            <a:r>
              <a:rPr lang="en-US" dirty="0"/>
              <a:t> </a:t>
            </a:r>
            <a:r>
              <a:rPr lang="en-US" dirty="0" err="1"/>
              <a:t>tblproperties</a:t>
            </a:r>
            <a:r>
              <a:rPr lang="en-US" dirty="0"/>
              <a:t>('transactional'='true</a:t>
            </a:r>
            <a:r>
              <a:rPr lang="en-US" dirty="0" smtClean="0"/>
              <a:t>');</a:t>
            </a:r>
          </a:p>
          <a:p>
            <a:endParaRPr lang="en-US" dirty="0" smtClean="0"/>
          </a:p>
          <a:p>
            <a:r>
              <a:rPr lang="en-US" dirty="0" smtClean="0"/>
              <a:t>16. Load the data from temp table</a:t>
            </a:r>
          </a:p>
          <a:p>
            <a:r>
              <a:rPr lang="en-US" dirty="0"/>
              <a:t>insert into </a:t>
            </a:r>
            <a:r>
              <a:rPr lang="en-US" dirty="0" err="1"/>
              <a:t>payment_detail</a:t>
            </a:r>
            <a:r>
              <a:rPr lang="en-US" dirty="0"/>
              <a:t> select * from temp1</a:t>
            </a:r>
            <a:r>
              <a:rPr lang="en-US" dirty="0" smtClean="0"/>
              <a:t>;</a:t>
            </a:r>
          </a:p>
          <a:p>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628584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Insert the data into </a:t>
            </a:r>
            <a:r>
              <a:rPr lang="en-US" dirty="0" err="1" smtClean="0"/>
              <a:t>paymet_details</a:t>
            </a:r>
            <a:endParaRPr lang="en-US" dirty="0"/>
          </a:p>
        </p:txBody>
      </p:sp>
      <p:pic>
        <p:nvPicPr>
          <p:cNvPr id="6146" name="Picture 2" descr="E:\Jupyter Noteii\Python Basics\Revature\DB Project with team\Update part\ppt\new ss\Screenshot (479).png"/>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609600" y="2149093"/>
            <a:ext cx="7924800" cy="3017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4015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record adding data</a:t>
            </a:r>
            <a:endParaRPr lang="en-US" dirty="0"/>
          </a:p>
        </p:txBody>
      </p:sp>
      <p:sp>
        <p:nvSpPr>
          <p:cNvPr id="3" name="Content Placeholder 2"/>
          <p:cNvSpPr>
            <a:spLocks noGrp="1"/>
          </p:cNvSpPr>
          <p:nvPr>
            <p:ph sz="quarter" idx="13"/>
          </p:nvPr>
        </p:nvSpPr>
        <p:spPr/>
        <p:txBody>
          <a:bodyPr/>
          <a:lstStyle/>
          <a:p>
            <a:r>
              <a:rPr lang="en-US" dirty="0" smtClean="0"/>
              <a:t>18. insert the new record in mater table </a:t>
            </a:r>
          </a:p>
          <a:p>
            <a:r>
              <a:rPr lang="en-US" dirty="0" smtClean="0"/>
              <a:t>insert </a:t>
            </a:r>
            <a:r>
              <a:rPr lang="en-US" dirty="0"/>
              <a:t>into </a:t>
            </a:r>
            <a:r>
              <a:rPr lang="en-US" dirty="0" err="1"/>
              <a:t>student_details</a:t>
            </a:r>
            <a:r>
              <a:rPr lang="en-US" dirty="0"/>
              <a:t> values(101,'anand','anand@gmail.com','458-965','SQL',24,'M',25000,'15%','DD','WD-WED-11AM'),(102,'aysha','aysha@gmail.com','125-632','ML',21,'F',20000,'20%','J','WED-10AM');</a:t>
            </a:r>
          </a:p>
          <a:p>
            <a:endParaRPr lang="en-US" dirty="0" smtClean="0"/>
          </a:p>
          <a:p>
            <a:r>
              <a:rPr lang="en-US" dirty="0" smtClean="0"/>
              <a:t>19. insert data status1 is ‘DD’ its mean it should be in DEMO_TABLE so load this data in DEMO_TABLE.</a:t>
            </a:r>
          </a:p>
          <a:p>
            <a:r>
              <a:rPr lang="en-US" dirty="0"/>
              <a:t>insert into </a:t>
            </a:r>
            <a:r>
              <a:rPr lang="en-US" dirty="0" err="1"/>
              <a:t>demo_table</a:t>
            </a:r>
            <a:r>
              <a:rPr lang="en-US" dirty="0"/>
              <a:t> select id,name,mail,mobile,course,status1,status2 from </a:t>
            </a:r>
            <a:r>
              <a:rPr lang="en-US" dirty="0" err="1"/>
              <a:t>student_details</a:t>
            </a:r>
            <a:r>
              <a:rPr lang="en-US" dirty="0"/>
              <a:t> where id=101;</a:t>
            </a:r>
          </a:p>
          <a:p>
            <a:endParaRPr lang="en-US" dirty="0"/>
          </a:p>
        </p:txBody>
      </p:sp>
    </p:spTree>
    <p:extLst>
      <p:ext uri="{BB962C8B-B14F-4D97-AF65-F5344CB8AC3E}">
        <p14:creationId xmlns:p14="http://schemas.microsoft.com/office/powerpoint/2010/main" val="16493541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record</a:t>
            </a:r>
            <a:endParaRPr lang="en-US" dirty="0"/>
          </a:p>
        </p:txBody>
      </p:sp>
      <p:pic>
        <p:nvPicPr>
          <p:cNvPr id="1026" name="Picture 2"/>
          <p:cNvPicPr>
            <a:picLocks noGrp="1" noChangeAspect="1" noChangeArrowheads="1"/>
          </p:cNvPicPr>
          <p:nvPr>
            <p:ph sz="quarter" idx="13"/>
          </p:nvPr>
        </p:nvPicPr>
        <p:blipFill>
          <a:blip r:embed="rId2" cstate="print">
            <a:extLst>
              <a:ext uri="{28A0092B-C50C-407E-A947-70E740481C1C}">
                <a14:useLocalDpi xmlns:a14="http://schemas.microsoft.com/office/drawing/2010/main" val="0"/>
              </a:ext>
            </a:extLst>
          </a:blip>
          <a:stretch>
            <a:fillRect/>
          </a:stretch>
        </p:blipFill>
        <p:spPr bwMode="auto">
          <a:xfrm>
            <a:off x="685800" y="1524000"/>
            <a:ext cx="7616952" cy="428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55237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Update data into </a:t>
            </a:r>
            <a:r>
              <a:rPr lang="en-US" dirty="0" err="1" smtClean="0"/>
              <a:t>demo_table</a:t>
            </a:r>
            <a:r>
              <a:rPr lang="en-US" dirty="0" smtClean="0"/>
              <a:t>;</a:t>
            </a:r>
            <a:endParaRPr lang="en-US" dirty="0"/>
          </a:p>
        </p:txBody>
      </p:sp>
      <p:sp>
        <p:nvSpPr>
          <p:cNvPr id="3" name="Content Placeholder 2"/>
          <p:cNvSpPr>
            <a:spLocks noGrp="1"/>
          </p:cNvSpPr>
          <p:nvPr>
            <p:ph sz="quarter" idx="13"/>
          </p:nvPr>
        </p:nvSpPr>
        <p:spPr/>
        <p:txBody>
          <a:bodyPr>
            <a:normAutofit/>
          </a:bodyPr>
          <a:lstStyle/>
          <a:p>
            <a:r>
              <a:rPr lang="en-US" sz="2000" dirty="0" smtClean="0"/>
              <a:t>20</a:t>
            </a:r>
            <a:r>
              <a:rPr lang="en-US" sz="2400" dirty="0" smtClean="0"/>
              <a:t>. insert </a:t>
            </a:r>
            <a:r>
              <a:rPr lang="en-US" sz="2400" dirty="0"/>
              <a:t>into </a:t>
            </a:r>
            <a:r>
              <a:rPr lang="en-US" sz="2400" dirty="0" err="1"/>
              <a:t>demo_table</a:t>
            </a:r>
            <a:r>
              <a:rPr lang="en-US" sz="2400" dirty="0"/>
              <a:t> select id,name,mail,mobile,course,status1,status2 from </a:t>
            </a:r>
            <a:r>
              <a:rPr lang="en-US" sz="2400" dirty="0" err="1"/>
              <a:t>student_details</a:t>
            </a:r>
            <a:r>
              <a:rPr lang="en-US" sz="2400" dirty="0"/>
              <a:t> where id=101;</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124200"/>
            <a:ext cx="830580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42128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data</a:t>
            </a:r>
            <a:endParaRPr lang="en-US" dirty="0"/>
          </a:p>
        </p:txBody>
      </p:sp>
      <p:sp>
        <p:nvSpPr>
          <p:cNvPr id="3" name="Content Placeholder 2"/>
          <p:cNvSpPr>
            <a:spLocks noGrp="1"/>
          </p:cNvSpPr>
          <p:nvPr>
            <p:ph sz="quarter" idx="13"/>
          </p:nvPr>
        </p:nvSpPr>
        <p:spPr/>
        <p:txBody>
          <a:bodyPr/>
          <a:lstStyle/>
          <a:p>
            <a:endParaRPr lang="en-US" dirty="0" smtClean="0"/>
          </a:p>
          <a:p>
            <a:endParaRPr lang="en-US" dirty="0"/>
          </a:p>
          <a:p>
            <a:r>
              <a:rPr lang="en-US" dirty="0" smtClean="0"/>
              <a:t>21. Now I want to update a record from ‘DD’ to ‘J’ so now we update the data in </a:t>
            </a:r>
            <a:r>
              <a:rPr lang="en-US" dirty="0" err="1" smtClean="0"/>
              <a:t>student_table</a:t>
            </a:r>
            <a:r>
              <a:rPr lang="en-US" dirty="0" smtClean="0"/>
              <a:t> which is our Master Table.</a:t>
            </a:r>
          </a:p>
          <a:p>
            <a:r>
              <a:rPr lang="en-US" dirty="0" smtClean="0"/>
              <a:t> </a:t>
            </a:r>
            <a:r>
              <a:rPr lang="en-US" dirty="0"/>
              <a:t>update </a:t>
            </a:r>
            <a:r>
              <a:rPr lang="en-US" dirty="0" err="1"/>
              <a:t>student_details</a:t>
            </a:r>
            <a:r>
              <a:rPr lang="en-US" dirty="0"/>
              <a:t> set status1='J' where id=101;</a:t>
            </a:r>
          </a:p>
          <a:p>
            <a:pPr marL="0" indent="0">
              <a:buNone/>
            </a:pPr>
            <a:endParaRPr lang="en-US" dirty="0" smtClean="0"/>
          </a:p>
          <a:p>
            <a:r>
              <a:rPr lang="en-US" dirty="0" smtClean="0"/>
              <a:t>22. Now we have to  delete the data from DEMO_TABLE</a:t>
            </a:r>
          </a:p>
          <a:p>
            <a:r>
              <a:rPr lang="en-US" sz="1800" dirty="0"/>
              <a:t>delete from </a:t>
            </a:r>
            <a:r>
              <a:rPr lang="en-US" sz="1800" dirty="0" err="1"/>
              <a:t>demo_table</a:t>
            </a:r>
            <a:r>
              <a:rPr lang="en-US" sz="1800" dirty="0"/>
              <a:t> where id=101;</a:t>
            </a:r>
            <a:endParaRPr lang="en-US" dirty="0" smtClean="0"/>
          </a:p>
          <a:p>
            <a:endParaRPr lang="en-US" dirty="0"/>
          </a:p>
        </p:txBody>
      </p:sp>
    </p:spTree>
    <p:extLst>
      <p:ext uri="{BB962C8B-B14F-4D97-AF65-F5344CB8AC3E}">
        <p14:creationId xmlns:p14="http://schemas.microsoft.com/office/powerpoint/2010/main" val="42579175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Update student From DD to Joined</a:t>
            </a:r>
            <a:endParaRPr lang="en-US" dirty="0"/>
          </a:p>
        </p:txBody>
      </p:sp>
      <p:sp>
        <p:nvSpPr>
          <p:cNvPr id="3" name="Content Placeholder 2"/>
          <p:cNvSpPr>
            <a:spLocks noGrp="1"/>
          </p:cNvSpPr>
          <p:nvPr>
            <p:ph sz="quarter" idx="13"/>
          </p:nvPr>
        </p:nvSpPr>
        <p:spPr/>
        <p:txBody>
          <a:bodyPr/>
          <a:lstStyle/>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238744" cy="4390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5704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sz="quarter" idx="13"/>
          </p:nvPr>
        </p:nvSpPr>
        <p:spPr/>
        <p:txBody>
          <a:bodyPr/>
          <a:lstStyle/>
          <a:p>
            <a:pPr marL="0" indent="0">
              <a:buNone/>
            </a:pPr>
            <a:r>
              <a:rPr lang="en-US" dirty="0" smtClean="0"/>
              <a:t>This is Our Project Which is created in hive (Data Warehouse software, built in top of </a:t>
            </a:r>
            <a:r>
              <a:rPr lang="en-US" dirty="0" err="1" smtClean="0"/>
              <a:t>Hadoop</a:t>
            </a:r>
            <a:r>
              <a:rPr lang="en-US" dirty="0" smtClean="0"/>
              <a:t>). Which create and maintain the database of all associates trainings of various courses. In this Project we performed many different – different operations like table join, updating, creating </a:t>
            </a:r>
            <a:r>
              <a:rPr lang="en-US" dirty="0" err="1" smtClean="0"/>
              <a:t>etc</a:t>
            </a:r>
            <a:r>
              <a:rPr lang="en-US" dirty="0" smtClean="0"/>
              <a:t>, these operations are done on tables, we have 4 tables in this project.</a:t>
            </a:r>
          </a:p>
          <a:p>
            <a:pPr marL="0" indent="0">
              <a:buNone/>
            </a:pPr>
            <a:r>
              <a:rPr lang="en-US" dirty="0" smtClean="0"/>
              <a:t>Also we perform many various queries on these tables, we have 2 CSV data-sets, which are very useful for data loading, using </a:t>
            </a:r>
            <a:r>
              <a:rPr lang="en-US" dirty="0" smtClean="0"/>
              <a:t>queries </a:t>
            </a:r>
            <a:r>
              <a:rPr lang="en-US" dirty="0" smtClean="0"/>
              <a:t>we extract the data.</a:t>
            </a:r>
          </a:p>
          <a:p>
            <a:pPr marL="0" indent="0">
              <a:buNone/>
            </a:pPr>
            <a:r>
              <a:rPr lang="en-US" dirty="0" smtClean="0"/>
              <a:t>We run this project on GCP ( </a:t>
            </a:r>
            <a:r>
              <a:rPr lang="en-US" dirty="0" err="1" smtClean="0"/>
              <a:t>dataproc</a:t>
            </a:r>
            <a:r>
              <a:rPr lang="en-US" dirty="0" smtClean="0"/>
              <a:t> </a:t>
            </a:r>
            <a:r>
              <a:rPr lang="en-US" dirty="0" smtClean="0">
                <a:sym typeface="Wingdings" pitchFamily="2" charset="2"/>
              </a:rPr>
              <a:t> cluster  hive ), there is no UI ( user Interface ) for better experience.</a:t>
            </a:r>
          </a:p>
          <a:p>
            <a:pPr marL="0" indent="0">
              <a:buNone/>
            </a:pPr>
            <a:endParaRPr lang="en-US" dirty="0" smtClean="0">
              <a:sym typeface="Wingdings" pitchFamily="2" charset="2"/>
            </a:endParaRPr>
          </a:p>
          <a:p>
            <a:pPr marL="0" indent="0">
              <a:buNone/>
            </a:pPr>
            <a:r>
              <a:rPr lang="en-US" dirty="0" smtClean="0">
                <a:sym typeface="Wingdings" pitchFamily="2" charset="2"/>
              </a:rPr>
              <a:t>Delivered this project on </a:t>
            </a:r>
            <a:r>
              <a:rPr lang="en-US" dirty="0" err="1" smtClean="0">
                <a:sym typeface="Wingdings" pitchFamily="2" charset="2"/>
              </a:rPr>
              <a:t>Git</a:t>
            </a:r>
            <a:r>
              <a:rPr lang="en-US" dirty="0" smtClean="0">
                <a:sym typeface="Wingdings" pitchFamily="2" charset="2"/>
              </a:rPr>
              <a:t>-Hub</a:t>
            </a:r>
            <a:r>
              <a:rPr lang="en-US" dirty="0" smtClean="0">
                <a:sym typeface="Wingdings" pitchFamily="2" charset="2"/>
              </a:rPr>
              <a:t>:- </a:t>
            </a:r>
          </a:p>
          <a:p>
            <a:pPr marL="0" indent="0">
              <a:buNone/>
            </a:pPr>
            <a:r>
              <a:rPr lang="en-US" dirty="0" smtClean="0">
                <a:sym typeface="Wingdings" pitchFamily="2" charset="2"/>
              </a:rPr>
              <a:t>Link :- </a:t>
            </a:r>
            <a:r>
              <a:rPr lang="en-US" b="1" dirty="0"/>
              <a:t>https://bit.ly/2Y5Slbn </a:t>
            </a:r>
            <a:endParaRPr lang="en-US" b="1" dirty="0"/>
          </a:p>
          <a:p>
            <a:pPr marL="0" indent="0">
              <a:buNone/>
            </a:pPr>
            <a:endParaRPr lang="en-US" dirty="0"/>
          </a:p>
        </p:txBody>
      </p:sp>
    </p:spTree>
    <p:extLst>
      <p:ext uri="{BB962C8B-B14F-4D97-AF65-F5344CB8AC3E}">
        <p14:creationId xmlns:p14="http://schemas.microsoft.com/office/powerpoint/2010/main" val="152104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1000"/>
                                        <p:tgtEl>
                                          <p:spTgt spid="3">
                                            <p:txEl>
                                              <p:pRg st="0" end="0"/>
                                            </p:txEl>
                                          </p:spTgt>
                                        </p:tgtEl>
                                      </p:cBhvr>
                                    </p:animEffect>
                                  </p:childTnLst>
                                </p:cTn>
                              </p:par>
                            </p:childTnLst>
                          </p:cTn>
                        </p:par>
                        <p:par>
                          <p:cTn id="8" fill="hold">
                            <p:stCondLst>
                              <p:cond delay="1000"/>
                            </p:stCondLst>
                            <p:childTnLst>
                              <p:par>
                                <p:cTn id="9" presetID="6" presetClass="entr" presetSubtype="16"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circle(in)">
                                      <p:cBhvr>
                                        <p:cTn id="11" dur="1000"/>
                                        <p:tgtEl>
                                          <p:spTgt spid="3">
                                            <p:txEl>
                                              <p:pRg st="1" end="1"/>
                                            </p:txEl>
                                          </p:spTgt>
                                        </p:tgtEl>
                                      </p:cBhvr>
                                    </p:animEffect>
                                  </p:childTnLst>
                                </p:cTn>
                              </p:par>
                            </p:childTnLst>
                          </p:cTn>
                        </p:par>
                        <p:par>
                          <p:cTn id="12" fill="hold">
                            <p:stCondLst>
                              <p:cond delay="2000"/>
                            </p:stCondLst>
                            <p:childTnLst>
                              <p:par>
                                <p:cTn id="13" presetID="6" presetClass="entr" presetSubtype="16"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1000"/>
                                        <p:tgtEl>
                                          <p:spTgt spid="3">
                                            <p:txEl>
                                              <p:pRg st="2" end="2"/>
                                            </p:txEl>
                                          </p:spTgt>
                                        </p:tgtEl>
                                      </p:cBhvr>
                                    </p:animEffect>
                                  </p:childTnLst>
                                </p:cTn>
                              </p:par>
                            </p:childTnLst>
                          </p:cTn>
                        </p:par>
                        <p:par>
                          <p:cTn id="16" fill="hold">
                            <p:stCondLst>
                              <p:cond delay="3000"/>
                            </p:stCondLst>
                            <p:childTnLst>
                              <p:par>
                                <p:cTn id="17" presetID="6" presetClass="entr" presetSubtype="16"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1000"/>
                                        <p:tgtEl>
                                          <p:spTgt spid="3">
                                            <p:txEl>
                                              <p:pRg st="4" end="4"/>
                                            </p:txEl>
                                          </p:spTgt>
                                        </p:tgtEl>
                                      </p:cBhvr>
                                    </p:animEffect>
                                  </p:childTnLst>
                                </p:cTn>
                              </p:par>
                            </p:childTnLst>
                          </p:cTn>
                        </p:par>
                        <p:par>
                          <p:cTn id="20" fill="hold">
                            <p:stCondLst>
                              <p:cond delay="4000"/>
                            </p:stCondLst>
                            <p:childTnLst>
                              <p:par>
                                <p:cTn id="21" presetID="6" presetClass="entr" presetSubtype="16"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circle(in)">
                                      <p:cBhvr>
                                        <p:cTn id="23"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in </a:t>
            </a:r>
            <a:r>
              <a:rPr lang="en-US" dirty="0" err="1" smtClean="0"/>
              <a:t>demo_table</a:t>
            </a:r>
            <a:r>
              <a:rPr lang="en-US" dirty="0" smtClean="0"/>
              <a:t>;</a:t>
            </a:r>
            <a:endParaRPr lang="en-US" dirty="0"/>
          </a:p>
        </p:txBody>
      </p:sp>
      <p:sp>
        <p:nvSpPr>
          <p:cNvPr id="3" name="Content Placeholder 2"/>
          <p:cNvSpPr>
            <a:spLocks noGrp="1"/>
          </p:cNvSpPr>
          <p:nvPr>
            <p:ph sz="quarter" idx="13"/>
          </p:nvPr>
        </p:nvSpPr>
        <p:spPr/>
        <p:txBody>
          <a:bodyPr/>
          <a:lstStyle/>
          <a:p>
            <a:r>
              <a:rPr lang="en-US" dirty="0" smtClean="0"/>
              <a:t>Data is reached at joined table so delete the data from </a:t>
            </a:r>
            <a:r>
              <a:rPr lang="en-US" dirty="0" err="1" smtClean="0"/>
              <a:t>demo_table</a:t>
            </a:r>
            <a:r>
              <a:rPr lang="en-US" dirty="0" smtClean="0"/>
              <a:t>;</a:t>
            </a:r>
          </a:p>
          <a:p>
            <a:r>
              <a:rPr lang="en-US" sz="2000" dirty="0"/>
              <a:t>delete from </a:t>
            </a:r>
            <a:r>
              <a:rPr lang="en-US" sz="2000" dirty="0" err="1"/>
              <a:t>demo_table</a:t>
            </a:r>
            <a:r>
              <a:rPr lang="en-US" sz="2000" dirty="0"/>
              <a:t> where id=101;</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08" y="2819400"/>
            <a:ext cx="86502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8780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Insert the fee details in enrolled table;</a:t>
            </a:r>
            <a:endParaRPr lang="en-US" dirty="0"/>
          </a:p>
        </p:txBody>
      </p:sp>
      <p:sp>
        <p:nvSpPr>
          <p:cNvPr id="3" name="Content Placeholder 2"/>
          <p:cNvSpPr>
            <a:spLocks noGrp="1"/>
          </p:cNvSpPr>
          <p:nvPr>
            <p:ph sz="quarter" idx="13"/>
          </p:nvPr>
        </p:nvSpPr>
        <p:spPr/>
        <p:txBody>
          <a:bodyPr/>
          <a:lstStyle/>
          <a:p>
            <a:r>
              <a:rPr lang="en-US" dirty="0" smtClean="0"/>
              <a:t>Now student has joined our training.</a:t>
            </a:r>
          </a:p>
          <a:p>
            <a:r>
              <a:rPr lang="en-US" sz="1800" dirty="0" smtClean="0"/>
              <a:t>23</a:t>
            </a:r>
            <a:r>
              <a:rPr lang="en-US" sz="2000" dirty="0" smtClean="0"/>
              <a:t>. insert </a:t>
            </a:r>
            <a:r>
              <a:rPr lang="en-US" sz="2000" dirty="0"/>
              <a:t>into enrolled select id,name,mail,mobile,course,status1,status2 from </a:t>
            </a:r>
            <a:r>
              <a:rPr lang="en-US" sz="2000" dirty="0" err="1"/>
              <a:t>student_details</a:t>
            </a:r>
            <a:r>
              <a:rPr lang="en-US" sz="2000" dirty="0"/>
              <a:t> where id=101</a:t>
            </a:r>
            <a:r>
              <a:rPr lang="en-US" sz="2000" dirty="0" smtClean="0"/>
              <a:t>;</a:t>
            </a:r>
          </a:p>
          <a:p>
            <a:endParaRPr lang="en-US"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895600"/>
            <a:ext cx="8783638"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31209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More queries</a:t>
            </a:r>
            <a:endParaRPr lang="en-US" dirty="0"/>
          </a:p>
        </p:txBody>
      </p:sp>
      <p:sp>
        <p:nvSpPr>
          <p:cNvPr id="3" name="Content Placeholder 2"/>
          <p:cNvSpPr>
            <a:spLocks noGrp="1"/>
          </p:cNvSpPr>
          <p:nvPr>
            <p:ph sz="quarter" idx="13"/>
          </p:nvPr>
        </p:nvSpPr>
        <p:spPr/>
        <p:txBody>
          <a:bodyPr/>
          <a:lstStyle/>
          <a:p>
            <a:r>
              <a:rPr lang="en-US" dirty="0" smtClean="0"/>
              <a:t>24. extract the status1 record of student  </a:t>
            </a:r>
          </a:p>
          <a:p>
            <a:r>
              <a:rPr lang="en-US" dirty="0" smtClean="0"/>
              <a:t>SELECT status1 from </a:t>
            </a:r>
            <a:r>
              <a:rPr lang="en-US" dirty="0" err="1" smtClean="0"/>
              <a:t>student_details</a:t>
            </a:r>
            <a:r>
              <a:rPr lang="en-US" dirty="0" smtClean="0"/>
              <a:t> where(id = 101)</a:t>
            </a:r>
          </a:p>
          <a:p>
            <a:endParaRPr lang="en-US" dirty="0" smtClean="0"/>
          </a:p>
          <a:p>
            <a:r>
              <a:rPr lang="en-US" dirty="0" smtClean="0"/>
              <a:t>25. Joining of 2 Tables </a:t>
            </a:r>
          </a:p>
          <a:p>
            <a:r>
              <a:rPr lang="en-US" dirty="0"/>
              <a:t>SELECT d.id,d.name,d.contact,d.course,d.demo_status1,d.demo_status2 from </a:t>
            </a:r>
            <a:r>
              <a:rPr lang="en-US" dirty="0" err="1"/>
              <a:t>demo_table</a:t>
            </a:r>
            <a:r>
              <a:rPr lang="en-US" dirty="0"/>
              <a:t> d JOIN enrolled e ON(d.id = e.id</a:t>
            </a:r>
            <a:r>
              <a:rPr lang="en-US" dirty="0" smtClean="0"/>
              <a:t>);</a:t>
            </a:r>
            <a:endParaRPr lang="en-US" dirty="0" smtClean="0"/>
          </a:p>
          <a:p>
            <a:endParaRPr lang="en-US" dirty="0" smtClean="0"/>
          </a:p>
          <a:p>
            <a:r>
              <a:rPr lang="en-US" dirty="0" smtClean="0"/>
              <a:t>26. joining enrolled and </a:t>
            </a:r>
            <a:r>
              <a:rPr lang="en-US" dirty="0" err="1" smtClean="0"/>
              <a:t>payment_details</a:t>
            </a:r>
            <a:endParaRPr lang="en-US" dirty="0" smtClean="0"/>
          </a:p>
          <a:p>
            <a:r>
              <a:rPr lang="en-US" dirty="0"/>
              <a:t>SELECT j.id,j.name,j.mail,j.contact,j.course,j.enroll_status1,j.enroll_status2 from enrolled j JOIN </a:t>
            </a:r>
            <a:r>
              <a:rPr lang="en-US" dirty="0" err="1"/>
              <a:t>payment_detail</a:t>
            </a:r>
            <a:r>
              <a:rPr lang="en-US" dirty="0"/>
              <a:t> p ON (j.id = p.id);</a:t>
            </a:r>
            <a:endParaRPr lang="en-US" dirty="0" smtClean="0"/>
          </a:p>
          <a:p>
            <a:endParaRPr lang="en-US" dirty="0"/>
          </a:p>
        </p:txBody>
      </p:sp>
    </p:spTree>
    <p:extLst>
      <p:ext uri="{BB962C8B-B14F-4D97-AF65-F5344CB8AC3E}">
        <p14:creationId xmlns:p14="http://schemas.microsoft.com/office/powerpoint/2010/main" val="18873005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609600"/>
            <a:ext cx="7162800" cy="4247317"/>
          </a:xfrm>
          <a:prstGeom prst="rect">
            <a:avLst/>
          </a:prstGeom>
          <a:noFill/>
        </p:spPr>
        <p:txBody>
          <a:bodyPr wrap="square" rtlCol="0">
            <a:spAutoFit/>
          </a:bodyPr>
          <a:lstStyle/>
          <a:p>
            <a:endParaRPr lang="en-US" dirty="0" smtClean="0"/>
          </a:p>
          <a:p>
            <a:r>
              <a:rPr lang="en-US" dirty="0" smtClean="0"/>
              <a:t>27. Find the installment</a:t>
            </a:r>
          </a:p>
          <a:p>
            <a:r>
              <a:rPr lang="en-US" dirty="0" smtClean="0"/>
              <a:t>SELECT * from </a:t>
            </a:r>
            <a:r>
              <a:rPr lang="en-US" dirty="0" err="1" smtClean="0"/>
              <a:t>payment_details</a:t>
            </a:r>
            <a:r>
              <a:rPr lang="en-US" dirty="0" smtClean="0"/>
              <a:t> where (</a:t>
            </a:r>
            <a:r>
              <a:rPr lang="en-US" dirty="0" err="1" smtClean="0"/>
              <a:t>no_of_installment</a:t>
            </a:r>
            <a:r>
              <a:rPr lang="en-US" dirty="0" smtClean="0"/>
              <a:t> = 2);</a:t>
            </a:r>
          </a:p>
          <a:p>
            <a:endParaRPr lang="en-US" dirty="0"/>
          </a:p>
          <a:p>
            <a:endParaRPr lang="en-US" dirty="0" smtClean="0"/>
          </a:p>
          <a:p>
            <a:r>
              <a:rPr lang="en-US" dirty="0" smtClean="0"/>
              <a:t>28. Find the payment mode</a:t>
            </a:r>
          </a:p>
          <a:p>
            <a:r>
              <a:rPr lang="en-US" dirty="0" smtClean="0"/>
              <a:t>SELECT * from </a:t>
            </a:r>
            <a:r>
              <a:rPr lang="en-US" dirty="0" err="1" smtClean="0"/>
              <a:t>payment_details</a:t>
            </a:r>
            <a:r>
              <a:rPr lang="en-US" dirty="0" smtClean="0"/>
              <a:t> where(</a:t>
            </a:r>
            <a:r>
              <a:rPr lang="en-US" dirty="0" err="1" smtClean="0"/>
              <a:t>mode_of_payment</a:t>
            </a:r>
            <a:r>
              <a:rPr lang="en-US" dirty="0" smtClean="0"/>
              <a:t> = online);</a:t>
            </a:r>
          </a:p>
          <a:p>
            <a:endParaRPr lang="en-US" dirty="0"/>
          </a:p>
          <a:p>
            <a:endParaRPr lang="en-US" dirty="0" smtClean="0"/>
          </a:p>
          <a:p>
            <a:r>
              <a:rPr lang="en-US" dirty="0" smtClean="0"/>
              <a:t>29. Find the next due date and total fee after discount</a:t>
            </a:r>
          </a:p>
          <a:p>
            <a:r>
              <a:rPr lang="en-US" dirty="0" smtClean="0"/>
              <a:t>SELECT * from </a:t>
            </a:r>
            <a:r>
              <a:rPr lang="en-US" dirty="0" err="1" smtClean="0"/>
              <a:t>payment_details</a:t>
            </a:r>
            <a:r>
              <a:rPr lang="en-US" dirty="0" smtClean="0"/>
              <a:t> where ( id = xyz)</a:t>
            </a:r>
          </a:p>
          <a:p>
            <a:endParaRPr lang="en-US" dirty="0"/>
          </a:p>
          <a:p>
            <a:endParaRPr lang="en-US" dirty="0" smtClean="0"/>
          </a:p>
          <a:p>
            <a:r>
              <a:rPr lang="en-US" dirty="0" smtClean="0"/>
              <a:t>30. Find the all details about any candidates</a:t>
            </a:r>
          </a:p>
          <a:p>
            <a:r>
              <a:rPr lang="en-US" dirty="0" smtClean="0"/>
              <a:t>SELECT *  from </a:t>
            </a:r>
            <a:r>
              <a:rPr lang="en-US" dirty="0" err="1" smtClean="0"/>
              <a:t>student_details</a:t>
            </a:r>
            <a:r>
              <a:rPr lang="en-US" dirty="0" smtClean="0"/>
              <a:t> s JOIN </a:t>
            </a:r>
            <a:r>
              <a:rPr lang="en-US" dirty="0" err="1" smtClean="0"/>
              <a:t>payment_details</a:t>
            </a:r>
            <a:r>
              <a:rPr lang="en-US" dirty="0" smtClean="0"/>
              <a:t> p where (s.id = p.id)</a:t>
            </a:r>
            <a:endParaRPr lang="en-US" dirty="0"/>
          </a:p>
        </p:txBody>
      </p:sp>
    </p:spTree>
    <p:extLst>
      <p:ext uri="{BB962C8B-B14F-4D97-AF65-F5344CB8AC3E}">
        <p14:creationId xmlns:p14="http://schemas.microsoft.com/office/powerpoint/2010/main" val="13459711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90800" y="2209800"/>
            <a:ext cx="4214589" cy="1754326"/>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JAI HIND</a:t>
            </a:r>
          </a:p>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73673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&amp; technology</a:t>
            </a:r>
            <a:endParaRPr lang="en-US" dirty="0"/>
          </a:p>
        </p:txBody>
      </p:sp>
      <p:sp>
        <p:nvSpPr>
          <p:cNvPr id="3" name="Content Placeholder 2"/>
          <p:cNvSpPr>
            <a:spLocks noGrp="1"/>
          </p:cNvSpPr>
          <p:nvPr>
            <p:ph sz="quarter" idx="13"/>
          </p:nvPr>
        </p:nvSpPr>
        <p:spPr/>
        <p:txBody>
          <a:bodyPr/>
          <a:lstStyle/>
          <a:p>
            <a:r>
              <a:rPr lang="en-US" dirty="0" smtClean="0"/>
              <a:t>GCP ( Google Cloud Platform) – Run the project and output</a:t>
            </a:r>
          </a:p>
          <a:p>
            <a:r>
              <a:rPr lang="en-US" dirty="0" err="1" smtClean="0"/>
              <a:t>GitHub</a:t>
            </a:r>
            <a:r>
              <a:rPr lang="en-US" dirty="0" smtClean="0"/>
              <a:t> – Deploy the Whole Project here</a:t>
            </a:r>
          </a:p>
          <a:p>
            <a:r>
              <a:rPr lang="en-US" dirty="0" err="1" smtClean="0"/>
              <a:t>Hadoop</a:t>
            </a:r>
            <a:r>
              <a:rPr lang="en-US" dirty="0" smtClean="0"/>
              <a:t> – Main system </a:t>
            </a:r>
          </a:p>
          <a:p>
            <a:r>
              <a:rPr lang="en-US" dirty="0" smtClean="0"/>
              <a:t>Hive – For Data </a:t>
            </a:r>
            <a:r>
              <a:rPr lang="en-US" dirty="0" err="1" smtClean="0"/>
              <a:t>WareHouse</a:t>
            </a:r>
            <a:endParaRPr lang="en-US" dirty="0" smtClean="0"/>
          </a:p>
          <a:p>
            <a:r>
              <a:rPr lang="en-US" dirty="0" smtClean="0"/>
              <a:t>MS Excel – Store the data Set</a:t>
            </a:r>
          </a:p>
          <a:p>
            <a:r>
              <a:rPr lang="en-US" dirty="0" smtClean="0"/>
              <a:t>MS PowerPoint – For Presentation </a:t>
            </a:r>
          </a:p>
          <a:p>
            <a:r>
              <a:rPr lang="en-US" dirty="0" smtClean="0"/>
              <a:t>MS Word – For </a:t>
            </a:r>
            <a:r>
              <a:rPr lang="en-US" dirty="0" err="1" smtClean="0"/>
              <a:t>WorkFlow</a:t>
            </a:r>
            <a:endParaRPr lang="en-US" dirty="0" smtClean="0"/>
          </a:p>
          <a:p>
            <a:r>
              <a:rPr lang="en-US" dirty="0" smtClean="0"/>
              <a:t>Notepad – CSV to txt file format </a:t>
            </a:r>
            <a:endParaRPr lang="en-US" dirty="0"/>
          </a:p>
        </p:txBody>
      </p:sp>
    </p:spTree>
    <p:extLst>
      <p:ext uri="{BB962C8B-B14F-4D97-AF65-F5344CB8AC3E}">
        <p14:creationId xmlns:p14="http://schemas.microsoft.com/office/powerpoint/2010/main" val="130018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1000"/>
                                        <p:tgtEl>
                                          <p:spTgt spid="3">
                                            <p:txEl>
                                              <p:pRg st="0" end="0"/>
                                            </p:txEl>
                                          </p:spTgt>
                                        </p:tgtEl>
                                      </p:cBhvr>
                                    </p:animEffect>
                                  </p:childTnLst>
                                </p:cTn>
                              </p:par>
                            </p:childTnLst>
                          </p:cTn>
                        </p:par>
                        <p:par>
                          <p:cTn id="8" fill="hold">
                            <p:stCondLst>
                              <p:cond delay="10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1000"/>
                                        <p:tgtEl>
                                          <p:spTgt spid="3">
                                            <p:txEl>
                                              <p:pRg st="1" end="1"/>
                                            </p:txEl>
                                          </p:spTgt>
                                        </p:tgtEl>
                                      </p:cBhvr>
                                    </p:animEffect>
                                  </p:childTnLst>
                                </p:cTn>
                              </p:par>
                            </p:childTnLst>
                          </p:cTn>
                        </p:par>
                        <p:par>
                          <p:cTn id="12" fill="hold">
                            <p:stCondLst>
                              <p:cond delay="2000"/>
                            </p:stCondLst>
                            <p:childTnLst>
                              <p:par>
                                <p:cTn id="13" presetID="16" presetClass="entr" presetSubtype="2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1000"/>
                                        <p:tgtEl>
                                          <p:spTgt spid="3">
                                            <p:txEl>
                                              <p:pRg st="2" end="2"/>
                                            </p:txEl>
                                          </p:spTgt>
                                        </p:tgtEl>
                                      </p:cBhvr>
                                    </p:animEffect>
                                  </p:childTnLst>
                                </p:cTn>
                              </p:par>
                            </p:childTnLst>
                          </p:cTn>
                        </p:par>
                        <p:par>
                          <p:cTn id="16" fill="hold">
                            <p:stCondLst>
                              <p:cond delay="3000"/>
                            </p:stCondLst>
                            <p:childTnLst>
                              <p:par>
                                <p:cTn id="17" presetID="16" presetClass="entr" presetSubtype="2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1000"/>
                                        <p:tgtEl>
                                          <p:spTgt spid="3">
                                            <p:txEl>
                                              <p:pRg st="3" end="3"/>
                                            </p:txEl>
                                          </p:spTgt>
                                        </p:tgtEl>
                                      </p:cBhvr>
                                    </p:animEffect>
                                  </p:childTnLst>
                                </p:cTn>
                              </p:par>
                            </p:childTnLst>
                          </p:cTn>
                        </p:par>
                        <p:par>
                          <p:cTn id="20" fill="hold">
                            <p:stCondLst>
                              <p:cond delay="4000"/>
                            </p:stCondLst>
                            <p:childTnLst>
                              <p:par>
                                <p:cTn id="21" presetID="16" presetClass="entr" presetSubtype="21"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1000"/>
                                        <p:tgtEl>
                                          <p:spTgt spid="3">
                                            <p:txEl>
                                              <p:pRg st="4" end="4"/>
                                            </p:txEl>
                                          </p:spTgt>
                                        </p:tgtEl>
                                      </p:cBhvr>
                                    </p:animEffect>
                                  </p:childTnLst>
                                </p:cTn>
                              </p:par>
                            </p:childTnLst>
                          </p:cTn>
                        </p:par>
                        <p:par>
                          <p:cTn id="24" fill="hold">
                            <p:stCondLst>
                              <p:cond delay="5000"/>
                            </p:stCondLst>
                            <p:childTnLst>
                              <p:par>
                                <p:cTn id="25" presetID="16" presetClass="entr" presetSubtype="21"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1000"/>
                                        <p:tgtEl>
                                          <p:spTgt spid="3">
                                            <p:txEl>
                                              <p:pRg st="5" end="5"/>
                                            </p:txEl>
                                          </p:spTgt>
                                        </p:tgtEl>
                                      </p:cBhvr>
                                    </p:animEffect>
                                  </p:childTnLst>
                                </p:cTn>
                              </p:par>
                            </p:childTnLst>
                          </p:cTn>
                        </p:par>
                        <p:par>
                          <p:cTn id="28" fill="hold">
                            <p:stCondLst>
                              <p:cond delay="6000"/>
                            </p:stCondLst>
                            <p:childTnLst>
                              <p:par>
                                <p:cTn id="29" presetID="16" presetClass="entr" presetSubtype="21"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1000"/>
                                        <p:tgtEl>
                                          <p:spTgt spid="3">
                                            <p:txEl>
                                              <p:pRg st="6" end="6"/>
                                            </p:txEl>
                                          </p:spTgt>
                                        </p:tgtEl>
                                      </p:cBhvr>
                                    </p:animEffect>
                                  </p:childTnLst>
                                </p:cTn>
                              </p:par>
                            </p:childTnLst>
                          </p:cTn>
                        </p:par>
                        <p:par>
                          <p:cTn id="32" fill="hold">
                            <p:stCondLst>
                              <p:cond delay="7000"/>
                            </p:stCondLst>
                            <p:childTnLst>
                              <p:par>
                                <p:cTn id="33" presetID="16" presetClass="entr" presetSubtype="21"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arn(inVertical)">
                                      <p:cBhvr>
                                        <p:cTn id="35"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sz="quarter" idx="13"/>
          </p:nvPr>
        </p:nvSpPr>
        <p:spPr/>
        <p:txBody>
          <a:bodyPr/>
          <a:lstStyle/>
          <a:p>
            <a:endParaRPr lang="en-US" dirty="0" smtClean="0"/>
          </a:p>
          <a:p>
            <a:r>
              <a:rPr lang="en-US" dirty="0" smtClean="0"/>
              <a:t>Effective Discount on every course.</a:t>
            </a:r>
          </a:p>
          <a:p>
            <a:r>
              <a:rPr lang="en-US" dirty="0" smtClean="0"/>
              <a:t>Installment payment for Economically Weaker Section people.</a:t>
            </a:r>
          </a:p>
          <a:p>
            <a:r>
              <a:rPr lang="en-US" dirty="0" smtClean="0"/>
              <a:t>Reschedule facility for Demo Missed and Demo Not Done Associates.</a:t>
            </a:r>
          </a:p>
          <a:p>
            <a:r>
              <a:rPr lang="en-US" dirty="0" smtClean="0"/>
              <a:t>There are many courses.</a:t>
            </a:r>
          </a:p>
          <a:p>
            <a:r>
              <a:rPr lang="en-US" dirty="0" smtClean="0"/>
              <a:t>Joining and Demo available Weekdays as well as WEEKENDS.</a:t>
            </a:r>
          </a:p>
          <a:p>
            <a:r>
              <a:rPr lang="en-US" dirty="0" smtClean="0"/>
              <a:t>Fees Due data facility available if student forgot the data.</a:t>
            </a:r>
          </a:p>
          <a:p>
            <a:r>
              <a:rPr lang="en-US" dirty="0" smtClean="0"/>
              <a:t>Update all records from Master Table using ORC.</a:t>
            </a:r>
          </a:p>
          <a:p>
            <a:r>
              <a:rPr lang="en-US" dirty="0" smtClean="0"/>
              <a:t>Create another Data Set for Payment table because it has more features …</a:t>
            </a:r>
            <a:endParaRPr lang="en-US" dirty="0"/>
          </a:p>
        </p:txBody>
      </p:sp>
    </p:spTree>
    <p:extLst>
      <p:ext uri="{BB962C8B-B14F-4D97-AF65-F5344CB8AC3E}">
        <p14:creationId xmlns:p14="http://schemas.microsoft.com/office/powerpoint/2010/main" val="275256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1" end="1"/>
                                            </p:txEl>
                                          </p:spTgt>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2" end="2"/>
                                            </p:txEl>
                                          </p:spTgt>
                                        </p:tgtEl>
                                      </p:cBhvr>
                                    </p:animEffect>
                                  </p:childTnLst>
                                </p:cTn>
                              </p:par>
                            </p:childTnLst>
                          </p:cTn>
                        </p:par>
                        <p:par>
                          <p:cTn id="18" fill="hold">
                            <p:stCondLst>
                              <p:cond delay="2000"/>
                            </p:stCondLst>
                            <p:childTnLst>
                              <p:par>
                                <p:cTn id="19" presetID="31"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3" end="3"/>
                                            </p:txEl>
                                          </p:spTgt>
                                        </p:tgtEl>
                                      </p:cBhvr>
                                    </p:animEffect>
                                  </p:childTnLst>
                                </p:cTn>
                              </p:par>
                            </p:childTnLst>
                          </p:cTn>
                        </p:par>
                        <p:par>
                          <p:cTn id="25" fill="hold">
                            <p:stCondLst>
                              <p:cond delay="3000"/>
                            </p:stCondLst>
                            <p:childTnLst>
                              <p:par>
                                <p:cTn id="26" presetID="31" presetClass="entr" presetSubtype="0"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9"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0"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1" dur="1000"/>
                                        <p:tgtEl>
                                          <p:spTgt spid="3">
                                            <p:txEl>
                                              <p:pRg st="4" end="4"/>
                                            </p:txEl>
                                          </p:spTgt>
                                        </p:tgtEl>
                                      </p:cBhvr>
                                    </p:animEffect>
                                  </p:childTnLst>
                                </p:cTn>
                              </p:par>
                            </p:childTnLst>
                          </p:cTn>
                        </p:par>
                        <p:par>
                          <p:cTn id="32" fill="hold">
                            <p:stCondLst>
                              <p:cond delay="4000"/>
                            </p:stCondLst>
                            <p:childTnLst>
                              <p:par>
                                <p:cTn id="33" presetID="31" presetClass="entr" presetSubtype="0" fill="hold" grpId="0" nodeType="after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p:cTn id="35"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6"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7"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38" dur="1000"/>
                                        <p:tgtEl>
                                          <p:spTgt spid="3">
                                            <p:txEl>
                                              <p:pRg st="5" end="5"/>
                                            </p:txEl>
                                          </p:spTgt>
                                        </p:tgtEl>
                                      </p:cBhvr>
                                    </p:animEffect>
                                  </p:childTnLst>
                                </p:cTn>
                              </p:par>
                            </p:childTnLst>
                          </p:cTn>
                        </p:par>
                        <p:par>
                          <p:cTn id="39" fill="hold">
                            <p:stCondLst>
                              <p:cond delay="5000"/>
                            </p:stCondLst>
                            <p:childTnLst>
                              <p:par>
                                <p:cTn id="40" presetID="31" presetClass="entr" presetSubtype="0"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p:cTn id="42"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3"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4"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45" dur="1000"/>
                                        <p:tgtEl>
                                          <p:spTgt spid="3">
                                            <p:txEl>
                                              <p:pRg st="6" end="6"/>
                                            </p:txEl>
                                          </p:spTgt>
                                        </p:tgtEl>
                                      </p:cBhvr>
                                    </p:animEffect>
                                  </p:childTnLst>
                                </p:cTn>
                              </p:par>
                            </p:childTnLst>
                          </p:cTn>
                        </p:par>
                        <p:par>
                          <p:cTn id="46" fill="hold">
                            <p:stCondLst>
                              <p:cond delay="6000"/>
                            </p:stCondLst>
                            <p:childTnLst>
                              <p:par>
                                <p:cTn id="47" presetID="31" presetClass="entr" presetSubtype="0" fill="hold" grpId="0" nodeType="after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p:cTn id="49"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0"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51"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52" dur="1000"/>
                                        <p:tgtEl>
                                          <p:spTgt spid="3">
                                            <p:txEl>
                                              <p:pRg st="7" end="7"/>
                                            </p:txEl>
                                          </p:spTgt>
                                        </p:tgtEl>
                                      </p:cBhvr>
                                    </p:animEffect>
                                  </p:childTnLst>
                                </p:cTn>
                              </p:par>
                            </p:childTnLst>
                          </p:cTn>
                        </p:par>
                        <p:par>
                          <p:cTn id="53" fill="hold">
                            <p:stCondLst>
                              <p:cond delay="7000"/>
                            </p:stCondLst>
                            <p:childTnLst>
                              <p:par>
                                <p:cTn id="54" presetID="31" presetClass="entr" presetSubtype="0" fill="hold" grpId="0" nodeType="after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 calcmode="lin" valueType="num">
                                      <p:cBhvr>
                                        <p:cTn id="56"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7"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58"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59"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Key-Notes</a:t>
            </a:r>
            <a:endParaRPr lang="en-US" dirty="0"/>
          </a:p>
        </p:txBody>
      </p:sp>
      <p:sp>
        <p:nvSpPr>
          <p:cNvPr id="3" name="Content Placeholder 2"/>
          <p:cNvSpPr>
            <a:spLocks noGrp="1"/>
          </p:cNvSpPr>
          <p:nvPr>
            <p:ph sz="quarter" idx="13"/>
          </p:nvPr>
        </p:nvSpPr>
        <p:spPr/>
        <p:txBody>
          <a:bodyPr/>
          <a:lstStyle/>
          <a:p>
            <a:endParaRPr lang="en-US" dirty="0" smtClean="0"/>
          </a:p>
          <a:p>
            <a:r>
              <a:rPr lang="en-US" dirty="0" smtClean="0"/>
              <a:t>Make this more flexible.</a:t>
            </a:r>
          </a:p>
          <a:p>
            <a:r>
              <a:rPr lang="en-US" dirty="0" smtClean="0"/>
              <a:t>Will Integrate with UI.</a:t>
            </a:r>
          </a:p>
          <a:p>
            <a:r>
              <a:rPr lang="en-US" dirty="0" smtClean="0"/>
              <a:t>Grab the data in real time scenario.</a:t>
            </a:r>
          </a:p>
          <a:p>
            <a:r>
              <a:rPr lang="en-US" dirty="0" smtClean="0"/>
              <a:t>Secure all DB at Admin Panel</a:t>
            </a:r>
          </a:p>
          <a:p>
            <a:r>
              <a:rPr lang="en-US" dirty="0" smtClean="0"/>
              <a:t>Try to make a  web app and integrate with this DB.</a:t>
            </a:r>
          </a:p>
          <a:p>
            <a:r>
              <a:rPr lang="en-US" dirty="0" smtClean="0"/>
              <a:t>Deploy this project on AWS( For Faster Response ).</a:t>
            </a:r>
          </a:p>
          <a:p>
            <a:r>
              <a:rPr lang="en-US" dirty="0" smtClean="0"/>
              <a:t>Provide some referral cash back for each &amp; every Associates.</a:t>
            </a:r>
          </a:p>
        </p:txBody>
      </p:sp>
    </p:spTree>
    <p:extLst>
      <p:ext uri="{BB962C8B-B14F-4D97-AF65-F5344CB8AC3E}">
        <p14:creationId xmlns:p14="http://schemas.microsoft.com/office/powerpoint/2010/main" val="2583125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grpId="0"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 presetClass="entr" presetSubtype="4" fill="hold" grpId="0" nodeType="after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4" fill="hold">
                            <p:stCondLst>
                              <p:cond delay="4000"/>
                            </p:stCondLst>
                            <p:childTnLst>
                              <p:par>
                                <p:cTn id="25" presetID="2" presetClass="entr" presetSubtype="4"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29" fill="hold">
                            <p:stCondLst>
                              <p:cond delay="5000"/>
                            </p:stCondLst>
                            <p:childTnLst>
                              <p:par>
                                <p:cTn id="30" presetID="2" presetClass="entr" presetSubtype="4" fill="hold" grpId="0"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additive="base">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3" dur="1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4" fill="hold">
                            <p:stCondLst>
                              <p:cond delay="6000"/>
                            </p:stCondLst>
                            <p:childTnLst>
                              <p:par>
                                <p:cTn id="35" presetID="2" presetClass="entr" presetSubtype="4"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228600"/>
            <a:ext cx="8793883"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399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52400"/>
            <a:ext cx="4095750" cy="5638800"/>
          </a:xfrm>
          <a:prstGeom prst="rect">
            <a:avLst/>
          </a:prstGeom>
        </p:spPr>
      </p:pic>
      <p:cxnSp>
        <p:nvCxnSpPr>
          <p:cNvPr id="4" name="Straight Connector 3"/>
          <p:cNvCxnSpPr/>
          <p:nvPr/>
        </p:nvCxnSpPr>
        <p:spPr>
          <a:xfrm>
            <a:off x="7772400" y="4648200"/>
            <a:ext cx="0" cy="38100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H="1">
            <a:off x="7239000" y="4648200"/>
            <a:ext cx="533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533400" y="838200"/>
            <a:ext cx="2743200" cy="830997"/>
          </a:xfrm>
          <a:prstGeom prst="rect">
            <a:avLst/>
          </a:prstGeom>
          <a:noFill/>
        </p:spPr>
        <p:txBody>
          <a:bodyPr wrap="square" rtlCol="0">
            <a:spAutoFit/>
          </a:bodyPr>
          <a:lstStyle/>
          <a:p>
            <a:r>
              <a:rPr lang="en-US" sz="4800" b="1" dirty="0" smtClean="0"/>
              <a:t>Work Flow</a:t>
            </a:r>
            <a:endParaRPr lang="en-US" b="1" dirty="0"/>
          </a:p>
        </p:txBody>
      </p:sp>
    </p:spTree>
    <p:extLst>
      <p:ext uri="{BB962C8B-B14F-4D97-AF65-F5344CB8AC3E}">
        <p14:creationId xmlns:p14="http://schemas.microsoft.com/office/powerpoint/2010/main" val="5899568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ORC</a:t>
            </a:r>
            <a:endParaRPr lang="en-US" dirty="0"/>
          </a:p>
        </p:txBody>
      </p:sp>
      <p:sp>
        <p:nvSpPr>
          <p:cNvPr id="3" name="Content Placeholder 2"/>
          <p:cNvSpPr>
            <a:spLocks noGrp="1"/>
          </p:cNvSpPr>
          <p:nvPr>
            <p:ph sz="quarter" idx="13"/>
          </p:nvPr>
        </p:nvSpPr>
        <p:spPr/>
        <p:txBody>
          <a:bodyPr>
            <a:normAutofit lnSpcReduction="10000"/>
          </a:bodyPr>
          <a:lstStyle/>
          <a:p>
            <a:r>
              <a:rPr lang="en-US" sz="2400" dirty="0"/>
              <a:t>The Optimized Row Columnar (ORC) file format provides a highly efficient way to store Hive data. It was designed to overcome limitations of the other Hive file formats. Using ORC files improves performance when Hive is reading, writing, and processing data.</a:t>
            </a:r>
          </a:p>
          <a:p>
            <a:r>
              <a:rPr lang="en-US" sz="2400" dirty="0"/>
              <a:t>a single file as the output of each task, which reduces the </a:t>
            </a:r>
            <a:r>
              <a:rPr lang="en-US" sz="2400" dirty="0" err="1"/>
              <a:t>NameNode's</a:t>
            </a:r>
            <a:r>
              <a:rPr lang="en-US" sz="2400" dirty="0"/>
              <a:t> load.</a:t>
            </a:r>
          </a:p>
          <a:p>
            <a:r>
              <a:rPr lang="en-US" sz="2400" dirty="0"/>
              <a:t>block-mode compression based on data type</a:t>
            </a:r>
          </a:p>
          <a:p>
            <a:r>
              <a:rPr lang="en-US" sz="2400" dirty="0"/>
              <a:t>run-length encoding for integer columns</a:t>
            </a:r>
          </a:p>
          <a:p>
            <a:r>
              <a:rPr lang="en-US" sz="2400" dirty="0"/>
              <a:t>dictionary encoding for string columns</a:t>
            </a:r>
          </a:p>
          <a:p>
            <a:endParaRPr lang="en-US" sz="2400" dirty="0"/>
          </a:p>
        </p:txBody>
      </p:sp>
    </p:spTree>
    <p:extLst>
      <p:ext uri="{BB962C8B-B14F-4D97-AF65-F5344CB8AC3E}">
        <p14:creationId xmlns:p14="http://schemas.microsoft.com/office/powerpoint/2010/main" val="188437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1000"/>
                                        <p:tgtEl>
                                          <p:spTgt spid="3">
                                            <p:txEl>
                                              <p:pRg st="0" end="0"/>
                                            </p:txEl>
                                          </p:spTgt>
                                        </p:tgtEl>
                                      </p:cBhvr>
                                    </p:animEffect>
                                  </p:childTnLst>
                                </p:cTn>
                              </p:par>
                            </p:childTnLst>
                          </p:cTn>
                        </p:par>
                        <p:par>
                          <p:cTn id="8" fill="hold">
                            <p:stCondLst>
                              <p:cond delay="10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1000"/>
                                        <p:tgtEl>
                                          <p:spTgt spid="3">
                                            <p:txEl>
                                              <p:pRg st="1" end="1"/>
                                            </p:txEl>
                                          </p:spTgt>
                                        </p:tgtEl>
                                      </p:cBhvr>
                                    </p:animEffect>
                                  </p:childTnLst>
                                </p:cTn>
                              </p:par>
                            </p:childTnLst>
                          </p:cTn>
                        </p:par>
                        <p:par>
                          <p:cTn id="12" fill="hold">
                            <p:stCondLst>
                              <p:cond delay="2000"/>
                            </p:stCondLst>
                            <p:childTnLst>
                              <p:par>
                                <p:cTn id="13" presetID="16" presetClass="entr" presetSubtype="2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1000"/>
                                        <p:tgtEl>
                                          <p:spTgt spid="3">
                                            <p:txEl>
                                              <p:pRg st="2" end="2"/>
                                            </p:txEl>
                                          </p:spTgt>
                                        </p:tgtEl>
                                      </p:cBhvr>
                                    </p:animEffect>
                                  </p:childTnLst>
                                </p:cTn>
                              </p:par>
                            </p:childTnLst>
                          </p:cTn>
                        </p:par>
                        <p:par>
                          <p:cTn id="16" fill="hold">
                            <p:stCondLst>
                              <p:cond delay="3000"/>
                            </p:stCondLst>
                            <p:childTnLst>
                              <p:par>
                                <p:cTn id="17" presetID="16" presetClass="entr" presetSubtype="2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1000"/>
                                        <p:tgtEl>
                                          <p:spTgt spid="3">
                                            <p:txEl>
                                              <p:pRg st="3" end="3"/>
                                            </p:txEl>
                                          </p:spTgt>
                                        </p:tgtEl>
                                      </p:cBhvr>
                                    </p:animEffect>
                                  </p:childTnLst>
                                </p:cTn>
                              </p:par>
                            </p:childTnLst>
                          </p:cTn>
                        </p:par>
                        <p:par>
                          <p:cTn id="20" fill="hold">
                            <p:stCondLst>
                              <p:cond delay="4000"/>
                            </p:stCondLst>
                            <p:childTnLst>
                              <p:par>
                                <p:cTn id="21" presetID="16" presetClass="entr" presetSubtype="21"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534</TotalTime>
  <Words>1653</Words>
  <Application>Microsoft Office PowerPoint</Application>
  <PresentationFormat>On-screen Show (4:3)</PresentationFormat>
  <Paragraphs>198</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Horizon</vt:lpstr>
      <vt:lpstr>Revature India Pvt. Ltd.</vt:lpstr>
      <vt:lpstr>Roles and Responsibility </vt:lpstr>
      <vt:lpstr>Description</vt:lpstr>
      <vt:lpstr>Tools &amp; technology</vt:lpstr>
      <vt:lpstr>features</vt:lpstr>
      <vt:lpstr>Key-Notes</vt:lpstr>
      <vt:lpstr>PowerPoint Presentation</vt:lpstr>
      <vt:lpstr>PowerPoint Presentation</vt:lpstr>
      <vt:lpstr>ORC</vt:lpstr>
      <vt:lpstr>ACID</vt:lpstr>
      <vt:lpstr>Why ORC?</vt:lpstr>
      <vt:lpstr>All tables</vt:lpstr>
      <vt:lpstr>Create database </vt:lpstr>
      <vt:lpstr>Create table and load commands</vt:lpstr>
      <vt:lpstr>Create the table and load the data</vt:lpstr>
      <vt:lpstr>Apply acid property and create orc table</vt:lpstr>
      <vt:lpstr>Apply ACID and create ORC table</vt:lpstr>
      <vt:lpstr>Demo table and load data</vt:lpstr>
      <vt:lpstr>Create demo and load the data from master table </vt:lpstr>
      <vt:lpstr>Create Enrolled table and load the data</vt:lpstr>
      <vt:lpstr>Create enrolled table and load the data from master table </vt:lpstr>
      <vt:lpstr>create  a temp. table and load the data </vt:lpstr>
      <vt:lpstr>Create payment table and load data data from temp table.</vt:lpstr>
      <vt:lpstr>Insert the data into paymet_details</vt:lpstr>
      <vt:lpstr>Update record adding data</vt:lpstr>
      <vt:lpstr>Update record</vt:lpstr>
      <vt:lpstr>Update data into demo_table;</vt:lpstr>
      <vt:lpstr>Update data</vt:lpstr>
      <vt:lpstr>Update student From DD to Joined</vt:lpstr>
      <vt:lpstr>Delete in demo_table;</vt:lpstr>
      <vt:lpstr>Insert the fee details in enrolled table;</vt:lpstr>
      <vt:lpstr>Some More queries</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Revature India Pvt. Ltd.</dc:title>
  <dc:creator>PIYUSH GOYAL</dc:creator>
  <cp:lastModifiedBy>PIYUSH GOYAL</cp:lastModifiedBy>
  <cp:revision>85</cp:revision>
  <dcterms:created xsi:type="dcterms:W3CDTF">2021-08-16T04:10:44Z</dcterms:created>
  <dcterms:modified xsi:type="dcterms:W3CDTF">2021-08-27T06:38:54Z</dcterms:modified>
</cp:coreProperties>
</file>