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14"/>
  </p:notesMasterIdLst>
  <p:handoutMasterIdLst>
    <p:handoutMasterId r:id="rId115"/>
  </p:handoutMasterIdLst>
  <p:sldIdLst>
    <p:sldId id="1894" r:id="rId2"/>
    <p:sldId id="1896" r:id="rId3"/>
    <p:sldId id="2000" r:id="rId4"/>
    <p:sldId id="2004" r:id="rId5"/>
    <p:sldId id="2001" r:id="rId6"/>
    <p:sldId id="2002" r:id="rId7"/>
    <p:sldId id="2003" r:id="rId8"/>
    <p:sldId id="2005" r:id="rId9"/>
    <p:sldId id="2007" r:id="rId10"/>
    <p:sldId id="2008" r:id="rId11"/>
    <p:sldId id="2009" r:id="rId12"/>
    <p:sldId id="2010" r:id="rId13"/>
    <p:sldId id="2011" r:id="rId14"/>
    <p:sldId id="2012" r:id="rId15"/>
    <p:sldId id="2013" r:id="rId16"/>
    <p:sldId id="2006" r:id="rId17"/>
    <p:sldId id="2014" r:id="rId18"/>
    <p:sldId id="2015" r:id="rId19"/>
    <p:sldId id="2016" r:id="rId20"/>
    <p:sldId id="2017" r:id="rId21"/>
    <p:sldId id="2053" r:id="rId22"/>
    <p:sldId id="2056" r:id="rId23"/>
    <p:sldId id="2057" r:id="rId24"/>
    <p:sldId id="2055" r:id="rId25"/>
    <p:sldId id="2054" r:id="rId26"/>
    <p:sldId id="2058" r:id="rId27"/>
    <p:sldId id="2021" r:id="rId28"/>
    <p:sldId id="2022" r:id="rId29"/>
    <p:sldId id="2023" r:id="rId30"/>
    <p:sldId id="2024" r:id="rId31"/>
    <p:sldId id="2026" r:id="rId32"/>
    <p:sldId id="2027" r:id="rId33"/>
    <p:sldId id="2028" r:id="rId34"/>
    <p:sldId id="2029" r:id="rId35"/>
    <p:sldId id="2030" r:id="rId36"/>
    <p:sldId id="2031" r:id="rId37"/>
    <p:sldId id="2032" r:id="rId38"/>
    <p:sldId id="2033" r:id="rId39"/>
    <p:sldId id="2034" r:id="rId40"/>
    <p:sldId id="2035" r:id="rId41"/>
    <p:sldId id="2036" r:id="rId42"/>
    <p:sldId id="2037" r:id="rId43"/>
    <p:sldId id="2038" r:id="rId44"/>
    <p:sldId id="2039" r:id="rId45"/>
    <p:sldId id="2040" r:id="rId46"/>
    <p:sldId id="2041" r:id="rId47"/>
    <p:sldId id="2042" r:id="rId48"/>
    <p:sldId id="2043" r:id="rId49"/>
    <p:sldId id="2044" r:id="rId50"/>
    <p:sldId id="2045" r:id="rId51"/>
    <p:sldId id="2046" r:id="rId52"/>
    <p:sldId id="2047" r:id="rId53"/>
    <p:sldId id="2048" r:id="rId54"/>
    <p:sldId id="2049" r:id="rId55"/>
    <p:sldId id="2050" r:id="rId56"/>
    <p:sldId id="2051" r:id="rId57"/>
    <p:sldId id="2052" r:id="rId58"/>
    <p:sldId id="2086" r:id="rId59"/>
    <p:sldId id="2059" r:id="rId60"/>
    <p:sldId id="2060" r:id="rId61"/>
    <p:sldId id="2115" r:id="rId62"/>
    <p:sldId id="2061" r:id="rId63"/>
    <p:sldId id="2062" r:id="rId64"/>
    <p:sldId id="2063" r:id="rId65"/>
    <p:sldId id="2064" r:id="rId66"/>
    <p:sldId id="2065" r:id="rId67"/>
    <p:sldId id="2066" r:id="rId68"/>
    <p:sldId id="2067" r:id="rId69"/>
    <p:sldId id="2068" r:id="rId70"/>
    <p:sldId id="2069" r:id="rId71"/>
    <p:sldId id="2070" r:id="rId72"/>
    <p:sldId id="2071" r:id="rId73"/>
    <p:sldId id="2072" r:id="rId74"/>
    <p:sldId id="2073" r:id="rId75"/>
    <p:sldId id="2074" r:id="rId76"/>
    <p:sldId id="2075" r:id="rId77"/>
    <p:sldId id="2076" r:id="rId78"/>
    <p:sldId id="2077" r:id="rId79"/>
    <p:sldId id="2078" r:id="rId80"/>
    <p:sldId id="2079" r:id="rId81"/>
    <p:sldId id="2080" r:id="rId82"/>
    <p:sldId id="2081" r:id="rId83"/>
    <p:sldId id="2082" r:id="rId84"/>
    <p:sldId id="2083" r:id="rId85"/>
    <p:sldId id="2084" r:id="rId86"/>
    <p:sldId id="2085" r:id="rId87"/>
    <p:sldId id="2087" r:id="rId88"/>
    <p:sldId id="2089" r:id="rId89"/>
    <p:sldId id="2090" r:id="rId90"/>
    <p:sldId id="2091" r:id="rId91"/>
    <p:sldId id="2092" r:id="rId92"/>
    <p:sldId id="2093" r:id="rId93"/>
    <p:sldId id="2094" r:id="rId94"/>
    <p:sldId id="2095" r:id="rId95"/>
    <p:sldId id="2096" r:id="rId96"/>
    <p:sldId id="2097" r:id="rId97"/>
    <p:sldId id="2098" r:id="rId98"/>
    <p:sldId id="2088" r:id="rId99"/>
    <p:sldId id="2099" r:id="rId100"/>
    <p:sldId id="2100" r:id="rId101"/>
    <p:sldId id="2101" r:id="rId102"/>
    <p:sldId id="2102" r:id="rId103"/>
    <p:sldId id="2103" r:id="rId104"/>
    <p:sldId id="2104" r:id="rId105"/>
    <p:sldId id="2105" r:id="rId106"/>
    <p:sldId id="2106" r:id="rId107"/>
    <p:sldId id="2107" r:id="rId108"/>
    <p:sldId id="2108" r:id="rId109"/>
    <p:sldId id="2109" r:id="rId110"/>
    <p:sldId id="2110" r:id="rId111"/>
    <p:sldId id="2111" r:id="rId112"/>
    <p:sldId id="1711" r:id="rId1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1894"/>
            <p14:sldId id="1896"/>
            <p14:sldId id="2000"/>
          </p14:sldIdLst>
        </p14:section>
        <p14:section name="3.1" id="{8A1B28B8-A12E-4221-A0F4-D6213374A2FF}">
          <p14:sldIdLst>
            <p14:sldId id="2004"/>
            <p14:sldId id="2001"/>
            <p14:sldId id="2002"/>
            <p14:sldId id="2003"/>
          </p14:sldIdLst>
        </p14:section>
        <p14:section name="3.2" id="{5EE811C3-7630-4E5E-815A-355B6345B305}">
          <p14:sldIdLst>
            <p14:sldId id="2005"/>
            <p14:sldId id="2007"/>
            <p14:sldId id="2008"/>
            <p14:sldId id="2009"/>
            <p14:sldId id="2010"/>
            <p14:sldId id="2011"/>
            <p14:sldId id="2012"/>
            <p14:sldId id="2013"/>
          </p14:sldIdLst>
        </p14:section>
        <p14:section name="3.3" id="{0B844C94-7041-4417-99DD-3B5C7358E985}">
          <p14:sldIdLst>
            <p14:sldId id="2006"/>
            <p14:sldId id="2014"/>
            <p14:sldId id="2015"/>
            <p14:sldId id="2016"/>
            <p14:sldId id="2017"/>
          </p14:sldIdLst>
        </p14:section>
        <p14:section name="3.4" id="{0F145D18-C7B6-4942-9A8F-4717B9FA0203}">
          <p14:sldIdLst>
            <p14:sldId id="2053"/>
            <p14:sldId id="2056"/>
            <p14:sldId id="2057"/>
            <p14:sldId id="2055"/>
            <p14:sldId id="2054"/>
            <p14:sldId id="2058"/>
            <p14:sldId id="2021"/>
            <p14:sldId id="2022"/>
            <p14:sldId id="2023"/>
            <p14:sldId id="2024"/>
            <p14:sldId id="2026"/>
            <p14:sldId id="2027"/>
            <p14:sldId id="2028"/>
            <p14:sldId id="2029"/>
            <p14:sldId id="2030"/>
            <p14:sldId id="2031"/>
            <p14:sldId id="2032"/>
            <p14:sldId id="2033"/>
            <p14:sldId id="2034"/>
            <p14:sldId id="2035"/>
            <p14:sldId id="2036"/>
            <p14:sldId id="2037"/>
            <p14:sldId id="2038"/>
            <p14:sldId id="2039"/>
            <p14:sldId id="2040"/>
            <p14:sldId id="2041"/>
            <p14:sldId id="2042"/>
            <p14:sldId id="2043"/>
            <p14:sldId id="2044"/>
            <p14:sldId id="2045"/>
            <p14:sldId id="2046"/>
            <p14:sldId id="2047"/>
            <p14:sldId id="2048"/>
            <p14:sldId id="2049"/>
            <p14:sldId id="2050"/>
            <p14:sldId id="2051"/>
            <p14:sldId id="2052"/>
          </p14:sldIdLst>
        </p14:section>
        <p14:section name="3.5" id="{7ABFF6D7-8BF4-4E86-B0CD-84AA706DD3CA}">
          <p14:sldIdLst>
            <p14:sldId id="2086"/>
            <p14:sldId id="2059"/>
            <p14:sldId id="2060"/>
            <p14:sldId id="2115"/>
            <p14:sldId id="2061"/>
            <p14:sldId id="2062"/>
            <p14:sldId id="2063"/>
            <p14:sldId id="2064"/>
            <p14:sldId id="2065"/>
            <p14:sldId id="2066"/>
            <p14:sldId id="2067"/>
            <p14:sldId id="2068"/>
            <p14:sldId id="2069"/>
            <p14:sldId id="2070"/>
            <p14:sldId id="2071"/>
            <p14:sldId id="2072"/>
            <p14:sldId id="2073"/>
            <p14:sldId id="2074"/>
            <p14:sldId id="2075"/>
            <p14:sldId id="2076"/>
            <p14:sldId id="2077"/>
            <p14:sldId id="2078"/>
            <p14:sldId id="2079"/>
            <p14:sldId id="2080"/>
            <p14:sldId id="2081"/>
            <p14:sldId id="2082"/>
            <p14:sldId id="2083"/>
            <p14:sldId id="2084"/>
            <p14:sldId id="2085"/>
          </p14:sldIdLst>
        </p14:section>
        <p14:section name="3.6" id="{0A7FAA5C-EA05-4E8A-8693-2237407ED47A}">
          <p14:sldIdLst>
            <p14:sldId id="2087"/>
            <p14:sldId id="2089"/>
            <p14:sldId id="2090"/>
            <p14:sldId id="2091"/>
            <p14:sldId id="2092"/>
            <p14:sldId id="2093"/>
            <p14:sldId id="2094"/>
            <p14:sldId id="2095"/>
            <p14:sldId id="2096"/>
            <p14:sldId id="2097"/>
            <p14:sldId id="2098"/>
          </p14:sldIdLst>
        </p14:section>
        <p14:section name="3.7" id="{35EFC522-5DD1-46FF-8B02-98938A39EF53}">
          <p14:sldIdLst>
            <p14:sldId id="2088"/>
            <p14:sldId id="2099"/>
            <p14:sldId id="2100"/>
            <p14:sldId id="2101"/>
            <p14:sldId id="2102"/>
            <p14:sldId id="2103"/>
            <p14:sldId id="2104"/>
            <p14:sldId id="2105"/>
            <p14:sldId id="2106"/>
            <p14:sldId id="2107"/>
            <p14:sldId id="2108"/>
            <p14:sldId id="2109"/>
            <p14:sldId id="2110"/>
          </p14:sldIdLst>
        </p14:section>
        <p14:section name="summary" id="{0DDBEC4D-E5B1-4326-8077-64B515A6CBE4}">
          <p14:sldIdLst>
            <p14:sldId id="2111"/>
            <p14:sldId id="1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87709" autoAdjust="0"/>
  </p:normalViewPr>
  <p:slideViewPr>
    <p:cSldViewPr showGuides="1">
      <p:cViewPr varScale="1">
        <p:scale>
          <a:sx n="91" d="100"/>
          <a:sy n="91" d="100"/>
        </p:scale>
        <p:origin x="370" y="53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/>
              <a:t> 页 讲义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2020/2/7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/>
              <a:t> 页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40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SNMP</a:t>
            </a:r>
            <a:r>
              <a:rPr lang="zh-CN" altLang="en-US" dirty="0"/>
              <a:t>：</a:t>
            </a:r>
            <a:r>
              <a:rPr lang="en-US" altLang="zh-CN" dirty="0"/>
              <a:t>simple network management</a:t>
            </a:r>
            <a:r>
              <a:rPr lang="en-US" altLang="zh-CN" baseline="0" dirty="0"/>
              <a:t> protocol, application layer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17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33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E7221E-3CC2-409C-B2D7-F5954C40F460}" type="slidenum">
              <a:rPr lang="en-US" altLang="zh-CN" sz="1200">
                <a:latin typeface="Times New Roman" panose="02020603050405020304" pitchFamily="18" charset="0"/>
              </a:rPr>
              <a:pPr/>
              <a:t>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Kurose and Ross forgot to say anything about wrapping the carry and adding it to low order bit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 wrapped around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carryout: </a:t>
            </a:r>
            <a:r>
              <a:rPr lang="zh-CN" altLang="en-US" dirty="0">
                <a:latin typeface="Times New Roman" charset="0"/>
                <a:ea typeface="ＭＳ Ｐゴシック" charset="0"/>
                <a:cs typeface="+mn-cs"/>
              </a:rPr>
              <a:t>进位</a:t>
            </a:r>
            <a:endParaRPr lang="en-US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76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21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65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r>
              <a:rPr lang="en-US" altLang="zh-CN" baseline="0" dirty="0"/>
              <a:t> </a:t>
            </a:r>
            <a:r>
              <a:rPr lang="zh-CN" altLang="en-US" dirty="0"/>
              <a:t>确认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30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05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garbley</a:t>
            </a:r>
            <a:r>
              <a:rPr lang="en-US" altLang="zh-CN" dirty="0"/>
              <a:t> gook</a:t>
            </a:r>
          </a:p>
          <a:p>
            <a:r>
              <a:rPr lang="en-US" altLang="zh-CN" dirty="0"/>
              <a:t>gobbledygook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35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2983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ms</a:t>
            </a:r>
            <a:r>
              <a:rPr lang="en-US" altLang="zh-CN" dirty="0"/>
              <a:t>: millisecond </a:t>
            </a:r>
            <a:r>
              <a:rPr lang="zh-CN" altLang="en-US" dirty="0"/>
              <a:t>毫秒 </a:t>
            </a:r>
            <a:r>
              <a:rPr lang="en-US" altLang="zh-CN" dirty="0"/>
              <a:t>= 0.001 second</a:t>
            </a:r>
          </a:p>
          <a:p>
            <a:r>
              <a:rPr lang="en-US" altLang="zh-CN" dirty="0"/>
              <a:t>microsecond</a:t>
            </a:r>
            <a:r>
              <a:rPr lang="zh-CN" altLang="en-US" dirty="0"/>
              <a:t>微秒</a:t>
            </a:r>
            <a:r>
              <a:rPr lang="en-US" altLang="zh-CN" dirty="0"/>
              <a:t>=0.000001 second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44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917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58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67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链路层 </a:t>
            </a:r>
            <a:r>
              <a:rPr lang="en-US" altLang="zh-CN"/>
              <a:t>MTU : </a:t>
            </a:r>
            <a:r>
              <a:rPr lang="en-US" altLang="zh-CN" dirty="0"/>
              <a:t>Maximum</a:t>
            </a:r>
            <a:r>
              <a:rPr lang="en-US" altLang="zh-CN" baseline="0" dirty="0"/>
              <a:t> </a:t>
            </a:r>
            <a:r>
              <a:rPr lang="en-US" altLang="zh-CN" baseline="0"/>
              <a:t>Transmission Unit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59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6141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 used (4)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60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535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61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30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7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EC79F5-DFE6-4CB7-9615-803155FB8A66}" type="slidenum">
              <a:rPr lang="en-US" altLang="zh-CN" sz="1200">
                <a:latin typeface="Times New Roman" panose="02020603050405020304" pitchFamily="18" charset="0"/>
              </a:rPr>
              <a:pPr/>
              <a:t>71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4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0AC0CA-09E1-43E0-A517-146904A58594}" type="slidenum">
              <a:rPr lang="en-US" altLang="zh-CN" sz="1200">
                <a:latin typeface="Times New Roman" panose="02020603050405020304" pitchFamily="18" charset="0"/>
              </a:rPr>
              <a:pPr/>
              <a:t>72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23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duplicate ACK: </a:t>
            </a:r>
            <a:r>
              <a:rPr lang="zh-CN" altLang="en-US" dirty="0"/>
              <a:t>冗余</a:t>
            </a:r>
            <a:r>
              <a:rPr lang="en-US" altLang="zh-CN" dirty="0"/>
              <a:t>ACK</a:t>
            </a:r>
            <a:r>
              <a:rPr lang="zh-CN" altLang="en-US" dirty="0"/>
              <a:t>，</a:t>
            </a:r>
            <a:r>
              <a:rPr lang="en-US" altLang="zh-CN" dirty="0"/>
              <a:t>ACK</a:t>
            </a:r>
            <a:r>
              <a:rPr lang="zh-CN" altLang="en-US" dirty="0"/>
              <a:t>复本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73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472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87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74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manifestation – </a:t>
            </a:r>
            <a:r>
              <a:rPr lang="zh-CN" altLang="en-US" dirty="0"/>
              <a:t>表现形式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88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363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93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0663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upstream: </a:t>
            </a:r>
            <a:r>
              <a:rPr lang="zh-CN" altLang="en-US" dirty="0"/>
              <a:t>上游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97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592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98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18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慢启动</a:t>
            </a:r>
            <a:endParaRPr lang="en-US" altLang="zh-CN" dirty="0"/>
          </a:p>
          <a:p>
            <a:r>
              <a:rPr lang="zh-CN" altLang="en-US" dirty="0"/>
              <a:t>拥塞避免模式</a:t>
            </a:r>
            <a:endParaRPr lang="en-US" altLang="zh-CN" dirty="0"/>
          </a:p>
          <a:p>
            <a:r>
              <a:rPr lang="zh-CN" altLang="en-US" dirty="0"/>
              <a:t>快恢复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102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08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110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75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87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111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45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8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segment: </a:t>
            </a:r>
            <a:r>
              <a:rPr lang="zh-CN" altLang="en-US" dirty="0"/>
              <a:t>报文段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2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28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12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110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第 </a:t>
            </a:r>
            <a:fld id="{CE884005-AAD7-43DA-8323-709AF992FEE5}" type="slidenum">
              <a:rPr lang="zh-CN" altLang="en-US" smtClean="0"/>
              <a:t>15</a:t>
            </a:fld>
            <a:r>
              <a:rPr lang="zh-CN" altLang="en-US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061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16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7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FF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FF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FF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FF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FF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540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FF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FF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FF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FF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FF"/>
                </a:solidFill>
              </a:defRPr>
            </a:lvl5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  <a:p>
            <a:pPr lvl="3"/>
            <a:r>
              <a:rPr lang="en-US" altLang="zh-CN" dirty="0"/>
              <a:t>Add text here</a:t>
            </a:r>
          </a:p>
          <a:p>
            <a:pPr lvl="4"/>
            <a:r>
              <a:rPr lang="en-US" altLang="zh-CN" dirty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/>
              <a:t>Add title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85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Add text here</a:t>
            </a:r>
            <a:endParaRPr lang="zh-CN" altLang="en-US" dirty="0"/>
          </a:p>
          <a:p>
            <a:pPr lvl="1"/>
            <a:r>
              <a:rPr lang="en-US" altLang="zh-CN" dirty="0"/>
              <a:t>Add text here</a:t>
            </a:r>
          </a:p>
          <a:p>
            <a:pPr lvl="2"/>
            <a:r>
              <a:rPr lang="en-US" altLang="zh-CN" dirty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>
                <a:solidFill>
                  <a:schemeClr val="accent4"/>
                </a:solidFill>
              </a:rPr>
              <a:t>SPRING 2020</a:t>
            </a: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3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8.jpe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4400" dirty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51" y="1916832"/>
            <a:ext cx="8784976" cy="2232248"/>
          </a:xfrm>
        </p:spPr>
        <p:txBody>
          <a:bodyPr>
            <a:noAutofit/>
          </a:bodyPr>
          <a:lstStyle/>
          <a:p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Chapter 3</a:t>
            </a:r>
            <a:b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Transport Layer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6752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62819"/>
            <a:ext cx="6476998" cy="11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6867526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6791326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How demultiplexing works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1508124" y="1827874"/>
            <a:ext cx="4875908" cy="3372776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host receives IP datagrams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each datagram has source IP address, destination IP address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each datagram carries one transport-layer segment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each segment has source, destination port number 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host uses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 dirty="0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6831014" y="2108201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source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8616950" y="2108201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dest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6781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6791326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8429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7974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32 bits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8886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6777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7685088" y="3816351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application</a:t>
            </a:r>
          </a:p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data </a:t>
            </a:r>
          </a:p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(payload)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7300913" y="2849564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other header fields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7004050" y="5380039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TCP/UDP segment format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396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Picture 8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817565"/>
            <a:ext cx="6353176" cy="10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3575" y="231775"/>
            <a:ext cx="7772400" cy="7699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Congestion Control: details</a:t>
            </a:r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6751" y="3784600"/>
            <a:ext cx="4532313" cy="16954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sender limits transmission:</a:t>
            </a:r>
            <a:endParaRPr lang="en-US" sz="2300" dirty="0"/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lnSpc>
                <a:spcPct val="130000"/>
              </a:lnSpc>
              <a:defRPr/>
            </a:pPr>
            <a:r>
              <a:rPr lang="en-US" b="1" dirty="0" err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dirty="0">
                <a:ea typeface="ＭＳ Ｐゴシック" charset="0"/>
                <a:cs typeface="+mn-cs"/>
              </a:rPr>
              <a:t> is dynamic, function of perceived network congestion</a:t>
            </a:r>
            <a:endParaRPr lang="en-US" sz="2600" dirty="0"/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0240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683375" y="1485901"/>
            <a:ext cx="3810000" cy="2447925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ea typeface="ＭＳ Ｐゴシック" charset="0"/>
                <a:cs typeface="+mn-cs"/>
              </a:rPr>
              <a:t>TCP sending rate:</a:t>
            </a:r>
          </a:p>
          <a:p>
            <a:pPr>
              <a:lnSpc>
                <a:spcPct val="110000"/>
              </a:lnSpc>
              <a:defRPr/>
            </a:pPr>
            <a:r>
              <a:rPr lang="en-US" i="1" dirty="0">
                <a:ea typeface="ＭＳ Ｐゴシック" charset="0"/>
                <a:cs typeface="+mn-cs"/>
              </a:rPr>
              <a:t>roughly:</a:t>
            </a:r>
            <a:r>
              <a:rPr lang="en-US" dirty="0">
                <a:ea typeface="ＭＳ Ｐゴシック" charset="0"/>
                <a:cs typeface="+mn-cs"/>
              </a:rPr>
              <a:t> send </a:t>
            </a:r>
            <a:r>
              <a:rPr lang="en-US" dirty="0" err="1">
                <a:ea typeface="ＭＳ Ｐゴシック" charset="0"/>
                <a:cs typeface="+mn-cs"/>
              </a:rPr>
              <a:t>cwnd</a:t>
            </a:r>
            <a:r>
              <a:rPr lang="en-US" dirty="0">
                <a:ea typeface="ＭＳ Ｐゴシック" charset="0"/>
                <a:cs typeface="+mn-cs"/>
              </a:rPr>
              <a:t> bytes, wait RTT for ACKS, then send more bytes</a:t>
            </a:r>
            <a:endParaRPr lang="en-US" sz="1800" dirty="0"/>
          </a:p>
        </p:txBody>
      </p:sp>
      <p:sp>
        <p:nvSpPr>
          <p:cNvPr id="102408" name="Rectangle 12"/>
          <p:cNvSpPr>
            <a:spLocks noChangeArrowheads="1"/>
          </p:cNvSpPr>
          <p:nvPr/>
        </p:nvSpPr>
        <p:spPr bwMode="auto">
          <a:xfrm>
            <a:off x="2292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09" name="Rectangle 13"/>
          <p:cNvSpPr>
            <a:spLocks noChangeArrowheads="1"/>
          </p:cNvSpPr>
          <p:nvPr/>
        </p:nvSpPr>
        <p:spPr bwMode="auto">
          <a:xfrm>
            <a:off x="2389189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10" name="Rectangle 14"/>
          <p:cNvSpPr>
            <a:spLocks noChangeArrowheads="1"/>
          </p:cNvSpPr>
          <p:nvPr/>
        </p:nvSpPr>
        <p:spPr bwMode="auto">
          <a:xfrm>
            <a:off x="248761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11" name="Rectangle 15"/>
          <p:cNvSpPr>
            <a:spLocks noChangeArrowheads="1"/>
          </p:cNvSpPr>
          <p:nvPr/>
        </p:nvSpPr>
        <p:spPr bwMode="auto">
          <a:xfrm>
            <a:off x="2584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12" name="Rectangle 16"/>
          <p:cNvSpPr>
            <a:spLocks noChangeArrowheads="1"/>
          </p:cNvSpPr>
          <p:nvPr/>
        </p:nvSpPr>
        <p:spPr bwMode="auto">
          <a:xfrm>
            <a:off x="2679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13" name="Rectangle 17"/>
          <p:cNvSpPr>
            <a:spLocks noChangeArrowheads="1"/>
          </p:cNvSpPr>
          <p:nvPr/>
        </p:nvSpPr>
        <p:spPr bwMode="auto">
          <a:xfrm>
            <a:off x="2776539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14" name="Rectangle 18"/>
          <p:cNvSpPr>
            <a:spLocks noChangeArrowheads="1"/>
          </p:cNvSpPr>
          <p:nvPr/>
        </p:nvSpPr>
        <p:spPr bwMode="auto">
          <a:xfrm>
            <a:off x="286861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15" name="Rectangle 19"/>
          <p:cNvSpPr>
            <a:spLocks noChangeArrowheads="1"/>
          </p:cNvSpPr>
          <p:nvPr/>
        </p:nvSpPr>
        <p:spPr bwMode="auto">
          <a:xfrm>
            <a:off x="296386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16" name="Rectangle 20"/>
          <p:cNvSpPr>
            <a:spLocks noChangeArrowheads="1"/>
          </p:cNvSpPr>
          <p:nvPr/>
        </p:nvSpPr>
        <p:spPr bwMode="auto">
          <a:xfrm>
            <a:off x="305911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17" name="Rectangle 21"/>
          <p:cNvSpPr>
            <a:spLocks noChangeArrowheads="1"/>
          </p:cNvSpPr>
          <p:nvPr/>
        </p:nvSpPr>
        <p:spPr bwMode="auto">
          <a:xfrm>
            <a:off x="3165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18" name="Rectangle 22"/>
          <p:cNvSpPr>
            <a:spLocks noChangeArrowheads="1"/>
          </p:cNvSpPr>
          <p:nvPr/>
        </p:nvSpPr>
        <p:spPr bwMode="auto">
          <a:xfrm>
            <a:off x="3263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19" name="Rectangle 23"/>
          <p:cNvSpPr>
            <a:spLocks noChangeArrowheads="1"/>
          </p:cNvSpPr>
          <p:nvPr/>
        </p:nvSpPr>
        <p:spPr bwMode="auto">
          <a:xfrm>
            <a:off x="3360739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20" name="Rectangle 24"/>
          <p:cNvSpPr>
            <a:spLocks noChangeArrowheads="1"/>
          </p:cNvSpPr>
          <p:nvPr/>
        </p:nvSpPr>
        <p:spPr bwMode="auto">
          <a:xfrm>
            <a:off x="3457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21" name="Rectangle 25"/>
          <p:cNvSpPr>
            <a:spLocks noChangeArrowheads="1"/>
          </p:cNvSpPr>
          <p:nvPr/>
        </p:nvSpPr>
        <p:spPr bwMode="auto">
          <a:xfrm>
            <a:off x="3554414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22" name="Rectangle 26"/>
          <p:cNvSpPr>
            <a:spLocks noChangeArrowheads="1"/>
          </p:cNvSpPr>
          <p:nvPr/>
        </p:nvSpPr>
        <p:spPr bwMode="auto">
          <a:xfrm>
            <a:off x="3649664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23" name="Rectangle 27"/>
          <p:cNvSpPr>
            <a:spLocks noChangeArrowheads="1"/>
          </p:cNvSpPr>
          <p:nvPr/>
        </p:nvSpPr>
        <p:spPr bwMode="auto">
          <a:xfrm>
            <a:off x="3741739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24" name="Rectangle 28"/>
          <p:cNvSpPr>
            <a:spLocks noChangeArrowheads="1"/>
          </p:cNvSpPr>
          <p:nvPr/>
        </p:nvSpPr>
        <p:spPr bwMode="auto">
          <a:xfrm>
            <a:off x="3836989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25" name="Rectangle 29"/>
          <p:cNvSpPr>
            <a:spLocks noChangeArrowheads="1"/>
          </p:cNvSpPr>
          <p:nvPr/>
        </p:nvSpPr>
        <p:spPr bwMode="auto">
          <a:xfrm>
            <a:off x="3933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26" name="Rectangle 30"/>
          <p:cNvSpPr>
            <a:spLocks noChangeArrowheads="1"/>
          </p:cNvSpPr>
          <p:nvPr/>
        </p:nvSpPr>
        <p:spPr bwMode="auto">
          <a:xfrm>
            <a:off x="4022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27" name="Rectangle 31"/>
          <p:cNvSpPr>
            <a:spLocks noChangeArrowheads="1"/>
          </p:cNvSpPr>
          <p:nvPr/>
        </p:nvSpPr>
        <p:spPr bwMode="auto">
          <a:xfrm>
            <a:off x="4117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28" name="Rectangle 32"/>
          <p:cNvSpPr>
            <a:spLocks noChangeArrowheads="1"/>
          </p:cNvSpPr>
          <p:nvPr/>
        </p:nvSpPr>
        <p:spPr bwMode="auto">
          <a:xfrm>
            <a:off x="4211639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29" name="Rectangle 33"/>
          <p:cNvSpPr>
            <a:spLocks noChangeArrowheads="1"/>
          </p:cNvSpPr>
          <p:nvPr/>
        </p:nvSpPr>
        <p:spPr bwMode="auto">
          <a:xfrm>
            <a:off x="4303714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30" name="Rectangle 34"/>
          <p:cNvSpPr>
            <a:spLocks noChangeArrowheads="1"/>
          </p:cNvSpPr>
          <p:nvPr/>
        </p:nvSpPr>
        <p:spPr bwMode="auto">
          <a:xfrm>
            <a:off x="4400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31" name="Rectangle 35"/>
          <p:cNvSpPr>
            <a:spLocks noChangeArrowheads="1"/>
          </p:cNvSpPr>
          <p:nvPr/>
        </p:nvSpPr>
        <p:spPr bwMode="auto">
          <a:xfrm>
            <a:off x="4495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32" name="Rectangle 36"/>
          <p:cNvSpPr>
            <a:spLocks noChangeArrowheads="1"/>
          </p:cNvSpPr>
          <p:nvPr/>
        </p:nvSpPr>
        <p:spPr bwMode="auto">
          <a:xfrm>
            <a:off x="4584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33" name="Rectangle 37"/>
          <p:cNvSpPr>
            <a:spLocks noChangeArrowheads="1"/>
          </p:cNvSpPr>
          <p:nvPr/>
        </p:nvSpPr>
        <p:spPr bwMode="auto">
          <a:xfrm>
            <a:off x="4679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34" name="Rectangle 38"/>
          <p:cNvSpPr>
            <a:spLocks noChangeArrowheads="1"/>
          </p:cNvSpPr>
          <p:nvPr/>
        </p:nvSpPr>
        <p:spPr bwMode="auto">
          <a:xfrm>
            <a:off x="477678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35" name="Rectangle 39"/>
          <p:cNvSpPr>
            <a:spLocks noChangeArrowheads="1"/>
          </p:cNvSpPr>
          <p:nvPr/>
        </p:nvSpPr>
        <p:spPr bwMode="auto">
          <a:xfrm>
            <a:off x="4873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36" name="Rectangle 40"/>
          <p:cNvSpPr>
            <a:spLocks noChangeArrowheads="1"/>
          </p:cNvSpPr>
          <p:nvPr/>
        </p:nvSpPr>
        <p:spPr bwMode="auto">
          <a:xfrm>
            <a:off x="4970464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37" name="Rectangle 41"/>
          <p:cNvSpPr>
            <a:spLocks noChangeArrowheads="1"/>
          </p:cNvSpPr>
          <p:nvPr/>
        </p:nvSpPr>
        <p:spPr bwMode="auto">
          <a:xfrm>
            <a:off x="506888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38" name="Rectangle 42"/>
          <p:cNvSpPr>
            <a:spLocks noChangeArrowheads="1"/>
          </p:cNvSpPr>
          <p:nvPr/>
        </p:nvSpPr>
        <p:spPr bwMode="auto">
          <a:xfrm>
            <a:off x="516413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39" name="Rectangle 43"/>
          <p:cNvSpPr>
            <a:spLocks noChangeArrowheads="1"/>
          </p:cNvSpPr>
          <p:nvPr/>
        </p:nvSpPr>
        <p:spPr bwMode="auto">
          <a:xfrm>
            <a:off x="525938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40" name="Rectangle 44"/>
          <p:cNvSpPr>
            <a:spLocks noChangeArrowheads="1"/>
          </p:cNvSpPr>
          <p:nvPr/>
        </p:nvSpPr>
        <p:spPr bwMode="auto">
          <a:xfrm>
            <a:off x="5351464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41" name="Rectangle 45"/>
          <p:cNvSpPr>
            <a:spLocks noChangeArrowheads="1"/>
          </p:cNvSpPr>
          <p:nvPr/>
        </p:nvSpPr>
        <p:spPr bwMode="auto">
          <a:xfrm>
            <a:off x="5448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42" name="Rectangle 46"/>
          <p:cNvSpPr>
            <a:spLocks noChangeArrowheads="1"/>
          </p:cNvSpPr>
          <p:nvPr/>
        </p:nvSpPr>
        <p:spPr bwMode="auto">
          <a:xfrm>
            <a:off x="5543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43" name="Rectangle 47"/>
          <p:cNvSpPr>
            <a:spLocks noChangeArrowheads="1"/>
          </p:cNvSpPr>
          <p:nvPr/>
        </p:nvSpPr>
        <p:spPr bwMode="auto">
          <a:xfrm>
            <a:off x="2249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44" name="Rectangle 48"/>
          <p:cNvSpPr>
            <a:spLocks noChangeArrowheads="1"/>
          </p:cNvSpPr>
          <p:nvPr/>
        </p:nvSpPr>
        <p:spPr bwMode="auto">
          <a:xfrm>
            <a:off x="2335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45" name="Line 51"/>
          <p:cNvSpPr>
            <a:spLocks noChangeShapeType="1"/>
          </p:cNvSpPr>
          <p:nvPr/>
        </p:nvSpPr>
        <p:spPr bwMode="auto">
          <a:xfrm>
            <a:off x="3255964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16781" name="Freeform 53"/>
          <p:cNvSpPr>
            <a:spLocks/>
          </p:cNvSpPr>
          <p:nvPr/>
        </p:nvSpPr>
        <p:spPr bwMode="auto">
          <a:xfrm>
            <a:off x="3048001" y="2614614"/>
            <a:ext cx="144463" cy="38417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2447" name="Line 56"/>
          <p:cNvSpPr>
            <a:spLocks noChangeShapeType="1"/>
          </p:cNvSpPr>
          <p:nvPr/>
        </p:nvSpPr>
        <p:spPr bwMode="auto">
          <a:xfrm>
            <a:off x="3725863" y="2654301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2448" name="Text Box 57"/>
          <p:cNvSpPr txBox="1">
            <a:spLocks noChangeArrowheads="1"/>
          </p:cNvSpPr>
          <p:nvPr/>
        </p:nvSpPr>
        <p:spPr bwMode="auto">
          <a:xfrm>
            <a:off x="2230439" y="2838450"/>
            <a:ext cx="8524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last byte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ACKed</a:t>
            </a:r>
          </a:p>
        </p:txBody>
      </p:sp>
      <p:sp>
        <p:nvSpPr>
          <p:cNvPr id="102449" name="Text Box 58"/>
          <p:cNvSpPr txBox="1">
            <a:spLocks noChangeArrowheads="1"/>
          </p:cNvSpPr>
          <p:nvPr/>
        </p:nvSpPr>
        <p:spPr bwMode="auto">
          <a:xfrm>
            <a:off x="3071664" y="3016250"/>
            <a:ext cx="1209675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400" dirty="0">
                <a:solidFill>
                  <a:srgbClr val="000099"/>
                </a:solidFill>
              </a:rPr>
              <a:t>sent, not-yet </a:t>
            </a:r>
            <a:r>
              <a:rPr lang="en-US" altLang="zh-CN" sz="1400" dirty="0" err="1">
                <a:solidFill>
                  <a:srgbClr val="000099"/>
                </a:solidFill>
              </a:rPr>
              <a:t>ACKed</a:t>
            </a:r>
            <a:endParaRPr lang="en-US" altLang="zh-CN" sz="1400" dirty="0">
              <a:solidFill>
                <a:srgbClr val="000099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zh-CN" sz="1400" dirty="0">
                <a:solidFill>
                  <a:srgbClr val="000099"/>
                </a:solidFill>
              </a:rPr>
              <a:t>(</a:t>
            </a:r>
            <a:r>
              <a:rPr lang="ja-JP" altLang="en-US" sz="1400" dirty="0">
                <a:solidFill>
                  <a:srgbClr val="000099"/>
                </a:solidFill>
              </a:rPr>
              <a:t>“</a:t>
            </a:r>
            <a:r>
              <a:rPr lang="en-US" altLang="ja-JP" sz="1400" dirty="0">
                <a:solidFill>
                  <a:srgbClr val="000099"/>
                </a:solidFill>
              </a:rPr>
              <a:t>in-flight</a:t>
            </a:r>
            <a:r>
              <a:rPr lang="ja-JP" altLang="en-US" sz="1400" dirty="0">
                <a:solidFill>
                  <a:srgbClr val="000099"/>
                </a:solidFill>
              </a:rPr>
              <a:t>”</a:t>
            </a:r>
            <a:r>
              <a:rPr lang="en-US" altLang="ja-JP" sz="1400" dirty="0">
                <a:solidFill>
                  <a:srgbClr val="000099"/>
                </a:solidFill>
              </a:rPr>
              <a:t>)</a:t>
            </a:r>
            <a:endParaRPr lang="en-US" altLang="zh-CN" sz="1400" dirty="0">
              <a:solidFill>
                <a:srgbClr val="000099"/>
              </a:solidFill>
            </a:endParaRPr>
          </a:p>
        </p:txBody>
      </p:sp>
      <p:sp>
        <p:nvSpPr>
          <p:cNvPr id="102450" name="Text Box 59"/>
          <p:cNvSpPr txBox="1">
            <a:spLocks noChangeArrowheads="1"/>
          </p:cNvSpPr>
          <p:nvPr/>
        </p:nvSpPr>
        <p:spPr bwMode="auto">
          <a:xfrm>
            <a:off x="4298950" y="2878138"/>
            <a:ext cx="1066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last byte sent</a:t>
            </a:r>
          </a:p>
        </p:txBody>
      </p:sp>
      <p:sp>
        <p:nvSpPr>
          <p:cNvPr id="102451" name="Text Box 61"/>
          <p:cNvSpPr txBox="1">
            <a:spLocks noChangeArrowheads="1"/>
          </p:cNvSpPr>
          <p:nvPr/>
        </p:nvSpPr>
        <p:spPr bwMode="auto">
          <a:xfrm>
            <a:off x="3692525" y="1622426"/>
            <a:ext cx="614271" cy="291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400" b="1">
                <a:solidFill>
                  <a:srgbClr val="000099"/>
                </a:solidFill>
                <a:latin typeface="Courier New" charset="0"/>
              </a:rPr>
              <a:t>cwnd</a:t>
            </a:r>
            <a:endParaRPr lang="en-US" sz="1400" b="1" i="1">
              <a:solidFill>
                <a:srgbClr val="000099"/>
              </a:solidFill>
              <a:latin typeface="Courier New" charset="0"/>
            </a:endParaRPr>
          </a:p>
        </p:txBody>
      </p:sp>
      <p:grpSp>
        <p:nvGrpSpPr>
          <p:cNvPr id="116787" name="Group 62"/>
          <p:cNvGrpSpPr>
            <a:grpSpLocks/>
          </p:cNvGrpSpPr>
          <p:nvPr/>
        </p:nvGrpSpPr>
        <p:grpSpPr bwMode="auto">
          <a:xfrm>
            <a:off x="4298951" y="1706564"/>
            <a:ext cx="447675" cy="117475"/>
            <a:chOff x="4250" y="1692"/>
            <a:chExt cx="374" cy="86"/>
          </a:xfrm>
        </p:grpSpPr>
        <p:sp>
          <p:nvSpPr>
            <p:cNvPr id="102474" name="Line 63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75" name="Line 64"/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6788" name="Group 65"/>
          <p:cNvGrpSpPr>
            <a:grpSpLocks/>
          </p:cNvGrpSpPr>
          <p:nvPr/>
        </p:nvGrpSpPr>
        <p:grpSpPr bwMode="auto">
          <a:xfrm rot="10800000">
            <a:off x="3260726" y="1725614"/>
            <a:ext cx="466725" cy="123825"/>
            <a:chOff x="4250" y="1692"/>
            <a:chExt cx="374" cy="86"/>
          </a:xfrm>
        </p:grpSpPr>
        <p:sp>
          <p:nvSpPr>
            <p:cNvPr id="102472" name="Line 66"/>
            <p:cNvSpPr>
              <a:spLocks noChangeShapeType="1"/>
            </p:cNvSpPr>
            <p:nvPr/>
          </p:nvSpPr>
          <p:spPr bwMode="auto">
            <a:xfrm>
              <a:off x="4260" y="1746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73" name="Line 67"/>
            <p:cNvSpPr>
              <a:spLocks noChangeShapeType="1"/>
            </p:cNvSpPr>
            <p:nvPr/>
          </p:nvSpPr>
          <p:spPr bwMode="auto">
            <a:xfrm>
              <a:off x="4632" y="1700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16789" name="Freeform 69"/>
          <p:cNvSpPr>
            <a:spLocks/>
          </p:cNvSpPr>
          <p:nvPr/>
        </p:nvSpPr>
        <p:spPr bwMode="auto">
          <a:xfrm flipH="1">
            <a:off x="4152901" y="2703514"/>
            <a:ext cx="144463" cy="301625"/>
          </a:xfrm>
          <a:custGeom>
            <a:avLst/>
            <a:gdLst>
              <a:gd name="T0" fmla="*/ 2147483647 w 91"/>
              <a:gd name="T1" fmla="*/ 0 h 242"/>
              <a:gd name="T2" fmla="*/ 2147483647 w 91"/>
              <a:gd name="T3" fmla="*/ 2147483647 h 242"/>
              <a:gd name="T4" fmla="*/ 0 w 91"/>
              <a:gd name="T5" fmla="*/ 2147483647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2458" name="Rectangle 76"/>
          <p:cNvSpPr>
            <a:spLocks noChangeArrowheads="1"/>
          </p:cNvSpPr>
          <p:nvPr/>
        </p:nvSpPr>
        <p:spPr bwMode="auto">
          <a:xfrm>
            <a:off x="2064823" y="4126213"/>
            <a:ext cx="4082771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2459" name="Text Box 78"/>
          <p:cNvSpPr txBox="1">
            <a:spLocks noChangeArrowheads="1"/>
          </p:cNvSpPr>
          <p:nvPr/>
        </p:nvSpPr>
        <p:spPr bwMode="auto">
          <a:xfrm>
            <a:off x="2238376" y="1390650"/>
            <a:ext cx="2720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i="1">
                <a:solidFill>
                  <a:srgbClr val="000099"/>
                </a:solidFill>
              </a:rPr>
              <a:t>sender sequence number space </a:t>
            </a:r>
          </a:p>
        </p:txBody>
      </p:sp>
      <p:sp>
        <p:nvSpPr>
          <p:cNvPr id="102463" name="Text Box 87"/>
          <p:cNvSpPr txBox="1">
            <a:spLocks noChangeArrowheads="1"/>
          </p:cNvSpPr>
          <p:nvPr/>
        </p:nvSpPr>
        <p:spPr bwMode="auto">
          <a:xfrm>
            <a:off x="9184701" y="4247654"/>
            <a:ext cx="1138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bytes/sec</a:t>
            </a:r>
          </a:p>
        </p:txBody>
      </p:sp>
      <p:sp>
        <p:nvSpPr>
          <p:cNvPr id="102464" name="Rectangle 88"/>
          <p:cNvSpPr>
            <a:spLocks noChangeArrowheads="1"/>
          </p:cNvSpPr>
          <p:nvPr/>
        </p:nvSpPr>
        <p:spPr bwMode="auto">
          <a:xfrm>
            <a:off x="7399734" y="4108749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" name="Rectangle 7"/>
          <p:cNvSpPr txBox="1">
            <a:spLocks noChangeArrowheads="1"/>
          </p:cNvSpPr>
          <p:nvPr/>
        </p:nvSpPr>
        <p:spPr>
          <a:xfrm>
            <a:off x="9651824" y="6624784"/>
            <a:ext cx="213280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3.7 TCP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665583" y="4168920"/>
                <a:ext cx="1401025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en-US" altLang="zh-CN" b="0" i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cwnd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RTT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583" y="4168920"/>
                <a:ext cx="1401025" cy="5241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2064823" y="4323123"/>
                <a:ext cx="4045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astByteSent</m:t>
                      </m:r>
                      <m:r>
                        <a:rPr lang="en-US" altLang="zh-CN" b="0" i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LastByteAcked</m:t>
                      </m:r>
                      <m:r>
                        <a:rPr lang="en-US" altLang="zh-CN" b="0" i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cwnd</m:t>
                      </m:r>
                    </m:oMath>
                  </m:oMathPara>
                </a14:m>
                <a:endParaRPr lang="zh-CN" alt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823" y="4323123"/>
                <a:ext cx="4045979" cy="276999"/>
              </a:xfrm>
              <a:prstGeom prst="rect">
                <a:avLst/>
              </a:prstGeom>
              <a:blipFill>
                <a:blip r:embed="rId4"/>
                <a:stretch>
                  <a:fillRect l="-905" r="-1056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0139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4838" y="149225"/>
            <a:ext cx="7772400" cy="10414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Slow Start 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25664" y="1397000"/>
            <a:ext cx="4249737" cy="4648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when connection begins, increase rate exponentially until first loss event:</a:t>
            </a:r>
            <a:endParaRPr lang="en-US" sz="1900" dirty="0"/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</a:rPr>
              <a:t>initially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= 1 MSS</a:t>
            </a:r>
            <a:endParaRPr lang="en-US" sz="2900" dirty="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</a:rPr>
              <a:t>double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every RTT</a:t>
            </a:r>
            <a:endParaRPr lang="en-US" sz="3200" dirty="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</a:rPr>
              <a:t>done by incrementing </a:t>
            </a:r>
            <a:r>
              <a:rPr lang="en-US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dirty="0">
                <a:ea typeface="ＭＳ Ｐゴシック" charset="0"/>
              </a:rPr>
              <a:t> for every ACK received</a:t>
            </a:r>
            <a:endParaRPr lang="en-US" sz="3200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en-US" i="1" u="sng" dirty="0">
                <a:solidFill>
                  <a:srgbClr val="CC0000"/>
                </a:solidFill>
                <a:ea typeface="ＭＳ Ｐゴシック" charset="0"/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ea typeface="ＭＳ Ｐゴシック" charset="0"/>
                <a:cs typeface="+mn-cs"/>
              </a:rPr>
              <a:t>initial rate is slow but ramps up exponentially fast</a:t>
            </a:r>
            <a:endParaRPr lang="en-US" sz="1900" dirty="0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7140576" y="2309814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1" name="Text Box 8"/>
          <p:cNvSpPr txBox="1">
            <a:spLocks noChangeArrowheads="1"/>
          </p:cNvSpPr>
          <p:nvPr/>
        </p:nvSpPr>
        <p:spPr bwMode="auto">
          <a:xfrm>
            <a:off x="6737350" y="1171576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</a:rPr>
              <a:t>Host A</a:t>
            </a:r>
          </a:p>
        </p:txBody>
      </p:sp>
      <p:sp>
        <p:nvSpPr>
          <p:cNvPr id="103432" name="Text Box 9"/>
          <p:cNvSpPr txBox="1">
            <a:spLocks noChangeArrowheads="1"/>
          </p:cNvSpPr>
          <p:nvPr/>
        </p:nvSpPr>
        <p:spPr bwMode="auto">
          <a:xfrm rot="408567">
            <a:off x="8147050" y="2276475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one segment</a:t>
            </a:r>
            <a:endParaRPr lang="en-US" sz="1000">
              <a:latin typeface="Times New Roman" charset="0"/>
            </a:endParaRPr>
          </a:p>
        </p:txBody>
      </p:sp>
      <p:sp>
        <p:nvSpPr>
          <p:cNvPr id="103433" name="Text Box 10"/>
          <p:cNvSpPr txBox="1">
            <a:spLocks noChangeArrowheads="1"/>
          </p:cNvSpPr>
          <p:nvPr/>
        </p:nvSpPr>
        <p:spPr bwMode="auto">
          <a:xfrm rot="-5400000">
            <a:off x="6698457" y="2513807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RTT</a:t>
            </a:r>
            <a:endParaRPr lang="en-US" sz="1000">
              <a:latin typeface="Arial" charset="0"/>
            </a:endParaRPr>
          </a:p>
        </p:txBody>
      </p:sp>
      <p:sp>
        <p:nvSpPr>
          <p:cNvPr id="103434" name="Text Box 12"/>
          <p:cNvSpPr txBox="1">
            <a:spLocks noChangeArrowheads="1"/>
          </p:cNvSpPr>
          <p:nvPr/>
        </p:nvSpPr>
        <p:spPr bwMode="auto">
          <a:xfrm>
            <a:off x="9174163" y="11572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</a:rPr>
              <a:t>Host B</a:t>
            </a:r>
          </a:p>
        </p:txBody>
      </p:sp>
      <p:sp>
        <p:nvSpPr>
          <p:cNvPr id="103435" name="Line 13"/>
          <p:cNvSpPr>
            <a:spLocks noChangeShapeType="1"/>
          </p:cNvSpPr>
          <p:nvPr/>
        </p:nvSpPr>
        <p:spPr bwMode="auto">
          <a:xfrm>
            <a:off x="7135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6" name="Line 14"/>
          <p:cNvSpPr>
            <a:spLocks noChangeShapeType="1"/>
          </p:cNvSpPr>
          <p:nvPr/>
        </p:nvSpPr>
        <p:spPr bwMode="auto">
          <a:xfrm>
            <a:off x="9650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7" name="Line 15"/>
          <p:cNvSpPr>
            <a:spLocks noChangeShapeType="1"/>
          </p:cNvSpPr>
          <p:nvPr/>
        </p:nvSpPr>
        <p:spPr bwMode="auto">
          <a:xfrm flipH="1" flipV="1">
            <a:off x="6954838" y="22733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8" name="Line 16"/>
          <p:cNvSpPr>
            <a:spLocks noChangeShapeType="1"/>
          </p:cNvSpPr>
          <p:nvPr/>
        </p:nvSpPr>
        <p:spPr bwMode="auto">
          <a:xfrm>
            <a:off x="6964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39" name="Line 17"/>
          <p:cNvSpPr>
            <a:spLocks noChangeShapeType="1"/>
          </p:cNvSpPr>
          <p:nvPr/>
        </p:nvSpPr>
        <p:spPr bwMode="auto">
          <a:xfrm flipV="1">
            <a:off x="7116764" y="2714626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17775" name="Group 18"/>
          <p:cNvGrpSpPr>
            <a:grpSpLocks/>
          </p:cNvGrpSpPr>
          <p:nvPr/>
        </p:nvGrpSpPr>
        <p:grpSpPr bwMode="auto">
          <a:xfrm>
            <a:off x="9364663" y="5456238"/>
            <a:ext cx="615950" cy="366712"/>
            <a:chOff x="3317" y="3527"/>
            <a:chExt cx="388" cy="231"/>
          </a:xfrm>
        </p:grpSpPr>
        <p:sp>
          <p:nvSpPr>
            <p:cNvPr id="103494" name="Rectangle 19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5" name="Text Box 20"/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>
                  <a:latin typeface="Arial" charset="0"/>
                </a:rPr>
                <a:t>time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103441" name="Line 21"/>
          <p:cNvSpPr>
            <a:spLocks noChangeShapeType="1"/>
          </p:cNvSpPr>
          <p:nvPr/>
        </p:nvSpPr>
        <p:spPr bwMode="auto">
          <a:xfrm>
            <a:off x="7145339" y="3090864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42" name="Line 22"/>
          <p:cNvSpPr>
            <a:spLocks noChangeShapeType="1"/>
          </p:cNvSpPr>
          <p:nvPr/>
        </p:nvSpPr>
        <p:spPr bwMode="auto">
          <a:xfrm>
            <a:off x="7140576" y="3176589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43" name="Line 23"/>
          <p:cNvSpPr>
            <a:spLocks noChangeShapeType="1"/>
          </p:cNvSpPr>
          <p:nvPr/>
        </p:nvSpPr>
        <p:spPr bwMode="auto">
          <a:xfrm flipV="1">
            <a:off x="7140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44" name="Line 24"/>
          <p:cNvSpPr>
            <a:spLocks noChangeShapeType="1"/>
          </p:cNvSpPr>
          <p:nvPr/>
        </p:nvSpPr>
        <p:spPr bwMode="auto">
          <a:xfrm flipV="1">
            <a:off x="7113589" y="3960814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3445" name="Text Box 25"/>
          <p:cNvSpPr txBox="1">
            <a:spLocks noChangeArrowheads="1"/>
          </p:cNvSpPr>
          <p:nvPr/>
        </p:nvSpPr>
        <p:spPr bwMode="auto">
          <a:xfrm rot="408567">
            <a:off x="8145464" y="3062288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two segments</a:t>
            </a:r>
            <a:endParaRPr lang="en-US" sz="1000">
              <a:latin typeface="Times New Roman" charset="0"/>
            </a:endParaRPr>
          </a:p>
        </p:txBody>
      </p:sp>
      <p:sp>
        <p:nvSpPr>
          <p:cNvPr id="103446" name="Text Box 26"/>
          <p:cNvSpPr txBox="1">
            <a:spLocks noChangeArrowheads="1"/>
          </p:cNvSpPr>
          <p:nvPr/>
        </p:nvSpPr>
        <p:spPr bwMode="auto">
          <a:xfrm rot="408567">
            <a:off x="8237538" y="4076700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four segments</a:t>
            </a:r>
            <a:endParaRPr lang="en-US" sz="1000">
              <a:latin typeface="Times New Roman" charset="0"/>
            </a:endParaRPr>
          </a:p>
        </p:txBody>
      </p:sp>
      <p:grpSp>
        <p:nvGrpSpPr>
          <p:cNvPr id="117782" name="Group 27"/>
          <p:cNvGrpSpPr>
            <a:grpSpLocks/>
          </p:cNvGrpSpPr>
          <p:nvPr/>
        </p:nvGrpSpPr>
        <p:grpSpPr bwMode="auto">
          <a:xfrm>
            <a:off x="7135813" y="4095751"/>
            <a:ext cx="2519362" cy="652463"/>
            <a:chOff x="3954" y="2214"/>
            <a:chExt cx="1587" cy="411"/>
          </a:xfrm>
        </p:grpSpPr>
        <p:sp>
          <p:nvSpPr>
            <p:cNvPr id="103490" name="Line 28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1" name="Line 29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2" name="Line 30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93" name="Line 31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7783" name="Group 32"/>
          <p:cNvGrpSpPr>
            <a:grpSpLocks/>
          </p:cNvGrpSpPr>
          <p:nvPr/>
        </p:nvGrpSpPr>
        <p:grpSpPr bwMode="auto">
          <a:xfrm flipV="1">
            <a:off x="7421563" y="4476750"/>
            <a:ext cx="2228850" cy="604838"/>
            <a:chOff x="3954" y="2214"/>
            <a:chExt cx="1587" cy="411"/>
          </a:xfrm>
        </p:grpSpPr>
        <p:sp>
          <p:nvSpPr>
            <p:cNvPr id="103486" name="Line 33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87" name="Line 34"/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88" name="Line 35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89" name="Line 36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pic>
        <p:nvPicPr>
          <p:cNvPr id="117784" name="Picture 3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927100"/>
            <a:ext cx="3198316" cy="5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7785" name="Group 43"/>
          <p:cNvGrpSpPr>
            <a:grpSpLocks/>
          </p:cNvGrpSpPr>
          <p:nvPr/>
        </p:nvGrpSpPr>
        <p:grpSpPr bwMode="auto">
          <a:xfrm>
            <a:off x="6697663" y="1495426"/>
            <a:ext cx="654050" cy="601663"/>
            <a:chOff x="-44" y="1473"/>
            <a:chExt cx="981" cy="1105"/>
          </a:xfrm>
        </p:grpSpPr>
        <p:pic>
          <p:nvPicPr>
            <p:cNvPr id="117819" name="Picture 4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820" name="Freeform 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7786" name="Group 46"/>
          <p:cNvGrpSpPr>
            <a:grpSpLocks/>
          </p:cNvGrpSpPr>
          <p:nvPr/>
        </p:nvGrpSpPr>
        <p:grpSpPr bwMode="auto">
          <a:xfrm>
            <a:off x="9432925" y="1509714"/>
            <a:ext cx="382588" cy="547687"/>
            <a:chOff x="4140" y="429"/>
            <a:chExt cx="1425" cy="2396"/>
          </a:xfrm>
        </p:grpSpPr>
        <p:sp>
          <p:nvSpPr>
            <p:cNvPr id="117787" name="Freeform 4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3" name="Rectangle 48"/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7789" name="Freeform 4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90" name="Freeform 5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6" name="Rectangle 51"/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7792" name="Group 5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482" name="AutoShape 53"/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83" name="AutoShape 54"/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3458" name="Rectangle 55"/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7794" name="Group 5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480" name="AutoShape 5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81" name="AutoShape 58"/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3460" name="Rectangle 59"/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61" name="Rectangle 60"/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7797" name="Group 6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478" name="AutoShape 62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79" name="AutoShape 63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7798" name="Freeform 6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7799" name="Group 6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476" name="AutoShape 66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477" name="AutoShape 67"/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3465" name="Rectangle 68"/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7801" name="Freeform 6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02" name="Freeform 7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8" name="Oval 71"/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7804" name="Freeform 7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0" name="AutoShape 73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1" name="AutoShape 74"/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2" name="Oval 75"/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3" name="Oval 76"/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3474" name="Oval 77"/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475" name="Rectangle 78"/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2" name="Rectangle 7"/>
          <p:cNvSpPr txBox="1">
            <a:spLocks noChangeArrowheads="1"/>
          </p:cNvSpPr>
          <p:nvPr/>
        </p:nvSpPr>
        <p:spPr>
          <a:xfrm>
            <a:off x="9651824" y="6624784"/>
            <a:ext cx="213280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3.7 TCP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1419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7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107"/>
            <a:ext cx="6577060" cy="7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detecting, reacting to loss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2309" y="1628800"/>
            <a:ext cx="7647383" cy="35611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3200" dirty="0">
                <a:ea typeface="ＭＳ Ｐゴシック" charset="0"/>
              </a:rPr>
              <a:t>loss indicated by timeout:</a:t>
            </a:r>
            <a:endParaRPr lang="en-US" sz="4500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dirty="0">
                <a:ea typeface="ＭＳ Ｐゴシック" charset="0"/>
              </a:rPr>
              <a:t> set to 1 MSS; </a:t>
            </a:r>
            <a:endParaRPr lang="en-US" sz="3800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800" dirty="0">
                <a:ea typeface="ＭＳ Ｐゴシック" charset="0"/>
              </a:rPr>
              <a:t>window then grows exponentially (as in slow start) to threshold, then grows linearly</a:t>
            </a:r>
            <a:endParaRPr lang="en-US" sz="38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3200" dirty="0">
                <a:ea typeface="ＭＳ Ｐゴシック" charset="0"/>
              </a:rPr>
              <a:t>loss indicated by 3 duplicate ACKs: </a:t>
            </a:r>
            <a:r>
              <a:rPr lang="en-US" dirty="0">
                <a:ea typeface="ＭＳ Ｐゴシック" charset="0"/>
                <a:cs typeface="+mn-cs"/>
              </a:rPr>
              <a:t>TCP RENO</a:t>
            </a:r>
            <a:endParaRPr lang="en-US" sz="4500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800" dirty="0">
                <a:ea typeface="ＭＳ Ｐゴシック" charset="0"/>
              </a:rPr>
              <a:t>dup ACKs indicate network capable of  delivering some segments </a:t>
            </a:r>
            <a:endParaRPr lang="en-US" sz="4400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8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800" dirty="0">
                <a:ea typeface="ＭＳ Ｐゴシック" charset="0"/>
              </a:rPr>
              <a:t> is cut in half window then grows linearly</a:t>
            </a:r>
            <a:endParaRPr lang="en-US" sz="44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3200" dirty="0">
                <a:ea typeface="ＭＳ Ｐゴシック" charset="0"/>
              </a:rPr>
              <a:t>TCP Tahoe always sets </a:t>
            </a:r>
            <a:r>
              <a:rPr lang="en-US" b="1" dirty="0" err="1">
                <a:latin typeface="Courier New" charset="0"/>
                <a:ea typeface="ＭＳ Ｐゴシック" charset="0"/>
                <a:cs typeface="+mn-cs"/>
              </a:rPr>
              <a:t>cwnd</a:t>
            </a:r>
            <a:r>
              <a:rPr lang="en-US" sz="3200" dirty="0">
                <a:ea typeface="ＭＳ Ｐゴシック" charset="0"/>
              </a:rPr>
              <a:t> to 1 (timeout or 3 duplicate </a:t>
            </a:r>
            <a:r>
              <a:rPr lang="en-US" sz="3200" dirty="0" err="1">
                <a:ea typeface="ＭＳ Ｐゴシック" charset="0"/>
              </a:rPr>
              <a:t>acks</a:t>
            </a:r>
            <a:r>
              <a:rPr lang="en-US" sz="3200" dirty="0">
                <a:ea typeface="ＭＳ Ｐゴシック" charset="0"/>
              </a:rPr>
              <a:t>)</a:t>
            </a:r>
            <a:endParaRPr lang="en-US" sz="4500" dirty="0">
              <a:solidFill>
                <a:srgbClr val="0000FF"/>
              </a:solidFill>
            </a:endParaRPr>
          </a:p>
          <a:p>
            <a:pPr lvl="1">
              <a:buFont typeface="Arial"/>
              <a:buChar char="•"/>
              <a:defRPr/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651824" y="6624784"/>
            <a:ext cx="213280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3.7 TCP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417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19200"/>
            <a:ext cx="2819400" cy="25146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ea typeface="ＭＳ Ｐゴシック" charset="0"/>
              </a:rPr>
              <a:t>Q:</a:t>
            </a:r>
            <a:r>
              <a:rPr lang="en-US" sz="2400">
                <a:ea typeface="ＭＳ Ｐゴシック" charset="0"/>
              </a:rPr>
              <a:t> when should the exponential increase switch to linear? 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  <a:ea typeface="ＭＳ Ｐゴシック" charset="0"/>
              </a:rPr>
              <a:t>A:</a:t>
            </a:r>
            <a:r>
              <a:rPr lang="en-US" sz="2400">
                <a:ea typeface="ＭＳ Ｐゴシック" charset="0"/>
              </a:rPr>
              <a:t> when </a:t>
            </a:r>
            <a:r>
              <a:rPr lang="en-US" sz="2400" b="1">
                <a:latin typeface="Courier New" charset="0"/>
                <a:ea typeface="ＭＳ Ｐゴシック" charset="0"/>
              </a:rPr>
              <a:t>cwnd</a:t>
            </a:r>
            <a:r>
              <a:rPr lang="en-US" sz="2400">
                <a:ea typeface="ＭＳ Ｐゴシック" charset="0"/>
              </a:rPr>
              <a:t> gets to 1/2 of its value before timeout.</a:t>
            </a:r>
          </a:p>
          <a:p>
            <a:pPr>
              <a:buFont typeface="Wingdings" charset="0"/>
              <a:buNone/>
              <a:defRPr/>
            </a:pPr>
            <a:endParaRPr lang="en-US" sz="2400">
              <a:ea typeface="ＭＳ Ｐゴシック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 </a:t>
            </a:r>
          </a:p>
        </p:txBody>
      </p:sp>
      <p:sp>
        <p:nvSpPr>
          <p:cNvPr id="10547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57400" y="3962400"/>
            <a:ext cx="3810000" cy="1905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u="sng" dirty="0">
                <a:solidFill>
                  <a:srgbClr val="FF0000"/>
                </a:solidFill>
                <a:ea typeface="ＭＳ Ｐゴシック" charset="0"/>
                <a:cs typeface="+mn-cs"/>
              </a:rPr>
              <a:t>Implementation: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400" dirty="0">
                <a:ea typeface="ＭＳ Ｐゴシック" charset="0"/>
              </a:rPr>
              <a:t>variable </a:t>
            </a:r>
            <a:r>
              <a:rPr lang="en-US" sz="2400" b="1" dirty="0" err="1">
                <a:latin typeface="Courier New" charset="0"/>
                <a:ea typeface="ＭＳ Ｐゴシック" charset="0"/>
              </a:rPr>
              <a:t>ssthresh</a:t>
            </a:r>
            <a:endParaRPr lang="en-US" sz="30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400" dirty="0">
                <a:ea typeface="ＭＳ Ｐゴシック" charset="0"/>
              </a:rPr>
              <a:t>on loss event, </a:t>
            </a:r>
            <a:r>
              <a:rPr lang="en-US" sz="2400" b="1" dirty="0" err="1">
                <a:latin typeface="Courier New" charset="0"/>
                <a:ea typeface="ＭＳ Ｐゴシック" charset="0"/>
              </a:rPr>
              <a:t>ssthresh</a:t>
            </a:r>
            <a:r>
              <a:rPr lang="en-US" sz="2400" dirty="0">
                <a:ea typeface="ＭＳ Ｐゴシック" charset="0"/>
              </a:rPr>
              <a:t> is set to 1/2 of </a:t>
            </a:r>
            <a:r>
              <a:rPr lang="en-US" sz="2400" b="1" dirty="0" err="1">
                <a:latin typeface="Courier New" charset="0"/>
                <a:ea typeface="ＭＳ Ｐゴシック" charset="0"/>
              </a:rPr>
              <a:t>cwnd</a:t>
            </a:r>
            <a:r>
              <a:rPr lang="en-US" sz="2400" dirty="0">
                <a:latin typeface="Courier New" charset="0"/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just before loss event</a:t>
            </a:r>
            <a:endParaRPr lang="en-US" sz="3000" dirty="0">
              <a:solidFill>
                <a:srgbClr val="0000FF"/>
              </a:solidFill>
            </a:endParaRPr>
          </a:p>
        </p:txBody>
      </p:sp>
      <p:pic>
        <p:nvPicPr>
          <p:cNvPr id="10547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57149"/>
            <a:ext cx="51054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19814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943544"/>
            <a:ext cx="8438578" cy="109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0" name="Rectangle 10"/>
          <p:cNvSpPr>
            <a:spLocks noGrp="1" noChangeArrowheads="1"/>
          </p:cNvSpPr>
          <p:nvPr>
            <p:ph type="title"/>
          </p:nvPr>
        </p:nvSpPr>
        <p:spPr>
          <a:xfrm>
            <a:off x="2057401" y="139700"/>
            <a:ext cx="857510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TCP: switching from slow start to CA</a:t>
            </a:r>
          </a:p>
        </p:txBody>
      </p:sp>
      <p:sp>
        <p:nvSpPr>
          <p:cNvPr id="119816" name="TextBox 1"/>
          <p:cNvSpPr txBox="1">
            <a:spLocks noChangeArrowheads="1"/>
          </p:cNvSpPr>
          <p:nvPr/>
        </p:nvSpPr>
        <p:spPr bwMode="auto">
          <a:xfrm>
            <a:off x="1708943" y="5923384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</a:rPr>
              <a:t>ttp://gaia.cs.umass.edu/kurose_ross/interactive/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651824" y="6624784"/>
            <a:ext cx="213280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3.7 TCP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167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4675" y="187326"/>
            <a:ext cx="7772400" cy="8604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Summary: TCP Congestion Control</a:t>
            </a:r>
          </a:p>
        </p:txBody>
      </p:sp>
      <p:grpSp>
        <p:nvGrpSpPr>
          <p:cNvPr id="274672" name="Group 240"/>
          <p:cNvGrpSpPr>
            <a:grpSpLocks/>
          </p:cNvGrpSpPr>
          <p:nvPr/>
        </p:nvGrpSpPr>
        <p:grpSpPr bwMode="auto">
          <a:xfrm>
            <a:off x="4965700" y="2908300"/>
            <a:ext cx="2133600" cy="814388"/>
            <a:chOff x="2168" y="1727"/>
            <a:chExt cx="1344" cy="513"/>
          </a:xfrm>
        </p:grpSpPr>
        <p:grpSp>
          <p:nvGrpSpPr>
            <p:cNvPr id="120938" name="Group 171"/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06605" name="Text Box 172"/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106606" name="Text Box 173"/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ssthresh = cwnd/2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  <a:r>
                  <a:rPr lang="en-US" sz="1200">
                    <a:latin typeface="Arial" charset="0"/>
                  </a:rPr>
                  <a:t> </a:t>
                </a:r>
              </a:p>
            </p:txBody>
          </p:sp>
          <p:sp>
            <p:nvSpPr>
              <p:cNvPr id="106607" name="Line 174"/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6604" name="Line 175"/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4671" name="Group 239"/>
          <p:cNvGrpSpPr>
            <a:grpSpLocks/>
          </p:cNvGrpSpPr>
          <p:nvPr/>
        </p:nvGrpSpPr>
        <p:grpSpPr bwMode="auto">
          <a:xfrm>
            <a:off x="4995863" y="2432051"/>
            <a:ext cx="2133600" cy="398463"/>
            <a:chOff x="2187" y="1427"/>
            <a:chExt cx="1344" cy="251"/>
          </a:xfrm>
        </p:grpSpPr>
        <p:sp>
          <p:nvSpPr>
            <p:cNvPr id="106597" name="Line 176"/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98" name="Text Box 181"/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defRPr/>
              </a:pPr>
              <a:r>
                <a:rPr lang="en-US" sz="1000">
                  <a:latin typeface="Symbol" charset="0"/>
                </a:rPr>
                <a:t>L</a:t>
              </a:r>
              <a:endParaRPr lang="en-US" sz="1200">
                <a:latin typeface="Symbol" charset="0"/>
              </a:endParaRPr>
            </a:p>
          </p:txBody>
        </p:sp>
        <p:sp>
          <p:nvSpPr>
            <p:cNvPr id="106599" name="Line 182"/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20935" name="Group 183"/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06601" name="Text Box 184"/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cwnd &gt; ssthresh</a:t>
                </a:r>
              </a:p>
            </p:txBody>
          </p:sp>
          <p:sp>
            <p:nvSpPr>
              <p:cNvPr id="106602" name="Line 185"/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74674" name="Group 242"/>
          <p:cNvGrpSpPr>
            <a:grpSpLocks/>
          </p:cNvGrpSpPr>
          <p:nvPr/>
        </p:nvGrpSpPr>
        <p:grpSpPr bwMode="auto">
          <a:xfrm>
            <a:off x="7110414" y="1370014"/>
            <a:ext cx="2682875" cy="2365375"/>
            <a:chOff x="3519" y="786"/>
            <a:chExt cx="1690" cy="1490"/>
          </a:xfrm>
        </p:grpSpPr>
        <p:grpSp>
          <p:nvGrpSpPr>
            <p:cNvPr id="120918" name="Group 164"/>
            <p:cNvGrpSpPr>
              <a:grpSpLocks/>
            </p:cNvGrpSpPr>
            <p:nvPr/>
          </p:nvGrpSpPr>
          <p:grpSpPr bwMode="auto">
            <a:xfrm>
              <a:off x="3602" y="1330"/>
              <a:ext cx="817" cy="754"/>
              <a:chOff x="2293" y="2021"/>
              <a:chExt cx="817" cy="754"/>
            </a:xfrm>
          </p:grpSpPr>
          <p:sp>
            <p:nvSpPr>
              <p:cNvPr id="106595" name="Oval 165"/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96" name="Text Box 166"/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2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congestion</a:t>
                </a:r>
              </a:p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avoidance </a:t>
                </a:r>
              </a:p>
              <a:p>
                <a:pPr eaLnBrk="1" hangingPunct="1">
                  <a:defRPr/>
                </a:pPr>
                <a:endParaRPr lang="en-US" sz="1800">
                  <a:latin typeface="Arial" charset="0"/>
                </a:endParaRPr>
              </a:p>
            </p:txBody>
          </p:sp>
        </p:grpSp>
        <p:grpSp>
          <p:nvGrpSpPr>
            <p:cNvPr id="120919" name="Group 190"/>
            <p:cNvGrpSpPr>
              <a:grpSpLocks/>
            </p:cNvGrpSpPr>
            <p:nvPr/>
          </p:nvGrpSpPr>
          <p:grpSpPr bwMode="auto">
            <a:xfrm>
              <a:off x="3519" y="786"/>
              <a:ext cx="1422" cy="546"/>
              <a:chOff x="3542" y="904"/>
              <a:chExt cx="1422" cy="546"/>
            </a:xfrm>
          </p:grpSpPr>
          <p:sp>
            <p:nvSpPr>
              <p:cNvPr id="106591" name="Text Box 191"/>
              <p:cNvSpPr txBox="1">
                <a:spLocks noChangeArrowheads="1"/>
              </p:cNvSpPr>
              <p:nvPr/>
            </p:nvSpPr>
            <p:spPr bwMode="auto">
              <a:xfrm>
                <a:off x="3542" y="1037"/>
                <a:ext cx="1422" cy="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cwnd + MSS    (MSS/cwnd)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transmit new segment(s), as allowed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 i="1">
                  <a:latin typeface="Arial" charset="0"/>
                </a:endParaRPr>
              </a:p>
            </p:txBody>
          </p:sp>
          <p:sp>
            <p:nvSpPr>
              <p:cNvPr id="106592" name="Line 192"/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93" name="Text Box 193"/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new ACK</a:t>
                </a:r>
              </a:p>
            </p:txBody>
          </p:sp>
          <p:sp>
            <p:nvSpPr>
              <p:cNvPr id="106594" name="Text Box 194"/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2400">
                    <a:latin typeface="Times New Roman" charset="0"/>
                  </a:rPr>
                  <a:t>.</a:t>
                </a:r>
              </a:p>
            </p:txBody>
          </p:sp>
        </p:grpSp>
        <p:sp>
          <p:nvSpPr>
            <p:cNvPr id="120920" name="Freeform 195"/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0921" name="Group 196"/>
            <p:cNvGrpSpPr>
              <a:grpSpLocks/>
            </p:cNvGrpSpPr>
            <p:nvPr/>
          </p:nvGrpSpPr>
          <p:grpSpPr bwMode="auto">
            <a:xfrm>
              <a:off x="4509" y="1909"/>
              <a:ext cx="700" cy="367"/>
              <a:chOff x="4274" y="2922"/>
              <a:chExt cx="700" cy="367"/>
            </a:xfrm>
          </p:grpSpPr>
          <p:sp>
            <p:nvSpPr>
              <p:cNvPr id="106588" name="Text Box 197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>
                  <a:latin typeface="Arial" charset="0"/>
                </a:endParaRPr>
              </a:p>
            </p:txBody>
          </p:sp>
          <p:sp>
            <p:nvSpPr>
              <p:cNvPr id="106589" name="Line 198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90" name="Text Box 199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120922" name="Freeform 200"/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112 w 376"/>
                <a:gd name="T1" fmla="*/ 306 h 452"/>
                <a:gd name="T2" fmla="*/ 24 w 376"/>
                <a:gd name="T3" fmla="*/ 269 h 452"/>
                <a:gd name="T4" fmla="*/ 62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4677" name="Group 245"/>
          <p:cNvGrpSpPr>
            <a:grpSpLocks/>
          </p:cNvGrpSpPr>
          <p:nvPr/>
        </p:nvGrpSpPr>
        <p:grpSpPr bwMode="auto">
          <a:xfrm>
            <a:off x="5553076" y="4821239"/>
            <a:ext cx="3279775" cy="1717675"/>
            <a:chOff x="2538" y="2960"/>
            <a:chExt cx="2066" cy="1082"/>
          </a:xfrm>
        </p:grpSpPr>
        <p:grpSp>
          <p:nvGrpSpPr>
            <p:cNvPr id="120909" name="Group 167"/>
            <p:cNvGrpSpPr>
              <a:grpSpLocks/>
            </p:cNvGrpSpPr>
            <p:nvPr/>
          </p:nvGrpSpPr>
          <p:grpSpPr bwMode="auto">
            <a:xfrm>
              <a:off x="2538" y="2960"/>
              <a:ext cx="800" cy="754"/>
              <a:chOff x="2454" y="3045"/>
              <a:chExt cx="800" cy="754"/>
            </a:xfrm>
          </p:grpSpPr>
          <p:sp>
            <p:nvSpPr>
              <p:cNvPr id="106580" name="Oval 168"/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81" name="Text Box 169"/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 </a:t>
                </a:r>
              </a:p>
              <a:p>
                <a:pPr eaLnBrk="1" hangingPunct="1">
                  <a:defRPr/>
                </a:pPr>
                <a:endParaRPr lang="en-US" sz="1800">
                  <a:latin typeface="Arial" charset="0"/>
                </a:endParaRPr>
              </a:p>
            </p:txBody>
          </p:sp>
          <p:sp>
            <p:nvSpPr>
              <p:cNvPr id="106582" name="Text Box 170"/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08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fast</a:t>
                </a:r>
              </a:p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recovery </a:t>
                </a:r>
              </a:p>
              <a:p>
                <a:pPr eaLnBrk="1" hangingPunct="1">
                  <a:defRPr/>
                </a:pPr>
                <a:endParaRPr lang="en-US" sz="1800">
                  <a:latin typeface="Arial" charset="0"/>
                </a:endParaRPr>
              </a:p>
            </p:txBody>
          </p:sp>
        </p:grpSp>
        <p:sp>
          <p:nvSpPr>
            <p:cNvPr id="120910" name="Freeform 220"/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0911" name="Group 221"/>
            <p:cNvGrpSpPr>
              <a:grpSpLocks/>
            </p:cNvGrpSpPr>
            <p:nvPr/>
          </p:nvGrpSpPr>
          <p:grpSpPr bwMode="auto">
            <a:xfrm>
              <a:off x="3191" y="3592"/>
              <a:ext cx="1413" cy="450"/>
              <a:chOff x="3542" y="3496"/>
              <a:chExt cx="1413" cy="450"/>
            </a:xfrm>
          </p:grpSpPr>
          <p:sp>
            <p:nvSpPr>
              <p:cNvPr id="106577" name="Text Box 222"/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09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cwnd = cwnd + MSS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transmit new segment(s), as allowed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endParaRPr lang="en-US" sz="1200" i="1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106578" name="Line 223"/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79" name="Text Box 224"/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duplicate ACK</a:t>
                </a:r>
              </a:p>
            </p:txBody>
          </p:sp>
        </p:grpSp>
      </p:grpSp>
      <p:grpSp>
        <p:nvGrpSpPr>
          <p:cNvPr id="274678" name="Group 246"/>
          <p:cNvGrpSpPr>
            <a:grpSpLocks/>
          </p:cNvGrpSpPr>
          <p:nvPr/>
        </p:nvGrpSpPr>
        <p:grpSpPr bwMode="auto">
          <a:xfrm>
            <a:off x="2452689" y="3502026"/>
            <a:ext cx="3724275" cy="1927225"/>
            <a:chOff x="585" y="2129"/>
            <a:chExt cx="2346" cy="1214"/>
          </a:xfrm>
        </p:grpSpPr>
        <p:grpSp>
          <p:nvGrpSpPr>
            <p:cNvPr id="120899" name="Group 212"/>
            <p:cNvGrpSpPr>
              <a:grpSpLocks/>
            </p:cNvGrpSpPr>
            <p:nvPr/>
          </p:nvGrpSpPr>
          <p:grpSpPr bwMode="auto">
            <a:xfrm>
              <a:off x="585" y="2818"/>
              <a:ext cx="1095" cy="525"/>
              <a:chOff x="444" y="2768"/>
              <a:chExt cx="1095" cy="525"/>
            </a:xfrm>
          </p:grpSpPr>
          <p:sp>
            <p:nvSpPr>
              <p:cNvPr id="106571" name="Text Box 213"/>
              <p:cNvSpPr txBox="1">
                <a:spLocks noChangeArrowheads="1"/>
              </p:cNvSpPr>
              <p:nvPr/>
            </p:nvSpPr>
            <p:spPr bwMode="auto">
              <a:xfrm>
                <a:off x="444" y="2912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ssthresh= cwnd/2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ssthresh + 3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20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106572" name="Line 214"/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73" name="Text Box 215"/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dupACKcount == 3</a:t>
                </a:r>
              </a:p>
            </p:txBody>
          </p:sp>
        </p:grpSp>
        <p:grpSp>
          <p:nvGrpSpPr>
            <p:cNvPr id="120900" name="Group 216"/>
            <p:cNvGrpSpPr>
              <a:grpSpLocks/>
            </p:cNvGrpSpPr>
            <p:nvPr/>
          </p:nvGrpSpPr>
          <p:grpSpPr bwMode="auto">
            <a:xfrm>
              <a:off x="1813" y="2454"/>
              <a:ext cx="1118" cy="519"/>
              <a:chOff x="419" y="2872"/>
              <a:chExt cx="1118" cy="519"/>
            </a:xfrm>
          </p:grpSpPr>
          <p:sp>
            <p:nvSpPr>
              <p:cNvPr id="106568" name="Text Box 217"/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106569" name="Text Box 218"/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ssthresh = cwnd/2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cwnd = 1 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  <a:r>
                  <a:rPr lang="en-US" sz="1200">
                    <a:latin typeface="Arial" charset="0"/>
                  </a:rPr>
                  <a:t> </a:t>
                </a:r>
              </a:p>
            </p:txBody>
          </p:sp>
          <p:sp>
            <p:nvSpPr>
              <p:cNvPr id="106570" name="Line 219"/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20901" name="Freeform 225"/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02" name="Freeform 226"/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4676" name="Group 244"/>
          <p:cNvGrpSpPr>
            <a:grpSpLocks/>
          </p:cNvGrpSpPr>
          <p:nvPr/>
        </p:nvGrpSpPr>
        <p:grpSpPr bwMode="auto">
          <a:xfrm>
            <a:off x="6875463" y="3494088"/>
            <a:ext cx="2921000" cy="1916112"/>
            <a:chOff x="3371" y="2124"/>
            <a:chExt cx="1840" cy="1207"/>
          </a:xfrm>
        </p:grpSpPr>
        <p:grpSp>
          <p:nvGrpSpPr>
            <p:cNvPr id="120894" name="Group 201"/>
            <p:cNvGrpSpPr>
              <a:grpSpLocks/>
            </p:cNvGrpSpPr>
            <p:nvPr/>
          </p:nvGrpSpPr>
          <p:grpSpPr bwMode="auto">
            <a:xfrm>
              <a:off x="4120" y="2796"/>
              <a:ext cx="1091" cy="535"/>
              <a:chOff x="4142" y="2802"/>
              <a:chExt cx="1091" cy="535"/>
            </a:xfrm>
          </p:grpSpPr>
          <p:sp>
            <p:nvSpPr>
              <p:cNvPr id="106561" name="Text Box 202"/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ssthresh= cwnd/2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ssthresh + 3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endParaRPr lang="en-US" sz="1200" i="1">
                  <a:latin typeface="Arial" charset="0"/>
                </a:endParaRPr>
              </a:p>
            </p:txBody>
          </p:sp>
          <p:sp>
            <p:nvSpPr>
              <p:cNvPr id="106562" name="Line 203"/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63" name="Text Box 204"/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dupACKcount == 3</a:t>
                </a:r>
              </a:p>
            </p:txBody>
          </p:sp>
        </p:grpSp>
        <p:sp>
          <p:nvSpPr>
            <p:cNvPr id="120895" name="Freeform 227"/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4675" name="Group 243"/>
          <p:cNvGrpSpPr>
            <a:grpSpLocks/>
          </p:cNvGrpSpPr>
          <p:nvPr/>
        </p:nvGrpSpPr>
        <p:grpSpPr bwMode="auto">
          <a:xfrm>
            <a:off x="6710363" y="3519488"/>
            <a:ext cx="1206500" cy="1668462"/>
            <a:chOff x="3267" y="2140"/>
            <a:chExt cx="760" cy="1051"/>
          </a:xfrm>
        </p:grpSpPr>
        <p:sp>
          <p:nvSpPr>
            <p:cNvPr id="120888" name="Freeform 228"/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0889" name="Group 229"/>
            <p:cNvGrpSpPr>
              <a:grpSpLocks/>
            </p:cNvGrpSpPr>
            <p:nvPr/>
          </p:nvGrpSpPr>
          <p:grpSpPr bwMode="auto">
            <a:xfrm>
              <a:off x="3267" y="2649"/>
              <a:ext cx="741" cy="525"/>
              <a:chOff x="1059" y="3496"/>
              <a:chExt cx="741" cy="525"/>
            </a:xfrm>
          </p:grpSpPr>
          <p:sp>
            <p:nvSpPr>
              <p:cNvPr id="106555" name="Text Box 230"/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ssthresh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000">
                  <a:latin typeface="Arial" charset="0"/>
                </a:endParaRP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200">
                  <a:latin typeface="Arial" charset="0"/>
                </a:endParaRPr>
              </a:p>
            </p:txBody>
          </p:sp>
          <p:grpSp>
            <p:nvGrpSpPr>
              <p:cNvPr id="120891" name="Group 231"/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54"/>
                <a:chOff x="1190" y="3496"/>
                <a:chExt cx="582" cy="154"/>
              </a:xfrm>
            </p:grpSpPr>
            <p:sp>
              <p:nvSpPr>
                <p:cNvPr id="106557" name="Line 232"/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10655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1310" y="3496"/>
                  <a:ext cx="462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en-US" sz="1000">
                      <a:latin typeface="Arial" charset="0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274673" name="Group 241"/>
          <p:cNvGrpSpPr>
            <a:grpSpLocks/>
          </p:cNvGrpSpPr>
          <p:nvPr/>
        </p:nvGrpSpPr>
        <p:grpSpPr bwMode="auto">
          <a:xfrm>
            <a:off x="2344738" y="1485901"/>
            <a:ext cx="4886324" cy="2659063"/>
            <a:chOff x="517" y="859"/>
            <a:chExt cx="3078" cy="1675"/>
          </a:xfrm>
        </p:grpSpPr>
        <p:grpSp>
          <p:nvGrpSpPr>
            <p:cNvPr id="120865" name="Group 161"/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106551" name="Oval 162"/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52" name="Text Box 163"/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slow </a:t>
                </a:r>
              </a:p>
              <a:p>
                <a:pPr eaLnBrk="1" hangingPunct="1">
                  <a:defRPr/>
                </a:pPr>
                <a:r>
                  <a:rPr lang="en-US" sz="1800">
                    <a:latin typeface="Arial" charset="0"/>
                  </a:rPr>
                  <a:t>start</a:t>
                </a:r>
              </a:p>
            </p:txBody>
          </p:sp>
        </p:grpSp>
        <p:grpSp>
          <p:nvGrpSpPr>
            <p:cNvPr id="120866" name="Group 177"/>
            <p:cNvGrpSpPr>
              <a:grpSpLocks/>
            </p:cNvGrpSpPr>
            <p:nvPr/>
          </p:nvGrpSpPr>
          <p:grpSpPr bwMode="auto">
            <a:xfrm>
              <a:off x="530" y="2026"/>
              <a:ext cx="1118" cy="508"/>
              <a:chOff x="418" y="2713"/>
              <a:chExt cx="1118" cy="508"/>
            </a:xfrm>
          </p:grpSpPr>
          <p:sp>
            <p:nvSpPr>
              <p:cNvPr id="106548" name="Text Box 178"/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106549" name="Text Box 179"/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1118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ssthresh = cwnd/2 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retransmit missing segment</a:t>
                </a:r>
                <a:r>
                  <a:rPr lang="en-US" sz="1200">
                    <a:latin typeface="Arial" charset="0"/>
                  </a:rPr>
                  <a:t> </a:t>
                </a:r>
              </a:p>
            </p:txBody>
          </p:sp>
          <p:sp>
            <p:nvSpPr>
              <p:cNvPr id="106550" name="Line 180"/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20867" name="Group 186"/>
            <p:cNvGrpSpPr>
              <a:grpSpLocks/>
            </p:cNvGrpSpPr>
            <p:nvPr/>
          </p:nvGrpSpPr>
          <p:grpSpPr bwMode="auto">
            <a:xfrm>
              <a:off x="2173" y="960"/>
              <a:ext cx="1422" cy="532"/>
              <a:chOff x="2683" y="798"/>
              <a:chExt cx="1422" cy="532"/>
            </a:xfrm>
          </p:grpSpPr>
          <p:sp>
            <p:nvSpPr>
              <p:cNvPr id="106545" name="Text Box 187"/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22" cy="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cwnd+MSS</a:t>
                </a:r>
              </a:p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</a:p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 i="1">
                    <a:solidFill>
                      <a:srgbClr val="000099"/>
                    </a:solidFill>
                    <a:latin typeface="Arial" charset="0"/>
                  </a:rPr>
                  <a:t>transmit new segment(s), as allowed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endParaRPr lang="en-US" sz="1200">
                  <a:latin typeface="Arial" charset="0"/>
                </a:endParaRPr>
              </a:p>
            </p:txBody>
          </p:sp>
          <p:sp>
            <p:nvSpPr>
              <p:cNvPr id="106546" name="Line 188"/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47" name="Text Box 189"/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new ACK</a:t>
                </a:r>
              </a:p>
            </p:txBody>
          </p:sp>
        </p:grpSp>
        <p:sp>
          <p:nvSpPr>
            <p:cNvPr id="120868" name="Freeform 205"/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69" name="Freeform 206"/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0870" name="Group 207"/>
            <p:cNvGrpSpPr>
              <a:grpSpLocks/>
            </p:cNvGrpSpPr>
            <p:nvPr/>
          </p:nvGrpSpPr>
          <p:grpSpPr bwMode="auto">
            <a:xfrm>
              <a:off x="1465" y="859"/>
              <a:ext cx="700" cy="367"/>
              <a:chOff x="4274" y="2922"/>
              <a:chExt cx="700" cy="367"/>
            </a:xfrm>
          </p:grpSpPr>
          <p:sp>
            <p:nvSpPr>
              <p:cNvPr id="106542" name="Text Box 208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>
                  <a:latin typeface="Arial" charset="0"/>
                </a:endParaRPr>
              </a:p>
            </p:txBody>
          </p:sp>
          <p:sp>
            <p:nvSpPr>
              <p:cNvPr id="106543" name="Line 209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544" name="Text Box 210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Arial" charset="0"/>
                  </a:rPr>
                  <a:t>duplicate ACK</a:t>
                </a:r>
              </a:p>
            </p:txBody>
          </p:sp>
        </p:grpSp>
        <p:sp>
          <p:nvSpPr>
            <p:cNvPr id="120871" name="Freeform 211"/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7" name="Line 234"/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20873" name="Group 235"/>
            <p:cNvGrpSpPr>
              <a:grpSpLocks/>
            </p:cNvGrpSpPr>
            <p:nvPr/>
          </p:nvGrpSpPr>
          <p:grpSpPr bwMode="auto">
            <a:xfrm>
              <a:off x="517" y="1255"/>
              <a:ext cx="741" cy="416"/>
              <a:chOff x="539" y="936"/>
              <a:chExt cx="741" cy="416"/>
            </a:xfrm>
          </p:grpSpPr>
          <p:sp>
            <p:nvSpPr>
              <p:cNvPr id="106539" name="Text Box 236"/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>
                    <a:latin typeface="Symbol" charset="0"/>
                  </a:rPr>
                  <a:t>L</a:t>
                </a:r>
              </a:p>
            </p:txBody>
          </p:sp>
          <p:sp>
            <p:nvSpPr>
              <p:cNvPr id="106540" name="Text Box 237"/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ssthresh = 64 KB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>
                    <a:latin typeface="Arial" charset="0"/>
                  </a:rPr>
                  <a:t>dupACKcount = 0</a:t>
                </a:r>
                <a:endParaRPr lang="en-US" sz="1200">
                  <a:latin typeface="Arial" charset="0"/>
                </a:endParaRPr>
              </a:p>
            </p:txBody>
          </p:sp>
          <p:sp>
            <p:nvSpPr>
              <p:cNvPr id="106541" name="Line 238"/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74687" name="Group 255"/>
          <p:cNvGrpSpPr>
            <a:grpSpLocks/>
          </p:cNvGrpSpPr>
          <p:nvPr/>
        </p:nvGrpSpPr>
        <p:grpSpPr bwMode="auto">
          <a:xfrm>
            <a:off x="2328863" y="2922588"/>
            <a:ext cx="3167062" cy="1312862"/>
            <a:chOff x="509" y="1766"/>
            <a:chExt cx="1995" cy="827"/>
          </a:xfrm>
        </p:grpSpPr>
        <p:pic>
          <p:nvPicPr>
            <p:cNvPr id="106527" name="Picture 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06528" name="Picture 25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06529" name="Picture 25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274729" name="Group 297"/>
          <p:cNvGrpSpPr>
            <a:grpSpLocks/>
          </p:cNvGrpSpPr>
          <p:nvPr/>
        </p:nvGrpSpPr>
        <p:grpSpPr bwMode="auto">
          <a:xfrm>
            <a:off x="5026026" y="1149351"/>
            <a:ext cx="4333875" cy="3243263"/>
            <a:chOff x="2205" y="641"/>
            <a:chExt cx="2730" cy="2043"/>
          </a:xfrm>
        </p:grpSpPr>
        <p:grpSp>
          <p:nvGrpSpPr>
            <p:cNvPr id="120847" name="Group 282"/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120858" name="Group 28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6525" name="Picture 284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6526" name="Rectangle 28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6524" name="Text Box 28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>
                    <a:solidFill>
                      <a:schemeClr val="accent2"/>
                    </a:solidFill>
                    <a:latin typeface="Comic Sans MS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  <p:grpSp>
          <p:nvGrpSpPr>
            <p:cNvPr id="120848" name="Group 287"/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120854" name="Group 288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6521" name="Picture 289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6522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6520" name="Text Box 291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>
                    <a:solidFill>
                      <a:schemeClr val="accent2"/>
                    </a:solidFill>
                    <a:latin typeface="Comic Sans MS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  <p:grpSp>
          <p:nvGrpSpPr>
            <p:cNvPr id="120849" name="Group 292"/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120850" name="Group 29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6517" name="Picture 294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6518" name="Rectangle 29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6516" name="Text Box 29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>
                    <a:solidFill>
                      <a:schemeClr val="accent2"/>
                    </a:solidFill>
                    <a:latin typeface="Comic Sans MS" charset="0"/>
                  </a:rPr>
                  <a:t>New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</p:grpSp>
      <p:pic>
        <p:nvPicPr>
          <p:cNvPr id="120846" name="Picture 29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924147"/>
            <a:ext cx="7652146" cy="12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7"/>
          <p:cNvSpPr txBox="1">
            <a:spLocks noChangeArrowheads="1"/>
          </p:cNvSpPr>
          <p:nvPr/>
        </p:nvSpPr>
        <p:spPr>
          <a:xfrm>
            <a:off x="9651824" y="6624784"/>
            <a:ext cx="213280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3.7 TCP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6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731" y="983457"/>
            <a:ext cx="3118940" cy="15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78025" y="239714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throughput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6775" y="1362075"/>
            <a:ext cx="8269288" cy="4648200"/>
          </a:xfrm>
        </p:spPr>
        <p:txBody>
          <a:bodyPr/>
          <a:lstStyle/>
          <a:p>
            <a:r>
              <a:rPr lang="en-US" altLang="zh-CN" dirty="0"/>
              <a:t>avg. TCP </a:t>
            </a:r>
            <a:r>
              <a:rPr lang="en-US" altLang="zh-CN" dirty="0" err="1"/>
              <a:t>thruput</a:t>
            </a:r>
            <a:r>
              <a:rPr lang="en-US" altLang="zh-CN" dirty="0"/>
              <a:t> as function of window size, RTT?</a:t>
            </a:r>
          </a:p>
          <a:p>
            <a:pPr lvl="1"/>
            <a:r>
              <a:rPr lang="en-US" altLang="zh-CN" dirty="0"/>
              <a:t>ignore slow start, assume always data to send</a:t>
            </a:r>
          </a:p>
          <a:p>
            <a:r>
              <a:rPr lang="en-US" altLang="zh-CN" dirty="0"/>
              <a:t>W: window size </a:t>
            </a:r>
            <a:r>
              <a:rPr lang="en-US" altLang="zh-CN" sz="1600" dirty="0"/>
              <a:t>(measured in bytes)</a:t>
            </a:r>
            <a:r>
              <a:rPr lang="en-US" altLang="zh-CN" dirty="0"/>
              <a:t> where loss occurs</a:t>
            </a:r>
          </a:p>
          <a:p>
            <a:pPr lvl="1"/>
            <a:r>
              <a:rPr lang="en-US" altLang="zh-CN" dirty="0"/>
              <a:t>avg. window size (# in-flight bytes) is ¾ W</a:t>
            </a:r>
          </a:p>
          <a:p>
            <a:pPr lvl="1"/>
            <a:r>
              <a:rPr lang="en-US" altLang="zh-CN" dirty="0"/>
              <a:t>avg. </a:t>
            </a:r>
            <a:r>
              <a:rPr lang="en-US" altLang="zh-CN" dirty="0" err="1"/>
              <a:t>thruput</a:t>
            </a:r>
            <a:r>
              <a:rPr lang="en-US" altLang="zh-CN" dirty="0"/>
              <a:t> is 3/4W per RTT</a:t>
            </a:r>
          </a:p>
        </p:txBody>
      </p:sp>
      <p:grpSp>
        <p:nvGrpSpPr>
          <p:cNvPr id="121862" name="Group 35"/>
          <p:cNvGrpSpPr>
            <a:grpSpLocks/>
          </p:cNvGrpSpPr>
          <p:nvPr/>
        </p:nvGrpSpPr>
        <p:grpSpPr bwMode="auto">
          <a:xfrm>
            <a:off x="5326063" y="4534047"/>
            <a:ext cx="4873625" cy="1998662"/>
            <a:chOff x="279" y="2432"/>
            <a:chExt cx="3070" cy="1259"/>
          </a:xfrm>
        </p:grpSpPr>
        <p:sp>
          <p:nvSpPr>
            <p:cNvPr id="121873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7539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0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1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2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43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W</a:t>
              </a:r>
            </a:p>
          </p:txBody>
        </p:sp>
        <p:sp>
          <p:nvSpPr>
            <p:cNvPr id="107544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W/2</a:t>
              </a:r>
            </a:p>
          </p:txBody>
        </p:sp>
      </p:grpSp>
      <p:grpSp>
        <p:nvGrpSpPr>
          <p:cNvPr id="121863" name="Group 45"/>
          <p:cNvGrpSpPr>
            <a:grpSpLocks/>
          </p:cNvGrpSpPr>
          <p:nvPr/>
        </p:nvGrpSpPr>
        <p:grpSpPr bwMode="auto">
          <a:xfrm>
            <a:off x="7248128" y="3924448"/>
            <a:ext cx="3795713" cy="620712"/>
            <a:chOff x="1722" y="2139"/>
            <a:chExt cx="2391" cy="391"/>
          </a:xfrm>
        </p:grpSpPr>
        <p:sp>
          <p:nvSpPr>
            <p:cNvPr id="107529" name="Text Box 36"/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err="1">
                  <a:solidFill>
                    <a:srgbClr val="000099"/>
                  </a:solidFill>
                </a:rPr>
                <a:t>avg</a:t>
              </a:r>
              <a:r>
                <a:rPr lang="en-US" sz="1800" dirty="0">
                  <a:solidFill>
                    <a:srgbClr val="000099"/>
                  </a:solidFill>
                </a:rPr>
                <a:t> TCP </a:t>
              </a:r>
              <a:r>
                <a:rPr lang="en-US" sz="1800" dirty="0" err="1">
                  <a:solidFill>
                    <a:srgbClr val="000099"/>
                  </a:solidFill>
                </a:rPr>
                <a:t>thruput</a:t>
              </a:r>
              <a:r>
                <a:rPr lang="en-US" sz="1800" dirty="0">
                  <a:solidFill>
                    <a:srgbClr val="000099"/>
                  </a:solidFill>
                </a:rPr>
                <a:t> = </a:t>
              </a:r>
            </a:p>
          </p:txBody>
        </p:sp>
        <p:grpSp>
          <p:nvGrpSpPr>
            <p:cNvPr id="121865" name="Group 44"/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107531" name="Text Box 37"/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107532" name="Text Box 38"/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4</a:t>
                </a:r>
              </a:p>
            </p:txBody>
          </p:sp>
          <p:sp>
            <p:nvSpPr>
              <p:cNvPr id="107533" name="Line 39"/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7534" name="Text Box 40"/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W</a:t>
                </a:r>
              </a:p>
            </p:txBody>
          </p:sp>
          <p:sp>
            <p:nvSpPr>
              <p:cNvPr id="107535" name="Text Box 41"/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RTT</a:t>
                </a:r>
              </a:p>
            </p:txBody>
          </p:sp>
          <p:sp>
            <p:nvSpPr>
              <p:cNvPr id="107536" name="Line 42"/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7537" name="Text Box 43"/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</a:rPr>
                  <a:t>bytes/sec</a:t>
                </a:r>
              </a:p>
            </p:txBody>
          </p:sp>
        </p:grpSp>
      </p:grpSp>
      <p:sp>
        <p:nvSpPr>
          <p:cNvPr id="25" name="Rectangle 7"/>
          <p:cNvSpPr txBox="1">
            <a:spLocks noChangeArrowheads="1"/>
          </p:cNvSpPr>
          <p:nvPr/>
        </p:nvSpPr>
        <p:spPr>
          <a:xfrm>
            <a:off x="9651824" y="6624784"/>
            <a:ext cx="213280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3.7 TCP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3289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5837"/>
            <a:ext cx="9317036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TCP Futures: TCP over </a:t>
            </a:r>
            <a:r>
              <a:rPr lang="ja-JP" altLang="en-US" sz="3600"/>
              <a:t>“</a:t>
            </a:r>
            <a:r>
              <a:rPr lang="en-US" altLang="ja-JP" sz="3600"/>
              <a:t>long, fat pipes</a:t>
            </a:r>
            <a:r>
              <a:rPr lang="ja-JP" altLang="en-US" sz="3600"/>
              <a:t>”</a:t>
            </a:r>
            <a:endParaRPr lang="en-US" altLang="zh-CN" sz="3600"/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1688" y="16002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example: 1500 byte segments, 100ms RTT, want 10 </a:t>
            </a:r>
            <a:r>
              <a:rPr lang="en-US" altLang="zh-CN" dirty="0" err="1"/>
              <a:t>Gbps</a:t>
            </a:r>
            <a:r>
              <a:rPr lang="en-US" altLang="zh-CN" dirty="0"/>
              <a:t> throughput</a:t>
            </a:r>
          </a:p>
          <a:p>
            <a:r>
              <a:rPr lang="en-US" altLang="zh-CN" dirty="0"/>
              <a:t>requires W = 83,333 in-flight segments</a:t>
            </a:r>
          </a:p>
          <a:p>
            <a:r>
              <a:rPr lang="en-US" altLang="zh-CN" dirty="0"/>
              <a:t>throughput in terms of segment loss probability, L </a:t>
            </a:r>
            <a:r>
              <a:rPr lang="en-US" altLang="zh-CN" sz="2000" dirty="0"/>
              <a:t>[Mathis 1997]: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MS Mincho" charset="-128"/>
                <a:ea typeface="MS Mincho" charset="-128"/>
              </a:rPr>
              <a:t>➜ </a:t>
            </a:r>
            <a:r>
              <a:rPr lang="en-US" altLang="zh-CN" dirty="0">
                <a:ea typeface="MS Mincho" charset="-128"/>
              </a:rPr>
              <a:t>to achieve 10 </a:t>
            </a:r>
            <a:r>
              <a:rPr lang="en-US" altLang="zh-CN" dirty="0" err="1">
                <a:ea typeface="MS Mincho" charset="-128"/>
              </a:rPr>
              <a:t>Gbps</a:t>
            </a:r>
            <a:r>
              <a:rPr lang="en-US" altLang="zh-CN" dirty="0">
                <a:ea typeface="MS Mincho" charset="-128"/>
              </a:rPr>
              <a:t> throughput, need a loss rate of </a:t>
            </a:r>
            <a:r>
              <a:rPr lang="en-US" altLang="zh-CN" dirty="0"/>
              <a:t>L = 2</a:t>
            </a:r>
            <a:r>
              <a:rPr lang="el-GR" altLang="zh-CN" dirty="0"/>
              <a:t>·</a:t>
            </a:r>
            <a:r>
              <a:rPr lang="en-US" altLang="zh-CN" dirty="0"/>
              <a:t>10</a:t>
            </a:r>
            <a:r>
              <a:rPr lang="en-US" altLang="zh-CN" baseline="30000" dirty="0"/>
              <a:t>-10  </a:t>
            </a:r>
            <a:r>
              <a:rPr lang="en-US" altLang="zh-CN" i="1" dirty="0">
                <a:solidFill>
                  <a:srgbClr val="FF0000"/>
                </a:solidFill>
              </a:rPr>
              <a:t> – a very small loss rate!</a:t>
            </a:r>
          </a:p>
          <a:p>
            <a:r>
              <a:rPr lang="en-US" altLang="zh-CN" dirty="0"/>
              <a:t>new versions of TCP for high-speed</a:t>
            </a:r>
            <a:endParaRPr lang="en-US" altLang="zh-CN" baseline="30000" dirty="0"/>
          </a:p>
          <a:p>
            <a:endParaRPr lang="en-US" altLang="zh-CN" dirty="0"/>
          </a:p>
        </p:txBody>
      </p:sp>
      <p:grpSp>
        <p:nvGrpSpPr>
          <p:cNvPr id="122886" name="Group 16"/>
          <p:cNvGrpSpPr>
            <a:grpSpLocks/>
          </p:cNvGrpSpPr>
          <p:nvPr/>
        </p:nvGrpSpPr>
        <p:grpSpPr bwMode="auto">
          <a:xfrm>
            <a:off x="3471864" y="3462339"/>
            <a:ext cx="4160837" cy="962025"/>
            <a:chOff x="422" y="3400"/>
            <a:chExt cx="2621" cy="606"/>
          </a:xfrm>
        </p:grpSpPr>
        <p:sp>
          <p:nvSpPr>
            <p:cNvPr id="108552" name="Text Box 6"/>
            <p:cNvSpPr txBox="1">
              <a:spLocks noChangeArrowheads="1"/>
            </p:cNvSpPr>
            <p:nvPr/>
          </p:nvSpPr>
          <p:spPr bwMode="auto">
            <a:xfrm>
              <a:off x="422" y="3566"/>
              <a:ext cx="1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latin typeface="Arial" charset="0"/>
                </a:rPr>
                <a:t>TCP throughput = </a:t>
              </a:r>
            </a:p>
          </p:txBody>
        </p:sp>
        <p:sp>
          <p:nvSpPr>
            <p:cNvPr id="108553" name="Text Box 7"/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latin typeface="Arial" charset="0"/>
                </a:rPr>
                <a:t>1.22</a:t>
              </a:r>
            </a:p>
          </p:txBody>
        </p:sp>
        <p:grpSp>
          <p:nvGrpSpPr>
            <p:cNvPr id="122889" name="Group 15"/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108555" name="Text Box 8"/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b="1" dirty="0">
                    <a:latin typeface="Arial" charset="0"/>
                  </a:rPr>
                  <a:t>.</a:t>
                </a:r>
              </a:p>
            </p:txBody>
          </p:sp>
          <p:sp>
            <p:nvSpPr>
              <p:cNvPr id="108556" name="Text Box 9"/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</a:rPr>
                  <a:t>MSS</a:t>
                </a:r>
              </a:p>
            </p:txBody>
          </p:sp>
          <p:sp>
            <p:nvSpPr>
              <p:cNvPr id="108557" name="Line 10"/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8558" name="Text Box 11"/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</a:rPr>
                  <a:t>RTT</a:t>
                </a:r>
              </a:p>
            </p:txBody>
          </p:sp>
          <p:sp>
            <p:nvSpPr>
              <p:cNvPr id="122894" name="Freeform 13"/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8560" name="Text Box 14"/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>
                    <a:latin typeface="Arial" charset="0"/>
                  </a:rPr>
                  <a:t>L</a:t>
                </a:r>
              </a:p>
            </p:txBody>
          </p:sp>
        </p:grpSp>
      </p:grpSp>
      <p:sp>
        <p:nvSpPr>
          <p:cNvPr id="17" name="Rectangle 7"/>
          <p:cNvSpPr txBox="1">
            <a:spLocks noChangeArrowheads="1"/>
          </p:cNvSpPr>
          <p:nvPr/>
        </p:nvSpPr>
        <p:spPr>
          <a:xfrm>
            <a:off x="9651824" y="6624784"/>
            <a:ext cx="213280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3.7 TCP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1673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Line 68"/>
          <p:cNvSpPr>
            <a:spLocks noChangeShapeType="1"/>
          </p:cNvSpPr>
          <p:nvPr/>
        </p:nvSpPr>
        <p:spPr bwMode="auto">
          <a:xfrm>
            <a:off x="6381750" y="4229101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23908" name="Group 59"/>
          <p:cNvGrpSpPr>
            <a:grpSpLocks/>
          </p:cNvGrpSpPr>
          <p:nvPr/>
        </p:nvGrpSpPr>
        <p:grpSpPr bwMode="auto">
          <a:xfrm>
            <a:off x="5303839" y="3898901"/>
            <a:ext cx="1082675" cy="538163"/>
            <a:chOff x="2356" y="1300"/>
            <a:chExt cx="555" cy="194"/>
          </a:xfrm>
        </p:grpSpPr>
        <p:sp>
          <p:nvSpPr>
            <p:cNvPr id="123936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7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8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3939" name="Group 63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3942" name="Freeform 6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43" name="Freeform 6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9605" name="Line 66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06" name="Line 67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3909" name="Group 50"/>
          <p:cNvGrpSpPr>
            <a:grpSpLocks/>
          </p:cNvGrpSpPr>
          <p:nvPr/>
        </p:nvGrpSpPr>
        <p:grpSpPr bwMode="auto">
          <a:xfrm>
            <a:off x="6937376" y="3883026"/>
            <a:ext cx="1082675" cy="538163"/>
            <a:chOff x="2356" y="1300"/>
            <a:chExt cx="555" cy="194"/>
          </a:xfrm>
        </p:grpSpPr>
        <p:sp>
          <p:nvSpPr>
            <p:cNvPr id="12392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2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3931" name="Group 5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3934" name="Freeform 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935" name="Freeform 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9597" name="Line 5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598" name="Line 58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95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068513" y="1412875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fairness goal:</a:t>
            </a:r>
            <a:r>
              <a:rPr lang="en-US">
                <a:ea typeface="ＭＳ Ｐゴシック" charset="0"/>
                <a:cs typeface="+mn-cs"/>
              </a:rPr>
              <a:t> if K TCP sessions share same bottleneck link of bandwidth R, each should have average rate of R/K</a:t>
            </a:r>
          </a:p>
        </p:txBody>
      </p:sp>
      <p:sp>
        <p:nvSpPr>
          <p:cNvPr id="109576" name="Rectangle 25"/>
          <p:cNvSpPr>
            <a:spLocks noChangeArrowheads="1"/>
          </p:cNvSpPr>
          <p:nvPr/>
        </p:nvSpPr>
        <p:spPr bwMode="auto">
          <a:xfrm>
            <a:off x="6592889" y="4025901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9577" name="Rectangle 26"/>
          <p:cNvSpPr>
            <a:spLocks noChangeArrowheads="1"/>
          </p:cNvSpPr>
          <p:nvPr/>
        </p:nvSpPr>
        <p:spPr bwMode="auto">
          <a:xfrm>
            <a:off x="5902325" y="4087814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9578" name="Rectangle 27"/>
          <p:cNvSpPr>
            <a:spLocks noChangeArrowheads="1"/>
          </p:cNvSpPr>
          <p:nvPr/>
        </p:nvSpPr>
        <p:spPr bwMode="auto">
          <a:xfrm>
            <a:off x="6192839" y="4025901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9579" name="Text Box 28"/>
          <p:cNvSpPr txBox="1">
            <a:spLocks noChangeArrowheads="1"/>
          </p:cNvSpPr>
          <p:nvPr/>
        </p:nvSpPr>
        <p:spPr bwMode="auto">
          <a:xfrm>
            <a:off x="2655888" y="3017838"/>
            <a:ext cx="200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</a:rPr>
              <a:t>TCP connection 1</a:t>
            </a:r>
          </a:p>
        </p:txBody>
      </p:sp>
      <p:sp>
        <p:nvSpPr>
          <p:cNvPr id="109580" name="Text Box 29"/>
          <p:cNvSpPr txBox="1">
            <a:spLocks noChangeArrowheads="1"/>
          </p:cNvSpPr>
          <p:nvPr/>
        </p:nvSpPr>
        <p:spPr bwMode="auto">
          <a:xfrm>
            <a:off x="5053013" y="4471989"/>
            <a:ext cx="1250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latin typeface="Arial" charset="0"/>
              </a:rPr>
              <a:t>bottleneck</a:t>
            </a:r>
          </a:p>
          <a:p>
            <a:pPr>
              <a:defRPr/>
            </a:pPr>
            <a:r>
              <a:rPr lang="en-US" sz="1800">
                <a:latin typeface="Arial" charset="0"/>
              </a:rPr>
              <a:t>router</a:t>
            </a:r>
          </a:p>
          <a:p>
            <a:pPr>
              <a:defRPr/>
            </a:pPr>
            <a:r>
              <a:rPr lang="en-US" sz="1800">
                <a:latin typeface="Arial" charset="0"/>
              </a:rPr>
              <a:t>capacity R</a:t>
            </a:r>
          </a:p>
        </p:txBody>
      </p:sp>
      <p:sp>
        <p:nvSpPr>
          <p:cNvPr id="123916" name="Freeform 40"/>
          <p:cNvSpPr>
            <a:spLocks/>
          </p:cNvSpPr>
          <p:nvPr/>
        </p:nvSpPr>
        <p:spPr bwMode="auto">
          <a:xfrm>
            <a:off x="4387851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2" name="Rectangle 41"/>
          <p:cNvSpPr>
            <a:spLocks noChangeArrowheads="1"/>
          </p:cNvSpPr>
          <p:nvPr/>
        </p:nvSpPr>
        <p:spPr bwMode="auto">
          <a:xfrm>
            <a:off x="6064250" y="4087814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3918" name="Freeform 42"/>
          <p:cNvSpPr>
            <a:spLocks/>
          </p:cNvSpPr>
          <p:nvPr/>
        </p:nvSpPr>
        <p:spPr bwMode="auto">
          <a:xfrm>
            <a:off x="4330700" y="4237039"/>
            <a:ext cx="40449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Fairness</a:t>
            </a:r>
          </a:p>
        </p:txBody>
      </p:sp>
      <p:pic>
        <p:nvPicPr>
          <p:cNvPr id="123920" name="Picture 4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6" y="969964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86" name="Text Box 48"/>
          <p:cNvSpPr txBox="1">
            <a:spLocks noChangeArrowheads="1"/>
          </p:cNvSpPr>
          <p:nvPr/>
        </p:nvSpPr>
        <p:spPr bwMode="auto">
          <a:xfrm>
            <a:off x="2649538" y="5146676"/>
            <a:ext cx="200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latin typeface="Arial" charset="0"/>
              </a:rPr>
              <a:t>TCP connection 2</a:t>
            </a:r>
          </a:p>
        </p:txBody>
      </p:sp>
      <p:grpSp>
        <p:nvGrpSpPr>
          <p:cNvPr id="123922" name="Group 69"/>
          <p:cNvGrpSpPr>
            <a:grpSpLocks/>
          </p:cNvGrpSpPr>
          <p:nvPr/>
        </p:nvGrpSpPr>
        <p:grpSpPr bwMode="auto">
          <a:xfrm>
            <a:off x="3581401" y="3333750"/>
            <a:ext cx="766763" cy="704850"/>
            <a:chOff x="-44" y="1473"/>
            <a:chExt cx="981" cy="1105"/>
          </a:xfrm>
        </p:grpSpPr>
        <p:pic>
          <p:nvPicPr>
            <p:cNvPr id="123926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927" name="Freeform 7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3923" name="Group 72"/>
          <p:cNvGrpSpPr>
            <a:grpSpLocks/>
          </p:cNvGrpSpPr>
          <p:nvPr/>
        </p:nvGrpSpPr>
        <p:grpSpPr bwMode="auto">
          <a:xfrm>
            <a:off x="3597276" y="4579938"/>
            <a:ext cx="766763" cy="704850"/>
            <a:chOff x="-44" y="1473"/>
            <a:chExt cx="981" cy="1105"/>
          </a:xfrm>
        </p:grpSpPr>
        <p:pic>
          <p:nvPicPr>
            <p:cNvPr id="123924" name="Picture 7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925" name="Freeform 7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" name="Rectangle 7"/>
          <p:cNvSpPr txBox="1">
            <a:spLocks noChangeArrowheads="1"/>
          </p:cNvSpPr>
          <p:nvPr/>
        </p:nvSpPr>
        <p:spPr>
          <a:xfrm>
            <a:off x="9651824" y="6624784"/>
            <a:ext cx="213280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3.7 TCP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8355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58971"/>
            <a:ext cx="3624732" cy="9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Why is TCP fair?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2193" y="1123950"/>
            <a:ext cx="937361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two competing sessions:</a:t>
            </a: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ea typeface="ＭＳ Ｐゴシック" charset="0"/>
              </a:rPr>
              <a:t>additive increase gives slope of 1, as throughout increases</a:t>
            </a:r>
            <a:endParaRPr lang="en-US" sz="31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ea typeface="ＭＳ Ｐゴシック" charset="0"/>
              </a:rPr>
              <a:t>multiplicative decrease decreases throughput proportionally </a:t>
            </a:r>
            <a:endParaRPr lang="en-US" sz="3100" dirty="0">
              <a:solidFill>
                <a:srgbClr val="0000FF"/>
              </a:solidFill>
            </a:endParaRPr>
          </a:p>
        </p:txBody>
      </p:sp>
      <p:sp>
        <p:nvSpPr>
          <p:cNvPr id="110599" name="Line 4"/>
          <p:cNvSpPr>
            <a:spLocks noChangeShapeType="1"/>
          </p:cNvSpPr>
          <p:nvPr/>
        </p:nvSpPr>
        <p:spPr bwMode="auto">
          <a:xfrm>
            <a:off x="3924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10600" name="Line 5"/>
          <p:cNvSpPr>
            <a:spLocks noChangeShapeType="1"/>
          </p:cNvSpPr>
          <p:nvPr/>
        </p:nvSpPr>
        <p:spPr bwMode="auto">
          <a:xfrm flipV="1">
            <a:off x="3924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10601" name="Line 6"/>
          <p:cNvSpPr>
            <a:spLocks noChangeShapeType="1"/>
          </p:cNvSpPr>
          <p:nvPr/>
        </p:nvSpPr>
        <p:spPr bwMode="auto">
          <a:xfrm rot="-2938105" flipH="1" flipV="1">
            <a:off x="3317876" y="4487864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10602" name="Line 7"/>
          <p:cNvSpPr>
            <a:spLocks noChangeShapeType="1"/>
          </p:cNvSpPr>
          <p:nvPr/>
        </p:nvSpPr>
        <p:spPr bwMode="auto">
          <a:xfrm>
            <a:off x="3905250" y="3000376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10603" name="Text Box 8"/>
          <p:cNvSpPr txBox="1">
            <a:spLocks noChangeArrowheads="1"/>
          </p:cNvSpPr>
          <p:nvPr/>
        </p:nvSpPr>
        <p:spPr bwMode="auto">
          <a:xfrm>
            <a:off x="3554414" y="2828926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R</a:t>
            </a:r>
            <a:endParaRPr lang="en-US" sz="10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10604" name="Text Box 9"/>
          <p:cNvSpPr txBox="1">
            <a:spLocks noChangeArrowheads="1"/>
          </p:cNvSpPr>
          <p:nvPr/>
        </p:nvSpPr>
        <p:spPr bwMode="auto">
          <a:xfrm>
            <a:off x="6507164" y="5876926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R</a:t>
            </a:r>
            <a:endParaRPr lang="en-US" sz="10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10605" name="Text Box 10"/>
          <p:cNvSpPr txBox="1">
            <a:spLocks noChangeArrowheads="1"/>
          </p:cNvSpPr>
          <p:nvPr/>
        </p:nvSpPr>
        <p:spPr bwMode="auto">
          <a:xfrm>
            <a:off x="4783139" y="2819401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equal bandwidth share</a:t>
            </a:r>
            <a:endParaRPr lang="en-US" sz="10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10606" name="Text Box 11"/>
          <p:cNvSpPr txBox="1">
            <a:spLocks noChangeArrowheads="1"/>
          </p:cNvSpPr>
          <p:nvPr/>
        </p:nvSpPr>
        <p:spPr bwMode="auto">
          <a:xfrm>
            <a:off x="3775797" y="5877719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Connection 1 throughput</a:t>
            </a:r>
            <a:endParaRPr lang="en-US" sz="10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10607" name="Text Box 12"/>
          <p:cNvSpPr txBox="1">
            <a:spLocks noChangeArrowheads="1"/>
          </p:cNvSpPr>
          <p:nvPr/>
        </p:nvSpPr>
        <p:spPr bwMode="auto">
          <a:xfrm rot="-5396642">
            <a:off x="1969093" y="4007643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Connection 2 throughput</a:t>
            </a:r>
            <a:endParaRPr lang="en-US" sz="10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 rot="-2938105" flipH="1" flipV="1">
            <a:off x="5027613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5697539" y="4676775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congestion avoidance: additive increase</a:t>
            </a:r>
            <a:endParaRPr lang="en-US" sz="10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15055" name="Line 15"/>
          <p:cNvSpPr>
            <a:spLocks noChangeShapeType="1"/>
          </p:cNvSpPr>
          <p:nvPr/>
        </p:nvSpPr>
        <p:spPr bwMode="auto">
          <a:xfrm flipH="1">
            <a:off x="4914901" y="4638676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6229350" y="4432300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loss: decrease window by factor of 2</a:t>
            </a:r>
            <a:endParaRPr lang="en-US" sz="10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 rot="-2938105" flipH="1" flipV="1">
            <a:off x="4706939" y="4778376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5411789" y="4191000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congestion avoidance: additive increase</a:t>
            </a:r>
            <a:endParaRPr lang="en-US" sz="10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 flipH="1">
            <a:off x="4772026" y="4352926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5829300" y="3984625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loss: decrease window by factor of 2</a:t>
            </a:r>
            <a:endParaRPr lang="en-US" sz="10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15061" name="Line 21"/>
          <p:cNvSpPr>
            <a:spLocks noChangeShapeType="1"/>
          </p:cNvSpPr>
          <p:nvPr/>
        </p:nvSpPr>
        <p:spPr bwMode="auto">
          <a:xfrm rot="-2938105" flipH="1" flipV="1">
            <a:off x="4563270" y="4631533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flipH="1">
            <a:off x="4705351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15063" name="Line 23"/>
          <p:cNvSpPr>
            <a:spLocks noChangeShapeType="1"/>
          </p:cNvSpPr>
          <p:nvPr/>
        </p:nvSpPr>
        <p:spPr bwMode="auto">
          <a:xfrm rot="-2938105" flipH="1" flipV="1">
            <a:off x="4483895" y="4568033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7" name="Rectangle 7"/>
          <p:cNvSpPr txBox="1">
            <a:spLocks noChangeArrowheads="1"/>
          </p:cNvSpPr>
          <p:nvPr/>
        </p:nvSpPr>
        <p:spPr>
          <a:xfrm>
            <a:off x="9651824" y="6624784"/>
            <a:ext cx="213280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3.7 TCP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4" grpId="0" autoUpdateAnimBg="0"/>
      <p:bldP spid="215056" grpId="0" autoUpdateAnimBg="0"/>
      <p:bldP spid="215058" grpId="0" autoUpdateAnimBg="0"/>
      <p:bldP spid="215060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512" y="836712"/>
            <a:ext cx="3237557" cy="15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Fairness (more)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3900" y="1219200"/>
            <a:ext cx="3810000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Fairness and UDP</a:t>
            </a:r>
          </a:p>
          <a:p>
            <a:pPr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  <a:cs typeface="+mn-cs"/>
              </a:rPr>
              <a:t>multimedia apps often do not use TCP</a:t>
            </a:r>
            <a:endParaRPr lang="en-US" sz="3100" dirty="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</a:rPr>
              <a:t>do not want rate throttled by congestion control</a:t>
            </a:r>
            <a:endParaRPr lang="en-US" sz="2700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  <a:cs typeface="+mn-cs"/>
              </a:rPr>
              <a:t>instead use UDP:</a:t>
            </a:r>
            <a:endParaRPr lang="en-US" sz="3100" dirty="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</a:rPr>
              <a:t>send audio/video at constant rate, tolerate packet loss</a:t>
            </a:r>
            <a:endParaRPr lang="en-US" sz="2700" dirty="0">
              <a:solidFill>
                <a:srgbClr val="0000FF"/>
              </a:solidFill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1162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11876" y="1223963"/>
            <a:ext cx="4029075" cy="4648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Fairness, parallel TCP connections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  <a:cs typeface="+mn-cs"/>
              </a:rPr>
              <a:t>application can open multiple parallel connections between two hosts</a:t>
            </a:r>
            <a:endParaRPr lang="en-US" sz="3400" dirty="0">
              <a:solidFill>
                <a:srgbClr val="0000FF"/>
              </a:solidFill>
            </a:endParaRPr>
          </a:p>
          <a:p>
            <a:pPr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  <a:cs typeface="+mn-cs"/>
              </a:rPr>
              <a:t>web browsers do this </a:t>
            </a:r>
            <a:endParaRPr lang="en-US" sz="36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  <a:cs typeface="+mn-cs"/>
              </a:rPr>
              <a:t>e.g., link of rate R with 9 existing connections:</a:t>
            </a:r>
            <a:endParaRPr lang="en-US" sz="3400" dirty="0">
              <a:solidFill>
                <a:srgbClr val="0000FF"/>
              </a:solidFill>
            </a:endParaRPr>
          </a:p>
          <a:p>
            <a:pPr lvl="1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000" dirty="0">
                <a:ea typeface="ＭＳ Ｐゴシック" charset="0"/>
              </a:rPr>
              <a:t>new app asks for 1 TCP, gets rate R/10</a:t>
            </a:r>
            <a:endParaRPr lang="en-US" sz="2900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sz="2000" dirty="0">
                <a:ea typeface="ＭＳ Ｐゴシック" charset="0"/>
              </a:rPr>
              <a:t>new app asks for 11 TCPs, gets R/2 </a:t>
            </a:r>
            <a:endParaRPr lang="en-US" sz="29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endParaRPr lang="en-US" sz="2000" dirty="0">
              <a:ea typeface="ＭＳ Ｐゴシック" charset="0"/>
            </a:endParaRP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651824" y="6624784"/>
            <a:ext cx="213280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3.7 TCP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2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027575"/>
            <a:ext cx="5963642" cy="9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860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Connectionless </a:t>
            </a:r>
            <a:r>
              <a:rPr lang="en-US" dirty="0" err="1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7448" y="1412776"/>
            <a:ext cx="4940300" cy="1858963"/>
          </a:xfrm>
        </p:spPr>
        <p:txBody>
          <a:bodyPr/>
          <a:lstStyle/>
          <a:p>
            <a:pPr marL="514350" indent="-457200">
              <a:defRPr/>
            </a:pPr>
            <a:r>
              <a:rPr lang="en-US" i="1" dirty="0">
                <a:ea typeface="ＭＳ Ｐゴシック" charset="0"/>
                <a:cs typeface="+mn-cs"/>
              </a:rPr>
              <a:t>recall:</a:t>
            </a:r>
            <a:r>
              <a:rPr lang="en-US" dirty="0">
                <a:ea typeface="ＭＳ Ｐゴシック" charset="0"/>
                <a:cs typeface="+mn-cs"/>
              </a:rPr>
              <a:t> created socket has host-local port #:</a:t>
            </a:r>
          </a:p>
          <a:p>
            <a:pPr marL="347663" indent="-290513">
              <a:buNone/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DatagramSocket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mySocket1        = new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DatagramSocket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(</a:t>
            </a:r>
            <a:r>
              <a:rPr lang="en-US" sz="2000" b="1" dirty="0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12534</a:t>
            </a:r>
            <a:r>
              <a:rPr lang="en-US" sz="2000" b="1" dirty="0">
                <a:latin typeface="Courier New" charset="0"/>
                <a:ea typeface="ＭＳ Ｐゴシック" charset="0"/>
              </a:rPr>
              <a:t>);</a:t>
            </a:r>
          </a:p>
          <a:p>
            <a:pPr marL="347663" indent="-290513">
              <a:buNone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1549152" y="3861048"/>
            <a:ext cx="4114800" cy="2368550"/>
          </a:xfrm>
        </p:spPr>
        <p:txBody>
          <a:bodyPr>
            <a:normAutofit fontScale="92500"/>
          </a:bodyPr>
          <a:lstStyle/>
          <a:p>
            <a:pPr marL="514350" indent="-457200">
              <a:defRPr/>
            </a:pPr>
            <a:r>
              <a:rPr lang="en-US" dirty="0">
                <a:ea typeface="ＭＳ Ｐゴシック" charset="0"/>
                <a:cs typeface="+mn-cs"/>
              </a:rPr>
              <a:t>when host receives UDP segment:</a:t>
            </a:r>
            <a:endParaRPr lang="en-US" sz="3000" i="1" dirty="0">
              <a:ea typeface="ＭＳ Ｐゴシック" charset="0"/>
            </a:endParaRP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checks destination port # in segment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0248" name="Rectangle 108"/>
          <p:cNvSpPr>
            <a:spLocks noChangeArrowheads="1"/>
          </p:cNvSpPr>
          <p:nvPr/>
        </p:nvSpPr>
        <p:spPr bwMode="auto">
          <a:xfrm>
            <a:off x="6202364" y="1052736"/>
            <a:ext cx="5006204" cy="284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indent="-2905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  <a:p>
            <a:pPr marL="514350" indent="-45720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i="1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recall: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 when creating datagram to send into UDP socket, must specify</a:t>
            </a:r>
            <a:endParaRPr lang="en-US" sz="2800" i="1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Comic Sans MS" panose="030F0702030302020204" pitchFamily="66" charset="0"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destination IP address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Comic Sans MS" panose="030F0702030302020204" pitchFamily="66" charset="0"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destination port #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6784976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IP datagrams with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</a:t>
            </a:r>
            <a:r>
              <a:rPr lang="en-US" sz="2400" i="1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dest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. port #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,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socket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at </a:t>
            </a:r>
            <a:r>
              <a:rPr lang="en-US" sz="2400" dirty="0" err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dest</a:t>
            </a:r>
            <a:endParaRPr lang="en-US" sz="2400" dirty="0">
              <a:solidFill>
                <a:srgbClr val="000099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2824162" y="3717032"/>
            <a:ext cx="58451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5991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9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5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068513" y="1309688"/>
            <a:ext cx="7620000" cy="219075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network-assisted congestion control:</a:t>
            </a: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400" dirty="0">
                <a:ea typeface="ＭＳ Ｐゴシック" charset="0"/>
              </a:rPr>
              <a:t>two bits in IP header (</a:t>
            </a:r>
            <a:r>
              <a:rPr lang="en-US" sz="2400" dirty="0" err="1">
                <a:ea typeface="ＭＳ Ｐゴシック" charset="0"/>
              </a:rPr>
              <a:t>ToS</a:t>
            </a:r>
            <a:r>
              <a:rPr lang="en-US" sz="2400" dirty="0">
                <a:ea typeface="ＭＳ Ｐゴシック" charset="0"/>
              </a:rPr>
              <a:t> field) marked </a:t>
            </a:r>
            <a:r>
              <a:rPr lang="en-US" sz="2400" i="1" dirty="0">
                <a:solidFill>
                  <a:srgbClr val="000090"/>
                </a:solidFill>
                <a:ea typeface="ＭＳ Ｐゴシック" charset="0"/>
              </a:rPr>
              <a:t>by network router</a:t>
            </a:r>
            <a:r>
              <a:rPr lang="en-US" sz="2400" dirty="0">
                <a:ea typeface="ＭＳ Ｐゴシック" charset="0"/>
              </a:rPr>
              <a:t> to indicate congestion</a:t>
            </a:r>
            <a:endParaRPr lang="en-US" sz="36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400" dirty="0">
                <a:ea typeface="ＭＳ Ｐゴシック" charset="0"/>
              </a:rPr>
              <a:t>congestion indication carried to receiving host</a:t>
            </a:r>
            <a:endParaRPr lang="en-US" sz="3600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400" dirty="0">
                <a:ea typeface="ＭＳ Ｐゴシック" charset="0"/>
              </a:rPr>
              <a:t>receiver (seeing congestion indication in IP datagram) ) sets ECE bit on receiver-to-sender ACK segment to notify sender of congestion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109584" name="Rectangle 43"/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93514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Explicit Congestion Notification (ECN)</a:t>
            </a:r>
          </a:p>
        </p:txBody>
      </p:sp>
      <p:pic>
        <p:nvPicPr>
          <p:cNvPr id="126981" name="Picture 4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969963"/>
            <a:ext cx="6731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2" name="Text Box 8"/>
          <p:cNvSpPr txBox="1">
            <a:spLocks noChangeArrowheads="1"/>
          </p:cNvSpPr>
          <p:nvPr/>
        </p:nvSpPr>
        <p:spPr bwMode="auto">
          <a:xfrm>
            <a:off x="2917826" y="409098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i="1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  <a:endParaRPr lang="en-US" altLang="zh-CN" sz="2000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26983" name="Freeform 10"/>
          <p:cNvSpPr>
            <a:spLocks/>
          </p:cNvSpPr>
          <p:nvPr/>
        </p:nvSpPr>
        <p:spPr bwMode="auto">
          <a:xfrm flipH="1">
            <a:off x="2379664" y="4383089"/>
            <a:ext cx="369887" cy="1368425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4" name="Rectangle 23"/>
          <p:cNvSpPr>
            <a:spLocks noChangeArrowheads="1"/>
          </p:cNvSpPr>
          <p:nvPr/>
        </p:nvSpPr>
        <p:spPr bwMode="auto">
          <a:xfrm>
            <a:off x="2752726" y="4381501"/>
            <a:ext cx="1076325" cy="13493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6985" name="Rectangle 24"/>
          <p:cNvSpPr>
            <a:spLocks noChangeArrowheads="1"/>
          </p:cNvSpPr>
          <p:nvPr/>
        </p:nvSpPr>
        <p:spPr bwMode="auto">
          <a:xfrm>
            <a:off x="2713038" y="4446588"/>
            <a:ext cx="1066800" cy="1231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6986" name="Line 25"/>
          <p:cNvSpPr>
            <a:spLocks noChangeShapeType="1"/>
          </p:cNvSpPr>
          <p:nvPr/>
        </p:nvSpPr>
        <p:spPr bwMode="auto">
          <a:xfrm>
            <a:off x="2713038" y="4724401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2676525" y="4414838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rgbClr val="000099"/>
                </a:solidFill>
              </a:rPr>
              <a:t>application</a:t>
            </a:r>
          </a:p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rgbClr val="000099"/>
                </a:solidFill>
              </a:rPr>
              <a:t>transport</a:t>
            </a:r>
          </a:p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rgbClr val="000099"/>
                </a:solidFill>
              </a:rPr>
              <a:t>network</a:t>
            </a:r>
          </a:p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rgbClr val="000099"/>
                </a:solidFill>
              </a:rPr>
              <a:t>link</a:t>
            </a:r>
          </a:p>
          <a:p>
            <a:pPr>
              <a:lnSpc>
                <a:spcPct val="110000"/>
              </a:lnSpc>
              <a:defRPr/>
            </a:pPr>
            <a:r>
              <a:rPr lang="en-US" sz="1400" dirty="0">
                <a:solidFill>
                  <a:srgbClr val="000099"/>
                </a:solidFill>
              </a:rPr>
              <a:t>physical</a:t>
            </a:r>
          </a:p>
        </p:txBody>
      </p:sp>
      <p:grpSp>
        <p:nvGrpSpPr>
          <p:cNvPr id="126988" name="Group 190"/>
          <p:cNvGrpSpPr>
            <a:grpSpLocks/>
          </p:cNvGrpSpPr>
          <p:nvPr/>
        </p:nvGrpSpPr>
        <p:grpSpPr bwMode="auto">
          <a:xfrm flipH="1">
            <a:off x="2049463" y="4921251"/>
            <a:ext cx="673100" cy="701675"/>
            <a:chOff x="-44" y="1473"/>
            <a:chExt cx="981" cy="1105"/>
          </a:xfrm>
        </p:grpSpPr>
        <p:pic>
          <p:nvPicPr>
            <p:cNvPr id="127133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134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6989" name="Line 25"/>
          <p:cNvSpPr>
            <a:spLocks noChangeShapeType="1"/>
          </p:cNvSpPr>
          <p:nvPr/>
        </p:nvSpPr>
        <p:spPr bwMode="auto">
          <a:xfrm>
            <a:off x="2717801" y="4953001"/>
            <a:ext cx="105886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0" name="Line 25"/>
          <p:cNvSpPr>
            <a:spLocks noChangeShapeType="1"/>
          </p:cNvSpPr>
          <p:nvPr/>
        </p:nvSpPr>
        <p:spPr bwMode="auto">
          <a:xfrm>
            <a:off x="2722563" y="5181601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1" name="Line 25"/>
          <p:cNvSpPr>
            <a:spLocks noChangeShapeType="1"/>
          </p:cNvSpPr>
          <p:nvPr/>
        </p:nvSpPr>
        <p:spPr bwMode="auto">
          <a:xfrm>
            <a:off x="2725738" y="5421314"/>
            <a:ext cx="10604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6992" name="Group 3"/>
          <p:cNvGrpSpPr>
            <a:grpSpLocks/>
          </p:cNvGrpSpPr>
          <p:nvPr/>
        </p:nvGrpSpPr>
        <p:grpSpPr bwMode="auto">
          <a:xfrm>
            <a:off x="7693026" y="4102100"/>
            <a:ext cx="2047875" cy="1657350"/>
            <a:chOff x="4882752" y="4007261"/>
            <a:chExt cx="2046816" cy="1656589"/>
          </a:xfrm>
        </p:grpSpPr>
        <p:sp>
          <p:nvSpPr>
            <p:cNvPr id="127120" name="Text Box 54"/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174714" cy="338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i="1">
                  <a:solidFill>
                    <a:srgbClr val="000099"/>
                  </a:solidFill>
                  <a:latin typeface="Arial" panose="020B0604020202020204" pitchFamily="34" charset="0"/>
                </a:rPr>
                <a:t>destination</a:t>
              </a:r>
              <a:endParaRPr lang="en-US" altLang="zh-CN" sz="2000" i="1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7121" name="Group 2"/>
            <p:cNvGrpSpPr>
              <a:grpSpLocks/>
            </p:cNvGrpSpPr>
            <p:nvPr/>
          </p:nvGrpSpPr>
          <p:grpSpPr bwMode="auto">
            <a:xfrm>
              <a:off x="4926877" y="4293078"/>
              <a:ext cx="2002691" cy="1370772"/>
              <a:chOff x="1305321" y="4687783"/>
              <a:chExt cx="2002691" cy="1370772"/>
            </a:xfrm>
          </p:grpSpPr>
          <p:sp>
            <p:nvSpPr>
              <p:cNvPr id="127122" name="Freeform 10"/>
              <p:cNvSpPr>
                <a:spLocks/>
              </p:cNvSpPr>
              <p:nvPr/>
            </p:nvSpPr>
            <p:spPr bwMode="auto">
              <a:xfrm>
                <a:off x="2432639" y="4689320"/>
                <a:ext cx="302067" cy="1369235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123" name="Rectangle 23"/>
              <p:cNvSpPr>
                <a:spLocks noChangeArrowheads="1"/>
              </p:cNvSpPr>
              <p:nvPr/>
            </p:nvSpPr>
            <p:spPr bwMode="auto">
              <a:xfrm>
                <a:off x="1381170" y="4687783"/>
                <a:ext cx="1076676" cy="135037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27124" name="Rectangle 24"/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27125" name="Line 25"/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Text Box 26"/>
              <p:cNvSpPr txBox="1">
                <a:spLocks noChangeArrowheads="1"/>
              </p:cNvSpPr>
              <p:nvPr/>
            </p:nvSpPr>
            <p:spPr bwMode="auto">
              <a:xfrm>
                <a:off x="1305623" y="4722494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rgbClr val="000099"/>
                    </a:solidFill>
                  </a:rPr>
                  <a:t>application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rgbClr val="000099"/>
                    </a:solidFill>
                  </a:rPr>
                  <a:t>transport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rgbClr val="000099"/>
                    </a:solidFill>
                  </a:rPr>
                  <a:t>network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rgbClr val="000099"/>
                    </a:solidFill>
                  </a:rPr>
                  <a:t>link</a:t>
                </a:r>
              </a:p>
              <a:p>
                <a:pPr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rgbClr val="000099"/>
                    </a:solidFill>
                  </a:rPr>
                  <a:t>physical</a:t>
                </a:r>
              </a:p>
            </p:txBody>
          </p:sp>
          <p:grpSp>
            <p:nvGrpSpPr>
              <p:cNvPr id="127127" name="Group 190"/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27131" name="Picture 19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7132" name="Freeform 19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27128" name="Line 25"/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129" name="Line 25"/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130" name="Line 25"/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6993" name="Freeform 2"/>
          <p:cNvSpPr>
            <a:spLocks/>
          </p:cNvSpPr>
          <p:nvPr/>
        </p:nvSpPr>
        <p:spPr bwMode="auto">
          <a:xfrm>
            <a:off x="4254501" y="5227639"/>
            <a:ext cx="2849563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4" name="Freeform 6"/>
          <p:cNvSpPr>
            <a:spLocks/>
          </p:cNvSpPr>
          <p:nvPr/>
        </p:nvSpPr>
        <p:spPr bwMode="auto">
          <a:xfrm>
            <a:off x="4892676" y="5530851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6995" name="Group 7"/>
          <p:cNvGrpSpPr>
            <a:grpSpLocks/>
          </p:cNvGrpSpPr>
          <p:nvPr/>
        </p:nvGrpSpPr>
        <p:grpSpPr bwMode="auto">
          <a:xfrm>
            <a:off x="4398963" y="5705476"/>
            <a:ext cx="501650" cy="233363"/>
            <a:chOff x="3600" y="219"/>
            <a:chExt cx="360" cy="175"/>
          </a:xfrm>
        </p:grpSpPr>
        <p:sp>
          <p:nvSpPr>
            <p:cNvPr id="127107" name="Oval 8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FFFF00"/>
                </a:solidFill>
              </a:endParaRPr>
            </a:p>
          </p:txBody>
        </p:sp>
        <p:sp>
          <p:nvSpPr>
            <p:cNvPr id="127108" name="Line 9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7109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127110" name="Rectangle 11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111" name="Oval 12"/>
            <p:cNvSpPr>
              <a:spLocks noChangeArrowheads="1"/>
            </p:cNvSpPr>
            <p:nvPr/>
          </p:nvSpPr>
          <p:spPr bwMode="auto">
            <a:xfrm>
              <a:off x="3603" y="219"/>
              <a:ext cx="354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FFFF00"/>
                </a:solidFill>
              </a:endParaRPr>
            </a:p>
          </p:txBody>
        </p:sp>
        <p:grpSp>
          <p:nvGrpSpPr>
            <p:cNvPr id="127112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17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7118" name="Line 15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7119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7113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14" name="Line 1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71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71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126996" name="Group 21"/>
          <p:cNvGrpSpPr>
            <a:grpSpLocks/>
          </p:cNvGrpSpPr>
          <p:nvPr/>
        </p:nvGrpSpPr>
        <p:grpSpPr bwMode="auto">
          <a:xfrm>
            <a:off x="4751388" y="6343651"/>
            <a:ext cx="501650" cy="233363"/>
            <a:chOff x="3600" y="219"/>
            <a:chExt cx="360" cy="175"/>
          </a:xfrm>
        </p:grpSpPr>
        <p:sp>
          <p:nvSpPr>
            <p:cNvPr id="127094" name="Oval 22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27095" name="Line 23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96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97" name="Rectangle 25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98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27099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04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105" name="Line 29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106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7100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01" name="Line 3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102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103" name="Line 3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6997" name="Group 35"/>
          <p:cNvGrpSpPr>
            <a:grpSpLocks/>
          </p:cNvGrpSpPr>
          <p:nvPr/>
        </p:nvGrpSpPr>
        <p:grpSpPr bwMode="auto">
          <a:xfrm>
            <a:off x="5426075" y="5400676"/>
            <a:ext cx="501650" cy="233363"/>
            <a:chOff x="3600" y="219"/>
            <a:chExt cx="360" cy="175"/>
          </a:xfrm>
        </p:grpSpPr>
        <p:sp>
          <p:nvSpPr>
            <p:cNvPr id="127081" name="Oval 36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27082" name="Line 37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83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84" name="Rectangle 39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85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27086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91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92" name="Line 43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93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7087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88" name="Line 4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9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90" name="Line 4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6998" name="Group 18"/>
          <p:cNvGrpSpPr>
            <a:grpSpLocks/>
          </p:cNvGrpSpPr>
          <p:nvPr/>
        </p:nvGrpSpPr>
        <p:grpSpPr bwMode="auto">
          <a:xfrm>
            <a:off x="5337176" y="6065838"/>
            <a:ext cx="500063" cy="233362"/>
            <a:chOff x="2269009" y="6392060"/>
            <a:chExt cx="500221" cy="233326"/>
          </a:xfrm>
        </p:grpSpPr>
        <p:sp>
          <p:nvSpPr>
            <p:cNvPr id="127068" name="Oval 50"/>
            <p:cNvSpPr>
              <a:spLocks noChangeArrowheads="1"/>
            </p:cNvSpPr>
            <p:nvPr/>
          </p:nvSpPr>
          <p:spPr bwMode="auto">
            <a:xfrm>
              <a:off x="2275957" y="6497390"/>
              <a:ext cx="493273" cy="127996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27069" name="Line 51"/>
            <p:cNvSpPr>
              <a:spLocks noChangeShapeType="1"/>
            </p:cNvSpPr>
            <p:nvPr/>
          </p:nvSpPr>
          <p:spPr bwMode="auto">
            <a:xfrm>
              <a:off x="2275957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70" name="Line 52"/>
            <p:cNvSpPr>
              <a:spLocks noChangeShapeType="1"/>
            </p:cNvSpPr>
            <p:nvPr/>
          </p:nvSpPr>
          <p:spPr bwMode="auto">
            <a:xfrm>
              <a:off x="2769229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71" name="Rectangle 53"/>
            <p:cNvSpPr>
              <a:spLocks noChangeArrowheads="1"/>
            </p:cNvSpPr>
            <p:nvPr/>
          </p:nvSpPr>
          <p:spPr bwMode="auto">
            <a:xfrm>
              <a:off x="2275957" y="6485390"/>
              <a:ext cx="489104" cy="773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72" name="Oval 54"/>
            <p:cNvSpPr>
              <a:spLocks noChangeArrowheads="1"/>
            </p:cNvSpPr>
            <p:nvPr/>
          </p:nvSpPr>
          <p:spPr bwMode="auto">
            <a:xfrm>
              <a:off x="2269009" y="6392060"/>
              <a:ext cx="494662" cy="150662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27073" name="Group 55"/>
            <p:cNvGrpSpPr>
              <a:grpSpLocks/>
            </p:cNvGrpSpPr>
            <p:nvPr/>
          </p:nvGrpSpPr>
          <p:grpSpPr bwMode="auto">
            <a:xfrm>
              <a:off x="2388506" y="6425391"/>
              <a:ext cx="245942" cy="86201"/>
              <a:chOff x="2848" y="848"/>
              <a:chExt cx="140" cy="96"/>
            </a:xfrm>
          </p:grpSpPr>
          <p:sp>
            <p:nvSpPr>
              <p:cNvPr id="127078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79" name="Line 57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80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7074" name="Group 59"/>
            <p:cNvGrpSpPr>
              <a:grpSpLocks/>
            </p:cNvGrpSpPr>
            <p:nvPr/>
          </p:nvGrpSpPr>
          <p:grpSpPr bwMode="auto">
            <a:xfrm flipV="1">
              <a:off x="2388506" y="6424059"/>
              <a:ext cx="245942" cy="87997"/>
              <a:chOff x="2848" y="848"/>
              <a:chExt cx="140" cy="98"/>
            </a:xfrm>
          </p:grpSpPr>
          <p:sp>
            <p:nvSpPr>
              <p:cNvPr id="127075" name="Line 60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76" name="Line 6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77" name="Line 62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6999" name="Group 63"/>
          <p:cNvGrpSpPr>
            <a:grpSpLocks/>
          </p:cNvGrpSpPr>
          <p:nvPr/>
        </p:nvGrpSpPr>
        <p:grpSpPr bwMode="auto">
          <a:xfrm>
            <a:off x="5983289" y="6362701"/>
            <a:ext cx="503237" cy="233363"/>
            <a:chOff x="3600" y="219"/>
            <a:chExt cx="360" cy="175"/>
          </a:xfrm>
        </p:grpSpPr>
        <p:sp>
          <p:nvSpPr>
            <p:cNvPr id="127055" name="Oval 64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27056" name="Line 65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57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58" name="Rectangle 67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59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27060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65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66" name="Line 71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67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7061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2" name="Line 7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63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64" name="Line 7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27000" name="Group 77"/>
          <p:cNvGrpSpPr>
            <a:grpSpLocks/>
          </p:cNvGrpSpPr>
          <p:nvPr/>
        </p:nvGrpSpPr>
        <p:grpSpPr bwMode="auto">
          <a:xfrm>
            <a:off x="6429375" y="5707063"/>
            <a:ext cx="501650" cy="233362"/>
            <a:chOff x="3600" y="219"/>
            <a:chExt cx="360" cy="175"/>
          </a:xfrm>
        </p:grpSpPr>
        <p:sp>
          <p:nvSpPr>
            <p:cNvPr id="127042" name="Oval 78"/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sp>
          <p:nvSpPr>
            <p:cNvPr id="127043" name="Line 79"/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44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045" name="Rectangle 81"/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46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00"/>
                </a:solidFill>
              </a:endParaRPr>
            </a:p>
          </p:txBody>
        </p:sp>
        <p:grpSp>
          <p:nvGrpSpPr>
            <p:cNvPr id="127047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52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53" name="Line 85"/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54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7048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49" name="Line 8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50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051" name="Line 9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7001" name="Freeform 91"/>
          <p:cNvSpPr>
            <a:spLocks/>
          </p:cNvSpPr>
          <p:nvPr/>
        </p:nvSpPr>
        <p:spPr bwMode="auto">
          <a:xfrm>
            <a:off x="5934076" y="5524501"/>
            <a:ext cx="506413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2" name="Freeform 92"/>
          <p:cNvSpPr>
            <a:spLocks/>
          </p:cNvSpPr>
          <p:nvPr/>
        </p:nvSpPr>
        <p:spPr bwMode="auto">
          <a:xfrm>
            <a:off x="4868863" y="5916614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3" name="Freeform 93"/>
          <p:cNvSpPr>
            <a:spLocks/>
          </p:cNvSpPr>
          <p:nvPr/>
        </p:nvSpPr>
        <p:spPr bwMode="auto">
          <a:xfrm>
            <a:off x="5816600" y="5892800"/>
            <a:ext cx="630238" cy="2476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4" name="Freeform 94"/>
          <p:cNvSpPr>
            <a:spLocks/>
          </p:cNvSpPr>
          <p:nvPr/>
        </p:nvSpPr>
        <p:spPr bwMode="auto">
          <a:xfrm>
            <a:off x="6484939" y="5946775"/>
            <a:ext cx="206375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5" name="Freeform 95"/>
          <p:cNvSpPr>
            <a:spLocks/>
          </p:cNvSpPr>
          <p:nvPr/>
        </p:nvSpPr>
        <p:spPr bwMode="auto">
          <a:xfrm>
            <a:off x="5248275" y="6480176"/>
            <a:ext cx="736600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6" name="Freeform 96"/>
          <p:cNvSpPr>
            <a:spLocks/>
          </p:cNvSpPr>
          <p:nvPr/>
        </p:nvSpPr>
        <p:spPr bwMode="auto">
          <a:xfrm>
            <a:off x="4711701" y="5940425"/>
            <a:ext cx="193675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7" name="Freeform 7"/>
          <p:cNvSpPr>
            <a:spLocks/>
          </p:cNvSpPr>
          <p:nvPr/>
        </p:nvSpPr>
        <p:spPr bwMode="auto">
          <a:xfrm>
            <a:off x="3600450" y="4598988"/>
            <a:ext cx="5156200" cy="1509712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156094" h="1509215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754913" y="1488814"/>
                </a:lnTo>
                <a:lnTo>
                  <a:pt x="2207163" y="1509215"/>
                </a:lnTo>
                <a:lnTo>
                  <a:pt x="2988762" y="1197554"/>
                </a:lnTo>
                <a:lnTo>
                  <a:pt x="3391464" y="1209136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7008" name="TextBox 10"/>
          <p:cNvSpPr txBox="1">
            <a:spLocks noChangeArrowheads="1"/>
          </p:cNvSpPr>
          <p:nvPr/>
        </p:nvSpPr>
        <p:spPr bwMode="auto">
          <a:xfrm flipH="1">
            <a:off x="274430" y="5834790"/>
            <a:ext cx="17988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</a:rPr>
              <a:t>ECN=11</a:t>
            </a: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3378026" y="5843589"/>
            <a:ext cx="1493838" cy="307975"/>
            <a:chOff x="1854542" y="5844331"/>
            <a:chExt cx="1493249" cy="307777"/>
          </a:xfrm>
        </p:grpSpPr>
        <p:grpSp>
          <p:nvGrpSpPr>
            <p:cNvPr id="127034" name="Group 274"/>
            <p:cNvGrpSpPr>
              <a:grpSpLocks/>
            </p:cNvGrpSpPr>
            <p:nvPr/>
          </p:nvGrpSpPr>
          <p:grpSpPr bwMode="auto">
            <a:xfrm>
              <a:off x="1854542" y="5844331"/>
              <a:ext cx="1493249" cy="307777"/>
              <a:chOff x="3973746" y="5775938"/>
              <a:chExt cx="1493249" cy="307777"/>
            </a:xfrm>
          </p:grpSpPr>
          <p:grpSp>
            <p:nvGrpSpPr>
              <p:cNvPr id="127036" name="Group 275"/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0" name="Freeform 279"/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1" name="Freeform 280"/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7037" name="TextBox 276"/>
              <p:cNvSpPr txBox="1">
                <a:spLocks noChangeArrowheads="1"/>
              </p:cNvSpPr>
              <p:nvPr/>
            </p:nvSpPr>
            <p:spPr bwMode="auto">
              <a:xfrm>
                <a:off x="3973746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400">
                    <a:solidFill>
                      <a:schemeClr val="bg1"/>
                    </a:solidFill>
                  </a:rPr>
                  <a:t>ECN=</a:t>
                </a:r>
                <a:r>
                  <a:rPr lang="en-US" altLang="zh-CN" sz="1400">
                    <a:solidFill>
                      <a:srgbClr val="FFFFFF"/>
                    </a:solidFill>
                  </a:rPr>
                  <a:t>00</a:t>
                </a:r>
              </a:p>
            </p:txBody>
          </p:sp>
        </p:grpSp>
        <p:cxnSp>
          <p:nvCxnSpPr>
            <p:cNvPr id="127035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519936" y="5775326"/>
            <a:ext cx="1493837" cy="358775"/>
            <a:chOff x="3996333" y="5775938"/>
            <a:chExt cx="1493249" cy="357723"/>
          </a:xfrm>
        </p:grpSpPr>
        <p:grpSp>
          <p:nvGrpSpPr>
            <p:cNvPr id="127026" name="Group 13"/>
            <p:cNvGrpSpPr>
              <a:grpSpLocks/>
            </p:cNvGrpSpPr>
            <p:nvPr/>
          </p:nvGrpSpPr>
          <p:grpSpPr bwMode="auto">
            <a:xfrm>
              <a:off x="3996333" y="5775938"/>
              <a:ext cx="1493249" cy="307777"/>
              <a:chOff x="3996333" y="5775938"/>
              <a:chExt cx="1493249" cy="307777"/>
            </a:xfrm>
          </p:grpSpPr>
          <p:grpSp>
            <p:nvGrpSpPr>
              <p:cNvPr id="127028" name="Group 11"/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68" name="Rectangle 267"/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" name="Freeform 9"/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0" name="Freeform 269"/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7029" name="TextBox 12"/>
              <p:cNvSpPr txBox="1">
                <a:spLocks noChangeArrowheads="1"/>
              </p:cNvSpPr>
              <p:nvPr/>
            </p:nvSpPr>
            <p:spPr bwMode="auto">
              <a:xfrm>
                <a:off x="3996333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ECN=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11</a:t>
                </a:r>
              </a:p>
            </p:txBody>
          </p:sp>
        </p:grpSp>
        <p:cxnSp>
          <p:nvCxnSpPr>
            <p:cNvPr id="127027" name="Straight Arrow Connector 286"/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3857625" y="4533901"/>
            <a:ext cx="3983038" cy="379413"/>
            <a:chOff x="2334273" y="4534486"/>
            <a:chExt cx="3981995" cy="378689"/>
          </a:xfrm>
        </p:grpSpPr>
        <p:grpSp>
          <p:nvGrpSpPr>
            <p:cNvPr id="127018" name="Group 27"/>
            <p:cNvGrpSpPr>
              <a:grpSpLocks/>
            </p:cNvGrpSpPr>
            <p:nvPr/>
          </p:nvGrpSpPr>
          <p:grpSpPr bwMode="auto">
            <a:xfrm>
              <a:off x="3859775" y="4534486"/>
              <a:ext cx="1504167" cy="307777"/>
              <a:chOff x="3859775" y="4414358"/>
              <a:chExt cx="1504167" cy="307777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022" name="Rectangle 298"/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27023" name="Freeform 299"/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9475 h 93730"/>
                  <a:gd name="T2" fmla="*/ 11863 w 1223105"/>
                  <a:gd name="T3" fmla="*/ 0 h 93730"/>
                  <a:gd name="T4" fmla="*/ 206422 w 1223105"/>
                  <a:gd name="T5" fmla="*/ 499 h 93730"/>
                  <a:gd name="T6" fmla="*/ 192977 w 1223105"/>
                  <a:gd name="T7" fmla="*/ 9975 h 93730"/>
                  <a:gd name="T8" fmla="*/ 0 w 1223105"/>
                  <a:gd name="T9" fmla="*/ 9475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24" name="Freeform 300"/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6079 w 136342"/>
                  <a:gd name="T1" fmla="*/ 4406 h 891908"/>
                  <a:gd name="T2" fmla="*/ 0 w 136342"/>
                  <a:gd name="T3" fmla="*/ 0 h 891908"/>
                  <a:gd name="T4" fmla="*/ 17030 w 136342"/>
                  <a:gd name="T5" fmla="*/ 1037 h 891908"/>
                  <a:gd name="T6" fmla="*/ 23010 w 136342"/>
                  <a:gd name="T7" fmla="*/ 5373 h 891908"/>
                  <a:gd name="T8" fmla="*/ 6079 w 136342"/>
                  <a:gd name="T9" fmla="*/ 4406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7025" name="TextBox 296"/>
              <p:cNvSpPr txBox="1">
                <a:spLocks noChangeArrowheads="1"/>
              </p:cNvSpPr>
              <p:nvPr/>
            </p:nvSpPr>
            <p:spPr bwMode="auto">
              <a:xfrm>
                <a:off x="3870693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400" dirty="0">
                    <a:solidFill>
                      <a:schemeClr val="bg1"/>
                    </a:solidFill>
                  </a:rPr>
                  <a:t>ECE=</a:t>
                </a:r>
                <a:r>
                  <a:rPr lang="en-US" altLang="zh-CN" sz="14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</p:grpSp>
        <p:cxnSp>
          <p:nvCxnSpPr>
            <p:cNvPr id="127019" name="Straight Arrow Connector 294"/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020" name="Straight Arrow Connector 25"/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2425701" y="6161088"/>
            <a:ext cx="1160463" cy="461962"/>
            <a:chOff x="902416" y="6160831"/>
            <a:chExt cx="1160369" cy="462226"/>
          </a:xfrm>
        </p:grpSpPr>
        <p:sp>
          <p:nvSpPr>
            <p:cNvPr id="127016" name="TextBox 29"/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</a:rPr>
                <a:t>IP datagram</a:t>
              </a:r>
            </a:p>
          </p:txBody>
        </p:sp>
        <p:cxnSp>
          <p:nvCxnSpPr>
            <p:cNvPr id="127017" name="Straight Connector 31"/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6056314" y="3995739"/>
            <a:ext cx="1620837" cy="515937"/>
            <a:chOff x="4531899" y="3996483"/>
            <a:chExt cx="1620957" cy="514832"/>
          </a:xfrm>
        </p:grpSpPr>
        <p:sp>
          <p:nvSpPr>
            <p:cNvPr id="127014" name="TextBox 312"/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solidFill>
                    <a:srgbClr val="000099"/>
                  </a:solidFill>
                </a:rPr>
                <a:t>TCP ACK segment</a:t>
              </a:r>
            </a:p>
          </p:txBody>
        </p:sp>
        <p:cxnSp>
          <p:nvCxnSpPr>
            <p:cNvPr id="127015" name="Straight Connector 313"/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0" name="Rectangle 7"/>
          <p:cNvSpPr txBox="1">
            <a:spLocks noChangeArrowheads="1"/>
          </p:cNvSpPr>
          <p:nvPr/>
        </p:nvSpPr>
        <p:spPr>
          <a:xfrm>
            <a:off x="9651824" y="6624784"/>
            <a:ext cx="213280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3.7 TCP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904875"/>
            <a:ext cx="4255070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1897063" y="188914"/>
            <a:ext cx="7772400" cy="981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3: summary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57413" y="1360489"/>
            <a:ext cx="4398962" cy="39528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principles behind transport layer services:</a:t>
            </a:r>
            <a:endParaRPr lang="en-US" sz="3400" dirty="0"/>
          </a:p>
          <a:p>
            <a:pPr lvl="1">
              <a:lnSpc>
                <a:spcPct val="110000"/>
              </a:lnSpc>
              <a:defRPr/>
            </a:pPr>
            <a:r>
              <a:rPr lang="en-US" sz="2800" dirty="0">
                <a:ea typeface="ＭＳ Ｐゴシック" charset="0"/>
              </a:rPr>
              <a:t>multiplexing, </a:t>
            </a:r>
            <a:r>
              <a:rPr lang="en-US" sz="2800" dirty="0" err="1">
                <a:ea typeface="ＭＳ Ｐゴシック" charset="0"/>
              </a:rPr>
              <a:t>demultiplexing</a:t>
            </a:r>
            <a:endParaRPr lang="en-US" sz="2800" dirty="0"/>
          </a:p>
          <a:p>
            <a:pPr lvl="1">
              <a:lnSpc>
                <a:spcPct val="110000"/>
              </a:lnSpc>
              <a:defRPr/>
            </a:pPr>
            <a:r>
              <a:rPr lang="en-US" sz="2800" dirty="0">
                <a:ea typeface="ＭＳ Ｐゴシック" charset="0"/>
              </a:rPr>
              <a:t>reliable data transfer</a:t>
            </a:r>
            <a:endParaRPr lang="en-US" sz="2800" dirty="0"/>
          </a:p>
          <a:p>
            <a:pPr lvl="1">
              <a:lnSpc>
                <a:spcPct val="110000"/>
              </a:lnSpc>
              <a:defRPr/>
            </a:pPr>
            <a:r>
              <a:rPr lang="en-US" sz="2800" dirty="0">
                <a:ea typeface="ＭＳ Ｐゴシック" charset="0"/>
              </a:rPr>
              <a:t>flow control</a:t>
            </a:r>
            <a:endParaRPr lang="en-US" sz="2800" dirty="0"/>
          </a:p>
          <a:p>
            <a:pPr lvl="1">
              <a:lnSpc>
                <a:spcPct val="110000"/>
              </a:lnSpc>
              <a:defRPr/>
            </a:pPr>
            <a:r>
              <a:rPr lang="en-US" sz="2800" dirty="0">
                <a:ea typeface="ＭＳ Ｐゴシック" charset="0"/>
              </a:rPr>
              <a:t>congestion control</a:t>
            </a:r>
            <a:endParaRPr lang="en-US" sz="2800" dirty="0"/>
          </a:p>
          <a:p>
            <a:pPr>
              <a:lnSpc>
                <a:spcPct val="11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instantiation, implementation in the Internet</a:t>
            </a:r>
            <a:endParaRPr lang="en-US" sz="3400" dirty="0"/>
          </a:p>
          <a:p>
            <a:pPr lvl="1">
              <a:lnSpc>
                <a:spcPct val="110000"/>
              </a:lnSpc>
              <a:defRPr/>
            </a:pPr>
            <a:r>
              <a:rPr lang="en-US" dirty="0">
                <a:ea typeface="ＭＳ Ｐゴシック" charset="0"/>
              </a:rPr>
              <a:t>UDP</a:t>
            </a:r>
            <a:endParaRPr lang="en-US" sz="2800" dirty="0"/>
          </a:p>
          <a:p>
            <a:pPr lvl="1">
              <a:lnSpc>
                <a:spcPct val="110000"/>
              </a:lnSpc>
              <a:defRPr/>
            </a:pPr>
            <a:r>
              <a:rPr lang="en-US" dirty="0">
                <a:ea typeface="ＭＳ Ｐゴシック" charset="0"/>
              </a:rPr>
              <a:t>TCP</a:t>
            </a:r>
            <a:endParaRPr lang="en-US" sz="2800" dirty="0"/>
          </a:p>
        </p:txBody>
      </p:sp>
      <p:sp>
        <p:nvSpPr>
          <p:cNvPr id="11264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002463" y="1839914"/>
            <a:ext cx="3333750" cy="432117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CC0000"/>
                </a:solidFill>
              </a:rPr>
              <a:t>next:</a:t>
            </a:r>
            <a:endParaRPr lang="en-US" altLang="zh-CN" dirty="0">
              <a:solidFill>
                <a:srgbClr val="CC0000"/>
              </a:solidFill>
            </a:endParaRPr>
          </a:p>
          <a:p>
            <a:r>
              <a:rPr lang="en-US" altLang="zh-CN" dirty="0"/>
              <a:t>leaving the network </a:t>
            </a:r>
            <a:r>
              <a:rPr lang="ja-JP" altLang="en-US" dirty="0"/>
              <a:t>“</a:t>
            </a:r>
            <a:r>
              <a:rPr lang="en-US" altLang="ja-JP" dirty="0"/>
              <a:t>edge</a:t>
            </a:r>
            <a:r>
              <a:rPr lang="ja-JP" altLang="en-US" dirty="0"/>
              <a:t>”</a:t>
            </a:r>
            <a:r>
              <a:rPr lang="en-US" altLang="ja-JP" dirty="0"/>
              <a:t> (application, transport layers)</a:t>
            </a:r>
          </a:p>
          <a:p>
            <a:r>
              <a:rPr lang="en-US" altLang="zh-CN" dirty="0"/>
              <a:t>into the network </a:t>
            </a:r>
            <a:r>
              <a:rPr lang="ja-JP" altLang="en-US" dirty="0"/>
              <a:t>“</a:t>
            </a:r>
            <a:r>
              <a:rPr lang="en-US" altLang="ja-JP" dirty="0"/>
              <a:t>core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altLang="zh-CN" dirty="0"/>
              <a:t>two network layer chapters:</a:t>
            </a:r>
          </a:p>
          <a:p>
            <a:pPr lvl="1"/>
            <a:r>
              <a:rPr lang="en-US" altLang="zh-CN" dirty="0"/>
              <a:t>data plane</a:t>
            </a:r>
          </a:p>
          <a:p>
            <a:pPr lvl="1"/>
            <a:r>
              <a:rPr lang="en-US" altLang="zh-CN" dirty="0"/>
              <a:t>control plane</a:t>
            </a:r>
          </a:p>
          <a:p>
            <a:endParaRPr lang="en-US" altLang="zh-CN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3509483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64515" name="文本占位符 645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r>
              <a:rPr lang="zh-CN" altLang="en-US" sz="2600" dirty="0">
                <a:latin typeface="+mj-ea"/>
                <a:ea typeface="+mj-ea"/>
                <a:sym typeface="+mn-ea"/>
              </a:rPr>
              <a:t>用 </a:t>
            </a:r>
            <a:r>
              <a:rPr lang="en-US" altLang="zh-CN" sz="2600" dirty="0">
                <a:latin typeface="+mj-ea"/>
                <a:ea typeface="+mj-ea"/>
                <a:sym typeface="+mn-ea"/>
              </a:rPr>
              <a:t>python </a:t>
            </a:r>
            <a:r>
              <a:rPr lang="zh-CN" altLang="en-US" sz="2600" dirty="0">
                <a:latin typeface="+mj-ea"/>
                <a:ea typeface="+mj-ea"/>
                <a:sym typeface="+mn-ea"/>
              </a:rPr>
              <a:t>完成一个 </a:t>
            </a:r>
            <a:r>
              <a:rPr lang="en-US" altLang="zh-CN" sz="2600" dirty="0" err="1">
                <a:latin typeface="+mj-ea"/>
                <a:ea typeface="+mj-ea"/>
                <a:sym typeface="+mn-ea"/>
              </a:rPr>
              <a:t>tcp</a:t>
            </a:r>
            <a:r>
              <a:rPr lang="en-US" altLang="zh-CN" sz="2600" dirty="0">
                <a:latin typeface="+mj-ea"/>
                <a:ea typeface="+mj-ea"/>
                <a:sym typeface="+mn-ea"/>
              </a:rPr>
              <a:t> </a:t>
            </a:r>
            <a:r>
              <a:rPr lang="zh-CN" altLang="en-US" sz="2600" dirty="0">
                <a:latin typeface="+mj-ea"/>
                <a:ea typeface="+mj-ea"/>
                <a:sym typeface="+mn-ea"/>
              </a:rPr>
              <a:t>应用小程序</a:t>
            </a:r>
            <a:endParaRPr lang="en-US" altLang="zh-CN" sz="2600" dirty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r>
              <a:rPr lang="zh-CN" altLang="en-US" sz="2600" dirty="0">
                <a:latin typeface="+mj-ea"/>
                <a:ea typeface="+mj-ea"/>
                <a:sym typeface="+mn-ea"/>
              </a:rPr>
              <a:t>第三章后作业选做</a:t>
            </a:r>
            <a:r>
              <a:rPr lang="en-US" altLang="zh-CN" sz="2600" dirty="0">
                <a:latin typeface="+mj-ea"/>
                <a:ea typeface="+mj-ea"/>
                <a:sym typeface="+mn-ea"/>
              </a:rPr>
              <a:t>5</a:t>
            </a:r>
            <a:r>
              <a:rPr lang="zh-CN" altLang="en-US" sz="2600" dirty="0">
                <a:latin typeface="+mj-ea"/>
                <a:ea typeface="+mj-ea"/>
                <a:sym typeface="+mn-ea"/>
              </a:rPr>
              <a:t>题（含一道拥塞控制的问题）</a:t>
            </a:r>
            <a:endParaRPr lang="en-US" altLang="zh-CN" sz="2600" dirty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zh-CN" altLang="en-US" sz="2600" dirty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>
              <a:latin typeface="+mj-ea"/>
              <a:ea typeface="+mj-ea"/>
              <a:sym typeface="+mn-ea"/>
            </a:endParaRPr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Transport Layer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7" y="951136"/>
            <a:ext cx="6272212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8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Connectionless </a:t>
            </a:r>
            <a:r>
              <a:rPr lang="en-US" dirty="0" err="1">
                <a:ea typeface="ＭＳ Ｐゴシック" charset="0"/>
                <a:cs typeface="+mj-cs"/>
              </a:rPr>
              <a:t>demux</a:t>
            </a:r>
            <a:r>
              <a:rPr lang="en-US" dirty="0">
                <a:ea typeface="ＭＳ Ｐゴシック" charset="0"/>
                <a:cs typeface="+mj-cs"/>
              </a:rPr>
              <a:t>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394201" y="1320800"/>
            <a:ext cx="3211513" cy="725488"/>
          </a:xfrm>
        </p:spPr>
        <p:txBody>
          <a:bodyPr>
            <a:normAutofit fontScale="70000" lnSpcReduction="20000"/>
          </a:bodyPr>
          <a:lstStyle/>
          <a:p>
            <a:pPr marL="173038" indent="-173038"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DatagramSocket serverSocket = new DatagramSocket</a:t>
            </a:r>
          </a:p>
          <a:p>
            <a:pPr marL="173038" indent="-173038"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6428</a:t>
            </a:r>
            <a:r>
              <a:rPr lang="en-US" sz="2000" b="1">
                <a:latin typeface="Courier New" charset="0"/>
                <a:ea typeface="ＭＳ Ｐゴシック" charset="0"/>
              </a:rPr>
              <a:t>);</a:t>
            </a:r>
          </a:p>
          <a:p>
            <a:pPr marL="173038" indent="-173038">
              <a:buFont typeface="Wingdings" charset="2"/>
              <a:buChar char="§"/>
              <a:defRPr/>
            </a:pPr>
            <a:endParaRPr lang="en-US" sz="4000">
              <a:ea typeface="ＭＳ Ｐゴシック" charset="0"/>
            </a:endParaRPr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4713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1928814" y="2782889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2433639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2395539" y="28035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2405063" y="3563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2362201" y="354647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2413000" y="38846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2398713" y="41941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2398713" y="44799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2397126" y="27940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2352676" y="44513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2371726" y="41656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2362201" y="387032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2732089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2700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5260976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5226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5232400" y="3340101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5303839" y="33226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5233989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300664" y="25368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5297489" y="42275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5297489" y="39417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5297489" y="3643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5230814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5227639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5645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5516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8267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8229601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8239125" y="3556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8196264" y="35385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8247063" y="38766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8232775" y="41862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8232775" y="447198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8231189" y="27860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8186739" y="44434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8205789" y="41576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8196264" y="38623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8566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9526589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8559801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7686676" y="1752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DatagramSocket</a:t>
            </a:r>
            <a:r>
              <a:rPr lang="en-US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mySocket1 = new </a:t>
            </a:r>
            <a:r>
              <a:rPr lang="en-US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DatagramSocket</a:t>
            </a:r>
            <a:r>
              <a:rPr lang="en-US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latin typeface="Courier New" charset="0"/>
                <a:ea typeface="ＭＳ Ｐゴシック" charset="0"/>
              </a:rPr>
              <a:t>(</a:t>
            </a:r>
            <a:r>
              <a:rPr lang="en-US" b="1" dirty="0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b="1" dirty="0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dirty="0">
              <a:latin typeface="Courier New" charset="0"/>
              <a:ea typeface="ＭＳ Ｐゴシック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720851" y="1703389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DatagramSocket</a:t>
            </a:r>
            <a:r>
              <a:rPr lang="en-US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mySocket2 = new </a:t>
            </a:r>
            <a:r>
              <a:rPr lang="en-US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DatagramSocket</a:t>
            </a:r>
            <a:endParaRPr lang="en-US" b="1" dirty="0">
              <a:solidFill>
                <a:srgbClr val="000099"/>
              </a:solidFill>
              <a:latin typeface="Courier New" charset="0"/>
              <a:ea typeface="ＭＳ Ｐゴシック" charset="0"/>
            </a:endParaRPr>
          </a:p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(9157);</a:t>
            </a:r>
          </a:p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000" dirty="0">
              <a:solidFill>
                <a:srgbClr val="000099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2936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5867400" y="3265489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2936876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5743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3044826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3038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8947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8829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6010275" y="3284539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6143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6032501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6118226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2641600" y="5765804"/>
            <a:ext cx="1657350" cy="657226"/>
            <a:chOff x="1310" y="3697"/>
            <a:chExt cx="1044" cy="414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0" y="3822"/>
              <a:ext cx="100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3952876" y="4889504"/>
            <a:ext cx="1704975" cy="657226"/>
            <a:chOff x="2741" y="3750"/>
            <a:chExt cx="1074" cy="414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00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6967538" y="4889504"/>
            <a:ext cx="1350962" cy="657226"/>
            <a:chOff x="1503" y="3697"/>
            <a:chExt cx="851" cy="414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3" y="3822"/>
              <a:ext cx="8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dirty="0" err="1">
                  <a:solidFill>
                    <a:srgbClr val="000099"/>
                  </a:solidFill>
                </a:rPr>
                <a:t>dest</a:t>
              </a:r>
              <a:r>
                <a:rPr lang="en-US" sz="1400" dirty="0">
                  <a:solidFill>
                    <a:srgbClr val="000099"/>
                  </a:solidFill>
                </a:rPr>
                <a:t>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6218239" y="5743579"/>
            <a:ext cx="1398587" cy="657226"/>
            <a:chOff x="2741" y="3750"/>
            <a:chExt cx="881" cy="414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solidFill>
                    <a:srgbClr val="000099"/>
                  </a:solidFill>
                </a:rPr>
                <a:t>dest</a:t>
              </a:r>
              <a:r>
                <a:rPr lang="en-US" sz="1400" dirty="0">
                  <a:solidFill>
                    <a:srgbClr val="000099"/>
                  </a:solidFill>
                </a:rPr>
                <a:t>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1524000" y="4381501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9793288" y="4505326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4616451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0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2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5520" y="1600200"/>
            <a:ext cx="4091880" cy="4648200"/>
          </a:xfrm>
        </p:spPr>
        <p:txBody>
          <a:bodyPr>
            <a:normAutofit fontScale="92500"/>
          </a:bodyPr>
          <a:lstStyle/>
          <a:p>
            <a:pPr marL="514350" indent="-457200">
              <a:defRPr/>
            </a:pPr>
            <a:r>
              <a:rPr lang="en-US" dirty="0">
                <a:ea typeface="ＭＳ Ｐゴシック" charset="0"/>
                <a:cs typeface="+mn-cs"/>
              </a:rPr>
              <a:t>TCP socket identified by 4-tuple: </a:t>
            </a:r>
            <a:endParaRPr lang="en-US" sz="3000" i="1" dirty="0">
              <a:ea typeface="ＭＳ Ｐゴシック" charset="0"/>
            </a:endParaRP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IP address</a:t>
            </a:r>
            <a:endParaRPr lang="en-US" dirty="0">
              <a:ea typeface="ＭＳ Ｐゴシック" charset="0"/>
            </a:endParaRP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port number</a:t>
            </a:r>
            <a:endParaRPr lang="en-US" dirty="0">
              <a:ea typeface="ＭＳ Ｐゴシック" charset="0"/>
            </a:endParaRP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IP address</a:t>
            </a:r>
            <a:endParaRPr lang="en-US" dirty="0">
              <a:ea typeface="ＭＳ Ｐゴシック" charset="0"/>
            </a:endParaRP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port number</a:t>
            </a:r>
            <a:endParaRPr lang="en-US" dirty="0">
              <a:ea typeface="ＭＳ Ｐゴシック" charset="0"/>
            </a:endParaRPr>
          </a:p>
          <a:p>
            <a:pPr marL="514350" indent="-457200">
              <a:defRPr/>
            </a:pPr>
            <a:r>
              <a:rPr lang="en-US" dirty="0" err="1">
                <a:ea typeface="ＭＳ Ｐゴシック" charset="0"/>
                <a:cs typeface="+mn-cs"/>
              </a:rPr>
              <a:t>demux</a:t>
            </a:r>
            <a:r>
              <a:rPr lang="en-US" dirty="0">
                <a:ea typeface="ＭＳ Ｐゴシック" charset="0"/>
                <a:cs typeface="+mn-cs"/>
              </a:rPr>
              <a:t>: receiver uses all four values to direct segment to appropriate socket</a:t>
            </a:r>
            <a:endParaRPr lang="en-US" sz="3000" i="1" dirty="0">
              <a:ea typeface="ＭＳ Ｐゴシック" charset="0"/>
            </a:endParaRP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2500" y="1587500"/>
            <a:ext cx="4114800" cy="4648200"/>
          </a:xfrm>
        </p:spPr>
        <p:txBody>
          <a:bodyPr>
            <a:normAutofit fontScale="92500" lnSpcReduction="20000"/>
          </a:bodyPr>
          <a:lstStyle/>
          <a:p>
            <a:pPr marL="514350" indent="-457200">
              <a:lnSpc>
                <a:spcPct val="11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server host may support many simultaneous TCP sockets:</a:t>
            </a:r>
            <a:endParaRPr lang="en-US" sz="3000" i="1" dirty="0">
              <a:ea typeface="ＭＳ Ｐゴシック" charset="0"/>
            </a:endParaRPr>
          </a:p>
          <a:p>
            <a:pPr lvl="1">
              <a:lnSpc>
                <a:spcPct val="110000"/>
              </a:lnSpc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each socket identified by its own 4-tuple</a:t>
            </a:r>
          </a:p>
          <a:p>
            <a:pPr marL="514350" indent="-457200">
              <a:lnSpc>
                <a:spcPct val="11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web servers have different sockets for each connecting client</a:t>
            </a:r>
            <a:endParaRPr lang="en-US" sz="3000" i="1" dirty="0">
              <a:ea typeface="ＭＳ Ｐゴシック" charset="0"/>
            </a:endParaRPr>
          </a:p>
          <a:p>
            <a:pPr lvl="1">
              <a:lnSpc>
                <a:spcPct val="120000"/>
              </a:lnSpc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26630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94556"/>
            <a:ext cx="5568948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8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15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951707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1768474" y="200025"/>
            <a:ext cx="8421861" cy="935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Connection-oriented </a:t>
            </a:r>
            <a:r>
              <a:rPr lang="en-US" sz="4000" dirty="0" err="1">
                <a:ea typeface="ＭＳ Ｐゴシック" charset="0"/>
              </a:rPr>
              <a:t>demux</a:t>
            </a:r>
            <a:r>
              <a:rPr lang="en-US" sz="4000" dirty="0">
                <a:ea typeface="ＭＳ Ｐゴシック" charset="0"/>
              </a:rPr>
              <a:t>: example</a:t>
            </a:r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4343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1941514" y="1944689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2457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2419351" y="19653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2428875" y="27257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2386014" y="27082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2436813" y="30464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2422525" y="33559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2422525" y="3641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2420939" y="1955801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2376489" y="3613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2395539" y="33274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2386014" y="30321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2755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2724151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4956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4902201" y="1755776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5327651" y="24844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5381626" y="1708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5321301" y="3389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5321301" y="31035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5021264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8091489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7894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8020051" y="27003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8054976" y="1947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8062914" y="36052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8029576" y="33194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8020051" y="30241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7975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9550401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3348038" y="5170484"/>
            <a:ext cx="2016125" cy="657224"/>
            <a:chOff x="1084" y="3697"/>
            <a:chExt cx="1270" cy="414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84" y="3822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3190876" y="4437065"/>
            <a:ext cx="1789113" cy="666751"/>
            <a:chOff x="2741" y="3723"/>
            <a:chExt cx="1127" cy="420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4005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4092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757" y="3723"/>
              <a:ext cx="111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source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solidFill>
                    <a:srgbClr val="000099"/>
                  </a:solidFill>
                </a:rPr>
                <a:t>dest</a:t>
              </a:r>
              <a:r>
                <a:rPr lang="en-US" sz="1400" dirty="0">
                  <a:solidFill>
                    <a:srgbClr val="000099"/>
                  </a:solidFill>
                </a:rPr>
                <a:t>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789857" y="4249935"/>
            <a:ext cx="1810469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dirty="0">
                <a:solidFill>
                  <a:srgbClr val="000099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9470950" y="4191418"/>
            <a:ext cx="191115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4878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4894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5281614" y="27955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4897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4900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5076826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6388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5716589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5781676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6453189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7886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7877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7877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7877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8029576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8824914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8766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3017839" y="2439989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6003926" y="2471739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6662739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6761164" y="4684709"/>
            <a:ext cx="2063750" cy="685799"/>
            <a:chOff x="2741" y="3750"/>
            <a:chExt cx="1300" cy="432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93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source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solidFill>
                    <a:srgbClr val="000099"/>
                  </a:solidFill>
                </a:rPr>
                <a:t>dest</a:t>
              </a:r>
              <a:r>
                <a:rPr lang="en-US" sz="1400" dirty="0">
                  <a:solidFill>
                    <a:srgbClr val="000099"/>
                  </a:solidFill>
                </a:rPr>
                <a:t>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6831013" y="5464175"/>
            <a:ext cx="2063750" cy="709613"/>
            <a:chOff x="2741" y="3744"/>
            <a:chExt cx="1300" cy="44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44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99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source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solidFill>
                    <a:srgbClr val="000099"/>
                  </a:solidFill>
                </a:rPr>
                <a:t>dest</a:t>
              </a:r>
              <a:r>
                <a:rPr lang="en-US" sz="1400" dirty="0">
                  <a:solidFill>
                    <a:srgbClr val="000099"/>
                  </a:solidFill>
                </a:rPr>
                <a:t>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2032000" y="6081714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three segments, all destined to IP address: B,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 dest port: 80 are demultiplexed to </a:t>
            </a:r>
            <a:r>
              <a:rPr lang="en-US" i="1">
                <a:solidFill>
                  <a:srgbClr val="CC0000"/>
                </a:solidFill>
              </a:rPr>
              <a:t>different </a:t>
            </a:r>
            <a:r>
              <a:rPr lang="en-US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5026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8094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8170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3979217" y="3903699"/>
            <a:ext cx="2284373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dirty="0">
                <a:solidFill>
                  <a:srgbClr val="000099"/>
                </a:solidFill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4344989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1479550" y="3613151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9782175" y="3529014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143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1768474" y="200025"/>
            <a:ext cx="8421861" cy="935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Connection-oriented </a:t>
            </a:r>
            <a:r>
              <a:rPr lang="en-US" sz="4000" dirty="0" err="1">
                <a:ea typeface="ＭＳ Ｐゴシック" charset="0"/>
              </a:rPr>
              <a:t>demux</a:t>
            </a:r>
            <a:r>
              <a:rPr lang="en-US" sz="4000" dirty="0">
                <a:ea typeface="ＭＳ Ｐゴシック" charset="0"/>
              </a:rPr>
              <a:t>: example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4354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1962151" y="1933576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78" name="Rectangle 23"/>
          <p:cNvSpPr>
            <a:spLocks noChangeArrowheads="1"/>
          </p:cNvSpPr>
          <p:nvPr/>
        </p:nvSpPr>
        <p:spPr bwMode="auto">
          <a:xfrm>
            <a:off x="2457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9" name="Rectangle 24"/>
          <p:cNvSpPr>
            <a:spLocks noChangeArrowheads="1"/>
          </p:cNvSpPr>
          <p:nvPr/>
        </p:nvSpPr>
        <p:spPr bwMode="auto">
          <a:xfrm>
            <a:off x="2419351" y="19653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2428875" y="27257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81" name="Text Box 26"/>
          <p:cNvSpPr txBox="1">
            <a:spLocks noChangeArrowheads="1"/>
          </p:cNvSpPr>
          <p:nvPr/>
        </p:nvSpPr>
        <p:spPr bwMode="auto">
          <a:xfrm>
            <a:off x="2386014" y="27082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8682" name="Line 27"/>
          <p:cNvSpPr>
            <a:spLocks noChangeShapeType="1"/>
          </p:cNvSpPr>
          <p:nvPr/>
        </p:nvSpPr>
        <p:spPr bwMode="auto">
          <a:xfrm>
            <a:off x="2436813" y="30464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83" name="Line 28"/>
          <p:cNvSpPr>
            <a:spLocks noChangeShapeType="1"/>
          </p:cNvSpPr>
          <p:nvPr/>
        </p:nvSpPr>
        <p:spPr bwMode="auto">
          <a:xfrm>
            <a:off x="2422525" y="33559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>
            <a:off x="2422525" y="3641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2420939" y="1955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8686" name="Text Box 26"/>
          <p:cNvSpPr txBox="1">
            <a:spLocks noChangeArrowheads="1"/>
          </p:cNvSpPr>
          <p:nvPr/>
        </p:nvSpPr>
        <p:spPr bwMode="auto">
          <a:xfrm>
            <a:off x="2376489" y="36226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8687" name="Text Box 26"/>
          <p:cNvSpPr txBox="1">
            <a:spLocks noChangeArrowheads="1"/>
          </p:cNvSpPr>
          <p:nvPr/>
        </p:nvSpPr>
        <p:spPr bwMode="auto">
          <a:xfrm>
            <a:off x="2395539" y="33464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8688" name="Text Box 26"/>
          <p:cNvSpPr txBox="1">
            <a:spLocks noChangeArrowheads="1"/>
          </p:cNvSpPr>
          <p:nvPr/>
        </p:nvSpPr>
        <p:spPr bwMode="auto">
          <a:xfrm>
            <a:off x="2386014" y="30321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2755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8690" name="Group 19"/>
          <p:cNvGrpSpPr>
            <a:grpSpLocks/>
          </p:cNvGrpSpPr>
          <p:nvPr/>
        </p:nvGrpSpPr>
        <p:grpSpPr bwMode="auto">
          <a:xfrm>
            <a:off x="2724151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4956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4902201" y="1755776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5280026" y="25130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8694" name="Text Box 26"/>
          <p:cNvSpPr txBox="1">
            <a:spLocks noChangeArrowheads="1"/>
          </p:cNvSpPr>
          <p:nvPr/>
        </p:nvSpPr>
        <p:spPr bwMode="auto">
          <a:xfrm>
            <a:off x="5381626" y="1708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5321301" y="343114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5321301" y="31035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8697" name="Rectangle 23"/>
          <p:cNvSpPr>
            <a:spLocks noChangeArrowheads="1"/>
          </p:cNvSpPr>
          <p:nvPr/>
        </p:nvSpPr>
        <p:spPr bwMode="auto">
          <a:xfrm>
            <a:off x="7981951" y="1885950"/>
            <a:ext cx="1622425" cy="199866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8" name="Rectangle 24"/>
          <p:cNvSpPr>
            <a:spLocks noChangeArrowheads="1"/>
          </p:cNvSpPr>
          <p:nvPr/>
        </p:nvSpPr>
        <p:spPr bwMode="auto">
          <a:xfrm>
            <a:off x="7894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8020051" y="27396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8054976" y="1947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8015289" y="36052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8702" name="Text Box 26"/>
          <p:cNvSpPr txBox="1">
            <a:spLocks noChangeArrowheads="1"/>
          </p:cNvSpPr>
          <p:nvPr/>
        </p:nvSpPr>
        <p:spPr bwMode="auto">
          <a:xfrm>
            <a:off x="8029576" y="33480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8703" name="Text Box 26"/>
          <p:cNvSpPr txBox="1">
            <a:spLocks noChangeArrowheads="1"/>
          </p:cNvSpPr>
          <p:nvPr/>
        </p:nvSpPr>
        <p:spPr bwMode="auto">
          <a:xfrm>
            <a:off x="8020051" y="308062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 dirty="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7975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8705" name="Freeform 39"/>
          <p:cNvSpPr>
            <a:spLocks/>
          </p:cNvSpPr>
          <p:nvPr/>
        </p:nvSpPr>
        <p:spPr bwMode="auto">
          <a:xfrm>
            <a:off x="9528176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706" name="Group 42"/>
          <p:cNvGrpSpPr>
            <a:grpSpLocks/>
          </p:cNvGrpSpPr>
          <p:nvPr/>
        </p:nvGrpSpPr>
        <p:grpSpPr bwMode="auto">
          <a:xfrm>
            <a:off x="3348038" y="5170480"/>
            <a:ext cx="2016125" cy="706436"/>
            <a:chOff x="1084" y="3697"/>
            <a:chExt cx="1270" cy="445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84" y="3853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source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dirty="0" err="1">
                  <a:solidFill>
                    <a:srgbClr val="000099"/>
                  </a:solidFill>
                </a:rPr>
                <a:t>dest</a:t>
              </a:r>
              <a:r>
                <a:rPr lang="en-US" sz="1400" dirty="0">
                  <a:solidFill>
                    <a:srgbClr val="000099"/>
                  </a:solidFill>
                </a:rPr>
                <a:t> IP, port: B,80</a:t>
              </a:r>
            </a:p>
          </p:txBody>
        </p:sp>
      </p:grpSp>
      <p:grpSp>
        <p:nvGrpSpPr>
          <p:cNvPr id="28707" name="Group 46"/>
          <p:cNvGrpSpPr>
            <a:grpSpLocks/>
          </p:cNvGrpSpPr>
          <p:nvPr/>
        </p:nvGrpSpPr>
        <p:grpSpPr bwMode="auto">
          <a:xfrm>
            <a:off x="3190876" y="4437065"/>
            <a:ext cx="1878013" cy="647701"/>
            <a:chOff x="2741" y="3723"/>
            <a:chExt cx="1183" cy="408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993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4086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723"/>
              <a:ext cx="111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source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solidFill>
                    <a:srgbClr val="000099"/>
                  </a:solidFill>
                </a:rPr>
                <a:t>dest</a:t>
              </a:r>
              <a:r>
                <a:rPr lang="en-US" sz="1400" dirty="0">
                  <a:solidFill>
                    <a:srgbClr val="000099"/>
                  </a:solidFill>
                </a:rPr>
                <a:t>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A,9157</a:t>
              </a: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735842" y="4259510"/>
            <a:ext cx="2065264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dirty="0">
                <a:solidFill>
                  <a:srgbClr val="000099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9369996" y="4200917"/>
            <a:ext cx="191115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dirty="0">
                <a:solidFill>
                  <a:srgbClr val="000099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3979101" y="3921436"/>
            <a:ext cx="2058956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dirty="0">
                <a:solidFill>
                  <a:srgbClr val="000099"/>
                </a:solidFill>
                <a:latin typeface="Gill Sans MT" charset="0"/>
              </a:rPr>
              <a:t>server: IP address B</a:t>
            </a: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4878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4894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713" name="Text Box 26"/>
          <p:cNvSpPr txBox="1">
            <a:spLocks noChangeArrowheads="1"/>
          </p:cNvSpPr>
          <p:nvPr/>
        </p:nvSpPr>
        <p:spPr bwMode="auto">
          <a:xfrm>
            <a:off x="5281614" y="27955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4897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4900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16" name="Group 58"/>
          <p:cNvGrpSpPr>
            <a:grpSpLocks/>
          </p:cNvGrpSpPr>
          <p:nvPr/>
        </p:nvGrpSpPr>
        <p:grpSpPr bwMode="auto">
          <a:xfrm>
            <a:off x="5076826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7" name="Group 65"/>
          <p:cNvGrpSpPr>
            <a:grpSpLocks/>
          </p:cNvGrpSpPr>
          <p:nvPr/>
        </p:nvGrpSpPr>
        <p:grpSpPr bwMode="auto">
          <a:xfrm>
            <a:off x="5781676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8" name="Group 70"/>
          <p:cNvGrpSpPr>
            <a:grpSpLocks/>
          </p:cNvGrpSpPr>
          <p:nvPr/>
        </p:nvGrpSpPr>
        <p:grpSpPr bwMode="auto">
          <a:xfrm>
            <a:off x="6453189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7886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7877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7877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7877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23" name="Group 79"/>
          <p:cNvGrpSpPr>
            <a:grpSpLocks/>
          </p:cNvGrpSpPr>
          <p:nvPr/>
        </p:nvGrpSpPr>
        <p:grpSpPr bwMode="auto">
          <a:xfrm>
            <a:off x="8029576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24" name="Group 84"/>
          <p:cNvGrpSpPr>
            <a:grpSpLocks/>
          </p:cNvGrpSpPr>
          <p:nvPr/>
        </p:nvGrpSpPr>
        <p:grpSpPr bwMode="auto">
          <a:xfrm>
            <a:off x="8824914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8766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8726" name="Freeform 90"/>
          <p:cNvSpPr>
            <a:spLocks/>
          </p:cNvSpPr>
          <p:nvPr/>
        </p:nvSpPr>
        <p:spPr bwMode="auto">
          <a:xfrm>
            <a:off x="3017839" y="2439989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727" name="Freeform 91"/>
          <p:cNvSpPr>
            <a:spLocks/>
          </p:cNvSpPr>
          <p:nvPr/>
        </p:nvSpPr>
        <p:spPr bwMode="auto">
          <a:xfrm>
            <a:off x="6003926" y="2471739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728" name="Freeform 92"/>
          <p:cNvSpPr>
            <a:spLocks/>
          </p:cNvSpPr>
          <p:nvPr/>
        </p:nvSpPr>
        <p:spPr bwMode="auto">
          <a:xfrm>
            <a:off x="6662739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729" name="Group 93"/>
          <p:cNvGrpSpPr>
            <a:grpSpLocks/>
          </p:cNvGrpSpPr>
          <p:nvPr/>
        </p:nvGrpSpPr>
        <p:grpSpPr bwMode="auto">
          <a:xfrm>
            <a:off x="6761164" y="4670272"/>
            <a:ext cx="2063750" cy="695324"/>
            <a:chOff x="2741" y="3750"/>
            <a:chExt cx="1300" cy="438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99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IP,port: B,80</a:t>
              </a:r>
            </a:p>
          </p:txBody>
        </p:sp>
      </p:grpSp>
      <p:grpSp>
        <p:nvGrpSpPr>
          <p:cNvPr id="28730" name="Group 97"/>
          <p:cNvGrpSpPr>
            <a:grpSpLocks/>
          </p:cNvGrpSpPr>
          <p:nvPr/>
        </p:nvGrpSpPr>
        <p:grpSpPr bwMode="auto">
          <a:xfrm>
            <a:off x="6831013" y="5445129"/>
            <a:ext cx="2063750" cy="720726"/>
            <a:chOff x="2741" y="3732"/>
            <a:chExt cx="1300" cy="454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32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94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source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solidFill>
                    <a:srgbClr val="000099"/>
                  </a:solidFill>
                </a:rPr>
                <a:t>dest</a:t>
              </a:r>
              <a:r>
                <a:rPr lang="en-US" sz="1400" dirty="0">
                  <a:solidFill>
                    <a:srgbClr val="000099"/>
                  </a:solidFill>
                </a:rPr>
                <a:t>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B,80</a:t>
              </a: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5021264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6494464" y="1171576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6303964" y="1516064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28734" name="Picture 10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951707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5" name="Group 104"/>
          <p:cNvGrpSpPr>
            <a:grpSpLocks/>
          </p:cNvGrpSpPr>
          <p:nvPr/>
        </p:nvGrpSpPr>
        <p:grpSpPr bwMode="auto">
          <a:xfrm flipH="1">
            <a:off x="9782175" y="3529014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8736" name="Group 107"/>
          <p:cNvGrpSpPr>
            <a:grpSpLocks/>
          </p:cNvGrpSpPr>
          <p:nvPr/>
        </p:nvGrpSpPr>
        <p:grpSpPr bwMode="auto">
          <a:xfrm>
            <a:off x="1479550" y="3613151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8737" name="Group 110"/>
          <p:cNvGrpSpPr>
            <a:grpSpLocks/>
          </p:cNvGrpSpPr>
          <p:nvPr/>
        </p:nvGrpSpPr>
        <p:grpSpPr bwMode="auto">
          <a:xfrm>
            <a:off x="4344989" y="3192463"/>
            <a:ext cx="358775" cy="704850"/>
            <a:chOff x="4140" y="429"/>
            <a:chExt cx="1425" cy="2396"/>
          </a:xfrm>
        </p:grpSpPr>
        <p:sp>
          <p:nvSpPr>
            <p:cNvPr id="2873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4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874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874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2875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875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9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2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3.1 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transfer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3.5 connection-oriented 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99"/>
                </a:solidFill>
              </a:rPr>
              <a:t>Chapter 3 Transport Layer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37405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1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4" y="921419"/>
            <a:ext cx="8811640" cy="18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0864" y="182564"/>
            <a:ext cx="8811640" cy="9223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UDP: User Datagram Protocol </a:t>
            </a:r>
            <a:r>
              <a:rPr lang="en-US" dirty="0">
                <a:ea typeface="ＭＳ Ｐゴシック" charset="0"/>
              </a:rPr>
              <a:t>[RFC 768]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9456" y="1412776"/>
            <a:ext cx="38100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altLang="ja-JP" sz="2400" dirty="0"/>
              <a:t>"no frills," "bare bones" Internet transport protocol</a:t>
            </a:r>
          </a:p>
          <a:p>
            <a:r>
              <a:rPr lang="en-US" altLang="ja-JP" sz="2400" dirty="0"/>
              <a:t>"best effort" service, UDP segments may be:</a:t>
            </a:r>
          </a:p>
          <a:p>
            <a:pPr lvl="1"/>
            <a:r>
              <a:rPr lang="en-US" altLang="zh-CN" dirty="0"/>
              <a:t>lost</a:t>
            </a:r>
          </a:p>
          <a:p>
            <a:pPr lvl="1"/>
            <a:r>
              <a:rPr lang="en-US" altLang="zh-CN" dirty="0"/>
              <a:t>delivered out-of-order to app</a:t>
            </a:r>
          </a:p>
          <a:p>
            <a:r>
              <a:rPr lang="en-US" altLang="zh-CN" sz="2400" i="1" dirty="0">
                <a:solidFill>
                  <a:srgbClr val="CC0000"/>
                </a:solidFill>
              </a:rPr>
              <a:t>connectionless:</a:t>
            </a:r>
            <a:endParaRPr lang="en-US" altLang="zh-CN" dirty="0">
              <a:solidFill>
                <a:srgbClr val="CC0000"/>
              </a:solidFill>
            </a:endParaRPr>
          </a:p>
          <a:p>
            <a:pPr lvl="1"/>
            <a:r>
              <a:rPr lang="en-US" altLang="zh-CN" dirty="0"/>
              <a:t>no handshaking between UDP sender, receiver</a:t>
            </a:r>
          </a:p>
          <a:p>
            <a:pPr lvl="1"/>
            <a:r>
              <a:rPr lang="en-US" altLang="zh-CN" dirty="0"/>
              <a:t>each UDP segment handled 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6269039" y="1340768"/>
            <a:ext cx="4094161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UDP use: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streaming multimedia apps (loss tolerant, rate sensitive)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DNS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SNMP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reliable transfer over UDP: 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add reliability at application layer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application-specific error recovery!</a:t>
            </a:r>
            <a:r>
              <a:rPr lang="en-US" altLang="zh-CN" sz="2000" dirty="0">
                <a:solidFill>
                  <a:schemeClr val="bg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  <a:defRPr/>
            </a:pPr>
            <a:r>
              <a:rPr lang="en-US" altLang="zh-CN" sz="2000" dirty="0">
                <a:solidFill>
                  <a:schemeClr val="bg2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google QUIC over HTTP/3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  <a:defRPr/>
            </a:pP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895803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3.3 connectionless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transport: UDP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950914"/>
            <a:ext cx="5385543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6588" y="116632"/>
            <a:ext cx="5773588" cy="99377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UDP: segment header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238376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2162176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9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2201864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source port #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3987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2152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2143126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3800475" y="1947864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3308351" y="148272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4257675" y="1714501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2147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3005138" y="3306764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99"/>
                </a:solidFill>
              </a:rPr>
              <a:t>application</a:t>
            </a:r>
          </a:p>
          <a:p>
            <a:pPr>
              <a:defRPr/>
            </a:pPr>
            <a:r>
              <a:rPr lang="en-US" sz="2000" dirty="0">
                <a:solidFill>
                  <a:srgbClr val="000099"/>
                </a:solidFill>
              </a:rPr>
              <a:t>data </a:t>
            </a:r>
          </a:p>
          <a:p>
            <a:pPr>
              <a:defRPr/>
            </a:pPr>
            <a:r>
              <a:rPr lang="en-US" sz="2000" dirty="0">
                <a:solidFill>
                  <a:srgbClr val="000099"/>
                </a:solidFill>
              </a:rPr>
              <a:t>(payload)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2598739" y="5222876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UDP segment format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3800475" y="2357439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2544764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length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4090989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checksum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5784850" y="1316039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000099"/>
                </a:solidFill>
              </a:rPr>
              <a:t>length, in bytes of UDP segment, including header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3402014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6389688" y="3044826"/>
            <a:ext cx="3810000" cy="30448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no connection establishment (which can add delay)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simple: no connection state at sender, receiver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small header size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6227764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6459538" y="2643189"/>
            <a:ext cx="3557384" cy="437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why is there a UDP?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6" name="Rectangle 7"/>
          <p:cNvSpPr txBox="1">
            <a:spLocks noChangeArrowheads="1"/>
          </p:cNvSpPr>
          <p:nvPr/>
        </p:nvSpPr>
        <p:spPr>
          <a:xfrm>
            <a:off x="895803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3.3 connectionless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transport: UDP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3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UDP checksum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552" y="2708920"/>
            <a:ext cx="3657600" cy="3495675"/>
          </a:xfrm>
        </p:spPr>
        <p:txBody>
          <a:bodyPr>
            <a:normAutofit fontScale="925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3000" dirty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checksum: addition (one</a:t>
            </a:r>
            <a:r>
              <a:rPr lang="en-US" altLang="ja-JP" sz="2400" dirty="0"/>
              <a:t>'s complement sum) of segment contents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</a:pPr>
            <a:endParaRPr lang="en-US" altLang="zh-CN" sz="3200" dirty="0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1797" y="2564904"/>
            <a:ext cx="4057650" cy="325755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300" dirty="0">
                <a:solidFill>
                  <a:srgbClr val="CC0000"/>
                </a:solidFill>
              </a:rPr>
              <a:t>receiver:</a:t>
            </a:r>
          </a:p>
          <a:p>
            <a:r>
              <a:rPr lang="en-US" altLang="zh-CN" sz="2400" dirty="0"/>
              <a:t>compute checksum of received segment</a:t>
            </a:r>
          </a:p>
          <a:p>
            <a:r>
              <a:rPr lang="en-US" altLang="zh-CN" sz="2400" dirty="0"/>
              <a:t>check if computed checksum equals checksum field value:</a:t>
            </a:r>
          </a:p>
          <a:p>
            <a:pPr lvl="1"/>
            <a:r>
              <a:rPr lang="en-US" altLang="zh-CN" dirty="0"/>
              <a:t>NO - error detected</a:t>
            </a:r>
          </a:p>
          <a:p>
            <a:pPr lvl="1"/>
            <a:r>
              <a:rPr lang="en-US" altLang="zh-CN" dirty="0"/>
              <a:t>YES - no error detected. </a:t>
            </a:r>
            <a:r>
              <a:rPr lang="en-US" altLang="zh-CN" i="1" dirty="0"/>
              <a:t>But maybe errors nonetheless?</a:t>
            </a:r>
            <a:r>
              <a:rPr lang="en-US" altLang="zh-CN" dirty="0"/>
              <a:t> More later ….</a:t>
            </a:r>
          </a:p>
          <a:p>
            <a:endParaRPr lang="en-US" altLang="zh-CN" dirty="0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2219325" y="1512889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Goal:</a:t>
            </a:r>
            <a:r>
              <a:rPr lang="en-US" altLang="zh-CN" sz="2800" dirty="0"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detect 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"errors" (e.g., flipped bits) in transmitted segment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sz="2800" dirty="0">
              <a:latin typeface="Comic Sans MS" panose="030F0702030302020204" pitchFamily="66" charset="0"/>
            </a:endParaRPr>
          </a:p>
        </p:txBody>
      </p:sp>
      <p:pic>
        <p:nvPicPr>
          <p:cNvPr id="32775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94556"/>
            <a:ext cx="3048668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895803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3.3 connectionless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transport: UDP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6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Transport Layer</a:t>
            </a:r>
          </a:p>
        </p:txBody>
      </p:sp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/>
              <a:t>Chapter 3 Transport Layer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5440" y="1179322"/>
            <a:ext cx="4464496" cy="46259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CC0000"/>
                </a:solidFill>
              </a:rPr>
              <a:t>our goals:</a:t>
            </a:r>
            <a:r>
              <a:rPr lang="en-US" altLang="zh-CN" dirty="0">
                <a:solidFill>
                  <a:srgbClr val="CC0000"/>
                </a:solidFill>
              </a:rPr>
              <a:t> </a:t>
            </a:r>
          </a:p>
          <a:p>
            <a:r>
              <a:rPr lang="en-US" altLang="zh-CN" sz="2400" dirty="0"/>
              <a:t>understand principles behind transport layer services:</a:t>
            </a:r>
          </a:p>
          <a:p>
            <a:pPr lvl="1"/>
            <a:r>
              <a:rPr lang="en-US" altLang="zh-CN" sz="2000" dirty="0"/>
              <a:t>multiplexing, </a:t>
            </a:r>
            <a:r>
              <a:rPr lang="en-US" altLang="zh-CN" sz="2000" dirty="0" err="1"/>
              <a:t>demultiplexing</a:t>
            </a:r>
            <a:endParaRPr lang="en-US" altLang="zh-CN" sz="2000" dirty="0"/>
          </a:p>
          <a:p>
            <a:pPr lvl="1"/>
            <a:r>
              <a:rPr lang="en-US" altLang="zh-CN" sz="2000" dirty="0"/>
              <a:t>reliable data transfer</a:t>
            </a:r>
          </a:p>
          <a:p>
            <a:pPr lvl="1"/>
            <a:r>
              <a:rPr lang="en-US" altLang="zh-CN" sz="2000" dirty="0"/>
              <a:t>flow control</a:t>
            </a:r>
          </a:p>
          <a:p>
            <a:pPr lvl="1"/>
            <a:r>
              <a:rPr lang="en-US" altLang="zh-CN" sz="2000" dirty="0"/>
              <a:t>congestion control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39893" y="1664232"/>
            <a:ext cx="4752528" cy="4320480"/>
          </a:xfrm>
        </p:spPr>
        <p:txBody>
          <a:bodyPr/>
          <a:lstStyle/>
          <a:p>
            <a:r>
              <a:rPr lang="en-US" altLang="zh-CN" sz="2400" dirty="0"/>
              <a:t>learn about Internet transport layer protocols:</a:t>
            </a:r>
          </a:p>
          <a:p>
            <a:pPr lvl="1"/>
            <a:r>
              <a:rPr lang="en-US" altLang="zh-CN" sz="2000" dirty="0"/>
              <a:t>UDP: connectionless transport</a:t>
            </a:r>
          </a:p>
          <a:p>
            <a:pPr lvl="1"/>
            <a:r>
              <a:rPr lang="en-US" altLang="zh-CN" sz="2000" dirty="0"/>
              <a:t>TCP: connection-oriented reliable transport</a:t>
            </a:r>
          </a:p>
          <a:p>
            <a:pPr lvl="1"/>
            <a:r>
              <a:rPr lang="en-US" altLang="zh-CN" sz="2000" dirty="0"/>
              <a:t>TCP congestion control</a:t>
            </a:r>
          </a:p>
          <a:p>
            <a:endParaRPr lang="en-US" altLang="zh-CN" sz="2400" dirty="0"/>
          </a:p>
        </p:txBody>
      </p:sp>
      <p:sp>
        <p:nvSpPr>
          <p:cNvPr id="2" name="五角星 1"/>
          <p:cNvSpPr/>
          <p:nvPr/>
        </p:nvSpPr>
        <p:spPr bwMode="auto">
          <a:xfrm>
            <a:off x="3503712" y="3634716"/>
            <a:ext cx="216024" cy="216024"/>
          </a:xfrm>
          <a:prstGeom prst="star5">
            <a:avLst/>
          </a:prstGeom>
          <a:gradFill flip="none" rotWithShape="1">
            <a:gsLst>
              <a:gs pos="0">
                <a:srgbClr val="FF0000"/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五角星 7"/>
          <p:cNvSpPr/>
          <p:nvPr/>
        </p:nvSpPr>
        <p:spPr bwMode="auto">
          <a:xfrm>
            <a:off x="4266295" y="4077072"/>
            <a:ext cx="216024" cy="216024"/>
          </a:xfrm>
          <a:prstGeom prst="star5">
            <a:avLst/>
          </a:prstGeom>
          <a:gradFill flip="none" rotWithShape="1">
            <a:gsLst>
              <a:gs pos="0">
                <a:srgbClr val="FF0000"/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679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940595"/>
            <a:ext cx="5800576" cy="8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3384550" y="2190750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1  1  1  1  0  0  1  1  0  0  1  1  0  0  1  1  0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1  1  1  0  1  0  1  0  1  0  1  0  1  0  1  0  1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dirty="0">
              <a:solidFill>
                <a:srgbClr val="000099"/>
              </a:solidFill>
              <a:latin typeface="Comic Sans MS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dirty="0">
              <a:solidFill>
                <a:srgbClr val="000099"/>
              </a:solidFill>
              <a:latin typeface="Comic Sans MS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1  1  0  1  1  1  0  1  1  1  0  1  1  1  1  0  0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0  0  1  0  0  0  1  0  0  0  1  0  0  0  0  1  1</a:t>
            </a:r>
            <a:endParaRPr lang="en-US" sz="2400" b="1" dirty="0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3308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3054896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1</a:t>
            </a: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1404993" y="3182144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dirty="0">
                <a:solidFill>
                  <a:srgbClr val="000099"/>
                </a:solidFill>
                <a:latin typeface="Comic Sans MS" charset="0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2311294" y="3863439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dirty="0">
                <a:solidFill>
                  <a:srgbClr val="000099"/>
                </a:solidFill>
                <a:latin typeface="Comic Sans MS" charset="0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1628669" y="4144817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solidFill>
                  <a:srgbClr val="000099"/>
                </a:solidFill>
                <a:latin typeface="Comic Sans MS" charset="0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3308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3805" name="Freeform 11"/>
          <p:cNvSpPr>
            <a:spLocks/>
          </p:cNvSpPr>
          <p:nvPr/>
        </p:nvSpPr>
        <p:spPr bwMode="auto">
          <a:xfrm>
            <a:off x="3215680" y="3500439"/>
            <a:ext cx="6336704" cy="9702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373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Comic Sans MS" panose="030F0702030302020204" pitchFamily="66" charset="0"/>
              </a:rPr>
              <a:t>Note: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when adding numbers, a carryout from the most significant bit needs to be added to the result</a:t>
            </a:r>
          </a:p>
          <a:p>
            <a:pPr>
              <a:defRPr/>
            </a:pP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7" name="TextBox 1"/>
          <p:cNvSpPr txBox="1">
            <a:spLocks noChangeArrowheads="1"/>
          </p:cNvSpPr>
          <p:nvPr/>
        </p:nvSpPr>
        <p:spPr bwMode="auto">
          <a:xfrm>
            <a:off x="1863726" y="6199189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ttp://gaia.cs.umass.edu/kurose_ross/interactive/</a:t>
            </a: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>
          <a:xfrm>
            <a:off x="895803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3.3 connectionless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transport: UDP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0318" y="6033461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6C6CC"/>
                </a:solidFill>
              </a:rPr>
              <a:t>https://www.cnblogs.com/noble/p/4144139.html</a:t>
            </a:r>
            <a:endParaRPr lang="zh-CN" altLang="en-US" dirty="0">
              <a:solidFill>
                <a:srgbClr val="16C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46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3.1 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3.4 principles of reliable data transfer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3.5 connection-oriented 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99"/>
                </a:solidFill>
              </a:rPr>
              <a:t>Chapter 3 Transport Layer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40247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250953" y="3058064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sending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流程图: 准备 4"/>
          <p:cNvSpPr/>
          <p:nvPr/>
        </p:nvSpPr>
        <p:spPr bwMode="auto">
          <a:xfrm>
            <a:off x="5683001" y="3523357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7" name="流程图: 准备 16"/>
          <p:cNvSpPr/>
          <p:nvPr/>
        </p:nvSpPr>
        <p:spPr bwMode="auto">
          <a:xfrm>
            <a:off x="7411193" y="3523357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 rot="5400000">
            <a:off x="6688389" y="3247575"/>
            <a:ext cx="283956" cy="1900782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reliable channel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411193" y="3058064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7853" y="3955405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transport</a:t>
            </a:r>
          </a:p>
          <a:p>
            <a:pPr algn="ctr"/>
            <a:r>
              <a:rPr lang="en-US" altLang="zh-CN" dirty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96265" y="2515245"/>
            <a:ext cx="738664" cy="1215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application</a:t>
            </a:r>
          </a:p>
          <a:p>
            <a:pPr algn="ctr"/>
            <a:r>
              <a:rPr lang="en-US" altLang="zh-CN" dirty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954809" y="3883397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 bwMode="auto">
          <a:xfrm>
            <a:off x="5543174" y="3523357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 rot="10800000">
            <a:off x="7843241" y="3514015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角上箭头 20"/>
          <p:cNvSpPr/>
          <p:nvPr/>
        </p:nvSpPr>
        <p:spPr bwMode="auto">
          <a:xfrm>
            <a:off x="7706045" y="3896795"/>
            <a:ext cx="288033" cy="346031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上箭头 43"/>
          <p:cNvSpPr/>
          <p:nvPr/>
        </p:nvSpPr>
        <p:spPr bwMode="auto">
          <a:xfrm rot="5400000">
            <a:off x="5548900" y="3945490"/>
            <a:ext cx="374119" cy="288033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83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2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21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4809" y="2515245"/>
            <a:ext cx="4608512" cy="2573385"/>
            <a:chOff x="3954809" y="2515245"/>
            <a:chExt cx="4608512" cy="2573385"/>
          </a:xfrm>
        </p:grpSpPr>
        <p:sp>
          <p:nvSpPr>
            <p:cNvPr id="13" name="矩形 12"/>
            <p:cNvSpPr/>
            <p:nvPr/>
          </p:nvSpPr>
          <p:spPr bwMode="auto">
            <a:xfrm>
              <a:off x="5250953" y="3058064"/>
              <a:ext cx="864096" cy="4062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bg1"/>
              </a:glow>
              <a:outerShdw dist="63500" dir="18900000" algn="bl" rotWithShape="0">
                <a:srgbClr val="0000FF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sending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process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5" name="流程图: 准备 4"/>
            <p:cNvSpPr/>
            <p:nvPr/>
          </p:nvSpPr>
          <p:spPr bwMode="auto">
            <a:xfrm>
              <a:off x="5683001" y="3523357"/>
              <a:ext cx="432048" cy="284292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data</a:t>
              </a:r>
              <a:endPara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7" name="流程图: 准备 16"/>
            <p:cNvSpPr/>
            <p:nvPr/>
          </p:nvSpPr>
          <p:spPr bwMode="auto">
            <a:xfrm>
              <a:off x="7411193" y="3523357"/>
              <a:ext cx="432048" cy="284292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data</a:t>
              </a:r>
              <a:endParaRPr kumimoji="0" lang="zh-CN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7" name="圆柱形 6"/>
            <p:cNvSpPr/>
            <p:nvPr/>
          </p:nvSpPr>
          <p:spPr bwMode="auto">
            <a:xfrm rot="5400000">
              <a:off x="6688389" y="3247575"/>
              <a:ext cx="283956" cy="1900782"/>
            </a:xfrm>
            <a:prstGeom prst="can">
              <a:avLst>
                <a:gd name="adj" fmla="val 45126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vert270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reliable channel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411193" y="3058064"/>
              <a:ext cx="864096" cy="4062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bg1"/>
              </a:glow>
              <a:outerShdw dist="63500" dir="18900000" algn="bl" rotWithShape="0">
                <a:srgbClr val="00B050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receiver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process</a:t>
              </a: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97853" y="3955405"/>
              <a:ext cx="738664" cy="113322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0099"/>
                  </a:solidFill>
                </a:rPr>
                <a:t>transport</a:t>
              </a:r>
            </a:p>
            <a:p>
              <a:pPr algn="ctr"/>
              <a:r>
                <a:rPr lang="en-US" altLang="zh-CN" dirty="0">
                  <a:solidFill>
                    <a:srgbClr val="000099"/>
                  </a:solidFill>
                </a:rPr>
                <a:t>layer</a:t>
              </a:r>
              <a:endParaRPr lang="zh-CN" altLang="en-US" dirty="0">
                <a:solidFill>
                  <a:srgbClr val="000099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96265" y="2515245"/>
              <a:ext cx="738664" cy="121520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0099"/>
                  </a:solidFill>
                </a:rPr>
                <a:t>application</a:t>
              </a:r>
            </a:p>
            <a:p>
              <a:pPr algn="ctr"/>
              <a:r>
                <a:rPr lang="en-US" altLang="zh-CN" dirty="0">
                  <a:solidFill>
                    <a:srgbClr val="000099"/>
                  </a:solidFill>
                </a:rPr>
                <a:t>layer</a:t>
              </a:r>
              <a:endParaRPr lang="zh-CN" altLang="en-US" dirty="0">
                <a:solidFill>
                  <a:srgbClr val="000099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954809" y="3883397"/>
              <a:ext cx="4608512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下箭头 18"/>
            <p:cNvSpPr/>
            <p:nvPr/>
          </p:nvSpPr>
          <p:spPr bwMode="auto">
            <a:xfrm>
              <a:off x="5543174" y="3523357"/>
              <a:ext cx="144016" cy="360040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" name="下箭头 40"/>
            <p:cNvSpPr/>
            <p:nvPr/>
          </p:nvSpPr>
          <p:spPr bwMode="auto">
            <a:xfrm rot="10800000">
              <a:off x="7843241" y="3514015"/>
              <a:ext cx="144016" cy="360040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" name="直角上箭头 20"/>
            <p:cNvSpPr/>
            <p:nvPr/>
          </p:nvSpPr>
          <p:spPr bwMode="auto">
            <a:xfrm>
              <a:off x="7706045" y="3896795"/>
              <a:ext cx="288033" cy="346031"/>
            </a:xfrm>
            <a:prstGeom prst="bentUpArrow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" name="直角上箭头 43"/>
            <p:cNvSpPr/>
            <p:nvPr/>
          </p:nvSpPr>
          <p:spPr bwMode="auto">
            <a:xfrm rot="5400000">
              <a:off x="5548900" y="3945490"/>
              <a:ext cx="374119" cy="288033"/>
            </a:xfrm>
            <a:prstGeom prst="bentUpArrow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Stone Sans" pitchFamily="2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7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6 0.00602 L -0.13737 0.00602 C -0.20338 0.00602 -0.28463 -0.0375 -0.28463 -0.07292 L -0.28463 -0.1513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7552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sending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流程图: 准备 4"/>
          <p:cNvSpPr/>
          <p:nvPr/>
        </p:nvSpPr>
        <p:spPr bwMode="auto">
          <a:xfrm>
            <a:off x="2207568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7" name="流程图: 准备 16"/>
          <p:cNvSpPr/>
          <p:nvPr/>
        </p:nvSpPr>
        <p:spPr bwMode="auto">
          <a:xfrm>
            <a:off x="3935760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 rot="5400000">
            <a:off x="3212956" y="2217114"/>
            <a:ext cx="283956" cy="1900782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reliable channel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93576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420" y="292494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transport</a:t>
            </a:r>
          </a:p>
          <a:p>
            <a:pPr algn="ctr"/>
            <a:r>
              <a:rPr lang="en-US" altLang="zh-CN" dirty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0832" y="1484784"/>
            <a:ext cx="738664" cy="1215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application</a:t>
            </a:r>
          </a:p>
          <a:p>
            <a:pPr algn="ctr"/>
            <a:r>
              <a:rPr lang="en-US" altLang="zh-CN" dirty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93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 bwMode="auto">
          <a:xfrm>
            <a:off x="2067741" y="249289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 rot="10800000">
            <a:off x="4367808" y="2483554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角上箭头 20"/>
          <p:cNvSpPr/>
          <p:nvPr/>
        </p:nvSpPr>
        <p:spPr bwMode="auto">
          <a:xfrm>
            <a:off x="4230612" y="2866334"/>
            <a:ext cx="288033" cy="346031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上箭头 43"/>
          <p:cNvSpPr/>
          <p:nvPr/>
        </p:nvSpPr>
        <p:spPr bwMode="auto">
          <a:xfrm rot="5400000">
            <a:off x="2073467" y="2915029"/>
            <a:ext cx="374119" cy="288033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7552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sending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流程图: 准备 4"/>
          <p:cNvSpPr/>
          <p:nvPr/>
        </p:nvSpPr>
        <p:spPr bwMode="auto">
          <a:xfrm>
            <a:off x="2207568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7" name="流程图: 准备 16"/>
          <p:cNvSpPr/>
          <p:nvPr/>
        </p:nvSpPr>
        <p:spPr bwMode="auto">
          <a:xfrm>
            <a:off x="3935760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 rot="5400000">
            <a:off x="3212956" y="2217114"/>
            <a:ext cx="283956" cy="1900782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reliable channel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93576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420" y="292494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transport</a:t>
            </a:r>
          </a:p>
          <a:p>
            <a:pPr algn="ctr"/>
            <a:r>
              <a:rPr lang="en-US" altLang="zh-CN" dirty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0832" y="1484784"/>
            <a:ext cx="738664" cy="1215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application</a:t>
            </a:r>
          </a:p>
          <a:p>
            <a:pPr algn="ctr"/>
            <a:r>
              <a:rPr lang="en-US" altLang="zh-CN" dirty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3" name="圆柱形 22"/>
          <p:cNvSpPr/>
          <p:nvPr/>
        </p:nvSpPr>
        <p:spPr bwMode="auto">
          <a:xfrm rot="5400000">
            <a:off x="7906810" y="3600553"/>
            <a:ext cx="283956" cy="2177384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unreliable channel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5520" y="50636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(a) provided service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57715" y="505979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(b) Service implementation</a:t>
            </a:r>
            <a:endParaRPr lang="zh-CN" altLang="en-US" dirty="0">
              <a:solidFill>
                <a:srgbClr val="000099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93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8799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0811" y="4302621"/>
            <a:ext cx="1002330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20832" y="436510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network</a:t>
            </a:r>
          </a:p>
          <a:p>
            <a:pPr algn="ctr"/>
            <a:r>
              <a:rPr lang="en-US" altLang="zh-CN" dirty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2067741" y="249289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 rot="10800000">
            <a:off x="4367808" y="2483554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角上箭头 20"/>
          <p:cNvSpPr/>
          <p:nvPr/>
        </p:nvSpPr>
        <p:spPr bwMode="auto">
          <a:xfrm>
            <a:off x="4230612" y="2866334"/>
            <a:ext cx="288033" cy="346031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上箭头 43"/>
          <p:cNvSpPr/>
          <p:nvPr/>
        </p:nvSpPr>
        <p:spPr bwMode="auto">
          <a:xfrm rot="5400000">
            <a:off x="2073467" y="2915029"/>
            <a:ext cx="374119" cy="288033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4" name="直角双向箭头 23"/>
          <p:cNvSpPr/>
          <p:nvPr/>
        </p:nvSpPr>
        <p:spPr bwMode="auto">
          <a:xfrm>
            <a:off x="9048329" y="4330296"/>
            <a:ext cx="432048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8" name="直角双向箭头 47"/>
          <p:cNvSpPr/>
          <p:nvPr/>
        </p:nvSpPr>
        <p:spPr bwMode="auto">
          <a:xfrm flipH="1">
            <a:off x="6557715" y="4327167"/>
            <a:ext cx="423663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734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7552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sending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流程图: 准备 4"/>
          <p:cNvSpPr/>
          <p:nvPr/>
        </p:nvSpPr>
        <p:spPr bwMode="auto">
          <a:xfrm>
            <a:off x="2207568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7" name="流程图: 准备 16"/>
          <p:cNvSpPr/>
          <p:nvPr/>
        </p:nvSpPr>
        <p:spPr bwMode="auto">
          <a:xfrm>
            <a:off x="3935760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 rot="5400000">
            <a:off x="3212956" y="2217114"/>
            <a:ext cx="283956" cy="1900782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reliable channel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93576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420" y="292494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transport</a:t>
            </a:r>
          </a:p>
          <a:p>
            <a:pPr algn="ctr"/>
            <a:r>
              <a:rPr lang="en-US" altLang="zh-CN" dirty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0832" y="1484784"/>
            <a:ext cx="738664" cy="1215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application</a:t>
            </a:r>
          </a:p>
          <a:p>
            <a:pPr algn="ctr"/>
            <a:r>
              <a:rPr lang="en-US" altLang="zh-CN" dirty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3" name="圆柱形 22"/>
          <p:cNvSpPr/>
          <p:nvPr/>
        </p:nvSpPr>
        <p:spPr bwMode="auto">
          <a:xfrm rot="5400000">
            <a:off x="7906810" y="3600553"/>
            <a:ext cx="283956" cy="2177384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unreliable channel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5520" y="50636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(a) provided service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57715" y="505979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(b) Service implementation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6" name="流程图: 准备 25"/>
          <p:cNvSpPr/>
          <p:nvPr/>
        </p:nvSpPr>
        <p:spPr bwMode="auto">
          <a:xfrm>
            <a:off x="7471519" y="2928684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7" name="流程图: 准备 26"/>
          <p:cNvSpPr/>
          <p:nvPr/>
        </p:nvSpPr>
        <p:spPr bwMode="auto">
          <a:xfrm>
            <a:off x="8198421" y="2928684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391399" y="3300925"/>
            <a:ext cx="1512168" cy="636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eliable 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data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transfer protocol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(sending side)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198421" y="3300924"/>
            <a:ext cx="1520254" cy="636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reliable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transfer protocol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(receiving side)</a:t>
            </a:r>
            <a:endParaRPr lang="zh-CN" altLang="en-US" sz="1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93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077772" y="293597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rdt_send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87655" y="2935977"/>
            <a:ext cx="150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deliver_data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07423" y="394408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udt_send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256240" y="3944089"/>
            <a:ext cx="106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rdt_rcv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799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0811" y="4302621"/>
            <a:ext cx="1002330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20832" y="436510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network</a:t>
            </a:r>
          </a:p>
          <a:p>
            <a:pPr algn="ctr"/>
            <a:r>
              <a:rPr lang="en-US" altLang="zh-CN" dirty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2067741" y="249289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 rot="10800000">
            <a:off x="4367808" y="2483554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角上箭头 20"/>
          <p:cNvSpPr/>
          <p:nvPr/>
        </p:nvSpPr>
        <p:spPr bwMode="auto">
          <a:xfrm>
            <a:off x="4230612" y="2866334"/>
            <a:ext cx="288033" cy="346031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上箭头 43"/>
          <p:cNvSpPr/>
          <p:nvPr/>
        </p:nvSpPr>
        <p:spPr bwMode="auto">
          <a:xfrm rot="5400000">
            <a:off x="2073467" y="2915029"/>
            <a:ext cx="374119" cy="288033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5" name="下箭头 44"/>
          <p:cNvSpPr/>
          <p:nvPr/>
        </p:nvSpPr>
        <p:spPr bwMode="auto">
          <a:xfrm>
            <a:off x="7248886" y="287198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6" name="下箭头 45"/>
          <p:cNvSpPr/>
          <p:nvPr/>
        </p:nvSpPr>
        <p:spPr bwMode="auto">
          <a:xfrm rot="10800000">
            <a:off x="8671767" y="285293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4" name="直角双向箭头 23"/>
          <p:cNvSpPr/>
          <p:nvPr/>
        </p:nvSpPr>
        <p:spPr bwMode="auto">
          <a:xfrm>
            <a:off x="9048329" y="4330296"/>
            <a:ext cx="432048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8" name="直角双向箭头 47"/>
          <p:cNvSpPr/>
          <p:nvPr/>
        </p:nvSpPr>
        <p:spPr bwMode="auto">
          <a:xfrm flipH="1">
            <a:off x="6557715" y="4327167"/>
            <a:ext cx="423663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30" name="上下箭头 29"/>
          <p:cNvSpPr/>
          <p:nvPr/>
        </p:nvSpPr>
        <p:spPr bwMode="auto">
          <a:xfrm>
            <a:off x="9322095" y="3972399"/>
            <a:ext cx="118593" cy="322668"/>
          </a:xfrm>
          <a:prstGeom prst="upDownArrow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50" name="上下箭头 49"/>
          <p:cNvSpPr/>
          <p:nvPr/>
        </p:nvSpPr>
        <p:spPr bwMode="auto">
          <a:xfrm>
            <a:off x="6607251" y="3951593"/>
            <a:ext cx="118593" cy="322668"/>
          </a:xfrm>
          <a:prstGeom prst="upDownArrow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614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1" y="952723"/>
            <a:ext cx="7989888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63" y="193675"/>
            <a:ext cx="7960328" cy="889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Reliable data transfer: getting started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2541589" y="3106739"/>
            <a:ext cx="8531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</a:rPr>
              <a:t>send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8716963" y="3116264"/>
            <a:ext cx="11785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receive</a:t>
            </a:r>
          </a:p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grpSp>
        <p:nvGrpSpPr>
          <p:cNvPr id="283654" name="Group 6"/>
          <p:cNvGrpSpPr>
            <a:grpSpLocks/>
          </p:cNvGrpSpPr>
          <p:nvPr/>
        </p:nvGrpSpPr>
        <p:grpSpPr bwMode="auto">
          <a:xfrm>
            <a:off x="1952302" y="1460500"/>
            <a:ext cx="3955559" cy="1577975"/>
            <a:chOff x="240" y="920"/>
            <a:chExt cx="2523" cy="994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265" y="920"/>
              <a:ext cx="249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dirty="0" err="1">
                  <a:solidFill>
                    <a:srgbClr val="FF0000"/>
                  </a:solidFill>
                  <a:latin typeface="Courier New" charset="0"/>
                </a:rPr>
                <a:t>rdt_send</a:t>
              </a:r>
              <a:r>
                <a:rPr lang="en-US" sz="1800" b="1" dirty="0">
                  <a:solidFill>
                    <a:srgbClr val="FF0000"/>
                  </a:solidFill>
                  <a:latin typeface="Courier New" charset="0"/>
                </a:rPr>
                <a:t>():</a:t>
              </a:r>
              <a:r>
                <a:rPr lang="en-US" sz="1800" dirty="0">
                  <a:latin typeface="Times New Roman" charset="0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</a:rPr>
                <a:t>called from above, (e.g., by app.). Passed data to 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deliver to receiver upper layer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  <p:grpSp>
          <p:nvGrpSpPr>
            <p:cNvPr id="39961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984"/>
              <a:chOff x="240" y="942"/>
              <a:chExt cx="2370" cy="984"/>
            </a:xfrm>
          </p:grpSpPr>
          <p:sp>
            <p:nvSpPr>
              <p:cNvPr id="24603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904" cy="42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4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59" name="Group 11"/>
          <p:cNvGrpSpPr>
            <a:grpSpLocks/>
          </p:cNvGrpSpPr>
          <p:nvPr/>
        </p:nvGrpSpPr>
        <p:grpSpPr bwMode="auto">
          <a:xfrm>
            <a:off x="1800226" y="4302125"/>
            <a:ext cx="3762375" cy="1941513"/>
            <a:chOff x="174" y="2710"/>
            <a:chExt cx="2370" cy="1223"/>
          </a:xfrm>
        </p:grpSpPr>
        <p:sp>
          <p:nvSpPr>
            <p:cNvPr id="24597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dirty="0" err="1">
                  <a:solidFill>
                    <a:srgbClr val="FF0000"/>
                  </a:solidFill>
                  <a:latin typeface="Courier New" charset="0"/>
                </a:rPr>
                <a:t>udt_send</a:t>
              </a:r>
              <a:r>
                <a:rPr lang="en-US" sz="1800" b="1" dirty="0">
                  <a:solidFill>
                    <a:srgbClr val="FF0000"/>
                  </a:solidFill>
                  <a:latin typeface="Courier New" charset="0"/>
                </a:rPr>
                <a:t>():</a:t>
              </a:r>
              <a:r>
                <a:rPr lang="en-US" sz="1800" dirty="0">
                  <a:latin typeface="Times New Roman" charset="0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</a:rPr>
                <a:t>called by </a:t>
              </a:r>
              <a:r>
                <a:rPr lang="en-US" sz="1800" dirty="0" err="1">
                  <a:solidFill>
                    <a:srgbClr val="000099"/>
                  </a:solidFill>
                </a:rPr>
                <a:t>rdt</a:t>
              </a:r>
              <a:r>
                <a:rPr lang="en-US" sz="1800" dirty="0">
                  <a:solidFill>
                    <a:srgbClr val="000099"/>
                  </a:solidFill>
                </a:rPr>
                <a:t>,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to transfer packet over 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unreliable channel to receiver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  <p:grpSp>
          <p:nvGrpSpPr>
            <p:cNvPr id="39957" name="Group 13"/>
            <p:cNvGrpSpPr>
              <a:grpSpLocks/>
            </p:cNvGrpSpPr>
            <p:nvPr/>
          </p:nvGrpSpPr>
          <p:grpSpPr bwMode="auto">
            <a:xfrm>
              <a:off x="174" y="2710"/>
              <a:ext cx="2370" cy="1220"/>
              <a:chOff x="174" y="2710"/>
              <a:chExt cx="2370" cy="1220"/>
            </a:xfrm>
          </p:grpSpPr>
          <p:sp>
            <p:nvSpPr>
              <p:cNvPr id="24599" name="Line 14"/>
              <p:cNvSpPr>
                <a:spLocks noChangeShapeType="1"/>
              </p:cNvSpPr>
              <p:nvPr/>
            </p:nvSpPr>
            <p:spPr bwMode="auto">
              <a:xfrm flipV="1">
                <a:off x="882" y="2710"/>
                <a:ext cx="1207" cy="65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0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64" name="Group 16"/>
          <p:cNvGrpSpPr>
            <a:grpSpLocks/>
          </p:cNvGrpSpPr>
          <p:nvPr/>
        </p:nvGrpSpPr>
        <p:grpSpPr bwMode="auto">
          <a:xfrm>
            <a:off x="6543677" y="4292601"/>
            <a:ext cx="4016375" cy="1717675"/>
            <a:chOff x="3162" y="2704"/>
            <a:chExt cx="2530" cy="1082"/>
          </a:xfrm>
        </p:grpSpPr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194" y="3368"/>
              <a:ext cx="24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dirty="0" err="1">
                  <a:solidFill>
                    <a:srgbClr val="FF0000"/>
                  </a:solidFill>
                  <a:latin typeface="Courier New" charset="0"/>
                </a:rPr>
                <a:t>rdt_rcv</a:t>
              </a:r>
              <a:r>
                <a:rPr lang="en-US" sz="1800" b="1" dirty="0">
                  <a:solidFill>
                    <a:srgbClr val="000099"/>
                  </a:solidFill>
                  <a:latin typeface="Courier New" charset="0"/>
                </a:rPr>
                <a:t>():</a:t>
              </a:r>
              <a:r>
                <a:rPr lang="en-US" sz="1800" dirty="0">
                  <a:solidFill>
                    <a:srgbClr val="000099"/>
                  </a:solidFill>
                  <a:latin typeface="Times New Roman" charset="0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</a:rPr>
                <a:t>called when packet arrives on </a:t>
              </a:r>
              <a:r>
                <a:rPr lang="en-US" sz="1800" dirty="0" err="1">
                  <a:solidFill>
                    <a:srgbClr val="000099"/>
                  </a:solidFill>
                </a:rPr>
                <a:t>rcv</a:t>
              </a:r>
              <a:r>
                <a:rPr lang="en-US" sz="1800" dirty="0">
                  <a:solidFill>
                    <a:srgbClr val="000099"/>
                  </a:solidFill>
                </a:rPr>
                <a:t>-side of channel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  <p:grpSp>
          <p:nvGrpSpPr>
            <p:cNvPr id="39953" name="Group 18"/>
            <p:cNvGrpSpPr>
              <a:grpSpLocks/>
            </p:cNvGrpSpPr>
            <p:nvPr/>
          </p:nvGrpSpPr>
          <p:grpSpPr bwMode="auto">
            <a:xfrm>
              <a:off x="3162" y="2704"/>
              <a:ext cx="2370" cy="1082"/>
              <a:chOff x="3162" y="2704"/>
              <a:chExt cx="2370" cy="1082"/>
            </a:xfrm>
          </p:grpSpPr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H="1" flipV="1">
                <a:off x="3416" y="2704"/>
                <a:ext cx="1115" cy="66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6505576" y="1470026"/>
            <a:ext cx="3762375" cy="1584325"/>
            <a:chOff x="3138" y="926"/>
            <a:chExt cx="2370" cy="998"/>
          </a:xfrm>
        </p:grpSpPr>
        <p:sp>
          <p:nvSpPr>
            <p:cNvPr id="24589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dirty="0" err="1">
                  <a:solidFill>
                    <a:srgbClr val="FF0000"/>
                  </a:solidFill>
                  <a:latin typeface="Courier New" charset="0"/>
                </a:rPr>
                <a:t>deliver_data</a:t>
              </a:r>
              <a:r>
                <a:rPr lang="en-US" sz="1800" b="1" dirty="0">
                  <a:solidFill>
                    <a:srgbClr val="FF0000"/>
                  </a:solidFill>
                  <a:latin typeface="Courier New" charset="0"/>
                </a:rPr>
                <a:t>():</a:t>
              </a:r>
              <a:r>
                <a:rPr lang="en-US" sz="1800" dirty="0">
                  <a:latin typeface="Times New Roman" charset="0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</a:rPr>
                <a:t>called by </a:t>
              </a:r>
              <a:r>
                <a:rPr lang="en-US" sz="1800" b="1" dirty="0" err="1">
                  <a:solidFill>
                    <a:srgbClr val="000099"/>
                  </a:solidFill>
                </a:rPr>
                <a:t>rdt</a:t>
              </a:r>
              <a:r>
                <a:rPr lang="en-US" sz="1800" dirty="0">
                  <a:solidFill>
                    <a:srgbClr val="000099"/>
                  </a:solidFill>
                </a:rPr>
                <a:t> to deliver data to upper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  <p:grpSp>
          <p:nvGrpSpPr>
            <p:cNvPr id="39949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982"/>
              <a:chOff x="3138" y="942"/>
              <a:chExt cx="2370" cy="982"/>
            </a:xfrm>
          </p:grpSpPr>
          <p:sp>
            <p:nvSpPr>
              <p:cNvPr id="24591" name="Line 24"/>
              <p:cNvSpPr>
                <a:spLocks noChangeShapeType="1"/>
              </p:cNvSpPr>
              <p:nvPr/>
            </p:nvSpPr>
            <p:spPr bwMode="auto">
              <a:xfrm flipH="1">
                <a:off x="3663" y="1344"/>
                <a:ext cx="1047" cy="5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2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2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" name="流程图: 准备 27"/>
          <p:cNvSpPr/>
          <p:nvPr/>
        </p:nvSpPr>
        <p:spPr bwMode="auto">
          <a:xfrm>
            <a:off x="5334932" y="2988493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0" name="流程图: 准备 29"/>
          <p:cNvSpPr/>
          <p:nvPr/>
        </p:nvSpPr>
        <p:spPr bwMode="auto">
          <a:xfrm>
            <a:off x="6061834" y="2988493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254812" y="3360734"/>
            <a:ext cx="1512168" cy="636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eliable 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data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transfer protocol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(sending side)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061834" y="3360733"/>
            <a:ext cx="1520254" cy="636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reliable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transfer protocol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(receiving side)</a:t>
            </a:r>
            <a:endParaRPr lang="zh-CN" altLang="en-US" sz="1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41185" y="299578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rdt_send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51068" y="2995786"/>
            <a:ext cx="150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deliver_data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70836" y="400389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udt_send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19653" y="4003898"/>
            <a:ext cx="106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rdt_rcv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743389" y="2912745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下箭头 37"/>
          <p:cNvSpPr/>
          <p:nvPr/>
        </p:nvSpPr>
        <p:spPr bwMode="auto">
          <a:xfrm>
            <a:off x="5112299" y="2931795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39" name="下箭头 38"/>
          <p:cNvSpPr/>
          <p:nvPr/>
        </p:nvSpPr>
        <p:spPr bwMode="auto">
          <a:xfrm rot="10800000">
            <a:off x="6535180" y="2912745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0" name="上下箭头 39"/>
          <p:cNvSpPr/>
          <p:nvPr/>
        </p:nvSpPr>
        <p:spPr bwMode="auto">
          <a:xfrm>
            <a:off x="7185508" y="4032208"/>
            <a:ext cx="118593" cy="322668"/>
          </a:xfrm>
          <a:prstGeom prst="upDownArrow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上下箭头 40"/>
          <p:cNvSpPr/>
          <p:nvPr/>
        </p:nvSpPr>
        <p:spPr bwMode="auto">
          <a:xfrm>
            <a:off x="4470664" y="4011402"/>
            <a:ext cx="118593" cy="322668"/>
          </a:xfrm>
          <a:prstGeom prst="upDownArrow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2" name="圆柱形 41"/>
          <p:cNvSpPr/>
          <p:nvPr/>
        </p:nvSpPr>
        <p:spPr bwMode="auto">
          <a:xfrm rot="5400000">
            <a:off x="5765883" y="3694760"/>
            <a:ext cx="283956" cy="2177384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unreliable channel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43" name="直角双向箭头 42"/>
          <p:cNvSpPr/>
          <p:nvPr/>
        </p:nvSpPr>
        <p:spPr bwMode="auto">
          <a:xfrm>
            <a:off x="6907402" y="4424503"/>
            <a:ext cx="432048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双向箭头 43"/>
          <p:cNvSpPr/>
          <p:nvPr/>
        </p:nvSpPr>
        <p:spPr bwMode="auto">
          <a:xfrm flipH="1">
            <a:off x="4416788" y="4421374"/>
            <a:ext cx="423663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743389" y="4362451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7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8351" y="1193800"/>
            <a:ext cx="7947025" cy="335280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we'</a:t>
            </a:r>
            <a:r>
              <a:rPr lang="en-US" altLang="ja-JP" dirty="0">
                <a:solidFill>
                  <a:srgbClr val="CC0000"/>
                </a:solidFill>
              </a:rPr>
              <a:t>ll:</a:t>
            </a:r>
          </a:p>
          <a:p>
            <a:r>
              <a:rPr lang="en-US" altLang="zh-CN" dirty="0"/>
              <a:t>incrementally develop sender, receiver sides of </a:t>
            </a:r>
            <a:r>
              <a:rPr lang="en-US" altLang="zh-CN" u="sng" dirty="0">
                <a:solidFill>
                  <a:srgbClr val="CC0000"/>
                </a:solidFill>
              </a:rPr>
              <a:t>r</a:t>
            </a:r>
            <a:r>
              <a:rPr lang="en-US" altLang="zh-CN" dirty="0"/>
              <a:t>eliable </a:t>
            </a:r>
            <a:r>
              <a:rPr lang="en-US" altLang="zh-CN" u="sng" dirty="0">
                <a:solidFill>
                  <a:srgbClr val="CC0000"/>
                </a:solidFill>
              </a:rPr>
              <a:t>d</a:t>
            </a:r>
            <a:r>
              <a:rPr lang="en-US" altLang="zh-CN" dirty="0"/>
              <a:t>ata </a:t>
            </a:r>
            <a:r>
              <a:rPr lang="en-US" altLang="zh-CN" u="sng" dirty="0">
                <a:solidFill>
                  <a:srgbClr val="CC0000"/>
                </a:solidFill>
              </a:rPr>
              <a:t>t</a:t>
            </a:r>
            <a:r>
              <a:rPr lang="en-US" altLang="zh-CN" dirty="0"/>
              <a:t>ransfer protocol (</a:t>
            </a:r>
            <a:r>
              <a:rPr lang="en-US" altLang="zh-CN" dirty="0" err="1"/>
              <a:t>rdt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consider only unidirectional data transfer</a:t>
            </a:r>
          </a:p>
          <a:p>
            <a:pPr lvl="1"/>
            <a:r>
              <a:rPr lang="en-US" altLang="zh-CN" dirty="0"/>
              <a:t>but control info will flow on both directions!</a:t>
            </a:r>
          </a:p>
          <a:p>
            <a:r>
              <a:rPr lang="en-US" altLang="zh-CN" dirty="0"/>
              <a:t>use finite state machines (FSM)  to specify sender, receiver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684714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4619626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627563" y="4816476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state</a:t>
            </a:r>
          </a:p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0967" name="Freeform 8"/>
          <p:cNvSpPr>
            <a:spLocks/>
          </p:cNvSpPr>
          <p:nvPr/>
        </p:nvSpPr>
        <p:spPr bwMode="auto">
          <a:xfrm>
            <a:off x="5505451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9437689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9372601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9380538" y="4921251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state</a:t>
            </a:r>
          </a:p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5735639" y="4003676"/>
            <a:ext cx="315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event causing state transition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5662613" y="4298951"/>
            <a:ext cx="342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actions taken on state transition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5629276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647826" y="4686300"/>
            <a:ext cx="2771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C0000"/>
                </a:solidFill>
              </a:rPr>
              <a:t>state: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0099"/>
                </a:solidFill>
              </a:rPr>
              <a:t>when in this </a:t>
            </a:r>
            <a:r>
              <a:rPr lang="en-US" altLang="ja-JP" sz="1800" dirty="0">
                <a:solidFill>
                  <a:srgbClr val="000099"/>
                </a:solidFill>
              </a:rPr>
              <a:t>"state" next state uniquely determined by next event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40975" name="Freeform 17"/>
          <p:cNvSpPr>
            <a:spLocks/>
          </p:cNvSpPr>
          <p:nvPr/>
        </p:nvSpPr>
        <p:spPr bwMode="auto">
          <a:xfrm>
            <a:off x="4905375" y="5562601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Freeform 18"/>
          <p:cNvSpPr>
            <a:spLocks/>
          </p:cNvSpPr>
          <p:nvPr/>
        </p:nvSpPr>
        <p:spPr bwMode="auto">
          <a:xfrm flipH="1" flipV="1">
            <a:off x="10048875" y="5600701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5429251" y="5305426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6196013" y="5099051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event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6156325" y="5403851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actions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6105526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40981" name="Picture 2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1" y="949547"/>
            <a:ext cx="7975672" cy="10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1935162" y="193675"/>
            <a:ext cx="7977261" cy="889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Reliable data transfer: getting started</a:t>
            </a: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34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066" y="139703"/>
            <a:ext cx="9057381" cy="10048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rdt1.0: </a:t>
            </a:r>
            <a:r>
              <a:rPr lang="en-US" dirty="0">
                <a:ea typeface="ＭＳ Ｐゴシック" charset="0"/>
              </a:rPr>
              <a:t>reliable transfer over a reliable channel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55801" y="1331914"/>
            <a:ext cx="7896225" cy="30194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perfectly reliable</a:t>
            </a:r>
            <a:endParaRPr lang="en-US" dirty="0"/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no bit errors</a:t>
            </a:r>
            <a:endParaRPr lang="en-US" dirty="0"/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no loss of packets</a:t>
            </a:r>
            <a:endParaRPr lang="en-US" dirty="0"/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separate FSMs for sender, receiver:</a:t>
            </a:r>
            <a:endParaRPr lang="en-US" dirty="0"/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sender sends data into underlying channel</a:t>
            </a:r>
            <a:endParaRPr lang="en-US" dirty="0"/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receiver reads data from underlying channel</a:t>
            </a:r>
            <a:endParaRPr lang="en-US" dirty="0"/>
          </a:p>
        </p:txBody>
      </p:sp>
      <p:sp>
        <p:nvSpPr>
          <p:cNvPr id="41989" name="Oval 4"/>
          <p:cNvSpPr>
            <a:spLocks noChangeArrowheads="1"/>
          </p:cNvSpPr>
          <p:nvPr/>
        </p:nvSpPr>
        <p:spPr bwMode="auto">
          <a:xfrm>
            <a:off x="2332039" y="4246564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2351584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3141664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3594101" y="4754564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packet = make_pkt(data)</a:t>
            </a:r>
          </a:p>
          <a:p>
            <a:pPr algn="l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udt_send(packet)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3552825" y="4287839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</a:rPr>
              <a:t>rdt_send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(data)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3652839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008188" y="4230689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7859713" y="4613276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extract (packet,data)</a:t>
            </a:r>
          </a:p>
          <a:p>
            <a:pPr algn="l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deliver_data(data)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6640514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6672064" y="4318001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Wait for call from below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9" name="Freeform 14"/>
          <p:cNvSpPr>
            <a:spLocks/>
          </p:cNvSpPr>
          <p:nvPr/>
        </p:nvSpPr>
        <p:spPr bwMode="auto">
          <a:xfrm>
            <a:off x="7450139" y="4216401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2000" name="Text Box 15"/>
          <p:cNvSpPr txBox="1">
            <a:spLocks noChangeArrowheads="1"/>
          </p:cNvSpPr>
          <p:nvPr/>
        </p:nvSpPr>
        <p:spPr bwMode="auto">
          <a:xfrm>
            <a:off x="7861300" y="4273551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7961314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>
            <a:off x="6316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7875589" y="4292600"/>
            <a:ext cx="1723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rdt_rcv(packet)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3640139" y="5540375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7485064" y="553720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</a:rPr>
              <a:t>receiver</a:t>
            </a:r>
          </a:p>
        </p:txBody>
      </p:sp>
      <p:pic>
        <p:nvPicPr>
          <p:cNvPr id="42006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66" y="886945"/>
            <a:ext cx="9057381" cy="10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3.1 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transfer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3.5 connection-oriented 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99"/>
                </a:solidFill>
              </a:rPr>
              <a:t>Chapter 3 Transport Layer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93864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1" y="1366839"/>
            <a:ext cx="7896225" cy="44481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may flip bits in packet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defRPr/>
            </a:pPr>
            <a:r>
              <a:rPr lang="en-US" i="1" dirty="0">
                <a:ea typeface="ＭＳ Ｐゴシック" charset="0"/>
                <a:cs typeface="+mn-cs"/>
              </a:rPr>
              <a:t>the</a:t>
            </a:r>
            <a:r>
              <a:rPr lang="en-US" dirty="0">
                <a:ea typeface="ＭＳ Ｐゴシック" charset="0"/>
                <a:cs typeface="+mn-cs"/>
              </a:rPr>
              <a:t> question: how to recover from errors:</a:t>
            </a:r>
            <a:endParaRPr lang="en-US" dirty="0">
              <a:ea typeface="ＭＳ Ｐゴシック" charset="0"/>
            </a:endParaRP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received OK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had errors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sender retransmits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on receipt of NAK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</a:rPr>
              <a:t>rdt2.0</a:t>
            </a:r>
            <a:r>
              <a:rPr lang="en-US" dirty="0">
                <a:ea typeface="ＭＳ Ｐゴシック" charset="0"/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</a:rPr>
              <a:t>rdt1.0</a:t>
            </a:r>
            <a:r>
              <a:rPr lang="en-US" dirty="0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receiver 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</a:t>
            </a:r>
            <a:r>
              <a:rPr lang="en-US" dirty="0" err="1">
                <a:ea typeface="ＭＳ Ｐゴシック" charset="0"/>
              </a:rPr>
              <a:t>rcvr</a:t>
            </a:r>
            <a:r>
              <a:rPr lang="en-US" dirty="0">
                <a:ea typeface="ＭＳ Ｐゴシック" charset="0"/>
              </a:rPr>
              <a:t>-&gt;sender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43013" name="Picture 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871539"/>
            <a:ext cx="6403751" cy="10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535113" y="2780929"/>
            <a:ext cx="9144000" cy="3384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3259138" y="3678238"/>
            <a:ext cx="619131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3200" i="1" dirty="0">
                <a:solidFill>
                  <a:srgbClr val="CC0000"/>
                </a:solidFill>
                <a:latin typeface="Gill Sans MT" panose="020B0502020104020203" pitchFamily="34" charset="0"/>
              </a:rPr>
              <a:t>How do humans recover from </a:t>
            </a:r>
            <a:r>
              <a:rPr lang="en-US" altLang="ja-JP" sz="3200" i="1" dirty="0">
                <a:solidFill>
                  <a:srgbClr val="CC0000"/>
                </a:solidFill>
                <a:latin typeface="Gill Sans MT" panose="020B0502020104020203" pitchFamily="34" charset="0"/>
              </a:rPr>
              <a:t>"errors"</a:t>
            </a:r>
          </a:p>
          <a:p>
            <a:r>
              <a:rPr lang="en-US" altLang="zh-CN" sz="3200" i="1" dirty="0">
                <a:solidFill>
                  <a:srgbClr val="CC0000"/>
                </a:solidFill>
                <a:latin typeface="Gill Sans MT" panose="020B0502020104020203" pitchFamily="34" charset="0"/>
              </a:rPr>
              <a:t>during conversation?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4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44" y="998537"/>
            <a:ext cx="6670352" cy="12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1289"/>
            <a:ext cx="7772400" cy="103028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rdt2.0: FSM specification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2220914" y="22098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2279576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2528888" y="1490663"/>
            <a:ext cx="385514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sndpkt = make_pkt(data,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udt_send(sndpkt)</a:t>
            </a:r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2633663" y="1535113"/>
            <a:ext cx="104819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45065" name="Text Box 7"/>
          <p:cNvSpPr txBox="1">
            <a:spLocks noChangeArrowheads="1"/>
          </p:cNvSpPr>
          <p:nvPr/>
        </p:nvSpPr>
        <p:spPr bwMode="auto">
          <a:xfrm>
            <a:off x="7843839" y="5314951"/>
            <a:ext cx="246366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extract(rcvpkt,data)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deliver_data(data)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udt_send(ACK)</a:t>
            </a:r>
          </a:p>
        </p:txBody>
      </p:sp>
      <p:sp>
        <p:nvSpPr>
          <p:cNvPr id="45066" name="Text Box 8"/>
          <p:cNvSpPr txBox="1">
            <a:spLocks noChangeArrowheads="1"/>
          </p:cNvSpPr>
          <p:nvPr/>
        </p:nvSpPr>
        <p:spPr bwMode="auto">
          <a:xfrm>
            <a:off x="7821612" y="4781551"/>
            <a:ext cx="2480084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rdt_rcv(rcvpkt) &amp;&amp;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   notcorrupt(rcvpkt)</a:t>
            </a:r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7943850" y="5370513"/>
            <a:ext cx="235784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45068" name="Freeform 10"/>
          <p:cNvSpPr>
            <a:spLocks/>
          </p:cNvSpPr>
          <p:nvPr/>
        </p:nvSpPr>
        <p:spPr bwMode="auto">
          <a:xfrm flipV="1">
            <a:off x="2581276" y="1979613"/>
            <a:ext cx="190489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45069" name="Freeform 11"/>
          <p:cNvSpPr>
            <a:spLocks/>
          </p:cNvSpPr>
          <p:nvPr/>
        </p:nvSpPr>
        <p:spPr bwMode="auto">
          <a:xfrm>
            <a:off x="2628901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70" name="Text Box 12"/>
          <p:cNvSpPr txBox="1">
            <a:spLocks noChangeArrowheads="1"/>
          </p:cNvSpPr>
          <p:nvPr/>
        </p:nvSpPr>
        <p:spPr bwMode="auto">
          <a:xfrm>
            <a:off x="2595562" y="3492500"/>
            <a:ext cx="378846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rdt_rcv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rcvpkt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 &amp;&amp; 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isACK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rcvpkt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>
            <a:off x="2697162" y="3816350"/>
            <a:ext cx="361486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72" name="Freeform 14"/>
          <p:cNvSpPr>
            <a:spLocks/>
          </p:cNvSpPr>
          <p:nvPr/>
        </p:nvSpPr>
        <p:spPr bwMode="auto">
          <a:xfrm>
            <a:off x="4776789" y="2286001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73" name="Text Box 15"/>
          <p:cNvSpPr txBox="1">
            <a:spLocks noChangeArrowheads="1"/>
          </p:cNvSpPr>
          <p:nvPr/>
        </p:nvSpPr>
        <p:spPr bwMode="auto">
          <a:xfrm>
            <a:off x="5086351" y="2600325"/>
            <a:ext cx="2062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udt_send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sndpkt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5060951" y="1925639"/>
            <a:ext cx="228430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rdt_rcv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rcvpkt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 &amp;&amp;</a:t>
            </a:r>
          </a:p>
          <a:p>
            <a:pPr algn="l"/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isNAK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rcvpkt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>
            <a:off x="5180012" y="2600325"/>
            <a:ext cx="206811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5076" name="Group 18"/>
          <p:cNvGrpSpPr>
            <a:grpSpLocks/>
          </p:cNvGrpSpPr>
          <p:nvPr/>
        </p:nvGrpSpPr>
        <p:grpSpPr bwMode="auto">
          <a:xfrm>
            <a:off x="8097838" y="2352675"/>
            <a:ext cx="2318642" cy="858838"/>
            <a:chOff x="2222" y="2660"/>
            <a:chExt cx="1212" cy="541"/>
          </a:xfrm>
        </p:grpSpPr>
        <p:sp>
          <p:nvSpPr>
            <p:cNvPr id="4509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Consolas" panose="020B0609020204030204" pitchFamily="49" charset="0"/>
                </a:rPr>
                <a:t>udt_send(NAK)</a:t>
              </a:r>
            </a:p>
          </p:txBody>
        </p:sp>
        <p:sp>
          <p:nvSpPr>
            <p:cNvPr id="4509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Consolas" panose="020B0609020204030204" pitchFamily="49" charset="0"/>
                </a:rPr>
                <a:t>rdt_rcv</a:t>
              </a:r>
              <a:r>
                <a:rPr lang="en-US" altLang="zh-CN" dirty="0">
                  <a:solidFill>
                    <a:srgbClr val="000099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Consolas" panose="020B0609020204030204" pitchFamily="49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Consolas" panose="020B0609020204030204" pitchFamily="49" charset="0"/>
                </a:rPr>
                <a:t>) &amp;&amp;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Consolas" panose="020B0609020204030204" pitchFamily="49" charset="0"/>
                </a:rPr>
                <a:t>  corrupt(</a:t>
              </a:r>
              <a:r>
                <a:rPr lang="en-US" altLang="zh-CN" dirty="0" err="1">
                  <a:solidFill>
                    <a:srgbClr val="000099"/>
                  </a:solidFill>
                  <a:latin typeface="Consolas" panose="020B0609020204030204" pitchFamily="49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45093" name="Line 21"/>
            <p:cNvSpPr>
              <a:spLocks noChangeShapeType="1"/>
            </p:cNvSpPr>
            <p:nvPr/>
          </p:nvSpPr>
          <p:spPr bwMode="auto">
            <a:xfrm>
              <a:off x="2378" y="3040"/>
              <a:ext cx="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5077" name="Group 22"/>
          <p:cNvGrpSpPr>
            <a:grpSpLocks/>
          </p:cNvGrpSpPr>
          <p:nvPr/>
        </p:nvGrpSpPr>
        <p:grpSpPr bwMode="auto">
          <a:xfrm>
            <a:off x="3856038" y="2222501"/>
            <a:ext cx="1160463" cy="962025"/>
            <a:chOff x="1565" y="2116"/>
            <a:chExt cx="731" cy="606"/>
          </a:xfrm>
        </p:grpSpPr>
        <p:sp>
          <p:nvSpPr>
            <p:cNvPr id="45089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5090" name="Text Box 24"/>
            <p:cNvSpPr txBox="1">
              <a:spLocks noChangeArrowheads="1"/>
            </p:cNvSpPr>
            <p:nvPr/>
          </p:nvSpPr>
          <p:spPr bwMode="auto">
            <a:xfrm>
              <a:off x="1619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5078" name="Line 25"/>
          <p:cNvSpPr>
            <a:spLocks noChangeShapeType="1"/>
          </p:cNvSpPr>
          <p:nvPr/>
        </p:nvSpPr>
        <p:spPr bwMode="auto">
          <a:xfrm>
            <a:off x="7858125" y="3497264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79" name="Freeform 26"/>
          <p:cNvSpPr>
            <a:spLocks/>
          </p:cNvSpPr>
          <p:nvPr/>
        </p:nvSpPr>
        <p:spPr bwMode="auto">
          <a:xfrm>
            <a:off x="8196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5080" name="Group 27"/>
          <p:cNvGrpSpPr>
            <a:grpSpLocks/>
          </p:cNvGrpSpPr>
          <p:nvPr/>
        </p:nvGrpSpPr>
        <p:grpSpPr bwMode="auto">
          <a:xfrm>
            <a:off x="8288338" y="3568701"/>
            <a:ext cx="1263650" cy="962025"/>
            <a:chOff x="1390" y="3347"/>
            <a:chExt cx="796" cy="606"/>
          </a:xfrm>
        </p:grpSpPr>
        <p:sp>
          <p:nvSpPr>
            <p:cNvPr id="45087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5088" name="Text Box 29"/>
            <p:cNvSpPr txBox="1">
              <a:spLocks noChangeArrowheads="1"/>
            </p:cNvSpPr>
            <p:nvPr/>
          </p:nvSpPr>
          <p:spPr bwMode="auto">
            <a:xfrm>
              <a:off x="1430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call from below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5081" name="Freeform 30"/>
          <p:cNvSpPr>
            <a:spLocks/>
          </p:cNvSpPr>
          <p:nvPr/>
        </p:nvSpPr>
        <p:spPr bwMode="auto">
          <a:xfrm flipV="1">
            <a:off x="8208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2420939" y="4154488"/>
            <a:ext cx="11608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  <a:latin typeface="Comic Sans MS" panose="030F0702030302020204" pitchFamily="66" charset="0"/>
              </a:rPr>
              <a:t>sender</a:t>
            </a:r>
          </a:p>
        </p:txBody>
      </p:sp>
      <p:sp>
        <p:nvSpPr>
          <p:cNvPr id="29724" name="Text Box 32"/>
          <p:cNvSpPr txBox="1">
            <a:spLocks noChangeArrowheads="1"/>
          </p:cNvSpPr>
          <p:nvPr/>
        </p:nvSpPr>
        <p:spPr bwMode="auto">
          <a:xfrm>
            <a:off x="8496301" y="1466850"/>
            <a:ext cx="1378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  <a:latin typeface="Comic Sans MS" panose="030F0702030302020204" pitchFamily="66" charset="0"/>
              </a:rPr>
              <a:t>receiver</a:t>
            </a:r>
          </a:p>
        </p:txBody>
      </p:sp>
      <p:sp>
        <p:nvSpPr>
          <p:cNvPr id="45084" name="Line 33"/>
          <p:cNvSpPr>
            <a:spLocks noChangeShapeType="1"/>
          </p:cNvSpPr>
          <p:nvPr/>
        </p:nvSpPr>
        <p:spPr bwMode="auto">
          <a:xfrm>
            <a:off x="1873250" y="2166939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85" name="Text Box 34"/>
          <p:cNvSpPr txBox="1">
            <a:spLocks noChangeArrowheads="1"/>
          </p:cNvSpPr>
          <p:nvPr/>
        </p:nvSpPr>
        <p:spPr bwMode="auto">
          <a:xfrm>
            <a:off x="2555874" y="1212851"/>
            <a:ext cx="2386999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rdt_send(data)</a:t>
            </a:r>
          </a:p>
        </p:txBody>
      </p:sp>
      <p:sp>
        <p:nvSpPr>
          <p:cNvPr id="29727" name="Text Box 35"/>
          <p:cNvSpPr txBox="1">
            <a:spLocks noChangeArrowheads="1"/>
          </p:cNvSpPr>
          <p:nvPr/>
        </p:nvSpPr>
        <p:spPr bwMode="auto">
          <a:xfrm>
            <a:off x="4421968" y="3789364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3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85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4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908720"/>
            <a:ext cx="7481639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63" y="185739"/>
            <a:ext cx="7772400" cy="828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rdt2.0: operation with no errors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2220914" y="22098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2303562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2528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snkpkt = make_pkt(data,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8" name="Line 6"/>
          <p:cNvSpPr>
            <a:spLocks noChangeShapeType="1"/>
          </p:cNvSpPr>
          <p:nvPr/>
        </p:nvSpPr>
        <p:spPr bwMode="auto">
          <a:xfrm>
            <a:off x="2633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7843839" y="5314951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udt_send(ACK)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0" name="Text Box 8"/>
          <p:cNvSpPr txBox="1">
            <a:spLocks noChangeArrowheads="1"/>
          </p:cNvSpPr>
          <p:nvPr/>
        </p:nvSpPr>
        <p:spPr bwMode="auto">
          <a:xfrm>
            <a:off x="7821613" y="4781551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  notcorrupt(rcvpkt)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7943851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2" name="Freeform 10"/>
          <p:cNvSpPr>
            <a:spLocks/>
          </p:cNvSpPr>
          <p:nvPr/>
        </p:nvSpPr>
        <p:spPr bwMode="auto">
          <a:xfrm flipV="1">
            <a:off x="2581276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3" name="Freeform 11"/>
          <p:cNvSpPr>
            <a:spLocks/>
          </p:cNvSpPr>
          <p:nvPr/>
        </p:nvSpPr>
        <p:spPr bwMode="auto">
          <a:xfrm>
            <a:off x="2628901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4" name="Text Box 12"/>
          <p:cNvSpPr txBox="1">
            <a:spLocks noChangeArrowheads="1"/>
          </p:cNvSpPr>
          <p:nvPr/>
        </p:nvSpPr>
        <p:spPr bwMode="auto">
          <a:xfrm>
            <a:off x="2595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isACK(rcvpkt)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>
            <a:off x="2697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6" name="Freeform 14"/>
          <p:cNvSpPr>
            <a:spLocks/>
          </p:cNvSpPr>
          <p:nvPr/>
        </p:nvSpPr>
        <p:spPr bwMode="auto">
          <a:xfrm>
            <a:off x="4776789" y="2286001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7" name="Text Box 15"/>
          <p:cNvSpPr txBox="1">
            <a:spLocks noChangeArrowheads="1"/>
          </p:cNvSpPr>
          <p:nvPr/>
        </p:nvSpPr>
        <p:spPr bwMode="auto">
          <a:xfrm>
            <a:off x="5086351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8" name="Text Box 16"/>
          <p:cNvSpPr txBox="1">
            <a:spLocks noChangeArrowheads="1"/>
          </p:cNvSpPr>
          <p:nvPr/>
        </p:nvSpPr>
        <p:spPr bwMode="auto">
          <a:xfrm>
            <a:off x="5060951" y="1925639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  isNAK(rcvpkt)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>
            <a:off x="5180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6100" name="Group 18"/>
          <p:cNvGrpSpPr>
            <a:grpSpLocks/>
          </p:cNvGrpSpPr>
          <p:nvPr/>
        </p:nvGrpSpPr>
        <p:grpSpPr bwMode="auto">
          <a:xfrm>
            <a:off x="8097838" y="2352675"/>
            <a:ext cx="1924050" cy="858838"/>
            <a:chOff x="2222" y="2660"/>
            <a:chExt cx="1212" cy="541"/>
          </a:xfrm>
        </p:grpSpPr>
        <p:sp>
          <p:nvSpPr>
            <p:cNvPr id="46128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udt_send(NAK)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9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rdt_rcv(rcvpkt) &amp;&amp; </a:t>
              </a:r>
            </a:p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  corrupt(rcvpkt)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0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6101" name="Group 22"/>
          <p:cNvGrpSpPr>
            <a:grpSpLocks/>
          </p:cNvGrpSpPr>
          <p:nvPr/>
        </p:nvGrpSpPr>
        <p:grpSpPr bwMode="auto">
          <a:xfrm>
            <a:off x="3856038" y="2222501"/>
            <a:ext cx="1160463" cy="962025"/>
            <a:chOff x="1565" y="2116"/>
            <a:chExt cx="731" cy="606"/>
          </a:xfrm>
        </p:grpSpPr>
        <p:sp>
          <p:nvSpPr>
            <p:cNvPr id="4612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6127" name="Text Box 24"/>
            <p:cNvSpPr txBox="1">
              <a:spLocks noChangeArrowheads="1"/>
            </p:cNvSpPr>
            <p:nvPr/>
          </p:nvSpPr>
          <p:spPr bwMode="auto">
            <a:xfrm>
              <a:off x="1619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6102" name="Freeform 25"/>
          <p:cNvSpPr>
            <a:spLocks/>
          </p:cNvSpPr>
          <p:nvPr/>
        </p:nvSpPr>
        <p:spPr bwMode="auto">
          <a:xfrm>
            <a:off x="8196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103" name="Oval 26"/>
          <p:cNvSpPr>
            <a:spLocks noChangeArrowheads="1"/>
          </p:cNvSpPr>
          <p:nvPr/>
        </p:nvSpPr>
        <p:spPr bwMode="auto">
          <a:xfrm>
            <a:off x="8288339" y="35687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8352234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below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05" name="Freeform 28"/>
          <p:cNvSpPr>
            <a:spLocks/>
          </p:cNvSpPr>
          <p:nvPr/>
        </p:nvSpPr>
        <p:spPr bwMode="auto">
          <a:xfrm flipV="1">
            <a:off x="8208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8797" name="Group 29"/>
          <p:cNvGrpSpPr>
            <a:grpSpLocks/>
          </p:cNvGrpSpPr>
          <p:nvPr/>
        </p:nvGrpSpPr>
        <p:grpSpPr bwMode="auto">
          <a:xfrm>
            <a:off x="1873250" y="2166939"/>
            <a:ext cx="1333500" cy="1004887"/>
            <a:chOff x="220" y="1365"/>
            <a:chExt cx="840" cy="633"/>
          </a:xfrm>
        </p:grpSpPr>
        <p:sp>
          <p:nvSpPr>
            <p:cNvPr id="46124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5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7858126" y="3497263"/>
            <a:ext cx="1414463" cy="1033462"/>
            <a:chOff x="3990" y="2203"/>
            <a:chExt cx="891" cy="651"/>
          </a:xfrm>
        </p:grpSpPr>
        <p:sp>
          <p:nvSpPr>
            <p:cNvPr id="46122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6123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46108" name="Text Box 35"/>
          <p:cNvSpPr txBox="1">
            <a:spLocks noChangeArrowheads="1"/>
          </p:cNvSpPr>
          <p:nvPr/>
        </p:nvSpPr>
        <p:spPr bwMode="auto">
          <a:xfrm>
            <a:off x="2554289" y="1200151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2535238" y="1289051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2535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8806" name="Group 38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46120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3856039" y="2222501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7785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2679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8812" name="Group 44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46118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3852864" y="2227264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30758" name="Text Box 48"/>
          <p:cNvSpPr txBox="1">
            <a:spLocks noChangeArrowheads="1"/>
          </p:cNvSpPr>
          <p:nvPr/>
        </p:nvSpPr>
        <p:spPr bwMode="auto">
          <a:xfrm>
            <a:off x="2933700" y="38544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5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9" grpId="0" animBg="1"/>
      <p:bldP spid="288815" grpId="0" animBg="1"/>
      <p:bldP spid="28881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185739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rdt2.0: error scenario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7108" name="Oval 3"/>
          <p:cNvSpPr>
            <a:spLocks noChangeArrowheads="1"/>
          </p:cNvSpPr>
          <p:nvPr/>
        </p:nvSpPr>
        <p:spPr bwMode="auto">
          <a:xfrm>
            <a:off x="2220914" y="22098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2303562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2528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snkpkt = make_pkt(data,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633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7843839" y="5314951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udt_send(ACK)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7821613" y="4781551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  notcorrupt(rcvpkt)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7943851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5" name="Freeform 10"/>
          <p:cNvSpPr>
            <a:spLocks/>
          </p:cNvSpPr>
          <p:nvPr/>
        </p:nvSpPr>
        <p:spPr bwMode="auto">
          <a:xfrm flipV="1">
            <a:off x="2581276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6" name="Freeform 11"/>
          <p:cNvSpPr>
            <a:spLocks/>
          </p:cNvSpPr>
          <p:nvPr/>
        </p:nvSpPr>
        <p:spPr bwMode="auto">
          <a:xfrm>
            <a:off x="2628901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>
            <a:off x="2595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isACK(rcvpkt)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2697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9" name="Freeform 14"/>
          <p:cNvSpPr>
            <a:spLocks/>
          </p:cNvSpPr>
          <p:nvPr/>
        </p:nvSpPr>
        <p:spPr bwMode="auto">
          <a:xfrm>
            <a:off x="4776789" y="2286001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5086351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5060951" y="1925639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  isNAK(rcvpkt)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22" name="Line 17"/>
          <p:cNvSpPr>
            <a:spLocks noChangeShapeType="1"/>
          </p:cNvSpPr>
          <p:nvPr/>
        </p:nvSpPr>
        <p:spPr bwMode="auto">
          <a:xfrm>
            <a:off x="5180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7123" name="Group 18"/>
          <p:cNvGrpSpPr>
            <a:grpSpLocks/>
          </p:cNvGrpSpPr>
          <p:nvPr/>
        </p:nvGrpSpPr>
        <p:grpSpPr bwMode="auto">
          <a:xfrm>
            <a:off x="8097838" y="2352675"/>
            <a:ext cx="1924050" cy="858838"/>
            <a:chOff x="2222" y="2660"/>
            <a:chExt cx="1212" cy="541"/>
          </a:xfrm>
        </p:grpSpPr>
        <p:sp>
          <p:nvSpPr>
            <p:cNvPr id="47156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udt_send(NAK)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57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rdt_rcv(rcvpkt) &amp;&amp; </a:t>
              </a:r>
            </a:p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  corrupt(rcvpkt)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58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7124" name="Group 22"/>
          <p:cNvGrpSpPr>
            <a:grpSpLocks/>
          </p:cNvGrpSpPr>
          <p:nvPr/>
        </p:nvGrpSpPr>
        <p:grpSpPr bwMode="auto">
          <a:xfrm>
            <a:off x="3856038" y="2222501"/>
            <a:ext cx="1160463" cy="962025"/>
            <a:chOff x="1565" y="2116"/>
            <a:chExt cx="731" cy="606"/>
          </a:xfrm>
        </p:grpSpPr>
        <p:sp>
          <p:nvSpPr>
            <p:cNvPr id="47154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7155" name="Text Box 24"/>
            <p:cNvSpPr txBox="1">
              <a:spLocks noChangeArrowheads="1"/>
            </p:cNvSpPr>
            <p:nvPr/>
          </p:nvSpPr>
          <p:spPr bwMode="auto">
            <a:xfrm>
              <a:off x="1619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7125" name="Freeform 25"/>
          <p:cNvSpPr>
            <a:spLocks/>
          </p:cNvSpPr>
          <p:nvPr/>
        </p:nvSpPr>
        <p:spPr bwMode="auto">
          <a:xfrm>
            <a:off x="8196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26" name="Oval 26"/>
          <p:cNvSpPr>
            <a:spLocks noChangeArrowheads="1"/>
          </p:cNvSpPr>
          <p:nvPr/>
        </p:nvSpPr>
        <p:spPr bwMode="auto">
          <a:xfrm>
            <a:off x="8288339" y="35687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7127" name="Text Box 27"/>
          <p:cNvSpPr txBox="1">
            <a:spLocks noChangeArrowheads="1"/>
          </p:cNvSpPr>
          <p:nvPr/>
        </p:nvSpPr>
        <p:spPr bwMode="auto">
          <a:xfrm>
            <a:off x="8352234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below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28" name="Freeform 28"/>
          <p:cNvSpPr>
            <a:spLocks/>
          </p:cNvSpPr>
          <p:nvPr/>
        </p:nvSpPr>
        <p:spPr bwMode="auto">
          <a:xfrm flipV="1">
            <a:off x="8208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1873250" y="2166939"/>
            <a:ext cx="1333500" cy="1004887"/>
            <a:chOff x="220" y="1365"/>
            <a:chExt cx="840" cy="633"/>
          </a:xfrm>
        </p:grpSpPr>
        <p:sp>
          <p:nvSpPr>
            <p:cNvPr id="47152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7153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grpSp>
        <p:nvGrpSpPr>
          <p:cNvPr id="289824" name="Group 32"/>
          <p:cNvGrpSpPr>
            <a:grpSpLocks/>
          </p:cNvGrpSpPr>
          <p:nvPr/>
        </p:nvGrpSpPr>
        <p:grpSpPr bwMode="auto">
          <a:xfrm>
            <a:off x="7858126" y="3497263"/>
            <a:ext cx="1414463" cy="1033462"/>
            <a:chOff x="3990" y="2203"/>
            <a:chExt cx="891" cy="651"/>
          </a:xfrm>
        </p:grpSpPr>
        <p:sp>
          <p:nvSpPr>
            <p:cNvPr id="47150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7151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47131" name="Text Box 35"/>
          <p:cNvSpPr txBox="1">
            <a:spLocks noChangeArrowheads="1"/>
          </p:cNvSpPr>
          <p:nvPr/>
        </p:nvSpPr>
        <p:spPr bwMode="auto">
          <a:xfrm>
            <a:off x="2554289" y="1200151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2535238" y="1289051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2535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9830" name="Group 38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47148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7149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3856039" y="2222501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7785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2679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9836" name="Group 44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47146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7147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3862008" y="2208976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8077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5181601" y="2216151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5072063" y="2090739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5167314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1785" name="Text Box 52"/>
          <p:cNvSpPr txBox="1">
            <a:spLocks noChangeArrowheads="1"/>
          </p:cNvSpPr>
          <p:nvPr/>
        </p:nvSpPr>
        <p:spPr bwMode="auto">
          <a:xfrm>
            <a:off x="2959100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pic>
        <p:nvPicPr>
          <p:cNvPr id="47145" name="Picture 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922339"/>
            <a:ext cx="570071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3" grpId="0" animBg="1"/>
      <p:bldP spid="289839" grpId="0" animBg="1"/>
      <p:bldP spid="28983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185739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5175" y="1589088"/>
            <a:ext cx="3810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what happens if ACK/NAK corrupted?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sender doesn</a:t>
            </a:r>
            <a:r>
              <a:rPr lang="en-US" altLang="ja-JP" sz="2400" dirty="0"/>
              <a:t>'t know what happened at receiver!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can'</a:t>
            </a:r>
            <a:r>
              <a:rPr lang="en-US" altLang="ja-JP" sz="2400" dirty="0"/>
              <a:t>t just retransmit: possible duplicate</a:t>
            </a:r>
            <a:endParaRPr lang="en-US" altLang="ja-JP" dirty="0"/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00201"/>
            <a:ext cx="3810000" cy="256222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handling duplicates</a:t>
            </a:r>
            <a:r>
              <a:rPr lang="en-US" altLang="zh-CN" sz="3200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zh-CN" sz="2400" dirty="0"/>
              <a:t>sender retransmits current </a:t>
            </a:r>
            <a:r>
              <a:rPr lang="en-US" altLang="zh-CN" sz="2400" dirty="0" err="1"/>
              <a:t>pkt</a:t>
            </a:r>
            <a:r>
              <a:rPr lang="en-US" altLang="zh-CN" sz="2400" dirty="0"/>
              <a:t> if ACK/NAK corrupted</a:t>
            </a:r>
          </a:p>
          <a:p>
            <a:r>
              <a:rPr lang="en-US" altLang="zh-CN" sz="2400" dirty="0"/>
              <a:t>sender adds </a:t>
            </a:r>
            <a:r>
              <a:rPr lang="en-US" altLang="zh-CN" sz="2400" i="1" dirty="0"/>
              <a:t>sequence number</a:t>
            </a:r>
            <a:r>
              <a:rPr lang="en-US" altLang="zh-CN" sz="2400" dirty="0"/>
              <a:t> to each </a:t>
            </a:r>
            <a:r>
              <a:rPr lang="en-US" altLang="zh-CN" sz="2400" dirty="0" err="1"/>
              <a:t>pkt</a:t>
            </a:r>
            <a:endParaRPr lang="en-US" altLang="zh-CN" sz="2400" dirty="0"/>
          </a:p>
          <a:p>
            <a:r>
              <a:rPr lang="en-US" altLang="zh-CN" sz="2400" dirty="0"/>
              <a:t>receiver discards (doesn</a:t>
            </a:r>
            <a:r>
              <a:rPr lang="en-US" altLang="ja-JP" sz="2400" dirty="0"/>
              <a:t>'t deliver up) duplicate </a:t>
            </a:r>
            <a:r>
              <a:rPr lang="en-US" altLang="ja-JP" sz="2400" dirty="0" err="1"/>
              <a:t>pkt</a:t>
            </a:r>
            <a:endParaRPr lang="en-US" altLang="zh-CN" sz="2400" dirty="0"/>
          </a:p>
        </p:txBody>
      </p:sp>
      <p:pic>
        <p:nvPicPr>
          <p:cNvPr id="48134" name="Picture 1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6" y="928689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7149" name="Group 13"/>
          <p:cNvGrpSpPr>
            <a:grpSpLocks/>
          </p:cNvGrpSpPr>
          <p:nvPr/>
        </p:nvGrpSpPr>
        <p:grpSpPr bwMode="auto">
          <a:xfrm>
            <a:off x="3987801" y="4445001"/>
            <a:ext cx="4700487" cy="1603375"/>
            <a:chOff x="1552" y="2800"/>
            <a:chExt cx="2578" cy="1010"/>
          </a:xfrm>
        </p:grpSpPr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  <a:ea typeface="ＭＳ Ｐゴシック" charset="0"/>
              </a:endParaRP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  <a:ea typeface="ＭＳ Ｐゴシック" charset="0"/>
              </a:endParaRP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518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CC0000"/>
                  </a:solidFill>
                  <a:latin typeface="Comic Sans MS" panose="030F0702030302020204" pitchFamily="66" charset="0"/>
                </a:rPr>
                <a:t>stop and wait</a:t>
              </a:r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28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sender sends one packet,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then waits for receiver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response</a:t>
              </a:r>
            </a:p>
          </p:txBody>
        </p:sp>
      </p:grp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9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06" y="890587"/>
            <a:ext cx="8876134" cy="1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8631" y="134145"/>
            <a:ext cx="8919144" cy="9747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rdt2.1: sender, handles garbled ACK/NAKs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49157" name="Oval 3"/>
          <p:cNvSpPr>
            <a:spLocks noChangeArrowheads="1"/>
          </p:cNvSpPr>
          <p:nvPr/>
        </p:nvSpPr>
        <p:spPr bwMode="auto">
          <a:xfrm>
            <a:off x="4392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4312794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rPr>
              <a:t>Wait for call 0 from above</a:t>
            </a:r>
            <a:endParaRPr lang="en-US" altLang="zh-CN" sz="14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4648201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sndpkt = make_pkt(0, 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4662489" y="1265239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1" name="Line 7"/>
          <p:cNvSpPr>
            <a:spLocks noChangeShapeType="1"/>
          </p:cNvSpPr>
          <p:nvPr/>
        </p:nvSpPr>
        <p:spPr bwMode="auto">
          <a:xfrm>
            <a:off x="4779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62" name="Line 8"/>
          <p:cNvSpPr>
            <a:spLocks noChangeShapeType="1"/>
          </p:cNvSpPr>
          <p:nvPr/>
        </p:nvSpPr>
        <p:spPr bwMode="auto">
          <a:xfrm>
            <a:off x="4117976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63" name="Freeform 9"/>
          <p:cNvSpPr>
            <a:spLocks/>
          </p:cNvSpPr>
          <p:nvPr/>
        </p:nvSpPr>
        <p:spPr bwMode="auto">
          <a:xfrm rot="-6989453">
            <a:off x="3703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9164" name="Group 10"/>
          <p:cNvGrpSpPr>
            <a:grpSpLocks/>
          </p:cNvGrpSpPr>
          <p:nvPr/>
        </p:nvGrpSpPr>
        <p:grpSpPr bwMode="auto">
          <a:xfrm>
            <a:off x="6206376" y="2254250"/>
            <a:ext cx="1089025" cy="865188"/>
            <a:chOff x="2836" y="1499"/>
            <a:chExt cx="660" cy="510"/>
          </a:xfrm>
        </p:grpSpPr>
        <p:sp>
          <p:nvSpPr>
            <p:cNvPr id="49191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9192" name="Text Box 12"/>
            <p:cNvSpPr txBox="1">
              <a:spLocks noChangeArrowheads="1"/>
            </p:cNvSpPr>
            <p:nvPr/>
          </p:nvSpPr>
          <p:spPr bwMode="auto">
            <a:xfrm>
              <a:off x="2836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 0</a:t>
              </a:r>
              <a:endPara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9165" name="Freeform 13"/>
          <p:cNvSpPr>
            <a:spLocks/>
          </p:cNvSpPr>
          <p:nvPr/>
        </p:nvSpPr>
        <p:spPr bwMode="auto">
          <a:xfrm flipV="1">
            <a:off x="4949826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66" name="Freeform 14"/>
          <p:cNvSpPr>
            <a:spLocks/>
          </p:cNvSpPr>
          <p:nvPr/>
        </p:nvSpPr>
        <p:spPr bwMode="auto">
          <a:xfrm rot="-1357180">
            <a:off x="7113589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7437439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7399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isNAK(rcvpkt) 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7569201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0" name="Freeform 18"/>
          <p:cNvSpPr>
            <a:spLocks/>
          </p:cNvSpPr>
          <p:nvPr/>
        </p:nvSpPr>
        <p:spPr bwMode="auto">
          <a:xfrm rot="16200000" flipV="1">
            <a:off x="3725864" y="3492501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1" name="Freeform 19"/>
          <p:cNvSpPr>
            <a:spLocks/>
          </p:cNvSpPr>
          <p:nvPr/>
        </p:nvSpPr>
        <p:spPr bwMode="auto">
          <a:xfrm>
            <a:off x="5124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2" name="Freeform 20"/>
          <p:cNvSpPr>
            <a:spLocks/>
          </p:cNvSpPr>
          <p:nvPr/>
        </p:nvSpPr>
        <p:spPr bwMode="auto">
          <a:xfrm rot="5400000" flipH="1" flipV="1">
            <a:off x="6494463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4889501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sndpkt = make_pkt(1, 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4959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5006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7216776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&amp;&amp; isACK(rcvpkt) 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7345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2244726" y="5435601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2219326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isNAK(rcvpkt) 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2335214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2162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&amp;&amp; isACK(rcvpkt)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2306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9183" name="Group 31"/>
          <p:cNvGrpSpPr>
            <a:grpSpLocks/>
          </p:cNvGrpSpPr>
          <p:nvPr/>
        </p:nvGrpSpPr>
        <p:grpSpPr bwMode="auto">
          <a:xfrm>
            <a:off x="6376988" y="4200526"/>
            <a:ext cx="1117600" cy="823913"/>
            <a:chOff x="4156" y="2812"/>
            <a:chExt cx="704" cy="519"/>
          </a:xfrm>
        </p:grpSpPr>
        <p:sp>
          <p:nvSpPr>
            <p:cNvPr id="49189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9190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</a:t>
              </a:r>
            </a:p>
            <a:p>
              <a:pPr algn="ctr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 call 1 from above</a:t>
              </a:r>
              <a:endPara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184" name="Group 34"/>
          <p:cNvGrpSpPr>
            <a:grpSpLocks/>
          </p:cNvGrpSpPr>
          <p:nvPr/>
        </p:nvGrpSpPr>
        <p:grpSpPr bwMode="auto">
          <a:xfrm>
            <a:off x="4252920" y="4146551"/>
            <a:ext cx="1122364" cy="823913"/>
            <a:chOff x="4957" y="3266"/>
            <a:chExt cx="707" cy="519"/>
          </a:xfrm>
        </p:grpSpPr>
        <p:sp>
          <p:nvSpPr>
            <p:cNvPr id="49187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dirty="0">
                <a:solidFill>
                  <a:srgbClr val="000099"/>
                </a:solidFill>
              </a:endParaRPr>
            </a:p>
          </p:txBody>
        </p:sp>
        <p:sp>
          <p:nvSpPr>
            <p:cNvPr id="49188" name="Text Box 36"/>
            <p:cNvSpPr txBox="1">
              <a:spLocks noChangeArrowheads="1"/>
            </p:cNvSpPr>
            <p:nvPr/>
          </p:nvSpPr>
          <p:spPr bwMode="auto">
            <a:xfrm>
              <a:off x="5005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 1</a:t>
              </a:r>
              <a:endPara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7727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2878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4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55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4562476" y="3352800"/>
            <a:ext cx="817563" cy="795338"/>
            <a:chOff x="963" y="1131"/>
            <a:chExt cx="515" cy="501"/>
          </a:xfrm>
        </p:grpSpPr>
        <p:sp>
          <p:nvSpPr>
            <p:cNvPr id="50210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0211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0 from below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180" name="Line 6"/>
          <p:cNvSpPr>
            <a:spLocks noChangeShapeType="1"/>
          </p:cNvSpPr>
          <p:nvPr/>
        </p:nvSpPr>
        <p:spPr bwMode="auto">
          <a:xfrm>
            <a:off x="4398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1" name="Freeform 7"/>
          <p:cNvSpPr>
            <a:spLocks/>
          </p:cNvSpPr>
          <p:nvPr/>
        </p:nvSpPr>
        <p:spPr bwMode="auto">
          <a:xfrm flipV="1">
            <a:off x="5080001" y="2600326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7640638" y="2959101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make_pkt(NAK,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3" name="Text Box 9"/>
          <p:cNvSpPr txBox="1">
            <a:spLocks noChangeArrowheads="1"/>
          </p:cNvSpPr>
          <p:nvPr/>
        </p:nvSpPr>
        <p:spPr bwMode="auto">
          <a:xfrm>
            <a:off x="7643814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not corrupt(rcvpkt) &amp;&amp;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has_seq0(rcvpkt)</a:t>
            </a:r>
          </a:p>
          <a:p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>
            <a:off x="7727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5" name="Freeform 11"/>
          <p:cNvSpPr>
            <a:spLocks/>
          </p:cNvSpPr>
          <p:nvPr/>
        </p:nvSpPr>
        <p:spPr bwMode="auto">
          <a:xfrm>
            <a:off x="5097464" y="4168776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6" name="Text Box 12"/>
          <p:cNvSpPr txBox="1">
            <a:spLocks noChangeArrowheads="1"/>
          </p:cNvSpPr>
          <p:nvPr/>
        </p:nvSpPr>
        <p:spPr bwMode="auto">
          <a:xfrm>
            <a:off x="4486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notcorrupt(rcvpkt)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&amp;&amp; has_seq1(rcvpkt)</a:t>
            </a: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>
            <a:off x="4552951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8" name="Text Box 14"/>
          <p:cNvSpPr txBox="1">
            <a:spLocks noChangeArrowheads="1"/>
          </p:cNvSpPr>
          <p:nvPr/>
        </p:nvSpPr>
        <p:spPr bwMode="auto">
          <a:xfrm>
            <a:off x="4495801" y="5362576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0189" name="Group 15"/>
          <p:cNvGrpSpPr>
            <a:grpSpLocks/>
          </p:cNvGrpSpPr>
          <p:nvPr/>
        </p:nvGrpSpPr>
        <p:grpSpPr bwMode="auto">
          <a:xfrm>
            <a:off x="6261100" y="3387726"/>
            <a:ext cx="825500" cy="796925"/>
            <a:chOff x="4398" y="3133"/>
            <a:chExt cx="520" cy="502"/>
          </a:xfrm>
        </p:grpSpPr>
        <p:sp>
          <p:nvSpPr>
            <p:cNvPr id="50208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0209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1 from below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190" name="Freeform 18"/>
          <p:cNvSpPr>
            <a:spLocks/>
          </p:cNvSpPr>
          <p:nvPr/>
        </p:nvSpPr>
        <p:spPr bwMode="auto">
          <a:xfrm rot="-1361013">
            <a:off x="6961189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1" name="Text Box 19"/>
          <p:cNvSpPr txBox="1">
            <a:spLocks noChangeArrowheads="1"/>
          </p:cNvSpPr>
          <p:nvPr/>
        </p:nvSpPr>
        <p:spPr bwMode="auto">
          <a:xfrm>
            <a:off x="4648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notcorrupt(rcvpkt)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&amp;&amp; has_seq0(rcvpkt) 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2" name="Line 20"/>
          <p:cNvSpPr>
            <a:spLocks noChangeShapeType="1"/>
          </p:cNvSpPr>
          <p:nvPr/>
        </p:nvSpPr>
        <p:spPr bwMode="auto">
          <a:xfrm>
            <a:off x="4757739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3" name="Text Box 21"/>
          <p:cNvSpPr txBox="1">
            <a:spLocks noChangeArrowheads="1"/>
          </p:cNvSpPr>
          <p:nvPr/>
        </p:nvSpPr>
        <p:spPr bwMode="auto">
          <a:xfrm>
            <a:off x="4660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4" name="Freeform 22"/>
          <p:cNvSpPr>
            <a:spLocks/>
          </p:cNvSpPr>
          <p:nvPr/>
        </p:nvSpPr>
        <p:spPr bwMode="auto">
          <a:xfrm rot="1020547">
            <a:off x="6985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7591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(corrupt(rcvpkt)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6" name="Line 24"/>
          <p:cNvSpPr>
            <a:spLocks noChangeShapeType="1"/>
          </p:cNvSpPr>
          <p:nvPr/>
        </p:nvSpPr>
        <p:spPr bwMode="auto">
          <a:xfrm>
            <a:off x="7729539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7" name="Text Box 25"/>
          <p:cNvSpPr txBox="1">
            <a:spLocks noChangeArrowheads="1"/>
          </p:cNvSpPr>
          <p:nvPr/>
        </p:nvSpPr>
        <p:spPr bwMode="auto">
          <a:xfrm>
            <a:off x="7599363" y="4424364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8" name="Text Box 26"/>
          <p:cNvSpPr txBox="1">
            <a:spLocks noChangeArrowheads="1"/>
          </p:cNvSpPr>
          <p:nvPr/>
        </p:nvSpPr>
        <p:spPr bwMode="auto">
          <a:xfrm>
            <a:off x="1717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not corrupt(rcvpkt) &amp;&amp;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has_seq1(rcvpkt)</a:t>
            </a:r>
          </a:p>
          <a:p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9" name="Line 27"/>
          <p:cNvSpPr>
            <a:spLocks noChangeShapeType="1"/>
          </p:cNvSpPr>
          <p:nvPr/>
        </p:nvSpPr>
        <p:spPr bwMode="auto">
          <a:xfrm>
            <a:off x="1801814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200" name="Text Box 28"/>
          <p:cNvSpPr txBox="1">
            <a:spLocks noChangeArrowheads="1"/>
          </p:cNvSpPr>
          <p:nvPr/>
        </p:nvSpPr>
        <p:spPr bwMode="auto">
          <a:xfrm>
            <a:off x="1665289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(corrupt(rcvpkt)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01" name="Line 29"/>
          <p:cNvSpPr>
            <a:spLocks noChangeShapeType="1"/>
          </p:cNvSpPr>
          <p:nvPr/>
        </p:nvSpPr>
        <p:spPr bwMode="auto">
          <a:xfrm>
            <a:off x="1803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202" name="Text Box 30"/>
          <p:cNvSpPr txBox="1">
            <a:spLocks noChangeArrowheads="1"/>
          </p:cNvSpPr>
          <p:nvPr/>
        </p:nvSpPr>
        <p:spPr bwMode="auto">
          <a:xfrm>
            <a:off x="1749425" y="4381501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03" name="Text Box 31"/>
          <p:cNvSpPr txBox="1">
            <a:spLocks noChangeArrowheads="1"/>
          </p:cNvSpPr>
          <p:nvPr/>
        </p:nvSpPr>
        <p:spPr bwMode="auto">
          <a:xfrm>
            <a:off x="1725613" y="2940051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make_pkt(NAK,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04" name="Freeform 32"/>
          <p:cNvSpPr>
            <a:spLocks/>
          </p:cNvSpPr>
          <p:nvPr/>
        </p:nvSpPr>
        <p:spPr bwMode="auto">
          <a:xfrm rot="20579453" flipH="1">
            <a:off x="3759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205" name="Freeform 33"/>
          <p:cNvSpPr>
            <a:spLocks/>
          </p:cNvSpPr>
          <p:nvPr/>
        </p:nvSpPr>
        <p:spPr bwMode="auto">
          <a:xfrm rot="1361013" flipH="1">
            <a:off x="3746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pic>
        <p:nvPicPr>
          <p:cNvPr id="50206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89" y="864200"/>
            <a:ext cx="8955461" cy="18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515" y="138793"/>
            <a:ext cx="8977436" cy="941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rdt2.1: receiver, handles garbled </a:t>
            </a:r>
            <a:r>
              <a:rPr lang="en-US" dirty="0">
                <a:ea typeface="ＭＳ Ｐゴシック" charset="0"/>
              </a:rPr>
              <a:t>ACK/NAKs</a:t>
            </a:r>
            <a:endParaRPr lang="en-US" sz="3600" dirty="0">
              <a:ea typeface="ＭＳ Ｐゴシック" charset="0"/>
            </a:endParaRPr>
          </a:p>
        </p:txBody>
      </p:sp>
      <p:sp>
        <p:nvSpPr>
          <p:cNvPr id="37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65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CC0000"/>
                </a:solidFill>
              </a:rPr>
              <a:t>sender:</a:t>
            </a:r>
            <a:endParaRPr lang="en-US" altLang="zh-CN" dirty="0">
              <a:solidFill>
                <a:srgbClr val="CC0000"/>
              </a:solidFill>
            </a:endParaRPr>
          </a:p>
          <a:p>
            <a:r>
              <a:rPr lang="en-US" altLang="zh-CN" dirty="0" err="1"/>
              <a:t>seq</a:t>
            </a:r>
            <a:r>
              <a:rPr lang="en-US" altLang="zh-CN" dirty="0"/>
              <a:t> # added to </a:t>
            </a:r>
            <a:r>
              <a:rPr lang="en-US" altLang="zh-CN" dirty="0" err="1"/>
              <a:t>pkt</a:t>
            </a:r>
            <a:endParaRPr lang="en-US" altLang="zh-CN" dirty="0"/>
          </a:p>
          <a:p>
            <a:r>
              <a:rPr lang="en-US" altLang="zh-CN" dirty="0"/>
              <a:t>two seq. #</a:t>
            </a:r>
            <a:r>
              <a:rPr lang="en-US" altLang="ja-JP" dirty="0"/>
              <a:t>'s (0,1) will suffice.  Why?</a:t>
            </a:r>
          </a:p>
          <a:p>
            <a:r>
              <a:rPr lang="en-US" altLang="zh-CN" dirty="0"/>
              <a:t>must check if received ACK/NAK corrupted </a:t>
            </a:r>
          </a:p>
          <a:p>
            <a:r>
              <a:rPr lang="en-US" altLang="zh-CN" dirty="0"/>
              <a:t>twice as many states</a:t>
            </a:r>
          </a:p>
          <a:p>
            <a:pPr lvl="1"/>
            <a:r>
              <a:rPr lang="en-US" altLang="zh-CN" dirty="0"/>
              <a:t>state must </a:t>
            </a:r>
            <a:r>
              <a:rPr lang="en-US" altLang="ja-JP" dirty="0"/>
              <a:t>"remember" whether "expected" </a:t>
            </a:r>
            <a:r>
              <a:rPr lang="en-US" altLang="ja-JP" dirty="0" err="1"/>
              <a:t>pkt</a:t>
            </a:r>
            <a:r>
              <a:rPr lang="en-US" altLang="ja-JP" dirty="0"/>
              <a:t> should have </a:t>
            </a:r>
            <a:r>
              <a:rPr lang="en-US" altLang="ja-JP" dirty="0" err="1"/>
              <a:t>seq</a:t>
            </a:r>
            <a:r>
              <a:rPr lang="en-US" altLang="ja-JP" dirty="0"/>
              <a:t> # of 0 or 1 </a:t>
            </a:r>
          </a:p>
          <a:p>
            <a:endParaRPr lang="en-US" altLang="zh-CN" dirty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CC0000"/>
                </a:solidFill>
                <a:ea typeface="ＭＳ Ｐゴシック" charset="0"/>
                <a:cs typeface="+mn-cs"/>
              </a:rPr>
              <a:t>receiver:</a:t>
            </a:r>
            <a:endParaRPr lang="en-US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must check if received packet is duplicate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state indicates whether 0 or 1 is expected pkt seq #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note: receiver can </a:t>
            </a:r>
            <a:r>
              <a:rPr lang="en-US" i="1">
                <a:ea typeface="ＭＳ Ｐゴシック" charset="0"/>
                <a:cs typeface="+mn-cs"/>
              </a:rPr>
              <a:t>not</a:t>
            </a:r>
            <a:r>
              <a:rPr lang="en-US">
                <a:ea typeface="ＭＳ Ｐゴシック" charset="0"/>
                <a:cs typeface="+mn-cs"/>
              </a:rPr>
              <a:t> know if its last ACK/NAK received OK at sender</a:t>
            </a:r>
          </a:p>
        </p:txBody>
      </p:sp>
      <p:pic>
        <p:nvPicPr>
          <p:cNvPr id="51206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1017589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25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042989"/>
            <a:ext cx="7395418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950" y="230189"/>
            <a:ext cx="7772400" cy="98583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rdt2.2: a NAK-free protocol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3100" y="1581150"/>
            <a:ext cx="8064500" cy="27495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same functionality as rdt2.1, using ACKs only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instead of NAK, receiver sends ACK for last pkt received OK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receiver must </a:t>
            </a:r>
            <a:r>
              <a:rPr lang="en-US" i="1">
                <a:ea typeface="ＭＳ Ｐゴシック" charset="0"/>
              </a:rPr>
              <a:t>explicitly</a:t>
            </a:r>
            <a:r>
              <a:rPr lang="en-US">
                <a:ea typeface="ＭＳ Ｐゴシック" charset="0"/>
              </a:rPr>
              <a:t> include seq # of pkt being ACKed 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duplicate ACK at sender results in same action as NAK: </a:t>
            </a:r>
            <a:r>
              <a:rPr lang="en-US" i="1">
                <a:ea typeface="ＭＳ Ｐゴシック" charset="0"/>
                <a:cs typeface="+mn-cs"/>
              </a:rPr>
              <a:t>retransmit current pkt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48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94" y="869159"/>
            <a:ext cx="7355681" cy="13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973263" y="174626"/>
            <a:ext cx="7772400" cy="885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rdt2.2: sender, receiver fragments</a:t>
            </a:r>
          </a:p>
        </p:txBody>
      </p:sp>
      <p:grpSp>
        <p:nvGrpSpPr>
          <p:cNvPr id="53253" name="Group 3"/>
          <p:cNvGrpSpPr>
            <a:grpSpLocks/>
          </p:cNvGrpSpPr>
          <p:nvPr/>
        </p:nvGrpSpPr>
        <p:grpSpPr bwMode="auto">
          <a:xfrm>
            <a:off x="3951288" y="1238251"/>
            <a:ext cx="6508750" cy="2841625"/>
            <a:chOff x="1529" y="780"/>
            <a:chExt cx="4100" cy="1790"/>
          </a:xfrm>
        </p:grpSpPr>
        <p:grpSp>
          <p:nvGrpSpPr>
            <p:cNvPr id="53271" name="Group 4"/>
            <p:cNvGrpSpPr>
              <a:grpSpLocks/>
            </p:cNvGrpSpPr>
            <p:nvPr/>
          </p:nvGrpSpPr>
          <p:grpSpPr bwMode="auto">
            <a:xfrm>
              <a:off x="1693" y="1399"/>
              <a:ext cx="688" cy="528"/>
              <a:chOff x="1483" y="2062"/>
              <a:chExt cx="688" cy="528"/>
            </a:xfrm>
          </p:grpSpPr>
          <p:sp>
            <p:nvSpPr>
              <p:cNvPr id="53288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3289" name="Text Box 6"/>
              <p:cNvSpPr txBox="1">
                <a:spLocks noChangeArrowheads="1"/>
              </p:cNvSpPr>
              <p:nvPr/>
            </p:nvSpPr>
            <p:spPr bwMode="auto">
              <a:xfrm>
                <a:off x="1502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Wait for call 0 from above</a:t>
                </a:r>
                <a:endParaRPr lang="en-US" altLang="zh-CN" sz="140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3272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sndpkt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make_pkt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(0, data, checksum)</a:t>
              </a:r>
            </a:p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udt_send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sndpkt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3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rdt_send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(data)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4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udt_send(sndpkt)</a:t>
              </a:r>
              <a:endParaRPr lang="en-US" altLang="zh-CN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9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rdt_rcv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&amp;&amp; 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 corrupt(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||</a:t>
              </a:r>
            </a:p>
            <a:p>
              <a:pPr algn="l"/>
              <a:r>
                <a:rPr lang="en-US" altLang="zh-CN" dirty="0">
                  <a:latin typeface="Arial" panose="020B0604020202020204" pitchFamily="34" charset="0"/>
                </a:rPr>
                <a:t> 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isACK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(rcvpkt,1)</a:t>
              </a:r>
              <a:r>
                <a:rPr lang="en-US" altLang="zh-CN" dirty="0">
                  <a:latin typeface="Arial" panose="020B0604020202020204" pitchFamily="34" charset="0"/>
                </a:rPr>
                <a:t> 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3280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2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rdt_rcv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 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&amp;&amp; 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notcorrupt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&amp;&amp;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isACK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(rcvpkt,0)</a:t>
              </a:r>
              <a:r>
                <a:rPr lang="en-US" altLang="zh-CN" sz="1000" dirty="0">
                  <a:latin typeface="Arial" panose="020B0604020202020204" pitchFamily="34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3283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84" name="Group 19"/>
            <p:cNvGrpSpPr>
              <a:grpSpLocks/>
            </p:cNvGrpSpPr>
            <p:nvPr/>
          </p:nvGrpSpPr>
          <p:grpSpPr bwMode="auto">
            <a:xfrm>
              <a:off x="3177" y="1365"/>
              <a:ext cx="746" cy="528"/>
              <a:chOff x="1483" y="2062"/>
              <a:chExt cx="746" cy="528"/>
            </a:xfrm>
          </p:grpSpPr>
          <p:sp>
            <p:nvSpPr>
              <p:cNvPr id="53286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3287" name="Text Box 21"/>
              <p:cNvSpPr txBox="1">
                <a:spLocks noChangeArrowheads="1"/>
              </p:cNvSpPr>
              <p:nvPr/>
            </p:nvSpPr>
            <p:spPr bwMode="auto">
              <a:xfrm>
                <a:off x="1560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Wait for ACK</a:t>
                </a:r>
              </a:p>
              <a:p>
                <a:r>
                  <a:rPr lang="en-US" altLang="zh-CN" sz="1400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0</a:t>
                </a:r>
                <a:endParaRPr lang="en-US" altLang="zh-CN" sz="140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926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</a:rPr>
                <a:t>sender FSM</a:t>
              </a:r>
            </a:p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</a:rPr>
                <a:t>fragment</a:t>
              </a:r>
            </a:p>
          </p:txBody>
        </p:sp>
      </p:grp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2189164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46136" name="Group 24"/>
          <p:cNvGrpSpPr>
            <a:grpSpLocks/>
          </p:cNvGrpSpPr>
          <p:nvPr/>
        </p:nvGrpSpPr>
        <p:grpSpPr bwMode="auto">
          <a:xfrm>
            <a:off x="1524000" y="3824289"/>
            <a:ext cx="7234238" cy="2535237"/>
            <a:chOff x="0" y="2409"/>
            <a:chExt cx="4557" cy="1597"/>
          </a:xfrm>
        </p:grpSpPr>
        <p:sp>
          <p:nvSpPr>
            <p:cNvPr id="53256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rdt_rcv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&amp;&amp; 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notcorrupt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  &amp;&amp; has_seq1(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57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extract(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rcvpkt,data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</a:t>
              </a:r>
            </a:p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deliver_data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(data)</a:t>
              </a:r>
            </a:p>
            <a:p>
              <a:pPr algn="l"/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sndpkt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make_pkt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(ACK1,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chksum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udt_send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sndpkt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3258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53260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53269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5327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400" dirty="0">
                      <a:solidFill>
                        <a:srgbClr val="000099"/>
                      </a:solidFill>
                      <a:latin typeface="Arial" panose="020B0604020202020204" pitchFamily="34" charset="0"/>
                    </a:rPr>
                    <a:t>Wait for </a:t>
                  </a:r>
                </a:p>
                <a:p>
                  <a:r>
                    <a:rPr lang="en-US" altLang="zh-CN" sz="1400" dirty="0">
                      <a:solidFill>
                        <a:srgbClr val="000099"/>
                      </a:solidFill>
                      <a:latin typeface="Arial" panose="020B0604020202020204" pitchFamily="34" charset="0"/>
                    </a:rPr>
                    <a:t>0 from below</a:t>
                  </a:r>
                  <a:endParaRPr lang="en-US" altLang="zh-CN" sz="1400" dirty="0">
                    <a:solidFill>
                      <a:srgbClr val="000099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261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2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3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4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5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6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rdt_rcv</a:t>
                </a:r>
                <a:r>
                  <a:rPr lang="en-US" altLang="zh-CN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altLang="zh-CN" dirty="0" err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rcvpkt</a:t>
                </a:r>
                <a:r>
                  <a:rPr lang="en-US" altLang="zh-CN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) &amp;&amp; </a:t>
                </a:r>
              </a:p>
              <a:p>
                <a:pPr algn="l"/>
                <a:r>
                  <a:rPr lang="en-US" altLang="zh-CN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   (corrupt(</a:t>
                </a:r>
                <a:r>
                  <a:rPr lang="en-US" altLang="zh-CN" dirty="0" err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rcvpkt</a:t>
                </a:r>
                <a:r>
                  <a:rPr lang="en-US" altLang="zh-CN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) ||</a:t>
                </a:r>
              </a:p>
              <a:p>
                <a:pPr algn="l"/>
                <a:r>
                  <a:rPr lang="en-US" altLang="zh-CN" dirty="0">
                    <a:latin typeface="Arial" panose="020B0604020202020204" pitchFamily="34" charset="0"/>
                  </a:rPr>
                  <a:t>    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has_seq1(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rcvpkt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))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7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r>
                  <a:rPr lang="en-US" altLang="zh-CN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udt_send(sndpkt)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09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000099"/>
                    </a:solidFill>
                  </a:rPr>
                  <a:t>receiver FSM</a:t>
                </a:r>
              </a:p>
              <a:p>
                <a:pPr>
                  <a:defRPr/>
                </a:pPr>
                <a:r>
                  <a:rPr lang="en-US" sz="2000">
                    <a:solidFill>
                      <a:srgbClr val="000099"/>
                    </a:solidFill>
                  </a:rPr>
                  <a:t>fragment</a:t>
                </a:r>
              </a:p>
            </p:txBody>
          </p:sp>
        </p:grpSp>
        <p:sp>
          <p:nvSpPr>
            <p:cNvPr id="37900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Symbol" charset="0"/>
                </a:rPr>
                <a:t>L</a:t>
              </a:r>
            </a:p>
          </p:txBody>
        </p:sp>
      </p:grpSp>
      <p:sp>
        <p:nvSpPr>
          <p:cNvPr id="43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3.1 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transfer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3.5 connection-oriented 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99"/>
                </a:solidFill>
              </a:rPr>
              <a:t>Chapter 3 Transport Layer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247477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219076"/>
            <a:ext cx="7772400" cy="9636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rdt3.0: channels with errors </a:t>
            </a:r>
            <a:r>
              <a:rPr lang="en-US" sz="3600" i="1">
                <a:ea typeface="ＭＳ Ｐゴシック" charset="0"/>
              </a:rPr>
              <a:t>and</a:t>
            </a:r>
            <a:r>
              <a:rPr lang="en-US" sz="3600">
                <a:ea typeface="ＭＳ Ｐゴシック" charset="0"/>
              </a:rPr>
              <a:t> loss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>
                <a:solidFill>
                  <a:srgbClr val="CC0000"/>
                </a:solidFill>
              </a:rPr>
              <a:t>new assumption:</a:t>
            </a:r>
            <a:r>
              <a:rPr lang="en-US" altLang="zh-CN"/>
              <a:t> underlying channel can also lose packets (data, ACKs)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00200"/>
            <a:ext cx="409575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CC0000"/>
                </a:solidFill>
              </a:rPr>
              <a:t>approach:</a:t>
            </a:r>
            <a:r>
              <a:rPr lang="en-US" altLang="zh-CN" dirty="0"/>
              <a:t> sender waits </a:t>
            </a:r>
            <a:r>
              <a:rPr lang="en-US" altLang="ja-JP" dirty="0"/>
              <a:t>"reasonable" amount of time for ACK 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retransmits if no ACK received in this time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if </a:t>
            </a:r>
            <a:r>
              <a:rPr lang="en-US" altLang="zh-CN" sz="2400" dirty="0" err="1"/>
              <a:t>pkt</a:t>
            </a:r>
            <a:r>
              <a:rPr lang="en-US" altLang="zh-CN" sz="2400" dirty="0"/>
              <a:t> (or ACK) just delayed (not lost):</a:t>
            </a:r>
          </a:p>
          <a:p>
            <a:pPr lvl="1"/>
            <a:r>
              <a:rPr lang="en-US" altLang="zh-CN" dirty="0"/>
              <a:t>retransmission will be  duplicate, but seq. #</a:t>
            </a:r>
            <a:r>
              <a:rPr lang="en-US" altLang="ja-JP" dirty="0"/>
              <a:t>'s already handles this</a:t>
            </a:r>
            <a:endParaRPr lang="en-US" altLang="ja-JP" sz="2000" dirty="0"/>
          </a:p>
          <a:p>
            <a:pPr lvl="1"/>
            <a:r>
              <a:rPr lang="en-US" altLang="zh-CN" dirty="0"/>
              <a:t>receiver must specify </a:t>
            </a:r>
            <a:r>
              <a:rPr lang="en-US" altLang="zh-CN" dirty="0" err="1"/>
              <a:t>seq</a:t>
            </a:r>
            <a:r>
              <a:rPr lang="en-US" altLang="zh-CN" dirty="0"/>
              <a:t> # of </a:t>
            </a:r>
            <a:r>
              <a:rPr lang="en-US" altLang="zh-CN" dirty="0" err="1"/>
              <a:t>pkt</a:t>
            </a:r>
            <a:r>
              <a:rPr lang="en-US" altLang="zh-CN" dirty="0"/>
              <a:t> being </a:t>
            </a:r>
            <a:r>
              <a:rPr lang="en-US" altLang="zh-CN" dirty="0" err="1"/>
              <a:t>ACKed</a:t>
            </a:r>
            <a:endParaRPr lang="en-US" altLang="zh-CN" sz="2000" dirty="0"/>
          </a:p>
          <a:p>
            <a:pPr>
              <a:lnSpc>
                <a:spcPct val="70000"/>
              </a:lnSpc>
            </a:pPr>
            <a:r>
              <a:rPr lang="en-US" altLang="zh-CN" sz="2400" dirty="0"/>
              <a:t>requires countdown timer</a:t>
            </a:r>
          </a:p>
        </p:txBody>
      </p:sp>
      <p:pic>
        <p:nvPicPr>
          <p:cNvPr id="54278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879474"/>
            <a:ext cx="7519366" cy="17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1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6" y="242888"/>
            <a:ext cx="3560763" cy="893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rdt3.0 sender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43425" y="1384301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make_pkt(0, data, checksum)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4584701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4686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4273551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55304" name="Group 7"/>
          <p:cNvGrpSpPr>
            <a:grpSpLocks/>
          </p:cNvGrpSpPr>
          <p:nvPr/>
        </p:nvGrpSpPr>
        <p:grpSpPr bwMode="auto">
          <a:xfrm>
            <a:off x="6884988" y="2090739"/>
            <a:ext cx="889000" cy="865187"/>
            <a:chOff x="445" y="1273"/>
            <a:chExt cx="560" cy="545"/>
          </a:xfrm>
        </p:grpSpPr>
        <p:sp>
          <p:nvSpPr>
            <p:cNvPr id="55352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5353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ACK0</a:t>
              </a:r>
              <a:endPara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05" name="Freeform 10"/>
          <p:cNvSpPr>
            <a:spLocks/>
          </p:cNvSpPr>
          <p:nvPr/>
        </p:nvSpPr>
        <p:spPr bwMode="auto">
          <a:xfrm flipV="1">
            <a:off x="4908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6" name="Freeform 11"/>
          <p:cNvSpPr>
            <a:spLocks/>
          </p:cNvSpPr>
          <p:nvPr/>
        </p:nvSpPr>
        <p:spPr bwMode="auto">
          <a:xfrm>
            <a:off x="7593014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7" name="Text Box 12"/>
          <p:cNvSpPr txBox="1">
            <a:spLocks noChangeArrowheads="1"/>
          </p:cNvSpPr>
          <p:nvPr/>
        </p:nvSpPr>
        <p:spPr bwMode="auto">
          <a:xfrm>
            <a:off x="8005764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isACK(rcvpkt,1) 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>
            <a:off x="8215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55309" name="Group 14"/>
          <p:cNvGrpSpPr>
            <a:grpSpLocks/>
          </p:cNvGrpSpPr>
          <p:nvPr/>
        </p:nvGrpSpPr>
        <p:grpSpPr bwMode="auto">
          <a:xfrm>
            <a:off x="6969126" y="4005263"/>
            <a:ext cx="1189037" cy="850900"/>
            <a:chOff x="4085" y="3230"/>
            <a:chExt cx="749" cy="536"/>
          </a:xfrm>
        </p:grpSpPr>
        <p:sp>
          <p:nvSpPr>
            <p:cNvPr id="55350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dirty="0">
                <a:solidFill>
                  <a:srgbClr val="000099"/>
                </a:solidFill>
              </a:endParaRPr>
            </a:p>
          </p:txBody>
        </p:sp>
        <p:sp>
          <p:nvSpPr>
            <p:cNvPr id="55351" name="Text Box 16"/>
            <p:cNvSpPr txBox="1">
              <a:spLocks noChangeArrowheads="1"/>
            </p:cNvSpPr>
            <p:nvPr/>
          </p:nvSpPr>
          <p:spPr bwMode="auto">
            <a:xfrm>
              <a:off x="4085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</a:t>
              </a:r>
            </a:p>
            <a:p>
              <a:pPr algn="ctr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call 1 from above</a:t>
              </a:r>
              <a:endPara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10" name="Freeform 17"/>
          <p:cNvSpPr>
            <a:spLocks/>
          </p:cNvSpPr>
          <p:nvPr/>
        </p:nvSpPr>
        <p:spPr bwMode="auto">
          <a:xfrm rot="16200000" flipV="1">
            <a:off x="3664745" y="3402807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1" name="Freeform 18"/>
          <p:cNvSpPr>
            <a:spLocks/>
          </p:cNvSpPr>
          <p:nvPr/>
        </p:nvSpPr>
        <p:spPr bwMode="auto">
          <a:xfrm>
            <a:off x="4894264" y="4738689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2" name="Freeform 19"/>
          <p:cNvSpPr>
            <a:spLocks/>
          </p:cNvSpPr>
          <p:nvPr/>
        </p:nvSpPr>
        <p:spPr bwMode="auto">
          <a:xfrm rot="5400000" flipH="1" flipV="1">
            <a:off x="7135020" y="3328195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3" name="Text Box 20"/>
          <p:cNvSpPr txBox="1">
            <a:spLocks noChangeArrowheads="1"/>
          </p:cNvSpPr>
          <p:nvPr/>
        </p:nvSpPr>
        <p:spPr bwMode="auto">
          <a:xfrm>
            <a:off x="4840289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make_pkt(1, data, checksum)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4" name="Text Box 21"/>
          <p:cNvSpPr txBox="1">
            <a:spLocks noChangeArrowheads="1"/>
          </p:cNvSpPr>
          <p:nvPr/>
        </p:nvSpPr>
        <p:spPr bwMode="auto">
          <a:xfrm>
            <a:off x="4840289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5" name="Line 22"/>
          <p:cNvSpPr>
            <a:spLocks noChangeShapeType="1"/>
          </p:cNvSpPr>
          <p:nvPr/>
        </p:nvSpPr>
        <p:spPr bwMode="auto">
          <a:xfrm>
            <a:off x="4959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6" name="Text Box 23"/>
          <p:cNvSpPr txBox="1">
            <a:spLocks noChangeArrowheads="1"/>
          </p:cNvSpPr>
          <p:nvPr/>
        </p:nvSpPr>
        <p:spPr bwMode="auto">
          <a:xfrm>
            <a:off x="7804151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&amp;&amp; isACK(rcvpkt,0)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7" name="Line 24"/>
          <p:cNvSpPr>
            <a:spLocks noChangeShapeType="1"/>
          </p:cNvSpPr>
          <p:nvPr/>
        </p:nvSpPr>
        <p:spPr bwMode="auto">
          <a:xfrm>
            <a:off x="7920039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8" name="Text Box 25"/>
          <p:cNvSpPr txBox="1">
            <a:spLocks noChangeArrowheads="1"/>
          </p:cNvSpPr>
          <p:nvPr/>
        </p:nvSpPr>
        <p:spPr bwMode="auto">
          <a:xfrm>
            <a:off x="2814639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isACK(rcvpkt,0) 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9" name="Line 26"/>
          <p:cNvSpPr>
            <a:spLocks noChangeShapeType="1"/>
          </p:cNvSpPr>
          <p:nvPr/>
        </p:nvSpPr>
        <p:spPr bwMode="auto">
          <a:xfrm>
            <a:off x="2917826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0" name="Text Box 27"/>
          <p:cNvSpPr txBox="1">
            <a:spLocks noChangeArrowheads="1"/>
          </p:cNvSpPr>
          <p:nvPr/>
        </p:nvSpPr>
        <p:spPr bwMode="auto">
          <a:xfrm>
            <a:off x="2432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&amp;&amp; isACK(rcvpkt,1)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1" name="Line 28"/>
          <p:cNvSpPr>
            <a:spLocks noChangeShapeType="1"/>
          </p:cNvSpPr>
          <p:nvPr/>
        </p:nvSpPr>
        <p:spPr bwMode="auto">
          <a:xfrm>
            <a:off x="2559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2" name="Text Box 29"/>
          <p:cNvSpPr txBox="1">
            <a:spLocks noChangeArrowheads="1"/>
          </p:cNvSpPr>
          <p:nvPr/>
        </p:nvSpPr>
        <p:spPr bwMode="auto">
          <a:xfrm>
            <a:off x="7824789" y="3798889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stop_timer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3" name="Text Box 30"/>
          <p:cNvSpPr txBox="1">
            <a:spLocks noChangeArrowheads="1"/>
          </p:cNvSpPr>
          <p:nvPr/>
        </p:nvSpPr>
        <p:spPr bwMode="auto">
          <a:xfrm>
            <a:off x="2424114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stop_timer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4" name="Freeform 31"/>
          <p:cNvSpPr>
            <a:spLocks/>
          </p:cNvSpPr>
          <p:nvPr/>
        </p:nvSpPr>
        <p:spPr bwMode="auto">
          <a:xfrm>
            <a:off x="7762876" y="2338389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5" name="Text Box 32"/>
          <p:cNvSpPr txBox="1">
            <a:spLocks noChangeArrowheads="1"/>
          </p:cNvSpPr>
          <p:nvPr/>
        </p:nvSpPr>
        <p:spPr bwMode="auto">
          <a:xfrm>
            <a:off x="8094664" y="2516189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6" name="Text Box 33"/>
          <p:cNvSpPr txBox="1">
            <a:spLocks noChangeArrowheads="1"/>
          </p:cNvSpPr>
          <p:nvPr/>
        </p:nvSpPr>
        <p:spPr bwMode="auto">
          <a:xfrm>
            <a:off x="8116889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timeout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7" name="Line 34"/>
          <p:cNvSpPr>
            <a:spLocks noChangeShapeType="1"/>
          </p:cNvSpPr>
          <p:nvPr/>
        </p:nvSpPr>
        <p:spPr bwMode="auto">
          <a:xfrm>
            <a:off x="8205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8" name="Freeform 35"/>
          <p:cNvSpPr>
            <a:spLocks/>
          </p:cNvSpPr>
          <p:nvPr/>
        </p:nvSpPr>
        <p:spPr bwMode="auto">
          <a:xfrm>
            <a:off x="3754438" y="4702176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9" name="Freeform 36"/>
          <p:cNvSpPr>
            <a:spLocks/>
          </p:cNvSpPr>
          <p:nvPr/>
        </p:nvSpPr>
        <p:spPr bwMode="auto">
          <a:xfrm>
            <a:off x="3554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30" name="Text Box 37"/>
          <p:cNvSpPr txBox="1">
            <a:spLocks noChangeArrowheads="1"/>
          </p:cNvSpPr>
          <p:nvPr/>
        </p:nvSpPr>
        <p:spPr bwMode="auto">
          <a:xfrm>
            <a:off x="2152650" y="4460876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31" name="Text Box 38"/>
          <p:cNvSpPr txBox="1">
            <a:spLocks noChangeArrowheads="1"/>
          </p:cNvSpPr>
          <p:nvPr/>
        </p:nvSpPr>
        <p:spPr bwMode="auto">
          <a:xfrm>
            <a:off x="2166939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timeout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32" name="Line 39"/>
          <p:cNvSpPr>
            <a:spLocks noChangeShapeType="1"/>
          </p:cNvSpPr>
          <p:nvPr/>
        </p:nvSpPr>
        <p:spPr bwMode="auto">
          <a:xfrm>
            <a:off x="2270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33" name="Freeform 40"/>
          <p:cNvSpPr>
            <a:spLocks/>
          </p:cNvSpPr>
          <p:nvPr/>
        </p:nvSpPr>
        <p:spPr bwMode="auto">
          <a:xfrm>
            <a:off x="7950200" y="4373564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34" name="Text Box 41"/>
          <p:cNvSpPr txBox="1">
            <a:spLocks noChangeArrowheads="1"/>
          </p:cNvSpPr>
          <p:nvPr/>
        </p:nvSpPr>
        <p:spPr bwMode="auto">
          <a:xfrm>
            <a:off x="2560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335" name="Group 42"/>
          <p:cNvGrpSpPr>
            <a:grpSpLocks/>
          </p:cNvGrpSpPr>
          <p:nvPr/>
        </p:nvGrpSpPr>
        <p:grpSpPr bwMode="auto">
          <a:xfrm>
            <a:off x="3935413" y="2135188"/>
            <a:ext cx="1189038" cy="850900"/>
            <a:chOff x="4085" y="3230"/>
            <a:chExt cx="749" cy="536"/>
          </a:xfrm>
        </p:grpSpPr>
        <p:sp>
          <p:nvSpPr>
            <p:cNvPr id="55348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5349" name="Text Box 44"/>
            <p:cNvSpPr txBox="1">
              <a:spLocks noChangeArrowheads="1"/>
            </p:cNvSpPr>
            <p:nvPr/>
          </p:nvSpPr>
          <p:spPr bwMode="auto">
            <a:xfrm>
              <a:off x="4085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</a:t>
              </a:r>
            </a:p>
            <a:p>
              <a:pPr algn="ctr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call 0 from above</a:t>
              </a:r>
              <a:endPara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36" name="Line 45"/>
          <p:cNvSpPr>
            <a:spLocks noChangeShapeType="1"/>
          </p:cNvSpPr>
          <p:nvPr/>
        </p:nvSpPr>
        <p:spPr bwMode="auto">
          <a:xfrm>
            <a:off x="2647951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55337" name="Group 46"/>
          <p:cNvGrpSpPr>
            <a:grpSpLocks/>
          </p:cNvGrpSpPr>
          <p:nvPr/>
        </p:nvGrpSpPr>
        <p:grpSpPr bwMode="auto">
          <a:xfrm>
            <a:off x="4154488" y="3989389"/>
            <a:ext cx="889000" cy="865187"/>
            <a:chOff x="445" y="1273"/>
            <a:chExt cx="560" cy="545"/>
          </a:xfrm>
        </p:grpSpPr>
        <p:sp>
          <p:nvSpPr>
            <p:cNvPr id="55346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5347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ACK1</a:t>
              </a:r>
              <a:endPara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38" name="Freeform 49"/>
          <p:cNvSpPr>
            <a:spLocks/>
          </p:cNvSpPr>
          <p:nvPr/>
        </p:nvSpPr>
        <p:spPr bwMode="auto">
          <a:xfrm flipH="1" flipV="1">
            <a:off x="3530600" y="1782764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9980" name="Text Box 50"/>
          <p:cNvSpPr txBox="1">
            <a:spLocks noChangeArrowheads="1"/>
          </p:cNvSpPr>
          <p:nvPr/>
        </p:nvSpPr>
        <p:spPr bwMode="auto">
          <a:xfrm>
            <a:off x="8748713" y="48529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55340" name="Text Box 51"/>
          <p:cNvSpPr txBox="1">
            <a:spLocks noChangeArrowheads="1"/>
          </p:cNvSpPr>
          <p:nvPr/>
        </p:nvSpPr>
        <p:spPr bwMode="auto">
          <a:xfrm>
            <a:off x="8281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41" name="Line 52"/>
          <p:cNvSpPr>
            <a:spLocks noChangeShapeType="1"/>
          </p:cNvSpPr>
          <p:nvPr/>
        </p:nvSpPr>
        <p:spPr bwMode="auto">
          <a:xfrm>
            <a:off x="8369301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9983" name="Text Box 53"/>
          <p:cNvSpPr txBox="1">
            <a:spLocks noChangeArrowheads="1"/>
          </p:cNvSpPr>
          <p:nvPr/>
        </p:nvSpPr>
        <p:spPr bwMode="auto">
          <a:xfrm>
            <a:off x="8651875" y="18478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39984" name="Text Box 54"/>
          <p:cNvSpPr txBox="1">
            <a:spLocks noChangeArrowheads="1"/>
          </p:cNvSpPr>
          <p:nvPr/>
        </p:nvSpPr>
        <p:spPr bwMode="auto">
          <a:xfrm>
            <a:off x="3000375" y="21240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39985" name="Text Box 55"/>
          <p:cNvSpPr txBox="1">
            <a:spLocks noChangeArrowheads="1"/>
          </p:cNvSpPr>
          <p:nvPr/>
        </p:nvSpPr>
        <p:spPr bwMode="auto">
          <a:xfrm>
            <a:off x="3403600" y="57943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pic>
        <p:nvPicPr>
          <p:cNvPr id="55345" name="Picture 5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877889"/>
            <a:ext cx="320833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68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895476" y="133032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4335463" y="1325564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4338639" y="294957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4344989" y="38052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4341814" y="2263776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4338639" y="317500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4338639" y="400050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1824038" y="25130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668463" y="3606801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668463" y="27320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1812925" y="3367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ack1</a:t>
            </a:r>
          </a:p>
        </p:txBody>
      </p:sp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1657350" y="1770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4333876" y="20526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2873376" y="1839913"/>
            <a:ext cx="1471613" cy="512762"/>
            <a:chOff x="850" y="1159"/>
            <a:chExt cx="927" cy="323"/>
          </a:xfrm>
        </p:grpSpPr>
        <p:sp>
          <p:nvSpPr>
            <p:cNvPr id="4104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4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2867026" y="3576638"/>
            <a:ext cx="1471613" cy="487362"/>
            <a:chOff x="846" y="2253"/>
            <a:chExt cx="927" cy="307"/>
          </a:xfrm>
        </p:grpSpPr>
        <p:sp>
          <p:nvSpPr>
            <p:cNvPr id="4103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2881313" y="2714626"/>
            <a:ext cx="1471612" cy="504825"/>
            <a:chOff x="855" y="1710"/>
            <a:chExt cx="927" cy="318"/>
          </a:xfrm>
        </p:grpSpPr>
        <p:sp>
          <p:nvSpPr>
            <p:cNvPr id="4103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2867026" y="3179764"/>
            <a:ext cx="1471613" cy="471487"/>
            <a:chOff x="846" y="2003"/>
            <a:chExt cx="927" cy="297"/>
          </a:xfrm>
        </p:grpSpPr>
        <p:sp>
          <p:nvSpPr>
            <p:cNvPr id="4103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2859088" y="2339976"/>
            <a:ext cx="1471612" cy="455613"/>
            <a:chOff x="841" y="1474"/>
            <a:chExt cx="927" cy="287"/>
          </a:xfrm>
        </p:grpSpPr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2852738" y="4032251"/>
            <a:ext cx="1471612" cy="461963"/>
            <a:chOff x="837" y="2540"/>
            <a:chExt cx="927" cy="291"/>
          </a:xfrm>
        </p:grpSpPr>
        <p:sp>
          <p:nvSpPr>
            <p:cNvPr id="4103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3160714" y="5111751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(a) no loss</a:t>
            </a: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6453189" y="132715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8893176" y="1322389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8894764" y="423862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8902701" y="508000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8899526" y="226060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8896351" y="44497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8896351" y="52752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6381750" y="250983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>
                <a:solidFill>
                  <a:srgbClr val="000099"/>
                </a:solidFill>
              </a:rPr>
              <a:t>rcv</a:t>
            </a:r>
            <a:r>
              <a:rPr lang="en-US" sz="1800" dirty="0">
                <a:solidFill>
                  <a:srgbClr val="000099"/>
                </a:solidFill>
              </a:rPr>
              <a:t>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6226175" y="48815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6226175" y="27289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6370638" y="4641851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ack1</a:t>
            </a:r>
          </a:p>
        </p:txBody>
      </p:sp>
      <p:sp>
        <p:nvSpPr>
          <p:cNvPr id="40995" name="Text Box 57"/>
          <p:cNvSpPr txBox="1">
            <a:spLocks noChangeArrowheads="1"/>
          </p:cNvSpPr>
          <p:nvPr/>
        </p:nvSpPr>
        <p:spPr bwMode="auto">
          <a:xfrm>
            <a:off x="6215063" y="17668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8891589" y="204946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7431088" y="1836738"/>
            <a:ext cx="1471612" cy="512762"/>
            <a:chOff x="850" y="1159"/>
            <a:chExt cx="927" cy="323"/>
          </a:xfrm>
        </p:grpSpPr>
        <p:sp>
          <p:nvSpPr>
            <p:cNvPr id="4102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2" name="Group 62"/>
          <p:cNvGrpSpPr>
            <a:grpSpLocks/>
          </p:cNvGrpSpPr>
          <p:nvPr/>
        </p:nvGrpSpPr>
        <p:grpSpPr bwMode="auto">
          <a:xfrm>
            <a:off x="7424738" y="4851401"/>
            <a:ext cx="1471612" cy="487363"/>
            <a:chOff x="846" y="2253"/>
            <a:chExt cx="927" cy="307"/>
          </a:xfrm>
        </p:grpSpPr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8" name="Group 68"/>
          <p:cNvGrpSpPr>
            <a:grpSpLocks/>
          </p:cNvGrpSpPr>
          <p:nvPr/>
        </p:nvGrpSpPr>
        <p:grpSpPr bwMode="auto">
          <a:xfrm>
            <a:off x="7424738" y="4454525"/>
            <a:ext cx="1471612" cy="471488"/>
            <a:chOff x="846" y="2003"/>
            <a:chExt cx="927" cy="297"/>
          </a:xfrm>
        </p:grpSpPr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7416801" y="2336801"/>
            <a:ext cx="1471613" cy="455613"/>
            <a:chOff x="841" y="1474"/>
            <a:chExt cx="927" cy="287"/>
          </a:xfrm>
        </p:grpSpPr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714" name="Group 74"/>
          <p:cNvGrpSpPr>
            <a:grpSpLocks/>
          </p:cNvGrpSpPr>
          <p:nvPr/>
        </p:nvGrpSpPr>
        <p:grpSpPr bwMode="auto">
          <a:xfrm>
            <a:off x="7410451" y="5302251"/>
            <a:ext cx="1471613" cy="466725"/>
            <a:chOff x="837" y="2537"/>
            <a:chExt cx="927" cy="294"/>
          </a:xfrm>
        </p:grpSpPr>
        <p:sp>
          <p:nvSpPr>
            <p:cNvPr id="4102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41002" name="Text Box 78"/>
          <p:cNvSpPr txBox="1">
            <a:spLocks noChangeArrowheads="1"/>
          </p:cNvSpPr>
          <p:nvPr/>
        </p:nvSpPr>
        <p:spPr bwMode="auto">
          <a:xfrm>
            <a:off x="7504114" y="6019801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(b) packet loss</a:t>
            </a:r>
          </a:p>
        </p:txBody>
      </p:sp>
      <p:grpSp>
        <p:nvGrpSpPr>
          <p:cNvPr id="368721" name="Group 81"/>
          <p:cNvGrpSpPr>
            <a:grpSpLocks/>
          </p:cNvGrpSpPr>
          <p:nvPr/>
        </p:nvGrpSpPr>
        <p:grpSpPr bwMode="auto">
          <a:xfrm>
            <a:off x="7439025" y="2711450"/>
            <a:ext cx="1157288" cy="738188"/>
            <a:chOff x="3726" y="1687"/>
            <a:chExt cx="729" cy="465"/>
          </a:xfrm>
        </p:grpSpPr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01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8726" name="Group 86"/>
          <p:cNvGrpSpPr>
            <a:grpSpLocks/>
          </p:cNvGrpSpPr>
          <p:nvPr/>
        </p:nvGrpSpPr>
        <p:grpSpPr bwMode="auto">
          <a:xfrm>
            <a:off x="7319964" y="3014663"/>
            <a:ext cx="122237" cy="1033462"/>
            <a:chOff x="3651" y="1878"/>
            <a:chExt cx="78" cy="963"/>
          </a:xfrm>
        </p:grpSpPr>
        <p:sp>
          <p:nvSpPr>
            <p:cNvPr id="4101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8728" name="Group 88"/>
          <p:cNvGrpSpPr>
            <a:grpSpLocks/>
          </p:cNvGrpSpPr>
          <p:nvPr/>
        </p:nvGrpSpPr>
        <p:grpSpPr bwMode="auto">
          <a:xfrm>
            <a:off x="7448551" y="4003676"/>
            <a:ext cx="1471613" cy="504825"/>
            <a:chOff x="855" y="1710"/>
            <a:chExt cx="927" cy="318"/>
          </a:xfrm>
        </p:grpSpPr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732" name="Group 92"/>
          <p:cNvGrpSpPr>
            <a:grpSpLocks/>
          </p:cNvGrpSpPr>
          <p:nvPr/>
        </p:nvGrpSpPr>
        <p:grpSpPr bwMode="auto">
          <a:xfrm>
            <a:off x="6016625" y="3627439"/>
            <a:ext cx="1377950" cy="731837"/>
            <a:chOff x="2802" y="2348"/>
            <a:chExt cx="868" cy="461"/>
          </a:xfrm>
        </p:grpSpPr>
        <p:pic>
          <p:nvPicPr>
            <p:cNvPr id="56368" name="Picture 87" descr="alarm_clock_ring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dirty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1901825" y="252414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rdt3.0 in action</a:t>
            </a:r>
          </a:p>
        </p:txBody>
      </p:sp>
      <p:pic>
        <p:nvPicPr>
          <p:cNvPr id="56367" name="Picture 9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768351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5" y="252414"/>
            <a:ext cx="3937000" cy="619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rdt3.0 in action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57348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768351"/>
            <a:ext cx="3717676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4416426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4416426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4397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2947988" y="2486026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1960564" y="11049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4400551" y="1100139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4413251" y="386080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4410076" y="485775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4406901" y="203835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4425951" y="4283076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4403726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1889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>
                <a:solidFill>
                  <a:srgbClr val="000099"/>
                </a:solidFill>
              </a:rPr>
              <a:t>rcv</a:t>
            </a:r>
            <a:r>
              <a:rPr lang="en-US" sz="1800" dirty="0">
                <a:solidFill>
                  <a:srgbClr val="000099"/>
                </a:solidFill>
              </a:rPr>
              <a:t>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1733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1733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1878013" y="4419601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722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4398964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2938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2932113" y="4629151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2932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2924176" y="2114551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2917826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2716214" y="5797551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3203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2827339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2955926" y="3781426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1524000" y="3405189"/>
            <a:ext cx="1377950" cy="731837"/>
            <a:chOff x="2802" y="2348"/>
            <a:chExt cx="868" cy="461"/>
          </a:xfrm>
        </p:grpSpPr>
        <p:pic>
          <p:nvPicPr>
            <p:cNvPr id="57441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dirty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9118601" y="237490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9118601" y="2600326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9080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7650163" y="2147889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6662739" y="766764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9102726" y="762001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9096376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9109076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6591300" y="1949451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>
                <a:solidFill>
                  <a:srgbClr val="000099"/>
                </a:solidFill>
              </a:rPr>
              <a:t>rcv</a:t>
            </a:r>
            <a:r>
              <a:rPr lang="en-US" sz="1800" dirty="0">
                <a:solidFill>
                  <a:srgbClr val="000099"/>
                </a:solidFill>
              </a:rPr>
              <a:t>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6435725" y="2168526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6424613" y="1206501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9101139" y="148907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7640638" y="1276351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7626351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6281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7529514" y="2454276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7658101" y="3443289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6226175" y="3067050"/>
            <a:ext cx="1377950" cy="731838"/>
            <a:chOff x="2802" y="2348"/>
            <a:chExt cx="868" cy="461"/>
          </a:xfrm>
        </p:grpSpPr>
        <p:pic>
          <p:nvPicPr>
            <p:cNvPr id="57428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dirty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8047038" y="2706689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7548564" y="3251201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6416676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err="1">
                  <a:solidFill>
                    <a:srgbClr val="000099"/>
                  </a:solidFill>
                </a:rPr>
                <a:t>rcv</a:t>
              </a:r>
              <a:r>
                <a:rPr lang="en-US" sz="1800" dirty="0">
                  <a:solidFill>
                    <a:srgbClr val="000099"/>
                  </a:solidFill>
                </a:rPr>
                <a:t> ack1</a:t>
              </a:r>
            </a:p>
          </p:txBody>
        </p:sp>
        <p:grpSp>
          <p:nvGrpSpPr>
            <p:cNvPr id="57400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57401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57402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57403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dirty="0" err="1">
                    <a:solidFill>
                      <a:srgbClr val="000099"/>
                    </a:solidFill>
                  </a:rPr>
                  <a:t>rcv</a:t>
                </a:r>
                <a:r>
                  <a:rPr lang="en-US" sz="1800" dirty="0">
                    <a:solidFill>
                      <a:srgbClr val="000099"/>
                    </a:solidFill>
                  </a:rPr>
                  <a:t> ack1</a:t>
                </a:r>
              </a:p>
            </p:txBody>
          </p:sp>
        </p:grpSp>
        <p:grpSp>
          <p:nvGrpSpPr>
            <p:cNvPr id="57404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57405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send ack0</a:t>
                </a:r>
              </a:p>
            </p:txBody>
          </p:sp>
        </p:grpSp>
        <p:grpSp>
          <p:nvGrpSpPr>
            <p:cNvPr id="57406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57407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dirty="0">
                    <a:solidFill>
                      <a:srgbClr val="000099"/>
                    </a:solidFill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>
                    <a:solidFill>
                      <a:srgbClr val="000099"/>
                    </a:solidFill>
                  </a:rPr>
                  <a:t>(detect duplicate)</a:t>
                </a:r>
              </a:p>
            </p:txBody>
          </p:sp>
        </p:grpSp>
      </p:grpSp>
      <p:sp>
        <p:nvSpPr>
          <p:cNvPr id="121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Performance of rdt3.0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10531" y="1391444"/>
            <a:ext cx="8372475" cy="9906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/>
              <a:t>rdt3.0 is correct, but performance stinks</a:t>
            </a:r>
          </a:p>
          <a:p>
            <a:pPr>
              <a:lnSpc>
                <a:spcPct val="80000"/>
              </a:lnSpc>
              <a:defRPr/>
            </a:pPr>
            <a:r>
              <a:rPr lang="en-US" sz="2600" dirty="0"/>
              <a:t>e.g.: 1 </a:t>
            </a:r>
            <a:r>
              <a:rPr lang="en-US" sz="2600" dirty="0" err="1"/>
              <a:t>Gbps</a:t>
            </a:r>
            <a:r>
              <a:rPr lang="en-US" sz="2600" dirty="0"/>
              <a:t> link, 15 </a:t>
            </a:r>
            <a:r>
              <a:rPr lang="en-US" sz="2600" dirty="0" err="1"/>
              <a:t>ms</a:t>
            </a:r>
            <a:r>
              <a:rPr lang="en-US" sz="2600" dirty="0"/>
              <a:t> prop. delay, 8000 bit packet: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1661320" y="3450972"/>
            <a:ext cx="1080786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U </a:t>
            </a:r>
            <a:r>
              <a:rPr lang="en-US" altLang="zh-CN" sz="24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sender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: </a:t>
            </a:r>
            <a:r>
              <a:rPr lang="en-US" altLang="zh-CN" sz="2400" i="1" dirty="0">
                <a:solidFill>
                  <a:srgbClr val="CC0000"/>
                </a:solidFill>
                <a:latin typeface="Comic Sans MS" panose="030F0702030302020204" pitchFamily="66" charset="0"/>
              </a:rPr>
              <a:t>utilization</a:t>
            </a:r>
            <a:r>
              <a:rPr lang="en-US" altLang="zh-CN" sz="2400" dirty="0">
                <a:latin typeface="Comic Sans MS" panose="030F0702030302020204" pitchFamily="66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– fraction of time sender 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busy sending</a:t>
            </a:r>
          </a:p>
        </p:txBody>
      </p:sp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1661320" y="4917822"/>
            <a:ext cx="8869362" cy="195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if RTT=30 msec, 1KB </a:t>
            </a:r>
            <a:r>
              <a:rPr lang="en-US" sz="2400" dirty="0" err="1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pkt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 every 30 msec: 33kB/sec </a:t>
            </a:r>
            <a:r>
              <a:rPr lang="en-US" sz="2400" dirty="0" err="1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thruput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 over 1 Gbps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link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network protocol limits use of physical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resources!</a:t>
            </a:r>
          </a:p>
        </p:txBody>
      </p:sp>
      <p:pic>
        <p:nvPicPr>
          <p:cNvPr id="58376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12811"/>
            <a:ext cx="5872161" cy="1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7" name="Group 24"/>
          <p:cNvGrpSpPr>
            <a:grpSpLocks/>
          </p:cNvGrpSpPr>
          <p:nvPr/>
        </p:nvGrpSpPr>
        <p:grpSpPr bwMode="auto">
          <a:xfrm>
            <a:off x="3313113" y="2438400"/>
            <a:ext cx="5903912" cy="812800"/>
            <a:chOff x="137" y="1675"/>
            <a:chExt cx="3719" cy="512"/>
          </a:xfrm>
        </p:grpSpPr>
        <p:sp>
          <p:nvSpPr>
            <p:cNvPr id="43019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>
                  <a:solidFill>
                    <a:srgbClr val="000099"/>
                  </a:solidFill>
                  <a:latin typeface="Arial" charset="0"/>
                </a:rPr>
                <a:t>D</a:t>
              </a:r>
              <a:r>
                <a:rPr lang="en-US" sz="2400" i="1" baseline="-25000">
                  <a:solidFill>
                    <a:srgbClr val="000099"/>
                  </a:solidFill>
                  <a:latin typeface="Arial" charset="0"/>
                </a:rPr>
                <a:t>trans</a:t>
              </a:r>
              <a:r>
                <a:rPr lang="en-US" sz="2400" i="1">
                  <a:solidFill>
                    <a:srgbClr val="000099"/>
                  </a:solidFill>
                  <a:latin typeface="Arial" charset="0"/>
                </a:rPr>
                <a:t> =</a:t>
              </a:r>
            </a:p>
          </p:txBody>
        </p:sp>
        <p:grpSp>
          <p:nvGrpSpPr>
            <p:cNvPr id="58379" name="Group 14"/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43029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000099"/>
                    </a:solidFill>
                  </a:rPr>
                  <a:t>L</a:t>
                </a:r>
              </a:p>
            </p:txBody>
          </p:sp>
          <p:sp>
            <p:nvSpPr>
              <p:cNvPr id="43030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000099"/>
                    </a:solidFill>
                    <a:latin typeface="Arial" charset="0"/>
                  </a:rPr>
                  <a:t>R</a:t>
                </a:r>
              </a:p>
            </p:txBody>
          </p:sp>
          <p:sp>
            <p:nvSpPr>
              <p:cNvPr id="43031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8380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43025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000099"/>
                    </a:solidFill>
                    <a:latin typeface="Comic Sans MS" charset="0"/>
                  </a:rPr>
                  <a:t> </a:t>
                </a:r>
                <a:endParaRPr lang="en-US" sz="240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43026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000099"/>
                    </a:solidFill>
                    <a:latin typeface="Arial" charset="0"/>
                  </a:rPr>
                  <a:t>8000 bits</a:t>
                </a:r>
              </a:p>
            </p:txBody>
          </p:sp>
          <p:sp>
            <p:nvSpPr>
              <p:cNvPr id="43027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dirty="0">
                    <a:solidFill>
                      <a:srgbClr val="000099"/>
                    </a:solidFill>
                  </a:rPr>
                  <a:t>10</a:t>
                </a:r>
                <a:r>
                  <a:rPr lang="en-US" sz="2400" i="1" baseline="30000" dirty="0">
                    <a:solidFill>
                      <a:srgbClr val="000099"/>
                    </a:solidFill>
                  </a:rPr>
                  <a:t>9 </a:t>
                </a:r>
                <a:r>
                  <a:rPr lang="en-US" sz="2400" i="1" dirty="0">
                    <a:solidFill>
                      <a:srgbClr val="000099"/>
                    </a:solidFill>
                  </a:rPr>
                  <a:t>bits/sec</a:t>
                </a:r>
              </a:p>
            </p:txBody>
          </p:sp>
          <p:sp>
            <p:nvSpPr>
              <p:cNvPr id="43028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3022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solidFill>
                    <a:srgbClr val="000099"/>
                  </a:solidFill>
                  <a:latin typeface="Arial" charset="0"/>
                </a:rPr>
                <a:t>=</a:t>
              </a:r>
            </a:p>
          </p:txBody>
        </p:sp>
        <p:sp>
          <p:nvSpPr>
            <p:cNvPr id="43023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solidFill>
                    <a:srgbClr val="000099"/>
                  </a:solidFill>
                  <a:latin typeface="Arial" charset="0"/>
                </a:rPr>
                <a:t>=</a:t>
              </a:r>
            </a:p>
          </p:txBody>
        </p:sp>
        <p:sp>
          <p:nvSpPr>
            <p:cNvPr id="43024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>
                  <a:solidFill>
                    <a:srgbClr val="000099"/>
                  </a:solidFill>
                  <a:latin typeface="Arial" charset="0"/>
                </a:rPr>
                <a:t>8 microsecs</a:t>
              </a:r>
            </a:p>
          </p:txBody>
        </p:sp>
      </p:grp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279576" y="4048125"/>
                <a:ext cx="6569872" cy="572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𝑠𝑒𝑛𝑑𝑒𝑟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𝑅𝑇𝑇</m:t>
                          </m:r>
                          <m:r>
                            <a:rPr lang="en-US" altLang="zh-CN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.008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30.008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=0.00027</m:t>
                      </m:r>
                    </m:oMath>
                  </m:oMathPara>
                </a14:m>
                <a:endParaRPr lang="zh-CN" alt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4048125"/>
                <a:ext cx="6569872" cy="5726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634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35" y="1084347"/>
            <a:ext cx="7410040" cy="11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63526"/>
            <a:ext cx="7772400" cy="10080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rdt3.0: stop-and-wait operation</a:t>
            </a:r>
          </a:p>
        </p:txBody>
      </p:sp>
      <p:sp>
        <p:nvSpPr>
          <p:cNvPr id="59397" name="Line 3"/>
          <p:cNvSpPr>
            <a:spLocks noChangeShapeType="1"/>
          </p:cNvSpPr>
          <p:nvPr/>
        </p:nvSpPr>
        <p:spPr bwMode="auto">
          <a:xfrm>
            <a:off x="5081588" y="2001839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1757363" y="1797051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first packet bit transmitted, t = 0</a:t>
            </a:r>
          </a:p>
        </p:txBody>
      </p:sp>
      <p:sp>
        <p:nvSpPr>
          <p:cNvPr id="59399" name="Line 5"/>
          <p:cNvSpPr>
            <a:spLocks noChangeShapeType="1"/>
          </p:cNvSpPr>
          <p:nvPr/>
        </p:nvSpPr>
        <p:spPr bwMode="auto">
          <a:xfrm>
            <a:off x="5070476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6"/>
          <p:cNvSpPr>
            <a:spLocks noChangeShapeType="1"/>
          </p:cNvSpPr>
          <p:nvPr/>
        </p:nvSpPr>
        <p:spPr bwMode="auto">
          <a:xfrm>
            <a:off x="7297739" y="1795464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4541839" y="1446214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sender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6719888" y="1446214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receiver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>
            <a:off x="5094288" y="1997076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>
            <a:off x="5099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5" name="Line 11"/>
          <p:cNvSpPr>
            <a:spLocks noChangeShapeType="1"/>
          </p:cNvSpPr>
          <p:nvPr/>
        </p:nvSpPr>
        <p:spPr bwMode="auto">
          <a:xfrm flipV="1">
            <a:off x="5099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Freeform 12"/>
          <p:cNvSpPr>
            <a:spLocks/>
          </p:cNvSpPr>
          <p:nvPr/>
        </p:nvSpPr>
        <p:spPr bwMode="auto">
          <a:xfrm>
            <a:off x="5076826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flipH="1">
            <a:off x="4932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08" name="Line 14"/>
          <p:cNvSpPr>
            <a:spLocks noChangeShapeType="1"/>
          </p:cNvSpPr>
          <p:nvPr/>
        </p:nvSpPr>
        <p:spPr bwMode="auto">
          <a:xfrm flipH="1">
            <a:off x="4932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09" name="Line 15"/>
          <p:cNvSpPr>
            <a:spLocks noChangeShapeType="1"/>
          </p:cNvSpPr>
          <p:nvPr/>
        </p:nvSpPr>
        <p:spPr bwMode="auto">
          <a:xfrm flipH="1">
            <a:off x="4943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0" name="Text Box 16"/>
          <p:cNvSpPr txBox="1">
            <a:spLocks noChangeArrowheads="1"/>
          </p:cNvSpPr>
          <p:nvPr/>
        </p:nvSpPr>
        <p:spPr bwMode="auto">
          <a:xfrm>
            <a:off x="4279901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</a:rPr>
              <a:t>RTT</a:t>
            </a:r>
            <a:r>
              <a:rPr lang="en-US" altLang="zh-CN" sz="1000">
                <a:latin typeface="Arial" panose="020B0604020202020204" pitchFamily="34" charset="0"/>
              </a:rPr>
              <a:t> 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9411" name="Line 17"/>
          <p:cNvSpPr>
            <a:spLocks noChangeShapeType="1"/>
          </p:cNvSpPr>
          <p:nvPr/>
        </p:nvSpPr>
        <p:spPr bwMode="auto">
          <a:xfrm>
            <a:off x="4967288" y="3276601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4972051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3" name="Text Box 19"/>
          <p:cNvSpPr txBox="1">
            <a:spLocks noChangeArrowheads="1"/>
          </p:cNvSpPr>
          <p:nvPr/>
        </p:nvSpPr>
        <p:spPr bwMode="auto">
          <a:xfrm>
            <a:off x="1524001" y="2074864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last packet bit transmitted, 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t = L / R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H="1">
            <a:off x="7285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15" name="Text Box 21"/>
          <p:cNvSpPr txBox="1">
            <a:spLocks noChangeArrowheads="1"/>
          </p:cNvSpPr>
          <p:nvPr/>
        </p:nvSpPr>
        <p:spPr bwMode="auto">
          <a:xfrm>
            <a:off x="7366000" y="2733676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first packet bit arrives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6" name="Line 22"/>
          <p:cNvSpPr>
            <a:spLocks noChangeShapeType="1"/>
          </p:cNvSpPr>
          <p:nvPr/>
        </p:nvSpPr>
        <p:spPr bwMode="auto">
          <a:xfrm>
            <a:off x="7308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7372351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last packet bit arrives, send ACK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2349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ACK arrives, send next </a:t>
            </a:r>
          </a:p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packet, 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t = RTT + L / R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9" name="Freeform 25"/>
          <p:cNvSpPr>
            <a:spLocks/>
          </p:cNvSpPr>
          <p:nvPr/>
        </p:nvSpPr>
        <p:spPr bwMode="auto">
          <a:xfrm>
            <a:off x="5094289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20" name="Group 26"/>
          <p:cNvGrpSpPr>
            <a:grpSpLocks/>
          </p:cNvGrpSpPr>
          <p:nvPr/>
        </p:nvGrpSpPr>
        <p:grpSpPr bwMode="auto">
          <a:xfrm>
            <a:off x="5087938" y="4095750"/>
            <a:ext cx="1281112" cy="534988"/>
            <a:chOff x="12315" y="13225"/>
            <a:chExt cx="2775" cy="913"/>
          </a:xfrm>
        </p:grpSpPr>
        <p:sp>
          <p:nvSpPr>
            <p:cNvPr id="59424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5087938" y="4337051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5411789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2292822" y="5211763"/>
                <a:ext cx="7320607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𝑠𝑒𝑛𝑑𝑒𝑟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𝑅𝑇𝑇</m:t>
                          </m:r>
                          <m:r>
                            <a:rPr lang="en-US" altLang="zh-CN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.008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30.008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=0.00027</m:t>
                      </m:r>
                    </m:oMath>
                  </m:oMathPara>
                </a14:m>
                <a:endParaRPr lang="zh-CN" altLang="en-US" sz="2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822" y="5211763"/>
                <a:ext cx="7320607" cy="763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846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68" y="935940"/>
            <a:ext cx="4680104" cy="10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5726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Pipelined protocols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7876" y="1304925"/>
            <a:ext cx="75914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00"/>
                </a:solidFill>
              </a:rPr>
              <a:t>pipelining:</a:t>
            </a:r>
            <a:r>
              <a:rPr lang="en-US" altLang="zh-CN" dirty="0"/>
              <a:t> sender allows multiple, </a:t>
            </a:r>
            <a:r>
              <a:rPr lang="en-US" altLang="ja-JP" dirty="0"/>
              <a:t>"in-flight", yet-to-be-acknowledged </a:t>
            </a:r>
            <a:r>
              <a:rPr lang="en-US" altLang="ja-JP" dirty="0" err="1"/>
              <a:t>pkts</a:t>
            </a:r>
            <a:endParaRPr lang="en-US" altLang="ja-JP" dirty="0"/>
          </a:p>
          <a:p>
            <a:pPr lvl="1"/>
            <a:r>
              <a:rPr lang="en-US" altLang="zh-CN" dirty="0"/>
              <a:t>range of sequence numbers must be increased</a:t>
            </a:r>
          </a:p>
          <a:p>
            <a:pPr lvl="1"/>
            <a:r>
              <a:rPr lang="en-US" altLang="zh-CN" dirty="0"/>
              <a:t>buffering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114550" y="5419726"/>
            <a:ext cx="8286750" cy="10763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60423" name="Picture 5" descr="rdt_pipelined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9" y="3075086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4" name="Group 44"/>
          <p:cNvGrpSpPr>
            <a:grpSpLocks/>
          </p:cNvGrpSpPr>
          <p:nvPr/>
        </p:nvGrpSpPr>
        <p:grpSpPr bwMode="auto">
          <a:xfrm>
            <a:off x="2922588" y="3624264"/>
            <a:ext cx="469900" cy="465137"/>
            <a:chOff x="881" y="2283"/>
            <a:chExt cx="296" cy="293"/>
          </a:xfrm>
        </p:grpSpPr>
        <p:sp>
          <p:nvSpPr>
            <p:cNvPr id="4513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98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9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500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0425" name="Freeform 48"/>
          <p:cNvSpPr>
            <a:spLocks/>
          </p:cNvSpPr>
          <p:nvPr/>
        </p:nvSpPr>
        <p:spPr bwMode="auto">
          <a:xfrm>
            <a:off x="8863014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426" name="Group 50"/>
          <p:cNvGrpSpPr>
            <a:grpSpLocks/>
          </p:cNvGrpSpPr>
          <p:nvPr/>
        </p:nvGrpSpPr>
        <p:grpSpPr bwMode="auto">
          <a:xfrm>
            <a:off x="6034088" y="3641725"/>
            <a:ext cx="469900" cy="465138"/>
            <a:chOff x="881" y="2283"/>
            <a:chExt cx="296" cy="293"/>
          </a:xfrm>
        </p:grpSpPr>
        <p:sp>
          <p:nvSpPr>
            <p:cNvPr id="4513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94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5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496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0427" name="Group 55"/>
          <p:cNvGrpSpPr>
            <a:grpSpLocks/>
          </p:cNvGrpSpPr>
          <p:nvPr/>
        </p:nvGrpSpPr>
        <p:grpSpPr bwMode="auto">
          <a:xfrm>
            <a:off x="5845175" y="3508375"/>
            <a:ext cx="223838" cy="501650"/>
            <a:chOff x="4140" y="429"/>
            <a:chExt cx="1425" cy="2396"/>
          </a:xfrm>
        </p:grpSpPr>
        <p:sp>
          <p:nvSpPr>
            <p:cNvPr id="60461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3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63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4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6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66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33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08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68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31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10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11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71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29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72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73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27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15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75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6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78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1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2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3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124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5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0428" name="Group 88"/>
          <p:cNvGrpSpPr>
            <a:grpSpLocks/>
          </p:cNvGrpSpPr>
          <p:nvPr/>
        </p:nvGrpSpPr>
        <p:grpSpPr bwMode="auto">
          <a:xfrm>
            <a:off x="8909050" y="3503613"/>
            <a:ext cx="223838" cy="501650"/>
            <a:chOff x="4140" y="429"/>
            <a:chExt cx="1425" cy="2396"/>
          </a:xfrm>
        </p:grpSpPr>
        <p:sp>
          <p:nvSpPr>
            <p:cNvPr id="60429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31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4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01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76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6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9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78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79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9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7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40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41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5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83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43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46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89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0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1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092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3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6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35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2" y="969170"/>
            <a:ext cx="7734301" cy="15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Pipelining: increased utilization</a:t>
            </a:r>
          </a:p>
        </p:txBody>
      </p:sp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4695825" y="1778001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1524000" y="1571626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first packet bit transmitted, t = 0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7" name="Line 5"/>
          <p:cNvSpPr>
            <a:spLocks noChangeShapeType="1"/>
          </p:cNvSpPr>
          <p:nvPr/>
        </p:nvSpPr>
        <p:spPr bwMode="auto">
          <a:xfrm>
            <a:off x="4686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6"/>
          <p:cNvSpPr>
            <a:spLocks noChangeShapeType="1"/>
          </p:cNvSpPr>
          <p:nvPr/>
        </p:nvSpPr>
        <p:spPr bwMode="auto">
          <a:xfrm>
            <a:off x="6767514" y="1568451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Text Box 7"/>
          <p:cNvSpPr txBox="1">
            <a:spLocks noChangeArrowheads="1"/>
          </p:cNvSpPr>
          <p:nvPr/>
        </p:nvSpPr>
        <p:spPr bwMode="auto">
          <a:xfrm>
            <a:off x="4225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sender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0" name="Text Box 8"/>
          <p:cNvSpPr txBox="1">
            <a:spLocks noChangeArrowheads="1"/>
          </p:cNvSpPr>
          <p:nvPr/>
        </p:nvSpPr>
        <p:spPr bwMode="auto">
          <a:xfrm>
            <a:off x="6254751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receiver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1" name="Line 9"/>
          <p:cNvSpPr>
            <a:spLocks noChangeShapeType="1"/>
          </p:cNvSpPr>
          <p:nvPr/>
        </p:nvSpPr>
        <p:spPr bwMode="auto">
          <a:xfrm>
            <a:off x="4706938" y="1773239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2" name="Line 10"/>
          <p:cNvSpPr>
            <a:spLocks noChangeShapeType="1"/>
          </p:cNvSpPr>
          <p:nvPr/>
        </p:nvSpPr>
        <p:spPr bwMode="auto">
          <a:xfrm>
            <a:off x="4713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3" name="Freeform 11"/>
          <p:cNvSpPr>
            <a:spLocks/>
          </p:cNvSpPr>
          <p:nvPr/>
        </p:nvSpPr>
        <p:spPr bwMode="auto">
          <a:xfrm>
            <a:off x="4691063" y="1770064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4" name="Line 12"/>
          <p:cNvSpPr>
            <a:spLocks noChangeShapeType="1"/>
          </p:cNvSpPr>
          <p:nvPr/>
        </p:nvSpPr>
        <p:spPr bwMode="auto">
          <a:xfrm flipH="1">
            <a:off x="4556126" y="1770064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5" name="Line 13"/>
          <p:cNvSpPr>
            <a:spLocks noChangeShapeType="1"/>
          </p:cNvSpPr>
          <p:nvPr/>
        </p:nvSpPr>
        <p:spPr bwMode="auto">
          <a:xfrm flipH="1">
            <a:off x="4556126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6" name="Text Box 14"/>
          <p:cNvSpPr txBox="1">
            <a:spLocks noChangeArrowheads="1"/>
          </p:cNvSpPr>
          <p:nvPr/>
        </p:nvSpPr>
        <p:spPr bwMode="auto">
          <a:xfrm>
            <a:off x="3775075" y="2754314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RTT 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7" name="Line 15"/>
          <p:cNvSpPr>
            <a:spLocks noChangeShapeType="1"/>
          </p:cNvSpPr>
          <p:nvPr/>
        </p:nvSpPr>
        <p:spPr bwMode="auto">
          <a:xfrm>
            <a:off x="4589464" y="3065464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8" name="Line 16"/>
          <p:cNvSpPr>
            <a:spLocks noChangeShapeType="1"/>
          </p:cNvSpPr>
          <p:nvPr/>
        </p:nvSpPr>
        <p:spPr bwMode="auto">
          <a:xfrm flipV="1">
            <a:off x="4594225" y="2036764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9" name="Text Box 17"/>
          <p:cNvSpPr txBox="1">
            <a:spLocks noChangeArrowheads="1"/>
          </p:cNvSpPr>
          <p:nvPr/>
        </p:nvSpPr>
        <p:spPr bwMode="auto">
          <a:xfrm>
            <a:off x="1870076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last bit transmitted, t = L / 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0" name="Line 18"/>
          <p:cNvSpPr>
            <a:spLocks noChangeShapeType="1"/>
          </p:cNvSpPr>
          <p:nvPr/>
        </p:nvSpPr>
        <p:spPr bwMode="auto">
          <a:xfrm flipH="1">
            <a:off x="6756401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1" name="Text Box 19"/>
          <p:cNvSpPr txBox="1">
            <a:spLocks noChangeArrowheads="1"/>
          </p:cNvSpPr>
          <p:nvPr/>
        </p:nvSpPr>
        <p:spPr bwMode="auto">
          <a:xfrm>
            <a:off x="6832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first packet bit arrives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2" name="Line 20"/>
          <p:cNvSpPr>
            <a:spLocks noChangeShapeType="1"/>
          </p:cNvSpPr>
          <p:nvPr/>
        </p:nvSpPr>
        <p:spPr bwMode="auto">
          <a:xfrm>
            <a:off x="6778626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3" name="Text Box 21"/>
          <p:cNvSpPr txBox="1">
            <a:spLocks noChangeArrowheads="1"/>
          </p:cNvSpPr>
          <p:nvPr/>
        </p:nvSpPr>
        <p:spPr bwMode="auto">
          <a:xfrm>
            <a:off x="6837363" y="2770189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last packet bit arrives, send ACK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4" name="Text Box 22"/>
          <p:cNvSpPr txBox="1">
            <a:spLocks noChangeArrowheads="1"/>
          </p:cNvSpPr>
          <p:nvPr/>
        </p:nvSpPr>
        <p:spPr bwMode="auto">
          <a:xfrm>
            <a:off x="2017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ACK arrives, send next </a:t>
            </a:r>
          </a:p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packet, t = RTT + L / 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465" name="Group 23"/>
          <p:cNvGrpSpPr>
            <a:grpSpLocks/>
          </p:cNvGrpSpPr>
          <p:nvPr/>
        </p:nvGrpSpPr>
        <p:grpSpPr bwMode="auto">
          <a:xfrm>
            <a:off x="4567238" y="3892551"/>
            <a:ext cx="1466850" cy="608013"/>
            <a:chOff x="12502" y="21425"/>
            <a:chExt cx="3400" cy="1025"/>
          </a:xfrm>
        </p:grpSpPr>
        <p:sp>
          <p:nvSpPr>
            <p:cNvPr id="61494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5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96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9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00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97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8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66" name="Freeform 31"/>
          <p:cNvSpPr>
            <a:spLocks/>
          </p:cNvSpPr>
          <p:nvPr/>
        </p:nvSpPr>
        <p:spPr bwMode="auto">
          <a:xfrm>
            <a:off x="4695826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7" name="Freeform 32"/>
          <p:cNvSpPr>
            <a:spLocks/>
          </p:cNvSpPr>
          <p:nvPr/>
        </p:nvSpPr>
        <p:spPr bwMode="auto">
          <a:xfrm>
            <a:off x="4695826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8" name="Line 33"/>
          <p:cNvSpPr>
            <a:spLocks noChangeShapeType="1"/>
          </p:cNvSpPr>
          <p:nvPr/>
        </p:nvSpPr>
        <p:spPr bwMode="auto">
          <a:xfrm flipV="1">
            <a:off x="4713289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9" name="Line 34"/>
          <p:cNvSpPr>
            <a:spLocks noChangeShapeType="1"/>
          </p:cNvSpPr>
          <p:nvPr/>
        </p:nvSpPr>
        <p:spPr bwMode="auto">
          <a:xfrm flipV="1">
            <a:off x="4713289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61470" name="Group 35"/>
          <p:cNvGrpSpPr>
            <a:grpSpLocks/>
          </p:cNvGrpSpPr>
          <p:nvPr/>
        </p:nvGrpSpPr>
        <p:grpSpPr bwMode="auto">
          <a:xfrm>
            <a:off x="4556125" y="4130676"/>
            <a:ext cx="1466850" cy="606425"/>
            <a:chOff x="12502" y="21425"/>
            <a:chExt cx="3400" cy="1025"/>
          </a:xfrm>
        </p:grpSpPr>
        <p:sp>
          <p:nvSpPr>
            <p:cNvPr id="61487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8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89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2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93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90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1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71" name="Group 43"/>
          <p:cNvGrpSpPr>
            <a:grpSpLocks/>
          </p:cNvGrpSpPr>
          <p:nvPr/>
        </p:nvGrpSpPr>
        <p:grpSpPr bwMode="auto">
          <a:xfrm>
            <a:off x="4567238" y="4381501"/>
            <a:ext cx="1466850" cy="606425"/>
            <a:chOff x="12502" y="21425"/>
            <a:chExt cx="3400" cy="1025"/>
          </a:xfrm>
        </p:grpSpPr>
        <p:sp>
          <p:nvSpPr>
            <p:cNvPr id="61480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1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82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85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86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83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4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2" name="Line 51"/>
          <p:cNvSpPr>
            <a:spLocks noChangeShapeType="1"/>
          </p:cNvSpPr>
          <p:nvPr/>
        </p:nvSpPr>
        <p:spPr bwMode="auto">
          <a:xfrm flipV="1">
            <a:off x="4718050" y="3457576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73" name="Text Box 52"/>
          <p:cNvSpPr txBox="1">
            <a:spLocks noChangeArrowheads="1"/>
          </p:cNvSpPr>
          <p:nvPr/>
        </p:nvSpPr>
        <p:spPr bwMode="auto">
          <a:xfrm>
            <a:off x="6834188" y="3024189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latin typeface="Arial" panose="020B0604020202020204" pitchFamily="34" charset="0"/>
              </a:rPr>
              <a:t>last bit of 2</a:t>
            </a:r>
            <a:r>
              <a:rPr lang="en-US" altLang="zh-CN" baseline="30000">
                <a:latin typeface="Arial" panose="020B0604020202020204" pitchFamily="34" charset="0"/>
              </a:rPr>
              <a:t>nd</a:t>
            </a:r>
            <a:r>
              <a:rPr lang="en-US" altLang="zh-CN">
                <a:latin typeface="Arial" panose="020B0604020202020204" pitchFamily="34" charset="0"/>
              </a:rPr>
              <a:t> packet arrives, send ACK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74" name="Line 53"/>
          <p:cNvSpPr>
            <a:spLocks noChangeShapeType="1"/>
          </p:cNvSpPr>
          <p:nvPr/>
        </p:nvSpPr>
        <p:spPr bwMode="auto">
          <a:xfrm flipV="1">
            <a:off x="6778626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75" name="Line 54"/>
          <p:cNvSpPr>
            <a:spLocks noChangeShapeType="1"/>
          </p:cNvSpPr>
          <p:nvPr/>
        </p:nvSpPr>
        <p:spPr bwMode="auto">
          <a:xfrm flipV="1">
            <a:off x="6789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76" name="Text Box 55"/>
          <p:cNvSpPr txBox="1">
            <a:spLocks noChangeArrowheads="1"/>
          </p:cNvSpPr>
          <p:nvPr/>
        </p:nvSpPr>
        <p:spPr bwMode="auto">
          <a:xfrm>
            <a:off x="6829426" y="3257551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latin typeface="Arial" panose="020B0604020202020204" pitchFamily="34" charset="0"/>
              </a:rPr>
              <a:t>last bit of 3</a:t>
            </a:r>
            <a:r>
              <a:rPr lang="en-US" altLang="zh-CN" baseline="30000">
                <a:latin typeface="Arial" panose="020B0604020202020204" pitchFamily="34" charset="0"/>
              </a:rPr>
              <a:t>rd</a:t>
            </a:r>
            <a:r>
              <a:rPr lang="en-US" altLang="zh-CN">
                <a:latin typeface="Arial" panose="020B0604020202020204" pitchFamily="34" charset="0"/>
              </a:rPr>
              <a:t> packet arrives, send ACK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118" name="Text Box 57"/>
          <p:cNvSpPr txBox="1">
            <a:spLocks noChangeArrowheads="1"/>
          </p:cNvSpPr>
          <p:nvPr/>
        </p:nvSpPr>
        <p:spPr bwMode="auto">
          <a:xfrm>
            <a:off x="7042150" y="4152901"/>
            <a:ext cx="346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CC0000"/>
                </a:solidFill>
                <a:latin typeface="Arial" charset="0"/>
              </a:rPr>
              <a:t>3-packet pipelining increases</a:t>
            </a:r>
          </a:p>
          <a:p>
            <a:pPr>
              <a:defRPr/>
            </a:pPr>
            <a:r>
              <a:rPr lang="en-US" sz="2000">
                <a:solidFill>
                  <a:srgbClr val="CC0000"/>
                </a:solidFill>
                <a:latin typeface="Arial" charset="0"/>
              </a:rPr>
              <a:t> utilization by a factor of 3!</a:t>
            </a:r>
          </a:p>
        </p:txBody>
      </p:sp>
      <p:sp>
        <p:nvSpPr>
          <p:cNvPr id="46119" name="Line 58"/>
          <p:cNvSpPr>
            <a:spLocks noChangeShapeType="1"/>
          </p:cNvSpPr>
          <p:nvPr/>
        </p:nvSpPr>
        <p:spPr bwMode="auto">
          <a:xfrm flipH="1">
            <a:off x="7910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aphicFrame>
        <p:nvGraphicFramePr>
          <p:cNvPr id="61479" name="Object 61"/>
          <p:cNvGraphicFramePr>
            <a:graphicFrameLocks noChangeAspect="1"/>
          </p:cNvGraphicFramePr>
          <p:nvPr/>
        </p:nvGraphicFramePr>
        <p:xfrm>
          <a:off x="3079751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6147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1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76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07964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455739"/>
            <a:ext cx="3954463" cy="4848225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</a:pPr>
            <a:r>
              <a:rPr lang="en-US" altLang="zh-CN" dirty="0"/>
              <a:t>sender can have up to N </a:t>
            </a:r>
            <a:r>
              <a:rPr lang="en-US" altLang="zh-CN" dirty="0" err="1"/>
              <a:t>unacked</a:t>
            </a:r>
            <a:r>
              <a:rPr lang="en-US" altLang="zh-CN" dirty="0"/>
              <a:t> packets in pipeline</a:t>
            </a:r>
          </a:p>
          <a:p>
            <a:pPr>
              <a:lnSpc>
                <a:spcPct val="75000"/>
              </a:lnSpc>
            </a:pPr>
            <a:r>
              <a:rPr lang="en-US" altLang="zh-CN" dirty="0"/>
              <a:t>receiver only sends </a:t>
            </a:r>
            <a:r>
              <a:rPr lang="en-US" altLang="zh-CN" i="1" dirty="0">
                <a:solidFill>
                  <a:srgbClr val="CC0000"/>
                </a:solidFill>
              </a:rPr>
              <a:t>cumulative </a:t>
            </a:r>
            <a:r>
              <a:rPr lang="en-US" altLang="zh-CN" i="1" dirty="0" err="1">
                <a:solidFill>
                  <a:srgbClr val="CC0000"/>
                </a:solidFill>
              </a:rPr>
              <a:t>ack</a:t>
            </a:r>
            <a:endParaRPr lang="en-US" altLang="zh-CN" i="1" dirty="0">
              <a:solidFill>
                <a:srgbClr val="CC0000"/>
              </a:solidFill>
            </a:endParaRPr>
          </a:p>
          <a:p>
            <a:pPr lvl="1"/>
            <a:r>
              <a:rPr lang="en-US" altLang="zh-CN" dirty="0"/>
              <a:t>doesn</a:t>
            </a:r>
            <a:r>
              <a:rPr lang="en-US" altLang="ja-JP" dirty="0"/>
              <a:t>'t </a:t>
            </a:r>
            <a:r>
              <a:rPr lang="en-US" altLang="ja-JP" dirty="0" err="1"/>
              <a:t>ack</a:t>
            </a:r>
            <a:r>
              <a:rPr lang="en-US" altLang="ja-JP" dirty="0"/>
              <a:t> packet if there's a gap</a:t>
            </a:r>
          </a:p>
          <a:p>
            <a:pPr>
              <a:lnSpc>
                <a:spcPct val="75000"/>
              </a:lnSpc>
            </a:pPr>
            <a:r>
              <a:rPr lang="en-US" altLang="zh-CN" dirty="0"/>
              <a:t>sender has timer for oldest </a:t>
            </a:r>
            <a:r>
              <a:rPr lang="en-US" altLang="zh-CN" dirty="0" err="1"/>
              <a:t>unacked</a:t>
            </a:r>
            <a:r>
              <a:rPr lang="en-US" altLang="zh-CN" dirty="0"/>
              <a:t> packet</a:t>
            </a:r>
          </a:p>
          <a:p>
            <a:pPr lvl="1"/>
            <a:r>
              <a:rPr lang="en-US" altLang="zh-CN" dirty="0"/>
              <a:t>when timer expires, retransmit </a:t>
            </a:r>
            <a:r>
              <a:rPr lang="en-US" altLang="zh-CN" i="1" dirty="0"/>
              <a:t>all</a:t>
            </a:r>
            <a:r>
              <a:rPr lang="en-US" altLang="zh-CN" dirty="0"/>
              <a:t> </a:t>
            </a:r>
            <a:r>
              <a:rPr lang="en-US" altLang="zh-CN" dirty="0" err="1"/>
              <a:t>unacked</a:t>
            </a:r>
            <a:r>
              <a:rPr lang="en-US" altLang="zh-CN" dirty="0"/>
              <a:t> packets</a:t>
            </a:r>
          </a:p>
        </p:txBody>
      </p:sp>
      <p:sp>
        <p:nvSpPr>
          <p:cNvPr id="471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97601" y="1455738"/>
            <a:ext cx="4289425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CC0000"/>
                </a:solidFill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 altLang="zh-CN" dirty="0"/>
              <a:t>sender can have up to N </a:t>
            </a:r>
            <a:r>
              <a:rPr lang="en-US" altLang="zh-CN" dirty="0" err="1"/>
              <a:t>unack</a:t>
            </a:r>
            <a:r>
              <a:rPr lang="en-US" altLang="ja-JP" dirty="0" err="1"/>
              <a:t>'ed</a:t>
            </a:r>
            <a:r>
              <a:rPr lang="en-US" altLang="ja-JP" dirty="0"/>
              <a:t> packets in pipeline</a:t>
            </a:r>
          </a:p>
          <a:p>
            <a:pPr>
              <a:lnSpc>
                <a:spcPct val="75000"/>
              </a:lnSpc>
            </a:pPr>
            <a:r>
              <a:rPr lang="en-US" altLang="zh-CN" dirty="0" err="1"/>
              <a:t>rcvr</a:t>
            </a:r>
            <a:r>
              <a:rPr lang="en-US" altLang="zh-CN" dirty="0"/>
              <a:t> sends </a:t>
            </a:r>
            <a:r>
              <a:rPr lang="en-US" altLang="zh-CN" i="1" dirty="0">
                <a:solidFill>
                  <a:srgbClr val="CC0000"/>
                </a:solidFill>
              </a:rPr>
              <a:t>individual </a:t>
            </a:r>
            <a:r>
              <a:rPr lang="en-US" altLang="zh-CN" i="1" dirty="0" err="1">
                <a:solidFill>
                  <a:srgbClr val="CC0000"/>
                </a:solidFill>
              </a:rPr>
              <a:t>ack</a:t>
            </a:r>
            <a:r>
              <a:rPr lang="en-US" altLang="zh-CN" dirty="0"/>
              <a:t> for each packet</a:t>
            </a:r>
          </a:p>
          <a:p>
            <a:pPr>
              <a:lnSpc>
                <a:spcPct val="70000"/>
              </a:lnSpc>
            </a:pPr>
            <a:endParaRPr lang="en-US" altLang="zh-CN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zh-CN" dirty="0"/>
              <a:t>sender maintains timer for each </a:t>
            </a:r>
            <a:r>
              <a:rPr lang="en-US" altLang="zh-CN" dirty="0" err="1"/>
              <a:t>unacked</a:t>
            </a:r>
            <a:r>
              <a:rPr lang="en-US" altLang="zh-CN" dirty="0"/>
              <a:t> packet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when timer expires, retransmit only that </a:t>
            </a:r>
            <a:r>
              <a:rPr lang="en-US" altLang="zh-CN" dirty="0" err="1"/>
              <a:t>unacked</a:t>
            </a:r>
            <a:r>
              <a:rPr lang="en-US" altLang="zh-CN" dirty="0"/>
              <a:t> packet</a:t>
            </a:r>
          </a:p>
          <a:p>
            <a:pPr>
              <a:lnSpc>
                <a:spcPct val="70000"/>
              </a:lnSpc>
            </a:pPr>
            <a:endParaRPr lang="en-US" altLang="zh-CN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58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Go-Back-N: sender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14450"/>
            <a:ext cx="8324850" cy="12192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k-bit </a:t>
            </a:r>
            <a:r>
              <a:rPr lang="en-US" altLang="zh-CN" sz="2400" dirty="0" err="1"/>
              <a:t>seq</a:t>
            </a:r>
            <a:r>
              <a:rPr lang="en-US" altLang="zh-CN" sz="2400" dirty="0"/>
              <a:t> # in </a:t>
            </a:r>
            <a:r>
              <a:rPr lang="en-US" altLang="zh-CN" sz="2400" dirty="0" err="1"/>
              <a:t>pkt</a:t>
            </a:r>
            <a:r>
              <a:rPr lang="en-US" altLang="zh-CN" sz="2400" dirty="0"/>
              <a:t> header</a:t>
            </a:r>
          </a:p>
          <a:p>
            <a:r>
              <a:rPr lang="en-US" altLang="ja-JP" sz="2400" dirty="0"/>
              <a:t>"window" of up to N, consecutive </a:t>
            </a:r>
            <a:r>
              <a:rPr lang="en-US" altLang="ja-JP" sz="2400" dirty="0" err="1"/>
              <a:t>unack'ed</a:t>
            </a:r>
            <a:r>
              <a:rPr lang="en-US" altLang="ja-JP" sz="2400" dirty="0"/>
              <a:t> </a:t>
            </a:r>
            <a:r>
              <a:rPr lang="en-US" altLang="ja-JP" sz="2400" dirty="0" err="1"/>
              <a:t>pkts</a:t>
            </a:r>
            <a:r>
              <a:rPr lang="en-US" altLang="ja-JP" sz="2400" dirty="0"/>
              <a:t> allowed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3493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6" y="2446709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2000250" y="4149724"/>
            <a:ext cx="9136310" cy="223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ACK(n): ACKs all </a:t>
            </a:r>
            <a:r>
              <a:rPr lang="en-US" altLang="zh-CN" sz="24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pkts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up to, including </a:t>
            </a:r>
            <a:r>
              <a:rPr lang="en-US" altLang="zh-CN" sz="24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seq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# n - </a:t>
            </a:r>
            <a:r>
              <a:rPr lang="en-US" altLang="ja-JP" sz="2400" i="1" dirty="0">
                <a:solidFill>
                  <a:srgbClr val="CC0000"/>
                </a:solidFill>
                <a:latin typeface="Comic Sans MS" panose="030F0702030302020204" pitchFamily="66" charset="0"/>
              </a:rPr>
              <a:t>"cumulative ACK "</a:t>
            </a:r>
            <a:endParaRPr lang="en-US" altLang="ja-JP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may receive duplicate ACKs (see receiver)</a:t>
            </a:r>
            <a:endParaRPr lang="en-US" altLang="zh-CN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timer for oldest in-flight </a:t>
            </a:r>
            <a:r>
              <a:rPr lang="en-US" altLang="zh-CN" sz="24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pkt</a:t>
            </a:r>
            <a:endParaRPr lang="en-US" altLang="zh-CN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400" i="1" dirty="0">
                <a:solidFill>
                  <a:srgbClr val="000099"/>
                </a:solidFill>
                <a:latin typeface="Comic Sans MS" panose="030F0702030302020204" pitchFamily="66" charset="0"/>
              </a:rPr>
              <a:t>timeout(n):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retransmit packet n and all higher </a:t>
            </a:r>
            <a:r>
              <a:rPr lang="en-US" altLang="zh-CN" sz="24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seq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# </a:t>
            </a:r>
            <a:r>
              <a:rPr lang="en-US" altLang="zh-CN" sz="24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pkts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in window</a:t>
            </a:r>
            <a:endParaRPr lang="en-US" altLang="zh-CN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sz="2800" dirty="0">
              <a:latin typeface="Comic Sans MS" panose="030F0702030302020204" pitchFamily="66" charset="0"/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3163889" y="2789239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63496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850900"/>
            <a:ext cx="4008437" cy="5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8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894"/>
          <p:cNvGrpSpPr>
            <a:grpSpLocks/>
          </p:cNvGrpSpPr>
          <p:nvPr/>
        </p:nvGrpSpPr>
        <p:grpSpPr bwMode="auto">
          <a:xfrm>
            <a:off x="6626226" y="1601788"/>
            <a:ext cx="3540125" cy="4545012"/>
            <a:chOff x="3277" y="974"/>
            <a:chExt cx="2230" cy="2863"/>
          </a:xfrm>
        </p:grpSpPr>
        <p:sp>
          <p:nvSpPr>
            <p:cNvPr id="18464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65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466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481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1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18840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81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9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23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3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0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14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4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02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06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5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94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98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6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86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90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7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8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82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9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7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0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6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6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1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5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5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2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4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5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3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4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0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34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5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6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7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8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9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0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1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2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3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4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5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6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8714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2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3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4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5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6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7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8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9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0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1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2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8700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18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519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520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521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18522" name="Picture 1107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59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60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2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4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7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68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69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1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72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4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5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27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28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0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2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5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36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37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39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0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42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6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605" name="Picture 1181" descr="screen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7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8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9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0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1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12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0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1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2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3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4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613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4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5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6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7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8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27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582" name="Picture 1205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4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5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6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7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8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89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97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98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99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00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01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90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1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2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3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4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5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28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559" name="Picture 1229" descr="screen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1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2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3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4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5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66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4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5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6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7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8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67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8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9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70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71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72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29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530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534" name="Picture 1256" descr="screen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9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0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41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49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50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51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52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53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42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3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4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5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6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7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8436" name="Picture 864" descr="underline_base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5" y="1035050"/>
            <a:ext cx="6507162" cy="11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1" y="1511301"/>
            <a:ext cx="4219576" cy="51149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logical communication</a:t>
            </a:r>
            <a:r>
              <a:rPr lang="en-US" sz="2400" dirty="0">
                <a:ea typeface="ＭＳ Ｐゴシック" charset="0"/>
              </a:rPr>
              <a:t> between app processes running on different hosts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transport protocols run in end systems </a:t>
            </a:r>
          </a:p>
          <a:p>
            <a:pPr lvl="1">
              <a:buSzPct val="70000"/>
              <a:buFont typeface="Comic Sans MS" panose="030F0702030302020204" pitchFamily="66" charset="0"/>
              <a:buChar char="–"/>
              <a:defRPr/>
            </a:pPr>
            <a:r>
              <a:rPr lang="en-US" sz="1800" dirty="0">
                <a:ea typeface="ＭＳ Ｐゴシック" charset="0"/>
              </a:rPr>
              <a:t>send side: breaks app messages into </a:t>
            </a:r>
            <a:r>
              <a:rPr lang="en-US" sz="1800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sz="1800" dirty="0">
                <a:ea typeface="ＭＳ Ｐゴシック" charset="0"/>
              </a:rPr>
              <a:t>, passes to  network layer</a:t>
            </a:r>
          </a:p>
          <a:p>
            <a:pPr lvl="1">
              <a:buSzPct val="70000"/>
              <a:buFont typeface="Comic Sans MS" panose="030F0702030302020204" pitchFamily="66" charset="0"/>
              <a:buChar char="–"/>
              <a:defRPr/>
            </a:pPr>
            <a:r>
              <a:rPr lang="en-US" sz="1800" dirty="0" err="1">
                <a:ea typeface="ＭＳ Ｐゴシック" charset="0"/>
              </a:rPr>
              <a:t>rcv</a:t>
            </a:r>
            <a:r>
              <a:rPr lang="en-US" sz="1800" dirty="0">
                <a:ea typeface="ＭＳ Ｐゴシック" charset="0"/>
              </a:rPr>
              <a:t> side: reassembles segments into messages, passes to app layer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more than one transport protocol available to apps</a:t>
            </a:r>
          </a:p>
          <a:p>
            <a:pPr lvl="1">
              <a:buSzPct val="70000"/>
              <a:buFont typeface="Comic Sans MS" panose="030F0702030302020204" pitchFamily="66" charset="0"/>
              <a:buChar char="–"/>
              <a:defRPr/>
            </a:pPr>
            <a:r>
              <a:rPr lang="en-US" sz="1800" dirty="0">
                <a:ea typeface="ＭＳ Ｐゴシック" charset="0"/>
              </a:rPr>
              <a:t>Internet: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9380539" y="4454526"/>
            <a:ext cx="1057275" cy="957263"/>
            <a:chOff x="-153" y="1680"/>
            <a:chExt cx="666" cy="603"/>
          </a:xfrm>
        </p:grpSpPr>
        <p:grpSp>
          <p:nvGrpSpPr>
            <p:cNvPr id="18455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chemeClr val="accent4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physical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56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6986589" y="1296988"/>
            <a:ext cx="1057275" cy="957262"/>
            <a:chOff x="-153" y="1680"/>
            <a:chExt cx="666" cy="603"/>
          </a:xfrm>
        </p:grpSpPr>
        <p:grpSp>
          <p:nvGrpSpPr>
            <p:cNvPr id="18442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chemeClr val="accent4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physical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43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4" name="Rectangle 7"/>
          <p:cNvSpPr txBox="1">
            <a:spLocks noChangeArrowheads="1"/>
          </p:cNvSpPr>
          <p:nvPr/>
        </p:nvSpPr>
        <p:spPr>
          <a:xfrm>
            <a:off x="8976320" y="6624784"/>
            <a:ext cx="206767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3.1 transport-layer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services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6913564" y="3022601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chemeClr val="accent4"/>
                  </a:solidFill>
                </a:rPr>
                <a:t>logical end-end transport</a:t>
              </a:r>
            </a:p>
          </p:txBody>
        </p:sp>
        <p:sp>
          <p:nvSpPr>
            <p:cNvPr id="18453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2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207964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GBN: sender extended FSM</a:t>
            </a:r>
            <a:endParaRPr lang="en-US">
              <a:ea typeface="ＭＳ Ｐゴシック" charset="0"/>
              <a:cs typeface="+mj-cs"/>
            </a:endParaRPr>
          </a:p>
        </p:txBody>
      </p:sp>
      <p:grpSp>
        <p:nvGrpSpPr>
          <p:cNvPr id="64516" name="Group 3"/>
          <p:cNvGrpSpPr>
            <a:grpSpLocks/>
          </p:cNvGrpSpPr>
          <p:nvPr/>
        </p:nvGrpSpPr>
        <p:grpSpPr bwMode="auto">
          <a:xfrm>
            <a:off x="5059363" y="3743326"/>
            <a:ext cx="800100" cy="657225"/>
            <a:chOff x="1939" y="2515"/>
            <a:chExt cx="504" cy="414"/>
          </a:xfrm>
        </p:grpSpPr>
        <p:sp>
          <p:nvSpPr>
            <p:cNvPr id="64537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64538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Wait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4517" name="Line 6"/>
          <p:cNvSpPr>
            <a:spLocks noChangeShapeType="1"/>
          </p:cNvSpPr>
          <p:nvPr/>
        </p:nvSpPr>
        <p:spPr bwMode="auto">
          <a:xfrm>
            <a:off x="3552826" y="2830514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6275389" y="3810001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udt_send(sndpkt[base])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udt_send(sndpkt[base+1])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…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udt_send(sndpkt[nextseqnum-1])</a:t>
            </a:r>
          </a:p>
          <a:p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6297614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timeout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0" name="Line 9"/>
          <p:cNvSpPr>
            <a:spLocks noChangeShapeType="1"/>
          </p:cNvSpPr>
          <p:nvPr/>
        </p:nvSpPr>
        <p:spPr bwMode="auto">
          <a:xfrm>
            <a:off x="6381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1" name="Freeform 10"/>
          <p:cNvSpPr>
            <a:spLocks/>
          </p:cNvSpPr>
          <p:nvPr/>
        </p:nvSpPr>
        <p:spPr bwMode="auto">
          <a:xfrm>
            <a:off x="5884863" y="3498851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2" name="Text Box 11"/>
          <p:cNvSpPr txBox="1">
            <a:spLocks noChangeArrowheads="1"/>
          </p:cNvSpPr>
          <p:nvPr/>
        </p:nvSpPr>
        <p:spPr bwMode="auto">
          <a:xfrm>
            <a:off x="4718051" y="1069976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>
            <a:off x="4826001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4" name="Text Box 13"/>
          <p:cNvSpPr txBox="1">
            <a:spLocks noChangeArrowheads="1"/>
          </p:cNvSpPr>
          <p:nvPr/>
        </p:nvSpPr>
        <p:spPr bwMode="auto">
          <a:xfrm>
            <a:off x="4718051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if (nextseqnum &lt; base+N) {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sndpkt[nextseqnum] = make_pkt(nextseqnum,data,chksum)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udt_send(sndpkt[nextseqnum])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if (base == nextseqnum)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   start_timer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nextseqnum++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}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else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refuse_data(data)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5" name="Freeform 14"/>
          <p:cNvSpPr>
            <a:spLocks/>
          </p:cNvSpPr>
          <p:nvPr/>
        </p:nvSpPr>
        <p:spPr bwMode="auto">
          <a:xfrm rot="5142103" flipH="1">
            <a:off x="5311776" y="2933701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6" name="Text Box 15"/>
          <p:cNvSpPr txBox="1">
            <a:spLocks noChangeArrowheads="1"/>
          </p:cNvSpPr>
          <p:nvPr/>
        </p:nvSpPr>
        <p:spPr bwMode="auto">
          <a:xfrm>
            <a:off x="4867276" y="5478464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base = getacknum(rcvpkt)+1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If (base == nextseqnum)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stop_timer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else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7" name="Text Box 16"/>
          <p:cNvSpPr txBox="1">
            <a:spLocks noChangeArrowheads="1"/>
          </p:cNvSpPr>
          <p:nvPr/>
        </p:nvSpPr>
        <p:spPr bwMode="auto">
          <a:xfrm>
            <a:off x="4879975" y="4978401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notcorrupt(rcvpkt) </a:t>
            </a:r>
          </a:p>
          <a:p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8" name="Line 17"/>
          <p:cNvSpPr>
            <a:spLocks noChangeShapeType="1"/>
          </p:cNvSpPr>
          <p:nvPr/>
        </p:nvSpPr>
        <p:spPr bwMode="auto">
          <a:xfrm>
            <a:off x="4972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9" name="Freeform 18"/>
          <p:cNvSpPr>
            <a:spLocks/>
          </p:cNvSpPr>
          <p:nvPr/>
        </p:nvSpPr>
        <p:spPr bwMode="auto">
          <a:xfrm>
            <a:off x="5029200" y="4446589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30" name="Line 19"/>
          <p:cNvSpPr>
            <a:spLocks noChangeShapeType="1"/>
          </p:cNvSpPr>
          <p:nvPr/>
        </p:nvSpPr>
        <p:spPr bwMode="auto">
          <a:xfrm>
            <a:off x="3138489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31" name="Text Box 20"/>
          <p:cNvSpPr txBox="1">
            <a:spLocks noChangeArrowheads="1"/>
          </p:cNvSpPr>
          <p:nvPr/>
        </p:nvSpPr>
        <p:spPr bwMode="auto">
          <a:xfrm>
            <a:off x="3011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base=1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nextseqnum=1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32" name="Text Box 21"/>
          <p:cNvSpPr txBox="1">
            <a:spLocks noChangeArrowheads="1"/>
          </p:cNvSpPr>
          <p:nvPr/>
        </p:nvSpPr>
        <p:spPr bwMode="auto">
          <a:xfrm>
            <a:off x="2774951" y="4289426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&amp;&amp; corrupt(rcvpkt)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</a:p>
          <a:p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33" name="Line 22"/>
          <p:cNvSpPr>
            <a:spLocks noChangeShapeType="1"/>
          </p:cNvSpPr>
          <p:nvPr/>
        </p:nvSpPr>
        <p:spPr bwMode="auto">
          <a:xfrm flipV="1">
            <a:off x="2867026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34" name="Freeform 23"/>
          <p:cNvSpPr>
            <a:spLocks/>
          </p:cNvSpPr>
          <p:nvPr/>
        </p:nvSpPr>
        <p:spPr bwMode="auto">
          <a:xfrm>
            <a:off x="4422776" y="4221164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3054350" y="29273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pic>
        <p:nvPicPr>
          <p:cNvPr id="64536" name="Picture 2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2" y="760414"/>
            <a:ext cx="6426993" cy="13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19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325689" y="3641726"/>
            <a:ext cx="8148637" cy="28543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ACK-only: always send ACK for correctly-received </a:t>
            </a:r>
            <a:r>
              <a:rPr lang="en-US" altLang="zh-CN" dirty="0" err="1"/>
              <a:t>pkt</a:t>
            </a:r>
            <a:r>
              <a:rPr lang="en-US" altLang="zh-CN" dirty="0"/>
              <a:t> with highest </a:t>
            </a:r>
            <a:r>
              <a:rPr lang="en-US" altLang="zh-CN" i="1" dirty="0">
                <a:solidFill>
                  <a:srgbClr val="CC0000"/>
                </a:solidFill>
              </a:rPr>
              <a:t>in-order</a:t>
            </a:r>
            <a:r>
              <a:rPr lang="en-US" altLang="zh-CN" dirty="0"/>
              <a:t> </a:t>
            </a:r>
            <a:r>
              <a:rPr lang="en-US" altLang="zh-CN" dirty="0" err="1"/>
              <a:t>seq</a:t>
            </a:r>
            <a:r>
              <a:rPr lang="en-US" altLang="zh-CN" dirty="0"/>
              <a:t> #</a:t>
            </a:r>
          </a:p>
          <a:p>
            <a:pPr lvl="1"/>
            <a:r>
              <a:rPr lang="en-US" altLang="zh-CN" dirty="0"/>
              <a:t>may generate duplicate ACKs</a:t>
            </a:r>
          </a:p>
          <a:p>
            <a:pPr lvl="1"/>
            <a:r>
              <a:rPr lang="en-US" altLang="zh-CN" dirty="0"/>
              <a:t>need only remember </a:t>
            </a:r>
            <a:r>
              <a:rPr lang="en-US" altLang="zh-CN" b="1" dirty="0" err="1">
                <a:latin typeface="Courier New" panose="02070309020205020404" pitchFamily="49" charset="0"/>
              </a:rPr>
              <a:t>expectedseqnum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dirty="0"/>
              <a:t>out-of-order </a:t>
            </a:r>
            <a:r>
              <a:rPr lang="en-US" altLang="zh-CN" dirty="0" err="1"/>
              <a:t>pkt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discard (don</a:t>
            </a:r>
            <a:r>
              <a:rPr lang="en-US" altLang="ja-JP" dirty="0"/>
              <a:t>'t buffer): </a:t>
            </a:r>
            <a:r>
              <a:rPr lang="en-US" altLang="ja-JP" i="1" dirty="0">
                <a:solidFill>
                  <a:srgbClr val="CC0000"/>
                </a:solidFill>
              </a:rPr>
              <a:t>no receiver buffering!</a:t>
            </a:r>
          </a:p>
          <a:p>
            <a:pPr lvl="1"/>
            <a:r>
              <a:rPr lang="en-US" altLang="zh-CN" dirty="0"/>
              <a:t>re-ACK </a:t>
            </a:r>
            <a:r>
              <a:rPr lang="en-US" altLang="zh-CN" dirty="0" err="1"/>
              <a:t>pkt</a:t>
            </a:r>
            <a:r>
              <a:rPr lang="en-US" altLang="zh-CN" dirty="0"/>
              <a:t> with highest in-order </a:t>
            </a:r>
            <a:r>
              <a:rPr lang="en-US" altLang="zh-CN" dirty="0" err="1"/>
              <a:t>seq</a:t>
            </a:r>
            <a:r>
              <a:rPr lang="en-US" altLang="zh-CN" dirty="0"/>
              <a:t> #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4683125" y="2041526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592638" y="2209801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Wait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2368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081463" y="1468439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4121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default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4202114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46" name="Freeform 10"/>
          <p:cNvSpPr>
            <a:spLocks/>
          </p:cNvSpPr>
          <p:nvPr/>
        </p:nvSpPr>
        <p:spPr bwMode="auto">
          <a:xfrm>
            <a:off x="5356226" y="1784351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5849939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&amp;&amp; notcurrupt(rcvpkt)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&amp;&amp; hasseqnum(rcvpkt,expectedseqnum) 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5919788" y="2246314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5854701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make_pkt(expectedseqnum,ACK,chksum)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expectedseqnum++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50" name="Freeform 14"/>
          <p:cNvSpPr>
            <a:spLocks/>
          </p:cNvSpPr>
          <p:nvPr/>
        </p:nvSpPr>
        <p:spPr bwMode="auto">
          <a:xfrm rot="5142103" flipH="1">
            <a:off x="4829176" y="1260476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2308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2217739" y="2314576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expectedseqnum=1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 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make_pkt(expectedseqnum,ACK,chksum)</a:t>
            </a:r>
          </a:p>
          <a:p>
            <a:pPr algn="l"/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4" name="Text Box 17"/>
          <p:cNvSpPr txBox="1">
            <a:spLocks noChangeArrowheads="1"/>
          </p:cNvSpPr>
          <p:nvPr/>
        </p:nvSpPr>
        <p:spPr bwMode="auto">
          <a:xfrm>
            <a:off x="2254250" y="199072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1968500" y="207964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GBN: receiver extended FSM</a:t>
            </a:r>
          </a:p>
        </p:txBody>
      </p:sp>
      <p:pic>
        <p:nvPicPr>
          <p:cNvPr id="65555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1" y="8064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8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204789"/>
            <a:ext cx="7772400" cy="650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GBN in action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4156075" y="1412876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send  pkt0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send  pkt1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send  pkt2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send  pkt3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4476751" y="10414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7507288" y="1060451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7581901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7524751" y="1854201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pkt0, send ack0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pkt1, send ack1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 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pkt3, discard, 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3300414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000099"/>
                </a:solidFill>
              </a:rPr>
              <a:t>rcv ack0, send pkt4</a:t>
            </a:r>
          </a:p>
          <a:p>
            <a:pPr algn="r">
              <a:defRPr/>
            </a:pPr>
            <a:r>
              <a:rPr lang="en-US" sz="1800">
                <a:solidFill>
                  <a:srgbClr val="000099"/>
                </a:solidFill>
              </a:rPr>
              <a:t>rcv ack1, send pkt5</a:t>
            </a:r>
          </a:p>
          <a:p>
            <a:pPr algn="r">
              <a:defRPr/>
            </a:pPr>
            <a:endParaRPr lang="en-US" sz="1800">
              <a:solidFill>
                <a:srgbClr val="000099"/>
              </a:solidFill>
            </a:endParaRPr>
          </a:p>
        </p:txBody>
      </p:sp>
      <p:pic>
        <p:nvPicPr>
          <p:cNvPr id="66570" name="Picture 34" descr="alarm_clock_ring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1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3835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4160839" y="4594226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99"/>
                </a:solidFill>
              </a:rPr>
              <a:t>send  pkt2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99"/>
                </a:solidFill>
              </a:rPr>
              <a:t>send  pkt3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99"/>
                </a:solidFill>
              </a:rPr>
              <a:t>send  pkt4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99"/>
                </a:solidFill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5446713" y="1606551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5445126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5461000" y="2144714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5467351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5453064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6223001" y="2179638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6381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5449889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5453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5484813" y="3571876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5481639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66584" name="Group 29"/>
          <p:cNvGrpSpPr>
            <a:grpSpLocks/>
          </p:cNvGrpSpPr>
          <p:nvPr/>
        </p:nvGrpSpPr>
        <p:grpSpPr bwMode="auto">
          <a:xfrm>
            <a:off x="5341939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5461001" y="4765676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5453063" y="5010151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5446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5449888" y="5476876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7521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pkt4, discard, 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7540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pkt5, discard, 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7551738" y="5053014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>
                <a:solidFill>
                  <a:srgbClr val="000099"/>
                </a:solidFill>
              </a:rPr>
              <a:t>rcv pkt2, deliver, send ack2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solidFill>
                  <a:srgbClr val="000099"/>
                </a:solidFill>
              </a:rPr>
              <a:t>rcv pkt3, deliver, send ack3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solidFill>
                  <a:srgbClr val="000099"/>
                </a:solidFill>
              </a:rPr>
              <a:t>rcv pkt4, deliver, send ack4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solidFill>
                  <a:srgbClr val="000099"/>
                </a:solidFill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3603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99"/>
                </a:solidFill>
              </a:rPr>
              <a:t>ignore duplicate ACK</a:t>
            </a:r>
          </a:p>
        </p:txBody>
      </p:sp>
      <p:grpSp>
        <p:nvGrpSpPr>
          <p:cNvPr id="66593" name="Group 65"/>
          <p:cNvGrpSpPr>
            <a:grpSpLocks/>
          </p:cNvGrpSpPr>
          <p:nvPr/>
        </p:nvGrpSpPr>
        <p:grpSpPr bwMode="auto">
          <a:xfrm>
            <a:off x="1706564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663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66595" name="Group 67"/>
          <p:cNvGrpSpPr>
            <a:grpSpLocks/>
          </p:cNvGrpSpPr>
          <p:nvPr/>
        </p:nvGrpSpPr>
        <p:grpSpPr bwMode="auto">
          <a:xfrm>
            <a:off x="1703389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66596" name="Group 70"/>
          <p:cNvGrpSpPr>
            <a:grpSpLocks/>
          </p:cNvGrpSpPr>
          <p:nvPr/>
        </p:nvGrpSpPr>
        <p:grpSpPr bwMode="auto">
          <a:xfrm>
            <a:off x="1711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66597" name="Group 73"/>
          <p:cNvGrpSpPr>
            <a:grpSpLocks/>
          </p:cNvGrpSpPr>
          <p:nvPr/>
        </p:nvGrpSpPr>
        <p:grpSpPr bwMode="auto">
          <a:xfrm>
            <a:off x="1708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1919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704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66600" name="Group 84"/>
          <p:cNvGrpSpPr>
            <a:grpSpLocks/>
          </p:cNvGrpSpPr>
          <p:nvPr/>
        </p:nvGrpSpPr>
        <p:grpSpPr bwMode="auto">
          <a:xfrm>
            <a:off x="1701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1" name="Group 85"/>
          <p:cNvGrpSpPr>
            <a:grpSpLocks/>
          </p:cNvGrpSpPr>
          <p:nvPr/>
        </p:nvGrpSpPr>
        <p:grpSpPr bwMode="auto">
          <a:xfrm>
            <a:off x="1690689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2" name="Group 88"/>
          <p:cNvGrpSpPr>
            <a:grpSpLocks/>
          </p:cNvGrpSpPr>
          <p:nvPr/>
        </p:nvGrpSpPr>
        <p:grpSpPr bwMode="auto">
          <a:xfrm>
            <a:off x="1698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3" name="Group 91"/>
          <p:cNvGrpSpPr>
            <a:grpSpLocks/>
          </p:cNvGrpSpPr>
          <p:nvPr/>
        </p:nvGrpSpPr>
        <p:grpSpPr bwMode="auto">
          <a:xfrm>
            <a:off x="1695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4" name="Group 94"/>
          <p:cNvGrpSpPr>
            <a:grpSpLocks/>
          </p:cNvGrpSpPr>
          <p:nvPr/>
        </p:nvGrpSpPr>
        <p:grpSpPr bwMode="auto">
          <a:xfrm>
            <a:off x="1692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pic>
        <p:nvPicPr>
          <p:cNvPr id="66605" name="Picture 9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744539"/>
            <a:ext cx="3163391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6515101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6521451" y="4067176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6516688" y="5257801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6500813" y="5511801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6484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6469063" y="5997576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4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37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5"/>
            <a:ext cx="4272804" cy="14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Selective repeat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76450" y="1466850"/>
            <a:ext cx="7562850" cy="4648200"/>
          </a:xfrm>
        </p:spPr>
        <p:txBody>
          <a:bodyPr/>
          <a:lstStyle/>
          <a:p>
            <a:r>
              <a:rPr lang="en-US" altLang="zh-CN" dirty="0"/>
              <a:t>receiver </a:t>
            </a:r>
            <a:r>
              <a:rPr lang="en-US" altLang="zh-CN" i="1" dirty="0"/>
              <a:t>individually</a:t>
            </a:r>
            <a:r>
              <a:rPr lang="en-US" altLang="zh-CN" dirty="0"/>
              <a:t> acknowledges all correctly received </a:t>
            </a:r>
            <a:r>
              <a:rPr lang="en-US" altLang="zh-CN" dirty="0" err="1"/>
              <a:t>pkts</a:t>
            </a:r>
            <a:endParaRPr lang="en-US" altLang="zh-CN" dirty="0"/>
          </a:p>
          <a:p>
            <a:pPr lvl="1"/>
            <a:r>
              <a:rPr lang="en-US" altLang="zh-CN" dirty="0"/>
              <a:t>buffers </a:t>
            </a:r>
            <a:r>
              <a:rPr lang="en-US" altLang="zh-CN" dirty="0" err="1"/>
              <a:t>pkts</a:t>
            </a:r>
            <a:r>
              <a:rPr lang="en-US" altLang="zh-CN" dirty="0"/>
              <a:t>, as needed, for eventual in-order delivery to upper layer</a:t>
            </a:r>
          </a:p>
          <a:p>
            <a:r>
              <a:rPr lang="en-US" altLang="zh-CN" dirty="0"/>
              <a:t>sender only resends </a:t>
            </a:r>
            <a:r>
              <a:rPr lang="en-US" altLang="zh-CN" dirty="0" err="1"/>
              <a:t>pkts</a:t>
            </a:r>
            <a:r>
              <a:rPr lang="en-US" altLang="zh-CN" dirty="0"/>
              <a:t> for which ACK not received</a:t>
            </a:r>
          </a:p>
          <a:p>
            <a:pPr lvl="1"/>
            <a:r>
              <a:rPr lang="en-US" altLang="zh-CN" dirty="0"/>
              <a:t>sender timer for each </a:t>
            </a:r>
            <a:r>
              <a:rPr lang="en-US" altLang="zh-CN" dirty="0" err="1"/>
              <a:t>unACKed</a:t>
            </a:r>
            <a:r>
              <a:rPr lang="en-US" altLang="zh-CN" dirty="0"/>
              <a:t> </a:t>
            </a:r>
            <a:r>
              <a:rPr lang="en-US" altLang="zh-CN" dirty="0" err="1"/>
              <a:t>pkt</a:t>
            </a:r>
            <a:endParaRPr lang="en-US" altLang="zh-CN" dirty="0"/>
          </a:p>
          <a:p>
            <a:r>
              <a:rPr lang="en-US" altLang="zh-CN" dirty="0"/>
              <a:t>sender window</a:t>
            </a:r>
          </a:p>
          <a:p>
            <a:pPr lvl="1"/>
            <a:r>
              <a:rPr lang="en-US" altLang="zh-CN" i="1" dirty="0"/>
              <a:t>N</a:t>
            </a:r>
            <a:r>
              <a:rPr lang="en-US" altLang="zh-CN" dirty="0"/>
              <a:t> consecutive </a:t>
            </a:r>
            <a:r>
              <a:rPr lang="en-US" altLang="zh-CN" dirty="0" err="1"/>
              <a:t>seq</a:t>
            </a:r>
            <a:r>
              <a:rPr lang="en-US" altLang="zh-CN" dirty="0"/>
              <a:t> #</a:t>
            </a:r>
            <a:r>
              <a:rPr lang="en-US" altLang="ja-JP" dirty="0"/>
              <a:t>'s</a:t>
            </a:r>
          </a:p>
          <a:p>
            <a:pPr lvl="1"/>
            <a:r>
              <a:rPr lang="en-US" altLang="zh-CN" dirty="0"/>
              <a:t>limits </a:t>
            </a:r>
            <a:r>
              <a:rPr lang="en-US" altLang="zh-CN" dirty="0" err="1"/>
              <a:t>seq</a:t>
            </a:r>
            <a:r>
              <a:rPr lang="en-US" altLang="zh-CN" dirty="0"/>
              <a:t> #s of sent, </a:t>
            </a:r>
            <a:r>
              <a:rPr lang="en-US" altLang="zh-CN" dirty="0" err="1"/>
              <a:t>unACKed</a:t>
            </a:r>
            <a:r>
              <a:rPr lang="en-US" altLang="zh-CN" dirty="0"/>
              <a:t> </a:t>
            </a:r>
            <a:r>
              <a:rPr lang="en-US" altLang="zh-CN" dirty="0" err="1"/>
              <a:t>pkts</a:t>
            </a:r>
            <a:endParaRPr lang="en-US" altLang="zh-CN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008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1" y="182564"/>
            <a:ext cx="8822753" cy="8985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Selective repeat: sender, receiver windows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68612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404939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2917825" y="1917701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3552826" y="4516439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68615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822325"/>
            <a:ext cx="8660257" cy="15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52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898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971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data from above:</a:t>
            </a:r>
          </a:p>
          <a:p>
            <a:pPr>
              <a:defRPr/>
            </a:pPr>
            <a:r>
              <a:rPr lang="en-US" sz="2400" dirty="0"/>
              <a:t>if next available </a:t>
            </a:r>
            <a:r>
              <a:rPr lang="en-US" sz="2400" dirty="0" err="1"/>
              <a:t>seq</a:t>
            </a:r>
            <a:r>
              <a:rPr lang="en-US" sz="2400" dirty="0"/>
              <a:t> # in window, send </a:t>
            </a:r>
            <a:r>
              <a:rPr lang="en-US" sz="2400" dirty="0" err="1"/>
              <a:t>pkt</a:t>
            </a:r>
            <a:endParaRPr lang="en-US" sz="2400" dirty="0"/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timeout(n):</a:t>
            </a:r>
          </a:p>
          <a:p>
            <a:pPr>
              <a:defRPr/>
            </a:pPr>
            <a:r>
              <a:rPr lang="en-US" sz="2400" dirty="0"/>
              <a:t>resend </a:t>
            </a:r>
            <a:r>
              <a:rPr lang="en-US" sz="2400" dirty="0" err="1"/>
              <a:t>pkt</a:t>
            </a:r>
            <a:r>
              <a:rPr lang="en-US" sz="2400" dirty="0"/>
              <a:t> n, 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ACK(n)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in </a:t>
            </a:r>
            <a:r>
              <a:rPr lang="en-US" sz="1800" dirty="0">
                <a:ea typeface="ＭＳ Ｐゴシック" charset="0"/>
              </a:rPr>
              <a:t>[</a:t>
            </a:r>
            <a:r>
              <a:rPr lang="en-US" sz="1800" dirty="0" err="1">
                <a:ea typeface="ＭＳ Ｐゴシック" charset="0"/>
              </a:rPr>
              <a:t>sendbase,sendbase+N</a:t>
            </a:r>
            <a:r>
              <a:rPr lang="en-US" sz="1800" dirty="0">
                <a:ea typeface="ＭＳ Ｐゴシック" charset="0"/>
              </a:rPr>
              <a:t>]:</a:t>
            </a:r>
            <a:endParaRPr lang="en-US" sz="2400" dirty="0">
              <a:ea typeface="ＭＳ Ｐゴシック" charset="0"/>
            </a:endParaRPr>
          </a:p>
          <a:p>
            <a:pPr>
              <a:defRPr/>
            </a:pPr>
            <a:r>
              <a:rPr lang="en-US" sz="2400" dirty="0"/>
              <a:t>mark </a:t>
            </a:r>
            <a:r>
              <a:rPr lang="en-US" sz="2400" dirty="0" err="1"/>
              <a:t>pkt</a:t>
            </a:r>
            <a:r>
              <a:rPr lang="en-US" sz="2400" dirty="0"/>
              <a:t> n as received</a:t>
            </a:r>
          </a:p>
          <a:p>
            <a:pPr>
              <a:defRPr/>
            </a:pPr>
            <a:r>
              <a:rPr lang="en-US" sz="2400" dirty="0"/>
              <a:t>if n smallest </a:t>
            </a:r>
            <a:r>
              <a:rPr lang="en-US" sz="2400" dirty="0" err="1"/>
              <a:t>unACKed</a:t>
            </a:r>
            <a:r>
              <a:rPr lang="en-US" sz="2400" dirty="0"/>
              <a:t> </a:t>
            </a:r>
            <a:r>
              <a:rPr lang="en-US" sz="2400" dirty="0" err="1"/>
              <a:t>pkt</a:t>
            </a:r>
            <a:r>
              <a:rPr lang="en-US" sz="2400" dirty="0"/>
              <a:t>, advance window base to next </a:t>
            </a:r>
            <a:r>
              <a:rPr lang="en-US" sz="2400" dirty="0" err="1"/>
              <a:t>unACKed</a:t>
            </a:r>
            <a:r>
              <a:rPr lang="en-US" sz="2400" dirty="0"/>
              <a:t> </a:t>
            </a:r>
            <a:r>
              <a:rPr lang="en-US" sz="2400" dirty="0" err="1"/>
              <a:t>seq</a:t>
            </a:r>
            <a:r>
              <a:rPr lang="en-US" sz="2400" dirty="0"/>
              <a:t> # 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623393" y="1457324"/>
            <a:ext cx="5234484" cy="4791075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panose="030F0702030302020204" pitchFamily="66" charset="0"/>
              <a:ea typeface="ＭＳ Ｐゴシック" charset="0"/>
            </a:endParaRPr>
          </a:p>
        </p:txBody>
      </p:sp>
      <p:grpSp>
        <p:nvGrpSpPr>
          <p:cNvPr id="69639" name="Group 5"/>
          <p:cNvGrpSpPr>
            <a:grpSpLocks/>
          </p:cNvGrpSpPr>
          <p:nvPr/>
        </p:nvGrpSpPr>
        <p:grpSpPr bwMode="auto">
          <a:xfrm>
            <a:off x="2222501" y="1155707"/>
            <a:ext cx="1325563" cy="523876"/>
            <a:chOff x="1100" y="3896"/>
            <a:chExt cx="835" cy="330"/>
          </a:xfrm>
        </p:grpSpPr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  <a:ea typeface="ＭＳ Ｐゴシック" charset="0"/>
              </a:endParaRPr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835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sender</a:t>
              </a:r>
            </a:p>
          </p:txBody>
        </p:sp>
      </p:grp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6524624" y="1581150"/>
            <a:ext cx="432390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 err="1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</a:rPr>
              <a:t>pkt</a:t>
            </a: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</a:rPr>
              <a:t> n in </a:t>
            </a: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</a:rPr>
              <a:t>[</a:t>
            </a:r>
            <a:r>
              <a:rPr lang="en-US" dirty="0" err="1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</a:rPr>
              <a:t>rcvbase</a:t>
            </a: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</a:rPr>
              <a:t>, rcvbase+N-1]</a:t>
            </a:r>
            <a:endParaRPr lang="en-US" sz="2800" dirty="0">
              <a:solidFill>
                <a:srgbClr val="CC0000"/>
              </a:solidFill>
              <a:latin typeface="Comic Sans MS" panose="030F0702030302020204" pitchFamily="66" charset="0"/>
              <a:ea typeface="ＭＳ Ｐゴシック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send ACK(n)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out-of-order: buffer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in-order: deliver (also deliver buffered, in-order </a:t>
            </a:r>
            <a:r>
              <a:rPr lang="en-US" sz="24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pkts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), advance window to next not-yet-received </a:t>
            </a:r>
            <a:r>
              <a:rPr lang="en-US" sz="24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pkt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 err="1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</a:rPr>
              <a:t>pkt</a:t>
            </a: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</a:rPr>
              <a:t> n in </a:t>
            </a: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</a:rPr>
              <a:t>[rcvbase-N,rcvbase-1]</a:t>
            </a:r>
            <a:endParaRPr lang="en-US" sz="2800" dirty="0">
              <a:solidFill>
                <a:srgbClr val="CC0000"/>
              </a:solidFill>
              <a:latin typeface="Comic Sans MS" panose="030F0702030302020204" pitchFamily="66" charset="0"/>
              <a:ea typeface="ＭＳ Ｐゴシック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ACK(n)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</a:rPr>
              <a:t>otherwise: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  <a:ea typeface="ＭＳ Ｐゴシック" charset="0"/>
              </a:rPr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ignore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Comic Sans MS" panose="030F0702030302020204" pitchFamily="66" charset="0"/>
              <a:ea typeface="ＭＳ Ｐゴシック" charset="0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6486526" y="1438274"/>
            <a:ext cx="4506018" cy="4810125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panose="030F0702030302020204" pitchFamily="66" charset="0"/>
              <a:ea typeface="ＭＳ Ｐゴシック" charset="0"/>
            </a:endParaRPr>
          </a:p>
        </p:txBody>
      </p:sp>
      <p:grpSp>
        <p:nvGrpSpPr>
          <p:cNvPr id="69642" name="Group 10"/>
          <p:cNvGrpSpPr>
            <a:grpSpLocks/>
          </p:cNvGrpSpPr>
          <p:nvPr/>
        </p:nvGrpSpPr>
        <p:grpSpPr bwMode="auto">
          <a:xfrm>
            <a:off x="6710365" y="1127126"/>
            <a:ext cx="1582738" cy="523876"/>
            <a:chOff x="3339" y="158"/>
            <a:chExt cx="997" cy="330"/>
          </a:xfrm>
        </p:grpSpPr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  <a:ea typeface="ＭＳ Ｐゴシック" charset="0"/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9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000099"/>
                  </a:solidFill>
                  <a:latin typeface="Comic Sans MS" panose="030F0702030302020204" pitchFamily="66" charset="0"/>
                </a:rPr>
                <a:t>receiver</a:t>
              </a:r>
            </a:p>
          </p:txBody>
        </p:sp>
      </p:grp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922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1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Selective repeat in action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4189414" y="1490663"/>
            <a:ext cx="12461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/>
              <a:t>send  pkt0</a:t>
            </a:r>
          </a:p>
          <a:p>
            <a:pPr algn="r">
              <a:defRPr/>
            </a:pPr>
            <a:r>
              <a:rPr lang="en-US" sz="1800"/>
              <a:t>send  pkt1</a:t>
            </a:r>
          </a:p>
          <a:p>
            <a:pPr algn="r">
              <a:defRPr/>
            </a:pPr>
            <a:r>
              <a:rPr lang="en-US" sz="1800"/>
              <a:t>send  pkt2</a:t>
            </a:r>
          </a:p>
          <a:p>
            <a:pPr algn="r">
              <a:defRPr/>
            </a:pPr>
            <a:r>
              <a:rPr lang="en-US" sz="1800"/>
              <a:t>send  pkt3</a:t>
            </a:r>
          </a:p>
          <a:p>
            <a:pPr algn="r">
              <a:defRPr/>
            </a:pPr>
            <a:r>
              <a:rPr lang="en-US" sz="1800"/>
              <a:t>(wait)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4510089" y="1119189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7540626" y="1138239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7615238" y="1736726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7558089" y="1931988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pkt0, send ack0</a:t>
            </a:r>
          </a:p>
          <a:p>
            <a:pPr algn="l">
              <a:defRPr/>
            </a:pPr>
            <a:r>
              <a:rPr lang="en-US" sz="1800"/>
              <a:t>receive pkt1, send ack1</a:t>
            </a:r>
          </a:p>
          <a:p>
            <a:pPr algn="l">
              <a:defRPr/>
            </a:pPr>
            <a:r>
              <a:rPr lang="en-US" sz="1800"/>
              <a:t> </a:t>
            </a:r>
          </a:p>
          <a:p>
            <a:pPr algn="l">
              <a:defRPr/>
            </a:pPr>
            <a:r>
              <a:rPr lang="en-US" sz="1800"/>
              <a:t>receive pkt3, buffer, </a:t>
            </a:r>
          </a:p>
          <a:p>
            <a:pPr algn="l">
              <a:defRPr/>
            </a:pPr>
            <a:r>
              <a:rPr lang="en-US" sz="1800"/>
              <a:t>           send ack3</a:t>
            </a: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3333750" y="3094039"/>
            <a:ext cx="2154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/>
              <a:t>rcv ack0, send pkt4</a:t>
            </a:r>
          </a:p>
          <a:p>
            <a:pPr algn="r">
              <a:defRPr/>
            </a:pPr>
            <a:r>
              <a:rPr lang="en-US" sz="1800"/>
              <a:t>rcv ack1, send pkt5</a:t>
            </a:r>
          </a:p>
          <a:p>
            <a:pPr algn="r">
              <a:defRPr/>
            </a:pPr>
            <a:endParaRPr lang="en-US" sz="1800"/>
          </a:p>
        </p:txBody>
      </p:sp>
      <p:pic>
        <p:nvPicPr>
          <p:cNvPr id="70667" name="Picture 10" descr="alarm_clock_ring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241801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3868739" y="4457700"/>
            <a:ext cx="15382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4194175" y="4672014"/>
            <a:ext cx="12461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/>
              <a:t>send  pkt2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5480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5478463" y="1958976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5494338" y="2222501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5500688" y="2508251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5486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6" name="Text Box 19"/>
          <p:cNvSpPr txBox="1">
            <a:spLocks noChangeArrowheads="1"/>
          </p:cNvSpPr>
          <p:nvPr/>
        </p:nvSpPr>
        <p:spPr bwMode="auto">
          <a:xfrm>
            <a:off x="6256338" y="2257426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6415089" y="2278063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5483225" y="2493964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5486401" y="3330576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5518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5514975" y="3024189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0681" name="Group 25"/>
          <p:cNvGrpSpPr>
            <a:grpSpLocks/>
          </p:cNvGrpSpPr>
          <p:nvPr/>
        </p:nvGrpSpPr>
        <p:grpSpPr bwMode="auto">
          <a:xfrm>
            <a:off x="5375275" y="2212976"/>
            <a:ext cx="103188" cy="2462213"/>
            <a:chOff x="3651" y="1878"/>
            <a:chExt cx="78" cy="963"/>
          </a:xfrm>
        </p:grpSpPr>
        <p:sp>
          <p:nvSpPr>
            <p:cNvPr id="5536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5516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4" name="Text Box 33"/>
          <p:cNvSpPr txBox="1">
            <a:spLocks noChangeArrowheads="1"/>
          </p:cNvSpPr>
          <p:nvPr/>
        </p:nvSpPr>
        <p:spPr bwMode="auto">
          <a:xfrm>
            <a:off x="7554914" y="34559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pkt4, buffer, </a:t>
            </a:r>
          </a:p>
          <a:p>
            <a:pPr algn="l">
              <a:defRPr/>
            </a:pPr>
            <a:r>
              <a:rPr lang="en-US" sz="1800"/>
              <a:t>           send ack4</a:t>
            </a:r>
          </a:p>
        </p:txBody>
      </p:sp>
      <p:sp>
        <p:nvSpPr>
          <p:cNvPr id="55325" name="Text Box 34"/>
          <p:cNvSpPr txBox="1">
            <a:spLocks noChangeArrowheads="1"/>
          </p:cNvSpPr>
          <p:nvPr/>
        </p:nvSpPr>
        <p:spPr bwMode="auto">
          <a:xfrm>
            <a:off x="7573964" y="39766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pkt5, buffer, </a:t>
            </a:r>
          </a:p>
          <a:p>
            <a:pPr algn="l">
              <a:defRPr/>
            </a:pPr>
            <a:r>
              <a:rPr lang="en-US" sz="1800"/>
              <a:t>           send ack5</a:t>
            </a:r>
          </a:p>
        </p:txBody>
      </p:sp>
      <p:sp>
        <p:nvSpPr>
          <p:cNvPr id="55326" name="Text Box 35"/>
          <p:cNvSpPr txBox="1">
            <a:spLocks noChangeArrowheads="1"/>
          </p:cNvSpPr>
          <p:nvPr/>
        </p:nvSpPr>
        <p:spPr bwMode="auto">
          <a:xfrm>
            <a:off x="7585075" y="5130801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/>
              <a:t>rcv pkt2; deliver pkt2,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/>
              <a:t>pkt3, pkt4, pkt5; send ack2</a:t>
            </a:r>
          </a:p>
        </p:txBody>
      </p:sp>
      <p:sp>
        <p:nvSpPr>
          <p:cNvPr id="55327" name="Text Box 36"/>
          <p:cNvSpPr txBox="1">
            <a:spLocks noChangeArrowheads="1"/>
          </p:cNvSpPr>
          <p:nvPr/>
        </p:nvSpPr>
        <p:spPr bwMode="auto">
          <a:xfrm>
            <a:off x="3698876" y="3959225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record ack3 arrived</a:t>
            </a:r>
          </a:p>
        </p:txBody>
      </p:sp>
      <p:grpSp>
        <p:nvGrpSpPr>
          <p:cNvPr id="70687" name="Group 37"/>
          <p:cNvGrpSpPr>
            <a:grpSpLocks/>
          </p:cNvGrpSpPr>
          <p:nvPr/>
        </p:nvGrpSpPr>
        <p:grpSpPr bwMode="auto">
          <a:xfrm>
            <a:off x="1739900" y="1528763"/>
            <a:ext cx="1512888" cy="304800"/>
            <a:chOff x="115" y="914"/>
            <a:chExt cx="953" cy="192"/>
          </a:xfrm>
        </p:grpSpPr>
        <p:sp>
          <p:nvSpPr>
            <p:cNvPr id="55363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4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5329" name="Text Box 40"/>
          <p:cNvSpPr txBox="1">
            <a:spLocks noChangeArrowheads="1"/>
          </p:cNvSpPr>
          <p:nvPr/>
        </p:nvSpPr>
        <p:spPr bwMode="auto">
          <a:xfrm>
            <a:off x="1697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sp>
        <p:nvSpPr>
          <p:cNvPr id="55330" name="Rectangle 41"/>
          <p:cNvSpPr>
            <a:spLocks noChangeArrowheads="1"/>
          </p:cNvSpPr>
          <p:nvPr/>
        </p:nvSpPr>
        <p:spPr bwMode="auto">
          <a:xfrm>
            <a:off x="1811339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0690" name="Group 42"/>
          <p:cNvGrpSpPr>
            <a:grpSpLocks/>
          </p:cNvGrpSpPr>
          <p:nvPr/>
        </p:nvGrpSpPr>
        <p:grpSpPr bwMode="auto">
          <a:xfrm>
            <a:off x="1736725" y="1814513"/>
            <a:ext cx="1512888" cy="304800"/>
            <a:chOff x="115" y="914"/>
            <a:chExt cx="953" cy="192"/>
          </a:xfrm>
        </p:grpSpPr>
        <p:sp>
          <p:nvSpPr>
            <p:cNvPr id="5536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70691" name="Group 45"/>
          <p:cNvGrpSpPr>
            <a:grpSpLocks/>
          </p:cNvGrpSpPr>
          <p:nvPr/>
        </p:nvGrpSpPr>
        <p:grpSpPr bwMode="auto">
          <a:xfrm>
            <a:off x="1744664" y="2100263"/>
            <a:ext cx="1512887" cy="304800"/>
            <a:chOff x="115" y="914"/>
            <a:chExt cx="953" cy="192"/>
          </a:xfrm>
        </p:grpSpPr>
        <p:sp>
          <p:nvSpPr>
            <p:cNvPr id="55359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0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70692" name="Group 48"/>
          <p:cNvGrpSpPr>
            <a:grpSpLocks/>
          </p:cNvGrpSpPr>
          <p:nvPr/>
        </p:nvGrpSpPr>
        <p:grpSpPr bwMode="auto">
          <a:xfrm>
            <a:off x="1741489" y="2374900"/>
            <a:ext cx="1512887" cy="304800"/>
            <a:chOff x="115" y="914"/>
            <a:chExt cx="953" cy="192"/>
          </a:xfrm>
        </p:grpSpPr>
        <p:sp>
          <p:nvSpPr>
            <p:cNvPr id="5535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1952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35" name="Text Box 52"/>
          <p:cNvSpPr txBox="1">
            <a:spLocks noChangeArrowheads="1"/>
          </p:cNvSpPr>
          <p:nvPr/>
        </p:nvSpPr>
        <p:spPr bwMode="auto">
          <a:xfrm>
            <a:off x="1738314" y="314483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70695" name="Group 53"/>
          <p:cNvGrpSpPr>
            <a:grpSpLocks/>
          </p:cNvGrpSpPr>
          <p:nvPr/>
        </p:nvGrpSpPr>
        <p:grpSpPr bwMode="auto">
          <a:xfrm>
            <a:off x="1735139" y="3419475"/>
            <a:ext cx="1512887" cy="304800"/>
            <a:chOff x="112" y="2105"/>
            <a:chExt cx="953" cy="192"/>
          </a:xfrm>
        </p:grpSpPr>
        <p:sp>
          <p:nvSpPr>
            <p:cNvPr id="55355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6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6" name="Group 56"/>
          <p:cNvGrpSpPr>
            <a:grpSpLocks/>
          </p:cNvGrpSpPr>
          <p:nvPr/>
        </p:nvGrpSpPr>
        <p:grpSpPr bwMode="auto">
          <a:xfrm>
            <a:off x="1724025" y="4713288"/>
            <a:ext cx="1512888" cy="304800"/>
            <a:chOff x="112" y="2105"/>
            <a:chExt cx="953" cy="192"/>
          </a:xfrm>
        </p:grpSpPr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7" name="Group 59"/>
          <p:cNvGrpSpPr>
            <a:grpSpLocks/>
          </p:cNvGrpSpPr>
          <p:nvPr/>
        </p:nvGrpSpPr>
        <p:grpSpPr bwMode="auto">
          <a:xfrm>
            <a:off x="1731964" y="4954588"/>
            <a:ext cx="1512887" cy="304800"/>
            <a:chOff x="112" y="2105"/>
            <a:chExt cx="953" cy="192"/>
          </a:xfrm>
        </p:grpSpPr>
        <p:sp>
          <p:nvSpPr>
            <p:cNvPr id="55351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2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8" name="Group 62"/>
          <p:cNvGrpSpPr>
            <a:grpSpLocks/>
          </p:cNvGrpSpPr>
          <p:nvPr/>
        </p:nvGrpSpPr>
        <p:grpSpPr bwMode="auto">
          <a:xfrm>
            <a:off x="1728789" y="5218113"/>
            <a:ext cx="1512887" cy="304800"/>
            <a:chOff x="112" y="2105"/>
            <a:chExt cx="953" cy="192"/>
          </a:xfrm>
        </p:grpSpPr>
        <p:sp>
          <p:nvSpPr>
            <p:cNvPr id="5534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9" name="Group 65"/>
          <p:cNvGrpSpPr>
            <a:grpSpLocks/>
          </p:cNvGrpSpPr>
          <p:nvPr/>
        </p:nvGrpSpPr>
        <p:grpSpPr bwMode="auto">
          <a:xfrm>
            <a:off x="1725614" y="5459413"/>
            <a:ext cx="1512887" cy="304800"/>
            <a:chOff x="112" y="2105"/>
            <a:chExt cx="953" cy="192"/>
          </a:xfrm>
        </p:grpSpPr>
        <p:sp>
          <p:nvSpPr>
            <p:cNvPr id="55347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48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sp>
        <p:nvSpPr>
          <p:cNvPr id="55341" name="Line 88"/>
          <p:cNvSpPr>
            <a:spLocks noChangeShapeType="1"/>
          </p:cNvSpPr>
          <p:nvPr/>
        </p:nvSpPr>
        <p:spPr bwMode="auto">
          <a:xfrm flipH="1">
            <a:off x="5489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2" name="Line 89"/>
          <p:cNvSpPr>
            <a:spLocks noChangeShapeType="1"/>
          </p:cNvSpPr>
          <p:nvPr/>
        </p:nvSpPr>
        <p:spPr bwMode="auto">
          <a:xfrm flipH="1">
            <a:off x="5541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3" name="Text Box 90"/>
          <p:cNvSpPr txBox="1">
            <a:spLocks noChangeArrowheads="1"/>
          </p:cNvSpPr>
          <p:nvPr/>
        </p:nvSpPr>
        <p:spPr bwMode="auto">
          <a:xfrm>
            <a:off x="3814764" y="5003800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record ack4 arrived</a:t>
            </a:r>
          </a:p>
        </p:txBody>
      </p:sp>
      <p:sp>
        <p:nvSpPr>
          <p:cNvPr id="55344" name="Text Box 91"/>
          <p:cNvSpPr txBox="1">
            <a:spLocks noChangeArrowheads="1"/>
          </p:cNvSpPr>
          <p:nvPr/>
        </p:nvSpPr>
        <p:spPr bwMode="auto">
          <a:xfrm>
            <a:off x="3833814" y="5300663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/>
              <a:t>record ack5 arrived</a:t>
            </a:r>
          </a:p>
        </p:txBody>
      </p:sp>
      <p:sp>
        <p:nvSpPr>
          <p:cNvPr id="55345" name="Line 92"/>
          <p:cNvSpPr>
            <a:spLocks noChangeShapeType="1"/>
          </p:cNvSpPr>
          <p:nvPr/>
        </p:nvSpPr>
        <p:spPr bwMode="auto">
          <a:xfrm flipH="1">
            <a:off x="6653214" y="5353051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6" name="Text Box 93"/>
          <p:cNvSpPr txBox="1">
            <a:spLocks noChangeArrowheads="1"/>
          </p:cNvSpPr>
          <p:nvPr/>
        </p:nvSpPr>
        <p:spPr bwMode="auto">
          <a:xfrm>
            <a:off x="3908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/>
              <a:t>Q: what happens when ack2 arrives?</a:t>
            </a:r>
          </a:p>
        </p:txBody>
      </p:sp>
      <p:sp>
        <p:nvSpPr>
          <p:cNvPr id="7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396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320" y="114302"/>
            <a:ext cx="4144783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3600" dirty="0">
                <a:ea typeface="ＭＳ Ｐゴシック" charset="0"/>
              </a:rPr>
              <a:t>Selective repeat:</a:t>
            </a:r>
            <a:br>
              <a:rPr lang="en-US" sz="3600" dirty="0">
                <a:ea typeface="ＭＳ Ｐゴシック" charset="0"/>
              </a:rPr>
            </a:br>
            <a:r>
              <a:rPr lang="en-US" sz="3600" dirty="0">
                <a:ea typeface="ＭＳ Ｐゴシック" charset="0"/>
              </a:rPr>
              <a:t>dilemma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6925" y="1524000"/>
            <a:ext cx="3276600" cy="353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example: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/>
              <a:t>seq</a:t>
            </a:r>
            <a:r>
              <a:rPr lang="en-US" altLang="zh-CN" sz="2400" dirty="0"/>
              <a:t> #</a:t>
            </a:r>
            <a:r>
              <a:rPr lang="en-US" altLang="ja-JP" sz="2400" dirty="0"/>
              <a:t>'s: 0, 1, 2, 3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window size=3</a:t>
            </a:r>
          </a:p>
        </p:txBody>
      </p:sp>
      <p:sp>
        <p:nvSpPr>
          <p:cNvPr id="56326" name="Text Box 40"/>
          <p:cNvSpPr txBox="1">
            <a:spLocks noChangeArrowheads="1"/>
          </p:cNvSpPr>
          <p:nvPr/>
        </p:nvSpPr>
        <p:spPr bwMode="auto">
          <a:xfrm>
            <a:off x="8618539" y="195263"/>
            <a:ext cx="14695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receiver window</a:t>
            </a:r>
          </a:p>
          <a:p>
            <a:pPr algn="l">
              <a:defRPr/>
            </a:pPr>
            <a:r>
              <a:rPr lang="en-US" sz="1400"/>
              <a:t>(after receipt)</a:t>
            </a:r>
          </a:p>
        </p:txBody>
      </p:sp>
      <p:sp>
        <p:nvSpPr>
          <p:cNvPr id="56327" name="Text Box 41"/>
          <p:cNvSpPr txBox="1">
            <a:spLocks noChangeArrowheads="1"/>
          </p:cNvSpPr>
          <p:nvPr/>
        </p:nvSpPr>
        <p:spPr bwMode="auto">
          <a:xfrm>
            <a:off x="5857875" y="198438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sender window</a:t>
            </a:r>
          </a:p>
          <a:p>
            <a:pPr algn="l">
              <a:defRPr/>
            </a:pPr>
            <a:r>
              <a:rPr lang="en-US" sz="1400"/>
              <a:t>(after receipt)</a:t>
            </a:r>
          </a:p>
        </p:txBody>
      </p:sp>
      <p:sp>
        <p:nvSpPr>
          <p:cNvPr id="56328" name="Line 58"/>
          <p:cNvSpPr>
            <a:spLocks noChangeShapeType="1"/>
          </p:cNvSpPr>
          <p:nvPr/>
        </p:nvSpPr>
        <p:spPr bwMode="auto">
          <a:xfrm>
            <a:off x="5943601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6329" name="Line 59"/>
          <p:cNvSpPr>
            <a:spLocks noChangeShapeType="1"/>
          </p:cNvSpPr>
          <p:nvPr/>
        </p:nvSpPr>
        <p:spPr bwMode="auto">
          <a:xfrm>
            <a:off x="8724901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73889" name="Group 129"/>
          <p:cNvGrpSpPr>
            <a:grpSpLocks/>
          </p:cNvGrpSpPr>
          <p:nvPr/>
        </p:nvGrpSpPr>
        <p:grpSpPr bwMode="auto">
          <a:xfrm>
            <a:off x="5962651" y="4025900"/>
            <a:ext cx="4276725" cy="2363788"/>
            <a:chOff x="2796" y="2536"/>
            <a:chExt cx="2694" cy="1489"/>
          </a:xfrm>
        </p:grpSpPr>
        <p:grpSp>
          <p:nvGrpSpPr>
            <p:cNvPr id="71733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9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734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7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735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5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77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8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9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0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81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pkt1</a:t>
              </a:r>
            </a:p>
          </p:txBody>
        </p:sp>
        <p:sp>
          <p:nvSpPr>
            <p:cNvPr id="56382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pkt2</a:t>
              </a:r>
            </a:p>
          </p:txBody>
        </p:sp>
        <p:grpSp>
          <p:nvGrpSpPr>
            <p:cNvPr id="71742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3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84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5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86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timeout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retransmit pkt0</a:t>
              </a:r>
            </a:p>
          </p:txBody>
        </p:sp>
        <p:sp>
          <p:nvSpPr>
            <p:cNvPr id="56387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8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>
                  <a:latin typeface="Arial" charset="0"/>
                </a:rPr>
                <a:t> 0 1 2</a:t>
              </a:r>
            </a:p>
          </p:txBody>
        </p:sp>
        <p:sp>
          <p:nvSpPr>
            <p:cNvPr id="56389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0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6391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2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>
                  <a:latin typeface="Arial" charset="0"/>
                </a:rPr>
                <a:t> 2</a:t>
              </a:r>
            </a:p>
          </p:txBody>
        </p:sp>
        <p:sp>
          <p:nvSpPr>
            <p:cNvPr id="56393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4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5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6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7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8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9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400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401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(b) oops!</a:t>
              </a:r>
            </a:p>
          </p:txBody>
        </p:sp>
      </p:grpSp>
      <p:grpSp>
        <p:nvGrpSpPr>
          <p:cNvPr id="71690" name="Group 128"/>
          <p:cNvGrpSpPr>
            <a:grpSpLocks/>
          </p:cNvGrpSpPr>
          <p:nvPr/>
        </p:nvGrpSpPr>
        <p:grpSpPr bwMode="auto">
          <a:xfrm>
            <a:off x="5973764" y="825501"/>
            <a:ext cx="4294187" cy="2138363"/>
            <a:chOff x="2803" y="520"/>
            <a:chExt cx="2705" cy="1347"/>
          </a:xfrm>
        </p:grpSpPr>
        <p:grpSp>
          <p:nvGrpSpPr>
            <p:cNvPr id="71697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73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698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71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699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69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41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2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3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4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45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pkt1</a:t>
              </a:r>
            </a:p>
          </p:txBody>
        </p:sp>
        <p:sp>
          <p:nvSpPr>
            <p:cNvPr id="56346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pkt2</a:t>
              </a:r>
            </a:p>
          </p:txBody>
        </p:sp>
        <p:sp>
          <p:nvSpPr>
            <p:cNvPr id="56347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8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</a:t>
              </a:r>
              <a:r>
                <a:rPr lang="en-US" sz="1200">
                  <a:latin typeface="Arial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6349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0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51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2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>
                  <a:latin typeface="Arial" charset="0"/>
                </a:rPr>
                <a:t> 0 1 2</a:t>
              </a:r>
            </a:p>
          </p:txBody>
        </p:sp>
        <p:sp>
          <p:nvSpPr>
            <p:cNvPr id="56353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4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6355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6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>
                  <a:latin typeface="Arial" charset="0"/>
                </a:rPr>
                <a:t> 2</a:t>
              </a:r>
            </a:p>
          </p:txBody>
        </p:sp>
        <p:sp>
          <p:nvSpPr>
            <p:cNvPr id="56357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8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9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60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361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62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1722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67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</a:rPr>
                  <a:t>0 </a:t>
                </a: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1 2</a:t>
                </a:r>
                <a:r>
                  <a:rPr lang="en-US" sz="1200">
                    <a:latin typeface="Arial" charset="0"/>
                  </a:rPr>
                  <a:t> </a:t>
                </a: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3 </a:t>
                </a:r>
                <a:r>
                  <a:rPr lang="en-US" sz="1200">
                    <a:latin typeface="Arial" charset="0"/>
                  </a:rPr>
                  <a:t>0 1 2</a:t>
                </a:r>
              </a:p>
            </p:txBody>
          </p:sp>
        </p:grpSp>
        <p:sp>
          <p:nvSpPr>
            <p:cNvPr id="56364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pkt3</a:t>
              </a:r>
            </a:p>
          </p:txBody>
        </p:sp>
        <p:sp>
          <p:nvSpPr>
            <p:cNvPr id="56365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(a) no problem</a:t>
              </a:r>
            </a:p>
          </p:txBody>
        </p:sp>
      </p:grpSp>
      <p:grpSp>
        <p:nvGrpSpPr>
          <p:cNvPr id="373882" name="Group 122"/>
          <p:cNvGrpSpPr>
            <a:grpSpLocks/>
          </p:cNvGrpSpPr>
          <p:nvPr/>
        </p:nvGrpSpPr>
        <p:grpSpPr bwMode="auto">
          <a:xfrm>
            <a:off x="7958139" y="890589"/>
            <a:ext cx="517525" cy="5278437"/>
            <a:chOff x="3821" y="550"/>
            <a:chExt cx="326" cy="3325"/>
          </a:xfrm>
        </p:grpSpPr>
        <p:pic>
          <p:nvPicPr>
            <p:cNvPr id="71695" name="Picture 5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6" name="Picture 111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6219825" y="3049588"/>
            <a:ext cx="3835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i="1" dirty="0"/>
              <a:t>receiver can</a:t>
            </a:r>
            <a:r>
              <a:rPr lang="en-US" altLang="ja-JP" i="1" dirty="0"/>
              <a:t>'t see sender side.</a:t>
            </a:r>
          </a:p>
          <a:p>
            <a:r>
              <a:rPr lang="en-US" altLang="zh-CN" i="1" dirty="0"/>
              <a:t>receiver behavior identical in both cases!</a:t>
            </a:r>
          </a:p>
          <a:p>
            <a:r>
              <a:rPr lang="en-US" altLang="zh-CN" i="1" dirty="0">
                <a:solidFill>
                  <a:srgbClr val="CC0000"/>
                </a:solidFill>
              </a:rPr>
              <a:t>something</a:t>
            </a:r>
            <a:r>
              <a:rPr lang="en-US" altLang="ja-JP" i="1" dirty="0">
                <a:solidFill>
                  <a:srgbClr val="CC0000"/>
                </a:solidFill>
              </a:rPr>
              <a:t>'s (very) wrong!</a:t>
            </a:r>
            <a:endParaRPr lang="en-US" altLang="zh-CN" i="1" dirty="0">
              <a:solidFill>
                <a:srgbClr val="CC0000"/>
              </a:solidFill>
            </a:endParaRPr>
          </a:p>
        </p:txBody>
      </p:sp>
      <p:pic>
        <p:nvPicPr>
          <p:cNvPr id="71693" name="Picture 1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1" y="1129364"/>
            <a:ext cx="3940203" cy="12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2070099" y="2732088"/>
            <a:ext cx="3803653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receiver sees no difference in two scenarios!</a:t>
            </a: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duplicate data accepted as new in (b)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40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400" dirty="0">
                <a:latin typeface="Gill Sans MT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what relationship between </a:t>
            </a:r>
            <a:r>
              <a:rPr lang="en-US" sz="24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seq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# size and window size to avoid problem in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(b)?</a:t>
            </a:r>
          </a:p>
        </p:txBody>
      </p:sp>
      <p:sp>
        <p:nvSpPr>
          <p:cNvPr id="9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3.1 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transfer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3.5 connection-oriented 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Transport Layer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99"/>
                </a:solidFill>
              </a:rPr>
              <a:t>Chapter 3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158231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600" y="252414"/>
            <a:ext cx="8243888" cy="885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TCP: Overview  </a:t>
            </a:r>
            <a:r>
              <a:rPr lang="en-US" sz="2400" dirty="0">
                <a:ea typeface="ＭＳ Ｐゴシック" charset="0"/>
              </a:rPr>
              <a:t>RFCs: 793,1122,1323, 2018, 2581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35960" y="1552575"/>
            <a:ext cx="4896544" cy="4648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4500" dirty="0">
                <a:solidFill>
                  <a:srgbClr val="CC0000"/>
                </a:solidFill>
              </a:rPr>
              <a:t>full duplex data: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200" dirty="0"/>
              <a:t>bi-directional data flow in same connection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200" dirty="0"/>
              <a:t>MSS: maximum segment size</a:t>
            </a:r>
          </a:p>
          <a:p>
            <a:pPr>
              <a:lnSpc>
                <a:spcPct val="110000"/>
              </a:lnSpc>
              <a:defRPr/>
            </a:pPr>
            <a:r>
              <a:rPr lang="en-US" sz="4500" dirty="0">
                <a:solidFill>
                  <a:srgbClr val="CC0000"/>
                </a:solidFill>
              </a:rPr>
              <a:t>connection-oriented: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200" dirty="0"/>
              <a:t>handshaking (exchange of control </a:t>
            </a:r>
            <a:r>
              <a:rPr lang="en-US" sz="3200" dirty="0" err="1"/>
              <a:t>msgs</a:t>
            </a:r>
            <a:r>
              <a:rPr lang="en-US" sz="3200" dirty="0"/>
              <a:t>) </a:t>
            </a:r>
            <a:r>
              <a:rPr lang="en-US" sz="3200" dirty="0" err="1"/>
              <a:t>inits</a:t>
            </a:r>
            <a:r>
              <a:rPr lang="en-US" sz="3200" dirty="0"/>
              <a:t> sender, receiver state before data exchange</a:t>
            </a:r>
          </a:p>
          <a:p>
            <a:pPr>
              <a:lnSpc>
                <a:spcPct val="120000"/>
              </a:lnSpc>
              <a:defRPr/>
            </a:pPr>
            <a:r>
              <a:rPr lang="en-US" sz="4500" dirty="0">
                <a:solidFill>
                  <a:srgbClr val="CC0000"/>
                </a:solidFill>
              </a:rPr>
              <a:t>flow controlled: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200" dirty="0"/>
              <a:t>sender will not overwhelm receiver</a:t>
            </a:r>
          </a:p>
        </p:txBody>
      </p:sp>
      <p:sp>
        <p:nvSpPr>
          <p:cNvPr id="5837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199456" y="1552575"/>
            <a:ext cx="3981450" cy="46482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C0000"/>
                </a:solidFill>
              </a:rPr>
              <a:t>point-to-point:</a:t>
            </a:r>
          </a:p>
          <a:p>
            <a:pPr lvl="1"/>
            <a:r>
              <a:rPr lang="en-US" altLang="zh-CN" sz="2000" dirty="0"/>
              <a:t>one sender, one receiver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</a:p>
          <a:p>
            <a:pPr lvl="1"/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CC0000"/>
                </a:solidFill>
              </a:rPr>
              <a:t>reliable, in-order </a:t>
            </a:r>
            <a:r>
              <a:rPr lang="en-US" altLang="zh-CN" i="1" dirty="0">
                <a:solidFill>
                  <a:srgbClr val="CC0000"/>
                </a:solidFill>
              </a:rPr>
              <a:t>byte steam:</a:t>
            </a:r>
          </a:p>
          <a:p>
            <a:pPr lvl="1"/>
            <a:r>
              <a:rPr lang="en-US" altLang="zh-CN" sz="2000" dirty="0"/>
              <a:t>no </a:t>
            </a:r>
            <a:r>
              <a:rPr lang="en-US" altLang="ja-JP" sz="2000" dirty="0"/>
              <a:t>"message boundaries“</a:t>
            </a:r>
          </a:p>
          <a:p>
            <a:pPr lvl="1"/>
            <a:endParaRPr lang="en-US" altLang="ja-JP" sz="2000" dirty="0"/>
          </a:p>
          <a:p>
            <a:r>
              <a:rPr lang="en-US" altLang="zh-CN" dirty="0">
                <a:solidFill>
                  <a:srgbClr val="CC0000"/>
                </a:solidFill>
              </a:rPr>
              <a:t>pipelined:</a:t>
            </a:r>
          </a:p>
          <a:p>
            <a:pPr lvl="1"/>
            <a:r>
              <a:rPr lang="en-US" altLang="zh-CN" sz="2000" dirty="0"/>
              <a:t>TCP congestion and flow control set window size</a:t>
            </a:r>
            <a:endParaRPr lang="en-US" altLang="zh-CN" sz="2000" i="1" dirty="0"/>
          </a:p>
          <a:p>
            <a:endParaRPr lang="en-US" altLang="zh-CN" dirty="0"/>
          </a:p>
        </p:txBody>
      </p:sp>
      <p:pic>
        <p:nvPicPr>
          <p:cNvPr id="73734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908720"/>
            <a:ext cx="7960816" cy="167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9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03670"/>
            <a:ext cx="5776912" cy="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9456" y="1589088"/>
            <a:ext cx="4667944" cy="46482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sz="3200" i="1" dirty="0">
                <a:ea typeface="ＭＳ Ｐゴシック" charset="0"/>
              </a:rPr>
              <a:t>network layer:</a:t>
            </a:r>
            <a:r>
              <a:rPr lang="en-US" sz="3200" dirty="0">
                <a:ea typeface="ＭＳ Ｐゴシック" charset="0"/>
              </a:rPr>
              <a:t> logical communication between hosts</a:t>
            </a:r>
          </a:p>
          <a:p>
            <a:pPr>
              <a:lnSpc>
                <a:spcPct val="70000"/>
              </a:lnSpc>
              <a:defRPr/>
            </a:pPr>
            <a:r>
              <a:rPr lang="en-US" sz="3200" i="1" dirty="0">
                <a:ea typeface="ＭＳ Ｐゴシック" charset="0"/>
              </a:rPr>
              <a:t>transport layer:</a:t>
            </a:r>
            <a:r>
              <a:rPr lang="en-US" sz="3200" dirty="0">
                <a:ea typeface="ＭＳ Ｐゴシック" charset="0"/>
              </a:rPr>
              <a:t> logical communication between processes</a:t>
            </a:r>
            <a:r>
              <a:rPr lang="en-US" dirty="0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SzPct val="70000"/>
              <a:buFont typeface="Comic Sans MS" panose="030F0702030302020204" pitchFamily="66" charset="0"/>
              <a:buChar char="–"/>
              <a:defRPr/>
            </a:pPr>
            <a:r>
              <a:rPr lang="en-US" sz="2800" dirty="0">
                <a:ea typeface="ＭＳ Ｐゴシック" charset="0"/>
              </a:rPr>
              <a:t>relies on, enhances, network layer services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84913" y="2230439"/>
            <a:ext cx="3967162" cy="4249737"/>
          </a:xfrm>
          <a:extLst>
            <a:ext uri="{91240B29-F687-4f45-9708-019B960494DF}">
              <a14:hiddenLine xmlns:a14="http://schemas.microsoft.com/office/drawing/2010/main" xmlns="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12 kids in Ann</a:t>
            </a:r>
            <a:r>
              <a:rPr lang="en-US" altLang="ja-JP" sz="2400" i="1" dirty="0"/>
              <a:t>'s house sending letters to 12 kids in Bill's house:</a:t>
            </a:r>
            <a:endParaRPr lang="en-US" altLang="ja-JP" sz="2400" dirty="0"/>
          </a:p>
          <a:p>
            <a:pPr>
              <a:lnSpc>
                <a:spcPct val="70000"/>
              </a:lnSpc>
            </a:pPr>
            <a:r>
              <a:rPr lang="en-US" altLang="zh-CN" sz="2400" dirty="0"/>
              <a:t>hosts = houses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processes = kids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transport protocol = Ann and Bill who </a:t>
            </a:r>
            <a:r>
              <a:rPr lang="en-US" altLang="zh-CN" sz="2400" dirty="0" err="1"/>
              <a:t>demux</a:t>
            </a:r>
            <a:r>
              <a:rPr lang="en-US" altLang="zh-CN" sz="2400" dirty="0"/>
              <a:t> to in-house siblings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network-layer protocol = postal service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6303964" y="1947864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6424614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</a:rPr>
              <a:t>household analogy:</a:t>
            </a:r>
            <a:endParaRPr lang="en-US" sz="2800" i="1">
              <a:latin typeface="Gill Sans MT" charset="0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8976320" y="6624784"/>
            <a:ext cx="206767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3.1 transport-layer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services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46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452960" y="1321569"/>
            <a:ext cx="5251619" cy="6858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5AE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" name="直接连接符 58"/>
          <p:cNvSpPr/>
          <p:nvPr/>
        </p:nvSpPr>
        <p:spPr>
          <a:xfrm>
            <a:off x="8592418" y="1321569"/>
            <a:ext cx="0" cy="685800"/>
          </a:xfrm>
          <a:prstGeom prst="line">
            <a:avLst/>
          </a:prstGeom>
          <a:ln w="38100" cap="flat" cmpd="sng">
            <a:solidFill>
              <a:srgbClr val="005AE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" name="文本框 59"/>
          <p:cNvSpPr txBox="1"/>
          <p:nvPr/>
        </p:nvSpPr>
        <p:spPr>
          <a:xfrm>
            <a:off x="8570936" y="1550169"/>
            <a:ext cx="1133644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600" dirty="0">
                <a:solidFill>
                  <a:srgbClr val="000099"/>
                </a:solidFill>
                <a:latin typeface="Comic Sans MS" panose="030F0702030302020204" pitchFamily="66" charset="0"/>
              </a:rPr>
              <a:t>IP header</a:t>
            </a:r>
            <a:endParaRPr lang="zh-CN" altLang="en-US" sz="16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直接连接符 60"/>
          <p:cNvSpPr/>
          <p:nvPr/>
        </p:nvSpPr>
        <p:spPr>
          <a:xfrm>
            <a:off x="4452961" y="1473969"/>
            <a:ext cx="411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62" name="矩形 61"/>
          <p:cNvSpPr/>
          <p:nvPr/>
        </p:nvSpPr>
        <p:spPr>
          <a:xfrm>
            <a:off x="6129361" y="1397769"/>
            <a:ext cx="762000" cy="152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053161" y="1289819"/>
            <a:ext cx="893193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600" dirty="0">
                <a:solidFill>
                  <a:srgbClr val="000099"/>
                </a:solidFill>
                <a:latin typeface="Comic Sans MS" panose="030F0702030302020204" pitchFamily="66" charset="0"/>
              </a:rPr>
              <a:t>IP data</a:t>
            </a:r>
            <a:endParaRPr lang="zh-CN" altLang="en-US" sz="16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529161" y="1550169"/>
            <a:ext cx="3962400" cy="381000"/>
            <a:chOff x="1200" y="1296"/>
            <a:chExt cx="3168" cy="336"/>
          </a:xfrm>
        </p:grpSpPr>
        <p:sp>
          <p:nvSpPr>
            <p:cNvPr id="65" name="矩形 64"/>
            <p:cNvSpPr/>
            <p:nvPr/>
          </p:nvSpPr>
          <p:spPr>
            <a:xfrm>
              <a:off x="1200" y="1296"/>
              <a:ext cx="3168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66" name="直接连接符 65"/>
            <p:cNvSpPr/>
            <p:nvPr/>
          </p:nvSpPr>
          <p:spPr>
            <a:xfrm>
              <a:off x="3585" y="1296"/>
              <a:ext cx="0" cy="33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7" name="文本框 66"/>
          <p:cNvSpPr txBox="1"/>
          <p:nvPr/>
        </p:nvSpPr>
        <p:spPr>
          <a:xfrm>
            <a:off x="7512298" y="1599382"/>
            <a:ext cx="1008609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200" dirty="0">
                <a:solidFill>
                  <a:srgbClr val="000099"/>
                </a:solidFill>
                <a:latin typeface="Comic Sans MS" panose="030F0702030302020204" pitchFamily="66" charset="0"/>
              </a:rPr>
              <a:t>TCP header</a:t>
            </a:r>
            <a:endParaRPr lang="zh-CN" altLang="en-US" sz="12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6056336" y="1599382"/>
            <a:ext cx="827471" cy="27699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200" dirty="0">
                <a:solidFill>
                  <a:srgbClr val="000099"/>
                </a:solidFill>
                <a:latin typeface="Comic Sans MS" panose="030F0702030302020204" pitchFamily="66" charset="0"/>
              </a:rPr>
              <a:t>TCP data</a:t>
            </a:r>
            <a:endParaRPr lang="zh-CN" altLang="en-US" sz="12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矩形标注 68"/>
          <p:cNvSpPr/>
          <p:nvPr/>
        </p:nvSpPr>
        <p:spPr>
          <a:xfrm>
            <a:off x="4046560" y="2445542"/>
            <a:ext cx="4506915" cy="4179242"/>
          </a:xfrm>
          <a:prstGeom prst="wedgeRectCallout">
            <a:avLst>
              <a:gd name="adj1" fmla="val 33898"/>
              <a:gd name="adj2" fmla="val -63375"/>
            </a:avLst>
          </a:prstGeom>
          <a:solidFill>
            <a:schemeClr val="bg1"/>
          </a:solidFill>
          <a:ln w="9525" cap="flat" cmpd="sng">
            <a:solidFill>
              <a:srgbClr val="005AE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/>
          </a:p>
        </p:txBody>
      </p:sp>
      <p:pic>
        <p:nvPicPr>
          <p:cNvPr id="74755" name="Picture 5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632" y="904178"/>
            <a:ext cx="5766568" cy="14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0500"/>
            <a:ext cx="5921375" cy="78105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TCP segment structure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4381525" y="2809055"/>
            <a:ext cx="3951287" cy="3572296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4295800" y="2924944"/>
            <a:ext cx="3951287" cy="35784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4440261" y="2883668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source port #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6540525" y="2888431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dest port #</a:t>
            </a:r>
            <a:endParaRPr 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4298975" y="3299593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 flipV="1">
            <a:off x="4292625" y="367900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 flipV="1">
            <a:off x="6238899" y="2924943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5781699" y="2394718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32 bits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06" name="Line 12"/>
          <p:cNvSpPr>
            <a:spLocks noChangeShapeType="1"/>
          </p:cNvSpPr>
          <p:nvPr/>
        </p:nvSpPr>
        <p:spPr bwMode="auto">
          <a:xfrm>
            <a:off x="6781824" y="2640780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rot="10800000">
            <a:off x="4273575" y="2651892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5253061" y="5496916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</a:rPr>
              <a:t>application</a:t>
            </a:r>
          </a:p>
          <a:p>
            <a:pPr algn="ctr"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</a:rPr>
              <a:t>data </a:t>
            </a:r>
          </a:p>
          <a:p>
            <a:pPr algn="ctr"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</a:rPr>
              <a:t>(variable length)</a:t>
            </a:r>
            <a:endParaRPr lang="en-US" sz="2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4929212" y="3278956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sequence number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 flipV="1">
            <a:off x="4302150" y="406000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1" name="Text Box 17"/>
          <p:cNvSpPr txBox="1">
            <a:spLocks noChangeArrowheads="1"/>
          </p:cNvSpPr>
          <p:nvPr/>
        </p:nvSpPr>
        <p:spPr bwMode="auto">
          <a:xfrm>
            <a:off x="4529161" y="3679006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acknowledgement number</a:t>
            </a:r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4297386" y="4455292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3" name="Line 19"/>
          <p:cNvSpPr>
            <a:spLocks noChangeShapeType="1"/>
          </p:cNvSpPr>
          <p:nvPr/>
        </p:nvSpPr>
        <p:spPr bwMode="auto">
          <a:xfrm flipV="1">
            <a:off x="4292625" y="4845817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V="1">
            <a:off x="4292625" y="5407792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5" name="Line 21"/>
          <p:cNvSpPr>
            <a:spLocks noChangeShapeType="1"/>
          </p:cNvSpPr>
          <p:nvPr/>
        </p:nvSpPr>
        <p:spPr bwMode="auto">
          <a:xfrm flipH="1" flipV="1">
            <a:off x="6253187" y="4063181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16" name="Text Box 22"/>
          <p:cNvSpPr txBox="1">
            <a:spLocks noChangeArrowheads="1"/>
          </p:cNvSpPr>
          <p:nvPr/>
        </p:nvSpPr>
        <p:spPr bwMode="auto">
          <a:xfrm>
            <a:off x="6354786" y="4066355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FF"/>
                </a:solidFill>
                <a:latin typeface="Arial" charset="0"/>
              </a:rPr>
              <a:t>receive window</a:t>
            </a: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6380186" y="4461643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Urg data pointer</a:t>
            </a: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4664099" y="4442593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checksum</a:t>
            </a:r>
          </a:p>
        </p:txBody>
      </p:sp>
      <p:sp>
        <p:nvSpPr>
          <p:cNvPr id="59419" name="Text Box 25"/>
          <p:cNvSpPr txBox="1">
            <a:spLocks noChangeArrowheads="1"/>
          </p:cNvSpPr>
          <p:nvPr/>
        </p:nvSpPr>
        <p:spPr bwMode="auto">
          <a:xfrm>
            <a:off x="6016650" y="4094930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F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20" name="Line 26"/>
          <p:cNvSpPr>
            <a:spLocks noChangeShapeType="1"/>
          </p:cNvSpPr>
          <p:nvPr/>
        </p:nvSpPr>
        <p:spPr bwMode="auto">
          <a:xfrm flipV="1">
            <a:off x="6096024" y="4053655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1" name="Line 27"/>
          <p:cNvSpPr>
            <a:spLocks noChangeShapeType="1"/>
          </p:cNvSpPr>
          <p:nvPr/>
        </p:nvSpPr>
        <p:spPr bwMode="auto">
          <a:xfrm flipV="1">
            <a:off x="5934099" y="4058418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2" name="Line 28"/>
          <p:cNvSpPr>
            <a:spLocks noChangeShapeType="1"/>
          </p:cNvSpPr>
          <p:nvPr/>
        </p:nvSpPr>
        <p:spPr bwMode="auto">
          <a:xfrm flipV="1">
            <a:off x="5767411" y="4058418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3" name="Line 29"/>
          <p:cNvSpPr>
            <a:spLocks noChangeShapeType="1"/>
          </p:cNvSpPr>
          <p:nvPr/>
        </p:nvSpPr>
        <p:spPr bwMode="auto">
          <a:xfrm flipV="1">
            <a:off x="5605486" y="4063180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4" name="Line 30"/>
          <p:cNvSpPr>
            <a:spLocks noChangeShapeType="1"/>
          </p:cNvSpPr>
          <p:nvPr/>
        </p:nvSpPr>
        <p:spPr bwMode="auto">
          <a:xfrm flipV="1">
            <a:off x="5448324" y="4058418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5" name="Line 31"/>
          <p:cNvSpPr>
            <a:spLocks noChangeShapeType="1"/>
          </p:cNvSpPr>
          <p:nvPr/>
        </p:nvSpPr>
        <p:spPr bwMode="auto">
          <a:xfrm flipV="1">
            <a:off x="5276874" y="4067943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26" name="Text Box 32"/>
          <p:cNvSpPr txBox="1">
            <a:spLocks noChangeArrowheads="1"/>
          </p:cNvSpPr>
          <p:nvPr/>
        </p:nvSpPr>
        <p:spPr bwMode="auto">
          <a:xfrm>
            <a:off x="5849961" y="4090167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S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27" name="Text Box 33"/>
          <p:cNvSpPr txBox="1">
            <a:spLocks noChangeArrowheads="1"/>
          </p:cNvSpPr>
          <p:nvPr/>
        </p:nvSpPr>
        <p:spPr bwMode="auto">
          <a:xfrm>
            <a:off x="5676924" y="4090167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R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28" name="Text Box 34"/>
          <p:cNvSpPr txBox="1">
            <a:spLocks noChangeArrowheads="1"/>
          </p:cNvSpPr>
          <p:nvPr/>
        </p:nvSpPr>
        <p:spPr bwMode="auto">
          <a:xfrm>
            <a:off x="5515000" y="4085405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P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29" name="Text Box 35"/>
          <p:cNvSpPr txBox="1">
            <a:spLocks noChangeArrowheads="1"/>
          </p:cNvSpPr>
          <p:nvPr/>
        </p:nvSpPr>
        <p:spPr bwMode="auto">
          <a:xfrm>
            <a:off x="5362600" y="4085405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A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30" name="Text Box 36"/>
          <p:cNvSpPr txBox="1">
            <a:spLocks noChangeArrowheads="1"/>
          </p:cNvSpPr>
          <p:nvPr/>
        </p:nvSpPr>
        <p:spPr bwMode="auto">
          <a:xfrm>
            <a:off x="5279529" y="4088579"/>
            <a:ext cx="15874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U</a:t>
            </a:r>
            <a:endParaRPr lang="en-US" sz="2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31" name="Text Box 37"/>
          <p:cNvSpPr txBox="1">
            <a:spLocks noChangeArrowheads="1"/>
          </p:cNvSpPr>
          <p:nvPr/>
        </p:nvSpPr>
        <p:spPr bwMode="auto">
          <a:xfrm>
            <a:off x="4217442" y="4074085"/>
            <a:ext cx="4667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000" dirty="0">
                <a:solidFill>
                  <a:srgbClr val="000099"/>
                </a:solidFill>
                <a:latin typeface="Arial" charset="0"/>
              </a:rPr>
              <a:t>head</a:t>
            </a:r>
          </a:p>
          <a:p>
            <a:pPr algn="ctr">
              <a:defRPr/>
            </a:pPr>
            <a:r>
              <a:rPr lang="en-US" sz="1000" dirty="0" err="1">
                <a:solidFill>
                  <a:srgbClr val="000099"/>
                </a:solidFill>
                <a:latin typeface="Arial" charset="0"/>
              </a:rPr>
              <a:t>len</a:t>
            </a:r>
            <a:endParaRPr lang="en-US" sz="10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32" name="Text Box 38"/>
          <p:cNvSpPr txBox="1">
            <a:spLocks noChangeArrowheads="1"/>
          </p:cNvSpPr>
          <p:nvPr/>
        </p:nvSpPr>
        <p:spPr bwMode="auto">
          <a:xfrm>
            <a:off x="4518174" y="4077072"/>
            <a:ext cx="4605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000" dirty="0">
                <a:solidFill>
                  <a:srgbClr val="000099"/>
                </a:solidFill>
                <a:latin typeface="Arial" charset="0"/>
              </a:rPr>
              <a:t>not</a:t>
            </a:r>
          </a:p>
          <a:p>
            <a:pPr algn="ctr">
              <a:defRPr/>
            </a:pPr>
            <a:r>
              <a:rPr lang="en-US" sz="1000" dirty="0">
                <a:solidFill>
                  <a:srgbClr val="000099"/>
                </a:solidFill>
                <a:latin typeface="Arial" charset="0"/>
              </a:rPr>
              <a:t>used</a:t>
            </a:r>
          </a:p>
        </p:txBody>
      </p:sp>
      <p:sp>
        <p:nvSpPr>
          <p:cNvPr id="59433" name="Line 39"/>
          <p:cNvSpPr>
            <a:spLocks noChangeShapeType="1"/>
          </p:cNvSpPr>
          <p:nvPr/>
        </p:nvSpPr>
        <p:spPr bwMode="auto">
          <a:xfrm flipV="1">
            <a:off x="4602882" y="4058418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34" name="Text Box 40"/>
          <p:cNvSpPr txBox="1">
            <a:spLocks noChangeArrowheads="1"/>
          </p:cNvSpPr>
          <p:nvPr/>
        </p:nvSpPr>
        <p:spPr bwMode="auto">
          <a:xfrm>
            <a:off x="4802212" y="4944243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options (variable length)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35" name="Text Box 41"/>
          <p:cNvSpPr txBox="1">
            <a:spLocks noChangeArrowheads="1"/>
          </p:cNvSpPr>
          <p:nvPr/>
        </p:nvSpPr>
        <p:spPr bwMode="auto">
          <a:xfrm>
            <a:off x="1746274" y="2723330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URG: urgent data </a:t>
            </a:r>
          </a:p>
          <a:p>
            <a:pPr algn="r"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(generally not used)</a:t>
            </a:r>
            <a:endParaRPr lang="en-US" sz="10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36" name="Text Box 42"/>
          <p:cNvSpPr txBox="1">
            <a:spLocks noChangeArrowheads="1"/>
          </p:cNvSpPr>
          <p:nvPr/>
        </p:nvSpPr>
        <p:spPr bwMode="auto">
          <a:xfrm>
            <a:off x="2460649" y="3447230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ACK: ACK #</a:t>
            </a:r>
          </a:p>
          <a:p>
            <a:pPr algn="r"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valid</a:t>
            </a:r>
            <a:endParaRPr lang="en-US" sz="10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37" name="Text Box 43"/>
          <p:cNvSpPr txBox="1">
            <a:spLocks noChangeArrowheads="1"/>
          </p:cNvSpPr>
          <p:nvPr/>
        </p:nvSpPr>
        <p:spPr bwMode="auto">
          <a:xfrm>
            <a:off x="1654199" y="4123505"/>
            <a:ext cx="2266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PSH: push data now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(generally not used)</a:t>
            </a:r>
          </a:p>
        </p:txBody>
      </p:sp>
      <p:sp>
        <p:nvSpPr>
          <p:cNvPr id="59438" name="Text Box 44"/>
          <p:cNvSpPr txBox="1">
            <a:spLocks noChangeArrowheads="1"/>
          </p:cNvSpPr>
          <p:nvPr/>
        </p:nvSpPr>
        <p:spPr bwMode="auto">
          <a:xfrm>
            <a:off x="2028849" y="4923606"/>
            <a:ext cx="1911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RST, SYN, FIN:</a:t>
            </a:r>
          </a:p>
          <a:p>
            <a:pPr algn="r"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connection estab</a:t>
            </a:r>
          </a:p>
          <a:p>
            <a:pPr algn="r"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(setup, teardown</a:t>
            </a:r>
          </a:p>
          <a:p>
            <a:pPr algn="r"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commands)</a:t>
            </a:r>
          </a:p>
        </p:txBody>
      </p:sp>
      <p:sp>
        <p:nvSpPr>
          <p:cNvPr id="59439" name="Line 45"/>
          <p:cNvSpPr>
            <a:spLocks noChangeShapeType="1"/>
          </p:cNvSpPr>
          <p:nvPr/>
        </p:nvSpPr>
        <p:spPr bwMode="auto">
          <a:xfrm>
            <a:off x="3856062" y="3096392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0" name="Line 46"/>
          <p:cNvSpPr>
            <a:spLocks noChangeShapeType="1"/>
          </p:cNvSpPr>
          <p:nvPr/>
        </p:nvSpPr>
        <p:spPr bwMode="auto">
          <a:xfrm>
            <a:off x="3860825" y="3783781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1" name="Line 47"/>
          <p:cNvSpPr>
            <a:spLocks noChangeShapeType="1"/>
          </p:cNvSpPr>
          <p:nvPr/>
        </p:nvSpPr>
        <p:spPr bwMode="auto">
          <a:xfrm flipV="1">
            <a:off x="3881462" y="4337818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4801" name="Freeform 48"/>
          <p:cNvSpPr>
            <a:spLocks/>
          </p:cNvSpPr>
          <p:nvPr/>
        </p:nvSpPr>
        <p:spPr bwMode="auto">
          <a:xfrm>
            <a:off x="3875112" y="4401317"/>
            <a:ext cx="2314575" cy="704850"/>
          </a:xfrm>
          <a:custGeom>
            <a:avLst/>
            <a:gdLst>
              <a:gd name="T0" fmla="*/ 0 w 1458"/>
              <a:gd name="T1" fmla="*/ 2147483647 h 444"/>
              <a:gd name="T2" fmla="*/ 2147483647 w 1458"/>
              <a:gd name="T3" fmla="*/ 0 h 444"/>
              <a:gd name="T4" fmla="*/ 2147483647 w 1458"/>
              <a:gd name="T5" fmla="*/ 2147483647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43" name="Text Box 49"/>
          <p:cNvSpPr txBox="1">
            <a:spLocks noChangeArrowheads="1"/>
          </p:cNvSpPr>
          <p:nvPr/>
        </p:nvSpPr>
        <p:spPr bwMode="auto">
          <a:xfrm>
            <a:off x="9050362" y="4306861"/>
            <a:ext cx="2014189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# bytes </a:t>
            </a:r>
          </a:p>
          <a:p>
            <a:pPr algn="l">
              <a:defRPr/>
            </a:pPr>
            <a:r>
              <a:rPr lang="en-US" sz="1800" dirty="0" err="1">
                <a:solidFill>
                  <a:srgbClr val="000099"/>
                </a:solidFill>
                <a:latin typeface="Arial" charset="0"/>
              </a:rPr>
              <a:t>rcvr</a:t>
            </a:r>
            <a:r>
              <a:rPr lang="en-US" sz="1800" dirty="0">
                <a:solidFill>
                  <a:srgbClr val="000099"/>
                </a:solidFill>
                <a:latin typeface="Arial" charset="0"/>
              </a:rPr>
              <a:t> willing</a:t>
            </a: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to accept (</a:t>
            </a:r>
            <a:r>
              <a:rPr lang="en-US" altLang="zh-CN" sz="1800" dirty="0" err="1">
                <a:solidFill>
                  <a:srgbClr val="0000FF"/>
                </a:solidFill>
                <a:latin typeface="Arial" charset="0"/>
              </a:rPr>
              <a:t>rwnd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)</a:t>
            </a:r>
            <a:endParaRPr lang="en-US" sz="18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444" name="Text Box 50"/>
          <p:cNvSpPr txBox="1">
            <a:spLocks noChangeArrowheads="1"/>
          </p:cNvSpPr>
          <p:nvPr/>
        </p:nvSpPr>
        <p:spPr bwMode="auto">
          <a:xfrm>
            <a:off x="8616974" y="2818581"/>
            <a:ext cx="17716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counting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by bytes 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of data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(not segments!)</a:t>
            </a:r>
          </a:p>
        </p:txBody>
      </p:sp>
      <p:sp>
        <p:nvSpPr>
          <p:cNvPr id="59445" name="Text Box 51"/>
          <p:cNvSpPr txBox="1">
            <a:spLocks noChangeArrowheads="1"/>
          </p:cNvSpPr>
          <p:nvPr/>
        </p:nvSpPr>
        <p:spPr bwMode="auto">
          <a:xfrm>
            <a:off x="8751685" y="5587404"/>
            <a:ext cx="13652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Internet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checksum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(as in UDP)</a:t>
            </a:r>
          </a:p>
        </p:txBody>
      </p:sp>
      <p:sp>
        <p:nvSpPr>
          <p:cNvPr id="59446" name="Line 52"/>
          <p:cNvSpPr>
            <a:spLocks noChangeShapeType="1"/>
          </p:cNvSpPr>
          <p:nvPr/>
        </p:nvSpPr>
        <p:spPr bwMode="auto">
          <a:xfrm flipH="1" flipV="1">
            <a:off x="5856312" y="4725167"/>
            <a:ext cx="2892198" cy="12669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7" name="Line 53"/>
          <p:cNvSpPr>
            <a:spLocks noChangeShapeType="1"/>
          </p:cNvSpPr>
          <p:nvPr/>
        </p:nvSpPr>
        <p:spPr bwMode="auto">
          <a:xfrm flipH="1" flipV="1">
            <a:off x="8170887" y="4315593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8" name="Line 54"/>
          <p:cNvSpPr>
            <a:spLocks noChangeShapeType="1"/>
          </p:cNvSpPr>
          <p:nvPr/>
        </p:nvSpPr>
        <p:spPr bwMode="auto">
          <a:xfrm flipH="1">
            <a:off x="8104211" y="3020193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9449" name="Line 55"/>
          <p:cNvSpPr>
            <a:spLocks noChangeShapeType="1"/>
          </p:cNvSpPr>
          <p:nvPr/>
        </p:nvSpPr>
        <p:spPr bwMode="auto">
          <a:xfrm flipH="1">
            <a:off x="8066111" y="3010668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8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0" name="直接连接符 69"/>
          <p:cNvSpPr/>
          <p:nvPr/>
        </p:nvSpPr>
        <p:spPr>
          <a:xfrm>
            <a:off x="3071664" y="1693647"/>
            <a:ext cx="0" cy="4572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" name="文本框 70"/>
          <p:cNvSpPr txBox="1"/>
          <p:nvPr/>
        </p:nvSpPr>
        <p:spPr>
          <a:xfrm>
            <a:off x="2167342" y="1800950"/>
            <a:ext cx="46164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800" dirty="0">
                <a:solidFill>
                  <a:srgbClr val="0000FF"/>
                </a:solidFill>
                <a:latin typeface="Comic Sans MS" panose="030F0702030302020204" pitchFamily="66" charset="0"/>
              </a:rPr>
              <a:t>HLEN</a:t>
            </a:r>
          </a:p>
          <a:p>
            <a:pPr algn="ctr"/>
            <a:r>
              <a:rPr lang="en-US" altLang="zh-CN" sz="800" dirty="0">
                <a:solidFill>
                  <a:srgbClr val="0000FF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481985" y="1800950"/>
            <a:ext cx="4565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800" dirty="0">
                <a:solidFill>
                  <a:srgbClr val="0000FF"/>
                </a:solidFill>
                <a:latin typeface="Comic Sans MS" panose="030F0702030302020204" pitchFamily="66" charset="0"/>
              </a:rPr>
              <a:t>RSVD</a:t>
            </a:r>
          </a:p>
          <a:p>
            <a:pPr algn="ctr"/>
            <a:r>
              <a:rPr lang="en-US" altLang="zh-CN" sz="800" dirty="0">
                <a:solidFill>
                  <a:srgbClr val="0000FF"/>
                </a:solidFill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73" name="直接连接符 72"/>
          <p:cNvSpPr/>
          <p:nvPr/>
        </p:nvSpPr>
        <p:spPr>
          <a:xfrm>
            <a:off x="3228068" y="1693647"/>
            <a:ext cx="0" cy="4572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74" name="组合 73"/>
          <p:cNvGrpSpPr/>
          <p:nvPr/>
        </p:nvGrpSpPr>
        <p:grpSpPr>
          <a:xfrm>
            <a:off x="3380468" y="1846047"/>
            <a:ext cx="762000" cy="304800"/>
            <a:chOff x="1968" y="2400"/>
            <a:chExt cx="480" cy="288"/>
          </a:xfrm>
        </p:grpSpPr>
        <p:sp>
          <p:nvSpPr>
            <p:cNvPr id="75" name="直接连接符 74"/>
            <p:cNvSpPr/>
            <p:nvPr/>
          </p:nvSpPr>
          <p:spPr>
            <a:xfrm>
              <a:off x="2448" y="2400"/>
              <a:ext cx="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" name="直接连接符 75"/>
            <p:cNvSpPr/>
            <p:nvPr/>
          </p:nvSpPr>
          <p:spPr>
            <a:xfrm>
              <a:off x="1968" y="2400"/>
              <a:ext cx="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" name="直接连接符 76"/>
            <p:cNvSpPr/>
            <p:nvPr/>
          </p:nvSpPr>
          <p:spPr>
            <a:xfrm>
              <a:off x="2064" y="2400"/>
              <a:ext cx="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" name="直接连接符 77"/>
            <p:cNvSpPr/>
            <p:nvPr/>
          </p:nvSpPr>
          <p:spPr>
            <a:xfrm>
              <a:off x="2160" y="2400"/>
              <a:ext cx="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" name="直接连接符 78"/>
            <p:cNvSpPr/>
            <p:nvPr/>
          </p:nvSpPr>
          <p:spPr>
            <a:xfrm>
              <a:off x="2256" y="2400"/>
              <a:ext cx="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" name="直接连接符 79"/>
            <p:cNvSpPr/>
            <p:nvPr/>
          </p:nvSpPr>
          <p:spPr>
            <a:xfrm>
              <a:off x="2352" y="2400"/>
              <a:ext cx="0" cy="28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1" name="文本框 80"/>
          <p:cNvSpPr txBox="1"/>
          <p:nvPr/>
        </p:nvSpPr>
        <p:spPr>
          <a:xfrm rot="16200000">
            <a:off x="3082862" y="1882560"/>
            <a:ext cx="442595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mic Sans MS" panose="030F0702030302020204" pitchFamily="66" charset="0"/>
              </a:rPr>
              <a:t>URG</a:t>
            </a:r>
          </a:p>
        </p:txBody>
      </p:sp>
      <p:sp>
        <p:nvSpPr>
          <p:cNvPr id="82" name="文本框 81"/>
          <p:cNvSpPr txBox="1"/>
          <p:nvPr/>
        </p:nvSpPr>
        <p:spPr>
          <a:xfrm rot="16200000">
            <a:off x="3249460" y="1888355"/>
            <a:ext cx="434734" cy="24622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mic Sans MS" panose="030F0702030302020204" pitchFamily="66" charset="0"/>
              </a:rPr>
              <a:t>ACK</a:t>
            </a:r>
          </a:p>
        </p:txBody>
      </p:sp>
      <p:sp>
        <p:nvSpPr>
          <p:cNvPr id="83" name="文本框 82"/>
          <p:cNvSpPr txBox="1"/>
          <p:nvPr/>
        </p:nvSpPr>
        <p:spPr>
          <a:xfrm rot="16200000">
            <a:off x="3405867" y="1880972"/>
            <a:ext cx="434975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000">
                <a:solidFill>
                  <a:srgbClr val="0000FF"/>
                </a:solidFill>
                <a:latin typeface="Comic Sans MS" panose="030F0702030302020204" pitchFamily="66" charset="0"/>
              </a:rPr>
              <a:t>PSH</a:t>
            </a:r>
          </a:p>
        </p:txBody>
      </p:sp>
      <p:sp>
        <p:nvSpPr>
          <p:cNvPr id="84" name="文本框 83"/>
          <p:cNvSpPr txBox="1"/>
          <p:nvPr/>
        </p:nvSpPr>
        <p:spPr>
          <a:xfrm rot="16200000">
            <a:off x="3553504" y="1885735"/>
            <a:ext cx="437515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mic Sans MS" panose="030F0702030302020204" pitchFamily="66" charset="0"/>
              </a:rPr>
              <a:t>RST</a:t>
            </a:r>
          </a:p>
        </p:txBody>
      </p:sp>
      <p:sp>
        <p:nvSpPr>
          <p:cNvPr id="85" name="文本框 84"/>
          <p:cNvSpPr txBox="1"/>
          <p:nvPr/>
        </p:nvSpPr>
        <p:spPr>
          <a:xfrm rot="16200000">
            <a:off x="3697966" y="1877797"/>
            <a:ext cx="452755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000">
                <a:solidFill>
                  <a:srgbClr val="0000FF"/>
                </a:solidFill>
                <a:latin typeface="Comic Sans MS" panose="030F0702030302020204" pitchFamily="66" charset="0"/>
              </a:rPr>
              <a:t>SYN</a:t>
            </a:r>
          </a:p>
        </p:txBody>
      </p:sp>
      <p:sp>
        <p:nvSpPr>
          <p:cNvPr id="86" name="文本框 85"/>
          <p:cNvSpPr txBox="1"/>
          <p:nvPr/>
        </p:nvSpPr>
        <p:spPr>
          <a:xfrm rot="16200000">
            <a:off x="3856670" y="1886767"/>
            <a:ext cx="436338" cy="24622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mic Sans MS" panose="030F0702030302020204" pitchFamily="66" charset="0"/>
              </a:rPr>
              <a:t>FIN</a:t>
            </a:r>
          </a:p>
        </p:txBody>
      </p:sp>
      <p:sp>
        <p:nvSpPr>
          <p:cNvPr id="87" name="直接连接符 86"/>
          <p:cNvSpPr/>
          <p:nvPr/>
        </p:nvSpPr>
        <p:spPr>
          <a:xfrm>
            <a:off x="3228068" y="1846047"/>
            <a:ext cx="9144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8" name="文本框 87"/>
          <p:cNvSpPr txBox="1"/>
          <p:nvPr/>
        </p:nvSpPr>
        <p:spPr>
          <a:xfrm>
            <a:off x="3273173" y="1639668"/>
            <a:ext cx="752129" cy="24622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Comic Sans MS" panose="030F0702030302020204" pitchFamily="66" charset="0"/>
              </a:rPr>
              <a:t>Flag field</a:t>
            </a:r>
          </a:p>
        </p:txBody>
      </p:sp>
      <p:sp>
        <p:nvSpPr>
          <p:cNvPr id="89" name="直接连接符 88"/>
          <p:cNvSpPr/>
          <p:nvPr/>
        </p:nvSpPr>
        <p:spPr>
          <a:xfrm>
            <a:off x="2239318" y="1693647"/>
            <a:ext cx="0" cy="4572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" name="直接连接符 89"/>
          <p:cNvSpPr/>
          <p:nvPr/>
        </p:nvSpPr>
        <p:spPr>
          <a:xfrm>
            <a:off x="2239318" y="1693647"/>
            <a:ext cx="190315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" name="直接连接符 90"/>
          <p:cNvSpPr/>
          <p:nvPr/>
        </p:nvSpPr>
        <p:spPr>
          <a:xfrm>
            <a:off x="2232936" y="2150847"/>
            <a:ext cx="1909532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" name="直接连接符 91"/>
          <p:cNvSpPr/>
          <p:nvPr/>
        </p:nvSpPr>
        <p:spPr>
          <a:xfrm>
            <a:off x="4142467" y="1693647"/>
            <a:ext cx="0" cy="4572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" name="Line 39"/>
          <p:cNvSpPr>
            <a:spLocks noChangeShapeType="1"/>
          </p:cNvSpPr>
          <p:nvPr/>
        </p:nvSpPr>
        <p:spPr bwMode="auto">
          <a:xfrm flipV="1">
            <a:off x="4894089" y="4067943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4" name="Line 39"/>
          <p:cNvSpPr>
            <a:spLocks noChangeShapeType="1"/>
          </p:cNvSpPr>
          <p:nvPr/>
        </p:nvSpPr>
        <p:spPr bwMode="auto">
          <a:xfrm flipV="1">
            <a:off x="5090939" y="4060874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5" name="Text Box 36"/>
          <p:cNvSpPr txBox="1">
            <a:spLocks noChangeArrowheads="1"/>
          </p:cNvSpPr>
          <p:nvPr/>
        </p:nvSpPr>
        <p:spPr bwMode="auto">
          <a:xfrm>
            <a:off x="4993888" y="3990157"/>
            <a:ext cx="369332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1200" dirty="0">
                <a:solidFill>
                  <a:srgbClr val="000099"/>
                </a:solidFill>
                <a:latin typeface="Arial" charset="0"/>
              </a:rPr>
              <a:t>ECE</a:t>
            </a:r>
            <a:endParaRPr lang="en-US" sz="12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6" name="Text Box 36"/>
          <p:cNvSpPr txBox="1">
            <a:spLocks noChangeArrowheads="1"/>
          </p:cNvSpPr>
          <p:nvPr/>
        </p:nvSpPr>
        <p:spPr bwMode="auto">
          <a:xfrm>
            <a:off x="4811504" y="3990157"/>
            <a:ext cx="369332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CWR</a:t>
            </a:r>
          </a:p>
        </p:txBody>
      </p:sp>
      <p:sp>
        <p:nvSpPr>
          <p:cNvPr id="98" name="Text Box 43"/>
          <p:cNvSpPr txBox="1">
            <a:spLocks noChangeArrowheads="1"/>
          </p:cNvSpPr>
          <p:nvPr/>
        </p:nvSpPr>
        <p:spPr bwMode="auto">
          <a:xfrm>
            <a:off x="9826" y="1685228"/>
            <a:ext cx="22231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CWR &amp; ECE: 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Explicit congestion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Notification (3.7.2)</a:t>
            </a:r>
          </a:p>
        </p:txBody>
      </p:sp>
      <p:sp>
        <p:nvSpPr>
          <p:cNvPr id="99" name="直接连接符 98"/>
          <p:cNvSpPr/>
          <p:nvPr/>
        </p:nvSpPr>
        <p:spPr>
          <a:xfrm>
            <a:off x="2857971" y="1700808"/>
            <a:ext cx="0" cy="4572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0" name="直接连接符 99"/>
          <p:cNvSpPr/>
          <p:nvPr/>
        </p:nvSpPr>
        <p:spPr>
          <a:xfrm>
            <a:off x="2552368" y="1694458"/>
            <a:ext cx="0" cy="4572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1" name="Text Box 36"/>
          <p:cNvSpPr txBox="1">
            <a:spLocks noChangeArrowheads="1"/>
          </p:cNvSpPr>
          <p:nvPr/>
        </p:nvSpPr>
        <p:spPr bwMode="auto">
          <a:xfrm>
            <a:off x="2817751" y="1654002"/>
            <a:ext cx="307777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800" dirty="0">
                <a:solidFill>
                  <a:srgbClr val="0000FF"/>
                </a:solidFill>
                <a:latin typeface="Comic Sans MS" panose="030F0702030302020204" pitchFamily="66" charset="0"/>
              </a:rPr>
              <a:t>CWR</a:t>
            </a:r>
          </a:p>
        </p:txBody>
      </p:sp>
      <p:sp>
        <p:nvSpPr>
          <p:cNvPr id="102" name="Text Box 36"/>
          <p:cNvSpPr txBox="1">
            <a:spLocks noChangeArrowheads="1"/>
          </p:cNvSpPr>
          <p:nvPr/>
        </p:nvSpPr>
        <p:spPr bwMode="auto">
          <a:xfrm>
            <a:off x="3005357" y="1639668"/>
            <a:ext cx="307777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800" dirty="0">
                <a:solidFill>
                  <a:srgbClr val="0000FF"/>
                </a:solidFill>
                <a:latin typeface="Comic Sans MS" panose="030F0702030302020204" pitchFamily="66" charset="0"/>
              </a:rPr>
              <a:t>ECE</a:t>
            </a:r>
            <a:endParaRPr lang="en-US" sz="8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676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838200"/>
          </a:xfrm>
        </p:spPr>
        <p:txBody>
          <a:bodyPr/>
          <a:lstStyle/>
          <a:p>
            <a:r>
              <a:rPr lang="en-US" altLang="zh-CN" sz="4800" dirty="0">
                <a:ea typeface="宋体" panose="02010600030101010101" pitchFamily="2" charset="-122"/>
              </a:rPr>
              <a:t>3-Way Handshake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2279576" y="1128813"/>
            <a:ext cx="8308032" cy="923330"/>
          </a:xfrm>
          <a:prstGeom prst="rect">
            <a:avLst/>
          </a:prstGeom>
          <a:solidFill>
            <a:srgbClr val="00FFCC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31762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7482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23202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689225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1464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6036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0608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518025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TCP requires connection establishment before data transfer begins. 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 a connection to be established or initialized, the two hosts must synchronize their Initial Sequence Numbers (ISNs). </a:t>
            </a:r>
          </a:p>
        </p:txBody>
      </p:sp>
      <p:sp>
        <p:nvSpPr>
          <p:cNvPr id="5" name="直接连接符 4"/>
          <p:cNvSpPr/>
          <p:nvPr/>
        </p:nvSpPr>
        <p:spPr>
          <a:xfrm>
            <a:off x="2366606" y="3057525"/>
            <a:ext cx="0" cy="2590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" name="直接连接符 5"/>
          <p:cNvSpPr/>
          <p:nvPr/>
        </p:nvSpPr>
        <p:spPr>
          <a:xfrm>
            <a:off x="4652606" y="3057525"/>
            <a:ext cx="0" cy="2590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" name="直接连接符 6"/>
          <p:cNvSpPr/>
          <p:nvPr/>
        </p:nvSpPr>
        <p:spPr>
          <a:xfrm>
            <a:off x="2366606" y="3209925"/>
            <a:ext cx="2286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" name="直接连接符 7"/>
          <p:cNvSpPr/>
          <p:nvPr/>
        </p:nvSpPr>
        <p:spPr>
          <a:xfrm flipH="1">
            <a:off x="2366606" y="3895725"/>
            <a:ext cx="2286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" name="直接连接符 8"/>
          <p:cNvSpPr/>
          <p:nvPr/>
        </p:nvSpPr>
        <p:spPr>
          <a:xfrm>
            <a:off x="2366606" y="4581525"/>
            <a:ext cx="2286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" name="文本框 9"/>
          <p:cNvSpPr txBox="1"/>
          <p:nvPr/>
        </p:nvSpPr>
        <p:spPr>
          <a:xfrm>
            <a:off x="2481920" y="5805264"/>
            <a:ext cx="2055371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Connection Setup</a:t>
            </a:r>
          </a:p>
          <a:p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3-way handshake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78661" y="2242346"/>
            <a:ext cx="34988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31641" y="2242346"/>
            <a:ext cx="330540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128606" y="3057525"/>
            <a:ext cx="57975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800" err="1">
                <a:solidFill>
                  <a:srgbClr val="000099"/>
                </a:solidFill>
                <a:latin typeface="Comic Sans MS" panose="030F0702030302020204" pitchFamily="66" charset="0"/>
              </a:rPr>
              <a:t>Syn</a:t>
            </a:r>
            <a:endParaRPr lang="en-US" altLang="zh-CN" sz="180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07931" y="3743325"/>
            <a:ext cx="123444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800" err="1">
                <a:solidFill>
                  <a:srgbClr val="000099"/>
                </a:solidFill>
                <a:latin typeface="Comic Sans MS" panose="030F0702030302020204" pitchFamily="66" charset="0"/>
              </a:rPr>
              <a:t>Syn + Ack</a:t>
            </a:r>
            <a:endParaRPr lang="en-US" altLang="zh-CN" sz="180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52406" y="4443413"/>
            <a:ext cx="5905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800" err="1">
                <a:solidFill>
                  <a:srgbClr val="000099"/>
                </a:solidFill>
                <a:latin typeface="Comic Sans MS" panose="030F0702030302020204" pitchFamily="66" charset="0"/>
              </a:rPr>
              <a:t>Ack</a:t>
            </a:r>
            <a:endParaRPr lang="en-US" altLang="zh-CN" sz="180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直接连接符 15"/>
          <p:cNvSpPr/>
          <p:nvPr/>
        </p:nvSpPr>
        <p:spPr>
          <a:xfrm>
            <a:off x="6986655" y="2747322"/>
            <a:ext cx="0" cy="2895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" name="直接连接符 16"/>
          <p:cNvSpPr/>
          <p:nvPr/>
        </p:nvSpPr>
        <p:spPr>
          <a:xfrm>
            <a:off x="9272655" y="2747322"/>
            <a:ext cx="0" cy="2895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" name="直接连接符 17"/>
          <p:cNvSpPr/>
          <p:nvPr/>
        </p:nvSpPr>
        <p:spPr>
          <a:xfrm>
            <a:off x="6986655" y="2899722"/>
            <a:ext cx="2286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" name="直接连接符 18"/>
          <p:cNvSpPr/>
          <p:nvPr/>
        </p:nvSpPr>
        <p:spPr>
          <a:xfrm flipH="1">
            <a:off x="6986655" y="4661847"/>
            <a:ext cx="2286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" name="直接连接符 19"/>
          <p:cNvSpPr/>
          <p:nvPr/>
        </p:nvSpPr>
        <p:spPr>
          <a:xfrm flipH="1">
            <a:off x="6986655" y="2902580"/>
            <a:ext cx="2286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1" name="文本框 20"/>
          <p:cNvSpPr txBox="1"/>
          <p:nvPr/>
        </p:nvSpPr>
        <p:spPr>
          <a:xfrm>
            <a:off x="6963461" y="5734997"/>
            <a:ext cx="2465740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Connection Teardown</a:t>
            </a:r>
          </a:p>
          <a:p>
            <a:pPr algn="ctr"/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2 x 2-way handshake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849196" y="2242269"/>
            <a:ext cx="34988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102176" y="2242269"/>
            <a:ext cx="330540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246370" y="2603812"/>
            <a:ext cx="5048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800">
                <a:solidFill>
                  <a:srgbClr val="000099"/>
                </a:solidFill>
                <a:latin typeface="Comic Sans MS" panose="030F0702030302020204" pitchFamily="66" charset="0"/>
              </a:rPr>
              <a:t>Fin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215255" y="4365937"/>
            <a:ext cx="5905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800" err="1">
                <a:solidFill>
                  <a:srgbClr val="000099"/>
                </a:solidFill>
                <a:latin typeface="Comic Sans MS" panose="030F0702030302020204" pitchFamily="66" charset="0"/>
              </a:rPr>
              <a:t>Ack</a:t>
            </a:r>
            <a:endParaRPr lang="en-US" altLang="zh-CN" sz="180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 flipH="1">
            <a:off x="8533515" y="2549202"/>
            <a:ext cx="5048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800">
                <a:solidFill>
                  <a:srgbClr val="000099"/>
                </a:solidFill>
                <a:latin typeface="Comic Sans MS" panose="030F0702030302020204" pitchFamily="66" charset="0"/>
              </a:rPr>
              <a:t>Fin</a:t>
            </a:r>
          </a:p>
        </p:txBody>
      </p:sp>
      <p:sp>
        <p:nvSpPr>
          <p:cNvPr id="27" name="直接连接符 26"/>
          <p:cNvSpPr/>
          <p:nvPr/>
        </p:nvSpPr>
        <p:spPr>
          <a:xfrm>
            <a:off x="6986655" y="4674547"/>
            <a:ext cx="2286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" name="文本框 27"/>
          <p:cNvSpPr txBox="1"/>
          <p:nvPr/>
        </p:nvSpPr>
        <p:spPr>
          <a:xfrm flipH="1">
            <a:off x="8546533" y="4378637"/>
            <a:ext cx="5905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800" err="1">
                <a:solidFill>
                  <a:srgbClr val="000099"/>
                </a:solidFill>
                <a:latin typeface="Comic Sans MS" panose="030F0702030302020204" pitchFamily="66" charset="0"/>
              </a:rPr>
              <a:t>Ack</a:t>
            </a:r>
            <a:endParaRPr lang="en-US" altLang="zh-CN" sz="180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6572" y="2882746"/>
            <a:ext cx="1311578" cy="55399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Send SYN</a:t>
            </a:r>
          </a:p>
          <a:p>
            <a:pPr algn="ctr"/>
            <a:r>
              <a:rPr lang="en-US" altLang="zh-CN" sz="1200" dirty="0">
                <a:solidFill>
                  <a:srgbClr val="000099"/>
                </a:solidFill>
              </a:rPr>
              <a:t>(</a:t>
            </a:r>
            <a:r>
              <a:rPr lang="en-US" altLang="zh-CN" sz="1200" dirty="0" err="1">
                <a:solidFill>
                  <a:srgbClr val="000099"/>
                </a:solidFill>
              </a:rPr>
              <a:t>seq</a:t>
            </a:r>
            <a:r>
              <a:rPr lang="en-US" altLang="zh-CN" sz="1200" dirty="0">
                <a:solidFill>
                  <a:srgbClr val="000099"/>
                </a:solidFill>
              </a:rPr>
              <a:t>=x </a:t>
            </a:r>
            <a:r>
              <a:rPr lang="en-US" altLang="zh-CN" sz="1200" dirty="0" err="1">
                <a:solidFill>
                  <a:srgbClr val="000099"/>
                </a:solidFill>
              </a:rPr>
              <a:t>ctl</a:t>
            </a:r>
            <a:r>
              <a:rPr lang="en-US" altLang="zh-CN" sz="1200" dirty="0">
                <a:solidFill>
                  <a:srgbClr val="000099"/>
                </a:solidFill>
              </a:rPr>
              <a:t>=SYN)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23392" y="4139788"/>
            <a:ext cx="1595309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SYN received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792384" y="3429000"/>
            <a:ext cx="1595309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SYN received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664113" y="3882945"/>
            <a:ext cx="1851853" cy="73866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Send SYN, ACK</a:t>
            </a:r>
          </a:p>
          <a:p>
            <a:pPr algn="ctr"/>
            <a:r>
              <a:rPr lang="en-US" altLang="zh-CN" sz="1200" dirty="0">
                <a:solidFill>
                  <a:srgbClr val="000099"/>
                </a:solidFill>
              </a:rPr>
              <a:t>(</a:t>
            </a:r>
            <a:r>
              <a:rPr lang="en-US" altLang="zh-CN" sz="1200" dirty="0" err="1">
                <a:solidFill>
                  <a:srgbClr val="000099"/>
                </a:solidFill>
              </a:rPr>
              <a:t>seq</a:t>
            </a:r>
            <a:r>
              <a:rPr lang="en-US" altLang="zh-CN" sz="1200" dirty="0">
                <a:solidFill>
                  <a:srgbClr val="000099"/>
                </a:solidFill>
              </a:rPr>
              <a:t>=y </a:t>
            </a:r>
            <a:r>
              <a:rPr lang="en-US" altLang="zh-CN" sz="1200" dirty="0" err="1">
                <a:solidFill>
                  <a:srgbClr val="000099"/>
                </a:solidFill>
              </a:rPr>
              <a:t>ack</a:t>
            </a:r>
            <a:r>
              <a:rPr lang="en-US" altLang="zh-CN" sz="1200" dirty="0">
                <a:solidFill>
                  <a:srgbClr val="000099"/>
                </a:solidFill>
              </a:rPr>
              <a:t>=x+1</a:t>
            </a:r>
          </a:p>
          <a:p>
            <a:pPr algn="ctr"/>
            <a:r>
              <a:rPr lang="en-US" altLang="zh-CN" sz="1200" dirty="0" err="1">
                <a:solidFill>
                  <a:srgbClr val="000099"/>
                </a:solidFill>
              </a:rPr>
              <a:t>ctl</a:t>
            </a:r>
            <a:r>
              <a:rPr lang="en-US" altLang="zh-CN" sz="1200" dirty="0">
                <a:solidFill>
                  <a:srgbClr val="000099"/>
                </a:solidFill>
              </a:rPr>
              <a:t>=SYN, ACK)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94298" y="4573615"/>
            <a:ext cx="1447832" cy="73866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dirty="0">
                <a:solidFill>
                  <a:srgbClr val="000099"/>
                </a:solidFill>
              </a:rPr>
              <a:t>Established</a:t>
            </a:r>
          </a:p>
          <a:p>
            <a:pPr algn="ctr"/>
            <a:r>
              <a:rPr lang="en-US" altLang="zh-CN" sz="1200" dirty="0">
                <a:solidFill>
                  <a:srgbClr val="000099"/>
                </a:solidFill>
              </a:rPr>
              <a:t>(</a:t>
            </a:r>
            <a:r>
              <a:rPr lang="en-US" altLang="zh-CN" sz="1200" dirty="0" err="1">
                <a:solidFill>
                  <a:srgbClr val="000099"/>
                </a:solidFill>
              </a:rPr>
              <a:t>seq</a:t>
            </a:r>
            <a:r>
              <a:rPr lang="en-US" altLang="zh-CN" sz="1200" dirty="0">
                <a:solidFill>
                  <a:srgbClr val="000099"/>
                </a:solidFill>
              </a:rPr>
              <a:t>=x+1 </a:t>
            </a:r>
            <a:r>
              <a:rPr lang="en-US" altLang="zh-CN" sz="1200" dirty="0" err="1">
                <a:solidFill>
                  <a:srgbClr val="000099"/>
                </a:solidFill>
              </a:rPr>
              <a:t>ack</a:t>
            </a:r>
            <a:r>
              <a:rPr lang="en-US" altLang="zh-CN" sz="1200" dirty="0">
                <a:solidFill>
                  <a:srgbClr val="000099"/>
                </a:solidFill>
              </a:rPr>
              <a:t>=y+1</a:t>
            </a:r>
          </a:p>
          <a:p>
            <a:pPr algn="ctr"/>
            <a:r>
              <a:rPr lang="en-US" altLang="zh-CN" sz="1200" dirty="0" err="1">
                <a:solidFill>
                  <a:srgbClr val="000099"/>
                </a:solidFill>
              </a:rPr>
              <a:t>ctl</a:t>
            </a:r>
            <a:r>
              <a:rPr lang="en-US" altLang="zh-CN" sz="1200" dirty="0">
                <a:solidFill>
                  <a:srgbClr val="000099"/>
                </a:solidFill>
              </a:rPr>
              <a:t>=ACK)</a:t>
            </a:r>
          </a:p>
        </p:txBody>
      </p:sp>
      <p:sp>
        <p:nvSpPr>
          <p:cNvPr id="36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95612" y="4466882"/>
            <a:ext cx="2496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detailed description later in connection management … 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61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9" name="Picture 3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6" y="815975"/>
            <a:ext cx="4929187" cy="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>
          <a:xfrm>
            <a:off x="1890713" y="150814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seq. numbers, ACKs</a:t>
            </a: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879601" y="1339850"/>
            <a:ext cx="3927475" cy="4648200"/>
          </a:xfrm>
        </p:spPr>
        <p:txBody>
          <a:bodyPr>
            <a:normAutofit fontScale="92500" lnSpcReduction="10000"/>
          </a:bodyPr>
          <a:lstStyle/>
          <a:p>
            <a:pPr marL="234950" indent="-123825">
              <a:buNone/>
            </a:pPr>
            <a:r>
              <a:rPr lang="en-US" altLang="zh-CN" sz="2400" u="sng" dirty="0">
                <a:solidFill>
                  <a:srgbClr val="CC0000"/>
                </a:solidFill>
              </a:rPr>
              <a:t>sequence numbers:</a:t>
            </a:r>
            <a:endParaRPr lang="en-US" altLang="zh-CN" sz="2400" dirty="0">
              <a:solidFill>
                <a:srgbClr val="CC0000"/>
              </a:solidFill>
            </a:endParaRPr>
          </a:p>
          <a:p>
            <a:pPr marL="512763" lvl="1" indent="-163513"/>
            <a:r>
              <a:rPr lang="en-US" altLang="zh-CN" dirty="0"/>
              <a:t>byte stream </a:t>
            </a:r>
            <a:r>
              <a:rPr lang="en-US" altLang="ja-JP" dirty="0"/>
              <a:t>"number" of first byte in segment's data</a:t>
            </a:r>
            <a:endParaRPr lang="en-US" altLang="ja-JP" sz="2000" dirty="0"/>
          </a:p>
          <a:p>
            <a:pPr marL="234950" indent="-123825">
              <a:buNone/>
            </a:pPr>
            <a:r>
              <a:rPr lang="en-US" altLang="zh-CN" sz="2400" u="sng" dirty="0">
                <a:solidFill>
                  <a:srgbClr val="CC0000"/>
                </a:solidFill>
              </a:rPr>
              <a:t>acknowledgements:</a:t>
            </a:r>
            <a:endParaRPr lang="en-US" altLang="zh-CN" sz="2400" dirty="0">
              <a:solidFill>
                <a:srgbClr val="CC0000"/>
              </a:solidFill>
            </a:endParaRPr>
          </a:p>
          <a:p>
            <a:pPr marL="512763" lvl="1" indent="-163513"/>
            <a:r>
              <a:rPr lang="en-US" altLang="zh-CN" dirty="0" err="1"/>
              <a:t>seq</a:t>
            </a:r>
            <a:r>
              <a:rPr lang="en-US" altLang="zh-CN" dirty="0"/>
              <a:t> # of next byte expected from other side</a:t>
            </a:r>
          </a:p>
          <a:p>
            <a:pPr marL="512763" lvl="1" indent="-163513"/>
            <a:r>
              <a:rPr lang="en-US" altLang="zh-CN" dirty="0"/>
              <a:t>cumulative ACK</a:t>
            </a:r>
          </a:p>
          <a:p>
            <a:pPr marL="234950" indent="-123825">
              <a:buNone/>
            </a:pPr>
            <a:r>
              <a:rPr lang="en-US" altLang="zh-CN" sz="2400" dirty="0">
                <a:solidFill>
                  <a:srgbClr val="CC0000"/>
                </a:solidFill>
              </a:rPr>
              <a:t>Q:</a:t>
            </a:r>
            <a:r>
              <a:rPr lang="en-US" altLang="zh-CN" sz="2400" dirty="0"/>
              <a:t> how receiver handles out-of-order segments</a:t>
            </a:r>
          </a:p>
          <a:p>
            <a:pPr marL="512763" lvl="1" indent="-163513"/>
            <a:r>
              <a:rPr lang="en-US" altLang="zh-CN" dirty="0"/>
              <a:t>A: TCP spec doesn</a:t>
            </a:r>
            <a:r>
              <a:rPr lang="en-US" altLang="ja-JP" dirty="0"/>
              <a:t>'t say, - up to </a:t>
            </a:r>
            <a:r>
              <a:rPr lang="en-US" altLang="ja-JP" dirty="0" err="1"/>
              <a:t>implementor</a:t>
            </a:r>
            <a:endParaRPr lang="en-US" altLang="zh-CN" dirty="0"/>
          </a:p>
        </p:txBody>
      </p:sp>
      <p:grpSp>
        <p:nvGrpSpPr>
          <p:cNvPr id="187584" name="Group 192"/>
          <p:cNvGrpSpPr>
            <a:grpSpLocks/>
          </p:cNvGrpSpPr>
          <p:nvPr/>
        </p:nvGrpSpPr>
        <p:grpSpPr bwMode="auto">
          <a:xfrm>
            <a:off x="7294564" y="3816350"/>
            <a:ext cx="2897187" cy="2541588"/>
            <a:chOff x="3599" y="2404"/>
            <a:chExt cx="1825" cy="1601"/>
          </a:xfrm>
        </p:grpSpPr>
        <p:sp>
          <p:nvSpPr>
            <p:cNvPr id="60505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5865" name="Group 148"/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60509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0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000099"/>
                    </a:solidFill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511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000099"/>
                    </a:solidFill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512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rgbClr val="000099"/>
                    </a:solidFill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513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dirty="0">
                    <a:solidFill>
                      <a:schemeClr val="accent4"/>
                    </a:solidFill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514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000099"/>
                    </a:solidFill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515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6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7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8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19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0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1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rgbClr val="000099"/>
                    </a:solidFill>
                    <a:latin typeface="Arial" charset="0"/>
                  </a:rPr>
                  <a:t>rwnd</a:t>
                </a:r>
              </a:p>
            </p:txBody>
          </p:sp>
          <p:sp>
            <p:nvSpPr>
              <p:cNvPr id="60522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000099"/>
                    </a:solidFill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523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524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507" name="Text Box 166"/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incoming segment to sender</a:t>
              </a:r>
            </a:p>
          </p:txBody>
        </p:sp>
        <p:sp>
          <p:nvSpPr>
            <p:cNvPr id="75867" name="Freeform 168"/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3768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87587" name="Group 195"/>
          <p:cNvGrpSpPr>
            <a:grpSpLocks/>
          </p:cNvGrpSpPr>
          <p:nvPr/>
        </p:nvGrpSpPr>
        <p:grpSpPr bwMode="auto">
          <a:xfrm>
            <a:off x="8112127" y="5849938"/>
            <a:ext cx="358775" cy="304800"/>
            <a:chOff x="5170" y="3677"/>
            <a:chExt cx="226" cy="192"/>
          </a:xfrm>
        </p:grpSpPr>
        <p:sp>
          <p:nvSpPr>
            <p:cNvPr id="60503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4" name="Text Box 193"/>
            <p:cNvSpPr txBox="1">
              <a:spLocks noChangeArrowheads="1"/>
            </p:cNvSpPr>
            <p:nvPr/>
          </p:nvSpPr>
          <p:spPr bwMode="auto">
            <a:xfrm>
              <a:off x="5170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 dirty="0">
                  <a:solidFill>
                    <a:schemeClr val="accent4"/>
                  </a:solidFill>
                  <a:latin typeface="Arial Narrow" charset="0"/>
                </a:rPr>
                <a:t>A</a:t>
              </a:r>
            </a:p>
          </p:txBody>
        </p:sp>
      </p:grpSp>
      <p:sp>
        <p:nvSpPr>
          <p:cNvPr id="60425" name="Rectangle 37"/>
          <p:cNvSpPr>
            <a:spLocks noChangeArrowheads="1"/>
          </p:cNvSpPr>
          <p:nvPr/>
        </p:nvSpPr>
        <p:spPr bwMode="auto">
          <a:xfrm>
            <a:off x="6221414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26" name="Rectangle 39"/>
          <p:cNvSpPr>
            <a:spLocks noChangeArrowheads="1"/>
          </p:cNvSpPr>
          <p:nvPr/>
        </p:nvSpPr>
        <p:spPr bwMode="auto">
          <a:xfrm>
            <a:off x="6318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27" name="Rectangle 40"/>
          <p:cNvSpPr>
            <a:spLocks noChangeArrowheads="1"/>
          </p:cNvSpPr>
          <p:nvPr/>
        </p:nvSpPr>
        <p:spPr bwMode="auto">
          <a:xfrm>
            <a:off x="6416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28" name="Rectangle 41"/>
          <p:cNvSpPr>
            <a:spLocks noChangeArrowheads="1"/>
          </p:cNvSpPr>
          <p:nvPr/>
        </p:nvSpPr>
        <p:spPr bwMode="auto">
          <a:xfrm>
            <a:off x="6513514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29" name="Rectangle 42"/>
          <p:cNvSpPr>
            <a:spLocks noChangeArrowheads="1"/>
          </p:cNvSpPr>
          <p:nvPr/>
        </p:nvSpPr>
        <p:spPr bwMode="auto">
          <a:xfrm>
            <a:off x="6608764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30" name="Rectangle 43"/>
          <p:cNvSpPr>
            <a:spLocks noChangeArrowheads="1"/>
          </p:cNvSpPr>
          <p:nvPr/>
        </p:nvSpPr>
        <p:spPr bwMode="auto">
          <a:xfrm>
            <a:off x="6705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31" name="Rectangle 45"/>
          <p:cNvSpPr>
            <a:spLocks noChangeArrowheads="1"/>
          </p:cNvSpPr>
          <p:nvPr/>
        </p:nvSpPr>
        <p:spPr bwMode="auto">
          <a:xfrm>
            <a:off x="6797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32" name="Rectangle 46"/>
          <p:cNvSpPr>
            <a:spLocks noChangeArrowheads="1"/>
          </p:cNvSpPr>
          <p:nvPr/>
        </p:nvSpPr>
        <p:spPr bwMode="auto">
          <a:xfrm>
            <a:off x="6892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33" name="Rectangle 47"/>
          <p:cNvSpPr>
            <a:spLocks noChangeArrowheads="1"/>
          </p:cNvSpPr>
          <p:nvPr/>
        </p:nvSpPr>
        <p:spPr bwMode="auto">
          <a:xfrm>
            <a:off x="6988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34" name="Rectangle 50"/>
          <p:cNvSpPr>
            <a:spLocks noChangeArrowheads="1"/>
          </p:cNvSpPr>
          <p:nvPr/>
        </p:nvSpPr>
        <p:spPr bwMode="auto">
          <a:xfrm>
            <a:off x="7094539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35" name="Rectangle 51"/>
          <p:cNvSpPr>
            <a:spLocks noChangeArrowheads="1"/>
          </p:cNvSpPr>
          <p:nvPr/>
        </p:nvSpPr>
        <p:spPr bwMode="auto">
          <a:xfrm>
            <a:off x="7192964" y="304006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36" name="Rectangle 52"/>
          <p:cNvSpPr>
            <a:spLocks noChangeArrowheads="1"/>
          </p:cNvSpPr>
          <p:nvPr/>
        </p:nvSpPr>
        <p:spPr bwMode="auto">
          <a:xfrm>
            <a:off x="7289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37" name="Rectangle 53"/>
          <p:cNvSpPr>
            <a:spLocks noChangeArrowheads="1"/>
          </p:cNvSpPr>
          <p:nvPr/>
        </p:nvSpPr>
        <p:spPr bwMode="auto">
          <a:xfrm>
            <a:off x="7386639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38" name="Rectangle 54"/>
          <p:cNvSpPr>
            <a:spLocks noChangeArrowheads="1"/>
          </p:cNvSpPr>
          <p:nvPr/>
        </p:nvSpPr>
        <p:spPr bwMode="auto">
          <a:xfrm>
            <a:off x="7483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39" name="Rectangle 55"/>
          <p:cNvSpPr>
            <a:spLocks noChangeArrowheads="1"/>
          </p:cNvSpPr>
          <p:nvPr/>
        </p:nvSpPr>
        <p:spPr bwMode="auto">
          <a:xfrm>
            <a:off x="7578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40" name="Rectangle 56"/>
          <p:cNvSpPr>
            <a:spLocks noChangeArrowheads="1"/>
          </p:cNvSpPr>
          <p:nvPr/>
        </p:nvSpPr>
        <p:spPr bwMode="auto">
          <a:xfrm>
            <a:off x="7670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41" name="Rectangle 57"/>
          <p:cNvSpPr>
            <a:spLocks noChangeArrowheads="1"/>
          </p:cNvSpPr>
          <p:nvPr/>
        </p:nvSpPr>
        <p:spPr bwMode="auto">
          <a:xfrm>
            <a:off x="7766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42" name="Rectangle 58"/>
          <p:cNvSpPr>
            <a:spLocks noChangeArrowheads="1"/>
          </p:cNvSpPr>
          <p:nvPr/>
        </p:nvSpPr>
        <p:spPr bwMode="auto">
          <a:xfrm>
            <a:off x="7862889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43" name="Rectangle 59"/>
          <p:cNvSpPr>
            <a:spLocks noChangeArrowheads="1"/>
          </p:cNvSpPr>
          <p:nvPr/>
        </p:nvSpPr>
        <p:spPr bwMode="auto">
          <a:xfrm>
            <a:off x="7951789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44" name="Rectangle 60"/>
          <p:cNvSpPr>
            <a:spLocks noChangeArrowheads="1"/>
          </p:cNvSpPr>
          <p:nvPr/>
        </p:nvSpPr>
        <p:spPr bwMode="auto">
          <a:xfrm>
            <a:off x="8047039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45" name="Rectangle 61"/>
          <p:cNvSpPr>
            <a:spLocks noChangeArrowheads="1"/>
          </p:cNvSpPr>
          <p:nvPr/>
        </p:nvSpPr>
        <p:spPr bwMode="auto">
          <a:xfrm>
            <a:off x="8140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46" name="Rectangle 62"/>
          <p:cNvSpPr>
            <a:spLocks noChangeArrowheads="1"/>
          </p:cNvSpPr>
          <p:nvPr/>
        </p:nvSpPr>
        <p:spPr bwMode="auto">
          <a:xfrm>
            <a:off x="8232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47" name="Rectangle 63"/>
          <p:cNvSpPr>
            <a:spLocks noChangeArrowheads="1"/>
          </p:cNvSpPr>
          <p:nvPr/>
        </p:nvSpPr>
        <p:spPr bwMode="auto">
          <a:xfrm>
            <a:off x="8329614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48" name="Rectangle 64"/>
          <p:cNvSpPr>
            <a:spLocks noChangeArrowheads="1"/>
          </p:cNvSpPr>
          <p:nvPr/>
        </p:nvSpPr>
        <p:spPr bwMode="auto">
          <a:xfrm>
            <a:off x="8424864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49" name="Rectangle 65"/>
          <p:cNvSpPr>
            <a:spLocks noChangeArrowheads="1"/>
          </p:cNvSpPr>
          <p:nvPr/>
        </p:nvSpPr>
        <p:spPr bwMode="auto">
          <a:xfrm>
            <a:off x="8513764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50" name="Rectangle 66"/>
          <p:cNvSpPr>
            <a:spLocks noChangeArrowheads="1"/>
          </p:cNvSpPr>
          <p:nvPr/>
        </p:nvSpPr>
        <p:spPr bwMode="auto">
          <a:xfrm>
            <a:off x="8609014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51" name="Rectangle 68"/>
          <p:cNvSpPr>
            <a:spLocks noChangeArrowheads="1"/>
          </p:cNvSpPr>
          <p:nvPr/>
        </p:nvSpPr>
        <p:spPr bwMode="auto">
          <a:xfrm>
            <a:off x="8705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52" name="Rectangle 69"/>
          <p:cNvSpPr>
            <a:spLocks noChangeArrowheads="1"/>
          </p:cNvSpPr>
          <p:nvPr/>
        </p:nvSpPr>
        <p:spPr bwMode="auto">
          <a:xfrm>
            <a:off x="8802689" y="304006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53" name="Rectangle 70"/>
          <p:cNvSpPr>
            <a:spLocks noChangeArrowheads="1"/>
          </p:cNvSpPr>
          <p:nvPr/>
        </p:nvSpPr>
        <p:spPr bwMode="auto">
          <a:xfrm>
            <a:off x="8899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54" name="Rectangle 71"/>
          <p:cNvSpPr>
            <a:spLocks noChangeArrowheads="1"/>
          </p:cNvSpPr>
          <p:nvPr/>
        </p:nvSpPr>
        <p:spPr bwMode="auto">
          <a:xfrm>
            <a:off x="8997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55" name="Rectangle 72"/>
          <p:cNvSpPr>
            <a:spLocks noChangeArrowheads="1"/>
          </p:cNvSpPr>
          <p:nvPr/>
        </p:nvSpPr>
        <p:spPr bwMode="auto">
          <a:xfrm>
            <a:off x="9093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56" name="Rectangle 73"/>
          <p:cNvSpPr>
            <a:spLocks noChangeArrowheads="1"/>
          </p:cNvSpPr>
          <p:nvPr/>
        </p:nvSpPr>
        <p:spPr bwMode="auto">
          <a:xfrm>
            <a:off x="9188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57" name="Rectangle 74"/>
          <p:cNvSpPr>
            <a:spLocks noChangeArrowheads="1"/>
          </p:cNvSpPr>
          <p:nvPr/>
        </p:nvSpPr>
        <p:spPr bwMode="auto">
          <a:xfrm>
            <a:off x="9280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58" name="Rectangle 75"/>
          <p:cNvSpPr>
            <a:spLocks noChangeArrowheads="1"/>
          </p:cNvSpPr>
          <p:nvPr/>
        </p:nvSpPr>
        <p:spPr bwMode="auto">
          <a:xfrm>
            <a:off x="9377364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59" name="Rectangle 76"/>
          <p:cNvSpPr>
            <a:spLocks noChangeArrowheads="1"/>
          </p:cNvSpPr>
          <p:nvPr/>
        </p:nvSpPr>
        <p:spPr bwMode="auto">
          <a:xfrm>
            <a:off x="9472614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0" name="Rectangle 78"/>
          <p:cNvSpPr>
            <a:spLocks noChangeArrowheads="1"/>
          </p:cNvSpPr>
          <p:nvPr/>
        </p:nvSpPr>
        <p:spPr bwMode="auto">
          <a:xfrm>
            <a:off x="6178551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1" name="Rectangle 79"/>
          <p:cNvSpPr>
            <a:spLocks noChangeArrowheads="1"/>
          </p:cNvSpPr>
          <p:nvPr/>
        </p:nvSpPr>
        <p:spPr bwMode="auto">
          <a:xfrm>
            <a:off x="6264276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2" name="Line 80"/>
          <p:cNvSpPr>
            <a:spLocks noChangeShapeType="1"/>
          </p:cNvSpPr>
          <p:nvPr/>
        </p:nvSpPr>
        <p:spPr bwMode="auto">
          <a:xfrm>
            <a:off x="6286501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3" name="Line 82"/>
          <p:cNvSpPr>
            <a:spLocks noChangeShapeType="1"/>
          </p:cNvSpPr>
          <p:nvPr/>
        </p:nvSpPr>
        <p:spPr bwMode="auto">
          <a:xfrm>
            <a:off x="7221538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4" name="Line 83"/>
          <p:cNvSpPr>
            <a:spLocks noChangeShapeType="1"/>
          </p:cNvSpPr>
          <p:nvPr/>
        </p:nvSpPr>
        <p:spPr bwMode="auto">
          <a:xfrm>
            <a:off x="8715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5" name="Line 84"/>
          <p:cNvSpPr>
            <a:spLocks noChangeShapeType="1"/>
          </p:cNvSpPr>
          <p:nvPr/>
        </p:nvSpPr>
        <p:spPr bwMode="auto">
          <a:xfrm>
            <a:off x="8145464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6" name="Line 87"/>
          <p:cNvSpPr>
            <a:spLocks noChangeShapeType="1"/>
          </p:cNvSpPr>
          <p:nvPr/>
        </p:nvSpPr>
        <p:spPr bwMode="auto">
          <a:xfrm>
            <a:off x="6378575" y="3914776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7" name="Line 88"/>
          <p:cNvSpPr>
            <a:spLocks noChangeShapeType="1"/>
          </p:cNvSpPr>
          <p:nvPr/>
        </p:nvSpPr>
        <p:spPr bwMode="auto">
          <a:xfrm>
            <a:off x="760730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8" name="Line 89"/>
          <p:cNvSpPr>
            <a:spLocks noChangeShapeType="1"/>
          </p:cNvSpPr>
          <p:nvPr/>
        </p:nvSpPr>
        <p:spPr bwMode="auto">
          <a:xfrm>
            <a:off x="842645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69" name="Line 90"/>
          <p:cNvSpPr>
            <a:spLocks noChangeShapeType="1"/>
          </p:cNvSpPr>
          <p:nvPr/>
        </p:nvSpPr>
        <p:spPr bwMode="auto">
          <a:xfrm>
            <a:off x="9083675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0470" name="Text Box 91"/>
          <p:cNvSpPr txBox="1">
            <a:spLocks noChangeArrowheads="1"/>
          </p:cNvSpPr>
          <p:nvPr/>
        </p:nvSpPr>
        <p:spPr bwMode="auto">
          <a:xfrm>
            <a:off x="6254750" y="4138613"/>
            <a:ext cx="693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sent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ACKed</a:t>
            </a:r>
          </a:p>
        </p:txBody>
      </p:sp>
      <p:sp>
        <p:nvSpPr>
          <p:cNvPr id="60471" name="Text Box 92"/>
          <p:cNvSpPr txBox="1">
            <a:spLocks noChangeArrowheads="1"/>
          </p:cNvSpPr>
          <p:nvPr/>
        </p:nvSpPr>
        <p:spPr bwMode="auto">
          <a:xfrm>
            <a:off x="7235825" y="4144963"/>
            <a:ext cx="1066800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zh-CN" sz="1400" dirty="0">
                <a:solidFill>
                  <a:srgbClr val="000099"/>
                </a:solidFill>
              </a:rPr>
              <a:t>sent, not-yet </a:t>
            </a:r>
            <a:r>
              <a:rPr lang="en-US" altLang="zh-CN" sz="1400" dirty="0" err="1">
                <a:solidFill>
                  <a:srgbClr val="000099"/>
                </a:solidFill>
              </a:rPr>
              <a:t>ACKed</a:t>
            </a:r>
            <a:endParaRPr lang="en-US" altLang="zh-CN" sz="1400" dirty="0">
              <a:solidFill>
                <a:srgbClr val="000099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zh-CN" sz="1400" dirty="0">
                <a:solidFill>
                  <a:srgbClr val="000099"/>
                </a:solidFill>
              </a:rPr>
              <a:t>(</a:t>
            </a:r>
            <a:r>
              <a:rPr lang="en-US" altLang="ja-JP" sz="1400" dirty="0">
                <a:solidFill>
                  <a:srgbClr val="000099"/>
                </a:solidFill>
              </a:rPr>
              <a:t>"in-flight")</a:t>
            </a:r>
            <a:endParaRPr lang="en-US" altLang="zh-CN" sz="1400" dirty="0">
              <a:solidFill>
                <a:srgbClr val="000099"/>
              </a:solidFill>
            </a:endParaRPr>
          </a:p>
        </p:txBody>
      </p:sp>
      <p:sp>
        <p:nvSpPr>
          <p:cNvPr id="60472" name="Text Box 93"/>
          <p:cNvSpPr txBox="1">
            <a:spLocks noChangeArrowheads="1"/>
          </p:cNvSpPr>
          <p:nvPr/>
        </p:nvSpPr>
        <p:spPr bwMode="auto">
          <a:xfrm>
            <a:off x="8215313" y="4140200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usable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but 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yet sent</a:t>
            </a:r>
          </a:p>
        </p:txBody>
      </p:sp>
      <p:sp>
        <p:nvSpPr>
          <p:cNvPr id="60473" name="Text Box 94"/>
          <p:cNvSpPr txBox="1">
            <a:spLocks noChangeArrowheads="1"/>
          </p:cNvSpPr>
          <p:nvPr/>
        </p:nvSpPr>
        <p:spPr bwMode="auto">
          <a:xfrm>
            <a:off x="8972550" y="4144963"/>
            <a:ext cx="81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usable</a:t>
            </a:r>
          </a:p>
        </p:txBody>
      </p:sp>
      <p:sp>
        <p:nvSpPr>
          <p:cNvPr id="60474" name="Text Box 96"/>
          <p:cNvSpPr txBox="1">
            <a:spLocks noChangeArrowheads="1"/>
          </p:cNvSpPr>
          <p:nvPr/>
        </p:nvSpPr>
        <p:spPr bwMode="auto">
          <a:xfrm>
            <a:off x="7315200" y="2573338"/>
            <a:ext cx="1131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1400" dirty="0">
                <a:solidFill>
                  <a:srgbClr val="000099"/>
                </a:solidFill>
              </a:rPr>
              <a:t>window size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400" i="1" dirty="0">
                <a:solidFill>
                  <a:srgbClr val="000099"/>
                </a:solidFill>
              </a:rPr>
              <a:t> N</a:t>
            </a:r>
          </a:p>
        </p:txBody>
      </p:sp>
      <p:grpSp>
        <p:nvGrpSpPr>
          <p:cNvPr id="75834" name="Group 99"/>
          <p:cNvGrpSpPr>
            <a:grpSpLocks/>
          </p:cNvGrpSpPr>
          <p:nvPr/>
        </p:nvGrpSpPr>
        <p:grpSpPr bwMode="auto">
          <a:xfrm>
            <a:off x="8081964" y="2797176"/>
            <a:ext cx="593725" cy="136525"/>
            <a:chOff x="4250" y="1692"/>
            <a:chExt cx="374" cy="86"/>
          </a:xfrm>
        </p:grpSpPr>
        <p:sp>
          <p:nvSpPr>
            <p:cNvPr id="60501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2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75835" name="Group 100"/>
          <p:cNvGrpSpPr>
            <a:grpSpLocks/>
          </p:cNvGrpSpPr>
          <p:nvPr/>
        </p:nvGrpSpPr>
        <p:grpSpPr bwMode="auto">
          <a:xfrm rot="10800000">
            <a:off x="7189789" y="2822576"/>
            <a:ext cx="593725" cy="136525"/>
            <a:chOff x="4250" y="1692"/>
            <a:chExt cx="374" cy="86"/>
          </a:xfrm>
        </p:grpSpPr>
        <p:sp>
          <p:nvSpPr>
            <p:cNvPr id="60499" name="Line 101"/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0500" name="Line 102"/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0477" name="Text Box 196"/>
          <p:cNvSpPr txBox="1">
            <a:spLocks noChangeArrowheads="1"/>
          </p:cNvSpPr>
          <p:nvPr/>
        </p:nvSpPr>
        <p:spPr bwMode="auto">
          <a:xfrm>
            <a:off x="6470651" y="3592513"/>
            <a:ext cx="317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>
              <a:defRPr/>
            </a:pPr>
            <a:r>
              <a:rPr lang="en-US" sz="1400" i="1">
                <a:solidFill>
                  <a:srgbClr val="000099"/>
                </a:solidFill>
              </a:rPr>
              <a:t>sender sequence number space </a:t>
            </a:r>
          </a:p>
        </p:txBody>
      </p:sp>
      <p:grpSp>
        <p:nvGrpSpPr>
          <p:cNvPr id="187591" name="Group 199"/>
          <p:cNvGrpSpPr>
            <a:grpSpLocks/>
          </p:cNvGrpSpPr>
          <p:nvPr/>
        </p:nvGrpSpPr>
        <p:grpSpPr bwMode="auto">
          <a:xfrm>
            <a:off x="5973763" y="1068388"/>
            <a:ext cx="2952750" cy="1954212"/>
            <a:chOff x="2768" y="673"/>
            <a:chExt cx="1860" cy="1231"/>
          </a:xfrm>
        </p:grpSpPr>
        <p:sp>
          <p:nvSpPr>
            <p:cNvPr id="60479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4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5839" name="Group 172"/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60483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84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000099"/>
                    </a:solidFill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60485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000099"/>
                    </a:solidFill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60486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dirty="0">
                    <a:solidFill>
                      <a:schemeClr val="accent4"/>
                    </a:solidFill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60487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dirty="0">
                    <a:solidFill>
                      <a:srgbClr val="000099"/>
                    </a:solidFill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60488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000099"/>
                    </a:solidFill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60489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0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1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2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3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4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5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rgbClr val="000099"/>
                    </a:solidFill>
                    <a:latin typeface="Arial" charset="0"/>
                  </a:rPr>
                  <a:t>rwnd</a:t>
                </a:r>
              </a:p>
            </p:txBody>
          </p:sp>
          <p:sp>
            <p:nvSpPr>
              <p:cNvPr id="60496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>
                    <a:solidFill>
                      <a:srgbClr val="000099"/>
                    </a:solidFill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60497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0498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81" name="Text Box 189"/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</a:rPr>
                <a:t>outgoing segment from sender</a:t>
              </a:r>
            </a:p>
          </p:txBody>
        </p:sp>
        <p:sp>
          <p:nvSpPr>
            <p:cNvPr id="75841" name="Freeform 190"/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37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109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2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33" y="880292"/>
            <a:ext cx="5198268" cy="12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4803775" y="4483101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46" name="Line 4"/>
          <p:cNvSpPr>
            <a:spLocks noChangeShapeType="1"/>
          </p:cNvSpPr>
          <p:nvPr/>
        </p:nvSpPr>
        <p:spPr bwMode="auto">
          <a:xfrm>
            <a:off x="4818064" y="2714625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47" name="Rectangle 5"/>
          <p:cNvSpPr>
            <a:spLocks noGrp="1" noChangeArrowheads="1"/>
          </p:cNvSpPr>
          <p:nvPr>
            <p:ph type="title"/>
          </p:nvPr>
        </p:nvSpPr>
        <p:spPr>
          <a:xfrm>
            <a:off x="1890713" y="150814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seq. numbers, </a:t>
            </a:r>
            <a:r>
              <a:rPr lang="en-US" sz="4000">
                <a:ea typeface="ＭＳ Ｐゴシック" charset="0"/>
              </a:rPr>
              <a:t>ACK</a:t>
            </a:r>
            <a:r>
              <a:rPr lang="en-US">
                <a:ea typeface="ＭＳ Ｐゴシック" charset="0"/>
                <a:cs typeface="+mj-cs"/>
              </a:rPr>
              <a:t>s</a:t>
            </a:r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4008439" y="2320926"/>
            <a:ext cx="809625" cy="75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dirty="0">
                <a:solidFill>
                  <a:srgbClr val="000099"/>
                </a:solidFill>
              </a:rPr>
              <a:t>User</a:t>
            </a:r>
          </a:p>
          <a:p>
            <a:pPr algn="r">
              <a:lnSpc>
                <a:spcPct val="90000"/>
              </a:lnSpc>
            </a:pPr>
            <a:r>
              <a:rPr lang="en-US" altLang="zh-CN" dirty="0">
                <a:solidFill>
                  <a:srgbClr val="000099"/>
                </a:solidFill>
              </a:rPr>
              <a:t>types</a:t>
            </a:r>
          </a:p>
          <a:p>
            <a:pPr algn="r">
              <a:lnSpc>
                <a:spcPct val="90000"/>
              </a:lnSpc>
            </a:pPr>
            <a:r>
              <a:rPr lang="en-US" altLang="ja-JP" dirty="0">
                <a:solidFill>
                  <a:srgbClr val="000099"/>
                </a:solidFill>
              </a:rPr>
              <a:t>'C'</a:t>
            </a:r>
            <a:endParaRPr lang="en-US" altLang="zh-CN" sz="1000" dirty="0">
              <a:solidFill>
                <a:srgbClr val="000099"/>
              </a:solidFill>
            </a:endParaRPr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3757613" y="3933826"/>
            <a:ext cx="1084262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zh-CN" dirty="0">
                <a:solidFill>
                  <a:srgbClr val="000099"/>
                </a:solidFill>
              </a:rPr>
              <a:t>host ACKs</a:t>
            </a:r>
          </a:p>
          <a:p>
            <a:pPr algn="r">
              <a:lnSpc>
                <a:spcPct val="90000"/>
              </a:lnSpc>
            </a:pPr>
            <a:r>
              <a:rPr lang="en-US" altLang="zh-CN" dirty="0">
                <a:solidFill>
                  <a:srgbClr val="000099"/>
                </a:solidFill>
              </a:rPr>
              <a:t>receipt </a:t>
            </a:r>
          </a:p>
          <a:p>
            <a:pPr algn="r">
              <a:lnSpc>
                <a:spcPct val="90000"/>
              </a:lnSpc>
            </a:pPr>
            <a:r>
              <a:rPr lang="en-US" altLang="zh-CN" dirty="0">
                <a:solidFill>
                  <a:srgbClr val="000099"/>
                </a:solidFill>
              </a:rPr>
              <a:t>of echoed</a:t>
            </a:r>
          </a:p>
          <a:p>
            <a:pPr algn="r">
              <a:lnSpc>
                <a:spcPct val="90000"/>
              </a:lnSpc>
            </a:pPr>
            <a:r>
              <a:rPr lang="en-US" altLang="ja-JP" dirty="0">
                <a:solidFill>
                  <a:srgbClr val="000099"/>
                </a:solidFill>
              </a:rPr>
              <a:t>'C'</a:t>
            </a:r>
            <a:endParaRPr lang="en-US" altLang="zh-CN" sz="1000" dirty="0">
              <a:solidFill>
                <a:srgbClr val="000099"/>
              </a:solidFill>
            </a:endParaRP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7418389" y="3055938"/>
            <a:ext cx="114807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dirty="0">
                <a:solidFill>
                  <a:srgbClr val="000099"/>
                </a:solidFill>
              </a:rPr>
              <a:t>host ACKs</a:t>
            </a:r>
          </a:p>
          <a:p>
            <a:pPr algn="l"/>
            <a:r>
              <a:rPr lang="en-US" altLang="zh-CN" dirty="0">
                <a:solidFill>
                  <a:srgbClr val="000099"/>
                </a:solidFill>
              </a:rPr>
              <a:t>receipt of</a:t>
            </a:r>
          </a:p>
          <a:p>
            <a:pPr algn="l"/>
            <a:r>
              <a:rPr lang="en-US" altLang="ja-JP" dirty="0">
                <a:solidFill>
                  <a:srgbClr val="000099"/>
                </a:solidFill>
              </a:rPr>
              <a:t>'C', echoes</a:t>
            </a:r>
          </a:p>
          <a:p>
            <a:pPr algn="l"/>
            <a:r>
              <a:rPr lang="en-US" altLang="zh-CN" dirty="0">
                <a:solidFill>
                  <a:srgbClr val="000099"/>
                </a:solidFill>
              </a:rPr>
              <a:t>back </a:t>
            </a:r>
            <a:r>
              <a:rPr lang="en-US" altLang="ja-JP" dirty="0">
                <a:solidFill>
                  <a:srgbClr val="000099"/>
                </a:solidFill>
              </a:rPr>
              <a:t>'C'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>
            <a:off x="4808539" y="3487738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5002213" y="5291138"/>
            <a:ext cx="2379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FF"/>
                </a:solidFill>
              </a:rPr>
              <a:t>simple telnet scenario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6992938" y="1430338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Host B</a:t>
            </a:r>
          </a:p>
        </p:txBody>
      </p:sp>
      <p:sp>
        <p:nvSpPr>
          <p:cNvPr id="61454" name="Text Box 17"/>
          <p:cNvSpPr txBox="1">
            <a:spLocks noChangeArrowheads="1"/>
          </p:cNvSpPr>
          <p:nvPr/>
        </p:nvSpPr>
        <p:spPr bwMode="auto">
          <a:xfrm>
            <a:off x="4422776" y="1436688"/>
            <a:ext cx="7825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Host A</a:t>
            </a:r>
          </a:p>
        </p:txBody>
      </p:sp>
      <p:sp>
        <p:nvSpPr>
          <p:cNvPr id="61455" name="Rectangle 18"/>
          <p:cNvSpPr>
            <a:spLocks noChangeArrowheads="1"/>
          </p:cNvSpPr>
          <p:nvPr/>
        </p:nvSpPr>
        <p:spPr bwMode="auto">
          <a:xfrm>
            <a:off x="5630864" y="2806701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56" name="Text Box 19"/>
          <p:cNvSpPr txBox="1">
            <a:spLocks noChangeArrowheads="1"/>
          </p:cNvSpPr>
          <p:nvPr/>
        </p:nvSpPr>
        <p:spPr bwMode="auto">
          <a:xfrm>
            <a:off x="4922839" y="2859089"/>
            <a:ext cx="24452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 err="1">
                <a:solidFill>
                  <a:srgbClr val="000099"/>
                </a:solidFill>
              </a:rPr>
              <a:t>Seq</a:t>
            </a:r>
            <a:r>
              <a:rPr lang="en-US" altLang="zh-CN" sz="1400" dirty="0">
                <a:solidFill>
                  <a:srgbClr val="000099"/>
                </a:solidFill>
              </a:rPr>
              <a:t>=42, ACK=79, data = </a:t>
            </a:r>
            <a:r>
              <a:rPr lang="en-US" altLang="ja-JP" sz="1400" dirty="0">
                <a:solidFill>
                  <a:srgbClr val="000099"/>
                </a:solidFill>
              </a:rPr>
              <a:t>'C'</a:t>
            </a:r>
            <a:endParaRPr lang="en-US" altLang="zh-CN" sz="1400" dirty="0">
              <a:solidFill>
                <a:srgbClr val="000099"/>
              </a:solidFill>
            </a:endParaRPr>
          </a:p>
        </p:txBody>
      </p:sp>
      <p:sp>
        <p:nvSpPr>
          <p:cNvPr id="61457" name="Rectangle 20"/>
          <p:cNvSpPr>
            <a:spLocks noChangeArrowheads="1"/>
          </p:cNvSpPr>
          <p:nvPr/>
        </p:nvSpPr>
        <p:spPr bwMode="auto">
          <a:xfrm>
            <a:off x="5665788" y="3765551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58" name="Text Box 21"/>
          <p:cNvSpPr txBox="1">
            <a:spLocks noChangeArrowheads="1"/>
          </p:cNvSpPr>
          <p:nvPr/>
        </p:nvSpPr>
        <p:spPr bwMode="auto">
          <a:xfrm>
            <a:off x="4926014" y="3754439"/>
            <a:ext cx="24173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 err="1">
                <a:solidFill>
                  <a:srgbClr val="000099"/>
                </a:solidFill>
                <a:latin typeface="Arial" panose="020B0604020202020204" pitchFamily="34" charset="0"/>
              </a:rPr>
              <a:t>Seq</a:t>
            </a:r>
            <a:r>
              <a: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rPr>
              <a:t>=79, ACK=43, data = </a:t>
            </a:r>
            <a:r>
              <a:rPr lang="en-US" altLang="ja-JP" sz="1400" dirty="0">
                <a:solidFill>
                  <a:srgbClr val="000099"/>
                </a:solidFill>
                <a:latin typeface="Arial" panose="020B0604020202020204" pitchFamily="34" charset="0"/>
              </a:rPr>
              <a:t>'C'</a:t>
            </a:r>
            <a:endParaRPr lang="en-US" altLang="zh-CN" sz="10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9" name="Rectangle 22"/>
          <p:cNvSpPr>
            <a:spLocks noChangeArrowheads="1"/>
          </p:cNvSpPr>
          <p:nvPr/>
        </p:nvSpPr>
        <p:spPr bwMode="auto">
          <a:xfrm>
            <a:off x="5732463" y="4613275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60" name="Text Box 23"/>
          <p:cNvSpPr txBox="1">
            <a:spLocks noChangeArrowheads="1"/>
          </p:cNvSpPr>
          <p:nvPr/>
        </p:nvSpPr>
        <p:spPr bwMode="auto">
          <a:xfrm>
            <a:off x="5411789" y="4627563"/>
            <a:ext cx="156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rgbClr val="000099"/>
                </a:solidFill>
                <a:latin typeface="Arial" charset="0"/>
              </a:rPr>
              <a:t>Seq=43, ACK=80</a:t>
            </a:r>
            <a:endParaRPr lang="en-US" sz="1000">
              <a:solidFill>
                <a:srgbClr val="000099"/>
              </a:solidFill>
              <a:latin typeface="Times New Roman" charset="0"/>
            </a:endParaRPr>
          </a:p>
        </p:txBody>
      </p:sp>
      <p:sp>
        <p:nvSpPr>
          <p:cNvPr id="61461" name="Line 24"/>
          <p:cNvSpPr>
            <a:spLocks noChangeShapeType="1"/>
          </p:cNvSpPr>
          <p:nvPr/>
        </p:nvSpPr>
        <p:spPr bwMode="auto">
          <a:xfrm>
            <a:off x="4795838" y="2473326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462" name="Line 25"/>
          <p:cNvSpPr>
            <a:spLocks noChangeShapeType="1"/>
          </p:cNvSpPr>
          <p:nvPr/>
        </p:nvSpPr>
        <p:spPr bwMode="auto">
          <a:xfrm>
            <a:off x="7458075" y="2525714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76822" name="Group 27"/>
          <p:cNvGrpSpPr>
            <a:grpSpLocks/>
          </p:cNvGrpSpPr>
          <p:nvPr/>
        </p:nvGrpSpPr>
        <p:grpSpPr bwMode="auto">
          <a:xfrm>
            <a:off x="4287838" y="1652589"/>
            <a:ext cx="755650" cy="782637"/>
            <a:chOff x="-44" y="1473"/>
            <a:chExt cx="981" cy="1105"/>
          </a:xfrm>
        </p:grpSpPr>
        <p:pic>
          <p:nvPicPr>
            <p:cNvPr id="76826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7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76823" name="Group 30"/>
          <p:cNvGrpSpPr>
            <a:grpSpLocks/>
          </p:cNvGrpSpPr>
          <p:nvPr/>
        </p:nvGrpSpPr>
        <p:grpSpPr bwMode="auto">
          <a:xfrm flipH="1">
            <a:off x="7150100" y="1692276"/>
            <a:ext cx="788988" cy="862013"/>
            <a:chOff x="-44" y="1473"/>
            <a:chExt cx="981" cy="1105"/>
          </a:xfrm>
        </p:grpSpPr>
        <p:pic>
          <p:nvPicPr>
            <p:cNvPr id="76824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5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29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48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7" name="Picture 10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959817"/>
            <a:ext cx="5935191" cy="9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66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  <a:endParaRPr lang="en-US" sz="4800">
              <a:ea typeface="ＭＳ Ｐゴシック" charset="0"/>
            </a:endParaRPr>
          </a:p>
        </p:txBody>
      </p:sp>
      <p:sp>
        <p:nvSpPr>
          <p:cNvPr id="62470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105025" y="1436688"/>
            <a:ext cx="3716338" cy="4648200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u="sng" dirty="0">
                <a:solidFill>
                  <a:srgbClr val="FF0000"/>
                </a:solidFill>
                <a:ea typeface="ＭＳ Ｐゴシック" charset="0"/>
              </a:rPr>
              <a:t>Q:</a:t>
            </a:r>
            <a:r>
              <a:rPr lang="en-US" sz="2600" dirty="0">
                <a:ea typeface="ＭＳ Ｐゴシック" charset="0"/>
              </a:rPr>
              <a:t> how to set TCP timeout value?</a:t>
            </a:r>
          </a:p>
          <a:p>
            <a:pPr>
              <a:defRPr/>
            </a:pPr>
            <a:r>
              <a:rPr lang="en-US" sz="2400" dirty="0"/>
              <a:t>longer than RTT</a:t>
            </a:r>
          </a:p>
          <a:p>
            <a:pPr lvl="1">
              <a:defRPr/>
            </a:pPr>
            <a:r>
              <a:rPr lang="en-US" sz="2200" dirty="0"/>
              <a:t>but RTT varies</a:t>
            </a:r>
          </a:p>
          <a:p>
            <a:pPr>
              <a:lnSpc>
                <a:spcPct val="110000"/>
              </a:lnSpc>
              <a:defRPr/>
            </a:pPr>
            <a:r>
              <a:rPr lang="en-US" sz="2200" dirty="0"/>
              <a:t>too short: premature timeout, unnecessary retransmissions</a:t>
            </a:r>
          </a:p>
          <a:p>
            <a:pPr>
              <a:lnSpc>
                <a:spcPct val="110000"/>
              </a:lnSpc>
              <a:defRPr/>
            </a:pPr>
            <a:r>
              <a:rPr lang="en-US" sz="2200" dirty="0"/>
              <a:t>too long: slow reaction to segment loss</a:t>
            </a:r>
          </a:p>
        </p:txBody>
      </p:sp>
      <p:sp>
        <p:nvSpPr>
          <p:cNvPr id="62471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6170614" y="1485900"/>
            <a:ext cx="4059237" cy="46482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>
                <a:solidFill>
                  <a:srgbClr val="FF0000"/>
                </a:solidFill>
              </a:rPr>
              <a:t>Q:</a:t>
            </a:r>
            <a:r>
              <a:rPr lang="en-US" altLang="zh-CN" dirty="0"/>
              <a:t> how to estimate RTT?</a:t>
            </a:r>
          </a:p>
          <a:p>
            <a:r>
              <a:rPr lang="en-US" altLang="zh-CN" sz="2400" b="1" dirty="0" err="1"/>
              <a:t>SampleRTT</a:t>
            </a:r>
            <a:r>
              <a:rPr lang="en-US" altLang="zh-CN" sz="2400" dirty="0"/>
              <a:t>: measured time from segment transmission until ACK receipt</a:t>
            </a:r>
          </a:p>
          <a:p>
            <a:pPr lvl="1"/>
            <a:r>
              <a:rPr lang="en-US" altLang="zh-CN" dirty="0"/>
              <a:t>ignore retransmissions</a:t>
            </a:r>
          </a:p>
          <a:p>
            <a:r>
              <a:rPr lang="en-US" altLang="zh-CN" sz="2400" b="1" dirty="0" err="1"/>
              <a:t>SampleRTT</a:t>
            </a:r>
            <a:r>
              <a:rPr lang="en-US" altLang="zh-CN" sz="2400" dirty="0"/>
              <a:t> will vary, want estimated RTT </a:t>
            </a:r>
            <a:r>
              <a:rPr lang="en-US" altLang="ja-JP" sz="2400" dirty="0"/>
              <a:t>"smoother"</a:t>
            </a:r>
            <a:endParaRPr lang="en-US" altLang="ja-JP" dirty="0"/>
          </a:p>
          <a:p>
            <a:pPr lvl="1"/>
            <a:r>
              <a:rPr lang="en-US" altLang="zh-CN" dirty="0"/>
              <a:t>average several </a:t>
            </a:r>
            <a:r>
              <a:rPr lang="en-US" altLang="zh-CN" i="1" dirty="0"/>
              <a:t>recent</a:t>
            </a:r>
            <a:r>
              <a:rPr lang="en-US" altLang="zh-CN" dirty="0"/>
              <a:t> measurements, not just current </a:t>
            </a:r>
            <a:r>
              <a:rPr lang="en-US" altLang="zh-CN" b="1" dirty="0" err="1"/>
              <a:t>SampleRTT</a:t>
            </a:r>
            <a:endParaRPr lang="en-US" altLang="zh-CN" dirty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744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1" name="Group 14"/>
          <p:cNvGrpSpPr>
            <a:grpSpLocks/>
          </p:cNvGrpSpPr>
          <p:nvPr/>
        </p:nvGrpSpPr>
        <p:grpSpPr bwMode="auto">
          <a:xfrm>
            <a:off x="3232151" y="2304752"/>
            <a:ext cx="6272213" cy="4292600"/>
            <a:chOff x="782" y="1865"/>
            <a:chExt cx="3951" cy="2704"/>
          </a:xfrm>
        </p:grpSpPr>
        <p:pic>
          <p:nvPicPr>
            <p:cNvPr id="78866" name="Picture 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08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2057401" y="1101428"/>
            <a:ext cx="751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 err="1">
                <a:solidFill>
                  <a:srgbClr val="000099"/>
                </a:solidFill>
                <a:latin typeface="Courier New" charset="0"/>
              </a:rPr>
              <a:t>EstimatedRTT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</a:rPr>
              <a:t> = (1- 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</a:rPr>
              <a:t>)*</a:t>
            </a:r>
            <a:r>
              <a:rPr lang="en-US" sz="2000" b="1" dirty="0" err="1">
                <a:solidFill>
                  <a:srgbClr val="000099"/>
                </a:solidFill>
                <a:latin typeface="Courier New" charset="0"/>
              </a:rPr>
              <a:t>EstimatedRTT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</a:rPr>
              <a:t> + 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</a:rPr>
              <a:t>*</a:t>
            </a:r>
            <a:r>
              <a:rPr lang="en-US" sz="2000" b="1" dirty="0" err="1">
                <a:solidFill>
                  <a:srgbClr val="000099"/>
                </a:solidFill>
                <a:latin typeface="Courier New" charset="0"/>
              </a:rPr>
              <a:t>SampleRTT</a:t>
            </a:r>
            <a:endParaRPr lang="en-US" sz="2000" b="1" dirty="0">
              <a:solidFill>
                <a:srgbClr val="000099"/>
              </a:solidFill>
              <a:latin typeface="Courier New" charset="0"/>
            </a:endParaRP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2351584" y="1484784"/>
            <a:ext cx="8568952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exponential weighted moving average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influence of past sample decreases exponentially fast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typical value: </a:t>
            </a:r>
            <a:r>
              <a:rPr 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  <a:sym typeface="Symbol" charset="0"/>
              </a:rPr>
              <a:t> =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 0.125</a:t>
            </a:r>
          </a:p>
        </p:txBody>
      </p:sp>
      <p:pic>
        <p:nvPicPr>
          <p:cNvPr id="78854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690747"/>
            <a:ext cx="5930999" cy="14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6" name="Rectangle 11"/>
          <p:cNvSpPr>
            <a:spLocks noGrp="1" noChangeArrowheads="1"/>
          </p:cNvSpPr>
          <p:nvPr>
            <p:ph type="title"/>
          </p:nvPr>
        </p:nvSpPr>
        <p:spPr>
          <a:xfrm>
            <a:off x="2066925" y="-27384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3497" name="Text Box 18"/>
          <p:cNvSpPr txBox="1">
            <a:spLocks noChangeArrowheads="1"/>
          </p:cNvSpPr>
          <p:nvPr/>
        </p:nvSpPr>
        <p:spPr bwMode="auto">
          <a:xfrm rot="10800000">
            <a:off x="3054808" y="3273779"/>
            <a:ext cx="430887" cy="17497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RTT (milliseconds)</a:t>
            </a:r>
          </a:p>
        </p:txBody>
      </p:sp>
      <p:sp>
        <p:nvSpPr>
          <p:cNvPr id="63498" name="Text Box 19"/>
          <p:cNvSpPr txBox="1">
            <a:spLocks noChangeArrowheads="1"/>
          </p:cNvSpPr>
          <p:nvPr/>
        </p:nvSpPr>
        <p:spPr bwMode="auto">
          <a:xfrm>
            <a:off x="3789363" y="2908002"/>
            <a:ext cx="3867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  <a:latin typeface="Arial" charset="0"/>
              </a:rPr>
              <a:t>RTT: gaia.cs.umass.edu to fantasia.eurecom.fr</a:t>
            </a:r>
          </a:p>
        </p:txBody>
      </p:sp>
      <p:sp>
        <p:nvSpPr>
          <p:cNvPr id="63499" name="Text Box 20"/>
          <p:cNvSpPr txBox="1">
            <a:spLocks noChangeArrowheads="1"/>
          </p:cNvSpPr>
          <p:nvPr/>
        </p:nvSpPr>
        <p:spPr bwMode="auto">
          <a:xfrm>
            <a:off x="7745413" y="4970165"/>
            <a:ext cx="1181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sampleRTT</a:t>
            </a:r>
          </a:p>
        </p:txBody>
      </p:sp>
      <p:sp>
        <p:nvSpPr>
          <p:cNvPr id="63500" name="Text Box 21"/>
          <p:cNvSpPr txBox="1">
            <a:spLocks noChangeArrowheads="1"/>
          </p:cNvSpPr>
          <p:nvPr/>
        </p:nvSpPr>
        <p:spPr bwMode="auto">
          <a:xfrm>
            <a:off x="7739064" y="5287665"/>
            <a:ext cx="1431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EstimatedRTT</a:t>
            </a:r>
          </a:p>
        </p:txBody>
      </p:sp>
      <p:sp>
        <p:nvSpPr>
          <p:cNvPr id="63501" name="AutoShape 22"/>
          <p:cNvSpPr>
            <a:spLocks noChangeArrowheads="1"/>
          </p:cNvSpPr>
          <p:nvPr/>
        </p:nvSpPr>
        <p:spPr bwMode="auto">
          <a:xfrm>
            <a:off x="7529514" y="5082878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3502" name="AutoShape 23"/>
          <p:cNvSpPr>
            <a:spLocks noChangeArrowheads="1"/>
          </p:cNvSpPr>
          <p:nvPr/>
        </p:nvSpPr>
        <p:spPr bwMode="auto">
          <a:xfrm rot="2776382">
            <a:off x="7535070" y="5372597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3503" name="Rectangle 24"/>
          <p:cNvSpPr>
            <a:spLocks noChangeArrowheads="1"/>
          </p:cNvSpPr>
          <p:nvPr/>
        </p:nvSpPr>
        <p:spPr bwMode="auto">
          <a:xfrm>
            <a:off x="5632451" y="6129040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5565775" y="6125865"/>
            <a:ext cx="1512888" cy="336550"/>
            <a:chOff x="2343" y="3645"/>
            <a:chExt cx="953" cy="212"/>
          </a:xfrm>
        </p:grpSpPr>
        <p:sp>
          <p:nvSpPr>
            <p:cNvPr id="63505" name="Rectangle 16"/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3506" name="Text Box 17"/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</a:rPr>
                <a:t>time (seconds)</a:t>
              </a:r>
            </a:p>
          </p:txBody>
        </p:sp>
      </p:grpSp>
      <p:sp>
        <p:nvSpPr>
          <p:cNvPr id="21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28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079624" y="1595439"/>
            <a:ext cx="8624887" cy="14954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timeout interval</a:t>
            </a:r>
            <a:r>
              <a:rPr lang="en-US" altLang="zh-CN" dirty="0">
                <a:solidFill>
                  <a:srgbClr val="000099"/>
                </a:solidFill>
              </a:rPr>
              <a:t>:</a:t>
            </a:r>
            <a:r>
              <a:rPr lang="en-US" altLang="zh-CN" sz="2400" b="1" dirty="0">
                <a:latin typeface="Courier New" panose="02070309020205020404" pitchFamily="49" charset="0"/>
              </a:rPr>
              <a:t> 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EstimatedRTT</a:t>
            </a:r>
            <a:r>
              <a:rPr lang="en-US" altLang="zh-CN" sz="2400" dirty="0"/>
              <a:t> plus </a:t>
            </a:r>
            <a:r>
              <a:rPr lang="en-US" altLang="ja-JP" sz="2400" dirty="0"/>
              <a:t>"safety margin"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/>
              <a:t>large variation in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zh-CN" sz="2000" b="1" dirty="0">
                <a:latin typeface="Courier New" panose="02070309020205020404" pitchFamily="49" charset="0"/>
              </a:rPr>
              <a:t> -&gt;</a:t>
            </a:r>
            <a:r>
              <a:rPr lang="en-US" altLang="zh-CN" sz="2000" dirty="0"/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CN" sz="2400" dirty="0"/>
              <a:t>estimate </a:t>
            </a:r>
            <a:r>
              <a:rPr lang="en-US" altLang="zh-CN" sz="2400" dirty="0" err="1"/>
              <a:t>SampleRTT</a:t>
            </a:r>
            <a:r>
              <a:rPr lang="en-US" altLang="zh-CN" sz="2400" dirty="0"/>
              <a:t> deviation from </a:t>
            </a:r>
            <a:r>
              <a:rPr lang="en-US" altLang="zh-CN" sz="2400" dirty="0" err="1"/>
              <a:t>EstimatedRTT</a:t>
            </a:r>
            <a:r>
              <a:rPr lang="en-US" altLang="zh-CN" sz="2400" dirty="0"/>
              <a:t>: </a:t>
            </a: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2693989" y="2924944"/>
            <a:ext cx="69754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 dirty="0" err="1">
                <a:solidFill>
                  <a:srgbClr val="000099"/>
                </a:solidFill>
                <a:latin typeface="Courier New" charset="0"/>
              </a:rPr>
              <a:t>DevRTT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</a:rPr>
              <a:t> = (1-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  <a:sym typeface="Symbol" charset="0"/>
              </a:rPr>
              <a:t>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</a:rPr>
              <a:t>)*</a:t>
            </a:r>
            <a:r>
              <a:rPr lang="en-US" sz="2000" b="1" dirty="0" err="1">
                <a:solidFill>
                  <a:srgbClr val="000099"/>
                </a:solidFill>
                <a:latin typeface="Courier New" charset="0"/>
              </a:rPr>
              <a:t>DevRTT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</a:rPr>
              <a:t> +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urier New" charset="0"/>
              </a:rPr>
              <a:t>             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  <a:sym typeface="Symbol" charset="0"/>
              </a:rPr>
              <a:t>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</a:rPr>
              <a:t>*|</a:t>
            </a:r>
            <a:r>
              <a:rPr lang="en-US" sz="2000" b="1" dirty="0" err="1">
                <a:solidFill>
                  <a:srgbClr val="000099"/>
                </a:solidFill>
                <a:latin typeface="Courier New" charset="0"/>
              </a:rPr>
              <a:t>SampleRTT-EstimatedRTT</a:t>
            </a:r>
            <a:r>
              <a:rPr lang="en-US" sz="2000" b="1" dirty="0">
                <a:solidFill>
                  <a:srgbClr val="000099"/>
                </a:solidFill>
                <a:latin typeface="Courier New" charset="0"/>
              </a:rPr>
              <a:t>|</a:t>
            </a:r>
          </a:p>
        </p:txBody>
      </p:sp>
      <p:pic>
        <p:nvPicPr>
          <p:cNvPr id="79877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947739"/>
            <a:ext cx="6935788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Rectangle 11"/>
          <p:cNvSpPr>
            <a:spLocks noGrp="1" noChangeArrowheads="1"/>
          </p:cNvSpPr>
          <p:nvPr>
            <p:ph type="title"/>
          </p:nvPr>
        </p:nvSpPr>
        <p:spPr>
          <a:xfrm>
            <a:off x="2066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round trip time, timeout</a:t>
            </a:r>
          </a:p>
        </p:txBody>
      </p:sp>
      <p:sp>
        <p:nvSpPr>
          <p:cNvPr id="64520" name="Text Box 12"/>
          <p:cNvSpPr txBox="1">
            <a:spLocks noChangeArrowheads="1"/>
          </p:cNvSpPr>
          <p:nvPr/>
        </p:nvSpPr>
        <p:spPr bwMode="auto">
          <a:xfrm>
            <a:off x="4608514" y="3717032"/>
            <a:ext cx="3386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charset="0"/>
              </a:rPr>
              <a:t>(typically, </a:t>
            </a:r>
            <a:r>
              <a:rPr lang="en-US" sz="2000" b="1" dirty="0">
                <a:solidFill>
                  <a:srgbClr val="0000FF"/>
                </a:solidFill>
                <a:latin typeface="Courier New" charset="0"/>
                <a:sym typeface="Symbol" charset="0"/>
              </a:rPr>
              <a:t> = 0.25)</a:t>
            </a:r>
          </a:p>
        </p:txBody>
      </p:sp>
      <p:sp>
        <p:nvSpPr>
          <p:cNvPr id="64521" name="Rectangle 13"/>
          <p:cNvSpPr>
            <a:spLocks noChangeArrowheads="1"/>
          </p:cNvSpPr>
          <p:nvPr/>
        </p:nvSpPr>
        <p:spPr bwMode="auto">
          <a:xfrm>
            <a:off x="2089150" y="4368800"/>
            <a:ext cx="79184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defRPr/>
            </a:pPr>
            <a:r>
              <a:rPr lang="en-US" sz="2400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TimeoutInterval</a:t>
            </a:r>
            <a:r>
              <a:rPr lang="en-US" sz="2400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= </a:t>
            </a:r>
            <a:r>
              <a:rPr lang="en-US" sz="2400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EstimatedRTT</a:t>
            </a:r>
            <a:r>
              <a:rPr lang="en-US" sz="2400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+ 4*</a:t>
            </a:r>
            <a:r>
              <a:rPr lang="en-US" sz="2400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DevRTT</a:t>
            </a:r>
            <a:endParaRPr lang="en-US" sz="2400" b="1" dirty="0">
              <a:solidFill>
                <a:srgbClr val="000099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4522" name="Text Box 14"/>
          <p:cNvSpPr txBox="1">
            <a:spLocks noChangeArrowheads="1"/>
          </p:cNvSpPr>
          <p:nvPr/>
        </p:nvSpPr>
        <p:spPr bwMode="auto">
          <a:xfrm>
            <a:off x="5534025" y="5122864"/>
            <a:ext cx="1811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FF"/>
                </a:solidFill>
              </a:rPr>
              <a:t>estimated RTT</a:t>
            </a:r>
          </a:p>
        </p:txBody>
      </p:sp>
      <p:sp>
        <p:nvSpPr>
          <p:cNvPr id="64523" name="Text Box 16"/>
          <p:cNvSpPr txBox="1">
            <a:spLocks noChangeArrowheads="1"/>
          </p:cNvSpPr>
          <p:nvPr/>
        </p:nvSpPr>
        <p:spPr bwMode="auto">
          <a:xfrm>
            <a:off x="7966076" y="5141913"/>
            <a:ext cx="19801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ja-JP" sz="2000" dirty="0">
                <a:solidFill>
                  <a:srgbClr val="0000FF"/>
                </a:solidFill>
              </a:rPr>
              <a:t>"safety margin"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64524" name="Line 17"/>
          <p:cNvSpPr>
            <a:spLocks noChangeShapeType="1"/>
          </p:cNvSpPr>
          <p:nvPr/>
        </p:nvSpPr>
        <p:spPr bwMode="auto">
          <a:xfrm flipV="1">
            <a:off x="6330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4525" name="Line 19"/>
          <p:cNvSpPr>
            <a:spLocks noChangeShapeType="1"/>
          </p:cNvSpPr>
          <p:nvPr/>
        </p:nvSpPr>
        <p:spPr bwMode="auto">
          <a:xfrm flipV="1">
            <a:off x="8902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79885" name="Picture 20" descr="alarm_clock_rin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164" y="4773614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6" name="TextBox 1"/>
          <p:cNvSpPr txBox="1">
            <a:spLocks noChangeArrowheads="1"/>
          </p:cNvSpPr>
          <p:nvPr/>
        </p:nvSpPr>
        <p:spPr bwMode="auto">
          <a:xfrm>
            <a:off x="123713" y="6102497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zh-CN" sz="1200" dirty="0">
                <a:solidFill>
                  <a:srgbClr val="FFFFFF"/>
                </a:solidFill>
                <a:latin typeface="Arial" panose="020B0604020202020204" pitchFamily="34" charset="0"/>
              </a:rPr>
              <a:t>ttp://gaia.cs.umass.edu/kurose_ross/interactive/</a:t>
            </a: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551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251325" cy="4648200"/>
          </a:xfrm>
        </p:spPr>
        <p:txBody>
          <a:bodyPr>
            <a:normAutofit fontScale="92500"/>
          </a:bodyPr>
          <a:lstStyle/>
          <a:p>
            <a:pPr marL="566738" indent="-566738"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segment structure</a:t>
            </a:r>
            <a:endParaRPr lang="en-US" dirty="0"/>
          </a:p>
          <a:p>
            <a:pPr lvl="1">
              <a:lnSpc>
                <a:spcPct val="110000"/>
              </a:lnSpc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reliable data transfer</a:t>
            </a:r>
            <a:endParaRPr lang="en-US" sz="2200" dirty="0"/>
          </a:p>
          <a:p>
            <a:pPr lvl="1">
              <a:lnSpc>
                <a:spcPct val="110000"/>
              </a:lnSpc>
              <a:defRPr/>
            </a:pPr>
            <a:r>
              <a:rPr lang="en-US" dirty="0">
                <a:ea typeface="ＭＳ Ｐゴシック" charset="0"/>
              </a:rPr>
              <a:t>flow control</a:t>
            </a:r>
            <a:endParaRPr lang="en-US" sz="2200" dirty="0"/>
          </a:p>
          <a:p>
            <a:pPr lvl="1">
              <a:lnSpc>
                <a:spcPct val="110000"/>
              </a:lnSpc>
              <a:defRPr/>
            </a:pPr>
            <a:r>
              <a:rPr lang="en-US" dirty="0">
                <a:ea typeface="ＭＳ Ｐゴシック" charset="0"/>
              </a:rPr>
              <a:t>connection management</a:t>
            </a:r>
            <a:endParaRPr lang="en-US" sz="2200" dirty="0"/>
          </a:p>
          <a:p>
            <a:pPr marL="566738" indent="-566738"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80902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894556"/>
            <a:ext cx="3696740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207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30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reliable data transfer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500188"/>
            <a:ext cx="4070350" cy="464820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TCP creates </a:t>
            </a:r>
            <a:r>
              <a:rPr lang="en-US" altLang="zh-CN" dirty="0" err="1"/>
              <a:t>rdt</a:t>
            </a:r>
            <a:r>
              <a:rPr lang="en-US" altLang="zh-CN" dirty="0"/>
              <a:t> service on top of IP</a:t>
            </a:r>
            <a:r>
              <a:rPr lang="en-US" altLang="ja-JP" dirty="0"/>
              <a:t>'s unreliable service</a:t>
            </a:r>
          </a:p>
          <a:p>
            <a:pPr lvl="1"/>
            <a:r>
              <a:rPr lang="en-US" altLang="zh-CN" dirty="0"/>
              <a:t>pipelined segments</a:t>
            </a:r>
          </a:p>
          <a:p>
            <a:pPr lvl="1"/>
            <a:r>
              <a:rPr lang="en-US" altLang="zh-CN" dirty="0"/>
              <a:t>cumulative </a:t>
            </a:r>
            <a:r>
              <a:rPr lang="en-US" altLang="zh-CN" dirty="0" err="1"/>
              <a:t>acks</a:t>
            </a:r>
            <a:endParaRPr lang="en-US" altLang="zh-CN" dirty="0"/>
          </a:p>
          <a:p>
            <a:pPr lvl="1"/>
            <a:r>
              <a:rPr lang="en-US" altLang="zh-CN" dirty="0"/>
              <a:t>single retransmission timer</a:t>
            </a:r>
          </a:p>
          <a:p>
            <a:r>
              <a:rPr lang="en-US" altLang="zh-CN" dirty="0"/>
              <a:t>retransmissions  triggered by:</a:t>
            </a:r>
          </a:p>
          <a:p>
            <a:pPr lvl="1"/>
            <a:r>
              <a:rPr lang="en-US" altLang="zh-CN" dirty="0"/>
              <a:t>timeout events</a:t>
            </a:r>
          </a:p>
          <a:p>
            <a:pPr lvl="1"/>
            <a:r>
              <a:rPr lang="en-US" altLang="zh-CN" dirty="0"/>
              <a:t>duplicate </a:t>
            </a:r>
            <a:r>
              <a:rPr lang="en-US" altLang="zh-CN" dirty="0" err="1"/>
              <a:t>acks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8551" y="2911476"/>
            <a:ext cx="3933825" cy="21193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let</a:t>
            </a:r>
            <a:r>
              <a:rPr lang="en-US" altLang="ja-JP" dirty="0"/>
              <a:t>'s initially consider simplified TCP sender:</a:t>
            </a:r>
          </a:p>
          <a:p>
            <a:pPr lvl="1"/>
            <a:r>
              <a:rPr lang="en-US" altLang="zh-CN" dirty="0"/>
              <a:t>ignore duplicate </a:t>
            </a:r>
            <a:r>
              <a:rPr lang="en-US" altLang="zh-CN" dirty="0" err="1"/>
              <a:t>acks</a:t>
            </a:r>
            <a:endParaRPr lang="en-US" altLang="zh-CN" dirty="0"/>
          </a:p>
          <a:p>
            <a:pPr lvl="1"/>
            <a:r>
              <a:rPr lang="en-US" altLang="zh-CN" dirty="0"/>
              <a:t>ignore flow control, congestion control</a:t>
            </a:r>
          </a:p>
        </p:txBody>
      </p:sp>
      <p:pic>
        <p:nvPicPr>
          <p:cNvPr id="81926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996950"/>
            <a:ext cx="5315247" cy="12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89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153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sender events: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166813"/>
            <a:ext cx="3810000" cy="4648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data rcvd from app: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/>
              <a:t>create segment with </a:t>
            </a:r>
            <a:r>
              <a:rPr lang="en-US" sz="2400" dirty="0" err="1"/>
              <a:t>seq</a:t>
            </a:r>
            <a:r>
              <a:rPr lang="en-US" sz="2400" dirty="0"/>
              <a:t> #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 err="1"/>
              <a:t>seq</a:t>
            </a:r>
            <a:r>
              <a:rPr lang="en-US" sz="2400" dirty="0"/>
              <a:t> # is byte-stream number of first data byte in  segment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/>
              <a:t>start timer if not already running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300" dirty="0"/>
              <a:t>think of timer as for oldest </a:t>
            </a:r>
            <a:r>
              <a:rPr lang="en-US" sz="2300" dirty="0" err="1"/>
              <a:t>unacked</a:t>
            </a:r>
            <a:r>
              <a:rPr lang="en-US" sz="2300" dirty="0"/>
              <a:t> segment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300" dirty="0"/>
              <a:t>expiration interval: </a:t>
            </a:r>
            <a:r>
              <a:rPr lang="en-US" sz="2300" dirty="0" err="1"/>
              <a:t>TimeOutInterval</a:t>
            </a:r>
            <a:r>
              <a:rPr lang="en-US" sz="2300" dirty="0"/>
              <a:t> </a:t>
            </a:r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43600" y="1166813"/>
            <a:ext cx="38100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timeout: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/>
              <a:t>retransmit segment that caused timeout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/>
              <a:t>restart timer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</a:t>
            </a:r>
            <a:r>
              <a:rPr lang="en-US" i="1" dirty="0" err="1">
                <a:solidFill>
                  <a:srgbClr val="CC0000"/>
                </a:solidFill>
                <a:ea typeface="ＭＳ Ｐゴシック" charset="0"/>
                <a:cs typeface="+mn-cs"/>
              </a:rPr>
              <a:t>ack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 rcvd: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if </a:t>
            </a:r>
            <a:r>
              <a:rPr lang="en-US" sz="2400" dirty="0" err="1"/>
              <a:t>ack</a:t>
            </a:r>
            <a:r>
              <a:rPr lang="en-US" sz="2400" dirty="0"/>
              <a:t> acknowledges previously </a:t>
            </a:r>
            <a:r>
              <a:rPr lang="en-US" sz="2400" dirty="0" err="1"/>
              <a:t>unacked</a:t>
            </a:r>
            <a:r>
              <a:rPr lang="en-US" sz="2400" dirty="0"/>
              <a:t> segments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2300" dirty="0"/>
              <a:t>update what is known to be </a:t>
            </a:r>
            <a:r>
              <a:rPr lang="en-US" sz="2300" dirty="0" err="1"/>
              <a:t>ACKed</a:t>
            </a:r>
            <a:endParaRPr lang="en-US" sz="2300" dirty="0"/>
          </a:p>
          <a:p>
            <a:pPr lvl="1">
              <a:lnSpc>
                <a:spcPct val="120000"/>
              </a:lnSpc>
              <a:defRPr/>
            </a:pPr>
            <a:r>
              <a:rPr lang="en-US" sz="2300" dirty="0"/>
              <a:t>start timer if there are  still </a:t>
            </a:r>
            <a:r>
              <a:rPr lang="en-US" sz="2300" dirty="0" err="1"/>
              <a:t>unacked</a:t>
            </a:r>
            <a:r>
              <a:rPr lang="en-US" sz="2300" dirty="0"/>
              <a:t> segments</a:t>
            </a:r>
          </a:p>
          <a:p>
            <a:pPr lvl="1">
              <a:buFont typeface="Wingdings" charset="0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8295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808039"/>
            <a:ext cx="3857054" cy="10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0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Group 940"/>
          <p:cNvGrpSpPr>
            <a:grpSpLocks/>
          </p:cNvGrpSpPr>
          <p:nvPr/>
        </p:nvGrpSpPr>
        <p:grpSpPr bwMode="auto">
          <a:xfrm>
            <a:off x="6572251" y="1524001"/>
            <a:ext cx="3540125" cy="4545013"/>
            <a:chOff x="3277" y="974"/>
            <a:chExt cx="2230" cy="2863"/>
          </a:xfrm>
        </p:grpSpPr>
        <p:sp>
          <p:nvSpPr>
            <p:cNvPr id="20613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14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0615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30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1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31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2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0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20989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51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96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6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6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68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72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2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59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63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3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51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55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4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43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47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5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35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39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6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27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31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8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19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23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9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11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15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0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03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07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1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95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9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2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87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1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3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79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83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4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5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6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7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8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9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0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1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2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3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4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5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0863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5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1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2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3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4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5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6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7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8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9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0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1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0849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67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7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668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5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669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3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670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1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20671" name="Picture 115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72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9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73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08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09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1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3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6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817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818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20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21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23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74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76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7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79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81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84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785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86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88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89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91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75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52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3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0754" name="Picture 1227" descr="scree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5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6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7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8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9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0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61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69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0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1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2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3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762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3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4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5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6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7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76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9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0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0731" name="Picture 1251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2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3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4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5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6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7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38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6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7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8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9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50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739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0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1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2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3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4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77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6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7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0708" name="Picture 1275" descr="scree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9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0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1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2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3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4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15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3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4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5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6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7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716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7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8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9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0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1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78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4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679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1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2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0683" name="Picture 1302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4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5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7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8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9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690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98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99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00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01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02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691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2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3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4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5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6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0484" name="Picture 939" descr="underline_bas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936625"/>
            <a:ext cx="7004817" cy="1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3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62151" y="1400176"/>
            <a:ext cx="3971925" cy="511492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reliable, in-order delivery (TCP)</a:t>
            </a:r>
          </a:p>
          <a:p>
            <a:pPr lvl="1"/>
            <a:r>
              <a:rPr lang="en-US" altLang="zh-CN" dirty="0"/>
              <a:t>congestion control </a:t>
            </a:r>
          </a:p>
          <a:p>
            <a:pPr lvl="1"/>
            <a:r>
              <a:rPr lang="en-US" altLang="zh-CN" dirty="0"/>
              <a:t>flow control</a:t>
            </a:r>
          </a:p>
          <a:p>
            <a:pPr lvl="1"/>
            <a:r>
              <a:rPr lang="en-US" altLang="zh-CN" dirty="0"/>
              <a:t>connection setup</a:t>
            </a:r>
            <a:endParaRPr lang="en-US" altLang="zh-CN" sz="2800" dirty="0"/>
          </a:p>
          <a:p>
            <a:r>
              <a:rPr lang="en-US" altLang="zh-CN" dirty="0"/>
              <a:t>unreliable, unordered delivery: UDP</a:t>
            </a:r>
          </a:p>
          <a:p>
            <a:pPr lvl="1"/>
            <a:r>
              <a:rPr lang="en-US" altLang="zh-CN" dirty="0"/>
              <a:t>no-frills extension of </a:t>
            </a:r>
            <a:r>
              <a:rPr lang="en-US" altLang="ja-JP" dirty="0"/>
              <a:t>"best-effort" IP</a:t>
            </a:r>
          </a:p>
          <a:p>
            <a:r>
              <a:rPr lang="en-US" altLang="zh-CN" dirty="0"/>
              <a:t>services not available: </a:t>
            </a:r>
          </a:p>
          <a:p>
            <a:pPr lvl="1"/>
            <a:r>
              <a:rPr lang="en-US" altLang="zh-CN" dirty="0"/>
              <a:t>delay guarantees</a:t>
            </a:r>
          </a:p>
          <a:p>
            <a:pPr lvl="1"/>
            <a:r>
              <a:rPr lang="en-US" altLang="zh-CN" dirty="0"/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7980364" y="2490789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8615364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7994651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8553451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1" name="Group 737"/>
          <p:cNvGrpSpPr>
            <a:grpSpLocks/>
          </p:cNvGrpSpPr>
          <p:nvPr/>
        </p:nvGrpSpPr>
        <p:grpSpPr bwMode="auto">
          <a:xfrm>
            <a:off x="8467725" y="2416175"/>
            <a:ext cx="382588" cy="171450"/>
            <a:chOff x="3855" y="1486"/>
            <a:chExt cx="241" cy="108"/>
          </a:xfrm>
        </p:grpSpPr>
        <p:sp>
          <p:nvSpPr>
            <p:cNvPr id="2060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60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60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608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612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2" name="Group 746"/>
          <p:cNvGrpSpPr>
            <a:grpSpLocks/>
          </p:cNvGrpSpPr>
          <p:nvPr/>
        </p:nvGrpSpPr>
        <p:grpSpPr bwMode="auto">
          <a:xfrm>
            <a:off x="8493125" y="2660650"/>
            <a:ext cx="382588" cy="171450"/>
            <a:chOff x="3855" y="1486"/>
            <a:chExt cx="241" cy="108"/>
          </a:xfrm>
        </p:grpSpPr>
        <p:sp>
          <p:nvSpPr>
            <p:cNvPr id="2059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600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604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3" name="Group 782"/>
          <p:cNvGrpSpPr>
            <a:grpSpLocks/>
          </p:cNvGrpSpPr>
          <p:nvPr/>
        </p:nvGrpSpPr>
        <p:grpSpPr bwMode="auto">
          <a:xfrm>
            <a:off x="8348664" y="3557588"/>
            <a:ext cx="427037" cy="177800"/>
            <a:chOff x="3855" y="1486"/>
            <a:chExt cx="241" cy="108"/>
          </a:xfrm>
        </p:grpSpPr>
        <p:sp>
          <p:nvSpPr>
            <p:cNvPr id="2058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92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596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4" name="Group 791"/>
          <p:cNvGrpSpPr>
            <a:grpSpLocks/>
          </p:cNvGrpSpPr>
          <p:nvPr/>
        </p:nvGrpSpPr>
        <p:grpSpPr bwMode="auto">
          <a:xfrm>
            <a:off x="8672514" y="3805238"/>
            <a:ext cx="484187" cy="196850"/>
            <a:chOff x="3855" y="1486"/>
            <a:chExt cx="241" cy="108"/>
          </a:xfrm>
        </p:grpSpPr>
        <p:sp>
          <p:nvSpPr>
            <p:cNvPr id="2058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8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8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84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588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8529638" y="3978276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6" name="Group 814"/>
          <p:cNvGrpSpPr>
            <a:grpSpLocks/>
          </p:cNvGrpSpPr>
          <p:nvPr/>
        </p:nvGrpSpPr>
        <p:grpSpPr bwMode="auto">
          <a:xfrm>
            <a:off x="8177214" y="4414838"/>
            <a:ext cx="617537" cy="241300"/>
            <a:chOff x="3855" y="1486"/>
            <a:chExt cx="241" cy="108"/>
          </a:xfrm>
        </p:grpSpPr>
        <p:sp>
          <p:nvSpPr>
            <p:cNvPr id="2057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7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7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76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580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7" name="Group 823"/>
          <p:cNvGrpSpPr>
            <a:grpSpLocks/>
          </p:cNvGrpSpPr>
          <p:nvPr/>
        </p:nvGrpSpPr>
        <p:grpSpPr bwMode="auto">
          <a:xfrm>
            <a:off x="8831264" y="4751388"/>
            <a:ext cx="617537" cy="241300"/>
            <a:chOff x="3855" y="1486"/>
            <a:chExt cx="241" cy="108"/>
          </a:xfrm>
        </p:grpSpPr>
        <p:sp>
          <p:nvSpPr>
            <p:cNvPr id="2056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6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6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68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572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8" name="Group 876"/>
          <p:cNvGrpSpPr>
            <a:grpSpLocks/>
          </p:cNvGrpSpPr>
          <p:nvPr/>
        </p:nvGrpSpPr>
        <p:grpSpPr bwMode="auto">
          <a:xfrm>
            <a:off x="6883401" y="1330326"/>
            <a:ext cx="1057275" cy="957263"/>
            <a:chOff x="-153" y="1680"/>
            <a:chExt cx="666" cy="603"/>
          </a:xfrm>
        </p:grpSpPr>
        <p:grpSp>
          <p:nvGrpSpPr>
            <p:cNvPr id="20556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chemeClr val="accent4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physical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57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0499" name="Group 886"/>
          <p:cNvGrpSpPr>
            <a:grpSpLocks/>
          </p:cNvGrpSpPr>
          <p:nvPr/>
        </p:nvGrpSpPr>
        <p:grpSpPr bwMode="auto">
          <a:xfrm>
            <a:off x="9393239" y="4343401"/>
            <a:ext cx="1057275" cy="957263"/>
            <a:chOff x="-153" y="1680"/>
            <a:chExt cx="666" cy="603"/>
          </a:xfrm>
        </p:grpSpPr>
        <p:grpSp>
          <p:nvGrpSpPr>
            <p:cNvPr id="20547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chemeClr val="accent4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physical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48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0500" name="Group 661"/>
          <p:cNvGrpSpPr>
            <a:grpSpLocks/>
          </p:cNvGrpSpPr>
          <p:nvPr/>
        </p:nvGrpSpPr>
        <p:grpSpPr bwMode="auto">
          <a:xfrm>
            <a:off x="7437439" y="2057401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1" name="Group 901"/>
          <p:cNvGrpSpPr>
            <a:grpSpLocks/>
          </p:cNvGrpSpPr>
          <p:nvPr/>
        </p:nvGrpSpPr>
        <p:grpSpPr bwMode="auto">
          <a:xfrm>
            <a:off x="8253414" y="2479676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2" name="Group 907"/>
          <p:cNvGrpSpPr>
            <a:grpSpLocks/>
          </p:cNvGrpSpPr>
          <p:nvPr/>
        </p:nvGrpSpPr>
        <p:grpSpPr bwMode="auto">
          <a:xfrm>
            <a:off x="8262939" y="1901826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3" name="Group 913"/>
          <p:cNvGrpSpPr>
            <a:grpSpLocks/>
          </p:cNvGrpSpPr>
          <p:nvPr/>
        </p:nvGrpSpPr>
        <p:grpSpPr bwMode="auto">
          <a:xfrm>
            <a:off x="8037514" y="3089276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4" name="Group 919"/>
          <p:cNvGrpSpPr>
            <a:grpSpLocks/>
          </p:cNvGrpSpPr>
          <p:nvPr/>
        </p:nvGrpSpPr>
        <p:grpSpPr bwMode="auto">
          <a:xfrm>
            <a:off x="8624889" y="3594101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5" name="Group 925"/>
          <p:cNvGrpSpPr>
            <a:grpSpLocks/>
          </p:cNvGrpSpPr>
          <p:nvPr/>
        </p:nvGrpSpPr>
        <p:grpSpPr bwMode="auto">
          <a:xfrm>
            <a:off x="8113714" y="4003676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6" name="Group 931"/>
          <p:cNvGrpSpPr>
            <a:grpSpLocks/>
          </p:cNvGrpSpPr>
          <p:nvPr/>
        </p:nvGrpSpPr>
        <p:grpSpPr bwMode="auto">
          <a:xfrm>
            <a:off x="8761414" y="4400551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7" name="Group 896"/>
          <p:cNvGrpSpPr>
            <a:grpSpLocks/>
          </p:cNvGrpSpPr>
          <p:nvPr/>
        </p:nvGrpSpPr>
        <p:grpSpPr bwMode="auto">
          <a:xfrm rot="2937887">
            <a:off x="6913564" y="2911476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4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chemeClr val="accent4"/>
                  </a:solidFill>
                </a:rPr>
                <a:t>logical end-end transport</a:t>
              </a:r>
            </a:p>
          </p:txBody>
        </p:sp>
        <p:sp>
          <p:nvSpPr>
            <p:cNvPr id="20510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/>
                </a:solidFill>
              </a:endParaRPr>
            </a:p>
          </p:txBody>
        </p:sp>
        <p:sp>
          <p:nvSpPr>
            <p:cNvPr id="20511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515" name="Rectangle 7"/>
          <p:cNvSpPr txBox="1">
            <a:spLocks noChangeArrowheads="1"/>
          </p:cNvSpPr>
          <p:nvPr/>
        </p:nvSpPr>
        <p:spPr>
          <a:xfrm>
            <a:off x="8976320" y="6624784"/>
            <a:ext cx="206767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3.1 transport-layer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services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963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898525"/>
            <a:ext cx="4619426" cy="98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Oval 7"/>
          <p:cNvSpPr>
            <a:spLocks noChangeArrowheads="1"/>
          </p:cNvSpPr>
          <p:nvPr/>
        </p:nvSpPr>
        <p:spPr bwMode="auto">
          <a:xfrm>
            <a:off x="4421188" y="2730500"/>
            <a:ext cx="1071562" cy="97155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4346576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187326"/>
            <a:ext cx="7734300" cy="8985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sender </a:t>
            </a:r>
            <a:r>
              <a:rPr lang="en-US">
                <a:ea typeface="ＭＳ Ｐゴシック" charset="0"/>
              </a:rPr>
              <a:t>(simplified)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8616" name="Text Box 5"/>
          <p:cNvSpPr txBox="1">
            <a:spLocks noChangeArrowheads="1"/>
          </p:cNvSpPr>
          <p:nvPr/>
        </p:nvSpPr>
        <p:spPr bwMode="auto">
          <a:xfrm>
            <a:off x="4503738" y="2781300"/>
            <a:ext cx="742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wait</a:t>
            </a:r>
          </a:p>
          <a:p>
            <a:pPr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for </a:t>
            </a:r>
          </a:p>
          <a:p>
            <a:pPr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event</a:t>
            </a:r>
          </a:p>
        </p:txBody>
      </p:sp>
      <p:sp>
        <p:nvSpPr>
          <p:cNvPr id="68617" name="Line 8"/>
          <p:cNvSpPr>
            <a:spLocks noChangeShapeType="1"/>
          </p:cNvSpPr>
          <p:nvPr/>
        </p:nvSpPr>
        <p:spPr bwMode="auto">
          <a:xfrm>
            <a:off x="3379788" y="2247901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8618" name="Text Box 9"/>
          <p:cNvSpPr txBox="1">
            <a:spLocks noChangeArrowheads="1"/>
          </p:cNvSpPr>
          <p:nvPr/>
        </p:nvSpPr>
        <p:spPr bwMode="auto">
          <a:xfrm>
            <a:off x="1838325" y="2874963"/>
            <a:ext cx="2569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rgbClr val="000099"/>
                </a:solidFill>
                <a:latin typeface="Arial" charset="0"/>
              </a:rPr>
              <a:t>NextSeqNum = InitialSeqNum</a:t>
            </a:r>
          </a:p>
          <a:p>
            <a:pPr algn="l">
              <a:defRPr/>
            </a:pPr>
            <a:r>
              <a:rPr lang="en-US" sz="1400">
                <a:solidFill>
                  <a:srgbClr val="000099"/>
                </a:solidFill>
                <a:latin typeface="Arial" charset="0"/>
              </a:rPr>
              <a:t>SendBase = InitialSeqNum</a:t>
            </a:r>
          </a:p>
        </p:txBody>
      </p:sp>
      <p:sp>
        <p:nvSpPr>
          <p:cNvPr id="68619" name="Line 10"/>
          <p:cNvSpPr>
            <a:spLocks noChangeShapeType="1"/>
          </p:cNvSpPr>
          <p:nvPr/>
        </p:nvSpPr>
        <p:spPr bwMode="auto">
          <a:xfrm>
            <a:off x="1941514" y="288925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2811463" y="2571751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grpSp>
        <p:nvGrpSpPr>
          <p:cNvPr id="83980" name="Group 23"/>
          <p:cNvGrpSpPr>
            <a:grpSpLocks/>
          </p:cNvGrpSpPr>
          <p:nvPr/>
        </p:nvGrpSpPr>
        <p:grpSpPr bwMode="auto">
          <a:xfrm>
            <a:off x="6129339" y="1333501"/>
            <a:ext cx="4251325" cy="1928813"/>
            <a:chOff x="3003" y="1263"/>
            <a:chExt cx="2678" cy="1215"/>
          </a:xfrm>
        </p:grpSpPr>
        <p:sp>
          <p:nvSpPr>
            <p:cNvPr id="68633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>
                <a:lnSpc>
                  <a:spcPct val="105000"/>
                </a:lnSpc>
              </a:pPr>
              <a:r>
                <a:rPr lang="en-US" altLang="zh-CN" dirty="0">
                  <a:solidFill>
                    <a:srgbClr val="000099"/>
                  </a:solidFill>
                </a:rPr>
                <a:t>create segment, seq. #: </a:t>
              </a:r>
              <a:r>
                <a:rPr lang="en-US" altLang="zh-CN" dirty="0" err="1">
                  <a:solidFill>
                    <a:srgbClr val="000099"/>
                  </a:solidFill>
                </a:rPr>
                <a:t>NextSeqNum</a:t>
              </a:r>
              <a:endParaRPr lang="en-US" altLang="zh-CN" dirty="0">
                <a:solidFill>
                  <a:srgbClr val="000099"/>
                </a:solidFill>
              </a:endParaRPr>
            </a:p>
            <a:p>
              <a:pPr algn="l">
                <a:lnSpc>
                  <a:spcPct val="105000"/>
                </a:lnSpc>
              </a:pPr>
              <a:r>
                <a:rPr lang="en-US" altLang="zh-CN" dirty="0">
                  <a:solidFill>
                    <a:srgbClr val="000099"/>
                  </a:solidFill>
                </a:rPr>
                <a:t>pass segment to IP (i.e., </a:t>
              </a:r>
              <a:r>
                <a:rPr lang="en-US" altLang="ja-JP" dirty="0">
                  <a:solidFill>
                    <a:srgbClr val="000099"/>
                  </a:solidFill>
                </a:rPr>
                <a:t>"send")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dirty="0" err="1">
                  <a:solidFill>
                    <a:srgbClr val="000099"/>
                  </a:solidFill>
                </a:rPr>
                <a:t>NextSeqNum</a:t>
              </a:r>
              <a:r>
                <a:rPr lang="en-US" altLang="zh-CN" dirty="0">
                  <a:solidFill>
                    <a:srgbClr val="000099"/>
                  </a:solidFill>
                </a:rPr>
                <a:t> = </a:t>
              </a:r>
              <a:r>
                <a:rPr lang="en-US" altLang="zh-CN" dirty="0" err="1">
                  <a:solidFill>
                    <a:srgbClr val="000099"/>
                  </a:solidFill>
                </a:rPr>
                <a:t>NextSeqNum</a:t>
              </a:r>
              <a:r>
                <a:rPr lang="en-US" altLang="zh-CN" dirty="0">
                  <a:solidFill>
                    <a:srgbClr val="000099"/>
                  </a:solidFill>
                </a:rPr>
                <a:t> + length(data) 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dirty="0">
                  <a:solidFill>
                    <a:srgbClr val="000099"/>
                  </a:solidFill>
                </a:rPr>
                <a:t>if (timer currently not running)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zh-CN" dirty="0">
                  <a:solidFill>
                    <a:srgbClr val="000099"/>
                  </a:solidFill>
                </a:rPr>
                <a:t>    start timer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</a:rPr>
                <a:t>                 </a:t>
              </a:r>
            </a:p>
          </p:txBody>
        </p:sp>
        <p:sp>
          <p:nvSpPr>
            <p:cNvPr id="68634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data received from application above</a:t>
              </a:r>
            </a:p>
          </p:txBody>
        </p:sp>
        <p:sp>
          <p:nvSpPr>
            <p:cNvPr id="68635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3981" name="Group 20"/>
          <p:cNvGrpSpPr>
            <a:grpSpLocks/>
          </p:cNvGrpSpPr>
          <p:nvPr/>
        </p:nvGrpSpPr>
        <p:grpSpPr bwMode="auto">
          <a:xfrm>
            <a:off x="6329364" y="3406776"/>
            <a:ext cx="3298825" cy="1147763"/>
            <a:chOff x="1270" y="3518"/>
            <a:chExt cx="2078" cy="723"/>
          </a:xfrm>
        </p:grpSpPr>
        <p:sp>
          <p:nvSpPr>
            <p:cNvPr id="68630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>
                  <a:solidFill>
                    <a:srgbClr val="000099"/>
                  </a:solidFill>
                </a:rPr>
                <a:t>retransmit not-yet-acked segment         	with smallest seq. #</a:t>
              </a:r>
            </a:p>
            <a:p>
              <a:pPr algn="l">
                <a:defRPr/>
              </a:pPr>
              <a:r>
                <a:rPr lang="en-US">
                  <a:solidFill>
                    <a:srgbClr val="000099"/>
                  </a:solidFill>
                </a:rPr>
                <a:t>start timer</a:t>
              </a:r>
            </a:p>
          </p:txBody>
        </p:sp>
        <p:sp>
          <p:nvSpPr>
            <p:cNvPr id="68631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timeout</a:t>
              </a:r>
            </a:p>
          </p:txBody>
        </p:sp>
        <p:sp>
          <p:nvSpPr>
            <p:cNvPr id="68632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3982" name="Group 24"/>
          <p:cNvGrpSpPr>
            <a:grpSpLocks/>
          </p:cNvGrpSpPr>
          <p:nvPr/>
        </p:nvGrpSpPr>
        <p:grpSpPr bwMode="auto">
          <a:xfrm>
            <a:off x="2476501" y="4513264"/>
            <a:ext cx="4703763" cy="2181225"/>
            <a:chOff x="678" y="2592"/>
            <a:chExt cx="2963" cy="1374"/>
          </a:xfrm>
        </p:grpSpPr>
        <p:sp>
          <p:nvSpPr>
            <p:cNvPr id="68627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if (y &gt; SendBase) { </a:t>
              </a:r>
            </a:p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    SendBase = y </a:t>
              </a:r>
            </a:p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    /* SendBase–1: last cumulatively ACKed byte */</a:t>
              </a:r>
            </a:p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    if (there are currently not-yet-acked segments)</a:t>
              </a:r>
            </a:p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         start timer</a:t>
              </a:r>
            </a:p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       else stop timer </a:t>
              </a:r>
            </a:p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     } </a:t>
              </a:r>
            </a:p>
          </p:txBody>
        </p:sp>
        <p:sp>
          <p:nvSpPr>
            <p:cNvPr id="68628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ACK received, with ACK field value y </a:t>
              </a:r>
            </a:p>
          </p:txBody>
        </p:sp>
        <p:sp>
          <p:nvSpPr>
            <p:cNvPr id="68629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3983" name="Freeform 26"/>
          <p:cNvSpPr>
            <a:spLocks/>
          </p:cNvSpPr>
          <p:nvPr/>
        </p:nvSpPr>
        <p:spPr bwMode="auto">
          <a:xfrm>
            <a:off x="5173664" y="164465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3984" name="Freeform 27"/>
          <p:cNvSpPr>
            <a:spLocks/>
          </p:cNvSpPr>
          <p:nvPr/>
        </p:nvSpPr>
        <p:spPr bwMode="auto">
          <a:xfrm rot="4468137">
            <a:off x="5496720" y="3117058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3985" name="Freeform 28"/>
          <p:cNvSpPr>
            <a:spLocks/>
          </p:cNvSpPr>
          <p:nvPr/>
        </p:nvSpPr>
        <p:spPr bwMode="auto">
          <a:xfrm rot="10674503">
            <a:off x="3438526" y="361632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1744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7"/>
          <p:cNvSpPr>
            <a:spLocks noGrp="1" noChangeArrowheads="1"/>
          </p:cNvSpPr>
          <p:nvPr>
            <p:ph type="title"/>
          </p:nvPr>
        </p:nvSpPr>
        <p:spPr>
          <a:xfrm>
            <a:off x="2000250" y="238126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TCP: retransmission scenarios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69637" name="Text Box 105"/>
          <p:cNvSpPr txBox="1">
            <a:spLocks noChangeArrowheads="1"/>
          </p:cNvSpPr>
          <p:nvPr/>
        </p:nvSpPr>
        <p:spPr bwMode="auto">
          <a:xfrm>
            <a:off x="2806701" y="5946776"/>
            <a:ext cx="1922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lost ACK scenario</a:t>
            </a:r>
            <a:endParaRPr lang="en-US" sz="1000">
              <a:solidFill>
                <a:srgbClr val="000099"/>
              </a:solidFill>
            </a:endParaRPr>
          </a:p>
        </p:txBody>
      </p:sp>
      <p:sp>
        <p:nvSpPr>
          <p:cNvPr id="69638" name="Line 99"/>
          <p:cNvSpPr>
            <a:spLocks noChangeShapeType="1"/>
          </p:cNvSpPr>
          <p:nvPr/>
        </p:nvSpPr>
        <p:spPr bwMode="auto">
          <a:xfrm>
            <a:off x="2589214" y="4184651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39" name="Line 100"/>
          <p:cNvSpPr>
            <a:spLocks noChangeShapeType="1"/>
          </p:cNvSpPr>
          <p:nvPr/>
        </p:nvSpPr>
        <p:spPr bwMode="auto">
          <a:xfrm>
            <a:off x="2601914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0" name="Line 104"/>
          <p:cNvSpPr>
            <a:spLocks noChangeShapeType="1"/>
          </p:cNvSpPr>
          <p:nvPr/>
        </p:nvSpPr>
        <p:spPr bwMode="auto">
          <a:xfrm flipH="1">
            <a:off x="3638551" y="3078164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1" name="Text Box 107"/>
          <p:cNvSpPr txBox="1">
            <a:spLocks noChangeArrowheads="1"/>
          </p:cNvSpPr>
          <p:nvPr/>
        </p:nvSpPr>
        <p:spPr bwMode="auto">
          <a:xfrm>
            <a:off x="4540251" y="125730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Host B</a:t>
            </a:r>
          </a:p>
        </p:txBody>
      </p:sp>
      <p:sp>
        <p:nvSpPr>
          <p:cNvPr id="69642" name="Text Box 111"/>
          <p:cNvSpPr txBox="1">
            <a:spLocks noChangeArrowheads="1"/>
          </p:cNvSpPr>
          <p:nvPr/>
        </p:nvSpPr>
        <p:spPr bwMode="auto">
          <a:xfrm>
            <a:off x="2206625" y="127476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Host A</a:t>
            </a:r>
          </a:p>
        </p:txBody>
      </p:sp>
      <p:sp>
        <p:nvSpPr>
          <p:cNvPr id="69643" name="Rectangle 112"/>
          <p:cNvSpPr>
            <a:spLocks noChangeArrowheads="1"/>
          </p:cNvSpPr>
          <p:nvPr/>
        </p:nvSpPr>
        <p:spPr bwMode="auto">
          <a:xfrm>
            <a:off x="3305175" y="2497139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4" name="Text Box 113"/>
          <p:cNvSpPr txBox="1">
            <a:spLocks noChangeArrowheads="1"/>
          </p:cNvSpPr>
          <p:nvPr/>
        </p:nvSpPr>
        <p:spPr bwMode="auto">
          <a:xfrm>
            <a:off x="2746376" y="2549526"/>
            <a:ext cx="21066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Seq=92, 8 bytes of data</a:t>
            </a:r>
          </a:p>
        </p:txBody>
      </p:sp>
      <p:sp>
        <p:nvSpPr>
          <p:cNvPr id="69645" name="Rectangle 114"/>
          <p:cNvSpPr>
            <a:spLocks noChangeArrowheads="1"/>
          </p:cNvSpPr>
          <p:nvPr/>
        </p:nvSpPr>
        <p:spPr bwMode="auto">
          <a:xfrm>
            <a:off x="3873501" y="3163888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6" name="Text Box 115"/>
          <p:cNvSpPr txBox="1">
            <a:spLocks noChangeArrowheads="1"/>
          </p:cNvSpPr>
          <p:nvPr/>
        </p:nvSpPr>
        <p:spPr bwMode="auto">
          <a:xfrm>
            <a:off x="3794126" y="311943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  <a:latin typeface="Arial" charset="0"/>
              </a:rPr>
              <a:t>ACK=100</a:t>
            </a:r>
            <a:endParaRPr lang="en-US" sz="1000">
              <a:solidFill>
                <a:srgbClr val="000099"/>
              </a:solidFill>
              <a:latin typeface="Times New Roman" charset="0"/>
            </a:endParaRPr>
          </a:p>
        </p:txBody>
      </p:sp>
      <p:sp>
        <p:nvSpPr>
          <p:cNvPr id="69647" name="Line 118"/>
          <p:cNvSpPr>
            <a:spLocks noChangeShapeType="1"/>
          </p:cNvSpPr>
          <p:nvPr/>
        </p:nvSpPr>
        <p:spPr bwMode="auto">
          <a:xfrm>
            <a:off x="2581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8" name="Line 119"/>
          <p:cNvSpPr>
            <a:spLocks noChangeShapeType="1"/>
          </p:cNvSpPr>
          <p:nvPr/>
        </p:nvSpPr>
        <p:spPr bwMode="auto">
          <a:xfrm>
            <a:off x="5008563" y="2170114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49" name="Rectangle 122"/>
          <p:cNvSpPr>
            <a:spLocks noChangeArrowheads="1"/>
          </p:cNvSpPr>
          <p:nvPr/>
        </p:nvSpPr>
        <p:spPr bwMode="auto">
          <a:xfrm>
            <a:off x="3198813" y="4178301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50" name="Text Box 123"/>
          <p:cNvSpPr txBox="1">
            <a:spLocks noChangeArrowheads="1"/>
          </p:cNvSpPr>
          <p:nvPr/>
        </p:nvSpPr>
        <p:spPr bwMode="auto">
          <a:xfrm>
            <a:off x="2735264" y="4259264"/>
            <a:ext cx="21066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Seq=92, 8 bytes of data</a:t>
            </a:r>
          </a:p>
        </p:txBody>
      </p:sp>
      <p:sp>
        <p:nvSpPr>
          <p:cNvPr id="69651" name="Text Box 124"/>
          <p:cNvSpPr txBox="1">
            <a:spLocks noChangeArrowheads="1"/>
          </p:cNvSpPr>
          <p:nvPr/>
        </p:nvSpPr>
        <p:spPr bwMode="auto">
          <a:xfrm>
            <a:off x="3427414" y="3309939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69652" name="Text Box 126"/>
          <p:cNvSpPr txBox="1">
            <a:spLocks noChangeArrowheads="1"/>
          </p:cNvSpPr>
          <p:nvPr/>
        </p:nvSpPr>
        <p:spPr bwMode="auto">
          <a:xfrm rot="10800000">
            <a:off x="2206596" y="2960820"/>
            <a:ext cx="400110" cy="69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timeout</a:t>
            </a:r>
          </a:p>
        </p:txBody>
      </p:sp>
      <p:sp>
        <p:nvSpPr>
          <p:cNvPr id="69653" name="Line 127"/>
          <p:cNvSpPr>
            <a:spLocks noChangeShapeType="1"/>
          </p:cNvSpPr>
          <p:nvPr/>
        </p:nvSpPr>
        <p:spPr bwMode="auto">
          <a:xfrm flipH="1">
            <a:off x="2578100" y="4776789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54" name="Rectangle 128"/>
          <p:cNvSpPr>
            <a:spLocks noChangeArrowheads="1"/>
          </p:cNvSpPr>
          <p:nvPr/>
        </p:nvSpPr>
        <p:spPr bwMode="auto">
          <a:xfrm>
            <a:off x="3411538" y="50339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55" name="Text Box 129"/>
          <p:cNvSpPr txBox="1">
            <a:spLocks noChangeArrowheads="1"/>
          </p:cNvSpPr>
          <p:nvPr/>
        </p:nvSpPr>
        <p:spPr bwMode="auto">
          <a:xfrm>
            <a:off x="3332164" y="4989513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  <a:latin typeface="Arial" charset="0"/>
              </a:rPr>
              <a:t>ACK=100</a:t>
            </a:r>
            <a:endParaRPr lang="en-US" sz="1000">
              <a:solidFill>
                <a:srgbClr val="000099"/>
              </a:solidFill>
              <a:latin typeface="Times New Roman" charset="0"/>
            </a:endParaRPr>
          </a:p>
        </p:txBody>
      </p:sp>
      <p:grpSp>
        <p:nvGrpSpPr>
          <p:cNvPr id="85015" name="Group 134"/>
          <p:cNvGrpSpPr>
            <a:grpSpLocks/>
          </p:cNvGrpSpPr>
          <p:nvPr/>
        </p:nvGrpSpPr>
        <p:grpSpPr bwMode="auto">
          <a:xfrm>
            <a:off x="2349501" y="2420938"/>
            <a:ext cx="104775" cy="508000"/>
            <a:chOff x="3099" y="1749"/>
            <a:chExt cx="66" cy="320"/>
          </a:xfrm>
        </p:grpSpPr>
        <p:sp>
          <p:nvSpPr>
            <p:cNvPr id="69710" name="Line 132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11" name="Line 133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5016" name="Group 135"/>
          <p:cNvGrpSpPr>
            <a:grpSpLocks/>
          </p:cNvGrpSpPr>
          <p:nvPr/>
        </p:nvGrpSpPr>
        <p:grpSpPr bwMode="auto">
          <a:xfrm rot="10800000">
            <a:off x="2344739" y="3663950"/>
            <a:ext cx="104775" cy="508000"/>
            <a:chOff x="3099" y="1749"/>
            <a:chExt cx="66" cy="320"/>
          </a:xfrm>
        </p:grpSpPr>
        <p:sp>
          <p:nvSpPr>
            <p:cNvPr id="69708" name="Line 136"/>
            <p:cNvSpPr>
              <a:spLocks noChangeShapeType="1"/>
            </p:cNvSpPr>
            <p:nvPr/>
          </p:nvSpPr>
          <p:spPr bwMode="auto">
            <a:xfrm flipV="1">
              <a:off x="3136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9" name="Line 137"/>
            <p:cNvSpPr>
              <a:spLocks noChangeShapeType="1"/>
            </p:cNvSpPr>
            <p:nvPr/>
          </p:nvSpPr>
          <p:spPr bwMode="auto">
            <a:xfrm>
              <a:off x="3106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9658" name="Text Box 172"/>
          <p:cNvSpPr txBox="1">
            <a:spLocks noChangeArrowheads="1"/>
          </p:cNvSpPr>
          <p:nvPr/>
        </p:nvSpPr>
        <p:spPr bwMode="auto">
          <a:xfrm>
            <a:off x="7469189" y="5953126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premature timeout</a:t>
            </a:r>
            <a:endParaRPr lang="en-US" sz="1000">
              <a:solidFill>
                <a:srgbClr val="000099"/>
              </a:solidFill>
            </a:endParaRPr>
          </a:p>
        </p:txBody>
      </p:sp>
      <p:sp>
        <p:nvSpPr>
          <p:cNvPr id="69659" name="Line 173"/>
          <p:cNvSpPr>
            <a:spLocks noChangeShapeType="1"/>
          </p:cNvSpPr>
          <p:nvPr/>
        </p:nvSpPr>
        <p:spPr bwMode="auto">
          <a:xfrm>
            <a:off x="7305676" y="4191001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0" name="Line 174"/>
          <p:cNvSpPr>
            <a:spLocks noChangeShapeType="1"/>
          </p:cNvSpPr>
          <p:nvPr/>
        </p:nvSpPr>
        <p:spPr bwMode="auto">
          <a:xfrm>
            <a:off x="7339014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1" name="Line 175"/>
          <p:cNvSpPr>
            <a:spLocks noChangeShapeType="1"/>
          </p:cNvSpPr>
          <p:nvPr/>
        </p:nvSpPr>
        <p:spPr bwMode="auto">
          <a:xfrm flipH="1">
            <a:off x="7313613" y="3084514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2" name="Text Box 177"/>
          <p:cNvSpPr txBox="1">
            <a:spLocks noChangeArrowheads="1"/>
          </p:cNvSpPr>
          <p:nvPr/>
        </p:nvSpPr>
        <p:spPr bwMode="auto">
          <a:xfrm>
            <a:off x="9277351" y="1263650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Host B</a:t>
            </a:r>
          </a:p>
        </p:txBody>
      </p:sp>
      <p:sp>
        <p:nvSpPr>
          <p:cNvPr id="69663" name="Text Box 181"/>
          <p:cNvSpPr txBox="1">
            <a:spLocks noChangeArrowheads="1"/>
          </p:cNvSpPr>
          <p:nvPr/>
        </p:nvSpPr>
        <p:spPr bwMode="auto">
          <a:xfrm>
            <a:off x="6943725" y="1281113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Host A</a:t>
            </a:r>
          </a:p>
        </p:txBody>
      </p:sp>
      <p:sp>
        <p:nvSpPr>
          <p:cNvPr id="69664" name="Rectangle 182"/>
          <p:cNvSpPr>
            <a:spLocks noChangeArrowheads="1"/>
          </p:cNvSpPr>
          <p:nvPr/>
        </p:nvSpPr>
        <p:spPr bwMode="auto">
          <a:xfrm>
            <a:off x="8042275" y="2503489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5" name="Text Box 183"/>
          <p:cNvSpPr txBox="1">
            <a:spLocks noChangeArrowheads="1"/>
          </p:cNvSpPr>
          <p:nvPr/>
        </p:nvSpPr>
        <p:spPr bwMode="auto">
          <a:xfrm>
            <a:off x="7483476" y="2555876"/>
            <a:ext cx="21066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Seq=92, 8 bytes of data</a:t>
            </a:r>
          </a:p>
        </p:txBody>
      </p:sp>
      <p:grpSp>
        <p:nvGrpSpPr>
          <p:cNvPr id="85025" name="Group 202"/>
          <p:cNvGrpSpPr>
            <a:grpSpLocks/>
          </p:cNvGrpSpPr>
          <p:nvPr/>
        </p:nvGrpSpPr>
        <p:grpSpPr bwMode="auto">
          <a:xfrm>
            <a:off x="8215314" y="3576638"/>
            <a:ext cx="949325" cy="304800"/>
            <a:chOff x="4215" y="2253"/>
            <a:chExt cx="598" cy="192"/>
          </a:xfrm>
        </p:grpSpPr>
        <p:sp>
          <p:nvSpPr>
            <p:cNvPr id="69706" name="Rectangle 184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7" name="Text Box 185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  <a:latin typeface="Arial" charset="0"/>
                </a:rPr>
                <a:t>ACK=100</a:t>
              </a:r>
              <a:endParaRPr lang="en-US" sz="1000">
                <a:solidFill>
                  <a:srgbClr val="000099"/>
                </a:solidFill>
                <a:latin typeface="Times New Roman" charset="0"/>
              </a:endParaRPr>
            </a:p>
          </p:txBody>
        </p:sp>
      </p:grpSp>
      <p:sp>
        <p:nvSpPr>
          <p:cNvPr id="69667" name="Line 186"/>
          <p:cNvSpPr>
            <a:spLocks noChangeShapeType="1"/>
          </p:cNvSpPr>
          <p:nvPr/>
        </p:nvSpPr>
        <p:spPr bwMode="auto">
          <a:xfrm>
            <a:off x="7318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8" name="Line 187"/>
          <p:cNvSpPr>
            <a:spLocks noChangeShapeType="1"/>
          </p:cNvSpPr>
          <p:nvPr/>
        </p:nvSpPr>
        <p:spPr bwMode="auto">
          <a:xfrm>
            <a:off x="9723438" y="2176464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69" name="Rectangle 188"/>
          <p:cNvSpPr>
            <a:spLocks noChangeArrowheads="1"/>
          </p:cNvSpPr>
          <p:nvPr/>
        </p:nvSpPr>
        <p:spPr bwMode="auto">
          <a:xfrm>
            <a:off x="8331201" y="43084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70" name="Text Box 189"/>
          <p:cNvSpPr txBox="1">
            <a:spLocks noChangeArrowheads="1"/>
          </p:cNvSpPr>
          <p:nvPr/>
        </p:nvSpPr>
        <p:spPr bwMode="auto">
          <a:xfrm>
            <a:off x="8251825" y="4341813"/>
            <a:ext cx="12230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rgbClr val="000099"/>
                </a:solidFill>
              </a:rPr>
              <a:t>Seq=92,  8</a:t>
            </a:r>
          </a:p>
          <a:p>
            <a:pPr algn="l">
              <a:defRPr/>
            </a:pPr>
            <a:r>
              <a:rPr lang="en-US" sz="1400">
                <a:solidFill>
                  <a:srgbClr val="000099"/>
                </a:solidFill>
              </a:rPr>
              <a:t>bytes of data</a:t>
            </a:r>
          </a:p>
        </p:txBody>
      </p:sp>
      <p:sp>
        <p:nvSpPr>
          <p:cNvPr id="69671" name="Text Box 191"/>
          <p:cNvSpPr txBox="1">
            <a:spLocks noChangeArrowheads="1"/>
          </p:cNvSpPr>
          <p:nvPr/>
        </p:nvSpPr>
        <p:spPr bwMode="auto">
          <a:xfrm rot="10800000">
            <a:off x="6943696" y="2967170"/>
            <a:ext cx="400110" cy="69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timeout</a:t>
            </a:r>
          </a:p>
        </p:txBody>
      </p:sp>
      <p:sp>
        <p:nvSpPr>
          <p:cNvPr id="69672" name="Line 192"/>
          <p:cNvSpPr>
            <a:spLocks noChangeShapeType="1"/>
          </p:cNvSpPr>
          <p:nvPr/>
        </p:nvSpPr>
        <p:spPr bwMode="auto">
          <a:xfrm flipH="1">
            <a:off x="7337425" y="4894264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73" name="Rectangle 193"/>
          <p:cNvSpPr>
            <a:spLocks noChangeArrowheads="1"/>
          </p:cNvSpPr>
          <p:nvPr/>
        </p:nvSpPr>
        <p:spPr bwMode="auto">
          <a:xfrm>
            <a:off x="8170863" y="51514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9674" name="Text Box 194"/>
          <p:cNvSpPr txBox="1">
            <a:spLocks noChangeArrowheads="1"/>
          </p:cNvSpPr>
          <p:nvPr/>
        </p:nvSpPr>
        <p:spPr bwMode="auto">
          <a:xfrm>
            <a:off x="8091489" y="5106988"/>
            <a:ext cx="9493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  <a:latin typeface="Arial" charset="0"/>
              </a:rPr>
              <a:t>ACK=120</a:t>
            </a:r>
            <a:endParaRPr lang="en-US" sz="1000">
              <a:solidFill>
                <a:srgbClr val="000099"/>
              </a:solidFill>
              <a:latin typeface="Times New Roman" charset="0"/>
            </a:endParaRPr>
          </a:p>
        </p:txBody>
      </p:sp>
      <p:grpSp>
        <p:nvGrpSpPr>
          <p:cNvPr id="85034" name="Group 195"/>
          <p:cNvGrpSpPr>
            <a:grpSpLocks/>
          </p:cNvGrpSpPr>
          <p:nvPr/>
        </p:nvGrpSpPr>
        <p:grpSpPr bwMode="auto">
          <a:xfrm>
            <a:off x="7086601" y="2427288"/>
            <a:ext cx="104775" cy="508000"/>
            <a:chOff x="3099" y="1749"/>
            <a:chExt cx="66" cy="320"/>
          </a:xfrm>
        </p:grpSpPr>
        <p:sp>
          <p:nvSpPr>
            <p:cNvPr id="69704" name="Line 196"/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5" name="Line 197"/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5035" name="Group 198"/>
          <p:cNvGrpSpPr>
            <a:grpSpLocks/>
          </p:cNvGrpSpPr>
          <p:nvPr/>
        </p:nvGrpSpPr>
        <p:grpSpPr bwMode="auto">
          <a:xfrm rot="10800000">
            <a:off x="7081839" y="3670300"/>
            <a:ext cx="104775" cy="508000"/>
            <a:chOff x="3099" y="1749"/>
            <a:chExt cx="66" cy="320"/>
          </a:xfrm>
        </p:grpSpPr>
        <p:sp>
          <p:nvSpPr>
            <p:cNvPr id="69702" name="Line 199"/>
            <p:cNvSpPr>
              <a:spLocks noChangeShapeType="1"/>
            </p:cNvSpPr>
            <p:nvPr/>
          </p:nvSpPr>
          <p:spPr bwMode="auto">
            <a:xfrm flipV="1">
              <a:off x="3137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3" name="Line 200"/>
            <p:cNvSpPr>
              <a:spLocks noChangeShapeType="1"/>
            </p:cNvSpPr>
            <p:nvPr/>
          </p:nvSpPr>
          <p:spPr bwMode="auto">
            <a:xfrm>
              <a:off x="3107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5036" name="Group 206"/>
          <p:cNvGrpSpPr>
            <a:grpSpLocks/>
          </p:cNvGrpSpPr>
          <p:nvPr/>
        </p:nvGrpSpPr>
        <p:grpSpPr bwMode="auto">
          <a:xfrm>
            <a:off x="7324726" y="2808288"/>
            <a:ext cx="2346325" cy="571500"/>
            <a:chOff x="3759" y="1622"/>
            <a:chExt cx="1478" cy="360"/>
          </a:xfrm>
        </p:grpSpPr>
        <p:sp>
          <p:nvSpPr>
            <p:cNvPr id="69699" name="Line 203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0" name="Rectangle 204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701" name="Text Box 205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</a:rPr>
                <a:t>Seq=100, 20 bytes of data</a:t>
              </a:r>
            </a:p>
          </p:txBody>
        </p:sp>
      </p:grpSp>
      <p:sp>
        <p:nvSpPr>
          <p:cNvPr id="69678" name="Line 207"/>
          <p:cNvSpPr>
            <a:spLocks noChangeShapeType="1"/>
          </p:cNvSpPr>
          <p:nvPr/>
        </p:nvSpPr>
        <p:spPr bwMode="auto">
          <a:xfrm flipH="1">
            <a:off x="7318376" y="3440114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85038" name="Group 208"/>
          <p:cNvGrpSpPr>
            <a:grpSpLocks/>
          </p:cNvGrpSpPr>
          <p:nvPr/>
        </p:nvGrpSpPr>
        <p:grpSpPr bwMode="auto">
          <a:xfrm>
            <a:off x="8455026" y="3852863"/>
            <a:ext cx="949325" cy="304800"/>
            <a:chOff x="4215" y="2253"/>
            <a:chExt cx="598" cy="192"/>
          </a:xfrm>
        </p:grpSpPr>
        <p:sp>
          <p:nvSpPr>
            <p:cNvPr id="69697" name="Rectangle 20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9698" name="Text Box 21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  <a:latin typeface="Arial" charset="0"/>
                </a:rPr>
                <a:t>ACK=120</a:t>
              </a:r>
              <a:endParaRPr lang="en-US" sz="1000">
                <a:solidFill>
                  <a:srgbClr val="000099"/>
                </a:solidFill>
                <a:latin typeface="Times New Roman" charset="0"/>
              </a:endParaRPr>
            </a:p>
          </p:txBody>
        </p:sp>
      </p:grpSp>
      <p:sp>
        <p:nvSpPr>
          <p:cNvPr id="69680" name="Text Box 211"/>
          <p:cNvSpPr txBox="1">
            <a:spLocks noChangeArrowheads="1"/>
          </p:cNvSpPr>
          <p:nvPr/>
        </p:nvSpPr>
        <p:spPr bwMode="auto">
          <a:xfrm>
            <a:off x="5951538" y="4495800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SendBase=100</a:t>
            </a:r>
          </a:p>
        </p:txBody>
      </p:sp>
      <p:sp>
        <p:nvSpPr>
          <p:cNvPr id="69681" name="Text Box 212"/>
          <p:cNvSpPr txBox="1">
            <a:spLocks noChangeArrowheads="1"/>
          </p:cNvSpPr>
          <p:nvPr/>
        </p:nvSpPr>
        <p:spPr bwMode="auto">
          <a:xfrm>
            <a:off x="5970588" y="4837113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SendBase=120</a:t>
            </a:r>
          </a:p>
        </p:txBody>
      </p:sp>
      <p:sp>
        <p:nvSpPr>
          <p:cNvPr id="69682" name="Text Box 213"/>
          <p:cNvSpPr txBox="1">
            <a:spLocks noChangeArrowheads="1"/>
          </p:cNvSpPr>
          <p:nvPr/>
        </p:nvSpPr>
        <p:spPr bwMode="auto">
          <a:xfrm>
            <a:off x="5989638" y="5511800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SendBase=120</a:t>
            </a:r>
          </a:p>
        </p:txBody>
      </p:sp>
      <p:sp>
        <p:nvSpPr>
          <p:cNvPr id="69683" name="Text Box 214"/>
          <p:cNvSpPr txBox="1">
            <a:spLocks noChangeArrowheads="1"/>
          </p:cNvSpPr>
          <p:nvPr/>
        </p:nvSpPr>
        <p:spPr bwMode="auto">
          <a:xfrm>
            <a:off x="6016626" y="2266950"/>
            <a:ext cx="1266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SendBase=92</a:t>
            </a:r>
          </a:p>
        </p:txBody>
      </p:sp>
      <p:pic>
        <p:nvPicPr>
          <p:cNvPr id="85043" name="Picture 2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912814"/>
            <a:ext cx="7461305" cy="14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44" name="Group 219"/>
          <p:cNvGrpSpPr>
            <a:grpSpLocks/>
          </p:cNvGrpSpPr>
          <p:nvPr/>
        </p:nvGrpSpPr>
        <p:grpSpPr bwMode="auto">
          <a:xfrm>
            <a:off x="6896100" y="1543050"/>
            <a:ext cx="630238" cy="533400"/>
            <a:chOff x="-44" y="1473"/>
            <a:chExt cx="981" cy="1105"/>
          </a:xfrm>
        </p:grpSpPr>
        <p:pic>
          <p:nvPicPr>
            <p:cNvPr id="85054" name="Picture 220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5" name="Freeform 2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85045" name="Group 225"/>
          <p:cNvGrpSpPr>
            <a:grpSpLocks/>
          </p:cNvGrpSpPr>
          <p:nvPr/>
        </p:nvGrpSpPr>
        <p:grpSpPr bwMode="auto">
          <a:xfrm flipH="1">
            <a:off x="9463089" y="1549400"/>
            <a:ext cx="631825" cy="622300"/>
            <a:chOff x="-44" y="1473"/>
            <a:chExt cx="981" cy="1105"/>
          </a:xfrm>
        </p:grpSpPr>
        <p:pic>
          <p:nvPicPr>
            <p:cNvPr id="85052" name="Picture 226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3" name="Freeform 2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85046" name="Group 228"/>
          <p:cNvGrpSpPr>
            <a:grpSpLocks/>
          </p:cNvGrpSpPr>
          <p:nvPr/>
        </p:nvGrpSpPr>
        <p:grpSpPr bwMode="auto">
          <a:xfrm>
            <a:off x="2171700" y="1547813"/>
            <a:ext cx="630238" cy="533400"/>
            <a:chOff x="-44" y="1473"/>
            <a:chExt cx="981" cy="1105"/>
          </a:xfrm>
        </p:grpSpPr>
        <p:pic>
          <p:nvPicPr>
            <p:cNvPr id="85050" name="Picture 2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1" name="Freeform 2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85047" name="Group 231"/>
          <p:cNvGrpSpPr>
            <a:grpSpLocks/>
          </p:cNvGrpSpPr>
          <p:nvPr/>
        </p:nvGrpSpPr>
        <p:grpSpPr bwMode="auto">
          <a:xfrm flipH="1">
            <a:off x="4749801" y="1531939"/>
            <a:ext cx="709613" cy="600075"/>
            <a:chOff x="-44" y="1473"/>
            <a:chExt cx="981" cy="1105"/>
          </a:xfrm>
        </p:grpSpPr>
        <p:pic>
          <p:nvPicPr>
            <p:cNvPr id="85048" name="Picture 23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9" name="Freeform 2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80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751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238126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TCP: retransmission scenarios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70661" name="Text Box 22"/>
          <p:cNvSpPr txBox="1">
            <a:spLocks noChangeArrowheads="1"/>
          </p:cNvSpPr>
          <p:nvPr/>
        </p:nvSpPr>
        <p:spPr bwMode="auto">
          <a:xfrm>
            <a:off x="3482976" y="3468689"/>
            <a:ext cx="35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70662" name="Text Box 34"/>
          <p:cNvSpPr txBox="1">
            <a:spLocks noChangeArrowheads="1"/>
          </p:cNvSpPr>
          <p:nvPr/>
        </p:nvSpPr>
        <p:spPr bwMode="auto">
          <a:xfrm>
            <a:off x="3163888" y="5975351"/>
            <a:ext cx="17510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cumulative ACK</a:t>
            </a:r>
            <a:endParaRPr lang="en-US" sz="1000">
              <a:solidFill>
                <a:srgbClr val="000099"/>
              </a:solidFill>
            </a:endParaRPr>
          </a:p>
        </p:txBody>
      </p:sp>
      <p:sp>
        <p:nvSpPr>
          <p:cNvPr id="70663" name="Line 35"/>
          <p:cNvSpPr>
            <a:spLocks noChangeShapeType="1"/>
          </p:cNvSpPr>
          <p:nvPr/>
        </p:nvSpPr>
        <p:spPr bwMode="auto">
          <a:xfrm>
            <a:off x="2932260" y="4540251"/>
            <a:ext cx="2282680" cy="665164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4" name="Line 36"/>
          <p:cNvSpPr>
            <a:spLocks noChangeShapeType="1"/>
          </p:cNvSpPr>
          <p:nvPr/>
        </p:nvSpPr>
        <p:spPr bwMode="auto">
          <a:xfrm>
            <a:off x="2868614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5" name="Line 37"/>
          <p:cNvSpPr>
            <a:spLocks noChangeShapeType="1"/>
          </p:cNvSpPr>
          <p:nvPr/>
        </p:nvSpPr>
        <p:spPr bwMode="auto">
          <a:xfrm flipH="1">
            <a:off x="3746501" y="3106739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6" name="Text Box 39"/>
          <p:cNvSpPr txBox="1">
            <a:spLocks noChangeArrowheads="1"/>
          </p:cNvSpPr>
          <p:nvPr/>
        </p:nvSpPr>
        <p:spPr bwMode="auto">
          <a:xfrm>
            <a:off x="4794251" y="1273175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Host B</a:t>
            </a:r>
          </a:p>
        </p:txBody>
      </p:sp>
      <p:sp>
        <p:nvSpPr>
          <p:cNvPr id="70667" name="Text Box 43"/>
          <p:cNvSpPr txBox="1">
            <a:spLocks noChangeArrowheads="1"/>
          </p:cNvSpPr>
          <p:nvPr/>
        </p:nvSpPr>
        <p:spPr bwMode="auto">
          <a:xfrm>
            <a:off x="2473325" y="1303338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Host A</a:t>
            </a:r>
          </a:p>
        </p:txBody>
      </p:sp>
      <p:sp>
        <p:nvSpPr>
          <p:cNvPr id="70668" name="Rectangle 44"/>
          <p:cNvSpPr>
            <a:spLocks noChangeArrowheads="1"/>
          </p:cNvSpPr>
          <p:nvPr/>
        </p:nvSpPr>
        <p:spPr bwMode="auto">
          <a:xfrm>
            <a:off x="3571875" y="2525714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69" name="Text Box 45"/>
          <p:cNvSpPr txBox="1">
            <a:spLocks noChangeArrowheads="1"/>
          </p:cNvSpPr>
          <p:nvPr/>
        </p:nvSpPr>
        <p:spPr bwMode="auto">
          <a:xfrm>
            <a:off x="3013076" y="2578101"/>
            <a:ext cx="21066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Seq=92, 8 bytes of data</a:t>
            </a:r>
          </a:p>
        </p:txBody>
      </p:sp>
      <p:grpSp>
        <p:nvGrpSpPr>
          <p:cNvPr id="87053" name="Group 46"/>
          <p:cNvGrpSpPr>
            <a:grpSpLocks/>
          </p:cNvGrpSpPr>
          <p:nvPr/>
        </p:nvGrpSpPr>
        <p:grpSpPr bwMode="auto">
          <a:xfrm>
            <a:off x="3768726" y="3306763"/>
            <a:ext cx="949325" cy="304800"/>
            <a:chOff x="4215" y="2253"/>
            <a:chExt cx="598" cy="192"/>
          </a:xfrm>
        </p:grpSpPr>
        <p:sp>
          <p:nvSpPr>
            <p:cNvPr id="70699" name="Rectangle 47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0700" name="Text Box 48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  <a:latin typeface="Arial" charset="0"/>
                </a:rPr>
                <a:t>ACK=100</a:t>
              </a:r>
              <a:endParaRPr lang="en-US" sz="1000">
                <a:solidFill>
                  <a:srgbClr val="000099"/>
                </a:solidFill>
                <a:latin typeface="Times New Roman" charset="0"/>
              </a:endParaRPr>
            </a:p>
          </p:txBody>
        </p:sp>
      </p:grpSp>
      <p:sp>
        <p:nvSpPr>
          <p:cNvPr id="70671" name="Line 49"/>
          <p:cNvSpPr>
            <a:spLocks noChangeShapeType="1"/>
          </p:cNvSpPr>
          <p:nvPr/>
        </p:nvSpPr>
        <p:spPr bwMode="auto">
          <a:xfrm>
            <a:off x="2847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72" name="Line 50"/>
          <p:cNvSpPr>
            <a:spLocks noChangeShapeType="1"/>
          </p:cNvSpPr>
          <p:nvPr/>
        </p:nvSpPr>
        <p:spPr bwMode="auto">
          <a:xfrm>
            <a:off x="5253038" y="2198689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73" name="Rectangle 51"/>
          <p:cNvSpPr>
            <a:spLocks noChangeArrowheads="1"/>
          </p:cNvSpPr>
          <p:nvPr/>
        </p:nvSpPr>
        <p:spPr bwMode="auto">
          <a:xfrm>
            <a:off x="3589338" y="4613275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0674" name="Text Box 52"/>
          <p:cNvSpPr txBox="1">
            <a:spLocks noChangeArrowheads="1"/>
          </p:cNvSpPr>
          <p:nvPr/>
        </p:nvSpPr>
        <p:spPr bwMode="auto">
          <a:xfrm>
            <a:off x="2863851" y="4700588"/>
            <a:ext cx="265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rgbClr val="000099"/>
                </a:solidFill>
              </a:rPr>
              <a:t>Seq=120,  15 bytes of data</a:t>
            </a:r>
          </a:p>
        </p:txBody>
      </p:sp>
      <p:sp>
        <p:nvSpPr>
          <p:cNvPr id="70675" name="Rectangle 55"/>
          <p:cNvSpPr>
            <a:spLocks noChangeArrowheads="1"/>
          </p:cNvSpPr>
          <p:nvPr/>
        </p:nvSpPr>
        <p:spPr bwMode="auto">
          <a:xfrm>
            <a:off x="3700463" y="51736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87059" name="Group 75"/>
          <p:cNvGrpSpPr>
            <a:grpSpLocks/>
          </p:cNvGrpSpPr>
          <p:nvPr/>
        </p:nvGrpSpPr>
        <p:grpSpPr bwMode="auto">
          <a:xfrm>
            <a:off x="2471738" y="2449513"/>
            <a:ext cx="400050" cy="2406650"/>
            <a:chOff x="3413" y="1529"/>
            <a:chExt cx="252" cy="1103"/>
          </a:xfrm>
        </p:grpSpPr>
        <p:sp>
          <p:nvSpPr>
            <p:cNvPr id="70692" name="Text Box 53"/>
            <p:cNvSpPr txBox="1">
              <a:spLocks noChangeArrowheads="1"/>
            </p:cNvSpPr>
            <p:nvPr/>
          </p:nvSpPr>
          <p:spPr bwMode="auto">
            <a:xfrm rot="10800000">
              <a:off x="3413" y="1930"/>
              <a:ext cx="25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</a:rPr>
                <a:t>timeout</a:t>
              </a:r>
            </a:p>
          </p:txBody>
        </p:sp>
        <p:grpSp>
          <p:nvGrpSpPr>
            <p:cNvPr id="87076" name="Group 57"/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70697" name="Line 58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8" name="Line 59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87077" name="Group 60"/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70695" name="Line 61"/>
              <p:cNvSpPr>
                <a:spLocks noChangeShapeType="1"/>
              </p:cNvSpPr>
              <p:nvPr/>
            </p:nvSpPr>
            <p:spPr bwMode="auto">
              <a:xfrm flipV="1">
                <a:off x="3136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0696" name="Line 62"/>
              <p:cNvSpPr>
                <a:spLocks noChangeShapeType="1"/>
              </p:cNvSpPr>
              <p:nvPr/>
            </p:nvSpPr>
            <p:spPr bwMode="auto">
              <a:xfrm>
                <a:off x="3106" y="1758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87060" name="Group 63"/>
          <p:cNvGrpSpPr>
            <a:grpSpLocks/>
          </p:cNvGrpSpPr>
          <p:nvPr/>
        </p:nvGrpSpPr>
        <p:grpSpPr bwMode="auto">
          <a:xfrm>
            <a:off x="2854326" y="2830513"/>
            <a:ext cx="2346325" cy="571500"/>
            <a:chOff x="3759" y="1622"/>
            <a:chExt cx="1478" cy="360"/>
          </a:xfrm>
        </p:grpSpPr>
        <p:sp>
          <p:nvSpPr>
            <p:cNvPr id="70689" name="Line 64"/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90" name="Rectangle 65"/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91" name="Text Box 66"/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</a:rPr>
                <a:t>Seq=100, 20 bytes of data</a:t>
              </a:r>
            </a:p>
          </p:txBody>
        </p:sp>
      </p:grpSp>
      <p:sp>
        <p:nvSpPr>
          <p:cNvPr id="70678" name="Line 67"/>
          <p:cNvSpPr>
            <a:spLocks noChangeShapeType="1"/>
          </p:cNvSpPr>
          <p:nvPr/>
        </p:nvSpPr>
        <p:spPr bwMode="auto">
          <a:xfrm flipH="1">
            <a:off x="2859088" y="3462339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87062" name="Group 68"/>
          <p:cNvGrpSpPr>
            <a:grpSpLocks/>
          </p:cNvGrpSpPr>
          <p:nvPr/>
        </p:nvGrpSpPr>
        <p:grpSpPr bwMode="auto">
          <a:xfrm>
            <a:off x="3502026" y="3863975"/>
            <a:ext cx="949325" cy="304800"/>
            <a:chOff x="4215" y="2253"/>
            <a:chExt cx="598" cy="192"/>
          </a:xfrm>
        </p:grpSpPr>
        <p:sp>
          <p:nvSpPr>
            <p:cNvPr id="70687" name="Rectangle 69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0688" name="Text Box 70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  <a:latin typeface="Arial" charset="0"/>
                </a:rPr>
                <a:t>ACK=120</a:t>
              </a:r>
              <a:endParaRPr lang="en-US" sz="1000">
                <a:solidFill>
                  <a:srgbClr val="000099"/>
                </a:solidFill>
                <a:latin typeface="Times New Roman" charset="0"/>
              </a:endParaRPr>
            </a:p>
          </p:txBody>
        </p:sp>
      </p:grpSp>
      <p:pic>
        <p:nvPicPr>
          <p:cNvPr id="87063" name="Picture 7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912814"/>
            <a:ext cx="7495554" cy="13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64" name="Group 84"/>
          <p:cNvGrpSpPr>
            <a:grpSpLocks/>
          </p:cNvGrpSpPr>
          <p:nvPr/>
        </p:nvGrpSpPr>
        <p:grpSpPr bwMode="auto">
          <a:xfrm>
            <a:off x="2427289" y="1565275"/>
            <a:ext cx="630237" cy="533400"/>
            <a:chOff x="-44" y="1473"/>
            <a:chExt cx="981" cy="1105"/>
          </a:xfrm>
        </p:grpSpPr>
        <p:pic>
          <p:nvPicPr>
            <p:cNvPr id="87068" name="Picture 8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69" name="Freeform 8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87065" name="Group 87"/>
          <p:cNvGrpSpPr>
            <a:grpSpLocks/>
          </p:cNvGrpSpPr>
          <p:nvPr/>
        </p:nvGrpSpPr>
        <p:grpSpPr bwMode="auto">
          <a:xfrm flipH="1">
            <a:off x="5005389" y="1560513"/>
            <a:ext cx="674687" cy="590550"/>
            <a:chOff x="-44" y="1473"/>
            <a:chExt cx="981" cy="1105"/>
          </a:xfrm>
        </p:grpSpPr>
        <p:pic>
          <p:nvPicPr>
            <p:cNvPr id="87066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67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783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2" y="350839"/>
            <a:ext cx="7888361" cy="669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100" dirty="0">
                <a:ea typeface="ＭＳ Ｐゴシック" charset="0"/>
              </a:rPr>
              <a:t>TCP ACK generation </a:t>
            </a:r>
            <a:r>
              <a:rPr lang="en-US" altLang="zh-CN" sz="3100" dirty="0">
                <a:ea typeface="ＭＳ Ｐゴシック" charset="0"/>
              </a:rPr>
              <a:t>Recommendation</a:t>
            </a:r>
            <a:r>
              <a:rPr lang="en-US" sz="3100" dirty="0">
                <a:ea typeface="ＭＳ Ｐゴシック" charset="0"/>
              </a:rPr>
              <a:t> </a:t>
            </a:r>
            <a:r>
              <a:rPr lang="en-US" sz="1800" dirty="0">
                <a:ea typeface="ＭＳ Ｐゴシック" charset="0"/>
              </a:rPr>
              <a:t>[RFC 5</a:t>
            </a:r>
            <a:r>
              <a:rPr lang="en-US" altLang="zh-CN" sz="1800" dirty="0">
                <a:ea typeface="ＭＳ Ｐゴシック" charset="0"/>
              </a:rPr>
              <a:t>6</a:t>
            </a:r>
            <a:r>
              <a:rPr lang="en-US" sz="1800" dirty="0">
                <a:ea typeface="ＭＳ Ｐゴシック" charset="0"/>
              </a:rPr>
              <a:t>81]</a:t>
            </a:r>
          </a:p>
        </p:txBody>
      </p:sp>
      <p:sp>
        <p:nvSpPr>
          <p:cNvPr id="71685" name="Text Box 3"/>
          <p:cNvSpPr txBox="1">
            <a:spLocks noChangeArrowheads="1"/>
          </p:cNvSpPr>
          <p:nvPr/>
        </p:nvSpPr>
        <p:spPr bwMode="auto">
          <a:xfrm>
            <a:off x="2276475" y="1554163"/>
            <a:ext cx="33337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dirty="0">
                <a:solidFill>
                  <a:srgbClr val="CC0000"/>
                </a:solidFill>
                <a:latin typeface="Arial" charset="0"/>
              </a:rPr>
              <a:t>event at receiver</a:t>
            </a:r>
            <a:endParaRPr lang="en-US" sz="1800" i="1" dirty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dirty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arrival of in-order segment with</a:t>
            </a: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expected </a:t>
            </a:r>
            <a:r>
              <a:rPr lang="en-US" sz="1800" dirty="0" err="1">
                <a:solidFill>
                  <a:srgbClr val="000099"/>
                </a:solidFill>
                <a:latin typeface="Arial" charset="0"/>
              </a:rPr>
              <a:t>seq</a:t>
            </a:r>
            <a:r>
              <a:rPr lang="en-US" sz="1800" dirty="0">
                <a:solidFill>
                  <a:srgbClr val="000099"/>
                </a:solidFill>
                <a:latin typeface="Arial" charset="0"/>
              </a:rPr>
              <a:t> #. All data up to</a:t>
            </a: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expected </a:t>
            </a:r>
            <a:r>
              <a:rPr lang="en-US" sz="1800" dirty="0" err="1">
                <a:solidFill>
                  <a:srgbClr val="000099"/>
                </a:solidFill>
                <a:latin typeface="Arial" charset="0"/>
              </a:rPr>
              <a:t>seq</a:t>
            </a:r>
            <a:r>
              <a:rPr lang="en-US" sz="1800" dirty="0">
                <a:solidFill>
                  <a:srgbClr val="000099"/>
                </a:solidFill>
                <a:latin typeface="Arial" charset="0"/>
              </a:rPr>
              <a:t> # already </a:t>
            </a:r>
            <a:r>
              <a:rPr lang="en-US" sz="1800" dirty="0" err="1">
                <a:solidFill>
                  <a:srgbClr val="000099"/>
                </a:solidFill>
                <a:latin typeface="Arial" charset="0"/>
              </a:rPr>
              <a:t>ACKed</a:t>
            </a:r>
            <a:endParaRPr lang="en-US" sz="1800" dirty="0">
              <a:solidFill>
                <a:srgbClr val="000099"/>
              </a:solidFill>
              <a:latin typeface="Arial" charset="0"/>
            </a:endParaRPr>
          </a:p>
          <a:p>
            <a:pPr algn="l">
              <a:defRPr/>
            </a:pPr>
            <a:endParaRPr lang="en-US" sz="1800" dirty="0">
              <a:solidFill>
                <a:srgbClr val="000099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arrival of in-order segment with</a:t>
            </a: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expected </a:t>
            </a:r>
            <a:r>
              <a:rPr lang="en-US" sz="1800" dirty="0" err="1">
                <a:solidFill>
                  <a:srgbClr val="000099"/>
                </a:solidFill>
                <a:latin typeface="Arial" charset="0"/>
              </a:rPr>
              <a:t>seq</a:t>
            </a:r>
            <a:r>
              <a:rPr lang="en-US" sz="1800" dirty="0">
                <a:solidFill>
                  <a:srgbClr val="000099"/>
                </a:solidFill>
                <a:latin typeface="Arial" charset="0"/>
              </a:rPr>
              <a:t> #. One other </a:t>
            </a: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segment has ACK pending</a:t>
            </a:r>
          </a:p>
          <a:p>
            <a:pPr algn="l">
              <a:defRPr/>
            </a:pPr>
            <a:endParaRPr lang="en-US" sz="1800" dirty="0">
              <a:solidFill>
                <a:srgbClr val="000099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arrival of out-of-order segment</a:t>
            </a: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higher-than-expect seq. # .</a:t>
            </a: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Gap detected</a:t>
            </a:r>
          </a:p>
          <a:p>
            <a:pPr algn="l">
              <a:defRPr/>
            </a:pPr>
            <a:endParaRPr lang="en-US" sz="1800" dirty="0">
              <a:solidFill>
                <a:srgbClr val="000099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arrival of segment that </a:t>
            </a: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partially or completely fills gap</a:t>
            </a:r>
          </a:p>
          <a:p>
            <a:pPr algn="l">
              <a:defRPr/>
            </a:pPr>
            <a:endParaRPr lang="en-US" sz="1800" dirty="0">
              <a:latin typeface="Arial" charset="0"/>
            </a:endParaRPr>
          </a:p>
          <a:p>
            <a:pPr algn="l">
              <a:defRPr/>
            </a:pPr>
            <a:endParaRPr lang="en-US" sz="1000" dirty="0">
              <a:latin typeface="Times New Roman" charset="0"/>
            </a:endParaRPr>
          </a:p>
        </p:txBody>
      </p:sp>
      <p:sp>
        <p:nvSpPr>
          <p:cNvPr id="71686" name="Text Box 4"/>
          <p:cNvSpPr txBox="1">
            <a:spLocks noChangeArrowheads="1"/>
          </p:cNvSpPr>
          <p:nvPr/>
        </p:nvSpPr>
        <p:spPr bwMode="auto">
          <a:xfrm>
            <a:off x="6038850" y="1544638"/>
            <a:ext cx="4070350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400" i="1" dirty="0">
                <a:solidFill>
                  <a:srgbClr val="CC0000"/>
                </a:solidFill>
                <a:latin typeface="Arial" charset="0"/>
              </a:rPr>
              <a:t>TCP receiver action</a:t>
            </a:r>
            <a:endParaRPr lang="en-US" sz="1800" i="1" dirty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endParaRPr lang="en-US" sz="1800" i="1" dirty="0">
              <a:solidFill>
                <a:srgbClr val="CC0000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delayed ACK. Wait up to 500ms</a:t>
            </a: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for next segment. If no next segment,</a:t>
            </a: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send ACK</a:t>
            </a:r>
          </a:p>
          <a:p>
            <a:pPr algn="l">
              <a:defRPr/>
            </a:pPr>
            <a:endParaRPr lang="en-US" sz="1800" dirty="0">
              <a:solidFill>
                <a:srgbClr val="000099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immediately send single cumulative </a:t>
            </a: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ACK, </a:t>
            </a:r>
            <a:r>
              <a:rPr lang="en-US" sz="1800" dirty="0" err="1">
                <a:solidFill>
                  <a:srgbClr val="000099"/>
                </a:solidFill>
                <a:latin typeface="Arial" charset="0"/>
              </a:rPr>
              <a:t>ACKing</a:t>
            </a:r>
            <a:r>
              <a:rPr lang="en-US" sz="1800" dirty="0">
                <a:solidFill>
                  <a:srgbClr val="000099"/>
                </a:solidFill>
                <a:latin typeface="Arial" charset="0"/>
              </a:rPr>
              <a:t> both in-order segments </a:t>
            </a:r>
          </a:p>
          <a:p>
            <a:pPr algn="l">
              <a:defRPr/>
            </a:pPr>
            <a:endParaRPr lang="en-US" sz="1800" dirty="0">
              <a:solidFill>
                <a:srgbClr val="000099"/>
              </a:solidFill>
              <a:latin typeface="Arial" charset="0"/>
            </a:endParaRPr>
          </a:p>
          <a:p>
            <a:pPr algn="l">
              <a:defRPr/>
            </a:pPr>
            <a:endParaRPr lang="en-US" sz="1800" dirty="0">
              <a:solidFill>
                <a:srgbClr val="000099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immediately send </a:t>
            </a:r>
            <a:r>
              <a:rPr lang="en-US" sz="1800" i="1" dirty="0">
                <a:solidFill>
                  <a:srgbClr val="CC0000"/>
                </a:solidFill>
                <a:latin typeface="Arial" charset="0"/>
              </a:rPr>
              <a:t>duplicate ACK</a:t>
            </a:r>
            <a:r>
              <a:rPr lang="en-US" sz="1800" dirty="0">
                <a:solidFill>
                  <a:srgbClr val="000099"/>
                </a:solidFill>
                <a:latin typeface="Arial" charset="0"/>
              </a:rPr>
              <a:t>, </a:t>
            </a: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indicating seq. # of next expected byte</a:t>
            </a:r>
          </a:p>
          <a:p>
            <a:pPr algn="l">
              <a:defRPr/>
            </a:pPr>
            <a:endParaRPr lang="en-US" sz="1800" dirty="0">
              <a:solidFill>
                <a:srgbClr val="000099"/>
              </a:solidFill>
              <a:latin typeface="Arial" charset="0"/>
            </a:endParaRPr>
          </a:p>
          <a:p>
            <a:pPr algn="l">
              <a:defRPr/>
            </a:pPr>
            <a:endParaRPr lang="en-US" sz="1800" dirty="0">
              <a:solidFill>
                <a:srgbClr val="000099"/>
              </a:solidFill>
              <a:latin typeface="Arial" charset="0"/>
            </a:endParaRP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immediate send ACK, provided that</a:t>
            </a:r>
          </a:p>
          <a:p>
            <a:pPr algn="l"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segment starts at lower end of gap</a:t>
            </a:r>
          </a:p>
          <a:p>
            <a:pPr algn="l">
              <a:defRPr/>
            </a:pPr>
            <a:endParaRPr lang="en-US" sz="1800" dirty="0">
              <a:latin typeface="Arial" charset="0"/>
            </a:endParaRPr>
          </a:p>
          <a:p>
            <a:pPr algn="l">
              <a:defRPr/>
            </a:pPr>
            <a:endParaRPr lang="en-US" sz="1000" dirty="0">
              <a:latin typeface="Times New Roman" charset="0"/>
            </a:endParaRPr>
          </a:p>
        </p:txBody>
      </p:sp>
      <p:sp>
        <p:nvSpPr>
          <p:cNvPr id="71687" name="Line 9"/>
          <p:cNvSpPr>
            <a:spLocks noChangeShapeType="1"/>
          </p:cNvSpPr>
          <p:nvPr/>
        </p:nvSpPr>
        <p:spPr bwMode="auto">
          <a:xfrm>
            <a:off x="5848350" y="1704976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89095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1" y="970756"/>
            <a:ext cx="7888361" cy="84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9" name="Line 11"/>
          <p:cNvSpPr>
            <a:spLocks noChangeShapeType="1"/>
          </p:cNvSpPr>
          <p:nvPr/>
        </p:nvSpPr>
        <p:spPr bwMode="auto">
          <a:xfrm>
            <a:off x="2292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0" name="Line 12"/>
          <p:cNvSpPr>
            <a:spLocks noChangeShapeType="1"/>
          </p:cNvSpPr>
          <p:nvPr/>
        </p:nvSpPr>
        <p:spPr bwMode="auto">
          <a:xfrm>
            <a:off x="2276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1" name="Line 13"/>
          <p:cNvSpPr>
            <a:spLocks noChangeShapeType="1"/>
          </p:cNvSpPr>
          <p:nvPr/>
        </p:nvSpPr>
        <p:spPr bwMode="auto">
          <a:xfrm>
            <a:off x="2293939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692" name="Line 14"/>
          <p:cNvSpPr>
            <a:spLocks noChangeShapeType="1"/>
          </p:cNvSpPr>
          <p:nvPr/>
        </p:nvSpPr>
        <p:spPr bwMode="auto">
          <a:xfrm>
            <a:off x="2287589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93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12950" y="1397000"/>
            <a:ext cx="38100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200" dirty="0"/>
              <a:t>time-out period  often relatively long: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200" dirty="0"/>
              <a:t>long delay before resending lost packet</a:t>
            </a:r>
          </a:p>
          <a:p>
            <a:pPr>
              <a:lnSpc>
                <a:spcPct val="110000"/>
              </a:lnSpc>
              <a:defRPr/>
            </a:pPr>
            <a:r>
              <a:rPr lang="en-US" sz="2200" dirty="0"/>
              <a:t>detect lost segments via duplicate ACKs.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200" dirty="0"/>
              <a:t>sender often sends many segments back-to-back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200" dirty="0"/>
              <a:t>if segment is lost, there will likely be many duplicate ACKs.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>
            <a:off x="6351588" y="2143126"/>
            <a:ext cx="3567112" cy="3813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463550" indent="-23812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if sender receives 3 ACKs for same data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(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"triple duplicate 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resend </a:t>
            </a:r>
            <a:r>
              <a:rPr lang="en-US" altLang="ja-JP" sz="28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unacked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 segment with smallest </a:t>
            </a:r>
            <a:r>
              <a:rPr lang="en-US" altLang="ja-JP" sz="28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seq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 #</a:t>
            </a:r>
          </a:p>
          <a:p>
            <a:pPr marL="342900" lvl="1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likely that </a:t>
            </a:r>
            <a:r>
              <a:rPr lang="en-US" altLang="zh-CN" sz="20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unacked</a:t>
            </a:r>
            <a:r>
              <a:rPr lang="en-US" altLang="zh-CN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segment lost, so don</a:t>
            </a:r>
            <a:r>
              <a:rPr lang="en-US" altLang="ja-JP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't wait for timeout</a:t>
            </a:r>
            <a:endParaRPr lang="en-US" altLang="zh-CN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72711" name="Rectangle 6"/>
          <p:cNvSpPr>
            <a:spLocks noChangeArrowheads="1"/>
          </p:cNvSpPr>
          <p:nvPr/>
        </p:nvSpPr>
        <p:spPr bwMode="auto">
          <a:xfrm>
            <a:off x="6275388" y="1914526"/>
            <a:ext cx="3509962" cy="368141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2712" name="Text Box 7"/>
          <p:cNvSpPr txBox="1">
            <a:spLocks noChangeArrowheads="1"/>
          </p:cNvSpPr>
          <p:nvPr/>
        </p:nvSpPr>
        <p:spPr bwMode="auto">
          <a:xfrm>
            <a:off x="6407151" y="1679575"/>
            <a:ext cx="2773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>
                <a:solidFill>
                  <a:srgbClr val="CC0000"/>
                </a:solidFill>
              </a:rPr>
              <a:t>TCP fast retransmit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6318251" y="2852936"/>
            <a:ext cx="3408363" cy="4312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Gill Sans MT" panose="020B0502020104020203" pitchFamily="34" charset="0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Gill Sans MT" panose="020B0502020104020203" pitchFamily="34" charset="0"/>
              </a:rPr>
              <a:t>"triple duplicate ACKs"),</a:t>
            </a:r>
            <a:r>
              <a:rPr lang="en-US" altLang="ja-JP" sz="2800" dirty="0">
                <a:solidFill>
                  <a:srgbClr val="0000FF"/>
                </a:solidFill>
                <a:latin typeface="Gill Sans MT" panose="020B0502020104020203" pitchFamily="34" charset="0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Gill Sans MT" panose="020B0502020104020203" pitchFamily="34" charset="0"/>
            </a:endParaRPr>
          </a:p>
        </p:txBody>
      </p:sp>
      <p:pic>
        <p:nvPicPr>
          <p:cNvPr id="90121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7" y="903289"/>
            <a:ext cx="4094162" cy="13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044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Line 3"/>
          <p:cNvSpPr>
            <a:spLocks noChangeShapeType="1"/>
          </p:cNvSpPr>
          <p:nvPr/>
        </p:nvSpPr>
        <p:spPr bwMode="auto">
          <a:xfrm>
            <a:off x="4592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3" name="Line 9"/>
          <p:cNvSpPr>
            <a:spLocks noChangeShapeType="1"/>
          </p:cNvSpPr>
          <p:nvPr/>
        </p:nvSpPr>
        <p:spPr bwMode="auto">
          <a:xfrm>
            <a:off x="4592638" y="2547939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4" name="Line 10"/>
          <p:cNvSpPr>
            <a:spLocks noChangeShapeType="1"/>
          </p:cNvSpPr>
          <p:nvPr/>
        </p:nvSpPr>
        <p:spPr bwMode="auto">
          <a:xfrm flipH="1">
            <a:off x="4589464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5" name="Line 11"/>
          <p:cNvSpPr>
            <a:spLocks noChangeShapeType="1"/>
          </p:cNvSpPr>
          <p:nvPr/>
        </p:nvSpPr>
        <p:spPr bwMode="auto">
          <a:xfrm>
            <a:off x="7107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6" name="Line 12"/>
          <p:cNvSpPr>
            <a:spLocks noChangeShapeType="1"/>
          </p:cNvSpPr>
          <p:nvPr/>
        </p:nvSpPr>
        <p:spPr bwMode="auto">
          <a:xfrm flipH="1">
            <a:off x="4556126" y="2962276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7" name="Line 14"/>
          <p:cNvSpPr>
            <a:spLocks noChangeShapeType="1"/>
          </p:cNvSpPr>
          <p:nvPr/>
        </p:nvSpPr>
        <p:spPr bwMode="auto">
          <a:xfrm>
            <a:off x="4592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8" name="Line 15"/>
          <p:cNvSpPr>
            <a:spLocks noChangeShapeType="1"/>
          </p:cNvSpPr>
          <p:nvPr/>
        </p:nvSpPr>
        <p:spPr bwMode="auto">
          <a:xfrm>
            <a:off x="4592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39" name="Line 16"/>
          <p:cNvSpPr>
            <a:spLocks noChangeShapeType="1"/>
          </p:cNvSpPr>
          <p:nvPr/>
        </p:nvSpPr>
        <p:spPr bwMode="auto">
          <a:xfrm>
            <a:off x="4592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0" name="Line 17"/>
          <p:cNvSpPr>
            <a:spLocks noChangeShapeType="1"/>
          </p:cNvSpPr>
          <p:nvPr/>
        </p:nvSpPr>
        <p:spPr bwMode="auto">
          <a:xfrm flipH="1">
            <a:off x="4557714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1" name="Line 18"/>
          <p:cNvSpPr>
            <a:spLocks noChangeShapeType="1"/>
          </p:cNvSpPr>
          <p:nvPr/>
        </p:nvSpPr>
        <p:spPr bwMode="auto">
          <a:xfrm flipH="1">
            <a:off x="4592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2" name="Line 19"/>
          <p:cNvSpPr>
            <a:spLocks noChangeShapeType="1"/>
          </p:cNvSpPr>
          <p:nvPr/>
        </p:nvSpPr>
        <p:spPr bwMode="auto">
          <a:xfrm flipH="1">
            <a:off x="4592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3" name="Text Box 20"/>
          <p:cNvSpPr txBox="1">
            <a:spLocks noChangeArrowheads="1"/>
          </p:cNvSpPr>
          <p:nvPr/>
        </p:nvSpPr>
        <p:spPr bwMode="auto">
          <a:xfrm>
            <a:off x="6265864" y="2714625"/>
            <a:ext cx="28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X</a:t>
            </a:r>
            <a:endParaRPr lang="en-US" sz="1000">
              <a:solidFill>
                <a:srgbClr val="000099"/>
              </a:solidFill>
              <a:latin typeface="Times New Roman" charset="0"/>
            </a:endParaRPr>
          </a:p>
        </p:txBody>
      </p:sp>
      <p:sp>
        <p:nvSpPr>
          <p:cNvPr id="73744" name="Line 24"/>
          <p:cNvSpPr>
            <a:spLocks noChangeShapeType="1"/>
          </p:cNvSpPr>
          <p:nvPr/>
        </p:nvSpPr>
        <p:spPr bwMode="auto">
          <a:xfrm>
            <a:off x="4618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45" name="Text Box 29"/>
          <p:cNvSpPr txBox="1">
            <a:spLocks noChangeArrowheads="1"/>
          </p:cNvSpPr>
          <p:nvPr/>
        </p:nvSpPr>
        <p:spPr bwMode="auto">
          <a:xfrm>
            <a:off x="4330701" y="5986463"/>
            <a:ext cx="3178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fast retransmit after sender </a:t>
            </a:r>
          </a:p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receipt of triple duplicate ACK</a:t>
            </a:r>
            <a:endParaRPr lang="en-US" sz="1000" dirty="0">
              <a:solidFill>
                <a:srgbClr val="000099"/>
              </a:solidFill>
            </a:endParaRPr>
          </a:p>
        </p:txBody>
      </p:sp>
      <p:sp>
        <p:nvSpPr>
          <p:cNvPr id="73746" name="Text Box 34"/>
          <p:cNvSpPr txBox="1">
            <a:spLocks noChangeArrowheads="1"/>
          </p:cNvSpPr>
          <p:nvPr/>
        </p:nvSpPr>
        <p:spPr bwMode="auto">
          <a:xfrm>
            <a:off x="6634163" y="1139825"/>
            <a:ext cx="7731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Host B</a:t>
            </a:r>
          </a:p>
        </p:txBody>
      </p:sp>
      <p:sp>
        <p:nvSpPr>
          <p:cNvPr id="73747" name="Text Box 38"/>
          <p:cNvSpPr txBox="1">
            <a:spLocks noChangeArrowheads="1"/>
          </p:cNvSpPr>
          <p:nvPr/>
        </p:nvSpPr>
        <p:spPr bwMode="auto">
          <a:xfrm>
            <a:off x="4300539" y="1157288"/>
            <a:ext cx="776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Host A</a:t>
            </a:r>
          </a:p>
        </p:txBody>
      </p:sp>
      <p:sp>
        <p:nvSpPr>
          <p:cNvPr id="73748" name="Text Box 40"/>
          <p:cNvSpPr txBox="1">
            <a:spLocks noChangeArrowheads="1"/>
          </p:cNvSpPr>
          <p:nvPr/>
        </p:nvSpPr>
        <p:spPr bwMode="auto">
          <a:xfrm>
            <a:off x="4740276" y="2239964"/>
            <a:ext cx="2106667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Seq=92, 8 bytes of data</a:t>
            </a:r>
          </a:p>
        </p:txBody>
      </p:sp>
      <p:grpSp>
        <p:nvGrpSpPr>
          <p:cNvPr id="91156" name="Group 41"/>
          <p:cNvGrpSpPr>
            <a:grpSpLocks/>
          </p:cNvGrpSpPr>
          <p:nvPr/>
        </p:nvGrpSpPr>
        <p:grpSpPr bwMode="auto">
          <a:xfrm>
            <a:off x="4694239" y="3489325"/>
            <a:ext cx="949325" cy="304800"/>
            <a:chOff x="4215" y="2253"/>
            <a:chExt cx="598" cy="192"/>
          </a:xfrm>
        </p:grpSpPr>
        <p:sp>
          <p:nvSpPr>
            <p:cNvPr id="73779" name="Rectangle 42"/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80" name="Text Box 43"/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  <a:latin typeface="Arial" charset="0"/>
                </a:rPr>
                <a:t>ACK=100</a:t>
              </a:r>
              <a:endParaRPr lang="en-US" sz="1000">
                <a:solidFill>
                  <a:srgbClr val="000099"/>
                </a:solidFill>
                <a:latin typeface="Times New Roman" charset="0"/>
              </a:endParaRPr>
            </a:p>
          </p:txBody>
        </p:sp>
      </p:grpSp>
      <p:grpSp>
        <p:nvGrpSpPr>
          <p:cNvPr id="91157" name="Group 78"/>
          <p:cNvGrpSpPr>
            <a:grpSpLocks/>
          </p:cNvGrpSpPr>
          <p:nvPr/>
        </p:nvGrpSpPr>
        <p:grpSpPr bwMode="auto">
          <a:xfrm>
            <a:off x="4206876" y="2292350"/>
            <a:ext cx="400050" cy="3524250"/>
            <a:chOff x="396" y="868"/>
            <a:chExt cx="252" cy="2220"/>
          </a:xfrm>
        </p:grpSpPr>
        <p:sp>
          <p:nvSpPr>
            <p:cNvPr id="73772" name="Text Box 50"/>
            <p:cNvSpPr txBox="1">
              <a:spLocks noChangeArrowheads="1"/>
            </p:cNvSpPr>
            <p:nvPr/>
          </p:nvSpPr>
          <p:spPr bwMode="auto">
            <a:xfrm rot="10800000">
              <a:off x="396" y="1776"/>
              <a:ext cx="252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</a:rPr>
                <a:t>timeout</a:t>
              </a:r>
            </a:p>
          </p:txBody>
        </p:sp>
        <p:grpSp>
          <p:nvGrpSpPr>
            <p:cNvPr id="91180" name="Group 51"/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73777" name="Line 52"/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8" name="Line 53"/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91181" name="Group 54"/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73775" name="Line 55"/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3776" name="Line 56"/>
              <p:cNvSpPr>
                <a:spLocks noChangeShapeType="1"/>
              </p:cNvSpPr>
              <p:nvPr/>
            </p:nvSpPr>
            <p:spPr bwMode="auto">
              <a:xfrm>
                <a:off x="3106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1158" name="Group 71"/>
          <p:cNvGrpSpPr>
            <a:grpSpLocks/>
          </p:cNvGrpSpPr>
          <p:nvPr/>
        </p:nvGrpSpPr>
        <p:grpSpPr bwMode="auto">
          <a:xfrm>
            <a:off x="4705351" y="3800475"/>
            <a:ext cx="949325" cy="304800"/>
            <a:chOff x="35" y="1825"/>
            <a:chExt cx="598" cy="192"/>
          </a:xfrm>
        </p:grpSpPr>
        <p:sp>
          <p:nvSpPr>
            <p:cNvPr id="73770" name="Rectangle 6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71" name="Text Box 6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  <a:latin typeface="Arial" charset="0"/>
                </a:rPr>
                <a:t>ACK=100</a:t>
              </a:r>
              <a:endParaRPr lang="en-US" sz="1000">
                <a:solidFill>
                  <a:srgbClr val="000099"/>
                </a:solidFill>
                <a:latin typeface="Times New Roman" charset="0"/>
              </a:endParaRPr>
            </a:p>
          </p:txBody>
        </p:sp>
      </p:grpSp>
      <p:grpSp>
        <p:nvGrpSpPr>
          <p:cNvPr id="91159" name="Group 72"/>
          <p:cNvGrpSpPr>
            <a:grpSpLocks/>
          </p:cNvGrpSpPr>
          <p:nvPr/>
        </p:nvGrpSpPr>
        <p:grpSpPr bwMode="auto">
          <a:xfrm>
            <a:off x="4691064" y="4130675"/>
            <a:ext cx="949325" cy="304800"/>
            <a:chOff x="35" y="1825"/>
            <a:chExt cx="598" cy="192"/>
          </a:xfrm>
        </p:grpSpPr>
        <p:sp>
          <p:nvSpPr>
            <p:cNvPr id="73768" name="Rectangle 73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69" name="Text Box 74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  <a:latin typeface="Arial" charset="0"/>
                </a:rPr>
                <a:t>ACK=100</a:t>
              </a:r>
              <a:endParaRPr lang="en-US" sz="1000">
                <a:solidFill>
                  <a:srgbClr val="000099"/>
                </a:solidFill>
                <a:latin typeface="Times New Roman" charset="0"/>
              </a:endParaRPr>
            </a:p>
          </p:txBody>
        </p:sp>
      </p:grpSp>
      <p:grpSp>
        <p:nvGrpSpPr>
          <p:cNvPr id="91160" name="Group 75"/>
          <p:cNvGrpSpPr>
            <a:grpSpLocks/>
          </p:cNvGrpSpPr>
          <p:nvPr/>
        </p:nvGrpSpPr>
        <p:grpSpPr bwMode="auto">
          <a:xfrm>
            <a:off x="4699001" y="4427538"/>
            <a:ext cx="949325" cy="304800"/>
            <a:chOff x="35" y="1825"/>
            <a:chExt cx="598" cy="192"/>
          </a:xfrm>
        </p:grpSpPr>
        <p:sp>
          <p:nvSpPr>
            <p:cNvPr id="73766" name="Rectangle 76"/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3767" name="Text Box 77"/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  <a:latin typeface="Arial" charset="0"/>
                </a:rPr>
                <a:t>ACK=100</a:t>
              </a:r>
              <a:endParaRPr lang="en-US" sz="1000">
                <a:solidFill>
                  <a:srgbClr val="000099"/>
                </a:solidFill>
                <a:latin typeface="Times New Roman" charset="0"/>
              </a:endParaRPr>
            </a:p>
          </p:txBody>
        </p:sp>
      </p:grpSp>
      <p:sp>
        <p:nvSpPr>
          <p:cNvPr id="73754" name="Rectangle 81"/>
          <p:cNvSpPr>
            <a:spLocks noGrp="1" noChangeArrowheads="1"/>
          </p:cNvSpPr>
          <p:nvPr>
            <p:ph type="title"/>
          </p:nvPr>
        </p:nvSpPr>
        <p:spPr>
          <a:xfrm>
            <a:off x="2057401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fast retransmit</a:t>
            </a:r>
          </a:p>
        </p:txBody>
      </p:sp>
      <p:pic>
        <p:nvPicPr>
          <p:cNvPr id="91162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7" y="903290"/>
            <a:ext cx="4084638" cy="9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56" name="Rectangle 84"/>
          <p:cNvSpPr>
            <a:spLocks noChangeArrowheads="1"/>
          </p:cNvSpPr>
          <p:nvPr/>
        </p:nvSpPr>
        <p:spPr bwMode="auto">
          <a:xfrm>
            <a:off x="4808539" y="2562226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57" name="Text Box 83"/>
          <p:cNvSpPr txBox="1">
            <a:spLocks noChangeArrowheads="1"/>
          </p:cNvSpPr>
          <p:nvPr/>
        </p:nvSpPr>
        <p:spPr bwMode="auto">
          <a:xfrm>
            <a:off x="4716464" y="2506663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Seq=100, 20 bytes of data</a:t>
            </a:r>
          </a:p>
        </p:txBody>
      </p:sp>
      <p:sp>
        <p:nvSpPr>
          <p:cNvPr id="73758" name="Rectangle 85"/>
          <p:cNvSpPr>
            <a:spLocks noChangeArrowheads="1"/>
          </p:cNvSpPr>
          <p:nvPr/>
        </p:nvSpPr>
        <p:spPr bwMode="auto">
          <a:xfrm>
            <a:off x="4770439" y="4770439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3759" name="Text Box 86"/>
          <p:cNvSpPr txBox="1">
            <a:spLocks noChangeArrowheads="1"/>
          </p:cNvSpPr>
          <p:nvPr/>
        </p:nvSpPr>
        <p:spPr bwMode="auto">
          <a:xfrm>
            <a:off x="4678364" y="4714875"/>
            <a:ext cx="2281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Seq=100, 20 bytes of data</a:t>
            </a:r>
          </a:p>
        </p:txBody>
      </p:sp>
      <p:grpSp>
        <p:nvGrpSpPr>
          <p:cNvPr id="91167" name="Group 93"/>
          <p:cNvGrpSpPr>
            <a:grpSpLocks/>
          </p:cNvGrpSpPr>
          <p:nvPr/>
        </p:nvGrpSpPr>
        <p:grpSpPr bwMode="auto">
          <a:xfrm>
            <a:off x="4210050" y="1397000"/>
            <a:ext cx="630238" cy="533400"/>
            <a:chOff x="-44" y="1473"/>
            <a:chExt cx="981" cy="1105"/>
          </a:xfrm>
        </p:grpSpPr>
        <p:pic>
          <p:nvPicPr>
            <p:cNvPr id="91171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2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91168" name="Group 96"/>
          <p:cNvGrpSpPr>
            <a:grpSpLocks/>
          </p:cNvGrpSpPr>
          <p:nvPr/>
        </p:nvGrpSpPr>
        <p:grpSpPr bwMode="auto">
          <a:xfrm flipH="1">
            <a:off x="6788150" y="1423989"/>
            <a:ext cx="654050" cy="579437"/>
            <a:chOff x="-44" y="1473"/>
            <a:chExt cx="981" cy="1105"/>
          </a:xfrm>
        </p:grpSpPr>
        <p:pic>
          <p:nvPicPr>
            <p:cNvPr id="91169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0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53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402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47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251325" cy="4648200"/>
          </a:xfrm>
        </p:spPr>
        <p:txBody>
          <a:bodyPr>
            <a:normAutofit/>
          </a:bodyPr>
          <a:lstStyle/>
          <a:p>
            <a:pPr marL="566738" indent="-566738"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342900" lvl="1" indent="-342900">
              <a:lnSpc>
                <a:spcPct val="90000"/>
              </a:lnSpc>
              <a:spcAft>
                <a:spcPts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</a:rPr>
              <a:t>segment structure</a:t>
            </a:r>
            <a:endParaRPr lang="en-US" sz="3100" dirty="0">
              <a:solidFill>
                <a:srgbClr val="0000FF"/>
              </a:solidFill>
            </a:endParaRPr>
          </a:p>
          <a:p>
            <a:pPr marL="342900" lvl="1" indent="-342900">
              <a:lnSpc>
                <a:spcPct val="90000"/>
              </a:lnSpc>
              <a:spcAft>
                <a:spcPts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  <a:endParaRPr lang="en-US" sz="3100" dirty="0">
              <a:solidFill>
                <a:srgbClr val="0000FF"/>
              </a:solidFill>
            </a:endParaRPr>
          </a:p>
          <a:p>
            <a:pPr marL="342900" lvl="1" indent="-342900">
              <a:lnSpc>
                <a:spcPct val="90000"/>
              </a:lnSpc>
              <a:spcAft>
                <a:spcPts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flow control</a:t>
            </a:r>
            <a:endParaRPr lang="en-US" sz="3100" dirty="0">
              <a:solidFill>
                <a:srgbClr val="0000FF"/>
              </a:solidFill>
            </a:endParaRPr>
          </a:p>
          <a:p>
            <a:pPr marL="342900" lvl="1" indent="-342900">
              <a:spcAft>
                <a:spcPts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</a:rPr>
              <a:t>connection management</a:t>
            </a:r>
            <a:endParaRPr lang="en-US" sz="3100" dirty="0">
              <a:solidFill>
                <a:srgbClr val="0000FF"/>
              </a:solidFill>
            </a:endParaRPr>
          </a:p>
          <a:p>
            <a:pPr marL="566738" indent="-566738"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92166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76" y="981075"/>
            <a:ext cx="3692916" cy="7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5186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5313" y="171451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sp>
        <p:nvSpPr>
          <p:cNvPr id="75781" name="Rectangle 72"/>
          <p:cNvSpPr>
            <a:spLocks noChangeArrowheads="1"/>
          </p:cNvSpPr>
          <p:nvPr/>
        </p:nvSpPr>
        <p:spPr bwMode="auto">
          <a:xfrm>
            <a:off x="6934201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sp>
        <p:nvSpPr>
          <p:cNvPr id="93189" name="Freeform 32"/>
          <p:cNvSpPr>
            <a:spLocks/>
          </p:cNvSpPr>
          <p:nvPr/>
        </p:nvSpPr>
        <p:spPr bwMode="auto">
          <a:xfrm>
            <a:off x="9375776" y="849314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75783" name="Rectangle 40"/>
          <p:cNvSpPr>
            <a:spLocks noChangeArrowheads="1"/>
          </p:cNvSpPr>
          <p:nvPr/>
        </p:nvSpPr>
        <p:spPr bwMode="auto">
          <a:xfrm>
            <a:off x="6848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sp>
        <p:nvSpPr>
          <p:cNvPr id="75784" name="Oval 31"/>
          <p:cNvSpPr>
            <a:spLocks noChangeArrowheads="1"/>
          </p:cNvSpPr>
          <p:nvPr/>
        </p:nvSpPr>
        <p:spPr bwMode="auto">
          <a:xfrm>
            <a:off x="7388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application</a:t>
            </a:r>
          </a:p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ea typeface="ＭＳ Ｐゴシック" charset="0"/>
              </a:rPr>
              <a:t>process</a:t>
            </a:r>
          </a:p>
        </p:txBody>
      </p:sp>
      <p:grpSp>
        <p:nvGrpSpPr>
          <p:cNvPr id="93192" name="Group 47"/>
          <p:cNvGrpSpPr>
            <a:grpSpLocks/>
          </p:cNvGrpSpPr>
          <p:nvPr/>
        </p:nvGrpSpPr>
        <p:grpSpPr bwMode="auto">
          <a:xfrm>
            <a:off x="7156451" y="2082801"/>
            <a:ext cx="1795463" cy="688975"/>
            <a:chOff x="1173" y="2345"/>
            <a:chExt cx="1131" cy="434"/>
          </a:xfrm>
        </p:grpSpPr>
        <p:sp>
          <p:nvSpPr>
            <p:cNvPr id="75832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ea typeface="ＭＳ Ｐゴシック" charset="0"/>
              </a:endParaRPr>
            </a:p>
          </p:txBody>
        </p:sp>
        <p:sp>
          <p:nvSpPr>
            <p:cNvPr id="75833" name="Text Box 46"/>
            <p:cNvSpPr txBox="1">
              <a:spLocks noChangeArrowheads="1"/>
            </p:cNvSpPr>
            <p:nvPr/>
          </p:nvSpPr>
          <p:spPr bwMode="auto">
            <a:xfrm>
              <a:off x="1235" y="2368"/>
              <a:ext cx="100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+mn-lt"/>
                </a:rPr>
                <a:t>TCP socket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+mn-lt"/>
                </a:rPr>
                <a:t>receiver buffers</a:t>
              </a:r>
            </a:p>
          </p:txBody>
        </p:sp>
      </p:grpSp>
      <p:sp>
        <p:nvSpPr>
          <p:cNvPr id="75786" name="Oval 48"/>
          <p:cNvSpPr>
            <a:spLocks noChangeArrowheads="1"/>
          </p:cNvSpPr>
          <p:nvPr/>
        </p:nvSpPr>
        <p:spPr bwMode="auto">
          <a:xfrm>
            <a:off x="7324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sp>
        <p:nvSpPr>
          <p:cNvPr id="75787" name="Text Box 64"/>
          <p:cNvSpPr txBox="1">
            <a:spLocks noChangeArrowheads="1"/>
          </p:cNvSpPr>
          <p:nvPr/>
        </p:nvSpPr>
        <p:spPr bwMode="auto">
          <a:xfrm>
            <a:off x="8228014" y="3130550"/>
            <a:ext cx="572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rgbClr val="000099"/>
                </a:solidFill>
                <a:latin typeface="+mn-lt"/>
              </a:rPr>
              <a:t>TCP</a:t>
            </a:r>
          </a:p>
          <a:p>
            <a:pPr algn="l">
              <a:defRPr/>
            </a:pPr>
            <a:r>
              <a:rPr lang="en-US" sz="1400">
                <a:solidFill>
                  <a:srgbClr val="000099"/>
                </a:solidFill>
                <a:latin typeface="+mn-lt"/>
              </a:rPr>
              <a:t>code</a:t>
            </a:r>
          </a:p>
        </p:txBody>
      </p:sp>
      <p:sp>
        <p:nvSpPr>
          <p:cNvPr id="75788" name="Oval 65"/>
          <p:cNvSpPr>
            <a:spLocks noChangeArrowheads="1"/>
          </p:cNvSpPr>
          <p:nvPr/>
        </p:nvSpPr>
        <p:spPr bwMode="auto">
          <a:xfrm>
            <a:off x="7332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sp>
        <p:nvSpPr>
          <p:cNvPr id="75789" name="Text Box 66"/>
          <p:cNvSpPr txBox="1">
            <a:spLocks noChangeArrowheads="1"/>
          </p:cNvSpPr>
          <p:nvPr/>
        </p:nvSpPr>
        <p:spPr bwMode="auto">
          <a:xfrm>
            <a:off x="8235951" y="4116388"/>
            <a:ext cx="5725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rgbClr val="000099"/>
                </a:solidFill>
                <a:latin typeface="+mn-lt"/>
              </a:rPr>
              <a:t>IP</a:t>
            </a:r>
          </a:p>
          <a:p>
            <a:pPr algn="l">
              <a:defRPr/>
            </a:pPr>
            <a:r>
              <a:rPr lang="en-US" sz="1400">
                <a:solidFill>
                  <a:srgbClr val="000099"/>
                </a:solidFill>
                <a:latin typeface="+mn-lt"/>
              </a:rPr>
              <a:t>code</a:t>
            </a:r>
          </a:p>
        </p:txBody>
      </p:sp>
      <p:sp>
        <p:nvSpPr>
          <p:cNvPr id="93197" name="Freeform 61"/>
          <p:cNvSpPr>
            <a:spLocks/>
          </p:cNvSpPr>
          <p:nvPr/>
        </p:nvSpPr>
        <p:spPr bwMode="auto">
          <a:xfrm>
            <a:off x="7834314" y="2649539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75791" name="Line 68"/>
          <p:cNvSpPr>
            <a:spLocks noChangeShapeType="1"/>
          </p:cNvSpPr>
          <p:nvPr/>
        </p:nvSpPr>
        <p:spPr bwMode="auto">
          <a:xfrm>
            <a:off x="6842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sp>
        <p:nvSpPr>
          <p:cNvPr id="75792" name="Line 69"/>
          <p:cNvSpPr>
            <a:spLocks noChangeShapeType="1"/>
          </p:cNvSpPr>
          <p:nvPr/>
        </p:nvSpPr>
        <p:spPr bwMode="auto">
          <a:xfrm>
            <a:off x="6854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grpSp>
        <p:nvGrpSpPr>
          <p:cNvPr id="93200" name="Group 56"/>
          <p:cNvGrpSpPr>
            <a:grpSpLocks/>
          </p:cNvGrpSpPr>
          <p:nvPr/>
        </p:nvGrpSpPr>
        <p:grpSpPr bwMode="auto">
          <a:xfrm>
            <a:off x="7831138" y="1874839"/>
            <a:ext cx="533400" cy="206375"/>
            <a:chOff x="2003" y="1816"/>
            <a:chExt cx="336" cy="130"/>
          </a:xfrm>
        </p:grpSpPr>
        <p:sp>
          <p:nvSpPr>
            <p:cNvPr id="75828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ea typeface="ＭＳ Ｐゴシック" charset="0"/>
              </a:endParaRPr>
            </a:p>
          </p:txBody>
        </p:sp>
        <p:sp>
          <p:nvSpPr>
            <p:cNvPr id="75829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ea typeface="ＭＳ Ｐゴシック" charset="0"/>
              </a:endParaRPr>
            </a:p>
          </p:txBody>
        </p:sp>
        <p:sp>
          <p:nvSpPr>
            <p:cNvPr id="75830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ea typeface="ＭＳ Ｐゴシック" charset="0"/>
              </a:endParaRPr>
            </a:p>
          </p:txBody>
        </p:sp>
        <p:sp>
          <p:nvSpPr>
            <p:cNvPr id="75831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ea typeface="ＭＳ Ｐゴシック" charset="0"/>
              </a:endParaRPr>
            </a:p>
          </p:txBody>
        </p:sp>
      </p:grpSp>
      <p:sp>
        <p:nvSpPr>
          <p:cNvPr id="93201" name="Freeform 63"/>
          <p:cNvSpPr>
            <a:spLocks/>
          </p:cNvSpPr>
          <p:nvPr/>
        </p:nvSpPr>
        <p:spPr bwMode="auto">
          <a:xfrm rot="10800000">
            <a:off x="7823201" y="1544638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93202" name="Group 77"/>
          <p:cNvGrpSpPr>
            <a:grpSpLocks/>
          </p:cNvGrpSpPr>
          <p:nvPr/>
        </p:nvGrpSpPr>
        <p:grpSpPr bwMode="auto">
          <a:xfrm>
            <a:off x="7013576" y="4827589"/>
            <a:ext cx="1006475" cy="211137"/>
            <a:chOff x="314" y="1591"/>
            <a:chExt cx="634" cy="133"/>
          </a:xfrm>
        </p:grpSpPr>
        <p:sp>
          <p:nvSpPr>
            <p:cNvPr id="75825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ea typeface="ＭＳ Ｐゴシック" charset="0"/>
              </a:endParaRPr>
            </a:p>
          </p:txBody>
        </p:sp>
        <p:sp>
          <p:nvSpPr>
            <p:cNvPr id="75826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ea typeface="ＭＳ Ｐゴシック" charset="0"/>
              </a:endParaRPr>
            </a:p>
          </p:txBody>
        </p:sp>
        <p:sp>
          <p:nvSpPr>
            <p:cNvPr id="75827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ea typeface="ＭＳ Ｐゴシック" charset="0"/>
              </a:endParaRPr>
            </a:p>
          </p:txBody>
        </p:sp>
      </p:grpSp>
      <p:sp>
        <p:nvSpPr>
          <p:cNvPr id="75796" name="Rectangle 80"/>
          <p:cNvSpPr>
            <a:spLocks noChangeArrowheads="1"/>
          </p:cNvSpPr>
          <p:nvPr/>
        </p:nvSpPr>
        <p:spPr bwMode="auto">
          <a:xfrm>
            <a:off x="7132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sp>
        <p:nvSpPr>
          <p:cNvPr id="75797" name="Rectangle 86"/>
          <p:cNvSpPr>
            <a:spLocks noChangeArrowheads="1"/>
          </p:cNvSpPr>
          <p:nvPr/>
        </p:nvSpPr>
        <p:spPr bwMode="auto">
          <a:xfrm>
            <a:off x="7289801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sp>
        <p:nvSpPr>
          <p:cNvPr id="75798" name="Rectangle 91"/>
          <p:cNvSpPr>
            <a:spLocks noChangeArrowheads="1"/>
          </p:cNvSpPr>
          <p:nvPr/>
        </p:nvSpPr>
        <p:spPr bwMode="auto">
          <a:xfrm>
            <a:off x="7297739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sp>
        <p:nvSpPr>
          <p:cNvPr id="75799" name="Rectangle 92"/>
          <p:cNvSpPr>
            <a:spLocks noChangeArrowheads="1"/>
          </p:cNvSpPr>
          <p:nvPr/>
        </p:nvSpPr>
        <p:spPr bwMode="auto">
          <a:xfrm>
            <a:off x="7292976" y="4824414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grpSp>
        <p:nvGrpSpPr>
          <p:cNvPr id="93207" name="Group 99"/>
          <p:cNvGrpSpPr>
            <a:grpSpLocks/>
          </p:cNvGrpSpPr>
          <p:nvPr/>
        </p:nvGrpSpPr>
        <p:grpSpPr bwMode="auto">
          <a:xfrm>
            <a:off x="9526589" y="1657353"/>
            <a:ext cx="1162050" cy="704851"/>
            <a:chOff x="638" y="1651"/>
            <a:chExt cx="732" cy="444"/>
          </a:xfrm>
        </p:grpSpPr>
        <p:sp>
          <p:nvSpPr>
            <p:cNvPr id="75822" name="Text Box 95"/>
            <p:cNvSpPr txBox="1">
              <a:spLocks noChangeArrowheads="1"/>
            </p:cNvSpPr>
            <p:nvPr/>
          </p:nvSpPr>
          <p:spPr bwMode="auto">
            <a:xfrm>
              <a:off x="638" y="1651"/>
              <a:ext cx="7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+mn-lt"/>
                </a:rPr>
                <a:t>application</a:t>
              </a:r>
            </a:p>
          </p:txBody>
        </p:sp>
        <p:sp>
          <p:nvSpPr>
            <p:cNvPr id="75823" name="Text Box 96"/>
            <p:cNvSpPr txBox="1">
              <a:spLocks noChangeArrowheads="1"/>
            </p:cNvSpPr>
            <p:nvPr/>
          </p:nvSpPr>
          <p:spPr bwMode="auto">
            <a:xfrm>
              <a:off x="647" y="1882"/>
              <a:ext cx="3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+mn-lt"/>
                </a:rPr>
                <a:t>OS</a:t>
              </a:r>
            </a:p>
          </p:txBody>
        </p:sp>
        <p:sp>
          <p:nvSpPr>
            <p:cNvPr id="75824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ea typeface="ＭＳ Ｐゴシック" charset="0"/>
              </a:endParaRPr>
            </a:p>
          </p:txBody>
        </p:sp>
      </p:grpSp>
      <p:sp>
        <p:nvSpPr>
          <p:cNvPr id="75801" name="Text Box 103"/>
          <p:cNvSpPr txBox="1">
            <a:spLocks noChangeArrowheads="1"/>
          </p:cNvSpPr>
          <p:nvPr/>
        </p:nvSpPr>
        <p:spPr bwMode="auto">
          <a:xfrm>
            <a:off x="6829426" y="5637214"/>
            <a:ext cx="27478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  <a:latin typeface="+mn-lt"/>
              </a:rPr>
              <a:t>receiver protocol stack</a:t>
            </a:r>
          </a:p>
        </p:txBody>
      </p:sp>
      <p:sp>
        <p:nvSpPr>
          <p:cNvPr id="75802" name="Text Box 104"/>
          <p:cNvSpPr txBox="1">
            <a:spLocks noChangeArrowheads="1"/>
          </p:cNvSpPr>
          <p:nvPr/>
        </p:nvSpPr>
        <p:spPr bwMode="auto">
          <a:xfrm>
            <a:off x="3538538" y="1314450"/>
            <a:ext cx="31924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dirty="0">
                <a:solidFill>
                  <a:srgbClr val="000099"/>
                </a:solidFill>
              </a:rPr>
              <a:t>application may </a:t>
            </a:r>
          </a:p>
          <a:p>
            <a:pPr algn="r"/>
            <a:r>
              <a:rPr lang="en-US" altLang="zh-CN" dirty="0">
                <a:solidFill>
                  <a:srgbClr val="000099"/>
                </a:solidFill>
              </a:rPr>
              <a:t>remove data from </a:t>
            </a:r>
          </a:p>
          <a:p>
            <a:pPr algn="r"/>
            <a:r>
              <a:rPr lang="en-US" altLang="zh-CN" dirty="0">
                <a:solidFill>
                  <a:srgbClr val="000099"/>
                </a:solidFill>
              </a:rPr>
              <a:t>TCP socket buffers …. </a:t>
            </a:r>
          </a:p>
        </p:txBody>
      </p:sp>
      <p:sp>
        <p:nvSpPr>
          <p:cNvPr id="75803" name="Line 105"/>
          <p:cNvSpPr>
            <a:spLocks noChangeShapeType="1"/>
          </p:cNvSpPr>
          <p:nvPr/>
        </p:nvSpPr>
        <p:spPr bwMode="auto">
          <a:xfrm>
            <a:off x="6748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sp>
        <p:nvSpPr>
          <p:cNvPr id="75804" name="Text Box 106"/>
          <p:cNvSpPr txBox="1">
            <a:spLocks noChangeArrowheads="1"/>
          </p:cNvSpPr>
          <p:nvPr/>
        </p:nvSpPr>
        <p:spPr bwMode="auto">
          <a:xfrm>
            <a:off x="4622801" y="2525713"/>
            <a:ext cx="20812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+mn-lt"/>
              </a:rPr>
              <a:t>… slower than TCP </a:t>
            </a:r>
          </a:p>
          <a:p>
            <a:pPr algn="r"/>
            <a:r>
              <a:rPr lang="en-US" altLang="zh-CN">
                <a:solidFill>
                  <a:srgbClr val="000099"/>
                </a:solidFill>
                <a:latin typeface="+mn-lt"/>
              </a:rPr>
              <a:t>receiver is delivering</a:t>
            </a:r>
          </a:p>
          <a:p>
            <a:pPr algn="r"/>
            <a:r>
              <a:rPr lang="en-US" altLang="zh-CN">
                <a:solidFill>
                  <a:srgbClr val="000099"/>
                </a:solidFill>
                <a:latin typeface="+mn-lt"/>
              </a:rPr>
              <a:t>(sender is sending)</a:t>
            </a:r>
          </a:p>
        </p:txBody>
      </p:sp>
      <p:sp>
        <p:nvSpPr>
          <p:cNvPr id="75805" name="Line 108"/>
          <p:cNvSpPr>
            <a:spLocks noChangeShapeType="1"/>
          </p:cNvSpPr>
          <p:nvPr/>
        </p:nvSpPr>
        <p:spPr bwMode="auto">
          <a:xfrm>
            <a:off x="6669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sp>
        <p:nvSpPr>
          <p:cNvPr id="75806" name="Line 115"/>
          <p:cNvSpPr>
            <a:spLocks noChangeShapeType="1"/>
          </p:cNvSpPr>
          <p:nvPr/>
        </p:nvSpPr>
        <p:spPr bwMode="auto">
          <a:xfrm>
            <a:off x="7907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sp>
        <p:nvSpPr>
          <p:cNvPr id="75807" name="Text Box 116"/>
          <p:cNvSpPr txBox="1">
            <a:spLocks noChangeArrowheads="1"/>
          </p:cNvSpPr>
          <p:nvPr/>
        </p:nvSpPr>
        <p:spPr bwMode="auto">
          <a:xfrm>
            <a:off x="6815139" y="5249863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  <a:latin typeface="+mn-lt"/>
              </a:rPr>
              <a:t>from sender</a:t>
            </a:r>
          </a:p>
        </p:txBody>
      </p:sp>
      <p:grpSp>
        <p:nvGrpSpPr>
          <p:cNvPr id="384123" name="Group 123"/>
          <p:cNvGrpSpPr>
            <a:grpSpLocks/>
          </p:cNvGrpSpPr>
          <p:nvPr/>
        </p:nvGrpSpPr>
        <p:grpSpPr bwMode="auto">
          <a:xfrm>
            <a:off x="1887538" y="4102101"/>
            <a:ext cx="5395912" cy="1847850"/>
            <a:chOff x="221" y="2033"/>
            <a:chExt cx="3399" cy="1164"/>
          </a:xfrm>
        </p:grpSpPr>
        <p:sp>
          <p:nvSpPr>
            <p:cNvPr id="75815" name="Line 82"/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  <a:ea typeface="ＭＳ Ｐゴシック" charset="0"/>
              </a:endParaRPr>
            </a:p>
          </p:txBody>
        </p:sp>
        <p:sp>
          <p:nvSpPr>
            <p:cNvPr id="75816" name="Rectangle 110"/>
            <p:cNvSpPr>
              <a:spLocks noChangeArrowheads="1"/>
            </p:cNvSpPr>
            <p:nvPr/>
          </p:nvSpPr>
          <p:spPr bwMode="auto">
            <a:xfrm>
              <a:off x="221" y="2219"/>
              <a:ext cx="2467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  <a:ea typeface="ＭＳ Ｐゴシック" charset="0"/>
              </a:endParaRPr>
            </a:p>
          </p:txBody>
        </p:sp>
        <p:sp>
          <p:nvSpPr>
            <p:cNvPr id="75817" name="Text Box 111"/>
            <p:cNvSpPr txBox="1">
              <a:spLocks noChangeArrowheads="1"/>
            </p:cNvSpPr>
            <p:nvPr/>
          </p:nvSpPr>
          <p:spPr bwMode="auto">
            <a:xfrm>
              <a:off x="221" y="2315"/>
              <a:ext cx="2483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sz="20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receiver controls sender, so sender won</a:t>
              </a:r>
              <a:r>
                <a:rPr lang="en-US" altLang="ja-JP" sz="20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't overflow receiver's buffer by transmitting too much, too fast</a:t>
              </a:r>
              <a:endParaRPr lang="en-US" altLang="zh-CN" sz="1000" dirty="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93224" name="Group 112"/>
            <p:cNvGrpSpPr>
              <a:grpSpLocks/>
            </p:cNvGrpSpPr>
            <p:nvPr/>
          </p:nvGrpSpPr>
          <p:grpSpPr bwMode="auto">
            <a:xfrm>
              <a:off x="425" y="2033"/>
              <a:ext cx="1384" cy="338"/>
              <a:chOff x="3408" y="214"/>
              <a:chExt cx="1290" cy="338"/>
            </a:xfrm>
          </p:grpSpPr>
          <p:sp>
            <p:nvSpPr>
              <p:cNvPr id="75820" name="Rectangle 113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  <a:ea typeface="ＭＳ Ｐゴシック" charset="0"/>
                </a:endParaRPr>
              </a:p>
            </p:txBody>
          </p:sp>
          <p:sp>
            <p:nvSpPr>
              <p:cNvPr id="75821" name="Text Box 114"/>
              <p:cNvSpPr txBox="1">
                <a:spLocks noChangeArrowheads="1"/>
              </p:cNvSpPr>
              <p:nvPr/>
            </p:nvSpPr>
            <p:spPr bwMode="auto">
              <a:xfrm>
                <a:off x="3408" y="214"/>
                <a:ext cx="1290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800" i="1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flow control</a:t>
                </a:r>
              </a:p>
            </p:txBody>
          </p:sp>
        </p:grpSp>
        <p:sp>
          <p:nvSpPr>
            <p:cNvPr id="75819" name="Line 117"/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  <a:ea typeface="ＭＳ Ｐゴシック" charset="0"/>
              </a:endParaRPr>
            </a:p>
          </p:txBody>
        </p:sp>
      </p:grpSp>
      <p:sp>
        <p:nvSpPr>
          <p:cNvPr id="75809" name="Line 118"/>
          <p:cNvSpPr>
            <a:spLocks noChangeShapeType="1"/>
          </p:cNvSpPr>
          <p:nvPr/>
        </p:nvSpPr>
        <p:spPr bwMode="auto">
          <a:xfrm>
            <a:off x="9371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ea typeface="ＭＳ Ｐゴシック" charset="0"/>
            </a:endParaRPr>
          </a:p>
        </p:txBody>
      </p:sp>
      <p:pic>
        <p:nvPicPr>
          <p:cNvPr id="93217" name="Picture 1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7" y="893764"/>
            <a:ext cx="3353444" cy="12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18" name="Group 124"/>
          <p:cNvGrpSpPr>
            <a:grpSpLocks/>
          </p:cNvGrpSpPr>
          <p:nvPr/>
        </p:nvGrpSpPr>
        <p:grpSpPr bwMode="auto">
          <a:xfrm flipH="1">
            <a:off x="9609138" y="4360863"/>
            <a:ext cx="869950" cy="906462"/>
            <a:chOff x="-44" y="1473"/>
            <a:chExt cx="981" cy="1105"/>
          </a:xfrm>
        </p:grpSpPr>
        <p:pic>
          <p:nvPicPr>
            <p:cNvPr id="93219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20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57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5313" y="171451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 flow control</a:t>
            </a:r>
          </a:p>
        </p:txBody>
      </p:sp>
      <p:pic>
        <p:nvPicPr>
          <p:cNvPr id="94212" name="Picture 5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468" y="893765"/>
            <a:ext cx="3281436" cy="8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213" name="Group 72"/>
          <p:cNvGrpSpPr>
            <a:grpSpLocks/>
          </p:cNvGrpSpPr>
          <p:nvPr/>
        </p:nvGrpSpPr>
        <p:grpSpPr bwMode="auto">
          <a:xfrm>
            <a:off x="9350548" y="2276872"/>
            <a:ext cx="2578100" cy="2155825"/>
            <a:chOff x="512" y="1294"/>
            <a:chExt cx="1888" cy="1358"/>
          </a:xfrm>
        </p:grpSpPr>
        <p:grpSp>
          <p:nvGrpSpPr>
            <p:cNvPr id="94227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76829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830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831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6832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6821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2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3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4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5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6" name="Text Box 57"/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000099"/>
                  </a:solidFill>
                </a:rPr>
                <a:t>buffered data</a:t>
              </a:r>
            </a:p>
          </p:txBody>
        </p:sp>
        <p:sp>
          <p:nvSpPr>
            <p:cNvPr id="76827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8" name="Text Box 59"/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</a:rPr>
                <a:t>free buffer space</a:t>
              </a:r>
            </a:p>
          </p:txBody>
        </p:sp>
      </p:grpSp>
      <p:sp>
        <p:nvSpPr>
          <p:cNvPr id="76807" name="Text Box 62"/>
          <p:cNvSpPr txBox="1">
            <a:spLocks noChangeArrowheads="1"/>
          </p:cNvSpPr>
          <p:nvPr/>
        </p:nvSpPr>
        <p:spPr bwMode="auto">
          <a:xfrm>
            <a:off x="8463135" y="3421458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>
                <a:solidFill>
                  <a:srgbClr val="000099"/>
                </a:solidFill>
                <a:latin typeface="Courier New" charset="0"/>
              </a:rPr>
              <a:t>rwnd</a:t>
            </a:r>
          </a:p>
        </p:txBody>
      </p:sp>
      <p:sp>
        <p:nvSpPr>
          <p:cNvPr id="76808" name="Line 64"/>
          <p:cNvSpPr>
            <a:spLocks noChangeShapeType="1"/>
          </p:cNvSpPr>
          <p:nvPr/>
        </p:nvSpPr>
        <p:spPr bwMode="auto">
          <a:xfrm>
            <a:off x="8974310" y="3154759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09" name="Line 65"/>
          <p:cNvSpPr>
            <a:spLocks noChangeShapeType="1"/>
          </p:cNvSpPr>
          <p:nvPr/>
        </p:nvSpPr>
        <p:spPr bwMode="auto">
          <a:xfrm flipV="1">
            <a:off x="8974310" y="3680221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0" name="Line 66"/>
          <p:cNvSpPr>
            <a:spLocks noChangeShapeType="1"/>
          </p:cNvSpPr>
          <p:nvPr/>
        </p:nvSpPr>
        <p:spPr bwMode="auto">
          <a:xfrm>
            <a:off x="8820323" y="4012008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1" name="Line 67"/>
          <p:cNvSpPr>
            <a:spLocks noChangeShapeType="1"/>
          </p:cNvSpPr>
          <p:nvPr/>
        </p:nvSpPr>
        <p:spPr bwMode="auto">
          <a:xfrm>
            <a:off x="8869535" y="3143646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2" name="Line 68"/>
          <p:cNvSpPr>
            <a:spLocks noChangeShapeType="1"/>
          </p:cNvSpPr>
          <p:nvPr/>
        </p:nvSpPr>
        <p:spPr bwMode="auto">
          <a:xfrm>
            <a:off x="8842548" y="2618183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3" name="Line 69"/>
          <p:cNvSpPr>
            <a:spLocks noChangeShapeType="1"/>
          </p:cNvSpPr>
          <p:nvPr/>
        </p:nvSpPr>
        <p:spPr bwMode="auto">
          <a:xfrm>
            <a:off x="9231485" y="2622946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4" name="Line 70"/>
          <p:cNvSpPr>
            <a:spLocks noChangeShapeType="1"/>
          </p:cNvSpPr>
          <p:nvPr/>
        </p:nvSpPr>
        <p:spPr bwMode="auto">
          <a:xfrm flipH="1">
            <a:off x="9229898" y="3046808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815" name="Text Box 71"/>
          <p:cNvSpPr txBox="1">
            <a:spLocks noChangeArrowheads="1"/>
          </p:cNvSpPr>
          <p:nvPr/>
        </p:nvSpPr>
        <p:spPr bwMode="auto">
          <a:xfrm>
            <a:off x="8077374" y="2783283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1">
                <a:solidFill>
                  <a:srgbClr val="000099"/>
                </a:solidFill>
                <a:latin typeface="Courier New" charset="0"/>
              </a:rPr>
              <a:t>RcvBuffer</a:t>
            </a:r>
          </a:p>
        </p:txBody>
      </p:sp>
      <p:sp>
        <p:nvSpPr>
          <p:cNvPr id="76816" name="Text Box 73"/>
          <p:cNvSpPr txBox="1">
            <a:spLocks noChangeArrowheads="1"/>
          </p:cNvSpPr>
          <p:nvPr/>
        </p:nvSpPr>
        <p:spPr bwMode="auto">
          <a:xfrm>
            <a:off x="9507711" y="4412058"/>
            <a:ext cx="222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000099"/>
                </a:solidFill>
              </a:rPr>
              <a:t>TCP segment payloads</a:t>
            </a:r>
          </a:p>
        </p:txBody>
      </p:sp>
      <p:sp>
        <p:nvSpPr>
          <p:cNvPr id="76817" name="Text Box 74"/>
          <p:cNvSpPr txBox="1">
            <a:spLocks noChangeArrowheads="1"/>
          </p:cNvSpPr>
          <p:nvPr/>
        </p:nvSpPr>
        <p:spPr bwMode="auto">
          <a:xfrm>
            <a:off x="9580736" y="1911746"/>
            <a:ext cx="2130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000099"/>
                </a:solidFill>
              </a:rPr>
              <a:t>to application process</a:t>
            </a:r>
          </a:p>
        </p:txBody>
      </p:sp>
      <p:sp>
        <p:nvSpPr>
          <p:cNvPr id="76818" name="Rectangle 75"/>
          <p:cNvSpPr>
            <a:spLocks noGrp="1" noChangeArrowheads="1"/>
          </p:cNvSpPr>
          <p:nvPr>
            <p:ph type="body" sz="half" idx="2"/>
          </p:nvPr>
        </p:nvSpPr>
        <p:spPr>
          <a:xfrm>
            <a:off x="4376272" y="1368462"/>
            <a:ext cx="4054475" cy="4906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receiver </a:t>
            </a:r>
            <a:r>
              <a:rPr lang="en-US" altLang="ja-JP" sz="2400" dirty="0"/>
              <a:t>"advertises" free buffer space by including </a:t>
            </a:r>
            <a:r>
              <a:rPr lang="en-US" altLang="ja-JP" sz="2400" b="1" dirty="0" err="1">
                <a:latin typeface="Courier New" panose="02070309020205020404" pitchFamily="49" charset="0"/>
              </a:rPr>
              <a:t>rwnd</a:t>
            </a:r>
            <a:r>
              <a:rPr lang="en-US" altLang="ja-JP" sz="2400" dirty="0"/>
              <a:t> value in TCP header of receiver-to-sender segments</a:t>
            </a:r>
          </a:p>
          <a:p>
            <a:pPr lvl="1"/>
            <a:r>
              <a:rPr lang="en-US" altLang="zh-CN" sz="2000" b="1" dirty="0" err="1">
                <a:latin typeface="Courier New" panose="02070309020205020404" pitchFamily="49" charset="0"/>
              </a:rPr>
              <a:t>RcvBuffer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dirty="0"/>
              <a:t>size set via socket options (typical default is 4096 bytes)</a:t>
            </a:r>
          </a:p>
          <a:p>
            <a:pPr lvl="1"/>
            <a:r>
              <a:rPr lang="en-US" altLang="zh-CN" sz="2000" dirty="0"/>
              <a:t>many operating systems </a:t>
            </a:r>
            <a:r>
              <a:rPr lang="en-US" altLang="zh-CN" sz="2000" dirty="0" err="1"/>
              <a:t>autoadjust</a:t>
            </a:r>
            <a:r>
              <a:rPr lang="en-US" altLang="zh-CN" sz="2000" dirty="0"/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RcvBuffer</a:t>
            </a:r>
            <a:endParaRPr lang="en-US" altLang="zh-CN" sz="2000" dirty="0"/>
          </a:p>
          <a:p>
            <a:r>
              <a:rPr lang="en-US" altLang="zh-CN" sz="2400" dirty="0"/>
              <a:t>sender limits amount of </a:t>
            </a:r>
            <a:r>
              <a:rPr lang="en-US" altLang="zh-CN" sz="2400" dirty="0" err="1"/>
              <a:t>unacked</a:t>
            </a:r>
            <a:r>
              <a:rPr lang="en-US" altLang="zh-CN" sz="2400" dirty="0"/>
              <a:t> (</a:t>
            </a:r>
            <a:r>
              <a:rPr lang="en-US" altLang="ja-JP" sz="2400" dirty="0"/>
              <a:t>"in-flight") data to receiver's </a:t>
            </a:r>
            <a:r>
              <a:rPr lang="en-US" altLang="ja-JP" sz="2400" b="1" dirty="0" err="1">
                <a:latin typeface="Courier New" panose="02070309020205020404" pitchFamily="49" charset="0"/>
              </a:rPr>
              <a:t>rwnd</a:t>
            </a:r>
            <a:r>
              <a:rPr lang="en-US" altLang="ja-JP" sz="2400" b="1" dirty="0">
                <a:latin typeface="Courier New" panose="02070309020205020404" pitchFamily="49" charset="0"/>
              </a:rPr>
              <a:t> </a:t>
            </a:r>
            <a:r>
              <a:rPr lang="en-US" altLang="ja-JP" sz="2400" dirty="0"/>
              <a:t>value </a:t>
            </a:r>
          </a:p>
          <a:p>
            <a:r>
              <a:rPr lang="en-US" altLang="zh-CN" sz="2400" dirty="0"/>
              <a:t>guarantees receive buffer will not overflow</a:t>
            </a:r>
          </a:p>
        </p:txBody>
      </p:sp>
      <p:sp>
        <p:nvSpPr>
          <p:cNvPr id="76819" name="Text Box 76"/>
          <p:cNvSpPr txBox="1">
            <a:spLocks noChangeArrowheads="1"/>
          </p:cNvSpPr>
          <p:nvPr/>
        </p:nvSpPr>
        <p:spPr bwMode="auto">
          <a:xfrm>
            <a:off x="9191799" y="5064522"/>
            <a:ext cx="2695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>
                <a:solidFill>
                  <a:srgbClr val="000099"/>
                </a:solidFill>
              </a:rPr>
              <a:t>receiver-side buffering</a:t>
            </a:r>
          </a:p>
        </p:txBody>
      </p:sp>
      <p:sp>
        <p:nvSpPr>
          <p:cNvPr id="33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16847" y="1916832"/>
            <a:ext cx="3951287" cy="3572296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31122" y="2032721"/>
            <a:ext cx="3951287" cy="357844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9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275583" y="1991445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source port #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2375847" y="1996208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dest port #</a:t>
            </a:r>
            <a:endParaRPr 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134297" y="2407370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 flipV="1">
            <a:off x="127947" y="2786782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 flipV="1">
            <a:off x="2074221" y="203272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1088383" y="4604693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</a:rPr>
              <a:t>application</a:t>
            </a:r>
          </a:p>
          <a:p>
            <a:pPr algn="ctr"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</a:rPr>
              <a:t>data </a:t>
            </a:r>
          </a:p>
          <a:p>
            <a:pPr algn="ctr"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</a:rPr>
              <a:t>(variable length)</a:t>
            </a:r>
            <a:endParaRPr lang="en-US" sz="2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764534" y="2386733"/>
            <a:ext cx="2486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sequence number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 flipV="1">
            <a:off x="137472" y="3167782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364483" y="2786783"/>
            <a:ext cx="3409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acknowledgement number</a:t>
            </a: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132708" y="356306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 flipV="1">
            <a:off x="127947" y="3953594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 flipV="1">
            <a:off x="127947" y="4515569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 flipV="1">
            <a:off x="2088509" y="3170958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2190108" y="3174132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FF"/>
                </a:solidFill>
                <a:latin typeface="Arial" charset="0"/>
              </a:rPr>
              <a:t>receive window</a:t>
            </a: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2215508" y="356942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Urg data pointer</a:t>
            </a: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499421" y="3550370"/>
            <a:ext cx="121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  <a:latin typeface="Arial" charset="0"/>
              </a:rPr>
              <a:t>checksum</a:t>
            </a: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1851972" y="3202707"/>
            <a:ext cx="307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F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V="1">
            <a:off x="1931346" y="3161432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V="1">
            <a:off x="1769421" y="316619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 flipV="1">
            <a:off x="1602733" y="316619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 flipV="1">
            <a:off x="1440808" y="3170957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6" name="Line 30"/>
          <p:cNvSpPr>
            <a:spLocks noChangeShapeType="1"/>
          </p:cNvSpPr>
          <p:nvPr/>
        </p:nvSpPr>
        <p:spPr bwMode="auto">
          <a:xfrm flipV="1">
            <a:off x="1283646" y="316619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7" name="Line 31"/>
          <p:cNvSpPr>
            <a:spLocks noChangeShapeType="1"/>
          </p:cNvSpPr>
          <p:nvPr/>
        </p:nvSpPr>
        <p:spPr bwMode="auto">
          <a:xfrm flipV="1">
            <a:off x="1112196" y="317572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1685283" y="3197944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S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1512246" y="3197944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R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1350322" y="3193182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P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1197922" y="3193182"/>
            <a:ext cx="319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A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2" name="Text Box 36"/>
          <p:cNvSpPr txBox="1">
            <a:spLocks noChangeArrowheads="1"/>
          </p:cNvSpPr>
          <p:nvPr/>
        </p:nvSpPr>
        <p:spPr bwMode="auto">
          <a:xfrm>
            <a:off x="1114851" y="3196356"/>
            <a:ext cx="15874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U</a:t>
            </a:r>
            <a:endParaRPr lang="en-US" sz="2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3" name="Text Box 37"/>
          <p:cNvSpPr txBox="1">
            <a:spLocks noChangeArrowheads="1"/>
          </p:cNvSpPr>
          <p:nvPr/>
        </p:nvSpPr>
        <p:spPr bwMode="auto">
          <a:xfrm>
            <a:off x="52764" y="3181862"/>
            <a:ext cx="4667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000" dirty="0">
                <a:solidFill>
                  <a:srgbClr val="000099"/>
                </a:solidFill>
                <a:latin typeface="Arial" charset="0"/>
              </a:rPr>
              <a:t>head</a:t>
            </a:r>
          </a:p>
          <a:p>
            <a:pPr algn="ctr">
              <a:defRPr/>
            </a:pPr>
            <a:r>
              <a:rPr lang="en-US" sz="1000" dirty="0" err="1">
                <a:solidFill>
                  <a:srgbClr val="000099"/>
                </a:solidFill>
                <a:latin typeface="Arial" charset="0"/>
              </a:rPr>
              <a:t>len</a:t>
            </a:r>
            <a:endParaRPr lang="en-US" sz="10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4" name="Text Box 38"/>
          <p:cNvSpPr txBox="1">
            <a:spLocks noChangeArrowheads="1"/>
          </p:cNvSpPr>
          <p:nvPr/>
        </p:nvSpPr>
        <p:spPr bwMode="auto">
          <a:xfrm>
            <a:off x="353496" y="3184849"/>
            <a:ext cx="4605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000" dirty="0">
                <a:solidFill>
                  <a:srgbClr val="000099"/>
                </a:solidFill>
                <a:latin typeface="Arial" charset="0"/>
              </a:rPr>
              <a:t>not</a:t>
            </a:r>
          </a:p>
          <a:p>
            <a:pPr algn="ctr">
              <a:defRPr/>
            </a:pPr>
            <a:r>
              <a:rPr lang="en-US" sz="1000" dirty="0">
                <a:solidFill>
                  <a:srgbClr val="000099"/>
                </a:solidFill>
                <a:latin typeface="Arial" charset="0"/>
              </a:rPr>
              <a:t>used</a:t>
            </a:r>
          </a:p>
        </p:txBody>
      </p:sp>
      <p:sp>
        <p:nvSpPr>
          <p:cNvPr id="65" name="Line 39"/>
          <p:cNvSpPr>
            <a:spLocks noChangeShapeType="1"/>
          </p:cNvSpPr>
          <p:nvPr/>
        </p:nvSpPr>
        <p:spPr bwMode="auto">
          <a:xfrm flipV="1">
            <a:off x="438204" y="316619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6" name="Text Box 40"/>
          <p:cNvSpPr txBox="1">
            <a:spLocks noChangeArrowheads="1"/>
          </p:cNvSpPr>
          <p:nvPr/>
        </p:nvSpPr>
        <p:spPr bwMode="auto">
          <a:xfrm>
            <a:off x="637534" y="4052020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  <a:latin typeface="Arial" charset="0"/>
              </a:rPr>
              <a:t>options (variable length)</a:t>
            </a:r>
            <a:endParaRPr lang="en-US" sz="24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2" name="Line 54"/>
          <p:cNvSpPr>
            <a:spLocks noChangeShapeType="1"/>
          </p:cNvSpPr>
          <p:nvPr/>
        </p:nvSpPr>
        <p:spPr bwMode="auto">
          <a:xfrm flipH="1">
            <a:off x="3848342" y="2248297"/>
            <a:ext cx="847547" cy="112268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4" name="Line 39"/>
          <p:cNvSpPr>
            <a:spLocks noChangeShapeType="1"/>
          </p:cNvSpPr>
          <p:nvPr/>
        </p:nvSpPr>
        <p:spPr bwMode="auto">
          <a:xfrm flipV="1">
            <a:off x="729411" y="317572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5" name="Line 39"/>
          <p:cNvSpPr>
            <a:spLocks noChangeShapeType="1"/>
          </p:cNvSpPr>
          <p:nvPr/>
        </p:nvSpPr>
        <p:spPr bwMode="auto">
          <a:xfrm flipV="1">
            <a:off x="926261" y="31686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829210" y="3097934"/>
            <a:ext cx="369332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zh-CN" sz="1200" dirty="0">
                <a:solidFill>
                  <a:srgbClr val="000099"/>
                </a:solidFill>
                <a:latin typeface="Arial" charset="0"/>
              </a:rPr>
              <a:t>ECE</a:t>
            </a:r>
            <a:endParaRPr lang="en-US" sz="12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7" name="Text Box 36"/>
          <p:cNvSpPr txBox="1">
            <a:spLocks noChangeArrowheads="1"/>
          </p:cNvSpPr>
          <p:nvPr/>
        </p:nvSpPr>
        <p:spPr bwMode="auto">
          <a:xfrm>
            <a:off x="646826" y="3097934"/>
            <a:ext cx="369332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vert270"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CWR</a:t>
            </a:r>
          </a:p>
        </p:txBody>
      </p:sp>
    </p:spTree>
    <p:extLst>
      <p:ext uri="{BB962C8B-B14F-4D97-AF65-F5344CB8AC3E}">
        <p14:creationId xmlns:p14="http://schemas.microsoft.com/office/powerpoint/2010/main" val="10553147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3 outline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3.1 transport-layer services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3.2 multiplexing and demultiplexing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3.3 connectionless transport: UDP</a:t>
            </a:r>
          </a:p>
          <a:p>
            <a:pPr marL="566738" indent="-566738">
              <a:buNone/>
              <a:defRPr/>
            </a:pPr>
            <a:r>
              <a:rPr lang="en-US">
                <a:ea typeface="ＭＳ Ｐゴシック" charset="0"/>
                <a:cs typeface="+mn-cs"/>
              </a:rPr>
              <a:t>3.4 principles of reliable data transfer</a:t>
            </a:r>
          </a:p>
        </p:txBody>
      </p:sp>
      <p:sp>
        <p:nvSpPr>
          <p:cNvPr id="778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1" y="1600200"/>
            <a:ext cx="4251325" cy="4648200"/>
          </a:xfrm>
        </p:spPr>
        <p:txBody>
          <a:bodyPr>
            <a:normAutofit/>
          </a:bodyPr>
          <a:lstStyle/>
          <a:p>
            <a:pPr marL="566738" indent="-566738"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+mn-cs"/>
              </a:rPr>
              <a:t>3.5 connection-oriented transport: TCP</a:t>
            </a:r>
          </a:p>
          <a:p>
            <a:pPr marL="342900" lvl="1" indent="-342900">
              <a:spcAft>
                <a:spcPts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</a:rPr>
              <a:t>segment structure</a:t>
            </a:r>
            <a:endParaRPr lang="en-US" sz="3100" dirty="0">
              <a:solidFill>
                <a:srgbClr val="0000FF"/>
              </a:solidFill>
            </a:endParaRPr>
          </a:p>
          <a:p>
            <a:pPr marL="342900" lvl="1" indent="-342900">
              <a:spcAft>
                <a:spcPts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</a:rPr>
              <a:t>reliable data transfer</a:t>
            </a:r>
            <a:endParaRPr lang="en-US" sz="3100" dirty="0">
              <a:solidFill>
                <a:srgbClr val="0000FF"/>
              </a:solidFill>
            </a:endParaRPr>
          </a:p>
          <a:p>
            <a:pPr marL="342900" lvl="1" indent="-342900">
              <a:spcAft>
                <a:spcPts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ＭＳ Ｐゴシック" charset="0"/>
              </a:rPr>
              <a:t>flow control</a:t>
            </a:r>
            <a:endParaRPr lang="en-US" sz="3100" dirty="0">
              <a:solidFill>
                <a:srgbClr val="0000FF"/>
              </a:solidFill>
            </a:endParaRPr>
          </a:p>
          <a:p>
            <a:pPr marL="342900" lvl="1" indent="-342900">
              <a:spcAft>
                <a:spcPts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connection management</a:t>
            </a:r>
            <a:endParaRPr lang="en-US" sz="3100" dirty="0">
              <a:solidFill>
                <a:srgbClr val="0000FF"/>
              </a:solidFill>
            </a:endParaRPr>
          </a:p>
          <a:p>
            <a:pPr marL="566738" indent="-566738"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3.6 principles of congestion control</a:t>
            </a:r>
          </a:p>
          <a:p>
            <a:pPr marL="566738" indent="-566738"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3.7 TCP congestion control</a:t>
            </a:r>
          </a:p>
        </p:txBody>
      </p:sp>
      <p:pic>
        <p:nvPicPr>
          <p:cNvPr id="95238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894556"/>
            <a:ext cx="3624732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9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3.1 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3.2 multiplexing and </a:t>
            </a:r>
            <a:r>
              <a:rPr lang="en-US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transfer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3.5 connection-oriented 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99"/>
                </a:solidFill>
              </a:rPr>
              <a:t>Chapter 3 Transport Layer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3776286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9" name="Picture 8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978" y="934245"/>
            <a:ext cx="5382174" cy="10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Rectangle 62"/>
          <p:cNvSpPr>
            <a:spLocks noChangeArrowheads="1"/>
          </p:cNvSpPr>
          <p:nvPr/>
        </p:nvSpPr>
        <p:spPr bwMode="auto">
          <a:xfrm>
            <a:off x="2773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54" name="Rectangle 45"/>
          <p:cNvSpPr>
            <a:spLocks noChangeArrowheads="1"/>
          </p:cNvSpPr>
          <p:nvPr/>
        </p:nvSpPr>
        <p:spPr bwMode="auto">
          <a:xfrm>
            <a:off x="2733676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55" name="Rectangle 2"/>
          <p:cNvSpPr>
            <a:spLocks noGrp="1" noChangeArrowheads="1"/>
          </p:cNvSpPr>
          <p:nvPr>
            <p:ph type="title"/>
          </p:nvPr>
        </p:nvSpPr>
        <p:spPr>
          <a:xfrm>
            <a:off x="2035175" y="193676"/>
            <a:ext cx="7772400" cy="91122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Connection Management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78856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84401" y="1073151"/>
            <a:ext cx="9284767" cy="2187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before exchanging data, sender/receiver </a:t>
            </a:r>
            <a:r>
              <a:rPr lang="en-US" altLang="ja-JP" dirty="0"/>
              <a:t>"handshake":</a:t>
            </a:r>
          </a:p>
          <a:p>
            <a:r>
              <a:rPr lang="en-US" altLang="zh-CN" sz="2400" dirty="0"/>
              <a:t>agree to establish connection (each knowing the other willing to establish connection)</a:t>
            </a:r>
          </a:p>
          <a:p>
            <a:r>
              <a:rPr lang="en-US" altLang="zh-CN" sz="2400" dirty="0"/>
              <a:t>agree on connection parameters</a:t>
            </a:r>
          </a:p>
        </p:txBody>
      </p:sp>
      <p:sp>
        <p:nvSpPr>
          <p:cNvPr id="78857" name="Line 55"/>
          <p:cNvSpPr>
            <a:spLocks noChangeShapeType="1"/>
          </p:cNvSpPr>
          <p:nvPr/>
        </p:nvSpPr>
        <p:spPr bwMode="auto">
          <a:xfrm>
            <a:off x="2733676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58" name="Text Box 6"/>
          <p:cNvSpPr txBox="1">
            <a:spLocks noChangeArrowheads="1"/>
          </p:cNvSpPr>
          <p:nvPr/>
        </p:nvSpPr>
        <p:spPr bwMode="auto">
          <a:xfrm>
            <a:off x="2747963" y="3544888"/>
            <a:ext cx="233521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rgbClr val="000099"/>
                </a:solidFill>
              </a:rPr>
              <a:t>connection state: ESTAB</a:t>
            </a:r>
          </a:p>
          <a:p>
            <a:pPr algn="l">
              <a:defRPr/>
            </a:pPr>
            <a:r>
              <a:rPr lang="en-US" sz="1400">
                <a:solidFill>
                  <a:srgbClr val="000099"/>
                </a:solidFill>
              </a:rPr>
              <a:t>connection variables:</a:t>
            </a:r>
          </a:p>
          <a:p>
            <a:pPr lvl="1" algn="l">
              <a:defRPr/>
            </a:pPr>
            <a:r>
              <a:rPr lang="en-US" sz="1400">
                <a:solidFill>
                  <a:srgbClr val="000099"/>
                </a:solidFill>
              </a:rPr>
              <a:t>seq # client-to-server</a:t>
            </a:r>
          </a:p>
          <a:p>
            <a:pPr lvl="1" algn="l">
              <a:defRPr/>
            </a:pPr>
            <a:r>
              <a:rPr lang="en-US" sz="1400">
                <a:solidFill>
                  <a:srgbClr val="000099"/>
                </a:solidFill>
              </a:rPr>
              <a:t>         server-to-client</a:t>
            </a:r>
          </a:p>
          <a:p>
            <a:pPr lvl="1" algn="l">
              <a:defRPr/>
            </a:pPr>
            <a:r>
              <a:rPr lang="en-US" sz="1400" b="1">
                <a:solidFill>
                  <a:srgbClr val="000099"/>
                </a:solidFill>
                <a:latin typeface="Courier New" charset="0"/>
              </a:rPr>
              <a:t>rcvBuffer</a:t>
            </a:r>
            <a:r>
              <a:rPr lang="en-US" sz="1400">
                <a:solidFill>
                  <a:srgbClr val="000099"/>
                </a:solidFill>
              </a:rPr>
              <a:t> size</a:t>
            </a:r>
          </a:p>
          <a:p>
            <a:pPr lvl="1" algn="l">
              <a:defRPr/>
            </a:pPr>
            <a:r>
              <a:rPr lang="en-US" sz="1400">
                <a:solidFill>
                  <a:srgbClr val="000099"/>
                </a:solidFill>
              </a:rPr>
              <a:t>   at server,client </a:t>
            </a:r>
          </a:p>
          <a:p>
            <a:pPr lvl="1" algn="l">
              <a:defRPr/>
            </a:pPr>
            <a:r>
              <a:rPr lang="en-US" sz="1400">
                <a:solidFill>
                  <a:srgbClr val="000099"/>
                </a:solidFill>
              </a:rPr>
              <a:t>           </a:t>
            </a:r>
          </a:p>
        </p:txBody>
      </p:sp>
      <p:grpSp>
        <p:nvGrpSpPr>
          <p:cNvPr id="96266" name="Group 46"/>
          <p:cNvGrpSpPr>
            <a:grpSpLocks/>
          </p:cNvGrpSpPr>
          <p:nvPr/>
        </p:nvGrpSpPr>
        <p:grpSpPr bwMode="auto">
          <a:xfrm>
            <a:off x="3681413" y="3346451"/>
            <a:ext cx="438150" cy="206375"/>
            <a:chOff x="344" y="1846"/>
            <a:chExt cx="336" cy="130"/>
          </a:xfrm>
        </p:grpSpPr>
        <p:sp>
          <p:nvSpPr>
            <p:cNvPr id="78921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22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23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24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8860" name="Text Box 54"/>
          <p:cNvSpPr txBox="1">
            <a:spLocks noChangeArrowheads="1"/>
          </p:cNvSpPr>
          <p:nvPr/>
        </p:nvSpPr>
        <p:spPr bwMode="auto">
          <a:xfrm>
            <a:off x="2678114" y="304800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78861" name="Line 56"/>
          <p:cNvSpPr>
            <a:spLocks noChangeShapeType="1"/>
          </p:cNvSpPr>
          <p:nvPr/>
        </p:nvSpPr>
        <p:spPr bwMode="auto">
          <a:xfrm>
            <a:off x="2740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62" name="Text Box 57"/>
          <p:cNvSpPr txBox="1">
            <a:spLocks noChangeArrowheads="1"/>
          </p:cNvSpPr>
          <p:nvPr/>
        </p:nvSpPr>
        <p:spPr bwMode="auto">
          <a:xfrm>
            <a:off x="2692400" y="499586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78863" name="Rectangle 58"/>
          <p:cNvSpPr>
            <a:spLocks noChangeArrowheads="1"/>
          </p:cNvSpPr>
          <p:nvPr/>
        </p:nvSpPr>
        <p:spPr bwMode="auto">
          <a:xfrm>
            <a:off x="2705101" y="5349876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64" name="Line 59"/>
          <p:cNvSpPr>
            <a:spLocks noChangeShapeType="1"/>
          </p:cNvSpPr>
          <p:nvPr/>
        </p:nvSpPr>
        <p:spPr bwMode="auto">
          <a:xfrm>
            <a:off x="2733675" y="5338764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65" name="Line 60"/>
          <p:cNvSpPr>
            <a:spLocks noChangeShapeType="1"/>
          </p:cNvSpPr>
          <p:nvPr/>
        </p:nvSpPr>
        <p:spPr bwMode="auto">
          <a:xfrm>
            <a:off x="4997450" y="5310189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6273" name="Freeform 8"/>
          <p:cNvSpPr>
            <a:spLocks/>
          </p:cNvSpPr>
          <p:nvPr/>
        </p:nvSpPr>
        <p:spPr bwMode="auto">
          <a:xfrm flipH="1">
            <a:off x="2260601" y="299402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78867" name="Rectangle 63"/>
          <p:cNvSpPr>
            <a:spLocks noChangeArrowheads="1"/>
          </p:cNvSpPr>
          <p:nvPr/>
        </p:nvSpPr>
        <p:spPr bwMode="auto">
          <a:xfrm>
            <a:off x="7075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68" name="Rectangle 64"/>
          <p:cNvSpPr>
            <a:spLocks noChangeArrowheads="1"/>
          </p:cNvSpPr>
          <p:nvPr/>
        </p:nvSpPr>
        <p:spPr bwMode="auto">
          <a:xfrm>
            <a:off x="7035801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69" name="Line 65"/>
          <p:cNvSpPr>
            <a:spLocks noChangeShapeType="1"/>
          </p:cNvSpPr>
          <p:nvPr/>
        </p:nvSpPr>
        <p:spPr bwMode="auto">
          <a:xfrm>
            <a:off x="7035801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70" name="Text Box 66"/>
          <p:cNvSpPr txBox="1">
            <a:spLocks noChangeArrowheads="1"/>
          </p:cNvSpPr>
          <p:nvPr/>
        </p:nvSpPr>
        <p:spPr bwMode="auto">
          <a:xfrm>
            <a:off x="7050088" y="3551238"/>
            <a:ext cx="233521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rgbClr val="000099"/>
                </a:solidFill>
              </a:rPr>
              <a:t>connection state: ESTAB</a:t>
            </a:r>
          </a:p>
          <a:p>
            <a:pPr algn="l">
              <a:defRPr/>
            </a:pPr>
            <a:r>
              <a:rPr lang="en-US" sz="1400">
                <a:solidFill>
                  <a:srgbClr val="000099"/>
                </a:solidFill>
              </a:rPr>
              <a:t>connection Variables:</a:t>
            </a:r>
          </a:p>
          <a:p>
            <a:pPr lvl="1" algn="l">
              <a:defRPr/>
            </a:pPr>
            <a:r>
              <a:rPr lang="en-US" sz="1400">
                <a:solidFill>
                  <a:srgbClr val="000099"/>
                </a:solidFill>
              </a:rPr>
              <a:t>seq # client-to-server</a:t>
            </a:r>
          </a:p>
          <a:p>
            <a:pPr lvl="1" algn="l">
              <a:defRPr/>
            </a:pPr>
            <a:r>
              <a:rPr lang="en-US" sz="1400">
                <a:solidFill>
                  <a:srgbClr val="000099"/>
                </a:solidFill>
              </a:rPr>
              <a:t>          server-to-client</a:t>
            </a:r>
          </a:p>
          <a:p>
            <a:pPr lvl="1" algn="l">
              <a:defRPr/>
            </a:pPr>
            <a:r>
              <a:rPr lang="en-US" sz="1400" b="1">
                <a:solidFill>
                  <a:srgbClr val="000099"/>
                </a:solidFill>
                <a:latin typeface="Courier New" charset="0"/>
              </a:rPr>
              <a:t>rcvBuffer</a:t>
            </a:r>
            <a:r>
              <a:rPr lang="en-US" sz="1400">
                <a:solidFill>
                  <a:srgbClr val="000099"/>
                </a:solidFill>
              </a:rPr>
              <a:t> size</a:t>
            </a:r>
          </a:p>
          <a:p>
            <a:pPr lvl="1" algn="l">
              <a:defRPr/>
            </a:pPr>
            <a:r>
              <a:rPr lang="en-US" sz="1400">
                <a:solidFill>
                  <a:srgbClr val="000099"/>
                </a:solidFill>
              </a:rPr>
              <a:t>   at server,client </a:t>
            </a:r>
          </a:p>
          <a:p>
            <a:pPr lvl="1" algn="l">
              <a:defRPr/>
            </a:pPr>
            <a:r>
              <a:rPr lang="en-US" sz="1400">
                <a:solidFill>
                  <a:srgbClr val="000099"/>
                </a:solidFill>
              </a:rPr>
              <a:t>           </a:t>
            </a:r>
          </a:p>
        </p:txBody>
      </p:sp>
      <p:grpSp>
        <p:nvGrpSpPr>
          <p:cNvPr id="96278" name="Group 67"/>
          <p:cNvGrpSpPr>
            <a:grpSpLocks/>
          </p:cNvGrpSpPr>
          <p:nvPr/>
        </p:nvGrpSpPr>
        <p:grpSpPr bwMode="auto">
          <a:xfrm>
            <a:off x="7983538" y="3352801"/>
            <a:ext cx="438150" cy="206375"/>
            <a:chOff x="344" y="1846"/>
            <a:chExt cx="336" cy="130"/>
          </a:xfrm>
        </p:grpSpPr>
        <p:sp>
          <p:nvSpPr>
            <p:cNvPr id="78917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18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19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20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8872" name="Text Box 72"/>
          <p:cNvSpPr txBox="1">
            <a:spLocks noChangeArrowheads="1"/>
          </p:cNvSpPr>
          <p:nvPr/>
        </p:nvSpPr>
        <p:spPr bwMode="auto">
          <a:xfrm>
            <a:off x="6980239" y="3054350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78873" name="Line 73"/>
          <p:cNvSpPr>
            <a:spLocks noChangeShapeType="1"/>
          </p:cNvSpPr>
          <p:nvPr/>
        </p:nvSpPr>
        <p:spPr bwMode="auto">
          <a:xfrm>
            <a:off x="7042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74" name="Text Box 74"/>
          <p:cNvSpPr txBox="1">
            <a:spLocks noChangeArrowheads="1"/>
          </p:cNvSpPr>
          <p:nvPr/>
        </p:nvSpPr>
        <p:spPr bwMode="auto">
          <a:xfrm>
            <a:off x="6994525" y="50022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78875" name="Rectangle 75"/>
          <p:cNvSpPr>
            <a:spLocks noChangeArrowheads="1"/>
          </p:cNvSpPr>
          <p:nvPr/>
        </p:nvSpPr>
        <p:spPr bwMode="auto">
          <a:xfrm>
            <a:off x="7007226" y="5356226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76" name="Line 76"/>
          <p:cNvSpPr>
            <a:spLocks noChangeShapeType="1"/>
          </p:cNvSpPr>
          <p:nvPr/>
        </p:nvSpPr>
        <p:spPr bwMode="auto">
          <a:xfrm>
            <a:off x="7035800" y="5345114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8877" name="Line 77"/>
          <p:cNvSpPr>
            <a:spLocks noChangeShapeType="1"/>
          </p:cNvSpPr>
          <p:nvPr/>
        </p:nvSpPr>
        <p:spPr bwMode="auto">
          <a:xfrm>
            <a:off x="9299575" y="5316539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6285" name="Freeform 78"/>
          <p:cNvSpPr>
            <a:spLocks/>
          </p:cNvSpPr>
          <p:nvPr/>
        </p:nvSpPr>
        <p:spPr bwMode="auto">
          <a:xfrm>
            <a:off x="9317038" y="293370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78879" name="Text Box 83"/>
          <p:cNvSpPr txBox="1">
            <a:spLocks noChangeArrowheads="1"/>
          </p:cNvSpPr>
          <p:nvPr/>
        </p:nvSpPr>
        <p:spPr bwMode="auto">
          <a:xfrm>
            <a:off x="2611438" y="5815014"/>
            <a:ext cx="31245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charset="0"/>
              </a:rPr>
              <a:t>Socket </a:t>
            </a:r>
            <a:r>
              <a:rPr lang="en-US" sz="1200" b="1" dirty="0" err="1">
                <a:solidFill>
                  <a:srgbClr val="000099"/>
                </a:solidFill>
                <a:latin typeface="Courier New" charset="0"/>
              </a:rPr>
              <a:t>clientSocket</a:t>
            </a:r>
            <a:r>
              <a:rPr lang="en-US" sz="1200" b="1" dirty="0">
                <a:solidFill>
                  <a:srgbClr val="000099"/>
                </a:solidFill>
                <a:latin typeface="Courier New" charset="0"/>
              </a:rPr>
              <a:t> =  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charset="0"/>
              </a:rPr>
              <a:t>  </a:t>
            </a:r>
            <a:r>
              <a:rPr lang="en-US" sz="1200" b="1" dirty="0" err="1">
                <a:solidFill>
                  <a:srgbClr val="000099"/>
                </a:solidFill>
                <a:latin typeface="Courier New" charset="0"/>
              </a:rPr>
              <a:t>newSocket</a:t>
            </a:r>
            <a:r>
              <a:rPr lang="en-US" sz="1200" b="1" dirty="0">
                <a:solidFill>
                  <a:srgbClr val="000099"/>
                </a:solidFill>
                <a:latin typeface="Courier New" charset="0"/>
              </a:rPr>
              <a:t>("</a:t>
            </a:r>
            <a:r>
              <a:rPr lang="en-US" sz="1200" b="1" dirty="0" err="1">
                <a:solidFill>
                  <a:srgbClr val="000099"/>
                </a:solidFill>
                <a:latin typeface="Courier New" charset="0"/>
              </a:rPr>
              <a:t>hostname","port</a:t>
            </a:r>
            <a:r>
              <a:rPr lang="en-US" sz="1200" b="1" dirty="0">
                <a:solidFill>
                  <a:srgbClr val="000099"/>
                </a:solidFill>
                <a:latin typeface="Courier New" charset="0"/>
              </a:rPr>
              <a:t> number");</a:t>
            </a:r>
          </a:p>
        </p:txBody>
      </p:sp>
      <p:sp>
        <p:nvSpPr>
          <p:cNvPr id="78880" name="Text Box 85"/>
          <p:cNvSpPr txBox="1">
            <a:spLocks noChangeArrowheads="1"/>
          </p:cNvSpPr>
          <p:nvPr/>
        </p:nvSpPr>
        <p:spPr bwMode="auto">
          <a:xfrm>
            <a:off x="6911976" y="58293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>
                <a:solidFill>
                  <a:srgbClr val="000099"/>
                </a:solidFill>
                <a:latin typeface="Courier New" charset="0"/>
              </a:rPr>
              <a:t>Socket connectionSocket = welcomeSocket.accept();</a:t>
            </a:r>
          </a:p>
        </p:txBody>
      </p:sp>
      <p:grpSp>
        <p:nvGrpSpPr>
          <p:cNvPr id="96288" name="Group 89"/>
          <p:cNvGrpSpPr>
            <a:grpSpLocks/>
          </p:cNvGrpSpPr>
          <p:nvPr/>
        </p:nvGrpSpPr>
        <p:grpSpPr bwMode="auto">
          <a:xfrm>
            <a:off x="1784350" y="5026026"/>
            <a:ext cx="698500" cy="612775"/>
            <a:chOff x="-44" y="1473"/>
            <a:chExt cx="981" cy="1105"/>
          </a:xfrm>
        </p:grpSpPr>
        <p:pic>
          <p:nvPicPr>
            <p:cNvPr id="96322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23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96289" name="Group 92"/>
          <p:cNvGrpSpPr>
            <a:grpSpLocks/>
          </p:cNvGrpSpPr>
          <p:nvPr/>
        </p:nvGrpSpPr>
        <p:grpSpPr bwMode="auto">
          <a:xfrm>
            <a:off x="9599614" y="4924426"/>
            <a:ext cx="415925" cy="627063"/>
            <a:chOff x="4140" y="429"/>
            <a:chExt cx="1425" cy="2396"/>
          </a:xfrm>
        </p:grpSpPr>
        <p:sp>
          <p:nvSpPr>
            <p:cNvPr id="96290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884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6292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96293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887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6295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8913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8914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8889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6297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8911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8912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8891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8892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6300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909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8910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6301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96302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907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8908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8896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6304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96305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899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6307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901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02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03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04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8905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78906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7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7667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63"/>
          <p:cNvSpPr>
            <a:spLocks noGrp="1" noChangeArrowheads="1"/>
          </p:cNvSpPr>
          <p:nvPr>
            <p:ph type="body" sz="half" idx="1"/>
          </p:nvPr>
        </p:nvSpPr>
        <p:spPr>
          <a:xfrm>
            <a:off x="6032500" y="1674814"/>
            <a:ext cx="4014788" cy="250348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u="sng" dirty="0">
                <a:solidFill>
                  <a:srgbClr val="CC0000"/>
                </a:solidFill>
              </a:rPr>
              <a:t>Q:</a:t>
            </a:r>
            <a:r>
              <a:rPr lang="en-US" altLang="zh-CN" dirty="0"/>
              <a:t> will 2-way handshake always work in network?</a:t>
            </a:r>
          </a:p>
          <a:p>
            <a:r>
              <a:rPr lang="en-US" altLang="zh-CN" sz="2400" dirty="0"/>
              <a:t>variable delays</a:t>
            </a:r>
          </a:p>
          <a:p>
            <a:r>
              <a:rPr lang="en-US" altLang="zh-CN" sz="2400" dirty="0"/>
              <a:t>retransmitted messages (e.g. </a:t>
            </a:r>
            <a:r>
              <a:rPr lang="en-US" altLang="zh-CN" sz="2400" dirty="0" err="1"/>
              <a:t>req_conn</a:t>
            </a:r>
            <a:r>
              <a:rPr lang="en-US" altLang="zh-CN" sz="2400" dirty="0"/>
              <a:t>(x)) due to message loss</a:t>
            </a:r>
          </a:p>
          <a:p>
            <a:r>
              <a:rPr lang="en-US" altLang="zh-CN" sz="2400" dirty="0"/>
              <a:t>message reordering</a:t>
            </a:r>
          </a:p>
          <a:p>
            <a:r>
              <a:rPr lang="en-US" altLang="zh-CN" sz="2400" dirty="0"/>
              <a:t>can</a:t>
            </a:r>
            <a:r>
              <a:rPr lang="en-US" altLang="ja-JP" sz="2400" dirty="0"/>
              <a:t>'t "see" other side</a:t>
            </a:r>
            <a:endParaRPr lang="en-US" altLang="zh-CN" sz="2400" dirty="0"/>
          </a:p>
        </p:txBody>
      </p:sp>
      <p:pic>
        <p:nvPicPr>
          <p:cNvPr id="97284" name="Picture 62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957388"/>
            <a:ext cx="5080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5" name="Picture 63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992313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Text Box 49"/>
          <p:cNvSpPr txBox="1">
            <a:spLocks noChangeArrowheads="1"/>
          </p:cNvSpPr>
          <p:nvPr/>
        </p:nvSpPr>
        <p:spPr bwMode="auto">
          <a:xfrm>
            <a:off x="2065338" y="1362070"/>
            <a:ext cx="2652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2-way handshake:</a:t>
            </a:r>
          </a:p>
        </p:txBody>
      </p:sp>
      <p:sp>
        <p:nvSpPr>
          <p:cNvPr id="79880" name="Line 50"/>
          <p:cNvSpPr>
            <a:spLocks noChangeShapeType="1"/>
          </p:cNvSpPr>
          <p:nvPr/>
        </p:nvSpPr>
        <p:spPr bwMode="auto">
          <a:xfrm>
            <a:off x="3114675" y="2689226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1" name="Line 51"/>
          <p:cNvSpPr>
            <a:spLocks noChangeShapeType="1"/>
          </p:cNvSpPr>
          <p:nvPr/>
        </p:nvSpPr>
        <p:spPr bwMode="auto">
          <a:xfrm>
            <a:off x="3070225" y="2606676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2" name="Line 53"/>
          <p:cNvSpPr>
            <a:spLocks noChangeShapeType="1"/>
          </p:cNvSpPr>
          <p:nvPr/>
        </p:nvSpPr>
        <p:spPr bwMode="auto">
          <a:xfrm>
            <a:off x="4600575" y="2633664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3" name="Line 54"/>
          <p:cNvSpPr>
            <a:spLocks noChangeShapeType="1"/>
          </p:cNvSpPr>
          <p:nvPr/>
        </p:nvSpPr>
        <p:spPr bwMode="auto">
          <a:xfrm flipH="1">
            <a:off x="3067050" y="308610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4" name="Rectangle 56"/>
          <p:cNvSpPr>
            <a:spLocks noChangeArrowheads="1"/>
          </p:cNvSpPr>
          <p:nvPr/>
        </p:nvSpPr>
        <p:spPr bwMode="auto">
          <a:xfrm>
            <a:off x="3352800" y="2674939"/>
            <a:ext cx="89058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5" name="Text Box 55"/>
          <p:cNvSpPr txBox="1">
            <a:spLocks noChangeArrowheads="1"/>
          </p:cNvSpPr>
          <p:nvPr/>
        </p:nvSpPr>
        <p:spPr bwMode="auto">
          <a:xfrm>
            <a:off x="3319463" y="2652713"/>
            <a:ext cx="987771" cy="3385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</a:rPr>
              <a:t>Let</a:t>
            </a:r>
            <a:r>
              <a:rPr lang="en-US" altLang="ja-JP" dirty="0">
                <a:solidFill>
                  <a:srgbClr val="000099"/>
                </a:solidFill>
              </a:rPr>
              <a:t>'s talk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79886" name="Rectangle 57"/>
          <p:cNvSpPr>
            <a:spLocks noChangeArrowheads="1"/>
          </p:cNvSpPr>
          <p:nvPr/>
        </p:nvSpPr>
        <p:spPr bwMode="auto">
          <a:xfrm>
            <a:off x="3609975" y="3098801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7" name="Text Box 58"/>
          <p:cNvSpPr txBox="1">
            <a:spLocks noChangeArrowheads="1"/>
          </p:cNvSpPr>
          <p:nvPr/>
        </p:nvSpPr>
        <p:spPr bwMode="auto">
          <a:xfrm>
            <a:off x="3594101" y="3076575"/>
            <a:ext cx="447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OK</a:t>
            </a:r>
          </a:p>
        </p:txBody>
      </p:sp>
      <p:sp>
        <p:nvSpPr>
          <p:cNvPr id="79888" name="Text Box 60"/>
          <p:cNvSpPr txBox="1">
            <a:spLocks noChangeArrowheads="1"/>
          </p:cNvSpPr>
          <p:nvPr/>
        </p:nvSpPr>
        <p:spPr bwMode="auto">
          <a:xfrm>
            <a:off x="4605339" y="2909888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889" name="Text Box 61"/>
          <p:cNvSpPr txBox="1">
            <a:spLocks noChangeArrowheads="1"/>
          </p:cNvSpPr>
          <p:nvPr/>
        </p:nvSpPr>
        <p:spPr bwMode="auto">
          <a:xfrm>
            <a:off x="2212976" y="324326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890" name="Oval 66"/>
          <p:cNvSpPr>
            <a:spLocks noChangeArrowheads="1"/>
          </p:cNvSpPr>
          <p:nvPr/>
        </p:nvSpPr>
        <p:spPr bwMode="auto">
          <a:xfrm>
            <a:off x="3024189" y="3360738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891" name="Oval 67"/>
          <p:cNvSpPr>
            <a:spLocks noChangeArrowheads="1"/>
          </p:cNvSpPr>
          <p:nvPr/>
        </p:nvSpPr>
        <p:spPr bwMode="auto">
          <a:xfrm>
            <a:off x="4552950" y="30178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892" name="Text Box 72"/>
          <p:cNvSpPr txBox="1">
            <a:spLocks noChangeArrowheads="1"/>
          </p:cNvSpPr>
          <p:nvPr/>
        </p:nvSpPr>
        <p:spPr bwMode="auto">
          <a:xfrm>
            <a:off x="2036764" y="4645026"/>
            <a:ext cx="9731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dirty="0">
                <a:solidFill>
                  <a:srgbClr val="000099"/>
                </a:solidFill>
              </a:rPr>
              <a:t>choose x</a:t>
            </a:r>
          </a:p>
          <a:p>
            <a:pPr algn="r"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79893" name="Line 73"/>
          <p:cNvSpPr>
            <a:spLocks noChangeShapeType="1"/>
          </p:cNvSpPr>
          <p:nvPr/>
        </p:nvSpPr>
        <p:spPr bwMode="auto">
          <a:xfrm>
            <a:off x="3143250" y="4818063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4" name="Line 74"/>
          <p:cNvSpPr>
            <a:spLocks noChangeShapeType="1"/>
          </p:cNvSpPr>
          <p:nvPr/>
        </p:nvSpPr>
        <p:spPr bwMode="auto">
          <a:xfrm>
            <a:off x="3098800" y="4735514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5" name="Line 75"/>
          <p:cNvSpPr>
            <a:spLocks noChangeShapeType="1"/>
          </p:cNvSpPr>
          <p:nvPr/>
        </p:nvSpPr>
        <p:spPr bwMode="auto">
          <a:xfrm>
            <a:off x="4629150" y="4762501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6" name="Line 76"/>
          <p:cNvSpPr>
            <a:spLocks noChangeShapeType="1"/>
          </p:cNvSpPr>
          <p:nvPr/>
        </p:nvSpPr>
        <p:spPr bwMode="auto">
          <a:xfrm flipH="1">
            <a:off x="3095625" y="5214938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7" name="Rectangle 77"/>
          <p:cNvSpPr>
            <a:spLocks noChangeArrowheads="1"/>
          </p:cNvSpPr>
          <p:nvPr/>
        </p:nvSpPr>
        <p:spPr bwMode="auto">
          <a:xfrm>
            <a:off x="3460751" y="4803776"/>
            <a:ext cx="777875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8" name="Text Box 78"/>
          <p:cNvSpPr txBox="1">
            <a:spLocks noChangeArrowheads="1"/>
          </p:cNvSpPr>
          <p:nvPr/>
        </p:nvSpPr>
        <p:spPr bwMode="auto">
          <a:xfrm>
            <a:off x="3230564" y="4770438"/>
            <a:ext cx="1273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req_conn(x)</a:t>
            </a:r>
          </a:p>
        </p:txBody>
      </p:sp>
      <p:sp>
        <p:nvSpPr>
          <p:cNvPr id="79899" name="Rectangle 79"/>
          <p:cNvSpPr>
            <a:spLocks noChangeArrowheads="1"/>
          </p:cNvSpPr>
          <p:nvPr/>
        </p:nvSpPr>
        <p:spPr bwMode="auto">
          <a:xfrm>
            <a:off x="3638550" y="5227639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900" name="Text Box 81"/>
          <p:cNvSpPr txBox="1">
            <a:spLocks noChangeArrowheads="1"/>
          </p:cNvSpPr>
          <p:nvPr/>
        </p:nvSpPr>
        <p:spPr bwMode="auto">
          <a:xfrm>
            <a:off x="4633914" y="503872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901" name="Text Box 82"/>
          <p:cNvSpPr txBox="1">
            <a:spLocks noChangeArrowheads="1"/>
          </p:cNvSpPr>
          <p:nvPr/>
        </p:nvSpPr>
        <p:spPr bwMode="auto">
          <a:xfrm>
            <a:off x="2241551" y="5372100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902" name="Oval 83"/>
          <p:cNvSpPr>
            <a:spLocks noChangeArrowheads="1"/>
          </p:cNvSpPr>
          <p:nvPr/>
        </p:nvSpPr>
        <p:spPr bwMode="auto">
          <a:xfrm>
            <a:off x="3052764" y="5489575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903" name="Oval 84"/>
          <p:cNvSpPr>
            <a:spLocks noChangeArrowheads="1"/>
          </p:cNvSpPr>
          <p:nvPr/>
        </p:nvSpPr>
        <p:spPr bwMode="auto">
          <a:xfrm>
            <a:off x="4581525" y="51466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904" name="Rectangle 86"/>
          <p:cNvSpPr>
            <a:spLocks noChangeArrowheads="1"/>
          </p:cNvSpPr>
          <p:nvPr/>
        </p:nvSpPr>
        <p:spPr bwMode="auto">
          <a:xfrm>
            <a:off x="3340101" y="5233988"/>
            <a:ext cx="1071563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905" name="Text Box 85"/>
          <p:cNvSpPr txBox="1">
            <a:spLocks noChangeArrowheads="1"/>
          </p:cNvSpPr>
          <p:nvPr/>
        </p:nvSpPr>
        <p:spPr bwMode="auto">
          <a:xfrm>
            <a:off x="3224213" y="5195888"/>
            <a:ext cx="1274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err="1">
                <a:solidFill>
                  <a:srgbClr val="000099"/>
                </a:solidFill>
              </a:rPr>
              <a:t>acc_conn</a:t>
            </a:r>
            <a:r>
              <a:rPr lang="en-US" dirty="0">
                <a:solidFill>
                  <a:srgbClr val="000099"/>
                </a:solidFill>
              </a:rPr>
              <a:t>(x)</a:t>
            </a:r>
          </a:p>
        </p:txBody>
      </p:sp>
      <p:pic>
        <p:nvPicPr>
          <p:cNvPr id="97313" name="Picture 90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814389"/>
            <a:ext cx="7054998" cy="15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907" name="Rectangle 91"/>
          <p:cNvSpPr>
            <a:spLocks noGrp="1" noChangeArrowheads="1"/>
          </p:cNvSpPr>
          <p:nvPr>
            <p:ph type="title"/>
          </p:nvPr>
        </p:nvSpPr>
        <p:spPr>
          <a:xfrm>
            <a:off x="2057400" y="133351"/>
            <a:ext cx="7772400" cy="8493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Agreeing to establish a connection</a:t>
            </a:r>
          </a:p>
        </p:txBody>
      </p:sp>
      <p:grpSp>
        <p:nvGrpSpPr>
          <p:cNvPr id="97315" name="Group 92"/>
          <p:cNvGrpSpPr>
            <a:grpSpLocks/>
          </p:cNvGrpSpPr>
          <p:nvPr/>
        </p:nvGrpSpPr>
        <p:grpSpPr bwMode="auto">
          <a:xfrm>
            <a:off x="2733676" y="4202113"/>
            <a:ext cx="574675" cy="520700"/>
            <a:chOff x="-44" y="1473"/>
            <a:chExt cx="981" cy="1105"/>
          </a:xfrm>
        </p:grpSpPr>
        <p:pic>
          <p:nvPicPr>
            <p:cNvPr id="97349" name="Picture 93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350" name="Freeform 9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7316" name="Group 95"/>
          <p:cNvGrpSpPr>
            <a:grpSpLocks/>
          </p:cNvGrpSpPr>
          <p:nvPr/>
        </p:nvGrpSpPr>
        <p:grpSpPr bwMode="auto">
          <a:xfrm>
            <a:off x="4495800" y="4183063"/>
            <a:ext cx="336550" cy="512762"/>
            <a:chOff x="4140" y="429"/>
            <a:chExt cx="1425" cy="2396"/>
          </a:xfrm>
        </p:grpSpPr>
        <p:sp>
          <p:nvSpPr>
            <p:cNvPr id="97317" name="Freeform 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1" name="Rectangle 97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319" name="Freeform 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0" name="Freeform 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4" name="Rectangle 100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322" name="Group 1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940" name="AutoShape 102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41" name="AutoShape 103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9916" name="Rectangle 104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324" name="Group 1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938" name="AutoShape 106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39" name="AutoShape 107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9918" name="Rectangle 108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19" name="Rectangle 109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327" name="Group 1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936" name="AutoShape 111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37" name="AutoShape 112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7328" name="Freeform 1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329" name="Group 1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934" name="AutoShape 115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35" name="AutoShape 11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9923" name="Rectangle 117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331" name="Freeform 1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2" name="Freeform 1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6" name="Oval 120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334" name="Freeform 1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8" name="AutoShape 122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29" name="AutoShape 123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30" name="Oval 124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31" name="Oval 125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9932" name="Oval 126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33" name="Rectangle 127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2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195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7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9" y="826898"/>
            <a:ext cx="7061284" cy="1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1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33351"/>
            <a:ext cx="7772400" cy="8493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Agreeing to establish a connection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80902" name="Text Box 7"/>
          <p:cNvSpPr txBox="1">
            <a:spLocks noChangeArrowheads="1"/>
          </p:cNvSpPr>
          <p:nvPr/>
        </p:nvSpPr>
        <p:spPr bwMode="auto">
          <a:xfrm>
            <a:off x="2119314" y="1076325"/>
            <a:ext cx="4929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0099"/>
                </a:solidFill>
              </a:rPr>
              <a:t>2-way handshake failure scenarios:</a:t>
            </a:r>
          </a:p>
        </p:txBody>
      </p:sp>
      <p:sp>
        <p:nvSpPr>
          <p:cNvPr id="80903" name="Line 25"/>
          <p:cNvSpPr>
            <a:spLocks noChangeShapeType="1"/>
          </p:cNvSpPr>
          <p:nvPr/>
        </p:nvSpPr>
        <p:spPr bwMode="auto">
          <a:xfrm flipH="1">
            <a:off x="3317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0904" name="Line 39"/>
          <p:cNvSpPr>
            <a:spLocks noChangeShapeType="1"/>
          </p:cNvSpPr>
          <p:nvPr/>
        </p:nvSpPr>
        <p:spPr bwMode="auto">
          <a:xfrm flipH="1">
            <a:off x="4846639" y="2374901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93311" name="Group 95"/>
          <p:cNvGrpSpPr>
            <a:grpSpLocks/>
          </p:cNvGrpSpPr>
          <p:nvPr/>
        </p:nvGrpSpPr>
        <p:grpSpPr bwMode="auto">
          <a:xfrm>
            <a:off x="2014539" y="2927350"/>
            <a:ext cx="3646487" cy="3549650"/>
            <a:chOff x="309" y="1844"/>
            <a:chExt cx="2297" cy="2236"/>
          </a:xfrm>
        </p:grpSpPr>
        <p:sp>
          <p:nvSpPr>
            <p:cNvPr id="81035" name="Text Box 42"/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retransmit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dirty="0" err="1">
                  <a:solidFill>
                    <a:srgbClr val="000099"/>
                  </a:solidFill>
                </a:rPr>
                <a:t>req_conn</a:t>
              </a:r>
              <a:r>
                <a:rPr lang="en-US" dirty="0">
                  <a:solidFill>
                    <a:srgbClr val="000099"/>
                  </a:solidFill>
                </a:rPr>
                <a:t>(x)</a:t>
              </a:r>
            </a:p>
            <a:p>
              <a:pPr algn="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98443" name="Freeform 43"/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37" name="Text Box 44"/>
            <p:cNvSpPr txBox="1">
              <a:spLocks noChangeArrowheads="1"/>
            </p:cNvSpPr>
            <p:nvPr/>
          </p:nvSpPr>
          <p:spPr bwMode="auto">
            <a:xfrm>
              <a:off x="2120" y="3517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038" name="Oval 45"/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8446" name="Group 46"/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81041" name="Rectangle 4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42" name="Text Box 4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err="1">
                    <a:solidFill>
                      <a:srgbClr val="000099"/>
                    </a:solidFill>
                  </a:rPr>
                  <a:t>req_conn</a:t>
                </a:r>
                <a:r>
                  <a:rPr lang="en-US" dirty="0">
                    <a:solidFill>
                      <a:srgbClr val="000099"/>
                    </a:solidFill>
                  </a:rPr>
                  <a:t>(x)</a:t>
                </a:r>
              </a:p>
            </p:txBody>
          </p:sp>
        </p:grpSp>
        <p:sp>
          <p:nvSpPr>
            <p:cNvPr id="81040" name="Text Box 49"/>
            <p:cNvSpPr txBox="1">
              <a:spLocks noChangeArrowheads="1"/>
            </p:cNvSpPr>
            <p:nvPr/>
          </p:nvSpPr>
          <p:spPr bwMode="auto">
            <a:xfrm>
              <a:off x="980" y="3714"/>
              <a:ext cx="1336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</a:rPr>
                <a:t>half open connection!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</a:rPr>
                <a:t>(no client!)</a:t>
              </a:r>
            </a:p>
          </p:txBody>
        </p:sp>
      </p:grpSp>
      <p:grpSp>
        <p:nvGrpSpPr>
          <p:cNvPr id="393309" name="Group 93"/>
          <p:cNvGrpSpPr>
            <a:grpSpLocks/>
          </p:cNvGrpSpPr>
          <p:nvPr/>
        </p:nvGrpSpPr>
        <p:grpSpPr bwMode="auto">
          <a:xfrm>
            <a:off x="2146300" y="4456113"/>
            <a:ext cx="3830638" cy="715962"/>
            <a:chOff x="406" y="2807"/>
            <a:chExt cx="2413" cy="451"/>
          </a:xfrm>
        </p:grpSpPr>
        <p:sp>
          <p:nvSpPr>
            <p:cNvPr id="81031" name="Line 40"/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32" name="Text Box 83"/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client terminates</a:t>
              </a:r>
            </a:p>
          </p:txBody>
        </p:sp>
        <p:sp>
          <p:nvSpPr>
            <p:cNvPr id="81033" name="Text Box 84"/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server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forgets x</a:t>
              </a:r>
            </a:p>
          </p:txBody>
        </p:sp>
        <p:sp>
          <p:nvSpPr>
            <p:cNvPr id="81034" name="Text Box 85"/>
            <p:cNvSpPr txBox="1">
              <a:spLocks noChangeArrowheads="1"/>
            </p:cNvSpPr>
            <p:nvPr/>
          </p:nvSpPr>
          <p:spPr bwMode="auto">
            <a:xfrm>
              <a:off x="1269" y="2807"/>
              <a:ext cx="706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connection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x completes</a:t>
              </a:r>
            </a:p>
          </p:txBody>
        </p:sp>
      </p:grpSp>
      <p:grpSp>
        <p:nvGrpSpPr>
          <p:cNvPr id="393315" name="Group 99"/>
          <p:cNvGrpSpPr>
            <a:grpSpLocks/>
          </p:cNvGrpSpPr>
          <p:nvPr/>
        </p:nvGrpSpPr>
        <p:grpSpPr bwMode="auto">
          <a:xfrm>
            <a:off x="6334126" y="2914650"/>
            <a:ext cx="4048125" cy="3417888"/>
            <a:chOff x="3030" y="1831"/>
            <a:chExt cx="2550" cy="2153"/>
          </a:xfrm>
        </p:grpSpPr>
        <p:sp>
          <p:nvSpPr>
            <p:cNvPr id="81020" name="Text Box 69"/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retransmit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dirty="0" err="1">
                  <a:solidFill>
                    <a:srgbClr val="000099"/>
                  </a:solidFill>
                </a:rPr>
                <a:t>req_conn</a:t>
              </a:r>
              <a:r>
                <a:rPr lang="en-US" dirty="0">
                  <a:solidFill>
                    <a:srgbClr val="000099"/>
                  </a:solidFill>
                </a:rPr>
                <a:t>(x)</a:t>
              </a:r>
            </a:p>
            <a:p>
              <a:pPr algn="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98428" name="Freeform 70"/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22" name="Text Box 71"/>
            <p:cNvSpPr txBox="1">
              <a:spLocks noChangeArrowheads="1"/>
            </p:cNvSpPr>
            <p:nvPr/>
          </p:nvSpPr>
          <p:spPr bwMode="auto">
            <a:xfrm>
              <a:off x="4841" y="350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023" name="Oval 72"/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24" name="Rectangle 74"/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25" name="Text Box 75"/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>
                  <a:solidFill>
                    <a:srgbClr val="000099"/>
                  </a:solidFill>
                </a:rPr>
                <a:t>req_conn</a:t>
              </a:r>
              <a:r>
                <a:rPr lang="en-US" dirty="0">
                  <a:solidFill>
                    <a:srgbClr val="000099"/>
                  </a:solidFill>
                </a:rPr>
                <a:t>(x)</a:t>
              </a:r>
            </a:p>
          </p:txBody>
        </p:sp>
        <p:sp>
          <p:nvSpPr>
            <p:cNvPr id="98433" name="Freeform 86"/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027" name="Rectangle 88"/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28" name="Text Box 87"/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</a:rPr>
                <a:t>data(x+1)</a:t>
              </a:r>
            </a:p>
          </p:txBody>
        </p:sp>
        <p:sp>
          <p:nvSpPr>
            <p:cNvPr id="81029" name="Text Box 89"/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retransmit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data(x+1)</a:t>
              </a:r>
            </a:p>
            <a:p>
              <a:pPr algn="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1030" name="Text Box 90"/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accept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000099"/>
                  </a:solidFill>
                </a:rPr>
                <a:t>data(x+1)</a:t>
              </a:r>
            </a:p>
          </p:txBody>
        </p:sp>
      </p:grpSp>
      <p:grpSp>
        <p:nvGrpSpPr>
          <p:cNvPr id="98315" name="Group 102"/>
          <p:cNvGrpSpPr>
            <a:grpSpLocks/>
          </p:cNvGrpSpPr>
          <p:nvPr/>
        </p:nvGrpSpPr>
        <p:grpSpPr bwMode="auto">
          <a:xfrm>
            <a:off x="2292351" y="1746251"/>
            <a:ext cx="3389313" cy="2136775"/>
            <a:chOff x="484" y="1100"/>
            <a:chExt cx="2135" cy="1346"/>
          </a:xfrm>
        </p:grpSpPr>
        <p:sp>
          <p:nvSpPr>
            <p:cNvPr id="80971" name="Text Box 103"/>
            <p:cNvSpPr txBox="1">
              <a:spLocks noChangeArrowheads="1"/>
            </p:cNvSpPr>
            <p:nvPr/>
          </p:nvSpPr>
          <p:spPr bwMode="auto">
            <a:xfrm>
              <a:off x="484" y="1393"/>
              <a:ext cx="6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dirty="0">
                  <a:solidFill>
                    <a:srgbClr val="000099"/>
                  </a:solidFill>
                </a:rPr>
                <a:t>choose x</a:t>
              </a:r>
            </a:p>
            <a:p>
              <a:pPr algn="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0972" name="Line 104"/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3" name="Line 105"/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4" name="Rectangle 106"/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5" name="Text Box 107"/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>
                  <a:solidFill>
                    <a:srgbClr val="000099"/>
                  </a:solidFill>
                </a:rPr>
                <a:t>req_conn</a:t>
              </a:r>
              <a:r>
                <a:rPr lang="en-US" dirty="0">
                  <a:solidFill>
                    <a:srgbClr val="000099"/>
                  </a:solidFill>
                </a:rPr>
                <a:t>(x)</a:t>
              </a:r>
            </a:p>
          </p:txBody>
        </p:sp>
        <p:sp>
          <p:nvSpPr>
            <p:cNvPr id="80976" name="Rectangle 108"/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7" name="Text Box 109"/>
            <p:cNvSpPr txBox="1">
              <a:spLocks noChangeArrowheads="1"/>
            </p:cNvSpPr>
            <p:nvPr/>
          </p:nvSpPr>
          <p:spPr bwMode="auto">
            <a:xfrm>
              <a:off x="2133" y="1649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78" name="Text Box 110"/>
            <p:cNvSpPr txBox="1">
              <a:spLocks noChangeArrowheads="1"/>
            </p:cNvSpPr>
            <p:nvPr/>
          </p:nvSpPr>
          <p:spPr bwMode="auto">
            <a:xfrm>
              <a:off x="583" y="223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79" name="Oval 111"/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80" name="Oval 112"/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8388" name="Group 113"/>
            <p:cNvGrpSpPr>
              <a:grpSpLocks/>
            </p:cNvGrpSpPr>
            <p:nvPr/>
          </p:nvGrpSpPr>
          <p:grpSpPr bwMode="auto">
            <a:xfrm>
              <a:off x="1277" y="1861"/>
              <a:ext cx="803" cy="212"/>
              <a:chOff x="1065" y="2085"/>
              <a:chExt cx="803" cy="212"/>
            </a:xfrm>
          </p:grpSpPr>
          <p:sp>
            <p:nvSpPr>
              <p:cNvPr id="81018" name="Rectangle 114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19" name="Text Box 115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 err="1">
                    <a:solidFill>
                      <a:srgbClr val="000099"/>
                    </a:solidFill>
                  </a:rPr>
                  <a:t>acc_conn</a:t>
                </a:r>
                <a:r>
                  <a:rPr lang="en-US" dirty="0">
                    <a:solidFill>
                      <a:srgbClr val="000099"/>
                    </a:solidFill>
                  </a:rPr>
                  <a:t>(x)</a:t>
                </a:r>
              </a:p>
            </p:txBody>
          </p:sp>
        </p:grpSp>
        <p:grpSp>
          <p:nvGrpSpPr>
            <p:cNvPr id="98389" name="Group 116"/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98423" name="Picture 11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424" name="Freeform 11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8390" name="Group 119"/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98391" name="Freeform 12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5" name="Rectangle 121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393" name="Freeform 12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94" name="Freeform 12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88" name="Rectangle 124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96" name="Group 12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014" name="AutoShape 126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15" name="AutoShape 127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90" name="Rectangle 128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98" name="Group 12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012" name="AutoShape 130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13" name="AutoShape 131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92" name="Rectangle 132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93" name="Rectangle 133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401" name="Group 13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010" name="AutoShape 135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11" name="AutoShape 136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8402" name="Freeform 13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8403" name="Group 13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008" name="AutoShape 139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09" name="AutoShape 140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97" name="Rectangle 141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405" name="Freeform 14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406" name="Freeform 14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00" name="Oval 144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408" name="Freeform 14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02" name="AutoShape 146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3" name="AutoShape 147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4" name="Oval 148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5" name="Oval 149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006" name="Oval 150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7" name="Rectangle 151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93368" name="Group 152"/>
          <p:cNvGrpSpPr>
            <a:grpSpLocks/>
          </p:cNvGrpSpPr>
          <p:nvPr/>
        </p:nvGrpSpPr>
        <p:grpSpPr bwMode="auto">
          <a:xfrm>
            <a:off x="6524626" y="1757364"/>
            <a:ext cx="3933825" cy="4568825"/>
            <a:chOff x="3150" y="1107"/>
            <a:chExt cx="2478" cy="2878"/>
          </a:xfrm>
        </p:grpSpPr>
        <p:sp>
          <p:nvSpPr>
            <p:cNvPr id="80910" name="Line 153"/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1" name="Text Box 154"/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>
                  <a:solidFill>
                    <a:srgbClr val="000099"/>
                  </a:solidFill>
                </a:rPr>
                <a:t>client terminates</a:t>
              </a:r>
            </a:p>
          </p:txBody>
        </p:sp>
        <p:sp>
          <p:nvSpPr>
            <p:cNvPr id="80912" name="Line 155"/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3" name="Line 156"/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4" name="Rectangle 157"/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5" name="Text Box 158"/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C00000"/>
                  </a:solidFill>
                </a:rPr>
                <a:t>ESTAB</a:t>
              </a:r>
            </a:p>
          </p:txBody>
        </p:sp>
        <p:sp>
          <p:nvSpPr>
            <p:cNvPr id="80916" name="Oval 159"/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7" name="Text Box 160"/>
            <p:cNvSpPr txBox="1">
              <a:spLocks noChangeArrowheads="1"/>
            </p:cNvSpPr>
            <p:nvPr/>
          </p:nvSpPr>
          <p:spPr bwMode="auto">
            <a:xfrm>
              <a:off x="3213" y="1380"/>
              <a:ext cx="613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dirty="0">
                  <a:solidFill>
                    <a:srgbClr val="000099"/>
                  </a:solidFill>
                </a:rPr>
                <a:t>choose x</a:t>
              </a:r>
            </a:p>
            <a:p>
              <a:pPr algn="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0918" name="Line 161"/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9" name="Rectangle 162"/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0" name="Text Box 163"/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req_conn(x)</a:t>
              </a:r>
            </a:p>
          </p:txBody>
        </p:sp>
        <p:sp>
          <p:nvSpPr>
            <p:cNvPr id="80921" name="Text Box 164"/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C00000"/>
                  </a:solidFill>
                </a:rPr>
                <a:t>ESTAB</a:t>
              </a:r>
            </a:p>
          </p:txBody>
        </p:sp>
        <p:sp>
          <p:nvSpPr>
            <p:cNvPr id="80922" name="Oval 165"/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8330" name="Group 166"/>
            <p:cNvGrpSpPr>
              <a:grpSpLocks/>
            </p:cNvGrpSpPr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80969" name="Rectangle 16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70" name="Text Box 16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</a:rPr>
                  <a:t>acc_conn(x)</a:t>
                </a:r>
              </a:p>
            </p:txBody>
          </p:sp>
        </p:grpSp>
        <p:sp>
          <p:nvSpPr>
            <p:cNvPr id="80924" name="Line 169"/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5" name="Rectangle 170"/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6" name="Text Box 171"/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data(x+1)</a:t>
              </a:r>
            </a:p>
          </p:txBody>
        </p:sp>
        <p:sp>
          <p:nvSpPr>
            <p:cNvPr id="80927" name="Oval 172"/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8" name="Text Box 173"/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>
                  <a:solidFill>
                    <a:srgbClr val="000099"/>
                  </a:solidFill>
                </a:rPr>
                <a:t>accept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>
                  <a:solidFill>
                    <a:srgbClr val="000099"/>
                  </a:solidFill>
                </a:rPr>
                <a:t>data(x+1)</a:t>
              </a:r>
            </a:p>
          </p:txBody>
        </p:sp>
        <p:grpSp>
          <p:nvGrpSpPr>
            <p:cNvPr id="98336" name="Group 174"/>
            <p:cNvGrpSpPr>
              <a:grpSpLocks/>
            </p:cNvGrpSpPr>
            <p:nvPr/>
          </p:nvGrpSpPr>
          <p:grpSpPr bwMode="auto">
            <a:xfrm>
              <a:off x="3826" y="2803"/>
              <a:ext cx="1515" cy="300"/>
              <a:chOff x="3818" y="2796"/>
              <a:chExt cx="1515" cy="300"/>
            </a:xfrm>
          </p:grpSpPr>
          <p:sp>
            <p:nvSpPr>
              <p:cNvPr id="80967" name="Line 175"/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68" name="Text Box 176"/>
              <p:cNvSpPr txBox="1">
                <a:spLocks noChangeArrowheads="1"/>
              </p:cNvSpPr>
              <p:nvPr/>
            </p:nvSpPr>
            <p:spPr bwMode="auto">
              <a:xfrm>
                <a:off x="3989" y="2796"/>
                <a:ext cx="706" cy="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solidFill>
                      <a:srgbClr val="000099"/>
                    </a:solidFill>
                  </a:rPr>
                  <a:t>connection 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sz="1400">
                    <a:solidFill>
                      <a:srgbClr val="000099"/>
                    </a:solidFill>
                  </a:rPr>
                  <a:t>x completes</a:t>
                </a:r>
              </a:p>
            </p:txBody>
          </p:sp>
        </p:grpSp>
        <p:sp>
          <p:nvSpPr>
            <p:cNvPr id="80930" name="Text Box 177"/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>
                  <a:solidFill>
                    <a:srgbClr val="000099"/>
                  </a:solidFill>
                </a:rPr>
                <a:t>server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>
                  <a:solidFill>
                    <a:srgbClr val="000099"/>
                  </a:solidFill>
                </a:rPr>
                <a:t>forgets x</a:t>
              </a:r>
            </a:p>
          </p:txBody>
        </p:sp>
        <p:grpSp>
          <p:nvGrpSpPr>
            <p:cNvPr id="98338" name="Group 178"/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98372" name="Picture 17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373" name="Freeform 18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98339" name="Group 181"/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98340" name="Freeform 18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80934" name="Rectangle 18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342" name="Freeform 18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98343" name="Freeform 18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80937" name="Rectangle 18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45" name="Group 18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0963" name="AutoShape 18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39" name="Rectangle 19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47" name="Group 19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0961" name="AutoShape 19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62" name="AutoShape 19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41" name="Rectangle 19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42" name="Rectangle 19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50" name="Group 19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0959" name="AutoShape 19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60" name="AutoShape 19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8351" name="Freeform 19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98352" name="Group 20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0957" name="AutoShape 20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58" name="AutoShape 20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46" name="Rectangle 20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354" name="Freeform 20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98355" name="Freeform 20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80949" name="Oval 20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357" name="Freeform 20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80951" name="AutoShape 20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2" name="AutoShape 20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3" name="Oval 21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4" name="Oval 21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000099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0955" name="Oval 21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6" name="Rectangle 21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147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5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1" name="Picture 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058" y="873919"/>
            <a:ext cx="4969054" cy="15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xfrm>
            <a:off x="2024064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TCP 3-way handshake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 flipH="1">
            <a:off x="4806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94342" name="Group 102"/>
          <p:cNvGrpSpPr>
            <a:grpSpLocks/>
          </p:cNvGrpSpPr>
          <p:nvPr/>
        </p:nvGrpSpPr>
        <p:grpSpPr bwMode="auto">
          <a:xfrm>
            <a:off x="2820988" y="2241551"/>
            <a:ext cx="4494212" cy="955675"/>
            <a:chOff x="810" y="1363"/>
            <a:chExt cx="2831" cy="602"/>
          </a:xfrm>
        </p:grpSpPr>
        <p:sp>
          <p:nvSpPr>
            <p:cNvPr id="81992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3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4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SYNbit=1, Seq=x</a:t>
              </a:r>
            </a:p>
          </p:txBody>
        </p:sp>
        <p:sp>
          <p:nvSpPr>
            <p:cNvPr id="81995" name="Text Box 21"/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choose init seq num, x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send TCP SYN msg</a:t>
              </a:r>
            </a:p>
          </p:txBody>
        </p:sp>
      </p:grpSp>
      <p:sp>
        <p:nvSpPr>
          <p:cNvPr id="81928" name="Line 22"/>
          <p:cNvSpPr>
            <a:spLocks noChangeShapeType="1"/>
          </p:cNvSpPr>
          <p:nvPr/>
        </p:nvSpPr>
        <p:spPr bwMode="auto">
          <a:xfrm flipH="1">
            <a:off x="7396164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9582151" y="52228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ESTAB</a:t>
            </a:r>
          </a:p>
        </p:txBody>
      </p:sp>
      <p:grpSp>
        <p:nvGrpSpPr>
          <p:cNvPr id="394349" name="Group 109"/>
          <p:cNvGrpSpPr>
            <a:grpSpLocks/>
          </p:cNvGrpSpPr>
          <p:nvPr/>
        </p:nvGrpSpPr>
        <p:grpSpPr bwMode="auto">
          <a:xfrm>
            <a:off x="4805363" y="2911476"/>
            <a:ext cx="4519612" cy="1425575"/>
            <a:chOff x="2060" y="1785"/>
            <a:chExt cx="2847" cy="898"/>
          </a:xfrm>
        </p:grpSpPr>
        <p:sp>
          <p:nvSpPr>
            <p:cNvPr id="81988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9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0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SYNbit=1, Seq=y</a:t>
              </a:r>
            </a:p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ACKbit=1; ACKnum=x+1</a:t>
              </a:r>
            </a:p>
          </p:txBody>
        </p:sp>
        <p:sp>
          <p:nvSpPr>
            <p:cNvPr id="81991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choose init seq num, y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send TCP SYNACK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msg, acking SYN</a:t>
              </a:r>
            </a:p>
          </p:txBody>
        </p:sp>
      </p:grpSp>
      <p:grpSp>
        <p:nvGrpSpPr>
          <p:cNvPr id="394350" name="Group 110"/>
          <p:cNvGrpSpPr>
            <a:grpSpLocks/>
          </p:cNvGrpSpPr>
          <p:nvPr/>
        </p:nvGrpSpPr>
        <p:grpSpPr bwMode="auto">
          <a:xfrm>
            <a:off x="2522539" y="4010025"/>
            <a:ext cx="6630987" cy="1373188"/>
            <a:chOff x="622" y="2477"/>
            <a:chExt cx="4177" cy="865"/>
          </a:xfrm>
        </p:grpSpPr>
        <p:sp>
          <p:nvSpPr>
            <p:cNvPr id="81983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4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5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ACKbit=1, ACKnum=y+1</a:t>
              </a:r>
            </a:p>
          </p:txBody>
        </p:sp>
        <p:sp>
          <p:nvSpPr>
            <p:cNvPr id="81986" name="Text Box 94"/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received SYNACK(x)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indicates server is live;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send ACK for SYNACK;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this segment may contain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client-to-server data</a:t>
              </a:r>
            </a:p>
          </p:txBody>
        </p:sp>
        <p:sp>
          <p:nvSpPr>
            <p:cNvPr id="81987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received ACK(y) 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indicates client is live</a:t>
              </a:r>
            </a:p>
          </p:txBody>
        </p:sp>
      </p:grpSp>
      <p:grpSp>
        <p:nvGrpSpPr>
          <p:cNvPr id="394345" name="Group 105"/>
          <p:cNvGrpSpPr>
            <a:grpSpLocks/>
          </p:cNvGrpSpPr>
          <p:nvPr/>
        </p:nvGrpSpPr>
        <p:grpSpPr bwMode="auto">
          <a:xfrm>
            <a:off x="1824039" y="2279650"/>
            <a:ext cx="1030287" cy="700088"/>
            <a:chOff x="182" y="1387"/>
            <a:chExt cx="649" cy="441"/>
          </a:xfrm>
        </p:grpSpPr>
        <p:sp>
          <p:nvSpPr>
            <p:cNvPr id="81981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SYNSENT</a:t>
              </a:r>
            </a:p>
          </p:txBody>
        </p:sp>
        <p:sp>
          <p:nvSpPr>
            <p:cNvPr id="81982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51" name="Group 111"/>
          <p:cNvGrpSpPr>
            <a:grpSpLocks/>
          </p:cNvGrpSpPr>
          <p:nvPr/>
        </p:nvGrpSpPr>
        <p:grpSpPr bwMode="auto">
          <a:xfrm>
            <a:off x="1825626" y="2940051"/>
            <a:ext cx="771525" cy="1622425"/>
            <a:chOff x="183" y="1803"/>
            <a:chExt cx="486" cy="1022"/>
          </a:xfrm>
        </p:grpSpPr>
        <p:sp>
          <p:nvSpPr>
            <p:cNvPr id="81979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C00000"/>
                  </a:solidFill>
                </a:rPr>
                <a:t>ESTAB</a:t>
              </a:r>
            </a:p>
          </p:txBody>
        </p:sp>
        <p:sp>
          <p:nvSpPr>
            <p:cNvPr id="81980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48" name="Group 108"/>
          <p:cNvGrpSpPr>
            <a:grpSpLocks/>
          </p:cNvGrpSpPr>
          <p:nvPr/>
        </p:nvGrpSpPr>
        <p:grpSpPr bwMode="auto">
          <a:xfrm>
            <a:off x="9278939" y="2335213"/>
            <a:ext cx="1119187" cy="1192212"/>
            <a:chOff x="4878" y="1422"/>
            <a:chExt cx="705" cy="751"/>
          </a:xfrm>
        </p:grpSpPr>
        <p:sp>
          <p:nvSpPr>
            <p:cNvPr id="81977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SYN RCVD</a:t>
              </a:r>
            </a:p>
          </p:txBody>
        </p:sp>
        <p:sp>
          <p:nvSpPr>
            <p:cNvPr id="81978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9993313" y="3536951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99343" name="Group 113"/>
          <p:cNvGrpSpPr>
            <a:grpSpLocks/>
          </p:cNvGrpSpPr>
          <p:nvPr/>
        </p:nvGrpSpPr>
        <p:grpSpPr bwMode="auto">
          <a:xfrm>
            <a:off x="1830388" y="1590675"/>
            <a:ext cx="8551862" cy="736600"/>
            <a:chOff x="193" y="1002"/>
            <a:chExt cx="5387" cy="464"/>
          </a:xfrm>
        </p:grpSpPr>
        <p:sp>
          <p:nvSpPr>
            <p:cNvPr id="81937" name="Text Box 114"/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i="1">
                  <a:solidFill>
                    <a:srgbClr val="000099"/>
                  </a:solidFill>
                </a:rPr>
                <a:t>client state</a:t>
              </a:r>
            </a:p>
            <a:p>
              <a:pPr algn="r">
                <a:defRPr/>
              </a:pPr>
              <a:endParaRPr lang="en-US" i="1">
                <a:solidFill>
                  <a:srgbClr val="000099"/>
                </a:solidFill>
              </a:endParaRPr>
            </a:p>
          </p:txBody>
        </p:sp>
        <p:sp>
          <p:nvSpPr>
            <p:cNvPr id="81938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</a:rPr>
                <a:t>LISTEN</a:t>
              </a:r>
            </a:p>
          </p:txBody>
        </p:sp>
        <p:sp>
          <p:nvSpPr>
            <p:cNvPr id="81939" name="Text Box 116"/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i="1">
                  <a:solidFill>
                    <a:srgbClr val="000099"/>
                  </a:solidFill>
                </a:rPr>
                <a:t>server state</a:t>
              </a:r>
            </a:p>
            <a:p>
              <a:pPr algn="r">
                <a:defRPr/>
              </a:pPr>
              <a:endParaRPr lang="en-US" i="1">
                <a:solidFill>
                  <a:srgbClr val="000099"/>
                </a:solidFill>
              </a:endParaRPr>
            </a:p>
          </p:txBody>
        </p:sp>
        <p:sp>
          <p:nvSpPr>
            <p:cNvPr id="81940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LISTEN</a:t>
              </a:r>
            </a:p>
          </p:txBody>
        </p:sp>
        <p:grpSp>
          <p:nvGrpSpPr>
            <p:cNvPr id="99348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99382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83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99349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99350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81944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9352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99353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81947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9355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973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74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949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9357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971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72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951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52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9360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969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70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9361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99362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967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68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99"/>
                    </a:solidFill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956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9364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99365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81959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9367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81961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2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3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4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000099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965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6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76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66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/>
          <p:cNvSpPr>
            <a:spLocks noGrp="1" noChangeArrowheads="1"/>
          </p:cNvSpPr>
          <p:nvPr>
            <p:ph type="title"/>
          </p:nvPr>
        </p:nvSpPr>
        <p:spPr>
          <a:xfrm>
            <a:off x="2024064" y="166688"/>
            <a:ext cx="5800128" cy="8493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TCP 3-way handshake: FSM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100356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1" y="827089"/>
            <a:ext cx="5773141" cy="13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57" name="Group 47"/>
          <p:cNvGrpSpPr>
            <a:grpSpLocks/>
          </p:cNvGrpSpPr>
          <p:nvPr/>
        </p:nvGrpSpPr>
        <p:grpSpPr bwMode="auto">
          <a:xfrm>
            <a:off x="5214938" y="1246189"/>
            <a:ext cx="876300" cy="827087"/>
            <a:chOff x="1778" y="1720"/>
            <a:chExt cx="722" cy="642"/>
          </a:xfrm>
        </p:grpSpPr>
        <p:sp>
          <p:nvSpPr>
            <p:cNvPr id="82988" name="Oval 4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9" name="Oval 4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1" name="Text Box 43"/>
          <p:cNvSpPr txBox="1">
            <a:spLocks noChangeArrowheads="1"/>
          </p:cNvSpPr>
          <p:nvPr/>
        </p:nvSpPr>
        <p:spPr bwMode="auto">
          <a:xfrm>
            <a:off x="5210175" y="1466851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closed</a:t>
            </a:r>
          </a:p>
        </p:txBody>
      </p:sp>
      <p:sp>
        <p:nvSpPr>
          <p:cNvPr id="82952" name="Text Box 46"/>
          <p:cNvSpPr txBox="1">
            <a:spLocks noChangeArrowheads="1"/>
          </p:cNvSpPr>
          <p:nvPr/>
        </p:nvSpPr>
        <p:spPr bwMode="auto">
          <a:xfrm>
            <a:off x="5121276" y="2498726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grpSp>
        <p:nvGrpSpPr>
          <p:cNvPr id="100360" name="Group 48"/>
          <p:cNvGrpSpPr>
            <a:grpSpLocks/>
          </p:cNvGrpSpPr>
          <p:nvPr/>
        </p:nvGrpSpPr>
        <p:grpSpPr bwMode="auto">
          <a:xfrm>
            <a:off x="5176838" y="3175000"/>
            <a:ext cx="876300" cy="827088"/>
            <a:chOff x="1778" y="1720"/>
            <a:chExt cx="722" cy="642"/>
          </a:xfrm>
        </p:grpSpPr>
        <p:sp>
          <p:nvSpPr>
            <p:cNvPr id="82986" name="Oval 49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7" name="Oval 50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4" name="Text Box 51"/>
          <p:cNvSpPr txBox="1">
            <a:spLocks noChangeArrowheads="1"/>
          </p:cNvSpPr>
          <p:nvPr/>
        </p:nvSpPr>
        <p:spPr bwMode="auto">
          <a:xfrm>
            <a:off x="5235575" y="339566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listen</a:t>
            </a:r>
          </a:p>
        </p:txBody>
      </p:sp>
      <p:grpSp>
        <p:nvGrpSpPr>
          <p:cNvPr id="100362" name="Group 52"/>
          <p:cNvGrpSpPr>
            <a:grpSpLocks/>
          </p:cNvGrpSpPr>
          <p:nvPr/>
        </p:nvGrpSpPr>
        <p:grpSpPr bwMode="auto">
          <a:xfrm>
            <a:off x="3167063" y="4227514"/>
            <a:ext cx="876300" cy="827087"/>
            <a:chOff x="1778" y="1720"/>
            <a:chExt cx="722" cy="642"/>
          </a:xfrm>
        </p:grpSpPr>
        <p:sp>
          <p:nvSpPr>
            <p:cNvPr id="82984" name="Oval 53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5" name="Oval 54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6" name="Text Box 55"/>
          <p:cNvSpPr txBox="1">
            <a:spLocks noChangeArrowheads="1"/>
          </p:cNvSpPr>
          <p:nvPr/>
        </p:nvSpPr>
        <p:spPr bwMode="auto">
          <a:xfrm>
            <a:off x="3257551" y="4425951"/>
            <a:ext cx="65915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SYN</a:t>
            </a:r>
          </a:p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rcvd</a:t>
            </a:r>
          </a:p>
        </p:txBody>
      </p:sp>
      <p:grpSp>
        <p:nvGrpSpPr>
          <p:cNvPr id="100364" name="Group 56"/>
          <p:cNvGrpSpPr>
            <a:grpSpLocks/>
          </p:cNvGrpSpPr>
          <p:nvPr/>
        </p:nvGrpSpPr>
        <p:grpSpPr bwMode="auto">
          <a:xfrm>
            <a:off x="6643688" y="4189414"/>
            <a:ext cx="876300" cy="827087"/>
            <a:chOff x="1778" y="1720"/>
            <a:chExt cx="722" cy="642"/>
          </a:xfrm>
        </p:grpSpPr>
        <p:sp>
          <p:nvSpPr>
            <p:cNvPr id="82982" name="Oval 57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3" name="Oval 58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8" name="Text Box 59"/>
          <p:cNvSpPr txBox="1">
            <a:spLocks noChangeArrowheads="1"/>
          </p:cNvSpPr>
          <p:nvPr/>
        </p:nvSpPr>
        <p:spPr bwMode="auto">
          <a:xfrm>
            <a:off x="6734176" y="4387851"/>
            <a:ext cx="65915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SYN</a:t>
            </a:r>
          </a:p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sent</a:t>
            </a:r>
          </a:p>
        </p:txBody>
      </p:sp>
      <p:grpSp>
        <p:nvGrpSpPr>
          <p:cNvPr id="100366" name="Group 60"/>
          <p:cNvGrpSpPr>
            <a:grpSpLocks/>
          </p:cNvGrpSpPr>
          <p:nvPr/>
        </p:nvGrpSpPr>
        <p:grpSpPr bwMode="auto">
          <a:xfrm>
            <a:off x="5210175" y="5060950"/>
            <a:ext cx="876300" cy="827088"/>
            <a:chOff x="1778" y="1720"/>
            <a:chExt cx="722" cy="642"/>
          </a:xfrm>
        </p:grpSpPr>
        <p:sp>
          <p:nvSpPr>
            <p:cNvPr id="82980" name="Oval 6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1" name="Oval 6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60" name="Text Box 63"/>
          <p:cNvSpPr txBox="1">
            <a:spLocks noChangeArrowheads="1"/>
          </p:cNvSpPr>
          <p:nvPr/>
        </p:nvSpPr>
        <p:spPr bwMode="auto">
          <a:xfrm>
            <a:off x="5172075" y="5348288"/>
            <a:ext cx="933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Arial" charset="0"/>
              </a:rPr>
              <a:t>ESTAB</a:t>
            </a:r>
          </a:p>
        </p:txBody>
      </p:sp>
      <p:sp>
        <p:nvSpPr>
          <p:cNvPr id="82961" name="Text Box 66"/>
          <p:cNvSpPr txBox="1">
            <a:spLocks noChangeArrowheads="1"/>
          </p:cNvSpPr>
          <p:nvPr/>
        </p:nvSpPr>
        <p:spPr bwMode="auto">
          <a:xfrm>
            <a:off x="7050088" y="2687639"/>
            <a:ext cx="2894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charset="0"/>
              </a:rPr>
              <a:t>Socket </a:t>
            </a:r>
            <a:r>
              <a:rPr lang="en-US" sz="1200" b="1" dirty="0" err="1">
                <a:solidFill>
                  <a:srgbClr val="000099"/>
                </a:solidFill>
                <a:latin typeface="Courier New" charset="0"/>
              </a:rPr>
              <a:t>clientSocket</a:t>
            </a:r>
            <a:r>
              <a:rPr lang="en-US" sz="1200" b="1" dirty="0">
                <a:solidFill>
                  <a:srgbClr val="000099"/>
                </a:solidFill>
                <a:latin typeface="Courier New" charset="0"/>
              </a:rPr>
              <a:t> =   </a:t>
            </a:r>
          </a:p>
          <a:p>
            <a:pPr algn="l">
              <a:defRPr/>
            </a:pPr>
            <a:r>
              <a:rPr lang="en-US" sz="1200" b="1" dirty="0">
                <a:solidFill>
                  <a:srgbClr val="000099"/>
                </a:solidFill>
                <a:latin typeface="Courier New" charset="0"/>
              </a:rPr>
              <a:t>  </a:t>
            </a:r>
            <a:r>
              <a:rPr lang="en-US" sz="1200" b="1" dirty="0" err="1">
                <a:solidFill>
                  <a:srgbClr val="000099"/>
                </a:solidFill>
                <a:latin typeface="Courier New" charset="0"/>
              </a:rPr>
              <a:t>newSocket</a:t>
            </a:r>
            <a:r>
              <a:rPr lang="en-US" sz="1200" b="1" dirty="0">
                <a:solidFill>
                  <a:srgbClr val="000099"/>
                </a:solidFill>
                <a:latin typeface="Courier New" charset="0"/>
              </a:rPr>
              <a:t>("</a:t>
            </a:r>
            <a:r>
              <a:rPr lang="en-US" sz="1200" b="1" dirty="0" err="1">
                <a:solidFill>
                  <a:srgbClr val="000099"/>
                </a:solidFill>
                <a:latin typeface="Courier New" charset="0"/>
              </a:rPr>
              <a:t>hostname","port</a:t>
            </a:r>
            <a:r>
              <a:rPr lang="en-US" sz="1200" b="1" dirty="0">
                <a:solidFill>
                  <a:srgbClr val="000099"/>
                </a:solidFill>
                <a:latin typeface="Courier New" charset="0"/>
              </a:rPr>
              <a:t> number");</a:t>
            </a:r>
          </a:p>
        </p:txBody>
      </p:sp>
      <p:sp>
        <p:nvSpPr>
          <p:cNvPr id="82962" name="Line 67"/>
          <p:cNvSpPr>
            <a:spLocks noChangeShapeType="1"/>
          </p:cNvSpPr>
          <p:nvPr/>
        </p:nvSpPr>
        <p:spPr bwMode="auto">
          <a:xfrm>
            <a:off x="7180264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63" name="Text Box 68"/>
          <p:cNvSpPr txBox="1">
            <a:spLocks noChangeArrowheads="1"/>
          </p:cNvSpPr>
          <p:nvPr/>
        </p:nvSpPr>
        <p:spPr bwMode="auto">
          <a:xfrm>
            <a:off x="7145338" y="3351213"/>
            <a:ext cx="1262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SYN(seq=x)</a:t>
            </a:r>
          </a:p>
        </p:txBody>
      </p:sp>
      <p:sp>
        <p:nvSpPr>
          <p:cNvPr id="100371" name="Freeform 69"/>
          <p:cNvSpPr>
            <a:spLocks/>
          </p:cNvSpPr>
          <p:nvPr/>
        </p:nvSpPr>
        <p:spPr bwMode="auto">
          <a:xfrm>
            <a:off x="6107113" y="1727201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7 w 576"/>
              <a:gd name="T3" fmla="*/ 0 h 1138"/>
              <a:gd name="T4" fmla="*/ 2147483647 w 576"/>
              <a:gd name="T5" fmla="*/ 2147483647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2965" name="Line 70"/>
          <p:cNvSpPr>
            <a:spLocks noChangeShapeType="1"/>
          </p:cNvSpPr>
          <p:nvPr/>
        </p:nvSpPr>
        <p:spPr bwMode="auto">
          <a:xfrm>
            <a:off x="5599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66" name="Text Box 71"/>
          <p:cNvSpPr txBox="1">
            <a:spLocks noChangeArrowheads="1"/>
          </p:cNvSpPr>
          <p:nvPr/>
        </p:nvSpPr>
        <p:spPr bwMode="auto">
          <a:xfrm>
            <a:off x="3048000" y="2074863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>
                <a:solidFill>
                  <a:srgbClr val="000099"/>
                </a:solidFill>
                <a:latin typeface="Courier New" charset="0"/>
              </a:rPr>
              <a:t>Socket connectionSocket = welcomeSocket.accept();</a:t>
            </a:r>
          </a:p>
        </p:txBody>
      </p:sp>
      <p:sp>
        <p:nvSpPr>
          <p:cNvPr id="82967" name="Line 72"/>
          <p:cNvSpPr>
            <a:spLocks noChangeShapeType="1"/>
          </p:cNvSpPr>
          <p:nvPr/>
        </p:nvSpPr>
        <p:spPr bwMode="auto">
          <a:xfrm>
            <a:off x="3406776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0375" name="Freeform 73"/>
          <p:cNvSpPr>
            <a:spLocks/>
          </p:cNvSpPr>
          <p:nvPr/>
        </p:nvSpPr>
        <p:spPr bwMode="auto">
          <a:xfrm>
            <a:off x="3575051" y="3836988"/>
            <a:ext cx="1579563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2969" name="Text Box 74"/>
          <p:cNvSpPr txBox="1">
            <a:spLocks noChangeArrowheads="1"/>
          </p:cNvSpPr>
          <p:nvPr/>
        </p:nvSpPr>
        <p:spPr bwMode="auto">
          <a:xfrm>
            <a:off x="3309938" y="2838450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SYN(x)</a:t>
            </a:r>
          </a:p>
        </p:txBody>
      </p:sp>
      <p:sp>
        <p:nvSpPr>
          <p:cNvPr id="82970" name="Line 75"/>
          <p:cNvSpPr>
            <a:spLocks noChangeShapeType="1"/>
          </p:cNvSpPr>
          <p:nvPr/>
        </p:nvSpPr>
        <p:spPr bwMode="auto">
          <a:xfrm>
            <a:off x="2770189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71" name="Text Box 76"/>
          <p:cNvSpPr txBox="1">
            <a:spLocks noChangeArrowheads="1"/>
          </p:cNvSpPr>
          <p:nvPr/>
        </p:nvSpPr>
        <p:spPr bwMode="auto">
          <a:xfrm>
            <a:off x="2454276" y="2989263"/>
            <a:ext cx="26066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SYNACK(seq=y,ACKnum=x+1)</a:t>
            </a:r>
          </a:p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create new socket for </a:t>
            </a:r>
          </a:p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communication back to client</a:t>
            </a:r>
          </a:p>
        </p:txBody>
      </p:sp>
      <p:sp>
        <p:nvSpPr>
          <p:cNvPr id="100379" name="Freeform 77"/>
          <p:cNvSpPr>
            <a:spLocks/>
          </p:cNvSpPr>
          <p:nvPr/>
        </p:nvSpPr>
        <p:spPr bwMode="auto">
          <a:xfrm flipV="1">
            <a:off x="3570288" y="5076826"/>
            <a:ext cx="1579562" cy="373063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0380" name="Freeform 78"/>
          <p:cNvSpPr>
            <a:spLocks/>
          </p:cNvSpPr>
          <p:nvPr/>
        </p:nvSpPr>
        <p:spPr bwMode="auto">
          <a:xfrm flipH="1" flipV="1">
            <a:off x="6137275" y="5094288"/>
            <a:ext cx="947738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2974" name="Text Box 79"/>
          <p:cNvSpPr txBox="1">
            <a:spLocks noChangeArrowheads="1"/>
          </p:cNvSpPr>
          <p:nvPr/>
        </p:nvSpPr>
        <p:spPr bwMode="auto">
          <a:xfrm>
            <a:off x="7132639" y="4970463"/>
            <a:ext cx="2615075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SYNACK(seq=y,ACKnum=x+1)</a:t>
            </a:r>
          </a:p>
          <a:p>
            <a:pPr>
              <a:lnSpc>
                <a:spcPct val="90000"/>
              </a:lnSpc>
              <a:defRPr/>
            </a:pPr>
            <a:endParaRPr lang="en-US" sz="1400">
              <a:solidFill>
                <a:srgbClr val="000099"/>
              </a:solidFill>
            </a:endParaRPr>
          </a:p>
        </p:txBody>
      </p:sp>
      <p:sp>
        <p:nvSpPr>
          <p:cNvPr id="82975" name="Line 80"/>
          <p:cNvSpPr>
            <a:spLocks noChangeShapeType="1"/>
          </p:cNvSpPr>
          <p:nvPr/>
        </p:nvSpPr>
        <p:spPr bwMode="auto">
          <a:xfrm>
            <a:off x="7242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76" name="Text Box 81"/>
          <p:cNvSpPr txBox="1">
            <a:spLocks noChangeArrowheads="1"/>
          </p:cNvSpPr>
          <p:nvPr/>
        </p:nvSpPr>
        <p:spPr bwMode="auto">
          <a:xfrm>
            <a:off x="7542213" y="5248275"/>
            <a:ext cx="1760418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ACK(ACKnum=y+1)</a:t>
            </a:r>
          </a:p>
          <a:p>
            <a:pPr>
              <a:lnSpc>
                <a:spcPct val="90000"/>
              </a:lnSpc>
              <a:defRPr/>
            </a:pPr>
            <a:endParaRPr lang="en-US" sz="1400">
              <a:solidFill>
                <a:srgbClr val="000099"/>
              </a:solidFill>
            </a:endParaRPr>
          </a:p>
        </p:txBody>
      </p:sp>
      <p:sp>
        <p:nvSpPr>
          <p:cNvPr id="82977" name="Line 82"/>
          <p:cNvSpPr>
            <a:spLocks noChangeShapeType="1"/>
          </p:cNvSpPr>
          <p:nvPr/>
        </p:nvSpPr>
        <p:spPr bwMode="auto">
          <a:xfrm>
            <a:off x="2373314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2978" name="Text Box 83"/>
          <p:cNvSpPr txBox="1">
            <a:spLocks noChangeArrowheads="1"/>
          </p:cNvSpPr>
          <p:nvPr/>
        </p:nvSpPr>
        <p:spPr bwMode="auto">
          <a:xfrm>
            <a:off x="2433638" y="5356225"/>
            <a:ext cx="1760418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1400">
                <a:solidFill>
                  <a:srgbClr val="000099"/>
                </a:solidFill>
              </a:rPr>
              <a:t>ACK(ACKnum=y+1)</a:t>
            </a:r>
          </a:p>
          <a:p>
            <a:pPr>
              <a:lnSpc>
                <a:spcPct val="90000"/>
              </a:lnSpc>
              <a:defRPr/>
            </a:pPr>
            <a:endParaRPr lang="en-US" sz="1400">
              <a:solidFill>
                <a:srgbClr val="000099"/>
              </a:solidFill>
            </a:endParaRPr>
          </a:p>
        </p:txBody>
      </p:sp>
      <p:sp>
        <p:nvSpPr>
          <p:cNvPr id="82979" name="Text Box 84"/>
          <p:cNvSpPr txBox="1">
            <a:spLocks noChangeArrowheads="1"/>
          </p:cNvSpPr>
          <p:nvPr/>
        </p:nvSpPr>
        <p:spPr bwMode="auto">
          <a:xfrm>
            <a:off x="3084513" y="5788026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985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838200"/>
            <a:ext cx="5130402" cy="13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Rectangle 45"/>
          <p:cNvSpPr>
            <a:spLocks noGrp="1" noChangeArrowheads="1"/>
          </p:cNvSpPr>
          <p:nvPr>
            <p:ph type="title"/>
          </p:nvPr>
        </p:nvSpPr>
        <p:spPr>
          <a:xfrm>
            <a:off x="1957388" y="241301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sp>
        <p:nvSpPr>
          <p:cNvPr id="83974" name="Rectangle 47"/>
          <p:cNvSpPr>
            <a:spLocks noGrp="1" noChangeArrowheads="1"/>
          </p:cNvSpPr>
          <p:nvPr>
            <p:ph type="body" sz="half" idx="2"/>
          </p:nvPr>
        </p:nvSpPr>
        <p:spPr>
          <a:xfrm>
            <a:off x="2260600" y="1328738"/>
            <a:ext cx="7683500" cy="46482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  <a:cs typeface="+mn-cs"/>
              </a:rPr>
              <a:t>client, server each close their side of connection</a:t>
            </a:r>
            <a:endParaRPr lang="en-US" sz="310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</a:rPr>
              <a:t>send TCP segment with FIN bit = 1</a:t>
            </a:r>
            <a:endParaRPr lang="en-US" sz="2200" dirty="0"/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  <a:cs typeface="+mn-cs"/>
              </a:rPr>
              <a:t>respond to received FIN with ACK</a:t>
            </a:r>
            <a:endParaRPr lang="en-US" sz="310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</a:rPr>
              <a:t>on receiving FIN, ACK can be combined with own FIN</a:t>
            </a:r>
            <a:endParaRPr lang="en-US" sz="2200" dirty="0"/>
          </a:p>
          <a:p>
            <a:pPr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ea typeface="ＭＳ Ｐゴシック" charset="0"/>
                <a:cs typeface="+mn-cs"/>
              </a:rPr>
              <a:t>simultaneous FIN exchanges can be handled</a:t>
            </a:r>
            <a:endParaRPr lang="en-US" sz="3100" dirty="0">
              <a:solidFill>
                <a:srgbClr val="0000FF"/>
              </a:solidFill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748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3" name="Picture 6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38" y="838994"/>
            <a:ext cx="5178424" cy="10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7" name="Line 4"/>
          <p:cNvSpPr>
            <a:spLocks noChangeShapeType="1"/>
          </p:cNvSpPr>
          <p:nvPr/>
        </p:nvSpPr>
        <p:spPr bwMode="auto">
          <a:xfrm flipH="1">
            <a:off x="4995864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>
            <a:off x="7585075" y="215106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96362" name="Group 74"/>
          <p:cNvGrpSpPr>
            <a:grpSpLocks/>
          </p:cNvGrpSpPr>
          <p:nvPr/>
        </p:nvGrpSpPr>
        <p:grpSpPr bwMode="auto">
          <a:xfrm>
            <a:off x="2068514" y="2762251"/>
            <a:ext cx="1335087" cy="854075"/>
            <a:chOff x="343" y="1740"/>
            <a:chExt cx="841" cy="538"/>
          </a:xfrm>
        </p:grpSpPr>
        <p:sp>
          <p:nvSpPr>
            <p:cNvPr id="85085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FIN_WAIT_2</a:t>
              </a:r>
            </a:p>
          </p:txBody>
        </p:sp>
        <p:sp>
          <p:nvSpPr>
            <p:cNvPr id="85086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1" name="Group 73"/>
          <p:cNvGrpSpPr>
            <a:grpSpLocks/>
          </p:cNvGrpSpPr>
          <p:nvPr/>
        </p:nvGrpSpPr>
        <p:grpSpPr bwMode="auto">
          <a:xfrm>
            <a:off x="8699500" y="2101850"/>
            <a:ext cx="1390650" cy="960438"/>
            <a:chOff x="4520" y="1324"/>
            <a:chExt cx="876" cy="605"/>
          </a:xfrm>
        </p:grpSpPr>
        <p:sp>
          <p:nvSpPr>
            <p:cNvPr id="85083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CLOSE_WAIT</a:t>
              </a:r>
            </a:p>
          </p:txBody>
        </p:sp>
        <p:sp>
          <p:nvSpPr>
            <p:cNvPr id="85084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3" name="Group 75"/>
          <p:cNvGrpSpPr>
            <a:grpSpLocks/>
          </p:cNvGrpSpPr>
          <p:nvPr/>
        </p:nvGrpSpPr>
        <p:grpSpPr bwMode="auto">
          <a:xfrm>
            <a:off x="5037138" y="3870325"/>
            <a:ext cx="2495550" cy="579438"/>
            <a:chOff x="2213" y="2438"/>
            <a:chExt cx="1572" cy="365"/>
          </a:xfrm>
        </p:grpSpPr>
        <p:sp>
          <p:nvSpPr>
            <p:cNvPr id="85080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81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82" name="Text Box 43"/>
            <p:cNvSpPr txBox="1">
              <a:spLocks noChangeArrowheads="1"/>
            </p:cNvSpPr>
            <p:nvPr/>
          </p:nvSpPr>
          <p:spPr bwMode="auto">
            <a:xfrm>
              <a:off x="2455" y="2562"/>
              <a:ext cx="10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FINbit=1, seq=y</a:t>
              </a:r>
            </a:p>
          </p:txBody>
        </p:sp>
      </p:grpSp>
      <p:grpSp>
        <p:nvGrpSpPr>
          <p:cNvPr id="396368" name="Group 80"/>
          <p:cNvGrpSpPr>
            <a:grpSpLocks/>
          </p:cNvGrpSpPr>
          <p:nvPr/>
        </p:nvGrpSpPr>
        <p:grpSpPr bwMode="auto">
          <a:xfrm>
            <a:off x="5067300" y="4578351"/>
            <a:ext cx="2508250" cy="582613"/>
            <a:chOff x="2232" y="2884"/>
            <a:chExt cx="1580" cy="367"/>
          </a:xfrm>
        </p:grpSpPr>
        <p:sp>
          <p:nvSpPr>
            <p:cNvPr id="85077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8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9" name="Text Box 47"/>
            <p:cNvSpPr txBox="1">
              <a:spLocks noChangeArrowheads="1"/>
            </p:cNvSpPr>
            <p:nvPr/>
          </p:nvSpPr>
          <p:spPr bwMode="auto">
            <a:xfrm>
              <a:off x="2246" y="2958"/>
              <a:ext cx="15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ACKbit=1; ACKnum=y+1</a:t>
              </a:r>
            </a:p>
          </p:txBody>
        </p:sp>
      </p:grpSp>
      <p:grpSp>
        <p:nvGrpSpPr>
          <p:cNvPr id="396360" name="Group 72"/>
          <p:cNvGrpSpPr>
            <a:grpSpLocks/>
          </p:cNvGrpSpPr>
          <p:nvPr/>
        </p:nvGrpSpPr>
        <p:grpSpPr bwMode="auto">
          <a:xfrm>
            <a:off x="3614739" y="2901951"/>
            <a:ext cx="4930775" cy="854075"/>
            <a:chOff x="1317" y="1828"/>
            <a:chExt cx="3106" cy="538"/>
          </a:xfrm>
        </p:grpSpPr>
        <p:sp>
          <p:nvSpPr>
            <p:cNvPr id="85072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3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74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ACKbit=1; ACKnum=x+1</a:t>
              </a:r>
            </a:p>
          </p:txBody>
        </p:sp>
        <p:sp>
          <p:nvSpPr>
            <p:cNvPr id="85075" name="Text Box 21"/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 wait for server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close</a:t>
              </a:r>
            </a:p>
          </p:txBody>
        </p:sp>
        <p:sp>
          <p:nvSpPr>
            <p:cNvPr id="85076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can still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send data</a:t>
              </a:r>
            </a:p>
          </p:txBody>
        </p:sp>
      </p:grpSp>
      <p:grpSp>
        <p:nvGrpSpPr>
          <p:cNvPr id="396366" name="Group 78"/>
          <p:cNvGrpSpPr>
            <a:grpSpLocks/>
          </p:cNvGrpSpPr>
          <p:nvPr/>
        </p:nvGrpSpPr>
        <p:grpSpPr bwMode="auto">
          <a:xfrm>
            <a:off x="7583488" y="3032125"/>
            <a:ext cx="2501900" cy="1735138"/>
            <a:chOff x="3817" y="1910"/>
            <a:chExt cx="1576" cy="1093"/>
          </a:xfrm>
        </p:grpSpPr>
        <p:sp>
          <p:nvSpPr>
            <p:cNvPr id="85068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can no longer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send data</a:t>
              </a:r>
            </a:p>
          </p:txBody>
        </p:sp>
        <p:grpSp>
          <p:nvGrpSpPr>
            <p:cNvPr id="102476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85070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71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</a:rPr>
                  <a:t>LAST_ACK</a:t>
                </a:r>
              </a:p>
            </p:txBody>
          </p:sp>
        </p:grpSp>
      </p:grpSp>
      <p:grpSp>
        <p:nvGrpSpPr>
          <p:cNvPr id="396370" name="Group 82"/>
          <p:cNvGrpSpPr>
            <a:grpSpLocks/>
          </p:cNvGrpSpPr>
          <p:nvPr/>
        </p:nvGrpSpPr>
        <p:grpSpPr bwMode="auto">
          <a:xfrm>
            <a:off x="9166226" y="4213226"/>
            <a:ext cx="917575" cy="1223963"/>
            <a:chOff x="4814" y="2654"/>
            <a:chExt cx="578" cy="771"/>
          </a:xfrm>
        </p:grpSpPr>
        <p:sp>
          <p:nvSpPr>
            <p:cNvPr id="85066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CLOSED</a:t>
              </a:r>
            </a:p>
          </p:txBody>
        </p:sp>
        <p:sp>
          <p:nvSpPr>
            <p:cNvPr id="85067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5" name="Group 77"/>
          <p:cNvGrpSpPr>
            <a:grpSpLocks/>
          </p:cNvGrpSpPr>
          <p:nvPr/>
        </p:nvGrpSpPr>
        <p:grpSpPr bwMode="auto">
          <a:xfrm>
            <a:off x="2109789" y="3605214"/>
            <a:ext cx="1400175" cy="1044575"/>
            <a:chOff x="369" y="2271"/>
            <a:chExt cx="882" cy="658"/>
          </a:xfrm>
        </p:grpSpPr>
        <p:sp>
          <p:nvSpPr>
            <p:cNvPr id="85064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TIMED_WAIT</a:t>
              </a:r>
            </a:p>
          </p:txBody>
        </p:sp>
        <p:sp>
          <p:nvSpPr>
            <p:cNvPr id="85065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69" name="Group 81"/>
          <p:cNvGrpSpPr>
            <a:grpSpLocks/>
          </p:cNvGrpSpPr>
          <p:nvPr/>
        </p:nvGrpSpPr>
        <p:grpSpPr bwMode="auto">
          <a:xfrm>
            <a:off x="2198688" y="4486276"/>
            <a:ext cx="2743200" cy="1768475"/>
            <a:chOff x="425" y="2826"/>
            <a:chExt cx="1728" cy="1114"/>
          </a:xfrm>
        </p:grpSpPr>
        <p:sp>
          <p:nvSpPr>
            <p:cNvPr id="85058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9" name="Text Box 51"/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 timed wait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for 2*max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segment lifetime</a:t>
              </a:r>
            </a:p>
          </p:txBody>
        </p:sp>
        <p:sp>
          <p:nvSpPr>
            <p:cNvPr id="85060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1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62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CLOSED</a:t>
              </a:r>
            </a:p>
          </p:txBody>
        </p:sp>
        <p:sp>
          <p:nvSpPr>
            <p:cNvPr id="85063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5008" name="Rectangle 62"/>
          <p:cNvSpPr>
            <a:spLocks noGrp="1" noChangeArrowheads="1"/>
          </p:cNvSpPr>
          <p:nvPr>
            <p:ph type="title"/>
          </p:nvPr>
        </p:nvSpPr>
        <p:spPr>
          <a:xfrm>
            <a:off x="1957388" y="241301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TCP: closing a connection</a:t>
            </a:r>
          </a:p>
        </p:txBody>
      </p:sp>
      <p:grpSp>
        <p:nvGrpSpPr>
          <p:cNvPr id="396359" name="Group 71"/>
          <p:cNvGrpSpPr>
            <a:grpSpLocks/>
          </p:cNvGrpSpPr>
          <p:nvPr/>
        </p:nvGrpSpPr>
        <p:grpSpPr bwMode="auto">
          <a:xfrm>
            <a:off x="2074864" y="2046289"/>
            <a:ext cx="1335087" cy="700087"/>
            <a:chOff x="347" y="1289"/>
            <a:chExt cx="841" cy="441"/>
          </a:xfrm>
        </p:grpSpPr>
        <p:sp>
          <p:nvSpPr>
            <p:cNvPr id="85056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FIN_WAIT_1</a:t>
              </a:r>
            </a:p>
          </p:txBody>
        </p:sp>
        <p:sp>
          <p:nvSpPr>
            <p:cNvPr id="85057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6358" name="Group 70"/>
          <p:cNvGrpSpPr>
            <a:grpSpLocks/>
          </p:cNvGrpSpPr>
          <p:nvPr/>
        </p:nvGrpSpPr>
        <p:grpSpPr bwMode="auto">
          <a:xfrm>
            <a:off x="2728913" y="2100263"/>
            <a:ext cx="4775200" cy="1014412"/>
            <a:chOff x="759" y="1323"/>
            <a:chExt cx="3008" cy="639"/>
          </a:xfrm>
        </p:grpSpPr>
        <p:sp>
          <p:nvSpPr>
            <p:cNvPr id="85051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2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53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</a:rPr>
                <a:t>FINbit=1, seq=x</a:t>
              </a:r>
            </a:p>
          </p:txBody>
        </p:sp>
        <p:sp>
          <p:nvSpPr>
            <p:cNvPr id="85054" name="Text Box 9"/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can no longer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send but can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 receive data</a:t>
              </a:r>
            </a:p>
          </p:txBody>
        </p:sp>
        <p:sp>
          <p:nvSpPr>
            <p:cNvPr id="85055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  <a:latin typeface="Courier New" charset="0"/>
                </a:rPr>
                <a:t>clientSocket.close()</a:t>
              </a:r>
            </a:p>
          </p:txBody>
        </p:sp>
      </p:grpSp>
      <p:sp>
        <p:nvSpPr>
          <p:cNvPr id="85011" name="Text Box 84"/>
          <p:cNvSpPr txBox="1">
            <a:spLocks noChangeArrowheads="1"/>
          </p:cNvSpPr>
          <p:nvPr/>
        </p:nvSpPr>
        <p:spPr bwMode="auto">
          <a:xfrm>
            <a:off x="2022476" y="1368426"/>
            <a:ext cx="11604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i="1">
                <a:solidFill>
                  <a:srgbClr val="000099"/>
                </a:solidFill>
              </a:rPr>
              <a:t>client state</a:t>
            </a:r>
          </a:p>
          <a:p>
            <a:pPr algn="r">
              <a:defRPr/>
            </a:pPr>
            <a:endParaRPr lang="en-US" i="1">
              <a:solidFill>
                <a:srgbClr val="000099"/>
              </a:solidFill>
            </a:endParaRPr>
          </a:p>
        </p:txBody>
      </p:sp>
      <p:sp>
        <p:nvSpPr>
          <p:cNvPr id="85012" name="Text Box 85"/>
          <p:cNvSpPr txBox="1">
            <a:spLocks noChangeArrowheads="1"/>
          </p:cNvSpPr>
          <p:nvPr/>
        </p:nvSpPr>
        <p:spPr bwMode="auto">
          <a:xfrm>
            <a:off x="8877300" y="1385889"/>
            <a:ext cx="12382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i="1">
                <a:solidFill>
                  <a:srgbClr val="000099"/>
                </a:solidFill>
              </a:rPr>
              <a:t>server state</a:t>
            </a:r>
          </a:p>
          <a:p>
            <a:pPr algn="r">
              <a:defRPr/>
            </a:pPr>
            <a:endParaRPr lang="en-US" i="1">
              <a:solidFill>
                <a:srgbClr val="000099"/>
              </a:solidFill>
            </a:endParaRPr>
          </a:p>
        </p:txBody>
      </p:sp>
      <p:sp>
        <p:nvSpPr>
          <p:cNvPr id="85013" name="Text Box 86"/>
          <p:cNvSpPr txBox="1">
            <a:spLocks noChangeArrowheads="1"/>
          </p:cNvSpPr>
          <p:nvPr/>
        </p:nvSpPr>
        <p:spPr bwMode="auto">
          <a:xfrm>
            <a:off x="9293226" y="17684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ESTAB</a:t>
            </a:r>
          </a:p>
        </p:txBody>
      </p:sp>
      <p:sp>
        <p:nvSpPr>
          <p:cNvPr id="85014" name="Text Box 87"/>
          <p:cNvSpPr txBox="1">
            <a:spLocks noChangeArrowheads="1"/>
          </p:cNvSpPr>
          <p:nvPr/>
        </p:nvSpPr>
        <p:spPr bwMode="auto">
          <a:xfrm>
            <a:off x="2057401" y="17510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ESTAB</a:t>
            </a:r>
          </a:p>
        </p:txBody>
      </p:sp>
      <p:grpSp>
        <p:nvGrpSpPr>
          <p:cNvPr id="102422" name="Group 88"/>
          <p:cNvGrpSpPr>
            <a:grpSpLocks/>
          </p:cNvGrpSpPr>
          <p:nvPr/>
        </p:nvGrpSpPr>
        <p:grpSpPr bwMode="auto">
          <a:xfrm>
            <a:off x="4664075" y="1443039"/>
            <a:ext cx="642938" cy="600075"/>
            <a:chOff x="-44" y="1473"/>
            <a:chExt cx="981" cy="1105"/>
          </a:xfrm>
        </p:grpSpPr>
        <p:pic>
          <p:nvPicPr>
            <p:cNvPr id="102456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7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2423" name="Group 91"/>
          <p:cNvGrpSpPr>
            <a:grpSpLocks/>
          </p:cNvGrpSpPr>
          <p:nvPr/>
        </p:nvGrpSpPr>
        <p:grpSpPr bwMode="auto">
          <a:xfrm>
            <a:off x="7296150" y="1446213"/>
            <a:ext cx="336550" cy="512762"/>
            <a:chOff x="4140" y="429"/>
            <a:chExt cx="1425" cy="2396"/>
          </a:xfrm>
        </p:grpSpPr>
        <p:sp>
          <p:nvSpPr>
            <p:cNvPr id="102424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5018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26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2427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5021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2429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5047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8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5023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2431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5045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6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5025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26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2434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5043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4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2435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102436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5041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5042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5030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38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2439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5033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441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5035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36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37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38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039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5040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95" name="Rectangle 7"/>
          <p:cNvSpPr txBox="1">
            <a:spLocks noChangeArrowheads="1"/>
          </p:cNvSpPr>
          <p:nvPr/>
        </p:nvSpPr>
        <p:spPr>
          <a:xfrm>
            <a:off x="8625424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3.5 connection-oriented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transport: TCP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1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3.1 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transfer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3.5 connection-oriented 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99"/>
                </a:solidFill>
              </a:rPr>
              <a:t>Chapter 3 Transport Layer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30722264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600200"/>
            <a:ext cx="776287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i="1" dirty="0">
                <a:solidFill>
                  <a:srgbClr val="CC0000"/>
                </a:solidFill>
              </a:rPr>
              <a:t>congestion</a:t>
            </a:r>
            <a:r>
              <a:rPr lang="en-US" altLang="zh-CN" sz="3200" dirty="0">
                <a:solidFill>
                  <a:srgbClr val="CC0000"/>
                </a:solidFill>
              </a:rPr>
              <a:t>:</a:t>
            </a:r>
            <a:endParaRPr lang="en-US" altLang="zh-CN" dirty="0">
              <a:solidFill>
                <a:srgbClr val="CC0000"/>
              </a:solidFill>
            </a:endParaRPr>
          </a:p>
          <a:p>
            <a:r>
              <a:rPr lang="en-US" altLang="zh-CN" dirty="0"/>
              <a:t>informally: </a:t>
            </a:r>
            <a:r>
              <a:rPr lang="ja-JP" altLang="en-US" dirty="0"/>
              <a:t>“</a:t>
            </a:r>
            <a:r>
              <a:rPr lang="en-US" altLang="ja-JP" dirty="0"/>
              <a:t>too many sources sending too much data too fast for </a:t>
            </a:r>
            <a:r>
              <a:rPr lang="en-US" altLang="ja-JP" i="1" dirty="0">
                <a:solidFill>
                  <a:srgbClr val="000099"/>
                </a:solidFill>
              </a:rPr>
              <a:t>network</a:t>
            </a:r>
            <a:r>
              <a:rPr lang="en-US" altLang="ja-JP" dirty="0"/>
              <a:t> to handle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altLang="zh-CN" dirty="0"/>
              <a:t>different from flow control!</a:t>
            </a:r>
          </a:p>
          <a:p>
            <a:r>
              <a:rPr lang="en-US" altLang="zh-CN" dirty="0"/>
              <a:t>manifestations:</a:t>
            </a:r>
          </a:p>
          <a:p>
            <a:pPr lvl="1"/>
            <a:r>
              <a:rPr lang="en-US" altLang="zh-CN" sz="2800" dirty="0"/>
              <a:t>lost packets (buffer overflow at routers)</a:t>
            </a:r>
          </a:p>
          <a:p>
            <a:pPr lvl="1"/>
            <a:r>
              <a:rPr lang="en-US" altLang="zh-CN" sz="2800" dirty="0"/>
              <a:t>long delays (queueing in router buffers)</a:t>
            </a:r>
          </a:p>
          <a:p>
            <a:r>
              <a:rPr lang="en-US" altLang="zh-CN" dirty="0"/>
              <a:t>a top-10 problem!</a:t>
            </a:r>
          </a:p>
          <a:p>
            <a:endParaRPr lang="en-US" altLang="zh-CN" sz="2400" dirty="0"/>
          </a:p>
        </p:txBody>
      </p:sp>
      <p:pic>
        <p:nvPicPr>
          <p:cNvPr id="104452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6" y="10922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0738" y="352425"/>
            <a:ext cx="7772400" cy="10302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Principles of congestion control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147768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3.6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8009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Freeform 9"/>
          <p:cNvSpPr>
            <a:spLocks/>
          </p:cNvSpPr>
          <p:nvPr/>
        </p:nvSpPr>
        <p:spPr bwMode="auto">
          <a:xfrm flipH="1">
            <a:off x="5756276" y="1647826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5476" name="Group 124"/>
          <p:cNvGrpSpPr>
            <a:grpSpLocks/>
          </p:cNvGrpSpPr>
          <p:nvPr/>
        </p:nvGrpSpPr>
        <p:grpSpPr bwMode="auto">
          <a:xfrm>
            <a:off x="5422901" y="2344739"/>
            <a:ext cx="525463" cy="434975"/>
            <a:chOff x="-44" y="1473"/>
            <a:chExt cx="981" cy="1105"/>
          </a:xfrm>
        </p:grpSpPr>
        <p:pic>
          <p:nvPicPr>
            <p:cNvPr id="105648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649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05477" name="Picture 1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784225"/>
            <a:ext cx="7777237" cy="11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8" name="Freeform 3"/>
          <p:cNvSpPr>
            <a:spLocks/>
          </p:cNvSpPr>
          <p:nvPr/>
        </p:nvSpPr>
        <p:spPr bwMode="auto">
          <a:xfrm>
            <a:off x="9740901" y="2840039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79" name="Freeform 6"/>
          <p:cNvSpPr>
            <a:spLocks/>
          </p:cNvSpPr>
          <p:nvPr/>
        </p:nvSpPr>
        <p:spPr bwMode="auto">
          <a:xfrm>
            <a:off x="10117139" y="1858964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80" name="Freeform 12"/>
          <p:cNvSpPr>
            <a:spLocks/>
          </p:cNvSpPr>
          <p:nvPr/>
        </p:nvSpPr>
        <p:spPr bwMode="auto">
          <a:xfrm flipH="1">
            <a:off x="4881564" y="2589214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4" name="Rectangle 14"/>
          <p:cNvSpPr>
            <a:spLocks noGrp="1" noChangeArrowheads="1"/>
          </p:cNvSpPr>
          <p:nvPr>
            <p:ph type="title"/>
          </p:nvPr>
        </p:nvSpPr>
        <p:spPr>
          <a:xfrm>
            <a:off x="1854199" y="115889"/>
            <a:ext cx="7942263" cy="873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Causes/costs of congestion: scenario 1</a:t>
            </a:r>
            <a:r>
              <a:rPr lang="en-US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88075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1771651" y="1514475"/>
            <a:ext cx="3152775" cy="1938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sz="2000" dirty="0">
                <a:ea typeface="ＭＳ Ｐゴシック" charset="0"/>
              </a:rPr>
              <a:t>two senders, two receivers</a:t>
            </a:r>
            <a:endParaRPr lang="en-US" dirty="0"/>
          </a:p>
          <a:p>
            <a:pPr>
              <a:lnSpc>
                <a:spcPct val="110000"/>
              </a:lnSpc>
              <a:defRPr/>
            </a:pPr>
            <a:r>
              <a:rPr lang="en-US" sz="2000" dirty="0">
                <a:ea typeface="ＭＳ Ｐゴシック" charset="0"/>
              </a:rPr>
              <a:t>one router, infinite buffers </a:t>
            </a:r>
            <a:endParaRPr lang="en-US" sz="3000" dirty="0"/>
          </a:p>
          <a:p>
            <a:pPr>
              <a:lnSpc>
                <a:spcPct val="120000"/>
              </a:lnSpc>
              <a:defRPr/>
            </a:pPr>
            <a:r>
              <a:rPr lang="en-US" sz="2000" dirty="0">
                <a:ea typeface="ＭＳ Ｐゴシック" charset="0"/>
              </a:rPr>
              <a:t>output link capacity: R</a:t>
            </a:r>
            <a:endParaRPr lang="en-US" sz="3000" dirty="0"/>
          </a:p>
          <a:p>
            <a:pPr>
              <a:lnSpc>
                <a:spcPct val="110000"/>
              </a:lnSpc>
              <a:defRPr/>
            </a:pPr>
            <a:r>
              <a:rPr lang="en-US" sz="2000" dirty="0">
                <a:ea typeface="ＭＳ Ｐゴシック" charset="0"/>
              </a:rPr>
              <a:t>no retransmission</a:t>
            </a:r>
            <a:endParaRPr lang="en-US" sz="3000" dirty="0"/>
          </a:p>
          <a:p>
            <a:pPr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88076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2954339" y="5802314"/>
            <a:ext cx="3297237" cy="78422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ea typeface="ＭＳ Ｐゴシック" charset="0"/>
              </a:rPr>
              <a:t>maximum per-connection throughput: R/2</a:t>
            </a:r>
            <a:endParaRPr lang="en-US" sz="3000" dirty="0"/>
          </a:p>
        </p:txBody>
      </p:sp>
      <p:sp>
        <p:nvSpPr>
          <p:cNvPr id="105484" name="Oval 18"/>
          <p:cNvSpPr>
            <a:spLocks noChangeArrowheads="1"/>
          </p:cNvSpPr>
          <p:nvPr/>
        </p:nvSpPr>
        <p:spPr bwMode="auto">
          <a:xfrm>
            <a:off x="7159626" y="3087688"/>
            <a:ext cx="1063625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5485" name="Line 19"/>
          <p:cNvSpPr>
            <a:spLocks noChangeShapeType="1"/>
          </p:cNvSpPr>
          <p:nvPr/>
        </p:nvSpPr>
        <p:spPr bwMode="auto">
          <a:xfrm>
            <a:off x="7159625" y="3068638"/>
            <a:ext cx="0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6" name="Line 20"/>
          <p:cNvSpPr>
            <a:spLocks noChangeShapeType="1"/>
          </p:cNvSpPr>
          <p:nvPr/>
        </p:nvSpPr>
        <p:spPr bwMode="auto">
          <a:xfrm>
            <a:off x="8223250" y="3068638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87" name="Rectangle 21"/>
          <p:cNvSpPr>
            <a:spLocks noChangeArrowheads="1"/>
          </p:cNvSpPr>
          <p:nvPr/>
        </p:nvSpPr>
        <p:spPr bwMode="auto">
          <a:xfrm>
            <a:off x="7159626" y="3068639"/>
            <a:ext cx="25241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5488" name="Rectangle 22"/>
          <p:cNvSpPr>
            <a:spLocks noChangeArrowheads="1"/>
          </p:cNvSpPr>
          <p:nvPr/>
        </p:nvSpPr>
        <p:spPr bwMode="auto">
          <a:xfrm>
            <a:off x="7900988" y="3059114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5489" name="Oval 23"/>
          <p:cNvSpPr>
            <a:spLocks noChangeArrowheads="1"/>
          </p:cNvSpPr>
          <p:nvPr/>
        </p:nvSpPr>
        <p:spPr bwMode="auto">
          <a:xfrm>
            <a:off x="7148514" y="2900363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105490" name="Group 24"/>
          <p:cNvGrpSpPr>
            <a:grpSpLocks/>
          </p:cNvGrpSpPr>
          <p:nvPr/>
        </p:nvGrpSpPr>
        <p:grpSpPr bwMode="auto">
          <a:xfrm>
            <a:off x="7405688" y="2959100"/>
            <a:ext cx="527050" cy="160338"/>
            <a:chOff x="2848" y="848"/>
            <a:chExt cx="140" cy="98"/>
          </a:xfrm>
        </p:grpSpPr>
        <p:sp>
          <p:nvSpPr>
            <p:cNvPr id="105645" name="Line 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46" name="Line 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47" name="Line 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5491" name="Group 28"/>
          <p:cNvGrpSpPr>
            <a:grpSpLocks/>
          </p:cNvGrpSpPr>
          <p:nvPr/>
        </p:nvGrpSpPr>
        <p:grpSpPr bwMode="auto">
          <a:xfrm flipV="1">
            <a:off x="7405688" y="2957513"/>
            <a:ext cx="527050" cy="158750"/>
            <a:chOff x="2848" y="848"/>
            <a:chExt cx="140" cy="98"/>
          </a:xfrm>
        </p:grpSpPr>
        <p:sp>
          <p:nvSpPr>
            <p:cNvPr id="105642" name="Line 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43" name="Line 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44" name="Line 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492" name="Text Box 32"/>
          <p:cNvSpPr txBox="1">
            <a:spLocks noChangeArrowheads="1"/>
          </p:cNvSpPr>
          <p:nvPr/>
        </p:nvSpPr>
        <p:spPr bwMode="auto">
          <a:xfrm>
            <a:off x="7405689" y="2178050"/>
            <a:ext cx="14239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 sz="1200" dirty="0">
                <a:solidFill>
                  <a:srgbClr val="000099"/>
                </a:solidFill>
                <a:latin typeface="Arial" panose="020B0604020202020204" pitchFamily="34" charset="0"/>
              </a:rPr>
              <a:t>unlimited shared output link buffers</a:t>
            </a:r>
          </a:p>
        </p:txBody>
      </p:sp>
      <p:sp>
        <p:nvSpPr>
          <p:cNvPr id="105493" name="Line 33"/>
          <p:cNvSpPr>
            <a:spLocks noChangeShapeType="1"/>
          </p:cNvSpPr>
          <p:nvPr/>
        </p:nvSpPr>
        <p:spPr bwMode="auto">
          <a:xfrm flipH="1">
            <a:off x="6043614" y="2722564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94" name="Line 34"/>
          <p:cNvSpPr>
            <a:spLocks noChangeShapeType="1"/>
          </p:cNvSpPr>
          <p:nvPr/>
        </p:nvSpPr>
        <p:spPr bwMode="auto">
          <a:xfrm flipH="1">
            <a:off x="6529388" y="2722564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5495" name="Group 35"/>
          <p:cNvGrpSpPr>
            <a:grpSpLocks/>
          </p:cNvGrpSpPr>
          <p:nvPr/>
        </p:nvGrpSpPr>
        <p:grpSpPr bwMode="auto">
          <a:xfrm>
            <a:off x="5983289" y="1703389"/>
            <a:ext cx="650875" cy="904875"/>
            <a:chOff x="12762" y="10336"/>
            <a:chExt cx="1027" cy="1700"/>
          </a:xfrm>
        </p:grpSpPr>
        <p:sp>
          <p:nvSpPr>
            <p:cNvPr id="105636" name="Rectangle 3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5637" name="Rectangle 3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5638" name="Line 3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39" name="Line 3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40" name="Line 4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41" name="Line 4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496" name="Text Box 42"/>
          <p:cNvSpPr txBox="1">
            <a:spLocks noChangeArrowheads="1"/>
          </p:cNvSpPr>
          <p:nvPr/>
        </p:nvSpPr>
        <p:spPr bwMode="auto">
          <a:xfrm>
            <a:off x="5308601" y="18637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1000" dirty="0">
                <a:solidFill>
                  <a:srgbClr val="000099"/>
                </a:solidFill>
                <a:latin typeface="Arial" panose="020B0604020202020204" pitchFamily="34" charset="0"/>
              </a:rPr>
              <a:t>Host A</a:t>
            </a:r>
            <a:endParaRPr lang="en-US" altLang="zh-CN" sz="20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05497" name="Text Box 43"/>
          <p:cNvSpPr txBox="1">
            <a:spLocks noChangeArrowheads="1"/>
          </p:cNvSpPr>
          <p:nvPr/>
        </p:nvSpPr>
        <p:spPr bwMode="auto">
          <a:xfrm>
            <a:off x="4578351" y="1136651"/>
            <a:ext cx="2132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original data: </a:t>
            </a:r>
            <a:r>
              <a:rPr lang="en-US" altLang="zh-CN" sz="2400" dirty="0" err="1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aseline="-25000" dirty="0" err="1">
                <a:solidFill>
                  <a:srgbClr val="CC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baseline="-25000" dirty="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endParaRPr lang="en-US" altLang="zh-CN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05498" name="Line 44"/>
          <p:cNvSpPr>
            <a:spLocks noChangeShapeType="1"/>
          </p:cNvSpPr>
          <p:nvPr/>
        </p:nvSpPr>
        <p:spPr bwMode="auto">
          <a:xfrm flipH="1">
            <a:off x="5605463" y="3579814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5499" name="Group 45"/>
          <p:cNvGrpSpPr>
            <a:grpSpLocks/>
          </p:cNvGrpSpPr>
          <p:nvPr/>
        </p:nvGrpSpPr>
        <p:grpSpPr bwMode="auto">
          <a:xfrm>
            <a:off x="5126039" y="2598739"/>
            <a:ext cx="650875" cy="904875"/>
            <a:chOff x="12762" y="10336"/>
            <a:chExt cx="1027" cy="1700"/>
          </a:xfrm>
        </p:grpSpPr>
        <p:sp>
          <p:nvSpPr>
            <p:cNvPr id="105630" name="Rectangle 4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5631" name="Rectangle 4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5632" name="Line 4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33" name="Line 4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34" name="Line 5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35" name="Line 5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500" name="Text Box 52"/>
          <p:cNvSpPr txBox="1">
            <a:spLocks noChangeArrowheads="1"/>
          </p:cNvSpPr>
          <p:nvPr/>
        </p:nvSpPr>
        <p:spPr bwMode="auto">
          <a:xfrm>
            <a:off x="4225926" y="34131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1000" dirty="0">
                <a:solidFill>
                  <a:srgbClr val="000099"/>
                </a:solidFill>
                <a:latin typeface="Arial" panose="020B0604020202020204" pitchFamily="34" charset="0"/>
              </a:rPr>
              <a:t>Host B</a:t>
            </a:r>
            <a:endParaRPr lang="en-US" altLang="zh-CN" sz="20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05501" name="Line 53"/>
          <p:cNvSpPr>
            <a:spLocks noChangeShapeType="1"/>
          </p:cNvSpPr>
          <p:nvPr/>
        </p:nvSpPr>
        <p:spPr bwMode="auto">
          <a:xfrm flipH="1">
            <a:off x="652938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02" name="Line 54"/>
          <p:cNvSpPr>
            <a:spLocks noChangeShapeType="1"/>
          </p:cNvSpPr>
          <p:nvPr/>
        </p:nvSpPr>
        <p:spPr bwMode="auto">
          <a:xfrm flipH="1">
            <a:off x="814863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03" name="Line 55"/>
          <p:cNvSpPr>
            <a:spLocks noChangeShapeType="1"/>
          </p:cNvSpPr>
          <p:nvPr/>
        </p:nvSpPr>
        <p:spPr bwMode="auto">
          <a:xfrm flipH="1">
            <a:off x="8272464" y="2722564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04" name="Line 57"/>
          <p:cNvSpPr>
            <a:spLocks noChangeShapeType="1"/>
          </p:cNvSpPr>
          <p:nvPr/>
        </p:nvSpPr>
        <p:spPr bwMode="auto">
          <a:xfrm flipH="1">
            <a:off x="9166225" y="2732088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5505" name="Group 58"/>
          <p:cNvGrpSpPr>
            <a:grpSpLocks/>
          </p:cNvGrpSpPr>
          <p:nvPr/>
        </p:nvGrpSpPr>
        <p:grpSpPr bwMode="auto">
          <a:xfrm>
            <a:off x="9478964" y="1808164"/>
            <a:ext cx="650875" cy="904875"/>
            <a:chOff x="12762" y="10336"/>
            <a:chExt cx="1027" cy="1700"/>
          </a:xfrm>
        </p:grpSpPr>
        <p:sp>
          <p:nvSpPr>
            <p:cNvPr id="105624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5625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5626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7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8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9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506" name="Group 65"/>
          <p:cNvGrpSpPr>
            <a:grpSpLocks/>
          </p:cNvGrpSpPr>
          <p:nvPr/>
        </p:nvGrpSpPr>
        <p:grpSpPr bwMode="auto">
          <a:xfrm>
            <a:off x="9097964" y="2825751"/>
            <a:ext cx="650875" cy="906463"/>
            <a:chOff x="12762" y="10336"/>
            <a:chExt cx="1027" cy="1700"/>
          </a:xfrm>
        </p:grpSpPr>
        <p:sp>
          <p:nvSpPr>
            <p:cNvPr id="105618" name="Rectangle 66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5619" name="Rectangle 67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5620" name="Line 68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1" name="Line 69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2" name="Line 70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23" name="Line 71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507" name="Oval 72"/>
          <p:cNvSpPr>
            <a:spLocks noChangeArrowheads="1"/>
          </p:cNvSpPr>
          <p:nvPr/>
        </p:nvSpPr>
        <p:spPr bwMode="auto">
          <a:xfrm>
            <a:off x="6319839" y="1760539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5508" name="Oval 73"/>
          <p:cNvSpPr>
            <a:spLocks noChangeArrowheads="1"/>
          </p:cNvSpPr>
          <p:nvPr/>
        </p:nvSpPr>
        <p:spPr bwMode="auto">
          <a:xfrm>
            <a:off x="5376864" y="2636839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5509" name="Line 74"/>
          <p:cNvSpPr>
            <a:spLocks noChangeShapeType="1"/>
          </p:cNvSpPr>
          <p:nvPr/>
        </p:nvSpPr>
        <p:spPr bwMode="auto">
          <a:xfrm>
            <a:off x="5894389" y="1539876"/>
            <a:ext cx="369887" cy="25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10" name="Text Box 75"/>
          <p:cNvSpPr txBox="1">
            <a:spLocks noChangeArrowheads="1"/>
          </p:cNvSpPr>
          <p:nvPr/>
        </p:nvSpPr>
        <p:spPr bwMode="auto">
          <a:xfrm>
            <a:off x="8351838" y="1217613"/>
            <a:ext cx="1790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throughput:</a:t>
            </a:r>
            <a:r>
              <a:rPr lang="en-US" altLang="zh-CN" sz="2400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aseline="-25000" dirty="0">
                <a:solidFill>
                  <a:srgbClr val="CC0000"/>
                </a:solidFill>
                <a:latin typeface="Arial" panose="020B0604020202020204" pitchFamily="34" charset="0"/>
              </a:rPr>
              <a:t>out</a:t>
            </a:r>
            <a:endParaRPr lang="en-US" altLang="zh-CN" sz="2400" dirty="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5511" name="Line 76"/>
          <p:cNvSpPr>
            <a:spLocks noChangeShapeType="1"/>
          </p:cNvSpPr>
          <p:nvPr/>
        </p:nvSpPr>
        <p:spPr bwMode="auto">
          <a:xfrm>
            <a:off x="9196389" y="1627188"/>
            <a:ext cx="528637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12" name="Line 77"/>
          <p:cNvSpPr>
            <a:spLocks noChangeShapeType="1"/>
          </p:cNvSpPr>
          <p:nvPr/>
        </p:nvSpPr>
        <p:spPr bwMode="auto">
          <a:xfrm flipH="1">
            <a:off x="7948614" y="2598738"/>
            <a:ext cx="333375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5513" name="Group 78"/>
          <p:cNvGrpSpPr>
            <a:grpSpLocks/>
          </p:cNvGrpSpPr>
          <p:nvPr/>
        </p:nvGrpSpPr>
        <p:grpSpPr bwMode="auto">
          <a:xfrm>
            <a:off x="7519988" y="2989263"/>
            <a:ext cx="673100" cy="266700"/>
            <a:chOff x="10808" y="10250"/>
            <a:chExt cx="1018" cy="403"/>
          </a:xfrm>
        </p:grpSpPr>
        <p:sp>
          <p:nvSpPr>
            <p:cNvPr id="105607" name="Rectangle 79"/>
            <p:cNvSpPr>
              <a:spLocks noChangeArrowheads="1"/>
            </p:cNvSpPr>
            <p:nvPr/>
          </p:nvSpPr>
          <p:spPr bwMode="auto">
            <a:xfrm>
              <a:off x="10832" y="10250"/>
              <a:ext cx="994" cy="40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5608" name="Freeform 80"/>
            <p:cNvSpPr>
              <a:spLocks/>
            </p:cNvSpPr>
            <p:nvPr/>
          </p:nvSpPr>
          <p:spPr bwMode="auto">
            <a:xfrm>
              <a:off x="11198" y="10272"/>
              <a:ext cx="610" cy="374"/>
            </a:xfrm>
            <a:custGeom>
              <a:avLst/>
              <a:gdLst>
                <a:gd name="T0" fmla="*/ 0 w 855"/>
                <a:gd name="T1" fmla="*/ 0 h 390"/>
                <a:gd name="T2" fmla="*/ 29 w 855"/>
                <a:gd name="T3" fmla="*/ 0 h 390"/>
                <a:gd name="T4" fmla="*/ 29 w 855"/>
                <a:gd name="T5" fmla="*/ 257 h 390"/>
                <a:gd name="T6" fmla="*/ 1 w 855"/>
                <a:gd name="T7" fmla="*/ 257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09" name="Line 81"/>
            <p:cNvSpPr>
              <a:spLocks noChangeShapeType="1"/>
            </p:cNvSpPr>
            <p:nvPr/>
          </p:nvSpPr>
          <p:spPr bwMode="auto">
            <a:xfrm>
              <a:off x="10808" y="10272"/>
              <a:ext cx="3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0" name="Line 82"/>
            <p:cNvSpPr>
              <a:spLocks noChangeShapeType="1"/>
            </p:cNvSpPr>
            <p:nvPr/>
          </p:nvSpPr>
          <p:spPr bwMode="auto">
            <a:xfrm>
              <a:off x="10830" y="10646"/>
              <a:ext cx="38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1" name="Line 83"/>
            <p:cNvSpPr>
              <a:spLocks noChangeShapeType="1"/>
            </p:cNvSpPr>
            <p:nvPr/>
          </p:nvSpPr>
          <p:spPr bwMode="auto">
            <a:xfrm>
              <a:off x="1174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2" name="Line 84"/>
            <p:cNvSpPr>
              <a:spLocks noChangeShapeType="1"/>
            </p:cNvSpPr>
            <p:nvPr/>
          </p:nvSpPr>
          <p:spPr bwMode="auto">
            <a:xfrm>
              <a:off x="11679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3" name="Line 85"/>
            <p:cNvSpPr>
              <a:spLocks noChangeShapeType="1"/>
            </p:cNvSpPr>
            <p:nvPr/>
          </p:nvSpPr>
          <p:spPr bwMode="auto">
            <a:xfrm>
              <a:off x="1161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4" name="Line 86"/>
            <p:cNvSpPr>
              <a:spLocks noChangeShapeType="1"/>
            </p:cNvSpPr>
            <p:nvPr/>
          </p:nvSpPr>
          <p:spPr bwMode="auto">
            <a:xfrm>
              <a:off x="11549" y="1032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5" name="Line 87"/>
            <p:cNvSpPr>
              <a:spLocks noChangeShapeType="1"/>
            </p:cNvSpPr>
            <p:nvPr/>
          </p:nvSpPr>
          <p:spPr bwMode="auto">
            <a:xfrm>
              <a:off x="11484" y="10322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6" name="Line 88"/>
            <p:cNvSpPr>
              <a:spLocks noChangeShapeType="1"/>
            </p:cNvSpPr>
            <p:nvPr/>
          </p:nvSpPr>
          <p:spPr bwMode="auto">
            <a:xfrm>
              <a:off x="11418" y="10322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17" name="Line 89"/>
            <p:cNvSpPr>
              <a:spLocks noChangeShapeType="1"/>
            </p:cNvSpPr>
            <p:nvPr/>
          </p:nvSpPr>
          <p:spPr bwMode="auto">
            <a:xfrm>
              <a:off x="10909" y="10452"/>
              <a:ext cx="41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514" name="Freeform 90"/>
          <p:cNvSpPr>
            <a:spLocks/>
          </p:cNvSpPr>
          <p:nvPr/>
        </p:nvSpPr>
        <p:spPr bwMode="auto">
          <a:xfrm>
            <a:off x="5424489" y="2713038"/>
            <a:ext cx="3952875" cy="952500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515" name="Freeform 91"/>
          <p:cNvSpPr>
            <a:spLocks/>
          </p:cNvSpPr>
          <p:nvPr/>
        </p:nvSpPr>
        <p:spPr bwMode="auto">
          <a:xfrm>
            <a:off x="6367463" y="1808163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5516" name="Group 107"/>
          <p:cNvGrpSpPr>
            <a:grpSpLocks/>
          </p:cNvGrpSpPr>
          <p:nvPr/>
        </p:nvGrpSpPr>
        <p:grpSpPr bwMode="auto">
          <a:xfrm>
            <a:off x="3152776" y="4102101"/>
            <a:ext cx="2333625" cy="1704975"/>
            <a:chOff x="837" y="2465"/>
            <a:chExt cx="1470" cy="1074"/>
          </a:xfrm>
        </p:grpSpPr>
        <p:sp>
          <p:nvSpPr>
            <p:cNvPr id="88189" name="Line 94"/>
            <p:cNvSpPr>
              <a:spLocks noChangeShapeType="1"/>
            </p:cNvSpPr>
            <p:nvPr/>
          </p:nvSpPr>
          <p:spPr bwMode="auto">
            <a:xfrm>
              <a:off x="1141" y="250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90" name="Line 95"/>
            <p:cNvSpPr>
              <a:spLocks noChangeShapeType="1"/>
            </p:cNvSpPr>
            <p:nvPr/>
          </p:nvSpPr>
          <p:spPr bwMode="auto">
            <a:xfrm flipV="1">
              <a:off x="1135" y="3307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91" name="Line 96"/>
            <p:cNvSpPr>
              <a:spLocks noChangeShapeType="1"/>
            </p:cNvSpPr>
            <p:nvPr/>
          </p:nvSpPr>
          <p:spPr bwMode="auto">
            <a:xfrm>
              <a:off x="1855" y="2595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99" name="Freeform 97"/>
            <p:cNvSpPr>
              <a:spLocks/>
            </p:cNvSpPr>
            <p:nvPr/>
          </p:nvSpPr>
          <p:spPr bwMode="auto">
            <a:xfrm>
              <a:off x="1137" y="2573"/>
              <a:ext cx="1170" cy="732"/>
            </a:xfrm>
            <a:custGeom>
              <a:avLst/>
              <a:gdLst>
                <a:gd name="T0" fmla="*/ 0 w 1170"/>
                <a:gd name="T1" fmla="*/ 732 h 732"/>
                <a:gd name="T2" fmla="*/ 720 w 1170"/>
                <a:gd name="T3" fmla="*/ 0 h 732"/>
                <a:gd name="T4" fmla="*/ 1170 w 1170"/>
                <a:gd name="T5" fmla="*/ 0 h 7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0" h="732">
                  <a:moveTo>
                    <a:pt x="0" y="732"/>
                  </a:moveTo>
                  <a:lnTo>
                    <a:pt x="720" y="0"/>
                  </a:lnTo>
                  <a:lnTo>
                    <a:pt x="117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8193" name="Line 98"/>
            <p:cNvSpPr>
              <a:spLocks noChangeShapeType="1"/>
            </p:cNvSpPr>
            <p:nvPr/>
          </p:nvSpPr>
          <p:spPr bwMode="auto">
            <a:xfrm>
              <a:off x="1089" y="2573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94" name="Line 99"/>
            <p:cNvSpPr>
              <a:spLocks noChangeShapeType="1"/>
            </p:cNvSpPr>
            <p:nvPr/>
          </p:nvSpPr>
          <p:spPr bwMode="auto">
            <a:xfrm>
              <a:off x="1853" y="3311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95" name="Text Box 100"/>
            <p:cNvSpPr txBox="1">
              <a:spLocks noChangeArrowheads="1"/>
            </p:cNvSpPr>
            <p:nvPr/>
          </p:nvSpPr>
          <p:spPr bwMode="auto">
            <a:xfrm>
              <a:off x="837" y="2465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R/2</a:t>
              </a:r>
            </a:p>
          </p:txBody>
        </p:sp>
        <p:sp>
          <p:nvSpPr>
            <p:cNvPr id="88196" name="Text Box 101"/>
            <p:cNvSpPr txBox="1">
              <a:spLocks noChangeArrowheads="1"/>
            </p:cNvSpPr>
            <p:nvPr/>
          </p:nvSpPr>
          <p:spPr bwMode="auto">
            <a:xfrm>
              <a:off x="1721" y="3333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</a:rPr>
                <a:t>R/2</a:t>
              </a:r>
            </a:p>
          </p:txBody>
        </p:sp>
        <p:sp>
          <p:nvSpPr>
            <p:cNvPr id="88197" name="Text Box 102"/>
            <p:cNvSpPr txBox="1">
              <a:spLocks noChangeArrowheads="1"/>
            </p:cNvSpPr>
            <p:nvPr/>
          </p:nvSpPr>
          <p:spPr bwMode="auto">
            <a:xfrm rot="16200000">
              <a:off x="831" y="2839"/>
              <a:ext cx="3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000099"/>
                  </a:solidFill>
                  <a:latin typeface="Symbol" charset="0"/>
                </a:rPr>
                <a:t>l</a:t>
              </a:r>
              <a:r>
                <a:rPr lang="en-US" sz="2000" baseline="-25000" dirty="0">
                  <a:solidFill>
                    <a:srgbClr val="000099"/>
                  </a:solidFill>
                  <a:latin typeface="Arial" charset="0"/>
                </a:rPr>
                <a:t>out</a:t>
              </a:r>
            </a:p>
          </p:txBody>
        </p:sp>
        <p:sp>
          <p:nvSpPr>
            <p:cNvPr id="88198" name="Text Box 103"/>
            <p:cNvSpPr txBox="1">
              <a:spLocks noChangeArrowheads="1"/>
            </p:cNvSpPr>
            <p:nvPr/>
          </p:nvSpPr>
          <p:spPr bwMode="auto">
            <a:xfrm>
              <a:off x="1392" y="3287"/>
              <a:ext cx="2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  <a:latin typeface="Symbol" charset="0"/>
                </a:rPr>
                <a:t>l</a:t>
              </a:r>
              <a:r>
                <a:rPr lang="en-US" sz="2000" baseline="-25000">
                  <a:solidFill>
                    <a:srgbClr val="000099"/>
                  </a:solidFill>
                  <a:latin typeface="Arial" charset="0"/>
                </a:rPr>
                <a:t>in</a:t>
              </a:r>
            </a:p>
          </p:txBody>
        </p:sp>
        <p:sp>
          <p:nvSpPr>
            <p:cNvPr id="88199" name="Line 106"/>
            <p:cNvSpPr>
              <a:spLocks noChangeShapeType="1"/>
            </p:cNvSpPr>
            <p:nvPr/>
          </p:nvSpPr>
          <p:spPr bwMode="auto">
            <a:xfrm>
              <a:off x="1153" y="2574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5517" name="Group 120"/>
          <p:cNvGrpSpPr>
            <a:grpSpLocks/>
          </p:cNvGrpSpPr>
          <p:nvPr/>
        </p:nvGrpSpPr>
        <p:grpSpPr bwMode="auto">
          <a:xfrm>
            <a:off x="6904038" y="4000501"/>
            <a:ext cx="1865312" cy="1808163"/>
            <a:chOff x="4192" y="2667"/>
            <a:chExt cx="1175" cy="1139"/>
          </a:xfrm>
        </p:grpSpPr>
        <p:sp>
          <p:nvSpPr>
            <p:cNvPr id="88181" name="Line 109"/>
            <p:cNvSpPr>
              <a:spLocks noChangeShapeType="1"/>
            </p:cNvSpPr>
            <p:nvPr/>
          </p:nvSpPr>
          <p:spPr bwMode="auto">
            <a:xfrm>
              <a:off x="4451" y="2774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82" name="Line 110"/>
            <p:cNvSpPr>
              <a:spLocks noChangeShapeType="1"/>
            </p:cNvSpPr>
            <p:nvPr/>
          </p:nvSpPr>
          <p:spPr bwMode="auto">
            <a:xfrm flipV="1">
              <a:off x="4445" y="3574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83" name="Line 111"/>
            <p:cNvSpPr>
              <a:spLocks noChangeShapeType="1"/>
            </p:cNvSpPr>
            <p:nvPr/>
          </p:nvSpPr>
          <p:spPr bwMode="auto">
            <a:xfrm>
              <a:off x="5165" y="2862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91" name="Freeform 112"/>
            <p:cNvSpPr>
              <a:spLocks/>
            </p:cNvSpPr>
            <p:nvPr/>
          </p:nvSpPr>
          <p:spPr bwMode="auto">
            <a:xfrm>
              <a:off x="4447" y="2667"/>
              <a:ext cx="723" cy="90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3" h="905">
                  <a:moveTo>
                    <a:pt x="0" y="905"/>
                  </a:moveTo>
                  <a:cubicBezTo>
                    <a:pt x="95" y="876"/>
                    <a:pt x="460" y="883"/>
                    <a:pt x="573" y="732"/>
                  </a:cubicBezTo>
                  <a:cubicBezTo>
                    <a:pt x="723" y="490"/>
                    <a:pt x="658" y="152"/>
                    <a:pt x="68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8185" name="Line 114"/>
            <p:cNvSpPr>
              <a:spLocks noChangeShapeType="1"/>
            </p:cNvSpPr>
            <p:nvPr/>
          </p:nvSpPr>
          <p:spPr bwMode="auto">
            <a:xfrm>
              <a:off x="5163" y="3578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86" name="Text Box 116"/>
            <p:cNvSpPr txBox="1">
              <a:spLocks noChangeArrowheads="1"/>
            </p:cNvSpPr>
            <p:nvPr/>
          </p:nvSpPr>
          <p:spPr bwMode="auto">
            <a:xfrm>
              <a:off x="5031" y="3600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</a:rPr>
                <a:t>R/2</a:t>
              </a:r>
            </a:p>
          </p:txBody>
        </p:sp>
        <p:sp>
          <p:nvSpPr>
            <p:cNvPr id="88187" name="Text Box 117"/>
            <p:cNvSpPr txBox="1">
              <a:spLocks noChangeArrowheads="1"/>
            </p:cNvSpPr>
            <p:nvPr/>
          </p:nvSpPr>
          <p:spPr bwMode="auto">
            <a:xfrm rot="-5400000">
              <a:off x="4067" y="3099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  <a:latin typeface="Arial" charset="0"/>
                </a:rPr>
                <a:t>delay</a:t>
              </a:r>
              <a:endParaRPr lang="en-US" sz="2000" baseline="-25000">
                <a:solidFill>
                  <a:srgbClr val="000099"/>
                </a:solidFill>
                <a:latin typeface="Arial" charset="0"/>
              </a:endParaRPr>
            </a:p>
          </p:txBody>
        </p:sp>
        <p:sp>
          <p:nvSpPr>
            <p:cNvPr id="88188" name="Text Box 118"/>
            <p:cNvSpPr txBox="1">
              <a:spLocks noChangeArrowheads="1"/>
            </p:cNvSpPr>
            <p:nvPr/>
          </p:nvSpPr>
          <p:spPr bwMode="auto">
            <a:xfrm>
              <a:off x="4702" y="3554"/>
              <a:ext cx="2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  <a:latin typeface="Symbol" charset="0"/>
                </a:rPr>
                <a:t>l</a:t>
              </a:r>
              <a:r>
                <a:rPr lang="en-US" sz="2000" baseline="-25000">
                  <a:solidFill>
                    <a:srgbClr val="000099"/>
                  </a:solidFill>
                  <a:latin typeface="Arial" charset="0"/>
                </a:rPr>
                <a:t>in</a:t>
              </a:r>
            </a:p>
          </p:txBody>
        </p:sp>
      </p:grpSp>
      <p:sp>
        <p:nvSpPr>
          <p:cNvPr id="88111" name="Rectangle 121"/>
          <p:cNvSpPr>
            <a:spLocks noChangeArrowheads="1"/>
          </p:cNvSpPr>
          <p:nvPr/>
        </p:nvSpPr>
        <p:spPr bwMode="auto">
          <a:xfrm>
            <a:off x="6338889" y="5786439"/>
            <a:ext cx="3803649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large delays as arrival rate, </a:t>
            </a:r>
            <a:r>
              <a:rPr lang="en-US" sz="2000" dirty="0" err="1">
                <a:solidFill>
                  <a:srgbClr val="000099"/>
                </a:solidFill>
                <a:latin typeface="Symbol" charset="0"/>
                <a:ea typeface="ＭＳ Ｐゴシック" charset="0"/>
              </a:rPr>
              <a:t>l</a:t>
            </a:r>
            <a:r>
              <a:rPr lang="en-US" sz="2000" baseline="-25000" dirty="0" err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in</a:t>
            </a:r>
            <a:r>
              <a:rPr lang="en-US" sz="20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, 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approaches capacity</a:t>
            </a:r>
          </a:p>
        </p:txBody>
      </p:sp>
      <p:grpSp>
        <p:nvGrpSpPr>
          <p:cNvPr id="105519" name="Group 127"/>
          <p:cNvGrpSpPr>
            <a:grpSpLocks/>
          </p:cNvGrpSpPr>
          <p:nvPr/>
        </p:nvGrpSpPr>
        <p:grpSpPr bwMode="auto">
          <a:xfrm>
            <a:off x="10217151" y="2430464"/>
            <a:ext cx="231775" cy="441325"/>
            <a:chOff x="4140" y="429"/>
            <a:chExt cx="1425" cy="2396"/>
          </a:xfrm>
        </p:grpSpPr>
        <p:sp>
          <p:nvSpPr>
            <p:cNvPr id="105556" name="Freeform 12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0" name="Rectangle 12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58" name="Freeform 13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59" name="Freeform 13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53" name="Rectangle 13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61" name="Group 13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79" name="AutoShape 13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80" name="AutoShape 13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55" name="Rectangle 13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63" name="Group 13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77" name="AutoShape 13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78" name="AutoShape 13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57" name="Rectangle 14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58" name="Rectangle 14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66" name="Group 14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75" name="AutoShape 14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76" name="AutoShape 14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5567" name="Freeform 14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5568" name="Group 14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73" name="AutoShape 14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74" name="AutoShape 14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62" name="Rectangle 14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70" name="Freeform 15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71" name="Freeform 15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65" name="Oval 15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73" name="Freeform 15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67" name="AutoShape 15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68" name="AutoShape 15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69" name="Oval 15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70" name="Oval 15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8171" name="Oval 15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72" name="Rectangle 15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5520" name="Group 160"/>
          <p:cNvGrpSpPr>
            <a:grpSpLocks/>
          </p:cNvGrpSpPr>
          <p:nvPr/>
        </p:nvGrpSpPr>
        <p:grpSpPr bwMode="auto">
          <a:xfrm>
            <a:off x="4537076" y="3321051"/>
            <a:ext cx="525463" cy="434975"/>
            <a:chOff x="-44" y="1473"/>
            <a:chExt cx="981" cy="1105"/>
          </a:xfrm>
        </p:grpSpPr>
        <p:pic>
          <p:nvPicPr>
            <p:cNvPr id="105554" name="Picture 16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55" name="Freeform 16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5521" name="Group 163"/>
          <p:cNvGrpSpPr>
            <a:grpSpLocks/>
          </p:cNvGrpSpPr>
          <p:nvPr/>
        </p:nvGrpSpPr>
        <p:grpSpPr bwMode="auto">
          <a:xfrm>
            <a:off x="9899651" y="3395664"/>
            <a:ext cx="231775" cy="441325"/>
            <a:chOff x="4140" y="429"/>
            <a:chExt cx="1425" cy="2396"/>
          </a:xfrm>
        </p:grpSpPr>
        <p:sp>
          <p:nvSpPr>
            <p:cNvPr id="105522" name="Freeform 16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6" name="Rectangle 16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24" name="Freeform 16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5" name="Freeform 16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9" name="Rectangle 16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27" name="Group 16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8145" name="AutoShape 17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46" name="AutoShape 17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21" name="Rectangle 17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29" name="Group 17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8143" name="AutoShape 17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44" name="AutoShape 17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23" name="Rectangle 17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24" name="Rectangle 17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5532" name="Group 17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8141" name="AutoShape 17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42" name="AutoShape 18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5533" name="Freeform 18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5534" name="Group 18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139" name="AutoShape 18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140" name="AutoShape 18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8128" name="Rectangle 18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36" name="Freeform 18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37" name="Freeform 18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1" name="Oval 18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5539" name="Freeform 18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3" name="AutoShape 19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34" name="AutoShape 19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35" name="Oval 19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36" name="Oval 19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8137" name="Oval 19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8138" name="Rectangle 19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79" name="Rectangle 7"/>
          <p:cNvSpPr txBox="1">
            <a:spLocks noChangeArrowheads="1"/>
          </p:cNvSpPr>
          <p:nvPr/>
        </p:nvSpPr>
        <p:spPr>
          <a:xfrm>
            <a:off x="9147768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3.6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5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957485"/>
            <a:ext cx="5467523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/>
          <p:cNvSpPr>
            <a:spLocks/>
          </p:cNvSpPr>
          <p:nvPr/>
        </p:nvSpPr>
        <p:spPr bwMode="auto">
          <a:xfrm>
            <a:off x="4291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Multiplexing/</a:t>
            </a:r>
            <a:r>
              <a:rPr lang="en-US" dirty="0" err="1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9531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9505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6475432" y="1652587"/>
            <a:ext cx="4676053" cy="1624013"/>
            <a:chOff x="3114" y="1041"/>
            <a:chExt cx="2399" cy="1023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114" y="1312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  <a:ea typeface="ＭＳ Ｐゴシック" charset="0"/>
                </a:rPr>
                <a:t>use header info to deliver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  <a:ea typeface="ＭＳ Ｐゴシック" charset="0"/>
                </a:rPr>
                <a:t>received segments to correct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  <a:ea typeface="ＭＳ Ｐゴシック" charset="0"/>
                </a:rPr>
                <a:t>socket</a:t>
              </a: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188" y="1041"/>
              <a:ext cx="2059" cy="360"/>
              <a:chOff x="1136" y="3732"/>
              <a:chExt cx="1653" cy="360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  <a:ea typeface="ＭＳ Ｐゴシック" charset="0"/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801"/>
                <a:ext cx="165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dirty="0" err="1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demultiplexing</a:t>
                </a:r>
                <a:r>
                  <a:rPr lang="en-US" sz="2400" i="1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1693864" y="1335088"/>
            <a:ext cx="4435476" cy="1466850"/>
            <a:chOff x="259" y="841"/>
            <a:chExt cx="2642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117"/>
              <a:ext cx="2637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handle data from multiple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sockets, add transport header (later used for </a:t>
              </a:r>
              <a:r>
                <a:rPr lang="en-US" sz="2200" dirty="0" err="1">
                  <a:solidFill>
                    <a:srgbClr val="000099"/>
                  </a:solidFill>
                  <a:latin typeface="Comic Sans MS" panose="030F0702030302020204" pitchFamily="66" charset="0"/>
                </a:rPr>
                <a:t>demultiplexing</a:t>
              </a: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2063" cy="291"/>
              <a:chOff x="1101" y="3681"/>
              <a:chExt cx="1981" cy="291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981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9005888" y="3741739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4838701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4803775" y="3248026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4810125" y="4017964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4881564" y="40005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4811714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4878389" y="32146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4875214" y="49053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4875214" y="46196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4875214" y="43211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5575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4808539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4805364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4870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5651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4949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54" name="Freeform 141"/>
          <p:cNvSpPr>
            <a:spLocks/>
          </p:cNvSpPr>
          <p:nvPr/>
        </p:nvSpPr>
        <p:spPr bwMode="auto">
          <a:xfrm>
            <a:off x="3317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55" name="Freeform 142"/>
          <p:cNvSpPr>
            <a:spLocks/>
          </p:cNvSpPr>
          <p:nvPr/>
        </p:nvSpPr>
        <p:spPr bwMode="auto">
          <a:xfrm>
            <a:off x="3381375" y="4029076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7100889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7062789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7072313" y="43783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7029451" y="4360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7080250" y="4699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7065963" y="50085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7065963" y="52943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7064376" y="36083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7019926" y="52657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7038976" y="49799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7029451" y="46847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7399339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8348664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2159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2755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2717801" y="3625851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2727325" y="43862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2684464" y="4368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2735263" y="4706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2720975" y="50165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2720975" y="53022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2719389" y="36163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2674939" y="52736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2693989" y="49879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2684464" y="46926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3054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3144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7485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5532439" y="3995739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5651501" y="4027489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8991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4486276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5394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3863" y="5126039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8675689" y="5040314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4265614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5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8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Freeform 247"/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00" name="Group 322"/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06653" name="Picture 32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54" name="Freeform 3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106501" name="Freeform 254"/>
          <p:cNvSpPr>
            <a:spLocks/>
          </p:cNvSpPr>
          <p:nvPr/>
        </p:nvSpPr>
        <p:spPr bwMode="auto">
          <a:xfrm>
            <a:off x="8483601" y="497046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6502" name="Freeform 243"/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909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073275" y="1135063"/>
            <a:ext cx="7975600" cy="1905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one router, </a:t>
            </a: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finite</a:t>
            </a:r>
            <a:r>
              <a:rPr lang="en-US" dirty="0">
                <a:ea typeface="ＭＳ Ｐゴシック" charset="0"/>
                <a:cs typeface="+mn-cs"/>
              </a:rPr>
              <a:t> buffers </a:t>
            </a:r>
            <a:endParaRPr lang="en-US" sz="3300" dirty="0"/>
          </a:p>
          <a:p>
            <a:pPr>
              <a:lnSpc>
                <a:spcPct val="11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sender retransmission of timed-out packet</a:t>
            </a:r>
            <a:endParaRPr lang="en-US" sz="3300" dirty="0"/>
          </a:p>
          <a:p>
            <a:pPr lvl="1">
              <a:lnSpc>
                <a:spcPct val="110000"/>
              </a:lnSpc>
              <a:defRPr/>
            </a:pPr>
            <a:r>
              <a:rPr lang="en-US" dirty="0">
                <a:ea typeface="ＭＳ Ｐゴシック" charset="0"/>
              </a:rPr>
              <a:t>application-layer input = application-layer output:</a:t>
            </a:r>
            <a:r>
              <a:rPr lang="en-US" dirty="0">
                <a:latin typeface="Symbol" charset="0"/>
                <a:ea typeface="ＭＳ Ｐゴシック" charset="0"/>
              </a:rPr>
              <a:t> </a:t>
            </a:r>
            <a:r>
              <a:rPr lang="en-US" dirty="0" err="1">
                <a:latin typeface="Symbol" charset="0"/>
                <a:ea typeface="ＭＳ Ｐゴシック" charset="0"/>
              </a:rPr>
              <a:t>l</a:t>
            </a:r>
            <a:r>
              <a:rPr lang="en-US" baseline="-25000" dirty="0" err="1">
                <a:latin typeface="Arial" charset="0"/>
                <a:ea typeface="ＭＳ Ｐゴシック" charset="0"/>
              </a:rPr>
              <a:t>in</a:t>
            </a:r>
            <a:r>
              <a:rPr lang="en-US" baseline="-25000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= </a:t>
            </a:r>
            <a:r>
              <a:rPr lang="en-US" dirty="0">
                <a:latin typeface="Symbol" charset="0"/>
                <a:ea typeface="ＭＳ Ｐゴシック" charset="0"/>
              </a:rPr>
              <a:t>l</a:t>
            </a:r>
            <a:r>
              <a:rPr lang="en-US" baseline="-25000" dirty="0">
                <a:latin typeface="Arial" charset="0"/>
                <a:ea typeface="ＭＳ Ｐゴシック" charset="0"/>
              </a:rPr>
              <a:t>out</a:t>
            </a:r>
            <a:endParaRPr lang="en-US" sz="3300" dirty="0"/>
          </a:p>
          <a:p>
            <a:pPr lvl="1">
              <a:lnSpc>
                <a:spcPct val="110000"/>
              </a:lnSpc>
              <a:defRPr/>
            </a:pPr>
            <a:r>
              <a:rPr lang="en-US" dirty="0">
                <a:ea typeface="ＭＳ Ｐゴシック" charset="0"/>
              </a:rPr>
              <a:t>transport-layer input includes </a:t>
            </a:r>
            <a:r>
              <a:rPr lang="en-US" i="1" dirty="0">
                <a:ea typeface="ＭＳ Ｐゴシック" charset="0"/>
              </a:rPr>
              <a:t>retransmissions </a:t>
            </a:r>
            <a:r>
              <a:rPr lang="en-US" dirty="0">
                <a:ea typeface="ＭＳ Ｐゴシック" charset="0"/>
              </a:rPr>
              <a:t>:</a:t>
            </a:r>
            <a:r>
              <a:rPr lang="en-US" dirty="0">
                <a:latin typeface="Symbol" charset="0"/>
                <a:ea typeface="ＭＳ Ｐゴシック" charset="0"/>
              </a:rPr>
              <a:t> </a:t>
            </a:r>
            <a:r>
              <a:rPr lang="en-US" dirty="0" err="1">
                <a:latin typeface="Symbol" charset="0"/>
                <a:ea typeface="ＭＳ Ｐゴシック" charset="0"/>
              </a:rPr>
              <a:t>l</a:t>
            </a:r>
            <a:r>
              <a:rPr lang="en-US" baseline="-25000" dirty="0" err="1">
                <a:latin typeface="Arial" charset="0"/>
                <a:ea typeface="ＭＳ Ｐゴシック" charset="0"/>
              </a:rPr>
              <a:t>in</a:t>
            </a:r>
            <a:r>
              <a:rPr lang="en-US" baseline="-25000" dirty="0">
                <a:latin typeface="Arial" charset="0"/>
                <a:ea typeface="ＭＳ Ｐゴシック" charset="0"/>
              </a:rPr>
              <a:t> </a:t>
            </a:r>
            <a:r>
              <a:rPr lang="en-US" dirty="0">
                <a:latin typeface="Arial" charset="0"/>
                <a:ea typeface="ＭＳ Ｐゴシック" charset="0"/>
              </a:rPr>
              <a:t>   </a:t>
            </a:r>
            <a:r>
              <a:rPr lang="en-US" dirty="0" err="1">
                <a:latin typeface="Symbol" charset="0"/>
                <a:ea typeface="ＭＳ Ｐゴシック" charset="0"/>
              </a:rPr>
              <a:t>l</a:t>
            </a:r>
            <a:r>
              <a:rPr lang="en-US" baseline="-25000" dirty="0" err="1">
                <a:latin typeface="Arial" charset="0"/>
                <a:ea typeface="ＭＳ Ｐゴシック" charset="0"/>
              </a:rPr>
              <a:t>in</a:t>
            </a:r>
            <a:r>
              <a:rPr lang="en-US" baseline="-25000" dirty="0">
                <a:latin typeface="Arial" charset="0"/>
                <a:ea typeface="ＭＳ Ｐゴシック" charset="0"/>
              </a:rPr>
              <a:t>  </a:t>
            </a:r>
            <a:endParaRPr lang="en-US" sz="3300" dirty="0"/>
          </a:p>
          <a:p>
            <a:pPr>
              <a:buFont typeface="Wingdings" charset="2"/>
              <a:buChar char="§"/>
              <a:defRPr/>
            </a:pPr>
            <a:endParaRPr lang="en-US" sz="3300" dirty="0"/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06504" name="Oval 3"/>
          <p:cNvSpPr>
            <a:spLocks noChangeArrowheads="1"/>
          </p:cNvSpPr>
          <p:nvPr/>
        </p:nvSpPr>
        <p:spPr bwMode="auto">
          <a:xfrm>
            <a:off x="5319714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106505" name="Line 4"/>
          <p:cNvSpPr>
            <a:spLocks noChangeShapeType="1"/>
          </p:cNvSpPr>
          <p:nvPr/>
        </p:nvSpPr>
        <p:spPr bwMode="auto">
          <a:xfrm>
            <a:off x="5319713" y="5302251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6506" name="Line 5"/>
          <p:cNvSpPr>
            <a:spLocks noChangeShapeType="1"/>
          </p:cNvSpPr>
          <p:nvPr/>
        </p:nvSpPr>
        <p:spPr bwMode="auto">
          <a:xfrm>
            <a:off x="6624638" y="5302251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6507" name="Rectangle 6"/>
          <p:cNvSpPr>
            <a:spLocks noChangeArrowheads="1"/>
          </p:cNvSpPr>
          <p:nvPr/>
        </p:nvSpPr>
        <p:spPr bwMode="auto">
          <a:xfrm>
            <a:off x="5319713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08" name="Rectangle 7"/>
          <p:cNvSpPr>
            <a:spLocks noChangeArrowheads="1"/>
          </p:cNvSpPr>
          <p:nvPr/>
        </p:nvSpPr>
        <p:spPr bwMode="auto">
          <a:xfrm>
            <a:off x="6229350" y="5289550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09" name="Oval 8"/>
          <p:cNvSpPr>
            <a:spLocks noChangeArrowheads="1"/>
          </p:cNvSpPr>
          <p:nvPr/>
        </p:nvSpPr>
        <p:spPr bwMode="auto">
          <a:xfrm>
            <a:off x="5314951" y="5103814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grpSp>
        <p:nvGrpSpPr>
          <p:cNvPr id="106510" name="Group 9"/>
          <p:cNvGrpSpPr>
            <a:grpSpLocks/>
          </p:cNvGrpSpPr>
          <p:nvPr/>
        </p:nvGrpSpPr>
        <p:grpSpPr bwMode="auto">
          <a:xfrm>
            <a:off x="5621338" y="5160964"/>
            <a:ext cx="647700" cy="206375"/>
            <a:chOff x="2848" y="848"/>
            <a:chExt cx="140" cy="98"/>
          </a:xfrm>
        </p:grpSpPr>
        <p:sp>
          <p:nvSpPr>
            <p:cNvPr id="106650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51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52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106511" name="Line 13"/>
          <p:cNvSpPr>
            <a:spLocks noChangeShapeType="1"/>
          </p:cNvSpPr>
          <p:nvPr/>
        </p:nvSpPr>
        <p:spPr bwMode="auto">
          <a:xfrm>
            <a:off x="5621339" y="5359401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6512" name="Line 14"/>
          <p:cNvSpPr>
            <a:spLocks noChangeShapeType="1"/>
          </p:cNvSpPr>
          <p:nvPr/>
        </p:nvSpPr>
        <p:spPr bwMode="auto">
          <a:xfrm flipV="1">
            <a:off x="6065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6513" name="Line 15"/>
          <p:cNvSpPr>
            <a:spLocks noChangeShapeType="1"/>
          </p:cNvSpPr>
          <p:nvPr/>
        </p:nvSpPr>
        <p:spPr bwMode="auto">
          <a:xfrm flipV="1">
            <a:off x="5834063" y="5159376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6514" name="Text Box 16"/>
          <p:cNvSpPr txBox="1">
            <a:spLocks noChangeArrowheads="1"/>
          </p:cNvSpPr>
          <p:nvPr/>
        </p:nvSpPr>
        <p:spPr bwMode="auto">
          <a:xfrm>
            <a:off x="4232276" y="5934075"/>
            <a:ext cx="2136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zh-CN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15" name="Line 17"/>
          <p:cNvSpPr>
            <a:spLocks noChangeShapeType="1"/>
          </p:cNvSpPr>
          <p:nvPr/>
        </p:nvSpPr>
        <p:spPr bwMode="auto">
          <a:xfrm flipH="1">
            <a:off x="3948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6516" name="Line 18"/>
          <p:cNvSpPr>
            <a:spLocks noChangeShapeType="1"/>
          </p:cNvSpPr>
          <p:nvPr/>
        </p:nvSpPr>
        <p:spPr bwMode="auto">
          <a:xfrm flipH="1">
            <a:off x="4545013" y="4856164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106517" name="Group 59"/>
          <p:cNvGrpSpPr>
            <a:grpSpLocks/>
          </p:cNvGrpSpPr>
          <p:nvPr/>
        </p:nvGrpSpPr>
        <p:grpSpPr bwMode="auto">
          <a:xfrm>
            <a:off x="3875088" y="3541713"/>
            <a:ext cx="798512" cy="1166812"/>
            <a:chOff x="12762" y="10336"/>
            <a:chExt cx="1027" cy="1700"/>
          </a:xfrm>
        </p:grpSpPr>
        <p:sp>
          <p:nvSpPr>
            <p:cNvPr id="106644" name="Rectangle 6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6645" name="Rectangle 6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6646" name="Line 6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47" name="Line 6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48" name="Line 6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49" name="Line 6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518" name="Text Box 66"/>
          <p:cNvSpPr txBox="1">
            <a:spLocks noChangeArrowheads="1"/>
          </p:cNvSpPr>
          <p:nvPr/>
        </p:nvSpPr>
        <p:spPr bwMode="auto">
          <a:xfrm>
            <a:off x="3811589" y="4654550"/>
            <a:ext cx="8524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Host A</a:t>
            </a:r>
            <a:endParaRPr lang="en-US" altLang="zh-CN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19" name="Text Box 67"/>
          <p:cNvSpPr txBox="1">
            <a:spLocks noChangeArrowheads="1"/>
          </p:cNvSpPr>
          <p:nvPr/>
        </p:nvSpPr>
        <p:spPr bwMode="auto">
          <a:xfrm>
            <a:off x="4892675" y="3427414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20" name="Line 68"/>
          <p:cNvSpPr>
            <a:spLocks noChangeShapeType="1"/>
          </p:cNvSpPr>
          <p:nvPr/>
        </p:nvSpPr>
        <p:spPr bwMode="auto">
          <a:xfrm flipH="1">
            <a:off x="3409951" y="5961064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106521" name="Group 109"/>
          <p:cNvGrpSpPr>
            <a:grpSpLocks/>
          </p:cNvGrpSpPr>
          <p:nvPr/>
        </p:nvGrpSpPr>
        <p:grpSpPr bwMode="auto">
          <a:xfrm>
            <a:off x="2822576" y="4695826"/>
            <a:ext cx="798513" cy="1166813"/>
            <a:chOff x="12762" y="10336"/>
            <a:chExt cx="1027" cy="1700"/>
          </a:xfrm>
        </p:grpSpPr>
        <p:sp>
          <p:nvSpPr>
            <p:cNvPr id="106638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106639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106640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41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42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43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106522" name="Text Box 116"/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Host B</a:t>
            </a:r>
            <a:endParaRPr lang="en-US" altLang="zh-CN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23" name="Line 117"/>
          <p:cNvSpPr>
            <a:spLocks noChangeShapeType="1"/>
          </p:cNvSpPr>
          <p:nvPr/>
        </p:nvSpPr>
        <p:spPr bwMode="auto">
          <a:xfrm flipH="1">
            <a:off x="4545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6524" name="Line 118"/>
          <p:cNvSpPr>
            <a:spLocks noChangeShapeType="1"/>
          </p:cNvSpPr>
          <p:nvPr/>
        </p:nvSpPr>
        <p:spPr bwMode="auto">
          <a:xfrm flipH="1">
            <a:off x="6534151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6525" name="Line 119"/>
          <p:cNvSpPr>
            <a:spLocks noChangeShapeType="1"/>
          </p:cNvSpPr>
          <p:nvPr/>
        </p:nvSpPr>
        <p:spPr bwMode="auto">
          <a:xfrm flipH="1">
            <a:off x="6684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6526" name="Line 120"/>
          <p:cNvSpPr>
            <a:spLocks noChangeShapeType="1"/>
          </p:cNvSpPr>
          <p:nvPr/>
        </p:nvSpPr>
        <p:spPr bwMode="auto">
          <a:xfrm flipH="1">
            <a:off x="6673851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6527" name="Line 121"/>
          <p:cNvSpPr>
            <a:spLocks noChangeShapeType="1"/>
          </p:cNvSpPr>
          <p:nvPr/>
        </p:nvSpPr>
        <p:spPr bwMode="auto">
          <a:xfrm flipH="1">
            <a:off x="7783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106528" name="Group 162"/>
          <p:cNvGrpSpPr>
            <a:grpSpLocks/>
          </p:cNvGrpSpPr>
          <p:nvPr/>
        </p:nvGrpSpPr>
        <p:grpSpPr bwMode="auto">
          <a:xfrm>
            <a:off x="8167688" y="3676651"/>
            <a:ext cx="798512" cy="1166813"/>
            <a:chOff x="12762" y="10336"/>
            <a:chExt cx="1027" cy="1700"/>
          </a:xfrm>
        </p:grpSpPr>
        <p:sp>
          <p:nvSpPr>
            <p:cNvPr id="106632" name="Rectangle 16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6633" name="Rectangle 16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6634" name="Line 16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35" name="Line 16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36" name="Line 16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37" name="Line 16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529" name="Group 209"/>
          <p:cNvGrpSpPr>
            <a:grpSpLocks/>
          </p:cNvGrpSpPr>
          <p:nvPr/>
        </p:nvGrpSpPr>
        <p:grpSpPr bwMode="auto">
          <a:xfrm>
            <a:off x="7699376" y="4989513"/>
            <a:ext cx="798513" cy="1168400"/>
            <a:chOff x="12762" y="10336"/>
            <a:chExt cx="1027" cy="1700"/>
          </a:xfrm>
        </p:grpSpPr>
        <p:sp>
          <p:nvSpPr>
            <p:cNvPr id="106626" name="Rectangle 2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106627" name="Rectangle 2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106628" name="Line 2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29" name="Line 2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30" name="Line 2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31" name="Line 2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106530" name="Oval 216"/>
          <p:cNvSpPr>
            <a:spLocks noChangeArrowheads="1"/>
          </p:cNvSpPr>
          <p:nvPr/>
        </p:nvSpPr>
        <p:spPr bwMode="auto">
          <a:xfrm>
            <a:off x="4287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6531" name="Oval 217"/>
          <p:cNvSpPr>
            <a:spLocks noChangeArrowheads="1"/>
          </p:cNvSpPr>
          <p:nvPr/>
        </p:nvSpPr>
        <p:spPr bwMode="auto">
          <a:xfrm>
            <a:off x="3128963" y="4745039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106532" name="Text Box 218"/>
          <p:cNvSpPr txBox="1">
            <a:spLocks noChangeArrowheads="1"/>
          </p:cNvSpPr>
          <p:nvPr/>
        </p:nvSpPr>
        <p:spPr bwMode="auto">
          <a:xfrm>
            <a:off x="9107488" y="3629026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6533" name="Line 219"/>
          <p:cNvSpPr>
            <a:spLocks noChangeShapeType="1"/>
          </p:cNvSpPr>
          <p:nvPr/>
        </p:nvSpPr>
        <p:spPr bwMode="auto">
          <a:xfrm flipH="1" flipV="1">
            <a:off x="6116639" y="5580064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106534" name="Group 220"/>
          <p:cNvGrpSpPr>
            <a:grpSpLocks/>
          </p:cNvGrpSpPr>
          <p:nvPr/>
        </p:nvGrpSpPr>
        <p:grpSpPr bwMode="auto">
          <a:xfrm>
            <a:off x="6111876" y="5211764"/>
            <a:ext cx="385763" cy="319087"/>
            <a:chOff x="11283" y="10423"/>
            <a:chExt cx="475" cy="374"/>
          </a:xfrm>
        </p:grpSpPr>
        <p:sp>
          <p:nvSpPr>
            <p:cNvPr id="106619" name="Rectangle 22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106620" name="Line 22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21" name="Line 22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22" name="Line 22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23" name="Line 22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24" name="Line 22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25" name="Line 22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106535" name="Line 228"/>
          <p:cNvSpPr>
            <a:spLocks noChangeShapeType="1"/>
          </p:cNvSpPr>
          <p:nvPr/>
        </p:nvSpPr>
        <p:spPr bwMode="auto">
          <a:xfrm>
            <a:off x="6369051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6" name="Freeform 229"/>
          <p:cNvSpPr>
            <a:spLocks/>
          </p:cNvSpPr>
          <p:nvPr/>
        </p:nvSpPr>
        <p:spPr bwMode="auto">
          <a:xfrm>
            <a:off x="3187701" y="4843464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6537" name="Freeform 230"/>
          <p:cNvSpPr>
            <a:spLocks/>
          </p:cNvSpPr>
          <p:nvPr/>
        </p:nvSpPr>
        <p:spPr bwMode="auto">
          <a:xfrm>
            <a:off x="4346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8" name="Oval 231"/>
          <p:cNvSpPr>
            <a:spLocks noChangeArrowheads="1"/>
          </p:cNvSpPr>
          <p:nvPr/>
        </p:nvSpPr>
        <p:spPr bwMode="auto">
          <a:xfrm>
            <a:off x="4287838" y="3849689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6539" name="Text Box 232"/>
          <p:cNvSpPr txBox="1">
            <a:spLocks noChangeArrowheads="1"/>
          </p:cNvSpPr>
          <p:nvPr/>
        </p:nvSpPr>
        <p:spPr bwMode="auto">
          <a:xfrm>
            <a:off x="4775200" y="3756025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zh-CN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89133" name="Line 233"/>
          <p:cNvSpPr>
            <a:spLocks noChangeShapeType="1"/>
          </p:cNvSpPr>
          <p:nvPr/>
        </p:nvSpPr>
        <p:spPr bwMode="auto">
          <a:xfrm>
            <a:off x="4433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9134" name="Line 234"/>
          <p:cNvSpPr>
            <a:spLocks noChangeShapeType="1"/>
          </p:cNvSpPr>
          <p:nvPr/>
        </p:nvSpPr>
        <p:spPr bwMode="auto">
          <a:xfrm>
            <a:off x="4429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9135" name="Line 235"/>
          <p:cNvSpPr>
            <a:spLocks noChangeShapeType="1"/>
          </p:cNvSpPr>
          <p:nvPr/>
        </p:nvSpPr>
        <p:spPr bwMode="auto">
          <a:xfrm>
            <a:off x="8640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9136" name="Text Box 236"/>
          <p:cNvSpPr txBox="1">
            <a:spLocks noChangeArrowheads="1"/>
          </p:cNvSpPr>
          <p:nvPr/>
        </p:nvSpPr>
        <p:spPr bwMode="auto">
          <a:xfrm>
            <a:off x="8556625" y="2334649"/>
            <a:ext cx="2840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ja-JP" sz="2000" i="1" dirty="0">
                <a:latin typeface="Comic Sans MS" panose="030F0702030302020204" pitchFamily="66" charset="0"/>
              </a:rPr>
              <a:t>'</a:t>
            </a:r>
            <a:endParaRPr lang="en-US" altLang="zh-CN" sz="2000" i="1" dirty="0">
              <a:latin typeface="Comic Sans MS" panose="030F0702030302020204" pitchFamily="66" charset="0"/>
            </a:endParaRPr>
          </a:p>
        </p:txBody>
      </p:sp>
      <p:grpSp>
        <p:nvGrpSpPr>
          <p:cNvPr id="106544" name="Group 237"/>
          <p:cNvGrpSpPr>
            <a:grpSpLocks/>
          </p:cNvGrpSpPr>
          <p:nvPr/>
        </p:nvGrpSpPr>
        <p:grpSpPr bwMode="auto">
          <a:xfrm>
            <a:off x="8915414" y="2511946"/>
            <a:ext cx="160337" cy="142875"/>
            <a:chOff x="174" y="3986"/>
            <a:chExt cx="51" cy="62"/>
          </a:xfrm>
        </p:grpSpPr>
        <p:sp>
          <p:nvSpPr>
            <p:cNvPr id="106617" name="Freeform 238"/>
            <p:cNvSpPr>
              <a:spLocks/>
            </p:cNvSpPr>
            <p:nvPr/>
          </p:nvSpPr>
          <p:spPr bwMode="auto">
            <a:xfrm>
              <a:off x="176" y="3986"/>
              <a:ext cx="49" cy="48"/>
            </a:xfrm>
            <a:custGeom>
              <a:avLst/>
              <a:gdLst>
                <a:gd name="T0" fmla="*/ 0 w 49"/>
                <a:gd name="T1" fmla="*/ 0 h 62"/>
                <a:gd name="T2" fmla="*/ 49 w 49"/>
                <a:gd name="T3" fmla="*/ 2 h 62"/>
                <a:gd name="T4" fmla="*/ 4 w 49"/>
                <a:gd name="T5" fmla="*/ 5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62">
                  <a:moveTo>
                    <a:pt x="0" y="0"/>
                  </a:moveTo>
                  <a:lnTo>
                    <a:pt x="49" y="32"/>
                  </a:lnTo>
                  <a:lnTo>
                    <a:pt x="4" y="62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9211" name="Line 239"/>
            <p:cNvSpPr>
              <a:spLocks noChangeShapeType="1"/>
            </p:cNvSpPr>
            <p:nvPr/>
          </p:nvSpPr>
          <p:spPr bwMode="auto">
            <a:xfrm>
              <a:off x="174" y="4048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pic>
        <p:nvPicPr>
          <p:cNvPr id="106545" name="Picture 2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784225"/>
            <a:ext cx="7906840" cy="11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39" name="Rectangle 241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986216" cy="873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Causes/costs of congestion: scenario 2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06547" name="Freeform 250"/>
          <p:cNvSpPr>
            <a:spLocks/>
          </p:cNvSpPr>
          <p:nvPr/>
        </p:nvSpPr>
        <p:spPr bwMode="auto">
          <a:xfrm>
            <a:off x="8940801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48" name="Group 256"/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06585" name="Freeform 25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9179" name="Rectangle 258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87" name="Freeform 25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588" name="Freeform 26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9182" name="Rectangle 261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6590" name="Group 26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208" name="AutoShape 263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209" name="AutoShape 264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84" name="Rectangle 265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6592" name="Group 26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9206" name="AutoShape 267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207" name="AutoShape 268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86" name="Rectangle 269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87" name="Rectangle 270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6595" name="Group 27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204" name="AutoShape 272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205" name="AutoShape 273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6596" name="Freeform 27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106597" name="Group 27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202" name="AutoShape 276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203" name="AutoShape 277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91" name="Rectangle 278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99" name="Freeform 27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600" name="Freeform 28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9194" name="Oval 281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602" name="Freeform 28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9196" name="AutoShape 28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97" name="AutoShape 284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98" name="Oval 285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99" name="Oval 286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200" name="Oval 287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9201" name="Rectangle 288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6549" name="Group 289"/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06553" name="Freeform 29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9147" name="Rectangle 29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55" name="Freeform 29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556" name="Freeform 29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9150" name="Rectangle 29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6558" name="Group 29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9176" name="AutoShape 29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177" name="AutoShape 29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52" name="Rectangle 29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6560" name="Group 29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9174" name="AutoShape 30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175" name="AutoShape 30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54" name="Rectangle 30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55" name="Rectangle 30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6563" name="Group 30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172" name="AutoShape 30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173" name="AutoShape 30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6564" name="Freeform 30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106565" name="Group 30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170" name="AutoShape 30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9171" name="AutoShape 31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9159" name="Rectangle 31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67" name="Freeform 31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06568" name="Freeform 31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9162" name="Oval 31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570" name="Freeform 31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9164" name="AutoShape 31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65" name="AutoShape 31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66" name="Oval 31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67" name="Oval 31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168" name="Oval 32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9169" name="Rectangle 32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6550" name="Group 325"/>
          <p:cNvGrpSpPr>
            <a:grpSpLocks/>
          </p:cNvGrpSpPr>
          <p:nvPr/>
        </p:nvGrpSpPr>
        <p:grpSpPr bwMode="auto">
          <a:xfrm>
            <a:off x="2185988" y="5594351"/>
            <a:ext cx="525462" cy="434975"/>
            <a:chOff x="-44" y="1473"/>
            <a:chExt cx="981" cy="1105"/>
          </a:xfrm>
        </p:grpSpPr>
        <p:pic>
          <p:nvPicPr>
            <p:cNvPr id="106551" name="Picture 326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52" name="Freeform 3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160" name="Rectangle 7"/>
          <p:cNvSpPr txBox="1">
            <a:spLocks noChangeArrowheads="1"/>
          </p:cNvSpPr>
          <p:nvPr/>
        </p:nvSpPr>
        <p:spPr>
          <a:xfrm>
            <a:off x="9147768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3.6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308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Freeform 305"/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7524" name="Group 380"/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07689" name="Picture 381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690" name="Freeform 3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7525" name="Freeform 376"/>
          <p:cNvSpPr>
            <a:spLocks/>
          </p:cNvSpPr>
          <p:nvPr/>
        </p:nvSpPr>
        <p:spPr bwMode="auto">
          <a:xfrm>
            <a:off x="8483601" y="497046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6" name="Freeform 302"/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27" name="Freeform 299"/>
          <p:cNvSpPr>
            <a:spLocks/>
          </p:cNvSpPr>
          <p:nvPr/>
        </p:nvSpPr>
        <p:spPr bwMode="auto">
          <a:xfrm>
            <a:off x="8940801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1387475"/>
            <a:ext cx="3997771" cy="14303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 dirty="0">
                <a:ea typeface="ＭＳ Ｐゴシック" charset="0"/>
              </a:rPr>
              <a:t>idealization: perfect knowledge</a:t>
            </a:r>
          </a:p>
          <a:p>
            <a:pPr>
              <a:lnSpc>
                <a:spcPct val="110000"/>
              </a:lnSpc>
              <a:defRPr/>
            </a:pPr>
            <a:r>
              <a:rPr lang="en-US" sz="1800" dirty="0"/>
              <a:t>sender sends only when router buffers available </a:t>
            </a:r>
          </a:p>
          <a:p>
            <a:pPr>
              <a:lnSpc>
                <a:spcPct val="80000"/>
              </a:lnSpc>
              <a:buFont typeface="Wingdings" charset="2"/>
              <a:buChar char="§"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107529" name="Oval 4"/>
          <p:cNvSpPr>
            <a:spLocks noChangeArrowheads="1"/>
          </p:cNvSpPr>
          <p:nvPr/>
        </p:nvSpPr>
        <p:spPr bwMode="auto">
          <a:xfrm>
            <a:off x="5319714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7530" name="Line 5"/>
          <p:cNvSpPr>
            <a:spLocks noChangeShapeType="1"/>
          </p:cNvSpPr>
          <p:nvPr/>
        </p:nvSpPr>
        <p:spPr bwMode="auto">
          <a:xfrm>
            <a:off x="5319713" y="5302251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1" name="Line 6"/>
          <p:cNvSpPr>
            <a:spLocks noChangeShapeType="1"/>
          </p:cNvSpPr>
          <p:nvPr/>
        </p:nvSpPr>
        <p:spPr bwMode="auto">
          <a:xfrm>
            <a:off x="6624638" y="5302251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2" name="Rectangle 7"/>
          <p:cNvSpPr>
            <a:spLocks noChangeArrowheads="1"/>
          </p:cNvSpPr>
          <p:nvPr/>
        </p:nvSpPr>
        <p:spPr bwMode="auto">
          <a:xfrm>
            <a:off x="5319713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7533" name="Rectangle 8"/>
          <p:cNvSpPr>
            <a:spLocks noChangeArrowheads="1"/>
          </p:cNvSpPr>
          <p:nvPr/>
        </p:nvSpPr>
        <p:spPr bwMode="auto">
          <a:xfrm>
            <a:off x="6229350" y="5289550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7534" name="Oval 9"/>
          <p:cNvSpPr>
            <a:spLocks noChangeArrowheads="1"/>
          </p:cNvSpPr>
          <p:nvPr/>
        </p:nvSpPr>
        <p:spPr bwMode="auto">
          <a:xfrm>
            <a:off x="5314951" y="5103814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107535" name="Group 10"/>
          <p:cNvGrpSpPr>
            <a:grpSpLocks/>
          </p:cNvGrpSpPr>
          <p:nvPr/>
        </p:nvGrpSpPr>
        <p:grpSpPr bwMode="auto">
          <a:xfrm>
            <a:off x="5621338" y="5160964"/>
            <a:ext cx="647700" cy="206375"/>
            <a:chOff x="2848" y="848"/>
            <a:chExt cx="140" cy="98"/>
          </a:xfrm>
        </p:grpSpPr>
        <p:sp>
          <p:nvSpPr>
            <p:cNvPr id="107686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87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88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536" name="Line 14"/>
          <p:cNvSpPr>
            <a:spLocks noChangeShapeType="1"/>
          </p:cNvSpPr>
          <p:nvPr/>
        </p:nvSpPr>
        <p:spPr bwMode="auto">
          <a:xfrm>
            <a:off x="5621339" y="5359401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7" name="Line 15"/>
          <p:cNvSpPr>
            <a:spLocks noChangeShapeType="1"/>
          </p:cNvSpPr>
          <p:nvPr/>
        </p:nvSpPr>
        <p:spPr bwMode="auto">
          <a:xfrm flipV="1">
            <a:off x="6065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8" name="Line 16"/>
          <p:cNvSpPr>
            <a:spLocks noChangeShapeType="1"/>
          </p:cNvSpPr>
          <p:nvPr/>
        </p:nvSpPr>
        <p:spPr bwMode="auto">
          <a:xfrm flipV="1">
            <a:off x="5834063" y="5159376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39" name="Text Box 17"/>
          <p:cNvSpPr txBox="1">
            <a:spLocks noChangeArrowheads="1"/>
          </p:cNvSpPr>
          <p:nvPr/>
        </p:nvSpPr>
        <p:spPr bwMode="auto">
          <a:xfrm>
            <a:off x="4232276" y="5934075"/>
            <a:ext cx="2136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zh-CN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07540" name="Line 18"/>
          <p:cNvSpPr>
            <a:spLocks noChangeShapeType="1"/>
          </p:cNvSpPr>
          <p:nvPr/>
        </p:nvSpPr>
        <p:spPr bwMode="auto">
          <a:xfrm flipH="1">
            <a:off x="3948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1" name="Line 19"/>
          <p:cNvSpPr>
            <a:spLocks noChangeShapeType="1"/>
          </p:cNvSpPr>
          <p:nvPr/>
        </p:nvSpPr>
        <p:spPr bwMode="auto">
          <a:xfrm flipH="1">
            <a:off x="4545013" y="4856164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7542" name="Group 60"/>
          <p:cNvGrpSpPr>
            <a:grpSpLocks/>
          </p:cNvGrpSpPr>
          <p:nvPr/>
        </p:nvGrpSpPr>
        <p:grpSpPr bwMode="auto">
          <a:xfrm>
            <a:off x="3875088" y="3541713"/>
            <a:ext cx="798512" cy="1166812"/>
            <a:chOff x="12762" y="10336"/>
            <a:chExt cx="1027" cy="1700"/>
          </a:xfrm>
        </p:grpSpPr>
        <p:sp>
          <p:nvSpPr>
            <p:cNvPr id="107680" name="Rectangle 6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7681" name="Rectangle 6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7682" name="Line 6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83" name="Line 6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84" name="Line 6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85" name="Line 6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43" name="Text Box 68"/>
          <p:cNvSpPr txBox="1">
            <a:spLocks noChangeArrowheads="1"/>
          </p:cNvSpPr>
          <p:nvPr/>
        </p:nvSpPr>
        <p:spPr bwMode="auto">
          <a:xfrm>
            <a:off x="4892675" y="3427414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7544" name="Line 69"/>
          <p:cNvSpPr>
            <a:spLocks noChangeShapeType="1"/>
          </p:cNvSpPr>
          <p:nvPr/>
        </p:nvSpPr>
        <p:spPr bwMode="auto">
          <a:xfrm flipH="1">
            <a:off x="3409951" y="5961064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107545" name="Group 110"/>
          <p:cNvGrpSpPr>
            <a:grpSpLocks/>
          </p:cNvGrpSpPr>
          <p:nvPr/>
        </p:nvGrpSpPr>
        <p:grpSpPr bwMode="auto">
          <a:xfrm>
            <a:off x="2822576" y="4695826"/>
            <a:ext cx="798513" cy="1166813"/>
            <a:chOff x="12762" y="10336"/>
            <a:chExt cx="1027" cy="1700"/>
          </a:xfrm>
        </p:grpSpPr>
        <p:sp>
          <p:nvSpPr>
            <p:cNvPr id="107674" name="Rectangle 11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7675" name="Rectangle 11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7676" name="Line 11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7" name="Line 11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8" name="Line 11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9" name="Line 11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46" name="Line 118"/>
          <p:cNvSpPr>
            <a:spLocks noChangeShapeType="1"/>
          </p:cNvSpPr>
          <p:nvPr/>
        </p:nvSpPr>
        <p:spPr bwMode="auto">
          <a:xfrm flipH="1">
            <a:off x="4545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7" name="Line 119"/>
          <p:cNvSpPr>
            <a:spLocks noChangeShapeType="1"/>
          </p:cNvSpPr>
          <p:nvPr/>
        </p:nvSpPr>
        <p:spPr bwMode="auto">
          <a:xfrm flipH="1">
            <a:off x="6534151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8" name="Line 120"/>
          <p:cNvSpPr>
            <a:spLocks noChangeShapeType="1"/>
          </p:cNvSpPr>
          <p:nvPr/>
        </p:nvSpPr>
        <p:spPr bwMode="auto">
          <a:xfrm flipH="1">
            <a:off x="6684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9" name="Line 121"/>
          <p:cNvSpPr>
            <a:spLocks noChangeShapeType="1"/>
          </p:cNvSpPr>
          <p:nvPr/>
        </p:nvSpPr>
        <p:spPr bwMode="auto">
          <a:xfrm flipH="1">
            <a:off x="6673851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7550" name="Line 122"/>
          <p:cNvSpPr>
            <a:spLocks noChangeShapeType="1"/>
          </p:cNvSpPr>
          <p:nvPr/>
        </p:nvSpPr>
        <p:spPr bwMode="auto">
          <a:xfrm flipH="1">
            <a:off x="7783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7551" name="Group 163"/>
          <p:cNvGrpSpPr>
            <a:grpSpLocks/>
          </p:cNvGrpSpPr>
          <p:nvPr/>
        </p:nvGrpSpPr>
        <p:grpSpPr bwMode="auto">
          <a:xfrm>
            <a:off x="8167688" y="3676651"/>
            <a:ext cx="798512" cy="1166813"/>
            <a:chOff x="12762" y="10336"/>
            <a:chExt cx="1027" cy="1700"/>
          </a:xfrm>
        </p:grpSpPr>
        <p:sp>
          <p:nvSpPr>
            <p:cNvPr id="107668" name="Rectangle 164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7669" name="Rectangle 165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7670" name="Line 166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1" name="Line 167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2" name="Line 168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73" name="Line 169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52" name="Group 210"/>
          <p:cNvGrpSpPr>
            <a:grpSpLocks/>
          </p:cNvGrpSpPr>
          <p:nvPr/>
        </p:nvGrpSpPr>
        <p:grpSpPr bwMode="auto">
          <a:xfrm>
            <a:off x="7699376" y="4989513"/>
            <a:ext cx="798513" cy="1168400"/>
            <a:chOff x="12762" y="10336"/>
            <a:chExt cx="1027" cy="1700"/>
          </a:xfrm>
        </p:grpSpPr>
        <p:sp>
          <p:nvSpPr>
            <p:cNvPr id="107662" name="Rectangle 21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7663" name="Rectangle 21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7664" name="Line 21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65" name="Line 21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66" name="Line 21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67" name="Line 21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53" name="Oval 217"/>
          <p:cNvSpPr>
            <a:spLocks noChangeArrowheads="1"/>
          </p:cNvSpPr>
          <p:nvPr/>
        </p:nvSpPr>
        <p:spPr bwMode="auto">
          <a:xfrm>
            <a:off x="4287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7554" name="Oval 218"/>
          <p:cNvSpPr>
            <a:spLocks noChangeArrowheads="1"/>
          </p:cNvSpPr>
          <p:nvPr/>
        </p:nvSpPr>
        <p:spPr bwMode="auto">
          <a:xfrm>
            <a:off x="3128963" y="4745039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7555" name="Text Box 219"/>
          <p:cNvSpPr txBox="1">
            <a:spLocks noChangeArrowheads="1"/>
          </p:cNvSpPr>
          <p:nvPr/>
        </p:nvSpPr>
        <p:spPr bwMode="auto">
          <a:xfrm>
            <a:off x="9107488" y="3629026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7556" name="Line 220"/>
          <p:cNvSpPr>
            <a:spLocks noChangeShapeType="1"/>
          </p:cNvSpPr>
          <p:nvPr/>
        </p:nvSpPr>
        <p:spPr bwMode="auto">
          <a:xfrm flipH="1" flipV="1">
            <a:off x="6116639" y="5580064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7557" name="Group 221"/>
          <p:cNvGrpSpPr>
            <a:grpSpLocks/>
          </p:cNvGrpSpPr>
          <p:nvPr/>
        </p:nvGrpSpPr>
        <p:grpSpPr bwMode="auto">
          <a:xfrm>
            <a:off x="6111876" y="5211764"/>
            <a:ext cx="385763" cy="319087"/>
            <a:chOff x="11283" y="10423"/>
            <a:chExt cx="475" cy="374"/>
          </a:xfrm>
        </p:grpSpPr>
        <p:sp>
          <p:nvSpPr>
            <p:cNvPr id="107655" name="Rectangle 222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7656" name="Line 223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57" name="Line 224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58" name="Line 225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59" name="Line 226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60" name="Line 227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61" name="Line 228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58" name="Line 229"/>
          <p:cNvSpPr>
            <a:spLocks noChangeShapeType="1"/>
          </p:cNvSpPr>
          <p:nvPr/>
        </p:nvSpPr>
        <p:spPr bwMode="auto">
          <a:xfrm>
            <a:off x="6369051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9" name="Freeform 230"/>
          <p:cNvSpPr>
            <a:spLocks/>
          </p:cNvSpPr>
          <p:nvPr/>
        </p:nvSpPr>
        <p:spPr bwMode="auto">
          <a:xfrm>
            <a:off x="3187701" y="4843464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0" name="Freeform 231"/>
          <p:cNvSpPr>
            <a:spLocks/>
          </p:cNvSpPr>
          <p:nvPr/>
        </p:nvSpPr>
        <p:spPr bwMode="auto">
          <a:xfrm>
            <a:off x="4346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1" name="Oval 232"/>
          <p:cNvSpPr>
            <a:spLocks noChangeArrowheads="1"/>
          </p:cNvSpPr>
          <p:nvPr/>
        </p:nvSpPr>
        <p:spPr bwMode="auto">
          <a:xfrm>
            <a:off x="4287838" y="3849689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7562" name="Text Box 233"/>
          <p:cNvSpPr txBox="1">
            <a:spLocks noChangeArrowheads="1"/>
          </p:cNvSpPr>
          <p:nvPr/>
        </p:nvSpPr>
        <p:spPr bwMode="auto">
          <a:xfrm>
            <a:off x="4775200" y="3756025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zh-CN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6" name="Line 234"/>
          <p:cNvSpPr>
            <a:spLocks noChangeShapeType="1"/>
          </p:cNvSpPr>
          <p:nvPr/>
        </p:nvSpPr>
        <p:spPr bwMode="auto">
          <a:xfrm>
            <a:off x="4433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0157" name="Line 235"/>
          <p:cNvSpPr>
            <a:spLocks noChangeShapeType="1"/>
          </p:cNvSpPr>
          <p:nvPr/>
        </p:nvSpPr>
        <p:spPr bwMode="auto">
          <a:xfrm>
            <a:off x="4429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0158" name="Line 236"/>
          <p:cNvSpPr>
            <a:spLocks noChangeShapeType="1"/>
          </p:cNvSpPr>
          <p:nvPr/>
        </p:nvSpPr>
        <p:spPr bwMode="auto">
          <a:xfrm>
            <a:off x="8640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5569" name="Rectangle 241"/>
          <p:cNvSpPr>
            <a:spLocks noChangeArrowheads="1"/>
          </p:cNvSpPr>
          <p:nvPr/>
        </p:nvSpPr>
        <p:spPr bwMode="auto">
          <a:xfrm>
            <a:off x="4235451" y="3590926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5570" name="Rectangle 242"/>
          <p:cNvSpPr>
            <a:spLocks noChangeArrowheads="1"/>
          </p:cNvSpPr>
          <p:nvPr/>
        </p:nvSpPr>
        <p:spPr bwMode="auto">
          <a:xfrm>
            <a:off x="3905251" y="3824289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5571" name="Text Box 243"/>
          <p:cNvSpPr txBox="1">
            <a:spLocks noChangeArrowheads="1"/>
          </p:cNvSpPr>
          <p:nvPr/>
        </p:nvSpPr>
        <p:spPr bwMode="auto">
          <a:xfrm>
            <a:off x="3281364" y="37147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6600"/>
                </a:solidFill>
                <a:latin typeface="Arial" charset="0"/>
              </a:rPr>
              <a:t>copy</a:t>
            </a:r>
          </a:p>
        </p:txBody>
      </p:sp>
      <p:sp>
        <p:nvSpPr>
          <p:cNvPr id="355587" name="Text Box 259"/>
          <p:cNvSpPr txBox="1">
            <a:spLocks noChangeArrowheads="1"/>
          </p:cNvSpPr>
          <p:nvPr/>
        </p:nvSpPr>
        <p:spPr bwMode="auto">
          <a:xfrm>
            <a:off x="5246689" y="4783138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006600"/>
                </a:solidFill>
                <a:latin typeface="Arial" charset="0"/>
              </a:rPr>
              <a:t>free buffer space!</a:t>
            </a:r>
          </a:p>
        </p:txBody>
      </p:sp>
      <p:grpSp>
        <p:nvGrpSpPr>
          <p:cNvPr id="355617" name="Group 289"/>
          <p:cNvGrpSpPr>
            <a:grpSpLocks/>
          </p:cNvGrpSpPr>
          <p:nvPr/>
        </p:nvGrpSpPr>
        <p:grpSpPr bwMode="auto">
          <a:xfrm>
            <a:off x="6494463" y="1201739"/>
            <a:ext cx="1936750" cy="1704975"/>
            <a:chOff x="2974" y="778"/>
            <a:chExt cx="1220" cy="1074"/>
          </a:xfrm>
        </p:grpSpPr>
        <p:sp>
          <p:nvSpPr>
            <p:cNvPr id="90237" name="Line 278"/>
            <p:cNvSpPr>
              <a:spLocks noChangeShapeType="1"/>
            </p:cNvSpPr>
            <p:nvPr/>
          </p:nvSpPr>
          <p:spPr bwMode="auto">
            <a:xfrm>
              <a:off x="3278" y="820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38" name="Line 279"/>
            <p:cNvSpPr>
              <a:spLocks noChangeShapeType="1"/>
            </p:cNvSpPr>
            <p:nvPr/>
          </p:nvSpPr>
          <p:spPr bwMode="auto">
            <a:xfrm flipV="1">
              <a:off x="3272" y="1620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39" name="Line 280"/>
            <p:cNvSpPr>
              <a:spLocks noChangeShapeType="1"/>
            </p:cNvSpPr>
            <p:nvPr/>
          </p:nvSpPr>
          <p:spPr bwMode="auto">
            <a:xfrm>
              <a:off x="3992" y="908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647" name="Freeform 281"/>
            <p:cNvSpPr>
              <a:spLocks/>
            </p:cNvSpPr>
            <p:nvPr/>
          </p:nvSpPr>
          <p:spPr bwMode="auto">
            <a:xfrm>
              <a:off x="3274" y="886"/>
              <a:ext cx="720" cy="732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90241" name="Line 282"/>
            <p:cNvSpPr>
              <a:spLocks noChangeShapeType="1"/>
            </p:cNvSpPr>
            <p:nvPr/>
          </p:nvSpPr>
          <p:spPr bwMode="auto">
            <a:xfrm>
              <a:off x="3226" y="886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42" name="Line 283"/>
            <p:cNvSpPr>
              <a:spLocks noChangeShapeType="1"/>
            </p:cNvSpPr>
            <p:nvPr/>
          </p:nvSpPr>
          <p:spPr bwMode="auto">
            <a:xfrm>
              <a:off x="3990" y="1624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43" name="Text Box 284"/>
            <p:cNvSpPr txBox="1">
              <a:spLocks noChangeArrowheads="1"/>
            </p:cNvSpPr>
            <p:nvPr/>
          </p:nvSpPr>
          <p:spPr bwMode="auto">
            <a:xfrm>
              <a:off x="2974" y="778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</a:rPr>
                <a:t>R/2</a:t>
              </a:r>
            </a:p>
          </p:txBody>
        </p:sp>
        <p:sp>
          <p:nvSpPr>
            <p:cNvPr id="90244" name="Text Box 285"/>
            <p:cNvSpPr txBox="1">
              <a:spLocks noChangeArrowheads="1"/>
            </p:cNvSpPr>
            <p:nvPr/>
          </p:nvSpPr>
          <p:spPr bwMode="auto">
            <a:xfrm>
              <a:off x="3858" y="164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rgbClr val="000099"/>
                  </a:solidFill>
                </a:rPr>
                <a:t>R/2</a:t>
              </a:r>
            </a:p>
          </p:txBody>
        </p:sp>
        <p:sp>
          <p:nvSpPr>
            <p:cNvPr id="90245" name="Text Box 286"/>
            <p:cNvSpPr txBox="1">
              <a:spLocks noChangeArrowheads="1"/>
            </p:cNvSpPr>
            <p:nvPr/>
          </p:nvSpPr>
          <p:spPr bwMode="auto">
            <a:xfrm rot="16200000">
              <a:off x="2960" y="1144"/>
              <a:ext cx="3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  <a:latin typeface="Symbol" charset="0"/>
                </a:rPr>
                <a:t>l</a:t>
              </a:r>
              <a:r>
                <a:rPr lang="en-US" sz="2000" baseline="-25000">
                  <a:solidFill>
                    <a:srgbClr val="000099"/>
                  </a:solidFill>
                  <a:latin typeface="Arial" charset="0"/>
                </a:rPr>
                <a:t>out</a:t>
              </a:r>
            </a:p>
          </p:txBody>
        </p:sp>
        <p:sp>
          <p:nvSpPr>
            <p:cNvPr id="90246" name="Text Box 287"/>
            <p:cNvSpPr txBox="1">
              <a:spLocks noChangeArrowheads="1"/>
            </p:cNvSpPr>
            <p:nvPr/>
          </p:nvSpPr>
          <p:spPr bwMode="auto">
            <a:xfrm>
              <a:off x="3529" y="1600"/>
              <a:ext cx="2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  <a:latin typeface="Symbol" charset="0"/>
                </a:rPr>
                <a:t>l</a:t>
              </a:r>
              <a:r>
                <a:rPr lang="en-US" sz="2000" baseline="-25000">
                  <a:solidFill>
                    <a:srgbClr val="000099"/>
                  </a:solidFill>
                  <a:latin typeface="Arial" charset="0"/>
                </a:rPr>
                <a:t>in</a:t>
              </a:r>
            </a:p>
          </p:txBody>
        </p:sp>
        <p:sp>
          <p:nvSpPr>
            <p:cNvPr id="90247" name="Line 288"/>
            <p:cNvSpPr>
              <a:spLocks noChangeShapeType="1"/>
            </p:cNvSpPr>
            <p:nvPr/>
          </p:nvSpPr>
          <p:spPr bwMode="auto">
            <a:xfrm>
              <a:off x="3290" y="887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pic>
        <p:nvPicPr>
          <p:cNvPr id="107571" name="Picture 29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784225"/>
            <a:ext cx="7906840" cy="13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65" name="Rectangle 294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986216" cy="873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Causes/costs of congestion: scenario 2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07573" name="Text Box 308"/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Host B</a:t>
            </a:r>
            <a:endParaRPr lang="en-US" altLang="zh-CN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07574" name="Text Box 309"/>
          <p:cNvSpPr txBox="1">
            <a:spLocks noChangeArrowheads="1"/>
          </p:cNvSpPr>
          <p:nvPr/>
        </p:nvSpPr>
        <p:spPr bwMode="auto">
          <a:xfrm>
            <a:off x="3822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7575" name="Group 310"/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07612" name="Freeform 3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06" name="Rectangle 312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614" name="Freeform 3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15" name="Freeform 3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09" name="Rectangle 315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7617" name="Group 3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35" name="AutoShape 317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36" name="AutoShape 318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211" name="Rectangle 319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7619" name="Group 3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33" name="AutoShape 321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34" name="AutoShape 322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213" name="Rectangle 323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14" name="Rectangle 324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7622" name="Group 3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31" name="AutoShape 326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32" name="AutoShape 327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7623" name="Freeform 3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624" name="Group 3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29" name="AutoShape 330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30" name="AutoShape 331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218" name="Rectangle 332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626" name="Freeform 3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27" name="Freeform 3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21" name="Oval 335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629" name="Freeform 3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223" name="AutoShape 337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24" name="AutoShape 338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25" name="Oval 339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26" name="Oval 340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227" name="Oval 341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228" name="Rectangle 342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7576" name="Group 343"/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07580" name="Freeform 34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74" name="Rectangle 345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82" name="Freeform 34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3" name="Freeform 34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77" name="Rectangle 348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7585" name="Group 34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03" name="AutoShape 350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04" name="AutoShape 351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179" name="Rectangle 352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7587" name="Group 35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01" name="AutoShape 354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02" name="AutoShape 355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181" name="Rectangle 356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82" name="Rectangle 357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7590" name="Group 35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199" name="AutoShape 359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200" name="AutoShape 36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7591" name="Freeform 36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592" name="Group 36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197" name="AutoShape 363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198" name="AutoShape 364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0186" name="Rectangle 365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94" name="Freeform 36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95" name="Freeform 36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89" name="Oval 368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7597" name="Freeform 36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91" name="AutoShape 370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92" name="AutoShape 371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93" name="Oval 372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94" name="Oval 373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0195" name="Oval 374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196" name="Rectangle 375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7577" name="Group 377"/>
          <p:cNvGrpSpPr>
            <a:grpSpLocks/>
          </p:cNvGrpSpPr>
          <p:nvPr/>
        </p:nvGrpSpPr>
        <p:grpSpPr bwMode="auto">
          <a:xfrm>
            <a:off x="2185988" y="5605464"/>
            <a:ext cx="525462" cy="434975"/>
            <a:chOff x="-44" y="1473"/>
            <a:chExt cx="981" cy="1105"/>
          </a:xfrm>
        </p:grpSpPr>
        <p:pic>
          <p:nvPicPr>
            <p:cNvPr id="107578" name="Picture 37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79" name="Freeform 3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172" name="Rectangle 7"/>
          <p:cNvSpPr txBox="1">
            <a:spLocks noChangeArrowheads="1"/>
          </p:cNvSpPr>
          <p:nvPr/>
        </p:nvSpPr>
        <p:spPr>
          <a:xfrm>
            <a:off x="9147768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3.6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889 0.24214 " pathEditMode="relative" ptsTypes="AA">
                                      <p:cBhvr>
                                        <p:cTn id="30" dur="3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89 L 0.24336 0.24189 L 0.2888 0.153 L 0.35274 0.153 L 0.35143 0.01319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569" grpId="0" animBg="1"/>
      <p:bldP spid="355569" grpId="1" animBg="1"/>
      <p:bldP spid="355569" grpId="2" animBg="1"/>
      <p:bldP spid="355569" grpId="3" animBg="1"/>
      <p:bldP spid="355569" grpId="4" animBg="1"/>
      <p:bldP spid="355569" grpId="5" animBg="1"/>
      <p:bldP spid="355570" grpId="0" animBg="1"/>
      <p:bldP spid="355570" grpId="1" animBg="1"/>
      <p:bldP spid="355571" grpId="0"/>
      <p:bldP spid="355571" grpId="1"/>
      <p:bldP spid="355587" grpId="0"/>
      <p:bldP spid="355587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Freeform 249"/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8548" name="Group 328"/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08700" name="Picture 3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701" name="Freeform 3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402434" name="Picture 2" descr="garbage_c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Oval 3"/>
          <p:cNvSpPr>
            <a:spLocks noChangeArrowheads="1"/>
          </p:cNvSpPr>
          <p:nvPr/>
        </p:nvSpPr>
        <p:spPr bwMode="auto">
          <a:xfrm>
            <a:off x="5319714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8551" name="Line 4"/>
          <p:cNvSpPr>
            <a:spLocks noChangeShapeType="1"/>
          </p:cNvSpPr>
          <p:nvPr/>
        </p:nvSpPr>
        <p:spPr bwMode="auto">
          <a:xfrm>
            <a:off x="5319713" y="5324476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2" name="Line 5"/>
          <p:cNvSpPr>
            <a:spLocks noChangeShapeType="1"/>
          </p:cNvSpPr>
          <p:nvPr/>
        </p:nvSpPr>
        <p:spPr bwMode="auto">
          <a:xfrm>
            <a:off x="6624638" y="5324476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3" name="Rectangle 6"/>
          <p:cNvSpPr>
            <a:spLocks noChangeArrowheads="1"/>
          </p:cNvSpPr>
          <p:nvPr/>
        </p:nvSpPr>
        <p:spPr bwMode="auto">
          <a:xfrm>
            <a:off x="5319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8554" name="Rectangle 7"/>
          <p:cNvSpPr>
            <a:spLocks noChangeArrowheads="1"/>
          </p:cNvSpPr>
          <p:nvPr/>
        </p:nvSpPr>
        <p:spPr bwMode="auto">
          <a:xfrm>
            <a:off x="6229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8555" name="Oval 8"/>
          <p:cNvSpPr>
            <a:spLocks noChangeArrowheads="1"/>
          </p:cNvSpPr>
          <p:nvPr/>
        </p:nvSpPr>
        <p:spPr bwMode="auto">
          <a:xfrm>
            <a:off x="5314951" y="5126039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108556" name="Group 9"/>
          <p:cNvGrpSpPr>
            <a:grpSpLocks/>
          </p:cNvGrpSpPr>
          <p:nvPr/>
        </p:nvGrpSpPr>
        <p:grpSpPr bwMode="auto">
          <a:xfrm>
            <a:off x="5621338" y="5183189"/>
            <a:ext cx="647700" cy="206375"/>
            <a:chOff x="2848" y="848"/>
            <a:chExt cx="140" cy="98"/>
          </a:xfrm>
        </p:grpSpPr>
        <p:sp>
          <p:nvSpPr>
            <p:cNvPr id="108697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98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699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5621339" y="5381626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 flipV="1">
            <a:off x="6065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 flipV="1">
            <a:off x="5834063" y="5181601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0" name="Line 16"/>
          <p:cNvSpPr>
            <a:spLocks noChangeShapeType="1"/>
          </p:cNvSpPr>
          <p:nvPr/>
        </p:nvSpPr>
        <p:spPr bwMode="auto">
          <a:xfrm flipH="1">
            <a:off x="3948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4545013" y="4878389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8562" name="Group 58"/>
          <p:cNvGrpSpPr>
            <a:grpSpLocks/>
          </p:cNvGrpSpPr>
          <p:nvPr/>
        </p:nvGrpSpPr>
        <p:grpSpPr bwMode="auto">
          <a:xfrm>
            <a:off x="3875088" y="3563938"/>
            <a:ext cx="798512" cy="1166812"/>
            <a:chOff x="12762" y="10336"/>
            <a:chExt cx="1027" cy="1700"/>
          </a:xfrm>
        </p:grpSpPr>
        <p:sp>
          <p:nvSpPr>
            <p:cNvPr id="108691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8692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8693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94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95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96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563" name="Text Box 66"/>
          <p:cNvSpPr txBox="1">
            <a:spLocks noChangeArrowheads="1"/>
          </p:cNvSpPr>
          <p:nvPr/>
        </p:nvSpPr>
        <p:spPr bwMode="auto">
          <a:xfrm>
            <a:off x="4892675" y="3449639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8564" name="Line 67"/>
          <p:cNvSpPr>
            <a:spLocks noChangeShapeType="1"/>
          </p:cNvSpPr>
          <p:nvPr/>
        </p:nvSpPr>
        <p:spPr bwMode="auto">
          <a:xfrm flipH="1">
            <a:off x="3409951" y="5983289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8565" name="Group 108"/>
          <p:cNvGrpSpPr>
            <a:grpSpLocks/>
          </p:cNvGrpSpPr>
          <p:nvPr/>
        </p:nvGrpSpPr>
        <p:grpSpPr bwMode="auto">
          <a:xfrm>
            <a:off x="2822576" y="4718051"/>
            <a:ext cx="798513" cy="1166813"/>
            <a:chOff x="12762" y="10336"/>
            <a:chExt cx="1027" cy="1700"/>
          </a:xfrm>
        </p:grpSpPr>
        <p:sp>
          <p:nvSpPr>
            <p:cNvPr id="108685" name="Rectangle 1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8686" name="Rectangle 1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8687" name="Line 1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8" name="Line 1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9" name="Line 1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90" name="Line 1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566" name="Line 116"/>
          <p:cNvSpPr>
            <a:spLocks noChangeShapeType="1"/>
          </p:cNvSpPr>
          <p:nvPr/>
        </p:nvSpPr>
        <p:spPr bwMode="auto">
          <a:xfrm flipH="1">
            <a:off x="4545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7" name="Line 117"/>
          <p:cNvSpPr>
            <a:spLocks noChangeShapeType="1"/>
          </p:cNvSpPr>
          <p:nvPr/>
        </p:nvSpPr>
        <p:spPr bwMode="auto">
          <a:xfrm flipH="1">
            <a:off x="6534151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8" name="Line 118"/>
          <p:cNvSpPr>
            <a:spLocks noChangeShapeType="1"/>
          </p:cNvSpPr>
          <p:nvPr/>
        </p:nvSpPr>
        <p:spPr bwMode="auto">
          <a:xfrm flipH="1">
            <a:off x="6684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69" name="Line 119"/>
          <p:cNvSpPr>
            <a:spLocks noChangeShapeType="1"/>
          </p:cNvSpPr>
          <p:nvPr/>
        </p:nvSpPr>
        <p:spPr bwMode="auto">
          <a:xfrm flipH="1">
            <a:off x="6673851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0" name="Line 120"/>
          <p:cNvSpPr>
            <a:spLocks noChangeShapeType="1"/>
          </p:cNvSpPr>
          <p:nvPr/>
        </p:nvSpPr>
        <p:spPr bwMode="auto">
          <a:xfrm flipH="1">
            <a:off x="7783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8571" name="Group 161"/>
          <p:cNvGrpSpPr>
            <a:grpSpLocks/>
          </p:cNvGrpSpPr>
          <p:nvPr/>
        </p:nvGrpSpPr>
        <p:grpSpPr bwMode="auto">
          <a:xfrm>
            <a:off x="8167688" y="3698876"/>
            <a:ext cx="798512" cy="1166813"/>
            <a:chOff x="12762" y="10336"/>
            <a:chExt cx="1027" cy="1700"/>
          </a:xfrm>
        </p:grpSpPr>
        <p:sp>
          <p:nvSpPr>
            <p:cNvPr id="108679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8680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8681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2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3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84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572" name="Group 208"/>
          <p:cNvGrpSpPr>
            <a:grpSpLocks/>
          </p:cNvGrpSpPr>
          <p:nvPr/>
        </p:nvGrpSpPr>
        <p:grpSpPr bwMode="auto">
          <a:xfrm>
            <a:off x="7699376" y="5011738"/>
            <a:ext cx="798513" cy="1168400"/>
            <a:chOff x="12762" y="10336"/>
            <a:chExt cx="1027" cy="1700"/>
          </a:xfrm>
        </p:grpSpPr>
        <p:sp>
          <p:nvSpPr>
            <p:cNvPr id="108673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8674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8675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6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7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8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573" name="Oval 215"/>
          <p:cNvSpPr>
            <a:spLocks noChangeArrowheads="1"/>
          </p:cNvSpPr>
          <p:nvPr/>
        </p:nvSpPr>
        <p:spPr bwMode="auto">
          <a:xfrm>
            <a:off x="4287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8574" name="Oval 216"/>
          <p:cNvSpPr>
            <a:spLocks noChangeArrowheads="1"/>
          </p:cNvSpPr>
          <p:nvPr/>
        </p:nvSpPr>
        <p:spPr bwMode="auto">
          <a:xfrm>
            <a:off x="3128963" y="4767264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8575" name="Text Box 217"/>
          <p:cNvSpPr txBox="1">
            <a:spLocks noChangeArrowheads="1"/>
          </p:cNvSpPr>
          <p:nvPr/>
        </p:nvSpPr>
        <p:spPr bwMode="auto">
          <a:xfrm>
            <a:off x="9107488" y="3651251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8576" name="Group 218"/>
          <p:cNvGrpSpPr>
            <a:grpSpLocks/>
          </p:cNvGrpSpPr>
          <p:nvPr/>
        </p:nvGrpSpPr>
        <p:grpSpPr bwMode="auto">
          <a:xfrm>
            <a:off x="6111876" y="5233989"/>
            <a:ext cx="385763" cy="319087"/>
            <a:chOff x="11283" y="10423"/>
            <a:chExt cx="475" cy="374"/>
          </a:xfrm>
        </p:grpSpPr>
        <p:sp>
          <p:nvSpPr>
            <p:cNvPr id="108666" name="Rectangle 21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8667" name="Line 22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8" name="Line 22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69" name="Line 22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0" name="Line 22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1" name="Line 22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72" name="Line 22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8577" name="Line 226"/>
          <p:cNvSpPr>
            <a:spLocks noChangeShapeType="1"/>
          </p:cNvSpPr>
          <p:nvPr/>
        </p:nvSpPr>
        <p:spPr bwMode="auto">
          <a:xfrm>
            <a:off x="6369051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8" name="Freeform 227"/>
          <p:cNvSpPr>
            <a:spLocks/>
          </p:cNvSpPr>
          <p:nvPr/>
        </p:nvSpPr>
        <p:spPr bwMode="auto">
          <a:xfrm>
            <a:off x="3187701" y="4865689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79" name="Freeform 228"/>
          <p:cNvSpPr>
            <a:spLocks/>
          </p:cNvSpPr>
          <p:nvPr/>
        </p:nvSpPr>
        <p:spPr bwMode="auto">
          <a:xfrm>
            <a:off x="4346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0" name="Oval 229"/>
          <p:cNvSpPr>
            <a:spLocks noChangeArrowheads="1"/>
          </p:cNvSpPr>
          <p:nvPr/>
        </p:nvSpPr>
        <p:spPr bwMode="auto">
          <a:xfrm>
            <a:off x="4287838" y="3871914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8581" name="Text Box 230"/>
          <p:cNvSpPr txBox="1">
            <a:spLocks noChangeArrowheads="1"/>
          </p:cNvSpPr>
          <p:nvPr/>
        </p:nvSpPr>
        <p:spPr bwMode="auto">
          <a:xfrm>
            <a:off x="4775200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zh-CN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91175" name="Line 231"/>
          <p:cNvSpPr>
            <a:spLocks noChangeShapeType="1"/>
          </p:cNvSpPr>
          <p:nvPr/>
        </p:nvSpPr>
        <p:spPr bwMode="auto">
          <a:xfrm>
            <a:off x="4433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1176" name="Line 232"/>
          <p:cNvSpPr>
            <a:spLocks noChangeShapeType="1"/>
          </p:cNvSpPr>
          <p:nvPr/>
        </p:nvSpPr>
        <p:spPr bwMode="auto">
          <a:xfrm>
            <a:off x="4429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1177" name="Line 233"/>
          <p:cNvSpPr>
            <a:spLocks noChangeShapeType="1"/>
          </p:cNvSpPr>
          <p:nvPr/>
        </p:nvSpPr>
        <p:spPr bwMode="auto">
          <a:xfrm>
            <a:off x="8640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2666" name="Rectangle 234"/>
          <p:cNvSpPr>
            <a:spLocks noChangeArrowheads="1"/>
          </p:cNvSpPr>
          <p:nvPr/>
        </p:nvSpPr>
        <p:spPr bwMode="auto">
          <a:xfrm>
            <a:off x="4235451" y="3613151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2667" name="Rectangle 235"/>
          <p:cNvSpPr>
            <a:spLocks noChangeArrowheads="1"/>
          </p:cNvSpPr>
          <p:nvPr/>
        </p:nvSpPr>
        <p:spPr bwMode="auto">
          <a:xfrm>
            <a:off x="3905251" y="3846514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2668" name="Text Box 236"/>
          <p:cNvSpPr txBox="1">
            <a:spLocks noChangeArrowheads="1"/>
          </p:cNvSpPr>
          <p:nvPr/>
        </p:nvSpPr>
        <p:spPr bwMode="auto">
          <a:xfrm>
            <a:off x="3281364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6600"/>
                </a:solidFill>
                <a:latin typeface="Arial" charset="0"/>
              </a:rPr>
              <a:t>copy</a:t>
            </a:r>
          </a:p>
        </p:txBody>
      </p:sp>
      <p:sp>
        <p:nvSpPr>
          <p:cNvPr id="402669" name="Text Box 237"/>
          <p:cNvSpPr txBox="1">
            <a:spLocks noChangeArrowheads="1"/>
          </p:cNvSpPr>
          <p:nvPr/>
        </p:nvSpPr>
        <p:spPr bwMode="auto">
          <a:xfrm>
            <a:off x="5310188" y="4805363"/>
            <a:ext cx="1643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006600"/>
                </a:solidFill>
                <a:latin typeface="Arial" charset="0"/>
              </a:rPr>
              <a:t>no buffer space!</a:t>
            </a:r>
          </a:p>
        </p:txBody>
      </p:sp>
      <p:sp>
        <p:nvSpPr>
          <p:cNvPr id="91182" name="Rectangle 238"/>
          <p:cNvSpPr>
            <a:spLocks noGrp="1" noChangeArrowheads="1"/>
          </p:cNvSpPr>
          <p:nvPr>
            <p:ph type="body" sz="half" idx="1"/>
          </p:nvPr>
        </p:nvSpPr>
        <p:spPr>
          <a:xfrm>
            <a:off x="2084388" y="1116013"/>
            <a:ext cx="3536950" cy="19161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Idealization: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known loss</a:t>
            </a:r>
            <a:r>
              <a:rPr lang="en-US" sz="2400" dirty="0">
                <a:ea typeface="ＭＳ Ｐゴシック" charset="0"/>
              </a:rPr>
              <a:t> packets can be lost, dropped at router due  to full buffers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ea typeface="ＭＳ Ｐゴシック" charset="0"/>
              </a:rPr>
              <a:t>sender only resends if packet </a:t>
            </a:r>
            <a:r>
              <a:rPr lang="en-US" sz="2400" i="1" dirty="0">
                <a:ea typeface="ＭＳ Ｐゴシック" charset="0"/>
              </a:rPr>
              <a:t>known</a:t>
            </a:r>
            <a:r>
              <a:rPr lang="en-US" sz="2400" dirty="0">
                <a:ea typeface="ＭＳ Ｐゴシック" charset="0"/>
              </a:rPr>
              <a:t> to be lost</a:t>
            </a:r>
            <a:endParaRPr lang="en-US" sz="2100" dirty="0"/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pic>
        <p:nvPicPr>
          <p:cNvPr id="108590" name="Picture 24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784225"/>
            <a:ext cx="790684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84" name="Rectangle 244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986216" cy="873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Causes/costs of congestion: scenario 2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08592" name="Freeform 246"/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3" name="Freeform 252"/>
          <p:cNvSpPr>
            <a:spLocks/>
          </p:cNvSpPr>
          <p:nvPr/>
        </p:nvSpPr>
        <p:spPr bwMode="auto">
          <a:xfrm>
            <a:off x="8940801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4" name="Freeform 255"/>
          <p:cNvSpPr>
            <a:spLocks/>
          </p:cNvSpPr>
          <p:nvPr/>
        </p:nvSpPr>
        <p:spPr bwMode="auto">
          <a:xfrm>
            <a:off x="8461376" y="498157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95" name="Text Box 257"/>
          <p:cNvSpPr txBox="1">
            <a:spLocks noChangeArrowheads="1"/>
          </p:cNvSpPr>
          <p:nvPr/>
        </p:nvSpPr>
        <p:spPr bwMode="auto">
          <a:xfrm>
            <a:off x="3822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8596" name="Text Box 258"/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8597" name="Group 259"/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08634" name="Freeform 26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8" name="Rectangle 261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8636" name="Freeform 26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7" name="Freeform 26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1" name="Rectangle 264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639" name="Group 26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57" name="AutoShape 266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58" name="AutoShape 267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33" name="Rectangle 268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641" name="Group 26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55" name="AutoShape 270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56" name="AutoShape 27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35" name="Rectangle 272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36" name="Rectangle 273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644" name="Group 27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53" name="AutoShape 27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54" name="AutoShape 27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8645" name="Freeform 27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646" name="Group 27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51" name="AutoShape 279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52" name="AutoShape 280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40" name="Rectangle 281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8648" name="Freeform 28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9" name="Freeform 28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3" name="Oval 28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8651" name="Freeform 28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5" name="AutoShape 286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46" name="AutoShape 287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47" name="Oval 288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48" name="Oval 289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1249" name="Oval 290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50" name="Rectangle 291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8598" name="Group 292"/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08602" name="Freeform 2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6" name="Rectangle 294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8604" name="Freeform 2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5" name="Freeform 2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99" name="Rectangle 297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607" name="Group 2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25" name="AutoShape 299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26" name="AutoShape 300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01" name="Rectangle 301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609" name="Group 3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23" name="AutoShape 303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24" name="AutoShape 304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03" name="Rectangle 305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04" name="Rectangle 306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8612" name="Group 3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221" name="AutoShape 30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22" name="AutoShape 30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8613" name="Freeform 3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614" name="Group 3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219" name="AutoShape 312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1220" name="AutoShape 313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1208" name="Rectangle 314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8616" name="Freeform 3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7" name="Freeform 3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1" name="Oval 317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8619" name="Freeform 3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3" name="AutoShape 319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14" name="AutoShape 320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15" name="Oval 321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16" name="Oval 322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1217" name="Oval 323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218" name="Rectangle 324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8599" name="Group 325"/>
          <p:cNvGrpSpPr>
            <a:grpSpLocks/>
          </p:cNvGrpSpPr>
          <p:nvPr/>
        </p:nvGrpSpPr>
        <p:grpSpPr bwMode="auto">
          <a:xfrm>
            <a:off x="2185988" y="5605464"/>
            <a:ext cx="525462" cy="434975"/>
            <a:chOff x="-44" y="1473"/>
            <a:chExt cx="981" cy="1105"/>
          </a:xfrm>
        </p:grpSpPr>
        <p:pic>
          <p:nvPicPr>
            <p:cNvPr id="108600" name="Picture 326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601" name="Freeform 3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9" name="Rectangle 7"/>
          <p:cNvSpPr txBox="1">
            <a:spLocks noChangeArrowheads="1"/>
          </p:cNvSpPr>
          <p:nvPr/>
        </p:nvSpPr>
        <p:spPr>
          <a:xfrm>
            <a:off x="9147768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3.6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6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1459 L 0.00039 0.17153 L 0.05951 0.17269 L 0.03242 0.24283 L 0.13438 0.24283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1141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58 0.2419 L 0.14479 0.351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666" grpId="0" animBg="1"/>
      <p:bldP spid="402666" grpId="1" animBg="1"/>
      <p:bldP spid="402666" grpId="2" animBg="1"/>
      <p:bldP spid="402666" grpId="3" animBg="1"/>
      <p:bldP spid="402666" grpId="4" animBg="1"/>
      <p:bldP spid="402667" grpId="0" animBg="1"/>
      <p:bldP spid="402668" grpId="0"/>
      <p:bldP spid="402668" grpId="1"/>
      <p:bldP spid="402669" grpId="0"/>
      <p:bldP spid="402669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Freeform 270"/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9572" name="Group 350"/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09740" name="Picture 351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741" name="Freeform 35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09573" name="Picture 2" descr="garbage_ca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Oval 4"/>
          <p:cNvSpPr>
            <a:spLocks noChangeArrowheads="1"/>
          </p:cNvSpPr>
          <p:nvPr/>
        </p:nvSpPr>
        <p:spPr bwMode="auto">
          <a:xfrm>
            <a:off x="5319714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9575" name="Line 5"/>
          <p:cNvSpPr>
            <a:spLocks noChangeShapeType="1"/>
          </p:cNvSpPr>
          <p:nvPr/>
        </p:nvSpPr>
        <p:spPr bwMode="auto">
          <a:xfrm>
            <a:off x="5319713" y="5324476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6" name="Line 6"/>
          <p:cNvSpPr>
            <a:spLocks noChangeShapeType="1"/>
          </p:cNvSpPr>
          <p:nvPr/>
        </p:nvSpPr>
        <p:spPr bwMode="auto">
          <a:xfrm>
            <a:off x="6624638" y="5324476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77" name="Rectangle 7"/>
          <p:cNvSpPr>
            <a:spLocks noChangeArrowheads="1"/>
          </p:cNvSpPr>
          <p:nvPr/>
        </p:nvSpPr>
        <p:spPr bwMode="auto">
          <a:xfrm>
            <a:off x="5319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9578" name="Rectangle 8"/>
          <p:cNvSpPr>
            <a:spLocks noChangeArrowheads="1"/>
          </p:cNvSpPr>
          <p:nvPr/>
        </p:nvSpPr>
        <p:spPr bwMode="auto">
          <a:xfrm>
            <a:off x="6229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9579" name="Oval 9"/>
          <p:cNvSpPr>
            <a:spLocks noChangeArrowheads="1"/>
          </p:cNvSpPr>
          <p:nvPr/>
        </p:nvSpPr>
        <p:spPr bwMode="auto">
          <a:xfrm>
            <a:off x="5314951" y="5126039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109580" name="Group 10"/>
          <p:cNvGrpSpPr>
            <a:grpSpLocks/>
          </p:cNvGrpSpPr>
          <p:nvPr/>
        </p:nvGrpSpPr>
        <p:grpSpPr bwMode="auto">
          <a:xfrm>
            <a:off x="5621338" y="5183189"/>
            <a:ext cx="647700" cy="206375"/>
            <a:chOff x="2848" y="848"/>
            <a:chExt cx="140" cy="98"/>
          </a:xfrm>
        </p:grpSpPr>
        <p:sp>
          <p:nvSpPr>
            <p:cNvPr id="109737" name="Line 1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738" name="Line 1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739" name="Line 1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9581" name="Line 14"/>
          <p:cNvSpPr>
            <a:spLocks noChangeShapeType="1"/>
          </p:cNvSpPr>
          <p:nvPr/>
        </p:nvSpPr>
        <p:spPr bwMode="auto">
          <a:xfrm>
            <a:off x="5621339" y="5381626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2" name="Line 15"/>
          <p:cNvSpPr>
            <a:spLocks noChangeShapeType="1"/>
          </p:cNvSpPr>
          <p:nvPr/>
        </p:nvSpPr>
        <p:spPr bwMode="auto">
          <a:xfrm flipV="1">
            <a:off x="6065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3" name="Line 16"/>
          <p:cNvSpPr>
            <a:spLocks noChangeShapeType="1"/>
          </p:cNvSpPr>
          <p:nvPr/>
        </p:nvSpPr>
        <p:spPr bwMode="auto">
          <a:xfrm flipV="1">
            <a:off x="5834063" y="5181601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584" name="Line 17"/>
          <p:cNvSpPr>
            <a:spLocks noChangeShapeType="1"/>
          </p:cNvSpPr>
          <p:nvPr/>
        </p:nvSpPr>
        <p:spPr bwMode="auto">
          <a:xfrm flipH="1">
            <a:off x="3948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5" name="Line 18"/>
          <p:cNvSpPr>
            <a:spLocks noChangeShapeType="1"/>
          </p:cNvSpPr>
          <p:nvPr/>
        </p:nvSpPr>
        <p:spPr bwMode="auto">
          <a:xfrm flipH="1">
            <a:off x="4545013" y="4878389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9586" name="Group 59"/>
          <p:cNvGrpSpPr>
            <a:grpSpLocks/>
          </p:cNvGrpSpPr>
          <p:nvPr/>
        </p:nvGrpSpPr>
        <p:grpSpPr bwMode="auto">
          <a:xfrm>
            <a:off x="3875088" y="3563938"/>
            <a:ext cx="798512" cy="1166812"/>
            <a:chOff x="12762" y="10336"/>
            <a:chExt cx="1027" cy="1700"/>
          </a:xfrm>
        </p:grpSpPr>
        <p:sp>
          <p:nvSpPr>
            <p:cNvPr id="109731" name="Rectangle 6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9732" name="Rectangle 6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9733" name="Line 6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4" name="Line 6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5" name="Line 6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6" name="Line 6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587" name="Text Box 67"/>
          <p:cNvSpPr txBox="1">
            <a:spLocks noChangeArrowheads="1"/>
          </p:cNvSpPr>
          <p:nvPr/>
        </p:nvSpPr>
        <p:spPr bwMode="auto">
          <a:xfrm>
            <a:off x="4892675" y="3449639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9588" name="Line 68"/>
          <p:cNvSpPr>
            <a:spLocks noChangeShapeType="1"/>
          </p:cNvSpPr>
          <p:nvPr/>
        </p:nvSpPr>
        <p:spPr bwMode="auto">
          <a:xfrm flipH="1">
            <a:off x="3409951" y="5983289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9589" name="Group 109"/>
          <p:cNvGrpSpPr>
            <a:grpSpLocks/>
          </p:cNvGrpSpPr>
          <p:nvPr/>
        </p:nvGrpSpPr>
        <p:grpSpPr bwMode="auto">
          <a:xfrm>
            <a:off x="2822576" y="4718051"/>
            <a:ext cx="798513" cy="1166813"/>
            <a:chOff x="12762" y="10336"/>
            <a:chExt cx="1027" cy="1700"/>
          </a:xfrm>
        </p:grpSpPr>
        <p:sp>
          <p:nvSpPr>
            <p:cNvPr id="109725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9726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9727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8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9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30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590" name="Line 117"/>
          <p:cNvSpPr>
            <a:spLocks noChangeShapeType="1"/>
          </p:cNvSpPr>
          <p:nvPr/>
        </p:nvSpPr>
        <p:spPr bwMode="auto">
          <a:xfrm flipH="1">
            <a:off x="4545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1" name="Line 118"/>
          <p:cNvSpPr>
            <a:spLocks noChangeShapeType="1"/>
          </p:cNvSpPr>
          <p:nvPr/>
        </p:nvSpPr>
        <p:spPr bwMode="auto">
          <a:xfrm flipH="1">
            <a:off x="6534151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2" name="Line 119"/>
          <p:cNvSpPr>
            <a:spLocks noChangeShapeType="1"/>
          </p:cNvSpPr>
          <p:nvPr/>
        </p:nvSpPr>
        <p:spPr bwMode="auto">
          <a:xfrm flipH="1">
            <a:off x="6684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3" name="Line 120"/>
          <p:cNvSpPr>
            <a:spLocks noChangeShapeType="1"/>
          </p:cNvSpPr>
          <p:nvPr/>
        </p:nvSpPr>
        <p:spPr bwMode="auto">
          <a:xfrm flipH="1">
            <a:off x="6673851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94" name="Line 121"/>
          <p:cNvSpPr>
            <a:spLocks noChangeShapeType="1"/>
          </p:cNvSpPr>
          <p:nvPr/>
        </p:nvSpPr>
        <p:spPr bwMode="auto">
          <a:xfrm flipH="1">
            <a:off x="7783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9595" name="Group 162"/>
          <p:cNvGrpSpPr>
            <a:grpSpLocks/>
          </p:cNvGrpSpPr>
          <p:nvPr/>
        </p:nvGrpSpPr>
        <p:grpSpPr bwMode="auto">
          <a:xfrm>
            <a:off x="8167688" y="3698876"/>
            <a:ext cx="798512" cy="1166813"/>
            <a:chOff x="12762" y="10336"/>
            <a:chExt cx="1027" cy="1700"/>
          </a:xfrm>
        </p:grpSpPr>
        <p:sp>
          <p:nvSpPr>
            <p:cNvPr id="109719" name="Rectangle 16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9720" name="Rectangle 16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9721" name="Line 16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2" name="Line 16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3" name="Line 16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24" name="Line 16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596" name="Group 209"/>
          <p:cNvGrpSpPr>
            <a:grpSpLocks/>
          </p:cNvGrpSpPr>
          <p:nvPr/>
        </p:nvGrpSpPr>
        <p:grpSpPr bwMode="auto">
          <a:xfrm>
            <a:off x="7699376" y="5011738"/>
            <a:ext cx="798513" cy="1168400"/>
            <a:chOff x="12762" y="10336"/>
            <a:chExt cx="1027" cy="1700"/>
          </a:xfrm>
        </p:grpSpPr>
        <p:sp>
          <p:nvSpPr>
            <p:cNvPr id="109713" name="Rectangle 2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9714" name="Rectangle 2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9715" name="Line 2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6" name="Line 2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7" name="Line 2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8" name="Line 2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597" name="Oval 216"/>
          <p:cNvSpPr>
            <a:spLocks noChangeArrowheads="1"/>
          </p:cNvSpPr>
          <p:nvPr/>
        </p:nvSpPr>
        <p:spPr bwMode="auto">
          <a:xfrm>
            <a:off x="4287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9598" name="Oval 217"/>
          <p:cNvSpPr>
            <a:spLocks noChangeArrowheads="1"/>
          </p:cNvSpPr>
          <p:nvPr/>
        </p:nvSpPr>
        <p:spPr bwMode="auto">
          <a:xfrm>
            <a:off x="3128963" y="4767264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9599" name="Text Box 218"/>
          <p:cNvSpPr txBox="1">
            <a:spLocks noChangeArrowheads="1"/>
          </p:cNvSpPr>
          <p:nvPr/>
        </p:nvSpPr>
        <p:spPr bwMode="auto">
          <a:xfrm>
            <a:off x="9107488" y="3651251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9600" name="Group 219"/>
          <p:cNvGrpSpPr>
            <a:grpSpLocks/>
          </p:cNvGrpSpPr>
          <p:nvPr/>
        </p:nvGrpSpPr>
        <p:grpSpPr bwMode="auto">
          <a:xfrm>
            <a:off x="6111876" y="5233989"/>
            <a:ext cx="385763" cy="319087"/>
            <a:chOff x="11283" y="10423"/>
            <a:chExt cx="475" cy="374"/>
          </a:xfrm>
        </p:grpSpPr>
        <p:sp>
          <p:nvSpPr>
            <p:cNvPr id="109706" name="Rectangle 22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9707" name="Line 22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08" name="Line 22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09" name="Line 22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0" name="Line 22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1" name="Line 22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12" name="Line 22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601" name="Line 227"/>
          <p:cNvSpPr>
            <a:spLocks noChangeShapeType="1"/>
          </p:cNvSpPr>
          <p:nvPr/>
        </p:nvSpPr>
        <p:spPr bwMode="auto">
          <a:xfrm>
            <a:off x="6369051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2" name="Freeform 228"/>
          <p:cNvSpPr>
            <a:spLocks/>
          </p:cNvSpPr>
          <p:nvPr/>
        </p:nvSpPr>
        <p:spPr bwMode="auto">
          <a:xfrm>
            <a:off x="3187701" y="4865689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3" name="Freeform 229"/>
          <p:cNvSpPr>
            <a:spLocks/>
          </p:cNvSpPr>
          <p:nvPr/>
        </p:nvSpPr>
        <p:spPr bwMode="auto">
          <a:xfrm>
            <a:off x="4346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04" name="Oval 230"/>
          <p:cNvSpPr>
            <a:spLocks noChangeArrowheads="1"/>
          </p:cNvSpPr>
          <p:nvPr/>
        </p:nvSpPr>
        <p:spPr bwMode="auto">
          <a:xfrm>
            <a:off x="4287838" y="3871914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09605" name="Text Box 231"/>
          <p:cNvSpPr txBox="1">
            <a:spLocks noChangeArrowheads="1"/>
          </p:cNvSpPr>
          <p:nvPr/>
        </p:nvSpPr>
        <p:spPr bwMode="auto">
          <a:xfrm>
            <a:off x="4775200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zh-CN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92199" name="Line 232"/>
          <p:cNvSpPr>
            <a:spLocks noChangeShapeType="1"/>
          </p:cNvSpPr>
          <p:nvPr/>
        </p:nvSpPr>
        <p:spPr bwMode="auto">
          <a:xfrm>
            <a:off x="4433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00" name="Line 233"/>
          <p:cNvSpPr>
            <a:spLocks noChangeShapeType="1"/>
          </p:cNvSpPr>
          <p:nvPr/>
        </p:nvSpPr>
        <p:spPr bwMode="auto">
          <a:xfrm>
            <a:off x="4429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01" name="Line 234"/>
          <p:cNvSpPr>
            <a:spLocks noChangeShapeType="1"/>
          </p:cNvSpPr>
          <p:nvPr/>
        </p:nvSpPr>
        <p:spPr bwMode="auto">
          <a:xfrm>
            <a:off x="8640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3691" name="Rectangle 235"/>
          <p:cNvSpPr>
            <a:spLocks noChangeArrowheads="1"/>
          </p:cNvSpPr>
          <p:nvPr/>
        </p:nvSpPr>
        <p:spPr bwMode="auto">
          <a:xfrm>
            <a:off x="3905251" y="3846514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3692" name="Text Box 236"/>
          <p:cNvSpPr txBox="1">
            <a:spLocks noChangeArrowheads="1"/>
          </p:cNvSpPr>
          <p:nvPr/>
        </p:nvSpPr>
        <p:spPr bwMode="auto">
          <a:xfrm>
            <a:off x="5249864" y="4805363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006600"/>
                </a:solidFill>
                <a:latin typeface="Arial" charset="0"/>
              </a:rPr>
              <a:t>free buffer space!</a:t>
            </a:r>
          </a:p>
        </p:txBody>
      </p:sp>
      <p:sp>
        <p:nvSpPr>
          <p:cNvPr id="403693" name="Rectangle 237"/>
          <p:cNvSpPr>
            <a:spLocks noChangeArrowheads="1"/>
          </p:cNvSpPr>
          <p:nvPr/>
        </p:nvSpPr>
        <p:spPr bwMode="auto">
          <a:xfrm>
            <a:off x="3905251" y="3844926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109612" name="Picture 26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784225"/>
            <a:ext cx="7906840" cy="13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6" name="Rectangle 261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986216" cy="873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Causes/costs of congestion: scenario 2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92207" name="Rectangle 264"/>
          <p:cNvSpPr>
            <a:spLocks noGrp="1" noChangeArrowheads="1"/>
          </p:cNvSpPr>
          <p:nvPr>
            <p:ph type="body" sz="half" idx="1"/>
          </p:nvPr>
        </p:nvSpPr>
        <p:spPr>
          <a:xfrm>
            <a:off x="2084388" y="1116013"/>
            <a:ext cx="3536950" cy="19161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+mn-cs"/>
              </a:rPr>
              <a:t>Idealization: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known loss</a:t>
            </a:r>
            <a:r>
              <a:rPr lang="en-US" sz="2400" dirty="0">
                <a:ea typeface="ＭＳ Ｐゴシック" charset="0"/>
              </a:rPr>
              <a:t> packets can be lost, dropped at router due  to full buffers</a:t>
            </a:r>
          </a:p>
          <a:p>
            <a:pPr>
              <a:lnSpc>
                <a:spcPct val="120000"/>
              </a:lnSpc>
              <a:defRPr/>
            </a:pPr>
            <a:r>
              <a:rPr lang="en-US" sz="2400" dirty="0">
                <a:ea typeface="ＭＳ Ｐゴシック" charset="0"/>
              </a:rPr>
              <a:t>sender only resends if packet </a:t>
            </a:r>
            <a:r>
              <a:rPr lang="en-US" sz="2400" i="1" dirty="0">
                <a:ea typeface="ＭＳ Ｐゴシック" charset="0"/>
              </a:rPr>
              <a:t>known</a:t>
            </a:r>
            <a:r>
              <a:rPr lang="en-US" sz="2400" dirty="0">
                <a:ea typeface="ＭＳ Ｐゴシック" charset="0"/>
              </a:rPr>
              <a:t> to be lost</a:t>
            </a:r>
            <a:endParaRPr lang="en-US" sz="2100" dirty="0"/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grpSp>
        <p:nvGrpSpPr>
          <p:cNvPr id="403736" name="Group 280"/>
          <p:cNvGrpSpPr>
            <a:grpSpLocks/>
          </p:cNvGrpSpPr>
          <p:nvPr/>
        </p:nvGrpSpPr>
        <p:grpSpPr bwMode="auto">
          <a:xfrm>
            <a:off x="6124575" y="1244600"/>
            <a:ext cx="4306888" cy="2076450"/>
            <a:chOff x="2898" y="784"/>
            <a:chExt cx="2713" cy="1308"/>
          </a:xfrm>
        </p:grpSpPr>
        <p:sp>
          <p:nvSpPr>
            <p:cNvPr id="92283" name="Line 239"/>
            <p:cNvSpPr>
              <a:spLocks noChangeShapeType="1"/>
            </p:cNvSpPr>
            <p:nvPr/>
          </p:nvSpPr>
          <p:spPr bwMode="auto">
            <a:xfrm>
              <a:off x="3208" y="78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84" name="Line 240"/>
            <p:cNvSpPr>
              <a:spLocks noChangeShapeType="1"/>
            </p:cNvSpPr>
            <p:nvPr/>
          </p:nvSpPr>
          <p:spPr bwMode="auto">
            <a:xfrm rot="5400000">
              <a:off x="3771" y="1303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85" name="Text Box 241"/>
            <p:cNvSpPr txBox="1">
              <a:spLocks noChangeArrowheads="1"/>
            </p:cNvSpPr>
            <p:nvPr/>
          </p:nvSpPr>
          <p:spPr bwMode="auto">
            <a:xfrm>
              <a:off x="2938" y="814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>
                  <a:solidFill>
                    <a:srgbClr val="0000FF"/>
                  </a:solidFill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92286" name="Line 242"/>
            <p:cNvSpPr>
              <a:spLocks noChangeShapeType="1"/>
            </p:cNvSpPr>
            <p:nvPr/>
          </p:nvSpPr>
          <p:spPr bwMode="auto">
            <a:xfrm rot="5400000">
              <a:off x="4054" y="72"/>
              <a:ext cx="0" cy="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87" name="Line 243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88" name="Text Box 244"/>
            <p:cNvSpPr txBox="1">
              <a:spLocks noChangeArrowheads="1"/>
            </p:cNvSpPr>
            <p:nvPr/>
          </p:nvSpPr>
          <p:spPr bwMode="auto">
            <a:xfrm>
              <a:off x="4063" y="184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>
                  <a:solidFill>
                    <a:srgbClr val="0000FF"/>
                  </a:solidFill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109696" name="Freeform 245"/>
            <p:cNvSpPr>
              <a:spLocks/>
            </p:cNvSpPr>
            <p:nvPr/>
          </p:nvSpPr>
          <p:spPr bwMode="auto">
            <a:xfrm>
              <a:off x="3211" y="913"/>
              <a:ext cx="1636" cy="955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6" h="955">
                  <a:moveTo>
                    <a:pt x="0" y="955"/>
                  </a:moveTo>
                  <a:cubicBezTo>
                    <a:pt x="126" y="837"/>
                    <a:pt x="27" y="927"/>
                    <a:pt x="758" y="246"/>
                  </a:cubicBezTo>
                  <a:cubicBezTo>
                    <a:pt x="1095" y="0"/>
                    <a:pt x="1453" y="57"/>
                    <a:pt x="1636" y="7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109697" name="Group 246"/>
            <p:cNvGrpSpPr>
              <a:grpSpLocks/>
            </p:cNvGrpSpPr>
            <p:nvPr/>
          </p:nvGrpSpPr>
          <p:grpSpPr bwMode="auto">
            <a:xfrm>
              <a:off x="3563" y="1861"/>
              <a:ext cx="269" cy="231"/>
              <a:chOff x="3655" y="1791"/>
              <a:chExt cx="269" cy="231"/>
            </a:xfrm>
          </p:grpSpPr>
          <p:sp>
            <p:nvSpPr>
              <p:cNvPr id="92297" name="Text Box 247"/>
              <p:cNvSpPr txBox="1">
                <a:spLocks noChangeArrowheads="1"/>
              </p:cNvSpPr>
              <p:nvPr/>
            </p:nvSpPr>
            <p:spPr bwMode="auto">
              <a:xfrm>
                <a:off x="3655" y="1791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800">
                    <a:solidFill>
                      <a:srgbClr val="0000FF"/>
                    </a:solidFill>
                    <a:latin typeface="Symbol" charset="0"/>
                    <a:cs typeface="Arial" charset="0"/>
                  </a:rPr>
                  <a:t>l</a:t>
                </a:r>
                <a:r>
                  <a:rPr lang="en-US" sz="1800" baseline="-25000">
                    <a:solidFill>
                      <a:srgbClr val="0000FF"/>
                    </a:solidFill>
                    <a:latin typeface="Arial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92298" name="Line 248"/>
              <p:cNvSpPr>
                <a:spLocks noChangeShapeType="1"/>
              </p:cNvSpPr>
              <p:nvPr/>
            </p:nvSpPr>
            <p:spPr bwMode="auto">
              <a:xfrm flipV="1">
                <a:off x="3810" y="1846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91" name="Text Box 249"/>
            <p:cNvSpPr txBox="1">
              <a:spLocks noChangeArrowheads="1"/>
            </p:cNvSpPr>
            <p:nvPr/>
          </p:nvSpPr>
          <p:spPr bwMode="auto">
            <a:xfrm rot="-5400000">
              <a:off x="2819" y="1277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>
                  <a:solidFill>
                    <a:srgbClr val="0000FF"/>
                  </a:solidFill>
                  <a:latin typeface="Symbol" charset="0"/>
                  <a:cs typeface="Arial" charset="0"/>
                </a:rPr>
                <a:t>l</a:t>
              </a:r>
              <a:r>
                <a:rPr lang="en-US" sz="1800" baseline="-25000">
                  <a:solidFill>
                    <a:srgbClr val="0000FF"/>
                  </a:solidFill>
                  <a:latin typeface="Arial" charset="0"/>
                  <a:cs typeface="Arial" charset="0"/>
                </a:rPr>
                <a:t>out</a:t>
              </a:r>
            </a:p>
          </p:txBody>
        </p:sp>
        <p:sp>
          <p:nvSpPr>
            <p:cNvPr id="92292" name="Line 250"/>
            <p:cNvSpPr>
              <a:spLocks noChangeShapeType="1"/>
            </p:cNvSpPr>
            <p:nvPr/>
          </p:nvSpPr>
          <p:spPr bwMode="auto">
            <a:xfrm rot="10800000" flipH="1">
              <a:off x="3182" y="922"/>
              <a:ext cx="1019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93" name="Oval 251"/>
            <p:cNvSpPr>
              <a:spLocks noChangeArrowheads="1"/>
            </p:cNvSpPr>
            <p:nvPr/>
          </p:nvSpPr>
          <p:spPr bwMode="auto">
            <a:xfrm>
              <a:off x="4173" y="1005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94" name="Text Box 252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 dirty="0">
                  <a:solidFill>
                    <a:srgbClr val="0000FF"/>
                  </a:solidFill>
                  <a:latin typeface="Arial" charset="0"/>
                </a:rPr>
                <a:t>when sending at R/2, some packets are retransmissions but asymptotic </a:t>
              </a:r>
              <a:r>
                <a:rPr lang="en-US" sz="1400" dirty="0" err="1">
                  <a:solidFill>
                    <a:srgbClr val="0000FF"/>
                  </a:solidFill>
                  <a:latin typeface="Arial" charset="0"/>
                </a:rPr>
                <a:t>goodput</a:t>
              </a:r>
              <a:r>
                <a:rPr lang="en-US" sz="1400" dirty="0">
                  <a:solidFill>
                    <a:srgbClr val="0000FF"/>
                  </a:solidFill>
                  <a:latin typeface="Arial" charset="0"/>
                </a:rPr>
                <a:t> is still R/2 (why?)</a:t>
              </a:r>
            </a:p>
          </p:txBody>
        </p:sp>
        <p:sp>
          <p:nvSpPr>
            <p:cNvPr id="92295" name="Line 253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96" name="Line 265"/>
            <p:cNvSpPr>
              <a:spLocks noChangeShapeType="1"/>
            </p:cNvSpPr>
            <p:nvPr/>
          </p:nvSpPr>
          <p:spPr bwMode="auto">
            <a:xfrm flipV="1">
              <a:off x="4722" y="946"/>
              <a:ext cx="121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9616" name="Freeform 267"/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7" name="Freeform 273"/>
          <p:cNvSpPr>
            <a:spLocks/>
          </p:cNvSpPr>
          <p:nvPr/>
        </p:nvSpPr>
        <p:spPr bwMode="auto">
          <a:xfrm>
            <a:off x="8940801" y="3665538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8" name="Freeform 276"/>
          <p:cNvSpPr>
            <a:spLocks/>
          </p:cNvSpPr>
          <p:nvPr/>
        </p:nvSpPr>
        <p:spPr bwMode="auto">
          <a:xfrm>
            <a:off x="8472489" y="4981575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619" name="Text Box 278"/>
          <p:cNvSpPr txBox="1">
            <a:spLocks noChangeArrowheads="1"/>
          </p:cNvSpPr>
          <p:nvPr/>
        </p:nvSpPr>
        <p:spPr bwMode="auto">
          <a:xfrm>
            <a:off x="3822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09620" name="Text Box 279"/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09621" name="Group 281"/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09658" name="Freeform 28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2" name="Rectangle 28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60" name="Freeform 28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61" name="Freeform 28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5" name="Rectangle 28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9663" name="Group 28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81" name="AutoShape 28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82" name="AutoShape 28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57" name="Rectangle 29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9665" name="Group 29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79" name="AutoShape 29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80" name="AutoShape 29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59" name="Rectangle 29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60" name="Rectangle 29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9668" name="Group 29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77" name="AutoShape 29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78" name="AutoShape 29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9669" name="Freeform 29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9670" name="Group 30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75" name="AutoShape 30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76" name="AutoShape 30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64" name="Rectangle 30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72" name="Freeform 30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73" name="Freeform 30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7" name="Oval 30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75" name="Freeform 30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9" name="AutoShape 30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70" name="AutoShape 30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71" name="Oval 31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72" name="Oval 31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273" name="Oval 31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74" name="Rectangle 31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9622" name="Group 314"/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09626" name="Freeform 31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0" name="Rectangle 31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28" name="Freeform 31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29" name="Freeform 31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3" name="Rectangle 31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9631" name="Group 32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49" name="AutoShape 32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50" name="AutoShape 32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25" name="Rectangle 32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9633" name="Group 32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47" name="AutoShape 32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48" name="AutoShape 32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27" name="Rectangle 32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28" name="Rectangle 32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9636" name="Group 32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45" name="AutoShape 33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46" name="AutoShape 33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9637" name="Freeform 33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9638" name="Group 33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43" name="AutoShape 33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244" name="AutoShape 33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232" name="Rectangle 33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40" name="Freeform 33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1" name="Freeform 33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5" name="Oval 33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643" name="Freeform 34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7" name="AutoShape 34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38" name="AutoShape 34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39" name="Oval 34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40" name="Oval 34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241" name="Oval 34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242" name="Rectangle 34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09623" name="Group 347"/>
          <p:cNvGrpSpPr>
            <a:grpSpLocks/>
          </p:cNvGrpSpPr>
          <p:nvPr/>
        </p:nvGrpSpPr>
        <p:grpSpPr bwMode="auto">
          <a:xfrm>
            <a:off x="2185988" y="5605464"/>
            <a:ext cx="525462" cy="434975"/>
            <a:chOff x="-44" y="1473"/>
            <a:chExt cx="981" cy="1105"/>
          </a:xfrm>
        </p:grpSpPr>
        <p:pic>
          <p:nvPicPr>
            <p:cNvPr id="109624" name="Picture 34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625" name="Freeform 3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5" name="Rectangle 7"/>
          <p:cNvSpPr txBox="1">
            <a:spLocks noChangeArrowheads="1"/>
          </p:cNvSpPr>
          <p:nvPr/>
        </p:nvSpPr>
        <p:spPr>
          <a:xfrm>
            <a:off x="9147768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3.6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66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-2.22222E-6 L 0.02605 -2.22222E-6 L 0.02605 0.14584 L 0.08737 0.14584 L 0.05912 0.20625 L 0.16381 0.20625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8 0.20625 L 0.21263 0.20648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07 0.20625 L 0.26419 0.20625 L 0.31536 0.11574 L 0.38594 0.1206 L 0.38594 -0.01134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7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03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03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691" grpId="0" animBg="1"/>
      <p:bldP spid="403691" grpId="1" animBg="1"/>
      <p:bldP spid="403691" grpId="2" animBg="1"/>
      <p:bldP spid="403691" grpId="3" animBg="1"/>
      <p:bldP spid="403692" grpId="0"/>
      <p:bldP spid="40369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Freeform 273"/>
          <p:cNvSpPr>
            <a:spLocks/>
          </p:cNvSpPr>
          <p:nvPr/>
        </p:nvSpPr>
        <p:spPr bwMode="auto">
          <a:xfrm flipH="1">
            <a:off x="5601172" y="3676353"/>
            <a:ext cx="250825" cy="1201737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0596" name="Group 357"/>
          <p:cNvGrpSpPr>
            <a:grpSpLocks/>
          </p:cNvGrpSpPr>
          <p:nvPr/>
        </p:nvGrpSpPr>
        <p:grpSpPr bwMode="auto">
          <a:xfrm>
            <a:off x="5205884" y="4636790"/>
            <a:ext cx="525462" cy="434975"/>
            <a:chOff x="-44" y="1473"/>
            <a:chExt cx="981" cy="1105"/>
          </a:xfrm>
        </p:grpSpPr>
        <p:pic>
          <p:nvPicPr>
            <p:cNvPr id="110769" name="Picture 358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770" name="Freeform 35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0597" name="Oval 3"/>
          <p:cNvSpPr>
            <a:spLocks noChangeArrowheads="1"/>
          </p:cNvSpPr>
          <p:nvPr/>
        </p:nvSpPr>
        <p:spPr bwMode="auto">
          <a:xfrm>
            <a:off x="7285510" y="5559127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10598" name="Line 4"/>
          <p:cNvSpPr>
            <a:spLocks noChangeShapeType="1"/>
          </p:cNvSpPr>
          <p:nvPr/>
        </p:nvSpPr>
        <p:spPr bwMode="auto">
          <a:xfrm>
            <a:off x="7285509" y="5535315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9" name="Line 5"/>
          <p:cNvSpPr>
            <a:spLocks noChangeShapeType="1"/>
          </p:cNvSpPr>
          <p:nvPr/>
        </p:nvSpPr>
        <p:spPr bwMode="auto">
          <a:xfrm>
            <a:off x="8590434" y="5535315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0" name="Rectangle 6"/>
          <p:cNvSpPr>
            <a:spLocks noChangeArrowheads="1"/>
          </p:cNvSpPr>
          <p:nvPr/>
        </p:nvSpPr>
        <p:spPr bwMode="auto">
          <a:xfrm>
            <a:off x="7285509" y="5535314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0601" name="Rectangle 7"/>
          <p:cNvSpPr>
            <a:spLocks noChangeArrowheads="1"/>
          </p:cNvSpPr>
          <p:nvPr/>
        </p:nvSpPr>
        <p:spPr bwMode="auto">
          <a:xfrm>
            <a:off x="8195146" y="5522614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0602" name="Oval 8"/>
          <p:cNvSpPr>
            <a:spLocks noChangeArrowheads="1"/>
          </p:cNvSpPr>
          <p:nvPr/>
        </p:nvSpPr>
        <p:spPr bwMode="auto">
          <a:xfrm>
            <a:off x="7280747" y="5336878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110603" name="Group 9"/>
          <p:cNvGrpSpPr>
            <a:grpSpLocks/>
          </p:cNvGrpSpPr>
          <p:nvPr/>
        </p:nvGrpSpPr>
        <p:grpSpPr bwMode="auto">
          <a:xfrm>
            <a:off x="7587134" y="5394028"/>
            <a:ext cx="647700" cy="206375"/>
            <a:chOff x="2848" y="848"/>
            <a:chExt cx="140" cy="98"/>
          </a:xfrm>
        </p:grpSpPr>
        <p:sp>
          <p:nvSpPr>
            <p:cNvPr id="110766" name="Line 1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67" name="Line 1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68" name="Line 1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604" name="Line 13"/>
          <p:cNvSpPr>
            <a:spLocks noChangeShapeType="1"/>
          </p:cNvSpPr>
          <p:nvPr/>
        </p:nvSpPr>
        <p:spPr bwMode="auto">
          <a:xfrm>
            <a:off x="7587135" y="5592465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5" name="Line 14"/>
          <p:cNvSpPr>
            <a:spLocks noChangeShapeType="1"/>
          </p:cNvSpPr>
          <p:nvPr/>
        </p:nvSpPr>
        <p:spPr bwMode="auto">
          <a:xfrm flipV="1">
            <a:off x="8031634" y="5392439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6" name="Line 15"/>
          <p:cNvSpPr>
            <a:spLocks noChangeShapeType="1"/>
          </p:cNvSpPr>
          <p:nvPr/>
        </p:nvSpPr>
        <p:spPr bwMode="auto">
          <a:xfrm flipV="1">
            <a:off x="7799859" y="5392440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607" name="Line 16"/>
          <p:cNvSpPr>
            <a:spLocks noChangeShapeType="1"/>
          </p:cNvSpPr>
          <p:nvPr/>
        </p:nvSpPr>
        <p:spPr bwMode="auto">
          <a:xfrm flipH="1">
            <a:off x="5913909" y="5089227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8" name="Line 17"/>
          <p:cNvSpPr>
            <a:spLocks noChangeShapeType="1"/>
          </p:cNvSpPr>
          <p:nvPr/>
        </p:nvSpPr>
        <p:spPr bwMode="auto">
          <a:xfrm flipH="1">
            <a:off x="6510809" y="508922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0609" name="Group 58"/>
          <p:cNvGrpSpPr>
            <a:grpSpLocks/>
          </p:cNvGrpSpPr>
          <p:nvPr/>
        </p:nvGrpSpPr>
        <p:grpSpPr bwMode="auto">
          <a:xfrm>
            <a:off x="5840884" y="3774777"/>
            <a:ext cx="798512" cy="1166812"/>
            <a:chOff x="12762" y="10336"/>
            <a:chExt cx="1027" cy="1700"/>
          </a:xfrm>
        </p:grpSpPr>
        <p:sp>
          <p:nvSpPr>
            <p:cNvPr id="110760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0761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0762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63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64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65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10" name="Text Box 65"/>
          <p:cNvSpPr txBox="1">
            <a:spLocks noChangeArrowheads="1"/>
          </p:cNvSpPr>
          <p:nvPr/>
        </p:nvSpPr>
        <p:spPr bwMode="auto">
          <a:xfrm>
            <a:off x="5788496" y="4916189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endParaRPr lang="en-US" altLang="zh-CN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10611" name="Text Box 66"/>
          <p:cNvSpPr txBox="1">
            <a:spLocks noChangeArrowheads="1"/>
          </p:cNvSpPr>
          <p:nvPr/>
        </p:nvSpPr>
        <p:spPr bwMode="auto">
          <a:xfrm>
            <a:off x="6858471" y="3660478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endParaRPr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0612" name="Line 67"/>
          <p:cNvSpPr>
            <a:spLocks noChangeShapeType="1"/>
          </p:cNvSpPr>
          <p:nvPr/>
        </p:nvSpPr>
        <p:spPr bwMode="auto">
          <a:xfrm flipH="1">
            <a:off x="5375747" y="6194128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0613" name="Group 108"/>
          <p:cNvGrpSpPr>
            <a:grpSpLocks/>
          </p:cNvGrpSpPr>
          <p:nvPr/>
        </p:nvGrpSpPr>
        <p:grpSpPr bwMode="auto">
          <a:xfrm>
            <a:off x="4788372" y="4928890"/>
            <a:ext cx="798513" cy="1166813"/>
            <a:chOff x="12762" y="10336"/>
            <a:chExt cx="1027" cy="1700"/>
          </a:xfrm>
        </p:grpSpPr>
        <p:sp>
          <p:nvSpPr>
            <p:cNvPr id="110754" name="Rectangle 1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0755" name="Rectangle 1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0756" name="Line 1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7" name="Line 1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8" name="Line 1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9" name="Line 1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14" name="Line 116"/>
          <p:cNvSpPr>
            <a:spLocks noChangeShapeType="1"/>
          </p:cNvSpPr>
          <p:nvPr/>
        </p:nvSpPr>
        <p:spPr bwMode="auto">
          <a:xfrm flipH="1">
            <a:off x="6510809" y="5605164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5" name="Line 117"/>
          <p:cNvSpPr>
            <a:spLocks noChangeShapeType="1"/>
          </p:cNvSpPr>
          <p:nvPr/>
        </p:nvSpPr>
        <p:spPr bwMode="auto">
          <a:xfrm flipH="1">
            <a:off x="8499947" y="5605164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6" name="Line 118"/>
          <p:cNvSpPr>
            <a:spLocks noChangeShapeType="1"/>
          </p:cNvSpPr>
          <p:nvPr/>
        </p:nvSpPr>
        <p:spPr bwMode="auto">
          <a:xfrm flipH="1">
            <a:off x="8650759" y="5089227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7" name="Line 119"/>
          <p:cNvSpPr>
            <a:spLocks noChangeShapeType="1"/>
          </p:cNvSpPr>
          <p:nvPr/>
        </p:nvSpPr>
        <p:spPr bwMode="auto">
          <a:xfrm flipH="1">
            <a:off x="8639647" y="6206827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18" name="Line 120"/>
          <p:cNvSpPr>
            <a:spLocks noChangeShapeType="1"/>
          </p:cNvSpPr>
          <p:nvPr/>
        </p:nvSpPr>
        <p:spPr bwMode="auto">
          <a:xfrm flipH="1">
            <a:off x="9749309" y="5101927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0619" name="Group 161"/>
          <p:cNvGrpSpPr>
            <a:grpSpLocks/>
          </p:cNvGrpSpPr>
          <p:nvPr/>
        </p:nvGrpSpPr>
        <p:grpSpPr bwMode="auto">
          <a:xfrm>
            <a:off x="10133484" y="3909715"/>
            <a:ext cx="798512" cy="1166813"/>
            <a:chOff x="12762" y="10336"/>
            <a:chExt cx="1027" cy="1700"/>
          </a:xfrm>
        </p:grpSpPr>
        <p:sp>
          <p:nvSpPr>
            <p:cNvPr id="110748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0749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0750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1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2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53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0620" name="Group 208"/>
          <p:cNvGrpSpPr>
            <a:grpSpLocks/>
          </p:cNvGrpSpPr>
          <p:nvPr/>
        </p:nvGrpSpPr>
        <p:grpSpPr bwMode="auto">
          <a:xfrm>
            <a:off x="9665172" y="5222577"/>
            <a:ext cx="798513" cy="1168400"/>
            <a:chOff x="12762" y="10336"/>
            <a:chExt cx="1027" cy="1700"/>
          </a:xfrm>
        </p:grpSpPr>
        <p:sp>
          <p:nvSpPr>
            <p:cNvPr id="110742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0743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0744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5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6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7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21" name="Oval 215"/>
          <p:cNvSpPr>
            <a:spLocks noChangeArrowheads="1"/>
          </p:cNvSpPr>
          <p:nvPr/>
        </p:nvSpPr>
        <p:spPr bwMode="auto">
          <a:xfrm>
            <a:off x="6253634" y="3849389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10622" name="Oval 216"/>
          <p:cNvSpPr>
            <a:spLocks noChangeArrowheads="1"/>
          </p:cNvSpPr>
          <p:nvPr/>
        </p:nvSpPr>
        <p:spPr bwMode="auto">
          <a:xfrm>
            <a:off x="5094759" y="4978103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10623" name="Text Box 217"/>
          <p:cNvSpPr txBox="1">
            <a:spLocks noChangeArrowheads="1"/>
          </p:cNvSpPr>
          <p:nvPr/>
        </p:nvSpPr>
        <p:spPr bwMode="auto">
          <a:xfrm>
            <a:off x="11073284" y="3862090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10624" name="Group 218"/>
          <p:cNvGrpSpPr>
            <a:grpSpLocks/>
          </p:cNvGrpSpPr>
          <p:nvPr/>
        </p:nvGrpSpPr>
        <p:grpSpPr bwMode="auto">
          <a:xfrm>
            <a:off x="8077672" y="5444828"/>
            <a:ext cx="385763" cy="319087"/>
            <a:chOff x="11283" y="10423"/>
            <a:chExt cx="475" cy="374"/>
          </a:xfrm>
        </p:grpSpPr>
        <p:sp>
          <p:nvSpPr>
            <p:cNvPr id="110735" name="Rectangle 219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0736" name="Line 220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37" name="Line 221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38" name="Line 222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39" name="Line 223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0" name="Line 224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41" name="Line 225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25" name="Line 226"/>
          <p:cNvSpPr>
            <a:spLocks noChangeShapeType="1"/>
          </p:cNvSpPr>
          <p:nvPr/>
        </p:nvSpPr>
        <p:spPr bwMode="auto">
          <a:xfrm>
            <a:off x="8334847" y="4228802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6" name="Freeform 227"/>
          <p:cNvSpPr>
            <a:spLocks/>
          </p:cNvSpPr>
          <p:nvPr/>
        </p:nvSpPr>
        <p:spPr bwMode="auto">
          <a:xfrm>
            <a:off x="5153497" y="5076528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7" name="Freeform 228"/>
          <p:cNvSpPr>
            <a:spLocks/>
          </p:cNvSpPr>
          <p:nvPr/>
        </p:nvSpPr>
        <p:spPr bwMode="auto">
          <a:xfrm>
            <a:off x="6312371" y="3909714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28" name="Oval 229"/>
          <p:cNvSpPr>
            <a:spLocks noChangeArrowheads="1"/>
          </p:cNvSpPr>
          <p:nvPr/>
        </p:nvSpPr>
        <p:spPr bwMode="auto">
          <a:xfrm>
            <a:off x="6253634" y="408275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10629" name="Text Box 230"/>
          <p:cNvSpPr txBox="1">
            <a:spLocks noChangeArrowheads="1"/>
          </p:cNvSpPr>
          <p:nvPr/>
        </p:nvSpPr>
        <p:spPr bwMode="auto">
          <a:xfrm>
            <a:off x="6852121" y="3989089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2000" dirty="0" err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endParaRPr lang="en-US" altLang="zh-CN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93223" name="Line 231"/>
          <p:cNvSpPr>
            <a:spLocks noChangeShapeType="1"/>
          </p:cNvSpPr>
          <p:nvPr/>
        </p:nvSpPr>
        <p:spPr bwMode="auto">
          <a:xfrm>
            <a:off x="6399684" y="4149427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3224" name="Line 232"/>
          <p:cNvSpPr>
            <a:spLocks noChangeShapeType="1"/>
          </p:cNvSpPr>
          <p:nvPr/>
        </p:nvSpPr>
        <p:spPr bwMode="auto">
          <a:xfrm>
            <a:off x="6394921" y="3916064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3225" name="Line 233"/>
          <p:cNvSpPr>
            <a:spLocks noChangeShapeType="1"/>
          </p:cNvSpPr>
          <p:nvPr/>
        </p:nvSpPr>
        <p:spPr bwMode="auto">
          <a:xfrm>
            <a:off x="10606559" y="4068464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34" name="Rectangle 234"/>
          <p:cNvSpPr>
            <a:spLocks noChangeArrowheads="1"/>
          </p:cNvSpPr>
          <p:nvPr/>
        </p:nvSpPr>
        <p:spPr bwMode="auto">
          <a:xfrm>
            <a:off x="6201247" y="3823990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35" name="Rectangle 235"/>
          <p:cNvSpPr>
            <a:spLocks noChangeArrowheads="1"/>
          </p:cNvSpPr>
          <p:nvPr/>
        </p:nvSpPr>
        <p:spPr bwMode="auto">
          <a:xfrm>
            <a:off x="5871047" y="4057353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8636" name="Text Box 236"/>
          <p:cNvSpPr txBox="1">
            <a:spLocks noChangeArrowheads="1"/>
          </p:cNvSpPr>
          <p:nvPr/>
        </p:nvSpPr>
        <p:spPr bwMode="auto">
          <a:xfrm>
            <a:off x="5247160" y="3947814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6600"/>
                </a:solidFill>
                <a:latin typeface="Arial" charset="0"/>
              </a:rPr>
              <a:t>copy</a:t>
            </a:r>
          </a:p>
        </p:txBody>
      </p:sp>
      <p:sp>
        <p:nvSpPr>
          <p:cNvPr id="358637" name="Text Box 237"/>
          <p:cNvSpPr txBox="1">
            <a:spLocks noChangeArrowheads="1"/>
          </p:cNvSpPr>
          <p:nvPr/>
        </p:nvSpPr>
        <p:spPr bwMode="auto">
          <a:xfrm>
            <a:off x="7214072" y="5016202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006600"/>
                </a:solidFill>
                <a:latin typeface="Arial" charset="0"/>
              </a:rPr>
              <a:t>free buffer space!</a:t>
            </a:r>
          </a:p>
        </p:txBody>
      </p:sp>
      <p:grpSp>
        <p:nvGrpSpPr>
          <p:cNvPr id="358640" name="Group 240"/>
          <p:cNvGrpSpPr>
            <a:grpSpLocks/>
          </p:cNvGrpSpPr>
          <p:nvPr/>
        </p:nvGrpSpPr>
        <p:grpSpPr bwMode="auto">
          <a:xfrm>
            <a:off x="4866160" y="3511252"/>
            <a:ext cx="947737" cy="869950"/>
            <a:chOff x="3283" y="2142"/>
            <a:chExt cx="597" cy="548"/>
          </a:xfrm>
        </p:grpSpPr>
        <p:grpSp>
          <p:nvGrpSpPr>
            <p:cNvPr id="110730" name="Group 241"/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93326" name="Picture 24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93327" name="Rectangle 243"/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324" name="Text Box 244"/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sz="1200" b="1" i="1">
                  <a:solidFill>
                    <a:schemeClr val="accent2"/>
                  </a:solidFill>
                  <a:latin typeface="Comic Sans MS" charset="0"/>
                </a:rPr>
                <a:t>timeout</a:t>
              </a:r>
            </a:p>
          </p:txBody>
        </p:sp>
        <p:pic>
          <p:nvPicPr>
            <p:cNvPr id="93325" name="Picture 2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58646" name="Line 246"/>
          <p:cNvSpPr>
            <a:spLocks noChangeShapeType="1"/>
          </p:cNvSpPr>
          <p:nvPr/>
        </p:nvSpPr>
        <p:spPr bwMode="auto">
          <a:xfrm>
            <a:off x="6616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58647" name="Line 247"/>
          <p:cNvSpPr>
            <a:spLocks noChangeShapeType="1"/>
          </p:cNvSpPr>
          <p:nvPr/>
        </p:nvSpPr>
        <p:spPr bwMode="auto">
          <a:xfrm rot="5400000">
            <a:off x="7509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58648" name="Text Box 248"/>
          <p:cNvSpPr txBox="1">
            <a:spLocks noChangeArrowheads="1"/>
          </p:cNvSpPr>
          <p:nvPr/>
        </p:nvSpPr>
        <p:spPr bwMode="auto">
          <a:xfrm>
            <a:off x="6188076" y="1303338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358649" name="Line 249"/>
          <p:cNvSpPr>
            <a:spLocks noChangeShapeType="1"/>
          </p:cNvSpPr>
          <p:nvPr/>
        </p:nvSpPr>
        <p:spPr bwMode="auto">
          <a:xfrm rot="5400000">
            <a:off x="7959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58651" name="Text Box 251"/>
          <p:cNvSpPr txBox="1">
            <a:spLocks noChangeArrowheads="1"/>
          </p:cNvSpPr>
          <p:nvPr/>
        </p:nvSpPr>
        <p:spPr bwMode="auto">
          <a:xfrm>
            <a:off x="7974014" y="2919413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>
                <a:solidFill>
                  <a:srgbClr val="0000FF"/>
                </a:solidFill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358653" name="Group 253"/>
          <p:cNvGrpSpPr>
            <a:grpSpLocks/>
          </p:cNvGrpSpPr>
          <p:nvPr/>
        </p:nvGrpSpPr>
        <p:grpSpPr bwMode="auto">
          <a:xfrm>
            <a:off x="7180264" y="2954338"/>
            <a:ext cx="427037" cy="366712"/>
            <a:chOff x="3655" y="1791"/>
            <a:chExt cx="269" cy="231"/>
          </a:xfrm>
        </p:grpSpPr>
        <p:sp>
          <p:nvSpPr>
            <p:cNvPr id="93321" name="Text Box 254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>
                  <a:solidFill>
                    <a:srgbClr val="0000FF"/>
                  </a:solidFill>
                  <a:latin typeface="Symbol" charset="0"/>
                  <a:cs typeface="Arial" charset="0"/>
                </a:rPr>
                <a:t>l</a:t>
              </a:r>
              <a:r>
                <a:rPr lang="en-US" sz="1800" baseline="-25000">
                  <a:solidFill>
                    <a:srgbClr val="0000FF"/>
                  </a:solidFill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93322" name="Line 255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58656" name="Text Box 256"/>
          <p:cNvSpPr txBox="1">
            <a:spLocks noChangeArrowheads="1"/>
          </p:cNvSpPr>
          <p:nvPr/>
        </p:nvSpPr>
        <p:spPr bwMode="auto">
          <a:xfrm rot="-5400000">
            <a:off x="5999163" y="2027238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800">
                <a:solidFill>
                  <a:srgbClr val="0000FF"/>
                </a:solidFill>
                <a:latin typeface="Symbol" charset="0"/>
                <a:cs typeface="Arial" charset="0"/>
              </a:rPr>
              <a:t>l</a:t>
            </a:r>
            <a:r>
              <a:rPr lang="en-US" sz="1800" baseline="-25000">
                <a:solidFill>
                  <a:srgbClr val="0000FF"/>
                </a:solidFill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358657" name="Line 257"/>
          <p:cNvSpPr>
            <a:spLocks noChangeShapeType="1"/>
          </p:cNvSpPr>
          <p:nvPr/>
        </p:nvSpPr>
        <p:spPr bwMode="auto">
          <a:xfrm rot="10800000" flipH="1">
            <a:off x="6575426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358662" name="Group 262"/>
          <p:cNvGrpSpPr>
            <a:grpSpLocks/>
          </p:cNvGrpSpPr>
          <p:nvPr/>
        </p:nvGrpSpPr>
        <p:grpSpPr bwMode="auto">
          <a:xfrm>
            <a:off x="8170863" y="1479550"/>
            <a:ext cx="2260600" cy="1479550"/>
            <a:chOff x="4187" y="932"/>
            <a:chExt cx="1424" cy="932"/>
          </a:xfrm>
        </p:grpSpPr>
        <p:sp>
          <p:nvSpPr>
            <p:cNvPr id="93317" name="Line 250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18" name="Oval 258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19" name="Text Box 259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>
                  <a:solidFill>
                    <a:srgbClr val="0000FF"/>
                  </a:solidFill>
                  <a:latin typeface="Arial" charset="0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93320" name="Line 260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58661" name="Freeform 261"/>
          <p:cNvSpPr>
            <a:spLocks/>
          </p:cNvSpPr>
          <p:nvPr/>
        </p:nvSpPr>
        <p:spPr bwMode="auto">
          <a:xfrm>
            <a:off x="6613525" y="1571626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10648" name="Freeform 264"/>
          <p:cNvSpPr>
            <a:spLocks/>
          </p:cNvSpPr>
          <p:nvPr/>
        </p:nvSpPr>
        <p:spPr bwMode="auto">
          <a:xfrm>
            <a:off x="10427172" y="5192414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49" name="Freeform 267"/>
          <p:cNvSpPr>
            <a:spLocks/>
          </p:cNvSpPr>
          <p:nvPr/>
        </p:nvSpPr>
        <p:spPr bwMode="auto">
          <a:xfrm>
            <a:off x="10906597" y="3887489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50" name="Freeform 270"/>
          <p:cNvSpPr>
            <a:spLocks/>
          </p:cNvSpPr>
          <p:nvPr/>
        </p:nvSpPr>
        <p:spPr bwMode="auto">
          <a:xfrm flipH="1">
            <a:off x="4556597" y="4878089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51" name="Text Box 275"/>
          <p:cNvSpPr txBox="1">
            <a:spLocks noChangeArrowheads="1"/>
          </p:cNvSpPr>
          <p:nvPr/>
        </p:nvSpPr>
        <p:spPr bwMode="auto">
          <a:xfrm>
            <a:off x="4658196" y="6284614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Host B</a:t>
            </a:r>
            <a:endParaRPr lang="en-US" altLang="zh-CN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3245" name="Rectangle 281"/>
          <p:cNvSpPr>
            <a:spLocks noChangeArrowheads="1"/>
          </p:cNvSpPr>
          <p:nvPr/>
        </p:nvSpPr>
        <p:spPr bwMode="auto">
          <a:xfrm>
            <a:off x="335360" y="1039812"/>
            <a:ext cx="4310063" cy="390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Realistic: </a:t>
            </a: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</a:rPr>
              <a:t>duplicates</a:t>
            </a:r>
            <a:r>
              <a:rPr lang="en-US" sz="2400" dirty="0">
                <a:latin typeface="Comic Sans MS" panose="030F0702030302020204" pitchFamily="66" charset="0"/>
                <a:ea typeface="ＭＳ Ｐゴシック" charset="0"/>
              </a:rPr>
              <a:t> </a:t>
            </a: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packets can be lost, dropped at router due  to full buffers</a:t>
            </a:r>
            <a:endParaRPr lang="en-US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sender times out prematurely, sending </a:t>
            </a:r>
            <a:r>
              <a:rPr lang="en-US" sz="2400" i="1" dirty="0">
                <a:solidFill>
                  <a:srgbClr val="0000FF"/>
                </a:solidFill>
                <a:latin typeface="Comic Sans MS" panose="030F0702030302020204" pitchFamily="66" charset="0"/>
                <a:ea typeface="ＭＳ Ｐゴシック" charset="0"/>
              </a:rPr>
              <a:t>two</a:t>
            </a:r>
            <a:r>
              <a:rPr lang="en-US" sz="2400" i="1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copies, both of which are delivered</a:t>
            </a:r>
            <a:endParaRPr lang="en-US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Comic Sans MS" panose="030F0702030302020204" pitchFamily="66" charset="0"/>
              <a:ea typeface="ＭＳ Ｐゴシック" charset="0"/>
            </a:endParaRPr>
          </a:p>
        </p:txBody>
      </p:sp>
      <p:pic>
        <p:nvPicPr>
          <p:cNvPr id="110653" name="Picture 28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784225"/>
            <a:ext cx="797884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47" name="Rectangle 287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8058224" cy="873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Causes/costs of congestion: scenario 2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grpSp>
        <p:nvGrpSpPr>
          <p:cNvPr id="110655" name="Group 288"/>
          <p:cNvGrpSpPr>
            <a:grpSpLocks/>
          </p:cNvGrpSpPr>
          <p:nvPr/>
        </p:nvGrpSpPr>
        <p:grpSpPr bwMode="auto">
          <a:xfrm>
            <a:off x="11043122" y="4774903"/>
            <a:ext cx="231775" cy="441325"/>
            <a:chOff x="4140" y="429"/>
            <a:chExt cx="1425" cy="2396"/>
          </a:xfrm>
        </p:grpSpPr>
        <p:sp>
          <p:nvSpPr>
            <p:cNvPr id="110692" name="Freeform 2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6" name="Rectangle 29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694" name="Freeform 2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95" name="Freeform 2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89" name="Rectangle 29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0697" name="Group 2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315" name="AutoShape 29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316" name="AutoShape 29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91" name="Rectangle 29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0699" name="Group 2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313" name="AutoShape 29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314" name="AutoShape 30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93" name="Rectangle 30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94" name="Rectangle 30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0702" name="Group 3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311" name="AutoShape 30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312" name="AutoShape 30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0703" name="Freeform 3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0704" name="Group 3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309" name="AutoShape 30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310" name="AutoShape 30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98" name="Rectangle 31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706" name="Freeform 3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07" name="Freeform 3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1" name="Oval 31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709" name="Freeform 3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303" name="AutoShape 31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04" name="AutoShape 31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05" name="Oval 31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06" name="Oval 31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307" name="Oval 31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308" name="Rectangle 32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0656" name="Group 321"/>
          <p:cNvGrpSpPr>
            <a:grpSpLocks/>
          </p:cNvGrpSpPr>
          <p:nvPr/>
        </p:nvGrpSpPr>
        <p:grpSpPr bwMode="auto">
          <a:xfrm>
            <a:off x="10625610" y="6078240"/>
            <a:ext cx="231775" cy="441325"/>
            <a:chOff x="4140" y="429"/>
            <a:chExt cx="1425" cy="2396"/>
          </a:xfrm>
        </p:grpSpPr>
        <p:sp>
          <p:nvSpPr>
            <p:cNvPr id="110660" name="Freeform 32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4" name="Rectangle 32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662" name="Freeform 32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63" name="Freeform 32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7" name="Rectangle 32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0665" name="Group 32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83" name="AutoShape 32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284" name="AutoShape 32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59" name="Rectangle 33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0667" name="Group 33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81" name="AutoShape 33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282" name="AutoShape 33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61" name="Rectangle 33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62" name="Rectangle 33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0670" name="Group 33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79" name="AutoShape 33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280" name="AutoShape 33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0671" name="Freeform 33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0672" name="Group 34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77" name="AutoShape 34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3278" name="AutoShape 34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3266" name="Rectangle 34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674" name="Freeform 34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75" name="Freeform 34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69" name="Oval 34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677" name="Freeform 34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71" name="AutoShape 34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72" name="AutoShape 34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73" name="Oval 35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74" name="Oval 35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3275" name="Oval 35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276" name="Rectangle 35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0657" name="Group 354"/>
          <p:cNvGrpSpPr>
            <a:grpSpLocks/>
          </p:cNvGrpSpPr>
          <p:nvPr/>
        </p:nvGrpSpPr>
        <p:grpSpPr bwMode="auto">
          <a:xfrm>
            <a:off x="4151784" y="5816303"/>
            <a:ext cx="525462" cy="434975"/>
            <a:chOff x="-44" y="1473"/>
            <a:chExt cx="981" cy="1105"/>
          </a:xfrm>
        </p:grpSpPr>
        <p:pic>
          <p:nvPicPr>
            <p:cNvPr id="110658" name="Picture 35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59" name="Freeform 35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0" name="Rectangle 7"/>
          <p:cNvSpPr txBox="1">
            <a:spLocks noChangeArrowheads="1"/>
          </p:cNvSpPr>
          <p:nvPr/>
        </p:nvSpPr>
        <p:spPr>
          <a:xfrm>
            <a:off x="9147768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3.6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61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255 L 2.08333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03542 L 0.00065 0.17801 L 0.08685 0.17894 L 0.04727 0.2419 L 0.19583 0.2419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0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594 0.24144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0.24074 L 0.30833 0.24074 L 0.34987 0.18056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-300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7 0.18056 L 0.37435 0.15278 L 0.46198 0.15278 L 0.46081 0.01621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9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03541 7.40741E-7 L 0.03789 0.14305 L 0.11718 0.14468 L 0.08424 0.20648 L 0.3427 0.20648 L 0.40989 0.1169 L 0.49635 0.11852 L 0.49635 -0.01806 " pathEditMode="relative" rAng="0" ptsTypes="AAAAAAAAA">
                                      <p:cBhvr>
                                        <p:cTn id="48" dur="2000" fill="hold"/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18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5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4" grpId="0" animBg="1"/>
      <p:bldP spid="358634" grpId="1" animBg="1"/>
      <p:bldP spid="358634" grpId="2" animBg="1"/>
      <p:bldP spid="358634" grpId="3" animBg="1"/>
      <p:bldP spid="358634" grpId="4" animBg="1"/>
      <p:bldP spid="358634" grpId="5" animBg="1"/>
      <p:bldP spid="358634" grpId="6" animBg="1"/>
      <p:bldP spid="358635" grpId="0" animBg="1"/>
      <p:bldP spid="358635" grpId="1" animBg="1"/>
      <p:bldP spid="358636" grpId="0"/>
      <p:bldP spid="358636" grpId="1"/>
      <p:bldP spid="358637" grpId="0"/>
      <p:bldP spid="358637" grpId="1"/>
      <p:bldP spid="358648" grpId="0"/>
      <p:bldP spid="358651" grpId="0"/>
      <p:bldP spid="35865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Line 245"/>
          <p:cNvSpPr>
            <a:spLocks noChangeShapeType="1"/>
          </p:cNvSpPr>
          <p:nvPr/>
        </p:nvSpPr>
        <p:spPr bwMode="auto">
          <a:xfrm>
            <a:off x="6616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4213" name="Text Box 247"/>
          <p:cNvSpPr txBox="1">
            <a:spLocks noChangeArrowheads="1"/>
          </p:cNvSpPr>
          <p:nvPr/>
        </p:nvSpPr>
        <p:spPr bwMode="auto">
          <a:xfrm>
            <a:off x="6221414" y="1292225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>
                <a:solidFill>
                  <a:srgbClr val="000099"/>
                </a:solidFill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94214" name="Line 248"/>
          <p:cNvSpPr>
            <a:spLocks noChangeShapeType="1"/>
          </p:cNvSpPr>
          <p:nvPr/>
        </p:nvSpPr>
        <p:spPr bwMode="auto">
          <a:xfrm rot="5400000">
            <a:off x="7959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4215" name="Text Box 253"/>
          <p:cNvSpPr txBox="1">
            <a:spLocks noChangeArrowheads="1"/>
          </p:cNvSpPr>
          <p:nvPr/>
        </p:nvSpPr>
        <p:spPr bwMode="auto">
          <a:xfrm rot="-5400000">
            <a:off x="5999163" y="2027238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800">
                <a:solidFill>
                  <a:srgbClr val="000099"/>
                </a:solidFill>
                <a:latin typeface="Symbol" charset="0"/>
                <a:cs typeface="Arial" charset="0"/>
              </a:rPr>
              <a:t>l</a:t>
            </a:r>
            <a:r>
              <a:rPr lang="en-US" sz="1800" baseline="-25000">
                <a:solidFill>
                  <a:srgbClr val="000099"/>
                </a:solidFill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94216" name="Line 254"/>
          <p:cNvSpPr>
            <a:spLocks noChangeShapeType="1"/>
          </p:cNvSpPr>
          <p:nvPr/>
        </p:nvSpPr>
        <p:spPr bwMode="auto">
          <a:xfrm rot="10800000" flipH="1">
            <a:off x="6575426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111624" name="Group 255"/>
          <p:cNvGrpSpPr>
            <a:grpSpLocks/>
          </p:cNvGrpSpPr>
          <p:nvPr/>
        </p:nvGrpSpPr>
        <p:grpSpPr bwMode="auto">
          <a:xfrm>
            <a:off x="8170863" y="1479550"/>
            <a:ext cx="2260600" cy="1479550"/>
            <a:chOff x="4187" y="932"/>
            <a:chExt cx="1424" cy="932"/>
          </a:xfrm>
        </p:grpSpPr>
        <p:sp>
          <p:nvSpPr>
            <p:cNvPr id="94228" name="Line 256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4229" name="Oval 257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94230" name="Text Box 258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>
                  <a:solidFill>
                    <a:srgbClr val="000099"/>
                  </a:solidFill>
                  <a:latin typeface="Arial" charset="0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94231" name="Line 259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11625" name="Freeform 260"/>
          <p:cNvSpPr>
            <a:spLocks/>
          </p:cNvSpPr>
          <p:nvPr/>
        </p:nvSpPr>
        <p:spPr bwMode="auto">
          <a:xfrm>
            <a:off x="6613525" y="1571626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94219" name="Rectangle 261"/>
          <p:cNvSpPr>
            <a:spLocks noChangeArrowheads="1"/>
          </p:cNvSpPr>
          <p:nvPr/>
        </p:nvSpPr>
        <p:spPr bwMode="auto">
          <a:xfrm>
            <a:off x="2151064" y="3836987"/>
            <a:ext cx="8553448" cy="238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ja-JP" alt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costs</a:t>
            </a:r>
            <a:r>
              <a:rPr lang="ja-JP" alt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”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of congestion: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more work (</a:t>
            </a:r>
            <a:r>
              <a:rPr lang="en-US" altLang="zh-CN" sz="24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retrans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) for given </a:t>
            </a:r>
            <a:r>
              <a:rPr lang="ja-JP" alt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 sz="24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goodput</a:t>
            </a:r>
            <a:r>
              <a:rPr lang="ja-JP" alt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”</a:t>
            </a:r>
            <a:endParaRPr lang="en-US" altLang="ja-JP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unneeded retransmissions: link carries multiple copies of </a:t>
            </a:r>
            <a:r>
              <a:rPr lang="en-US" altLang="zh-CN" sz="24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pkt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</a:t>
            </a:r>
          </a:p>
          <a:p>
            <a:pPr marL="800100" lvl="1" indent="-342900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Comic Sans MS" panose="030F0702030302020204" pitchFamily="66" charset="0"/>
              <a:buChar char="–"/>
            </a:pP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decreasing </a:t>
            </a:r>
            <a:r>
              <a:rPr lang="en-US" altLang="zh-CN" sz="24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goodput</a:t>
            </a:r>
            <a:endParaRPr lang="en-US" altLang="zh-CN" sz="240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sz="24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94220" name="Line 262"/>
          <p:cNvSpPr>
            <a:spLocks noChangeShapeType="1"/>
          </p:cNvSpPr>
          <p:nvPr/>
        </p:nvSpPr>
        <p:spPr bwMode="auto">
          <a:xfrm rot="5400000">
            <a:off x="7509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94221" name="Text Box 263"/>
          <p:cNvSpPr txBox="1">
            <a:spLocks noChangeArrowheads="1"/>
          </p:cNvSpPr>
          <p:nvPr/>
        </p:nvSpPr>
        <p:spPr bwMode="auto">
          <a:xfrm>
            <a:off x="7974014" y="2930525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>
                <a:solidFill>
                  <a:srgbClr val="000099"/>
                </a:solidFill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111629" name="Group 264"/>
          <p:cNvGrpSpPr>
            <a:grpSpLocks/>
          </p:cNvGrpSpPr>
          <p:nvPr/>
        </p:nvGrpSpPr>
        <p:grpSpPr bwMode="auto">
          <a:xfrm>
            <a:off x="7180264" y="2954338"/>
            <a:ext cx="427037" cy="366712"/>
            <a:chOff x="3655" y="1791"/>
            <a:chExt cx="269" cy="231"/>
          </a:xfrm>
        </p:grpSpPr>
        <p:sp>
          <p:nvSpPr>
            <p:cNvPr id="94226" name="Text Box 265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>
                  <a:solidFill>
                    <a:srgbClr val="000099"/>
                  </a:solidFill>
                  <a:latin typeface="Symbol" charset="0"/>
                  <a:cs typeface="Arial" charset="0"/>
                </a:rPr>
                <a:t>l</a:t>
              </a:r>
              <a:r>
                <a:rPr lang="en-US" sz="1800" baseline="-25000">
                  <a:solidFill>
                    <a:srgbClr val="000099"/>
                  </a:solidFill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94227" name="Line 266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pic>
        <p:nvPicPr>
          <p:cNvPr id="111630" name="Picture 27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774122"/>
            <a:ext cx="8092728" cy="157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24" name="Rectangle 271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986216" cy="873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Causes/costs of congestion: scenario 2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24" name="Rectangle 281"/>
          <p:cNvSpPr>
            <a:spLocks noChangeArrowheads="1"/>
          </p:cNvSpPr>
          <p:nvPr/>
        </p:nvSpPr>
        <p:spPr bwMode="auto">
          <a:xfrm>
            <a:off x="1415480" y="1039812"/>
            <a:ext cx="4834507" cy="2605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Realistic: </a:t>
            </a: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</a:rPr>
              <a:t>duplicates</a:t>
            </a:r>
            <a:r>
              <a:rPr lang="en-US" sz="2400" dirty="0">
                <a:latin typeface="Comic Sans MS" panose="030F0702030302020204" pitchFamily="66" charset="0"/>
                <a:ea typeface="ＭＳ Ｐゴシック" charset="0"/>
              </a:rPr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packets can be lost, dropped at router due  to full buffers</a:t>
            </a:r>
            <a:endParaRPr lang="en-US" sz="28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sender times out prematurely, sending </a:t>
            </a:r>
            <a:r>
              <a:rPr lang="en-US" sz="2400" i="1" dirty="0">
                <a:solidFill>
                  <a:srgbClr val="0000FF"/>
                </a:solidFill>
                <a:latin typeface="Comic Sans MS" panose="030F0702030302020204" pitchFamily="66" charset="0"/>
                <a:ea typeface="ＭＳ Ｐゴシック" charset="0"/>
              </a:rPr>
              <a:t>two</a:t>
            </a:r>
            <a:r>
              <a:rPr lang="en-US" sz="2400" i="1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copies, both of which are delivered</a:t>
            </a:r>
            <a:endParaRPr lang="en-US" sz="28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Comic Sans MS" panose="030F0702030302020204" pitchFamily="66" charset="0"/>
              <a:ea typeface="ＭＳ Ｐゴシック" charset="0"/>
            </a:endParaRPr>
          </a:p>
        </p:txBody>
      </p:sp>
      <p:sp>
        <p:nvSpPr>
          <p:cNvPr id="25" name="Rectangle 7"/>
          <p:cNvSpPr txBox="1">
            <a:spLocks noChangeArrowheads="1"/>
          </p:cNvSpPr>
          <p:nvPr/>
        </p:nvSpPr>
        <p:spPr>
          <a:xfrm>
            <a:off x="9147768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3.6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933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Freeform 354"/>
          <p:cNvSpPr>
            <a:spLocks/>
          </p:cNvSpPr>
          <p:nvPr/>
        </p:nvSpPr>
        <p:spPr bwMode="auto">
          <a:xfrm flipH="1">
            <a:off x="4092575" y="3136901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4" name="Freeform 350"/>
          <p:cNvSpPr>
            <a:spLocks/>
          </p:cNvSpPr>
          <p:nvPr/>
        </p:nvSpPr>
        <p:spPr bwMode="auto">
          <a:xfrm flipH="1">
            <a:off x="2076450" y="5118101"/>
            <a:ext cx="236538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5" name="Freeform 347"/>
          <p:cNvSpPr>
            <a:spLocks/>
          </p:cNvSpPr>
          <p:nvPr/>
        </p:nvSpPr>
        <p:spPr bwMode="auto">
          <a:xfrm>
            <a:off x="8334375" y="5316538"/>
            <a:ext cx="236538" cy="1014412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6" name="Freeform 344"/>
          <p:cNvSpPr>
            <a:spLocks/>
          </p:cNvSpPr>
          <p:nvPr/>
        </p:nvSpPr>
        <p:spPr bwMode="auto">
          <a:xfrm>
            <a:off x="8767764" y="3302001"/>
            <a:ext cx="236537" cy="1014413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0426" y="1273176"/>
            <a:ext cx="8334375" cy="1247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2400" dirty="0">
                <a:ea typeface="ＭＳ Ｐゴシック" charset="0"/>
              </a:rPr>
              <a:t>four senders</a:t>
            </a:r>
            <a:endParaRPr lang="en-US" sz="1800" dirty="0"/>
          </a:p>
          <a:p>
            <a:pPr>
              <a:lnSpc>
                <a:spcPct val="120000"/>
              </a:lnSpc>
              <a:defRPr/>
            </a:pPr>
            <a:r>
              <a:rPr lang="en-US" sz="2400" dirty="0" err="1">
                <a:ea typeface="ＭＳ Ｐゴシック" charset="0"/>
              </a:rPr>
              <a:t>multihop</a:t>
            </a:r>
            <a:r>
              <a:rPr lang="en-US" sz="2400" dirty="0">
                <a:ea typeface="ＭＳ Ｐゴシック" charset="0"/>
              </a:rPr>
              <a:t> paths</a:t>
            </a:r>
            <a:endParaRPr lang="en-US" sz="1900" dirty="0"/>
          </a:p>
          <a:p>
            <a:pPr>
              <a:lnSpc>
                <a:spcPct val="130000"/>
              </a:lnSpc>
              <a:defRPr/>
            </a:pPr>
            <a:r>
              <a:rPr lang="en-US" sz="2400" dirty="0">
                <a:ea typeface="ＭＳ Ｐゴシック" charset="0"/>
              </a:rPr>
              <a:t>timeout/retransmit</a:t>
            </a:r>
            <a:endParaRPr lang="en-US" sz="1900" dirty="0"/>
          </a:p>
          <a:p>
            <a:pPr>
              <a:buFont typeface="Wingdings" charset="2"/>
              <a:buChar char="§"/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  <p:sp>
        <p:nvSpPr>
          <p:cNvPr id="95241" name="Rectangle 7"/>
          <p:cNvSpPr>
            <a:spLocks noChangeArrowheads="1"/>
          </p:cNvSpPr>
          <p:nvPr/>
        </p:nvSpPr>
        <p:spPr bwMode="auto">
          <a:xfrm>
            <a:off x="5775326" y="1106488"/>
            <a:ext cx="43735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u="sng" dirty="0">
                <a:solidFill>
                  <a:srgbClr val="CC0000"/>
                </a:solidFill>
                <a:latin typeface="Gill Sans MT" panose="020B0502020104020203" pitchFamily="34" charset="0"/>
              </a:rPr>
              <a:t>Q:</a:t>
            </a:r>
            <a:r>
              <a:rPr lang="en-US" altLang="zh-CN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what happens as </a:t>
            </a:r>
            <a:r>
              <a:rPr lang="en-US" altLang="zh-CN" sz="2400" dirty="0" err="1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aseline="-25000" dirty="0" err="1">
                <a:solidFill>
                  <a:srgbClr val="CC0000"/>
                </a:solidFill>
                <a:latin typeface="Gill Sans MT" panose="020B0502020104020203" pitchFamily="34" charset="0"/>
              </a:rPr>
              <a:t>in</a:t>
            </a:r>
            <a:r>
              <a:rPr lang="en-US" altLang="zh-CN" sz="2400" dirty="0">
                <a:solidFill>
                  <a:srgbClr val="CC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and </a:t>
            </a:r>
            <a:r>
              <a:rPr lang="en-US" altLang="zh-CN" sz="2400" dirty="0" err="1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aseline="-25000" dirty="0" err="1">
                <a:solidFill>
                  <a:srgbClr val="CC0000"/>
                </a:solidFill>
                <a:latin typeface="Gill Sans MT" panose="020B0502020104020203" pitchFamily="34" charset="0"/>
              </a:rPr>
              <a:t>in</a:t>
            </a:r>
            <a:r>
              <a:rPr lang="en-US" altLang="ja-JP" sz="2400" b="1" baseline="30000" dirty="0">
                <a:solidFill>
                  <a:srgbClr val="CC00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2400" dirty="0">
                <a:latin typeface="Gill Sans MT" panose="020B0502020104020203" pitchFamily="34" charset="0"/>
              </a:rPr>
              <a:t> increase</a:t>
            </a:r>
            <a:r>
              <a:rPr lang="en-US" altLang="ja-JP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 ?</a:t>
            </a:r>
            <a:endParaRPr lang="en-US" altLang="zh-CN" sz="24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12649" name="Text Box 14"/>
          <p:cNvSpPr txBox="1">
            <a:spLocks noChangeArrowheads="1"/>
          </p:cNvSpPr>
          <p:nvPr/>
        </p:nvSpPr>
        <p:spPr bwMode="auto">
          <a:xfrm>
            <a:off x="5695950" y="3822700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zh-CN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50" name="Line 15"/>
          <p:cNvSpPr>
            <a:spLocks noChangeShapeType="1"/>
          </p:cNvSpPr>
          <p:nvPr/>
        </p:nvSpPr>
        <p:spPr bwMode="auto">
          <a:xfrm flipH="1">
            <a:off x="4383089" y="4203701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1" name="Line 16"/>
          <p:cNvSpPr>
            <a:spLocks noChangeShapeType="1"/>
          </p:cNvSpPr>
          <p:nvPr/>
        </p:nvSpPr>
        <p:spPr bwMode="auto">
          <a:xfrm flipH="1">
            <a:off x="4868863" y="420370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652" name="Group 58"/>
          <p:cNvGrpSpPr>
            <a:grpSpLocks/>
          </p:cNvGrpSpPr>
          <p:nvPr/>
        </p:nvGrpSpPr>
        <p:grpSpPr bwMode="auto">
          <a:xfrm>
            <a:off x="4322764" y="3184526"/>
            <a:ext cx="650875" cy="904875"/>
            <a:chOff x="12762" y="10336"/>
            <a:chExt cx="1027" cy="1700"/>
          </a:xfrm>
        </p:grpSpPr>
        <p:sp>
          <p:nvSpPr>
            <p:cNvPr id="112973" name="Rectangle 5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974" name="Rectangle 6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975" name="Line 6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6" name="Line 6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7" name="Line 6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8" name="Line 6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53" name="Text Box 65"/>
          <p:cNvSpPr txBox="1">
            <a:spLocks noChangeArrowheads="1"/>
          </p:cNvSpPr>
          <p:nvPr/>
        </p:nvSpPr>
        <p:spPr bwMode="auto">
          <a:xfrm>
            <a:off x="4224338" y="2870201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112654" name="Line 67"/>
          <p:cNvSpPr>
            <a:spLocks noChangeShapeType="1"/>
          </p:cNvSpPr>
          <p:nvPr/>
        </p:nvSpPr>
        <p:spPr bwMode="auto">
          <a:xfrm flipH="1">
            <a:off x="3028951" y="6184901"/>
            <a:ext cx="1458913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655" name="Group 109"/>
          <p:cNvGrpSpPr>
            <a:grpSpLocks/>
          </p:cNvGrpSpPr>
          <p:nvPr/>
        </p:nvGrpSpPr>
        <p:grpSpPr bwMode="auto">
          <a:xfrm>
            <a:off x="2312989" y="5156201"/>
            <a:ext cx="650875" cy="904875"/>
            <a:chOff x="12762" y="10336"/>
            <a:chExt cx="1027" cy="1700"/>
          </a:xfrm>
        </p:grpSpPr>
        <p:sp>
          <p:nvSpPr>
            <p:cNvPr id="112967" name="Rectangle 11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968" name="Rectangle 11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969" name="Line 11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0" name="Line 11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1" name="Line 11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2" name="Line 11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56" name="Line 117"/>
          <p:cNvSpPr>
            <a:spLocks noChangeShapeType="1"/>
          </p:cNvSpPr>
          <p:nvPr/>
        </p:nvSpPr>
        <p:spPr bwMode="auto">
          <a:xfrm flipH="1">
            <a:off x="4868863" y="463232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7" name="Line 118"/>
          <p:cNvSpPr>
            <a:spLocks noChangeShapeType="1"/>
          </p:cNvSpPr>
          <p:nvPr/>
        </p:nvSpPr>
        <p:spPr bwMode="auto">
          <a:xfrm flipH="1" flipV="1">
            <a:off x="6650038" y="4651376"/>
            <a:ext cx="7794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8" name="Line 119"/>
          <p:cNvSpPr>
            <a:spLocks noChangeShapeType="1"/>
          </p:cNvSpPr>
          <p:nvPr/>
        </p:nvSpPr>
        <p:spPr bwMode="auto">
          <a:xfrm flipH="1">
            <a:off x="6592889" y="4222750"/>
            <a:ext cx="1296987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59" name="Line 120"/>
          <p:cNvSpPr>
            <a:spLocks noChangeShapeType="1"/>
          </p:cNvSpPr>
          <p:nvPr/>
        </p:nvSpPr>
        <p:spPr bwMode="auto">
          <a:xfrm flipH="1">
            <a:off x="7848600" y="4241800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0" name="Freeform 123"/>
          <p:cNvSpPr>
            <a:spLocks/>
          </p:cNvSpPr>
          <p:nvPr/>
        </p:nvSpPr>
        <p:spPr bwMode="auto">
          <a:xfrm>
            <a:off x="8274051" y="3659188"/>
            <a:ext cx="315913" cy="360362"/>
          </a:xfrm>
          <a:custGeom>
            <a:avLst/>
            <a:gdLst>
              <a:gd name="T0" fmla="*/ 2147483647 w 650"/>
              <a:gd name="T1" fmla="*/ 2147483647 h 735"/>
              <a:gd name="T2" fmla="*/ 2147483647 w 650"/>
              <a:gd name="T3" fmla="*/ 2147483647 h 735"/>
              <a:gd name="T4" fmla="*/ 2147483647 w 650"/>
              <a:gd name="T5" fmla="*/ 2147483647 h 735"/>
              <a:gd name="T6" fmla="*/ 2147483647 w 650"/>
              <a:gd name="T7" fmla="*/ 2147483647 h 735"/>
              <a:gd name="T8" fmla="*/ 2147483647 w 650"/>
              <a:gd name="T9" fmla="*/ 2147483647 h 735"/>
              <a:gd name="T10" fmla="*/ 2147483647 w 650"/>
              <a:gd name="T11" fmla="*/ 2147483647 h 735"/>
              <a:gd name="T12" fmla="*/ 2147483647 w 650"/>
              <a:gd name="T13" fmla="*/ 2147483647 h 735"/>
              <a:gd name="T14" fmla="*/ 2147483647 w 650"/>
              <a:gd name="T15" fmla="*/ 2147483647 h 735"/>
              <a:gd name="T16" fmla="*/ 2147483647 w 650"/>
              <a:gd name="T17" fmla="*/ 2147483647 h 735"/>
              <a:gd name="T18" fmla="*/ 2147483647 w 650"/>
              <a:gd name="T19" fmla="*/ 0 h 735"/>
              <a:gd name="T20" fmla="*/ 2147483647 w 650"/>
              <a:gd name="T21" fmla="*/ 2147483647 h 735"/>
              <a:gd name="T22" fmla="*/ 2147483647 w 650"/>
              <a:gd name="T23" fmla="*/ 2147483647 h 735"/>
              <a:gd name="T24" fmla="*/ 2147483647 w 650"/>
              <a:gd name="T25" fmla="*/ 2147483647 h 735"/>
              <a:gd name="T26" fmla="*/ 2147483647 w 650"/>
              <a:gd name="T27" fmla="*/ 2147483647 h 735"/>
              <a:gd name="T28" fmla="*/ 2147483647 w 650"/>
              <a:gd name="T29" fmla="*/ 2147483647 h 735"/>
              <a:gd name="T30" fmla="*/ 2147483647 w 650"/>
              <a:gd name="T31" fmla="*/ 2147483647 h 735"/>
              <a:gd name="T32" fmla="*/ 2147483647 w 650"/>
              <a:gd name="T33" fmla="*/ 2147483647 h 735"/>
              <a:gd name="T34" fmla="*/ 2147483647 w 650"/>
              <a:gd name="T35" fmla="*/ 2147483647 h 735"/>
              <a:gd name="T36" fmla="*/ 2147483647 w 650"/>
              <a:gd name="T37" fmla="*/ 2147483647 h 735"/>
              <a:gd name="T38" fmla="*/ 2147483647 w 650"/>
              <a:gd name="T39" fmla="*/ 2147483647 h 735"/>
              <a:gd name="T40" fmla="*/ 2147483647 w 650"/>
              <a:gd name="T41" fmla="*/ 2147483647 h 735"/>
              <a:gd name="T42" fmla="*/ 0 w 650"/>
              <a:gd name="T43" fmla="*/ 2147483647 h 735"/>
              <a:gd name="T44" fmla="*/ 2147483647 w 650"/>
              <a:gd name="T45" fmla="*/ 2147483647 h 735"/>
              <a:gd name="T46" fmla="*/ 2147483647 w 650"/>
              <a:gd name="T47" fmla="*/ 2147483647 h 735"/>
              <a:gd name="T48" fmla="*/ 2147483647 w 650"/>
              <a:gd name="T49" fmla="*/ 2147483647 h 735"/>
              <a:gd name="T50" fmla="*/ 2147483647 w 650"/>
              <a:gd name="T51" fmla="*/ 2147483647 h 735"/>
              <a:gd name="T52" fmla="*/ 2147483647 w 650"/>
              <a:gd name="T53" fmla="*/ 2147483647 h 735"/>
              <a:gd name="T54" fmla="*/ 2147483647 w 650"/>
              <a:gd name="T55" fmla="*/ 2147483647 h 735"/>
              <a:gd name="T56" fmla="*/ 2147483647 w 650"/>
              <a:gd name="T57" fmla="*/ 2147483647 h 735"/>
              <a:gd name="T58" fmla="*/ 2147483647 w 650"/>
              <a:gd name="T59" fmla="*/ 2147483647 h 735"/>
              <a:gd name="T60" fmla="*/ 2147483647 w 650"/>
              <a:gd name="T61" fmla="*/ 2147483647 h 735"/>
              <a:gd name="T62" fmla="*/ 2147483647 w 650"/>
              <a:gd name="T63" fmla="*/ 2147483647 h 735"/>
              <a:gd name="T64" fmla="*/ 2147483647 w 650"/>
              <a:gd name="T65" fmla="*/ 2147483647 h 735"/>
              <a:gd name="T66" fmla="*/ 2147483647 w 650"/>
              <a:gd name="T67" fmla="*/ 2147483647 h 735"/>
              <a:gd name="T68" fmla="*/ 2147483647 w 650"/>
              <a:gd name="T69" fmla="*/ 2147483647 h 735"/>
              <a:gd name="T70" fmla="*/ 2147483647 w 650"/>
              <a:gd name="T71" fmla="*/ 2147483647 h 735"/>
              <a:gd name="T72" fmla="*/ 2147483647 w 650"/>
              <a:gd name="T73" fmla="*/ 2147483647 h 735"/>
              <a:gd name="T74" fmla="*/ 2147483647 w 650"/>
              <a:gd name="T75" fmla="*/ 2147483647 h 735"/>
              <a:gd name="T76" fmla="*/ 2147483647 w 650"/>
              <a:gd name="T77" fmla="*/ 2147483647 h 735"/>
              <a:gd name="T78" fmla="*/ 2147483647 w 650"/>
              <a:gd name="T79" fmla="*/ 2147483647 h 735"/>
              <a:gd name="T80" fmla="*/ 2147483647 w 650"/>
              <a:gd name="T81" fmla="*/ 2147483647 h 735"/>
              <a:gd name="T82" fmla="*/ 2147483647 w 650"/>
              <a:gd name="T83" fmla="*/ 2147483647 h 735"/>
              <a:gd name="T84" fmla="*/ 2147483647 w 650"/>
              <a:gd name="T85" fmla="*/ 2147483647 h 735"/>
              <a:gd name="T86" fmla="*/ 2147483647 w 650"/>
              <a:gd name="T87" fmla="*/ 2147483647 h 735"/>
              <a:gd name="T88" fmla="*/ 2147483647 w 650"/>
              <a:gd name="T89" fmla="*/ 2147483647 h 735"/>
              <a:gd name="T90" fmla="*/ 2147483647 w 650"/>
              <a:gd name="T91" fmla="*/ 2147483647 h 735"/>
              <a:gd name="T92" fmla="*/ 2147483647 w 650"/>
              <a:gd name="T93" fmla="*/ 2147483647 h 735"/>
              <a:gd name="T94" fmla="*/ 2147483647 w 650"/>
              <a:gd name="T95" fmla="*/ 2147483647 h 735"/>
              <a:gd name="T96" fmla="*/ 2147483647 w 650"/>
              <a:gd name="T97" fmla="*/ 2147483647 h 7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1" name="Freeform 124"/>
          <p:cNvSpPr>
            <a:spLocks/>
          </p:cNvSpPr>
          <p:nvPr/>
        </p:nvSpPr>
        <p:spPr bwMode="auto">
          <a:xfrm>
            <a:off x="8308976" y="3757614"/>
            <a:ext cx="519113" cy="357187"/>
          </a:xfrm>
          <a:custGeom>
            <a:avLst/>
            <a:gdLst>
              <a:gd name="T0" fmla="*/ 2147483647 w 1071"/>
              <a:gd name="T1" fmla="*/ 2147483647 h 731"/>
              <a:gd name="T2" fmla="*/ 0 w 1071"/>
              <a:gd name="T3" fmla="*/ 2147483647 h 731"/>
              <a:gd name="T4" fmla="*/ 2147483647 w 1071"/>
              <a:gd name="T5" fmla="*/ 2147483647 h 731"/>
              <a:gd name="T6" fmla="*/ 2147483647 w 1071"/>
              <a:gd name="T7" fmla="*/ 2147483647 h 731"/>
              <a:gd name="T8" fmla="*/ 2147483647 w 1071"/>
              <a:gd name="T9" fmla="*/ 2147483647 h 731"/>
              <a:gd name="T10" fmla="*/ 2147483647 w 1071"/>
              <a:gd name="T11" fmla="*/ 2147483647 h 731"/>
              <a:gd name="T12" fmla="*/ 2147483647 w 1071"/>
              <a:gd name="T13" fmla="*/ 2147483647 h 731"/>
              <a:gd name="T14" fmla="*/ 2147483647 w 1071"/>
              <a:gd name="T15" fmla="*/ 2147483647 h 731"/>
              <a:gd name="T16" fmla="*/ 2147483647 w 1071"/>
              <a:gd name="T17" fmla="*/ 2147483647 h 731"/>
              <a:gd name="T18" fmla="*/ 2147483647 w 1071"/>
              <a:gd name="T19" fmla="*/ 2147483647 h 731"/>
              <a:gd name="T20" fmla="*/ 2147483647 w 1071"/>
              <a:gd name="T21" fmla="*/ 2147483647 h 731"/>
              <a:gd name="T22" fmla="*/ 2147483647 w 1071"/>
              <a:gd name="T23" fmla="*/ 2147483647 h 731"/>
              <a:gd name="T24" fmla="*/ 2147483647 w 1071"/>
              <a:gd name="T25" fmla="*/ 2147483647 h 731"/>
              <a:gd name="T26" fmla="*/ 2147483647 w 1071"/>
              <a:gd name="T27" fmla="*/ 2147483647 h 731"/>
              <a:gd name="T28" fmla="*/ 2147483647 w 1071"/>
              <a:gd name="T29" fmla="*/ 2147483647 h 731"/>
              <a:gd name="T30" fmla="*/ 2147483647 w 1071"/>
              <a:gd name="T31" fmla="*/ 2147483647 h 731"/>
              <a:gd name="T32" fmla="*/ 2147483647 w 1071"/>
              <a:gd name="T33" fmla="*/ 2147483647 h 731"/>
              <a:gd name="T34" fmla="*/ 2147483647 w 1071"/>
              <a:gd name="T35" fmla="*/ 2147483647 h 731"/>
              <a:gd name="T36" fmla="*/ 2147483647 w 1071"/>
              <a:gd name="T37" fmla="*/ 2147483647 h 731"/>
              <a:gd name="T38" fmla="*/ 2147483647 w 1071"/>
              <a:gd name="T39" fmla="*/ 2147483647 h 731"/>
              <a:gd name="T40" fmla="*/ 2147483647 w 1071"/>
              <a:gd name="T41" fmla="*/ 2147483647 h 731"/>
              <a:gd name="T42" fmla="*/ 2147483647 w 1071"/>
              <a:gd name="T43" fmla="*/ 2147483647 h 731"/>
              <a:gd name="T44" fmla="*/ 2147483647 w 1071"/>
              <a:gd name="T45" fmla="*/ 2147483647 h 731"/>
              <a:gd name="T46" fmla="*/ 2147483647 w 1071"/>
              <a:gd name="T47" fmla="*/ 2147483647 h 731"/>
              <a:gd name="T48" fmla="*/ 2147483647 w 1071"/>
              <a:gd name="T49" fmla="*/ 2147483647 h 731"/>
              <a:gd name="T50" fmla="*/ 2147483647 w 1071"/>
              <a:gd name="T51" fmla="*/ 2147483647 h 731"/>
              <a:gd name="T52" fmla="*/ 2147483647 w 1071"/>
              <a:gd name="T53" fmla="*/ 0 h 731"/>
              <a:gd name="T54" fmla="*/ 2147483647 w 1071"/>
              <a:gd name="T55" fmla="*/ 2147483647 h 731"/>
              <a:gd name="T56" fmla="*/ 2147483647 w 1071"/>
              <a:gd name="T57" fmla="*/ 2147483647 h 731"/>
              <a:gd name="T58" fmla="*/ 2147483647 w 1071"/>
              <a:gd name="T59" fmla="*/ 2147483647 h 731"/>
              <a:gd name="T60" fmla="*/ 2147483647 w 1071"/>
              <a:gd name="T61" fmla="*/ 2147483647 h 731"/>
              <a:gd name="T62" fmla="*/ 2147483647 w 1071"/>
              <a:gd name="T63" fmla="*/ 2147483647 h 731"/>
              <a:gd name="T64" fmla="*/ 2147483647 w 1071"/>
              <a:gd name="T65" fmla="*/ 2147483647 h 731"/>
              <a:gd name="T66" fmla="*/ 2147483647 w 1071"/>
              <a:gd name="T67" fmla="*/ 2147483647 h 731"/>
              <a:gd name="T68" fmla="*/ 2147483647 w 1071"/>
              <a:gd name="T69" fmla="*/ 2147483647 h 731"/>
              <a:gd name="T70" fmla="*/ 2147483647 w 1071"/>
              <a:gd name="T71" fmla="*/ 2147483647 h 731"/>
              <a:gd name="T72" fmla="*/ 2147483647 w 1071"/>
              <a:gd name="T73" fmla="*/ 2147483647 h 731"/>
              <a:gd name="T74" fmla="*/ 2147483647 w 1071"/>
              <a:gd name="T75" fmla="*/ 2147483647 h 731"/>
              <a:gd name="T76" fmla="*/ 2147483647 w 1071"/>
              <a:gd name="T77" fmla="*/ 2147483647 h 731"/>
              <a:gd name="T78" fmla="*/ 2147483647 w 1071"/>
              <a:gd name="T79" fmla="*/ 2147483647 h 731"/>
              <a:gd name="T80" fmla="*/ 2147483647 w 1071"/>
              <a:gd name="T81" fmla="*/ 2147483647 h 731"/>
              <a:gd name="T82" fmla="*/ 2147483647 w 1071"/>
              <a:gd name="T83" fmla="*/ 2147483647 h 731"/>
              <a:gd name="T84" fmla="*/ 2147483647 w 1071"/>
              <a:gd name="T85" fmla="*/ 2147483647 h 731"/>
              <a:gd name="T86" fmla="*/ 2147483647 w 1071"/>
              <a:gd name="T87" fmla="*/ 2147483647 h 731"/>
              <a:gd name="T88" fmla="*/ 2147483647 w 1071"/>
              <a:gd name="T89" fmla="*/ 2147483647 h 731"/>
              <a:gd name="T90" fmla="*/ 2147483647 w 1071"/>
              <a:gd name="T91" fmla="*/ 2147483647 h 731"/>
              <a:gd name="T92" fmla="*/ 2147483647 w 1071"/>
              <a:gd name="T93" fmla="*/ 2147483647 h 731"/>
              <a:gd name="T94" fmla="*/ 2147483647 w 1071"/>
              <a:gd name="T95" fmla="*/ 2147483647 h 731"/>
              <a:gd name="T96" fmla="*/ 2147483647 w 1071"/>
              <a:gd name="T97" fmla="*/ 2147483647 h 731"/>
              <a:gd name="T98" fmla="*/ 2147483647 w 1071"/>
              <a:gd name="T99" fmla="*/ 2147483647 h 731"/>
              <a:gd name="T100" fmla="*/ 2147483647 w 1071"/>
              <a:gd name="T101" fmla="*/ 2147483647 h 731"/>
              <a:gd name="T102" fmla="*/ 2147483647 w 1071"/>
              <a:gd name="T103" fmla="*/ 2147483647 h 731"/>
              <a:gd name="T104" fmla="*/ 2147483647 w 1071"/>
              <a:gd name="T105" fmla="*/ 2147483647 h 731"/>
              <a:gd name="T106" fmla="*/ 2147483647 w 1071"/>
              <a:gd name="T107" fmla="*/ 2147483647 h 73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2" name="Freeform 125"/>
          <p:cNvSpPr>
            <a:spLocks/>
          </p:cNvSpPr>
          <p:nvPr/>
        </p:nvSpPr>
        <p:spPr bwMode="auto">
          <a:xfrm>
            <a:off x="8242300" y="4110039"/>
            <a:ext cx="382588" cy="123825"/>
          </a:xfrm>
          <a:custGeom>
            <a:avLst/>
            <a:gdLst>
              <a:gd name="T0" fmla="*/ 2147483647 w 787"/>
              <a:gd name="T1" fmla="*/ 2147483647 h 253"/>
              <a:gd name="T2" fmla="*/ 2147483647 w 787"/>
              <a:gd name="T3" fmla="*/ 0 h 253"/>
              <a:gd name="T4" fmla="*/ 0 w 787"/>
              <a:gd name="T5" fmla="*/ 2147483647 h 253"/>
              <a:gd name="T6" fmla="*/ 2147483647 w 787"/>
              <a:gd name="T7" fmla="*/ 2147483647 h 253"/>
              <a:gd name="T8" fmla="*/ 2147483647 w 787"/>
              <a:gd name="T9" fmla="*/ 2147483647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3" name="Freeform 126"/>
          <p:cNvSpPr>
            <a:spLocks/>
          </p:cNvSpPr>
          <p:nvPr/>
        </p:nvSpPr>
        <p:spPr bwMode="auto">
          <a:xfrm>
            <a:off x="8432801" y="4149726"/>
            <a:ext cx="163513" cy="55563"/>
          </a:xfrm>
          <a:custGeom>
            <a:avLst/>
            <a:gdLst>
              <a:gd name="T0" fmla="*/ 2147483647 w 336"/>
              <a:gd name="T1" fmla="*/ 2147483647 h 115"/>
              <a:gd name="T2" fmla="*/ 2147483647 w 336"/>
              <a:gd name="T3" fmla="*/ 0 h 115"/>
              <a:gd name="T4" fmla="*/ 0 w 336"/>
              <a:gd name="T5" fmla="*/ 2147483647 h 115"/>
              <a:gd name="T6" fmla="*/ 2147483647 w 336"/>
              <a:gd name="T7" fmla="*/ 2147483647 h 115"/>
              <a:gd name="T8" fmla="*/ 2147483647 w 336"/>
              <a:gd name="T9" fmla="*/ 2147483647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4" name="Freeform 127"/>
          <p:cNvSpPr>
            <a:spLocks/>
          </p:cNvSpPr>
          <p:nvPr/>
        </p:nvSpPr>
        <p:spPr bwMode="auto">
          <a:xfrm>
            <a:off x="8267700" y="4121151"/>
            <a:ext cx="107950" cy="41275"/>
          </a:xfrm>
          <a:custGeom>
            <a:avLst/>
            <a:gdLst>
              <a:gd name="T0" fmla="*/ 2147483647 w 225"/>
              <a:gd name="T1" fmla="*/ 2147483647 h 85"/>
              <a:gd name="T2" fmla="*/ 0 w 225"/>
              <a:gd name="T3" fmla="*/ 0 h 85"/>
              <a:gd name="T4" fmla="*/ 2147483647 w 225"/>
              <a:gd name="T5" fmla="*/ 2147483647 h 85"/>
              <a:gd name="T6" fmla="*/ 2147483647 w 225"/>
              <a:gd name="T7" fmla="*/ 2147483647 h 85"/>
              <a:gd name="T8" fmla="*/ 2147483647 w 225"/>
              <a:gd name="T9" fmla="*/ 2147483647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5" name="Freeform 128"/>
          <p:cNvSpPr>
            <a:spLocks/>
          </p:cNvSpPr>
          <p:nvPr/>
        </p:nvSpPr>
        <p:spPr bwMode="auto">
          <a:xfrm>
            <a:off x="7993064" y="4162425"/>
            <a:ext cx="642937" cy="215900"/>
          </a:xfrm>
          <a:custGeom>
            <a:avLst/>
            <a:gdLst>
              <a:gd name="T0" fmla="*/ 0 w 1325"/>
              <a:gd name="T1" fmla="*/ 2147483647 h 439"/>
              <a:gd name="T2" fmla="*/ 2147483647 w 1325"/>
              <a:gd name="T3" fmla="*/ 2147483647 h 439"/>
              <a:gd name="T4" fmla="*/ 2147483647 w 1325"/>
              <a:gd name="T5" fmla="*/ 2147483647 h 439"/>
              <a:gd name="T6" fmla="*/ 2147483647 w 1325"/>
              <a:gd name="T7" fmla="*/ 2147483647 h 439"/>
              <a:gd name="T8" fmla="*/ 2147483647 w 1325"/>
              <a:gd name="T9" fmla="*/ 2147483647 h 439"/>
              <a:gd name="T10" fmla="*/ 2147483647 w 1325"/>
              <a:gd name="T11" fmla="*/ 2147483647 h 439"/>
              <a:gd name="T12" fmla="*/ 2147483647 w 1325"/>
              <a:gd name="T13" fmla="*/ 2147483647 h 439"/>
              <a:gd name="T14" fmla="*/ 2147483647 w 1325"/>
              <a:gd name="T15" fmla="*/ 2147483647 h 439"/>
              <a:gd name="T16" fmla="*/ 2147483647 w 1325"/>
              <a:gd name="T17" fmla="*/ 2147483647 h 439"/>
              <a:gd name="T18" fmla="*/ 2147483647 w 1325"/>
              <a:gd name="T19" fmla="*/ 2147483647 h 439"/>
              <a:gd name="T20" fmla="*/ 2147483647 w 1325"/>
              <a:gd name="T21" fmla="*/ 2147483647 h 439"/>
              <a:gd name="T22" fmla="*/ 2147483647 w 1325"/>
              <a:gd name="T23" fmla="*/ 2147483647 h 439"/>
              <a:gd name="T24" fmla="*/ 2147483647 w 1325"/>
              <a:gd name="T25" fmla="*/ 2147483647 h 439"/>
              <a:gd name="T26" fmla="*/ 2147483647 w 1325"/>
              <a:gd name="T27" fmla="*/ 2147483647 h 439"/>
              <a:gd name="T28" fmla="*/ 2147483647 w 1325"/>
              <a:gd name="T29" fmla="*/ 2147483647 h 439"/>
              <a:gd name="T30" fmla="*/ 2147483647 w 1325"/>
              <a:gd name="T31" fmla="*/ 2147483647 h 439"/>
              <a:gd name="T32" fmla="*/ 2147483647 w 1325"/>
              <a:gd name="T33" fmla="*/ 0 h 439"/>
              <a:gd name="T34" fmla="*/ 2147483647 w 1325"/>
              <a:gd name="T35" fmla="*/ 2147483647 h 439"/>
              <a:gd name="T36" fmla="*/ 2147483647 w 1325"/>
              <a:gd name="T37" fmla="*/ 2147483647 h 439"/>
              <a:gd name="T38" fmla="*/ 2147483647 w 1325"/>
              <a:gd name="T39" fmla="*/ 2147483647 h 439"/>
              <a:gd name="T40" fmla="*/ 2147483647 w 1325"/>
              <a:gd name="T41" fmla="*/ 2147483647 h 439"/>
              <a:gd name="T42" fmla="*/ 2147483647 w 1325"/>
              <a:gd name="T43" fmla="*/ 2147483647 h 439"/>
              <a:gd name="T44" fmla="*/ 2147483647 w 1325"/>
              <a:gd name="T45" fmla="*/ 2147483647 h 439"/>
              <a:gd name="T46" fmla="*/ 2147483647 w 1325"/>
              <a:gd name="T47" fmla="*/ 2147483647 h 439"/>
              <a:gd name="T48" fmla="*/ 2147483647 w 1325"/>
              <a:gd name="T49" fmla="*/ 2147483647 h 439"/>
              <a:gd name="T50" fmla="*/ 2147483647 w 1325"/>
              <a:gd name="T51" fmla="*/ 2147483647 h 439"/>
              <a:gd name="T52" fmla="*/ 2147483647 w 1325"/>
              <a:gd name="T53" fmla="*/ 2147483647 h 439"/>
              <a:gd name="T54" fmla="*/ 2147483647 w 1325"/>
              <a:gd name="T55" fmla="*/ 2147483647 h 439"/>
              <a:gd name="T56" fmla="*/ 2147483647 w 1325"/>
              <a:gd name="T57" fmla="*/ 2147483647 h 439"/>
              <a:gd name="T58" fmla="*/ 2147483647 w 1325"/>
              <a:gd name="T59" fmla="*/ 2147483647 h 439"/>
              <a:gd name="T60" fmla="*/ 2147483647 w 1325"/>
              <a:gd name="T61" fmla="*/ 2147483647 h 439"/>
              <a:gd name="T62" fmla="*/ 2147483647 w 1325"/>
              <a:gd name="T63" fmla="*/ 2147483647 h 439"/>
              <a:gd name="T64" fmla="*/ 2147483647 w 1325"/>
              <a:gd name="T65" fmla="*/ 2147483647 h 439"/>
              <a:gd name="T66" fmla="*/ 2147483647 w 1325"/>
              <a:gd name="T67" fmla="*/ 2147483647 h 439"/>
              <a:gd name="T68" fmla="*/ 0 w 1325"/>
              <a:gd name="T69" fmla="*/ 2147483647 h 4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6" name="Freeform 129"/>
          <p:cNvSpPr>
            <a:spLocks/>
          </p:cNvSpPr>
          <p:nvPr/>
        </p:nvSpPr>
        <p:spPr bwMode="auto">
          <a:xfrm>
            <a:off x="8634413" y="4138614"/>
            <a:ext cx="228600" cy="103187"/>
          </a:xfrm>
          <a:custGeom>
            <a:avLst/>
            <a:gdLst>
              <a:gd name="T0" fmla="*/ 2147483647 w 472"/>
              <a:gd name="T1" fmla="*/ 2147483647 h 209"/>
              <a:gd name="T2" fmla="*/ 2147483647 w 472"/>
              <a:gd name="T3" fmla="*/ 2147483647 h 209"/>
              <a:gd name="T4" fmla="*/ 2147483647 w 472"/>
              <a:gd name="T5" fmla="*/ 0 h 209"/>
              <a:gd name="T6" fmla="*/ 2147483647 w 472"/>
              <a:gd name="T7" fmla="*/ 2147483647 h 209"/>
              <a:gd name="T8" fmla="*/ 0 w 472"/>
              <a:gd name="T9" fmla="*/ 2147483647 h 209"/>
              <a:gd name="T10" fmla="*/ 2147483647 w 472"/>
              <a:gd name="T11" fmla="*/ 2147483647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7" name="Freeform 130"/>
          <p:cNvSpPr>
            <a:spLocks/>
          </p:cNvSpPr>
          <p:nvPr/>
        </p:nvSpPr>
        <p:spPr bwMode="auto">
          <a:xfrm>
            <a:off x="8042275" y="3698875"/>
            <a:ext cx="122238" cy="490538"/>
          </a:xfrm>
          <a:custGeom>
            <a:avLst/>
            <a:gdLst>
              <a:gd name="T0" fmla="*/ 2147483647 w 251"/>
              <a:gd name="T1" fmla="*/ 2147483647 h 999"/>
              <a:gd name="T2" fmla="*/ 2147483647 w 251"/>
              <a:gd name="T3" fmla="*/ 2147483647 h 999"/>
              <a:gd name="T4" fmla="*/ 2147483647 w 251"/>
              <a:gd name="T5" fmla="*/ 2147483647 h 999"/>
              <a:gd name="T6" fmla="*/ 2147483647 w 251"/>
              <a:gd name="T7" fmla="*/ 2147483647 h 999"/>
              <a:gd name="T8" fmla="*/ 2147483647 w 251"/>
              <a:gd name="T9" fmla="*/ 2147483647 h 999"/>
              <a:gd name="T10" fmla="*/ 2147483647 w 251"/>
              <a:gd name="T11" fmla="*/ 2147483647 h 999"/>
              <a:gd name="T12" fmla="*/ 2147483647 w 251"/>
              <a:gd name="T13" fmla="*/ 2147483647 h 999"/>
              <a:gd name="T14" fmla="*/ 2147483647 w 251"/>
              <a:gd name="T15" fmla="*/ 2147483647 h 999"/>
              <a:gd name="T16" fmla="*/ 2147483647 w 251"/>
              <a:gd name="T17" fmla="*/ 2147483647 h 999"/>
              <a:gd name="T18" fmla="*/ 2147483647 w 251"/>
              <a:gd name="T19" fmla="*/ 0 h 999"/>
              <a:gd name="T20" fmla="*/ 2147483647 w 251"/>
              <a:gd name="T21" fmla="*/ 0 h 999"/>
              <a:gd name="T22" fmla="*/ 2147483647 w 251"/>
              <a:gd name="T23" fmla="*/ 2147483647 h 999"/>
              <a:gd name="T24" fmla="*/ 2147483647 w 251"/>
              <a:gd name="T25" fmla="*/ 2147483647 h 999"/>
              <a:gd name="T26" fmla="*/ 2147483647 w 251"/>
              <a:gd name="T27" fmla="*/ 2147483647 h 999"/>
              <a:gd name="T28" fmla="*/ 2147483647 w 251"/>
              <a:gd name="T29" fmla="*/ 2147483647 h 999"/>
              <a:gd name="T30" fmla="*/ 2147483647 w 251"/>
              <a:gd name="T31" fmla="*/ 2147483647 h 999"/>
              <a:gd name="T32" fmla="*/ 0 w 251"/>
              <a:gd name="T33" fmla="*/ 2147483647 h 999"/>
              <a:gd name="T34" fmla="*/ 0 w 251"/>
              <a:gd name="T35" fmla="*/ 2147483647 h 999"/>
              <a:gd name="T36" fmla="*/ 2147483647 w 251"/>
              <a:gd name="T37" fmla="*/ 2147483647 h 999"/>
              <a:gd name="T38" fmla="*/ 2147483647 w 251"/>
              <a:gd name="T39" fmla="*/ 2147483647 h 999"/>
              <a:gd name="T40" fmla="*/ 2147483647 w 251"/>
              <a:gd name="T41" fmla="*/ 2147483647 h 999"/>
              <a:gd name="T42" fmla="*/ 2147483647 w 251"/>
              <a:gd name="T43" fmla="*/ 2147483647 h 999"/>
              <a:gd name="T44" fmla="*/ 2147483647 w 251"/>
              <a:gd name="T45" fmla="*/ 2147483647 h 999"/>
              <a:gd name="T46" fmla="*/ 2147483647 w 251"/>
              <a:gd name="T47" fmla="*/ 2147483647 h 999"/>
              <a:gd name="T48" fmla="*/ 2147483647 w 251"/>
              <a:gd name="T49" fmla="*/ 2147483647 h 999"/>
              <a:gd name="T50" fmla="*/ 2147483647 w 251"/>
              <a:gd name="T51" fmla="*/ 2147483647 h 999"/>
              <a:gd name="T52" fmla="*/ 2147483647 w 251"/>
              <a:gd name="T53" fmla="*/ 2147483647 h 999"/>
              <a:gd name="T54" fmla="*/ 2147483647 w 251"/>
              <a:gd name="T55" fmla="*/ 2147483647 h 999"/>
              <a:gd name="T56" fmla="*/ 2147483647 w 251"/>
              <a:gd name="T57" fmla="*/ 2147483647 h 999"/>
              <a:gd name="T58" fmla="*/ 2147483647 w 251"/>
              <a:gd name="T59" fmla="*/ 2147483647 h 999"/>
              <a:gd name="T60" fmla="*/ 2147483647 w 251"/>
              <a:gd name="T61" fmla="*/ 2147483647 h 999"/>
              <a:gd name="T62" fmla="*/ 2147483647 w 251"/>
              <a:gd name="T63" fmla="*/ 2147483647 h 999"/>
              <a:gd name="T64" fmla="*/ 2147483647 w 251"/>
              <a:gd name="T65" fmla="*/ 2147483647 h 999"/>
              <a:gd name="T66" fmla="*/ 2147483647 w 251"/>
              <a:gd name="T67" fmla="*/ 2147483647 h 999"/>
              <a:gd name="T68" fmla="*/ 2147483647 w 251"/>
              <a:gd name="T69" fmla="*/ 2147483647 h 9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8" name="Freeform 131"/>
          <p:cNvSpPr>
            <a:spLocks/>
          </p:cNvSpPr>
          <p:nvPr/>
        </p:nvSpPr>
        <p:spPr bwMode="auto">
          <a:xfrm>
            <a:off x="8045451" y="3703638"/>
            <a:ext cx="104775" cy="412750"/>
          </a:xfrm>
          <a:custGeom>
            <a:avLst/>
            <a:gdLst>
              <a:gd name="T0" fmla="*/ 2147483647 w 215"/>
              <a:gd name="T1" fmla="*/ 2147483647 h 843"/>
              <a:gd name="T2" fmla="*/ 2147483647 w 215"/>
              <a:gd name="T3" fmla="*/ 2147483647 h 843"/>
              <a:gd name="T4" fmla="*/ 2147483647 w 215"/>
              <a:gd name="T5" fmla="*/ 2147483647 h 843"/>
              <a:gd name="T6" fmla="*/ 2147483647 w 215"/>
              <a:gd name="T7" fmla="*/ 2147483647 h 843"/>
              <a:gd name="T8" fmla="*/ 2147483647 w 215"/>
              <a:gd name="T9" fmla="*/ 2147483647 h 843"/>
              <a:gd name="T10" fmla="*/ 2147483647 w 215"/>
              <a:gd name="T11" fmla="*/ 2147483647 h 843"/>
              <a:gd name="T12" fmla="*/ 2147483647 w 215"/>
              <a:gd name="T13" fmla="*/ 2147483647 h 843"/>
              <a:gd name="T14" fmla="*/ 2147483647 w 215"/>
              <a:gd name="T15" fmla="*/ 2147483647 h 843"/>
              <a:gd name="T16" fmla="*/ 2147483647 w 215"/>
              <a:gd name="T17" fmla="*/ 2147483647 h 843"/>
              <a:gd name="T18" fmla="*/ 2147483647 w 215"/>
              <a:gd name="T19" fmla="*/ 0 h 843"/>
              <a:gd name="T20" fmla="*/ 2147483647 w 215"/>
              <a:gd name="T21" fmla="*/ 0 h 843"/>
              <a:gd name="T22" fmla="*/ 2147483647 w 215"/>
              <a:gd name="T23" fmla="*/ 2147483647 h 843"/>
              <a:gd name="T24" fmla="*/ 2147483647 w 215"/>
              <a:gd name="T25" fmla="*/ 2147483647 h 843"/>
              <a:gd name="T26" fmla="*/ 2147483647 w 215"/>
              <a:gd name="T27" fmla="*/ 2147483647 h 843"/>
              <a:gd name="T28" fmla="*/ 2147483647 w 215"/>
              <a:gd name="T29" fmla="*/ 2147483647 h 843"/>
              <a:gd name="T30" fmla="*/ 2147483647 w 215"/>
              <a:gd name="T31" fmla="*/ 2147483647 h 843"/>
              <a:gd name="T32" fmla="*/ 0 w 215"/>
              <a:gd name="T33" fmla="*/ 2147483647 h 843"/>
              <a:gd name="T34" fmla="*/ 0 w 215"/>
              <a:gd name="T35" fmla="*/ 2147483647 h 843"/>
              <a:gd name="T36" fmla="*/ 2147483647 w 215"/>
              <a:gd name="T37" fmla="*/ 2147483647 h 843"/>
              <a:gd name="T38" fmla="*/ 2147483647 w 215"/>
              <a:gd name="T39" fmla="*/ 2147483647 h 843"/>
              <a:gd name="T40" fmla="*/ 2147483647 w 215"/>
              <a:gd name="T41" fmla="*/ 2147483647 h 843"/>
              <a:gd name="T42" fmla="*/ 2147483647 w 215"/>
              <a:gd name="T43" fmla="*/ 2147483647 h 843"/>
              <a:gd name="T44" fmla="*/ 2147483647 w 215"/>
              <a:gd name="T45" fmla="*/ 2147483647 h 843"/>
              <a:gd name="T46" fmla="*/ 2147483647 w 215"/>
              <a:gd name="T47" fmla="*/ 2147483647 h 843"/>
              <a:gd name="T48" fmla="*/ 2147483647 w 215"/>
              <a:gd name="T49" fmla="*/ 2147483647 h 843"/>
              <a:gd name="T50" fmla="*/ 2147483647 w 215"/>
              <a:gd name="T51" fmla="*/ 2147483647 h 843"/>
              <a:gd name="T52" fmla="*/ 2147483647 w 215"/>
              <a:gd name="T53" fmla="*/ 2147483647 h 843"/>
              <a:gd name="T54" fmla="*/ 2147483647 w 215"/>
              <a:gd name="T55" fmla="*/ 2147483647 h 843"/>
              <a:gd name="T56" fmla="*/ 2147483647 w 215"/>
              <a:gd name="T57" fmla="*/ 2147483647 h 843"/>
              <a:gd name="T58" fmla="*/ 2147483647 w 215"/>
              <a:gd name="T59" fmla="*/ 2147483647 h 843"/>
              <a:gd name="T60" fmla="*/ 2147483647 w 215"/>
              <a:gd name="T61" fmla="*/ 2147483647 h 843"/>
              <a:gd name="T62" fmla="*/ 2147483647 w 215"/>
              <a:gd name="T63" fmla="*/ 2147483647 h 843"/>
              <a:gd name="T64" fmla="*/ 2147483647 w 215"/>
              <a:gd name="T65" fmla="*/ 2147483647 h 843"/>
              <a:gd name="T66" fmla="*/ 2147483647 w 215"/>
              <a:gd name="T67" fmla="*/ 2147483647 h 843"/>
              <a:gd name="T68" fmla="*/ 2147483647 w 215"/>
              <a:gd name="T69" fmla="*/ 2147483647 h 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69" name="Freeform 132"/>
          <p:cNvSpPr>
            <a:spLocks/>
          </p:cNvSpPr>
          <p:nvPr/>
        </p:nvSpPr>
        <p:spPr bwMode="auto">
          <a:xfrm>
            <a:off x="8048626" y="3708401"/>
            <a:ext cx="87313" cy="334963"/>
          </a:xfrm>
          <a:custGeom>
            <a:avLst/>
            <a:gdLst>
              <a:gd name="T0" fmla="*/ 2147483647 w 180"/>
              <a:gd name="T1" fmla="*/ 2147483647 h 685"/>
              <a:gd name="T2" fmla="*/ 2147483647 w 180"/>
              <a:gd name="T3" fmla="*/ 2147483647 h 685"/>
              <a:gd name="T4" fmla="*/ 2147483647 w 180"/>
              <a:gd name="T5" fmla="*/ 2147483647 h 685"/>
              <a:gd name="T6" fmla="*/ 2147483647 w 180"/>
              <a:gd name="T7" fmla="*/ 2147483647 h 685"/>
              <a:gd name="T8" fmla="*/ 2147483647 w 180"/>
              <a:gd name="T9" fmla="*/ 2147483647 h 685"/>
              <a:gd name="T10" fmla="*/ 2147483647 w 180"/>
              <a:gd name="T11" fmla="*/ 2147483647 h 685"/>
              <a:gd name="T12" fmla="*/ 2147483647 w 180"/>
              <a:gd name="T13" fmla="*/ 2147483647 h 685"/>
              <a:gd name="T14" fmla="*/ 2147483647 w 180"/>
              <a:gd name="T15" fmla="*/ 2147483647 h 685"/>
              <a:gd name="T16" fmla="*/ 2147483647 w 180"/>
              <a:gd name="T17" fmla="*/ 0 h 685"/>
              <a:gd name="T18" fmla="*/ 2147483647 w 180"/>
              <a:gd name="T19" fmla="*/ 0 h 685"/>
              <a:gd name="T20" fmla="*/ 2147483647 w 180"/>
              <a:gd name="T21" fmla="*/ 0 h 685"/>
              <a:gd name="T22" fmla="*/ 2147483647 w 180"/>
              <a:gd name="T23" fmla="*/ 2147483647 h 685"/>
              <a:gd name="T24" fmla="*/ 2147483647 w 180"/>
              <a:gd name="T25" fmla="*/ 2147483647 h 685"/>
              <a:gd name="T26" fmla="*/ 2147483647 w 180"/>
              <a:gd name="T27" fmla="*/ 2147483647 h 685"/>
              <a:gd name="T28" fmla="*/ 2147483647 w 180"/>
              <a:gd name="T29" fmla="*/ 2147483647 h 685"/>
              <a:gd name="T30" fmla="*/ 2147483647 w 180"/>
              <a:gd name="T31" fmla="*/ 2147483647 h 685"/>
              <a:gd name="T32" fmla="*/ 0 w 180"/>
              <a:gd name="T33" fmla="*/ 2147483647 h 685"/>
              <a:gd name="T34" fmla="*/ 0 w 180"/>
              <a:gd name="T35" fmla="*/ 2147483647 h 685"/>
              <a:gd name="T36" fmla="*/ 2147483647 w 180"/>
              <a:gd name="T37" fmla="*/ 2147483647 h 685"/>
              <a:gd name="T38" fmla="*/ 2147483647 w 180"/>
              <a:gd name="T39" fmla="*/ 2147483647 h 685"/>
              <a:gd name="T40" fmla="*/ 2147483647 w 180"/>
              <a:gd name="T41" fmla="*/ 2147483647 h 685"/>
              <a:gd name="T42" fmla="*/ 2147483647 w 180"/>
              <a:gd name="T43" fmla="*/ 2147483647 h 685"/>
              <a:gd name="T44" fmla="*/ 2147483647 w 180"/>
              <a:gd name="T45" fmla="*/ 2147483647 h 685"/>
              <a:gd name="T46" fmla="*/ 2147483647 w 180"/>
              <a:gd name="T47" fmla="*/ 2147483647 h 685"/>
              <a:gd name="T48" fmla="*/ 2147483647 w 180"/>
              <a:gd name="T49" fmla="*/ 2147483647 h 685"/>
              <a:gd name="T50" fmla="*/ 2147483647 w 180"/>
              <a:gd name="T51" fmla="*/ 2147483647 h 685"/>
              <a:gd name="T52" fmla="*/ 2147483647 w 180"/>
              <a:gd name="T53" fmla="*/ 2147483647 h 685"/>
              <a:gd name="T54" fmla="*/ 2147483647 w 180"/>
              <a:gd name="T55" fmla="*/ 2147483647 h 685"/>
              <a:gd name="T56" fmla="*/ 2147483647 w 180"/>
              <a:gd name="T57" fmla="*/ 2147483647 h 685"/>
              <a:gd name="T58" fmla="*/ 2147483647 w 180"/>
              <a:gd name="T59" fmla="*/ 2147483647 h 685"/>
              <a:gd name="T60" fmla="*/ 2147483647 w 180"/>
              <a:gd name="T61" fmla="*/ 2147483647 h 685"/>
              <a:gd name="T62" fmla="*/ 2147483647 w 180"/>
              <a:gd name="T63" fmla="*/ 2147483647 h 685"/>
              <a:gd name="T64" fmla="*/ 2147483647 w 180"/>
              <a:gd name="T65" fmla="*/ 2147483647 h 685"/>
              <a:gd name="T66" fmla="*/ 2147483647 w 180"/>
              <a:gd name="T67" fmla="*/ 2147483647 h 685"/>
              <a:gd name="T68" fmla="*/ 2147483647 w 180"/>
              <a:gd name="T69" fmla="*/ 2147483647 h 6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0" name="Freeform 133"/>
          <p:cNvSpPr>
            <a:spLocks/>
          </p:cNvSpPr>
          <p:nvPr/>
        </p:nvSpPr>
        <p:spPr bwMode="auto">
          <a:xfrm>
            <a:off x="8051800" y="3711575"/>
            <a:ext cx="71438" cy="260350"/>
          </a:xfrm>
          <a:custGeom>
            <a:avLst/>
            <a:gdLst>
              <a:gd name="T0" fmla="*/ 2147483647 w 146"/>
              <a:gd name="T1" fmla="*/ 2147483647 h 530"/>
              <a:gd name="T2" fmla="*/ 2147483647 w 146"/>
              <a:gd name="T3" fmla="*/ 2147483647 h 530"/>
              <a:gd name="T4" fmla="*/ 2147483647 w 146"/>
              <a:gd name="T5" fmla="*/ 2147483647 h 530"/>
              <a:gd name="T6" fmla="*/ 2147483647 w 146"/>
              <a:gd name="T7" fmla="*/ 2147483647 h 530"/>
              <a:gd name="T8" fmla="*/ 2147483647 w 146"/>
              <a:gd name="T9" fmla="*/ 2147483647 h 530"/>
              <a:gd name="T10" fmla="*/ 2147483647 w 146"/>
              <a:gd name="T11" fmla="*/ 0 h 530"/>
              <a:gd name="T12" fmla="*/ 2147483647 w 146"/>
              <a:gd name="T13" fmla="*/ 2147483647 h 530"/>
              <a:gd name="T14" fmla="*/ 2147483647 w 146"/>
              <a:gd name="T15" fmla="*/ 2147483647 h 530"/>
              <a:gd name="T16" fmla="*/ 0 w 146"/>
              <a:gd name="T17" fmla="*/ 2147483647 h 530"/>
              <a:gd name="T18" fmla="*/ 0 w 146"/>
              <a:gd name="T19" fmla="*/ 2147483647 h 530"/>
              <a:gd name="T20" fmla="*/ 2147483647 w 146"/>
              <a:gd name="T21" fmla="*/ 2147483647 h 530"/>
              <a:gd name="T22" fmla="*/ 2147483647 w 146"/>
              <a:gd name="T23" fmla="*/ 2147483647 h 530"/>
              <a:gd name="T24" fmla="*/ 2147483647 w 146"/>
              <a:gd name="T25" fmla="*/ 2147483647 h 530"/>
              <a:gd name="T26" fmla="*/ 2147483647 w 146"/>
              <a:gd name="T27" fmla="*/ 2147483647 h 530"/>
              <a:gd name="T28" fmla="*/ 2147483647 w 146"/>
              <a:gd name="T29" fmla="*/ 2147483647 h 530"/>
              <a:gd name="T30" fmla="*/ 2147483647 w 146"/>
              <a:gd name="T31" fmla="*/ 2147483647 h 530"/>
              <a:gd name="T32" fmla="*/ 2147483647 w 146"/>
              <a:gd name="T33" fmla="*/ 2147483647 h 530"/>
              <a:gd name="T34" fmla="*/ 2147483647 w 146"/>
              <a:gd name="T35" fmla="*/ 2147483647 h 530"/>
              <a:gd name="T36" fmla="*/ 2147483647 w 146"/>
              <a:gd name="T37" fmla="*/ 2147483647 h 53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1" name="Freeform 134"/>
          <p:cNvSpPr>
            <a:spLocks/>
          </p:cNvSpPr>
          <p:nvPr/>
        </p:nvSpPr>
        <p:spPr bwMode="auto">
          <a:xfrm>
            <a:off x="8056564" y="3714750"/>
            <a:ext cx="52387" cy="184150"/>
          </a:xfrm>
          <a:custGeom>
            <a:avLst/>
            <a:gdLst>
              <a:gd name="T0" fmla="*/ 2147483647 w 109"/>
              <a:gd name="T1" fmla="*/ 2147483647 h 373"/>
              <a:gd name="T2" fmla="*/ 2147483647 w 109"/>
              <a:gd name="T3" fmla="*/ 2147483647 h 373"/>
              <a:gd name="T4" fmla="*/ 2147483647 w 109"/>
              <a:gd name="T5" fmla="*/ 2147483647 h 373"/>
              <a:gd name="T6" fmla="*/ 2147483647 w 109"/>
              <a:gd name="T7" fmla="*/ 2147483647 h 373"/>
              <a:gd name="T8" fmla="*/ 2147483647 w 109"/>
              <a:gd name="T9" fmla="*/ 0 h 373"/>
              <a:gd name="T10" fmla="*/ 2147483647 w 109"/>
              <a:gd name="T11" fmla="*/ 0 h 373"/>
              <a:gd name="T12" fmla="*/ 2147483647 w 109"/>
              <a:gd name="T13" fmla="*/ 2147483647 h 373"/>
              <a:gd name="T14" fmla="*/ 2147483647 w 109"/>
              <a:gd name="T15" fmla="*/ 2147483647 h 373"/>
              <a:gd name="T16" fmla="*/ 0 w 109"/>
              <a:gd name="T17" fmla="*/ 2147483647 h 373"/>
              <a:gd name="T18" fmla="*/ 0 w 109"/>
              <a:gd name="T19" fmla="*/ 2147483647 h 373"/>
              <a:gd name="T20" fmla="*/ 2147483647 w 109"/>
              <a:gd name="T21" fmla="*/ 2147483647 h 373"/>
              <a:gd name="T22" fmla="*/ 2147483647 w 109"/>
              <a:gd name="T23" fmla="*/ 2147483647 h 373"/>
              <a:gd name="T24" fmla="*/ 2147483647 w 109"/>
              <a:gd name="T25" fmla="*/ 2147483647 h 373"/>
              <a:gd name="T26" fmla="*/ 2147483647 w 109"/>
              <a:gd name="T27" fmla="*/ 2147483647 h 373"/>
              <a:gd name="T28" fmla="*/ 2147483647 w 109"/>
              <a:gd name="T29" fmla="*/ 2147483647 h 373"/>
              <a:gd name="T30" fmla="*/ 2147483647 w 109"/>
              <a:gd name="T31" fmla="*/ 2147483647 h 373"/>
              <a:gd name="T32" fmla="*/ 2147483647 w 109"/>
              <a:gd name="T33" fmla="*/ 2147483647 h 373"/>
              <a:gd name="T34" fmla="*/ 2147483647 w 109"/>
              <a:gd name="T35" fmla="*/ 2147483647 h 373"/>
              <a:gd name="T36" fmla="*/ 2147483647 w 109"/>
              <a:gd name="T37" fmla="*/ 2147483647 h 3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2" name="Freeform 135"/>
          <p:cNvSpPr>
            <a:spLocks/>
          </p:cNvSpPr>
          <p:nvPr/>
        </p:nvSpPr>
        <p:spPr bwMode="auto">
          <a:xfrm>
            <a:off x="8059739" y="3719513"/>
            <a:ext cx="34925" cy="106362"/>
          </a:xfrm>
          <a:custGeom>
            <a:avLst/>
            <a:gdLst>
              <a:gd name="T0" fmla="*/ 2147483647 w 75"/>
              <a:gd name="T1" fmla="*/ 2147483647 h 216"/>
              <a:gd name="T2" fmla="*/ 2147483647 w 75"/>
              <a:gd name="T3" fmla="*/ 2147483647 h 216"/>
              <a:gd name="T4" fmla="*/ 2147483647 w 75"/>
              <a:gd name="T5" fmla="*/ 2147483647 h 216"/>
              <a:gd name="T6" fmla="*/ 2147483647 w 75"/>
              <a:gd name="T7" fmla="*/ 2147483647 h 216"/>
              <a:gd name="T8" fmla="*/ 2147483647 w 75"/>
              <a:gd name="T9" fmla="*/ 0 h 216"/>
              <a:gd name="T10" fmla="*/ 2147483647 w 75"/>
              <a:gd name="T11" fmla="*/ 0 h 216"/>
              <a:gd name="T12" fmla="*/ 2147483647 w 75"/>
              <a:gd name="T13" fmla="*/ 2147483647 h 216"/>
              <a:gd name="T14" fmla="*/ 2147483647 w 75"/>
              <a:gd name="T15" fmla="*/ 2147483647 h 216"/>
              <a:gd name="T16" fmla="*/ 0 w 75"/>
              <a:gd name="T17" fmla="*/ 2147483647 h 216"/>
              <a:gd name="T18" fmla="*/ 0 w 75"/>
              <a:gd name="T19" fmla="*/ 2147483647 h 216"/>
              <a:gd name="T20" fmla="*/ 2147483647 w 75"/>
              <a:gd name="T21" fmla="*/ 2147483647 h 216"/>
              <a:gd name="T22" fmla="*/ 2147483647 w 75"/>
              <a:gd name="T23" fmla="*/ 2147483647 h 216"/>
              <a:gd name="T24" fmla="*/ 2147483647 w 75"/>
              <a:gd name="T25" fmla="*/ 2147483647 h 216"/>
              <a:gd name="T26" fmla="*/ 2147483647 w 75"/>
              <a:gd name="T27" fmla="*/ 2147483647 h 216"/>
              <a:gd name="T28" fmla="*/ 2147483647 w 75"/>
              <a:gd name="T29" fmla="*/ 2147483647 h 216"/>
              <a:gd name="T30" fmla="*/ 2147483647 w 75"/>
              <a:gd name="T31" fmla="*/ 2147483647 h 216"/>
              <a:gd name="T32" fmla="*/ 2147483647 w 75"/>
              <a:gd name="T33" fmla="*/ 2147483647 h 216"/>
              <a:gd name="T34" fmla="*/ 2147483647 w 75"/>
              <a:gd name="T35" fmla="*/ 2147483647 h 216"/>
              <a:gd name="T36" fmla="*/ 2147483647 w 75"/>
              <a:gd name="T37" fmla="*/ 2147483647 h 2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3" name="Freeform 136"/>
          <p:cNvSpPr>
            <a:spLocks/>
          </p:cNvSpPr>
          <p:nvPr/>
        </p:nvSpPr>
        <p:spPr bwMode="auto">
          <a:xfrm>
            <a:off x="8497889" y="4022726"/>
            <a:ext cx="53975" cy="55563"/>
          </a:xfrm>
          <a:custGeom>
            <a:avLst/>
            <a:gdLst>
              <a:gd name="T0" fmla="*/ 2147483647 w 110"/>
              <a:gd name="T1" fmla="*/ 2147483647 h 111"/>
              <a:gd name="T2" fmla="*/ 2147483647 w 110"/>
              <a:gd name="T3" fmla="*/ 2147483647 h 111"/>
              <a:gd name="T4" fmla="*/ 2147483647 w 110"/>
              <a:gd name="T5" fmla="*/ 2147483647 h 111"/>
              <a:gd name="T6" fmla="*/ 2147483647 w 110"/>
              <a:gd name="T7" fmla="*/ 2147483647 h 111"/>
              <a:gd name="T8" fmla="*/ 2147483647 w 110"/>
              <a:gd name="T9" fmla="*/ 2147483647 h 111"/>
              <a:gd name="T10" fmla="*/ 2147483647 w 110"/>
              <a:gd name="T11" fmla="*/ 2147483647 h 111"/>
              <a:gd name="T12" fmla="*/ 2147483647 w 110"/>
              <a:gd name="T13" fmla="*/ 2147483647 h 111"/>
              <a:gd name="T14" fmla="*/ 2147483647 w 110"/>
              <a:gd name="T15" fmla="*/ 2147483647 h 111"/>
              <a:gd name="T16" fmla="*/ 2147483647 w 110"/>
              <a:gd name="T17" fmla="*/ 2147483647 h 111"/>
              <a:gd name="T18" fmla="*/ 2147483647 w 110"/>
              <a:gd name="T19" fmla="*/ 2147483647 h 111"/>
              <a:gd name="T20" fmla="*/ 2147483647 w 110"/>
              <a:gd name="T21" fmla="*/ 2147483647 h 111"/>
              <a:gd name="T22" fmla="*/ 2147483647 w 110"/>
              <a:gd name="T23" fmla="*/ 2147483647 h 111"/>
              <a:gd name="T24" fmla="*/ 2147483647 w 110"/>
              <a:gd name="T25" fmla="*/ 2147483647 h 111"/>
              <a:gd name="T26" fmla="*/ 2147483647 w 110"/>
              <a:gd name="T27" fmla="*/ 2147483647 h 111"/>
              <a:gd name="T28" fmla="*/ 2147483647 w 110"/>
              <a:gd name="T29" fmla="*/ 2147483647 h 111"/>
              <a:gd name="T30" fmla="*/ 2147483647 w 110"/>
              <a:gd name="T31" fmla="*/ 2147483647 h 111"/>
              <a:gd name="T32" fmla="*/ 2147483647 w 110"/>
              <a:gd name="T33" fmla="*/ 0 h 111"/>
              <a:gd name="T34" fmla="*/ 2147483647 w 110"/>
              <a:gd name="T35" fmla="*/ 2147483647 h 111"/>
              <a:gd name="T36" fmla="*/ 2147483647 w 110"/>
              <a:gd name="T37" fmla="*/ 2147483647 h 111"/>
              <a:gd name="T38" fmla="*/ 2147483647 w 110"/>
              <a:gd name="T39" fmla="*/ 2147483647 h 111"/>
              <a:gd name="T40" fmla="*/ 2147483647 w 110"/>
              <a:gd name="T41" fmla="*/ 2147483647 h 111"/>
              <a:gd name="T42" fmla="*/ 2147483647 w 110"/>
              <a:gd name="T43" fmla="*/ 2147483647 h 111"/>
              <a:gd name="T44" fmla="*/ 2147483647 w 110"/>
              <a:gd name="T45" fmla="*/ 2147483647 h 111"/>
              <a:gd name="T46" fmla="*/ 2147483647 w 110"/>
              <a:gd name="T47" fmla="*/ 2147483647 h 111"/>
              <a:gd name="T48" fmla="*/ 0 w 110"/>
              <a:gd name="T49" fmla="*/ 2147483647 h 111"/>
              <a:gd name="T50" fmla="*/ 2147483647 w 110"/>
              <a:gd name="T51" fmla="*/ 2147483647 h 111"/>
              <a:gd name="T52" fmla="*/ 2147483647 w 110"/>
              <a:gd name="T53" fmla="*/ 2147483647 h 111"/>
              <a:gd name="T54" fmla="*/ 2147483647 w 110"/>
              <a:gd name="T55" fmla="*/ 2147483647 h 111"/>
              <a:gd name="T56" fmla="*/ 2147483647 w 110"/>
              <a:gd name="T57" fmla="*/ 2147483647 h 111"/>
              <a:gd name="T58" fmla="*/ 2147483647 w 110"/>
              <a:gd name="T59" fmla="*/ 2147483647 h 111"/>
              <a:gd name="T60" fmla="*/ 2147483647 w 110"/>
              <a:gd name="T61" fmla="*/ 2147483647 h 111"/>
              <a:gd name="T62" fmla="*/ 2147483647 w 110"/>
              <a:gd name="T63" fmla="*/ 2147483647 h 111"/>
              <a:gd name="T64" fmla="*/ 2147483647 w 110"/>
              <a:gd name="T65" fmla="*/ 2147483647 h 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4" name="Freeform 137"/>
          <p:cNvSpPr>
            <a:spLocks/>
          </p:cNvSpPr>
          <p:nvPr/>
        </p:nvSpPr>
        <p:spPr bwMode="auto">
          <a:xfrm>
            <a:off x="8334375" y="4024314"/>
            <a:ext cx="26988" cy="26987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5" name="Freeform 138"/>
          <p:cNvSpPr>
            <a:spLocks/>
          </p:cNvSpPr>
          <p:nvPr/>
        </p:nvSpPr>
        <p:spPr bwMode="auto">
          <a:xfrm>
            <a:off x="8380414" y="4025900"/>
            <a:ext cx="26987" cy="26988"/>
          </a:xfrm>
          <a:custGeom>
            <a:avLst/>
            <a:gdLst>
              <a:gd name="T0" fmla="*/ 2147483647 w 55"/>
              <a:gd name="T1" fmla="*/ 2147483647 h 55"/>
              <a:gd name="T2" fmla="*/ 2147483647 w 55"/>
              <a:gd name="T3" fmla="*/ 2147483647 h 55"/>
              <a:gd name="T4" fmla="*/ 2147483647 w 55"/>
              <a:gd name="T5" fmla="*/ 2147483647 h 55"/>
              <a:gd name="T6" fmla="*/ 2147483647 w 55"/>
              <a:gd name="T7" fmla="*/ 2147483647 h 55"/>
              <a:gd name="T8" fmla="*/ 2147483647 w 55"/>
              <a:gd name="T9" fmla="*/ 2147483647 h 55"/>
              <a:gd name="T10" fmla="*/ 2147483647 w 55"/>
              <a:gd name="T11" fmla="*/ 2147483647 h 55"/>
              <a:gd name="T12" fmla="*/ 2147483647 w 55"/>
              <a:gd name="T13" fmla="*/ 2147483647 h 55"/>
              <a:gd name="T14" fmla="*/ 2147483647 w 55"/>
              <a:gd name="T15" fmla="*/ 2147483647 h 55"/>
              <a:gd name="T16" fmla="*/ 2147483647 w 55"/>
              <a:gd name="T17" fmla="*/ 0 h 55"/>
              <a:gd name="T18" fmla="*/ 2147483647 w 55"/>
              <a:gd name="T19" fmla="*/ 2147483647 h 55"/>
              <a:gd name="T20" fmla="*/ 2147483647 w 55"/>
              <a:gd name="T21" fmla="*/ 2147483647 h 55"/>
              <a:gd name="T22" fmla="*/ 2147483647 w 55"/>
              <a:gd name="T23" fmla="*/ 2147483647 h 55"/>
              <a:gd name="T24" fmla="*/ 0 w 55"/>
              <a:gd name="T25" fmla="*/ 2147483647 h 55"/>
              <a:gd name="T26" fmla="*/ 2147483647 w 55"/>
              <a:gd name="T27" fmla="*/ 2147483647 h 55"/>
              <a:gd name="T28" fmla="*/ 2147483647 w 55"/>
              <a:gd name="T29" fmla="*/ 2147483647 h 55"/>
              <a:gd name="T30" fmla="*/ 2147483647 w 55"/>
              <a:gd name="T31" fmla="*/ 2147483647 h 55"/>
              <a:gd name="T32" fmla="*/ 2147483647 w 55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6" name="Freeform 139"/>
          <p:cNvSpPr>
            <a:spLocks/>
          </p:cNvSpPr>
          <p:nvPr/>
        </p:nvSpPr>
        <p:spPr bwMode="auto">
          <a:xfrm>
            <a:off x="8201025" y="3656013"/>
            <a:ext cx="76200" cy="368300"/>
          </a:xfrm>
          <a:custGeom>
            <a:avLst/>
            <a:gdLst>
              <a:gd name="T0" fmla="*/ 2147483647 w 156"/>
              <a:gd name="T1" fmla="*/ 2147483647 h 752"/>
              <a:gd name="T2" fmla="*/ 2147483647 w 156"/>
              <a:gd name="T3" fmla="*/ 2147483647 h 752"/>
              <a:gd name="T4" fmla="*/ 2147483647 w 156"/>
              <a:gd name="T5" fmla="*/ 2147483647 h 752"/>
              <a:gd name="T6" fmla="*/ 2147483647 w 156"/>
              <a:gd name="T7" fmla="*/ 2147483647 h 752"/>
              <a:gd name="T8" fmla="*/ 2147483647 w 156"/>
              <a:gd name="T9" fmla="*/ 2147483647 h 752"/>
              <a:gd name="T10" fmla="*/ 0 w 156"/>
              <a:gd name="T11" fmla="*/ 2147483647 h 752"/>
              <a:gd name="T12" fmla="*/ 2147483647 w 156"/>
              <a:gd name="T13" fmla="*/ 2147483647 h 752"/>
              <a:gd name="T14" fmla="*/ 2147483647 w 156"/>
              <a:gd name="T15" fmla="*/ 2147483647 h 752"/>
              <a:gd name="T16" fmla="*/ 2147483647 w 156"/>
              <a:gd name="T17" fmla="*/ 2147483647 h 752"/>
              <a:gd name="T18" fmla="*/ 2147483647 w 156"/>
              <a:gd name="T19" fmla="*/ 2147483647 h 752"/>
              <a:gd name="T20" fmla="*/ 2147483647 w 156"/>
              <a:gd name="T21" fmla="*/ 2147483647 h 752"/>
              <a:gd name="T22" fmla="*/ 2147483647 w 156"/>
              <a:gd name="T23" fmla="*/ 2147483647 h 752"/>
              <a:gd name="T24" fmla="*/ 2147483647 w 156"/>
              <a:gd name="T25" fmla="*/ 2147483647 h 752"/>
              <a:gd name="T26" fmla="*/ 2147483647 w 156"/>
              <a:gd name="T27" fmla="*/ 2147483647 h 752"/>
              <a:gd name="T28" fmla="*/ 2147483647 w 156"/>
              <a:gd name="T29" fmla="*/ 2147483647 h 752"/>
              <a:gd name="T30" fmla="*/ 2147483647 w 156"/>
              <a:gd name="T31" fmla="*/ 2147483647 h 752"/>
              <a:gd name="T32" fmla="*/ 2147483647 w 156"/>
              <a:gd name="T33" fmla="*/ 2147483647 h 752"/>
              <a:gd name="T34" fmla="*/ 2147483647 w 156"/>
              <a:gd name="T35" fmla="*/ 2147483647 h 752"/>
              <a:gd name="T36" fmla="*/ 2147483647 w 156"/>
              <a:gd name="T37" fmla="*/ 2147483647 h 752"/>
              <a:gd name="T38" fmla="*/ 2147483647 w 156"/>
              <a:gd name="T39" fmla="*/ 2147483647 h 752"/>
              <a:gd name="T40" fmla="*/ 2147483647 w 156"/>
              <a:gd name="T41" fmla="*/ 2147483647 h 752"/>
              <a:gd name="T42" fmla="*/ 2147483647 w 156"/>
              <a:gd name="T43" fmla="*/ 0 h 752"/>
              <a:gd name="T44" fmla="*/ 2147483647 w 156"/>
              <a:gd name="T45" fmla="*/ 0 h 752"/>
              <a:gd name="T46" fmla="*/ 2147483647 w 156"/>
              <a:gd name="T47" fmla="*/ 2147483647 h 752"/>
              <a:gd name="T48" fmla="*/ 2147483647 w 156"/>
              <a:gd name="T49" fmla="*/ 2147483647 h 752"/>
              <a:gd name="T50" fmla="*/ 2147483647 w 156"/>
              <a:gd name="T51" fmla="*/ 2147483647 h 7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7" name="Freeform 140"/>
          <p:cNvSpPr>
            <a:spLocks/>
          </p:cNvSpPr>
          <p:nvPr/>
        </p:nvSpPr>
        <p:spPr bwMode="auto">
          <a:xfrm>
            <a:off x="8591550" y="3609976"/>
            <a:ext cx="103188" cy="411163"/>
          </a:xfrm>
          <a:custGeom>
            <a:avLst/>
            <a:gdLst>
              <a:gd name="T0" fmla="*/ 2147483647 w 212"/>
              <a:gd name="T1" fmla="*/ 2147483647 h 839"/>
              <a:gd name="T2" fmla="*/ 2147483647 w 212"/>
              <a:gd name="T3" fmla="*/ 2147483647 h 839"/>
              <a:gd name="T4" fmla="*/ 2147483647 w 212"/>
              <a:gd name="T5" fmla="*/ 2147483647 h 839"/>
              <a:gd name="T6" fmla="*/ 2147483647 w 212"/>
              <a:gd name="T7" fmla="*/ 2147483647 h 839"/>
              <a:gd name="T8" fmla="*/ 2147483647 w 212"/>
              <a:gd name="T9" fmla="*/ 2147483647 h 839"/>
              <a:gd name="T10" fmla="*/ 2147483647 w 212"/>
              <a:gd name="T11" fmla="*/ 2147483647 h 839"/>
              <a:gd name="T12" fmla="*/ 2147483647 w 212"/>
              <a:gd name="T13" fmla="*/ 2147483647 h 839"/>
              <a:gd name="T14" fmla="*/ 2147483647 w 212"/>
              <a:gd name="T15" fmla="*/ 2147483647 h 839"/>
              <a:gd name="T16" fmla="*/ 2147483647 w 212"/>
              <a:gd name="T17" fmla="*/ 2147483647 h 839"/>
              <a:gd name="T18" fmla="*/ 2147483647 w 212"/>
              <a:gd name="T19" fmla="*/ 2147483647 h 839"/>
              <a:gd name="T20" fmla="*/ 2147483647 w 212"/>
              <a:gd name="T21" fmla="*/ 2147483647 h 839"/>
              <a:gd name="T22" fmla="*/ 2147483647 w 212"/>
              <a:gd name="T23" fmla="*/ 2147483647 h 839"/>
              <a:gd name="T24" fmla="*/ 2147483647 w 212"/>
              <a:gd name="T25" fmla="*/ 2147483647 h 839"/>
              <a:gd name="T26" fmla="*/ 2147483647 w 212"/>
              <a:gd name="T27" fmla="*/ 2147483647 h 839"/>
              <a:gd name="T28" fmla="*/ 0 w 212"/>
              <a:gd name="T29" fmla="*/ 2147483647 h 839"/>
              <a:gd name="T30" fmla="*/ 2147483647 w 212"/>
              <a:gd name="T31" fmla="*/ 2147483647 h 839"/>
              <a:gd name="T32" fmla="*/ 2147483647 w 212"/>
              <a:gd name="T33" fmla="*/ 2147483647 h 839"/>
              <a:gd name="T34" fmla="*/ 2147483647 w 212"/>
              <a:gd name="T35" fmla="*/ 0 h 839"/>
              <a:gd name="T36" fmla="*/ 2147483647 w 212"/>
              <a:gd name="T37" fmla="*/ 2147483647 h 8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8" name="Freeform 141"/>
          <p:cNvSpPr>
            <a:spLocks/>
          </p:cNvSpPr>
          <p:nvPr/>
        </p:nvSpPr>
        <p:spPr bwMode="auto">
          <a:xfrm>
            <a:off x="8204201" y="3678238"/>
            <a:ext cx="66675" cy="322262"/>
          </a:xfrm>
          <a:custGeom>
            <a:avLst/>
            <a:gdLst>
              <a:gd name="T0" fmla="*/ 2147483647 w 137"/>
              <a:gd name="T1" fmla="*/ 2147483647 h 656"/>
              <a:gd name="T2" fmla="*/ 2147483647 w 137"/>
              <a:gd name="T3" fmla="*/ 2147483647 h 656"/>
              <a:gd name="T4" fmla="*/ 2147483647 w 137"/>
              <a:gd name="T5" fmla="*/ 2147483647 h 656"/>
              <a:gd name="T6" fmla="*/ 2147483647 w 137"/>
              <a:gd name="T7" fmla="*/ 2147483647 h 656"/>
              <a:gd name="T8" fmla="*/ 2147483647 w 137"/>
              <a:gd name="T9" fmla="*/ 2147483647 h 656"/>
              <a:gd name="T10" fmla="*/ 0 w 137"/>
              <a:gd name="T11" fmla="*/ 2147483647 h 656"/>
              <a:gd name="T12" fmla="*/ 2147483647 w 137"/>
              <a:gd name="T13" fmla="*/ 2147483647 h 656"/>
              <a:gd name="T14" fmla="*/ 2147483647 w 137"/>
              <a:gd name="T15" fmla="*/ 2147483647 h 656"/>
              <a:gd name="T16" fmla="*/ 2147483647 w 137"/>
              <a:gd name="T17" fmla="*/ 2147483647 h 656"/>
              <a:gd name="T18" fmla="*/ 2147483647 w 137"/>
              <a:gd name="T19" fmla="*/ 2147483647 h 656"/>
              <a:gd name="T20" fmla="*/ 2147483647 w 137"/>
              <a:gd name="T21" fmla="*/ 2147483647 h 656"/>
              <a:gd name="T22" fmla="*/ 2147483647 w 137"/>
              <a:gd name="T23" fmla="*/ 2147483647 h 656"/>
              <a:gd name="T24" fmla="*/ 2147483647 w 137"/>
              <a:gd name="T25" fmla="*/ 2147483647 h 656"/>
              <a:gd name="T26" fmla="*/ 2147483647 w 137"/>
              <a:gd name="T27" fmla="*/ 2147483647 h 656"/>
              <a:gd name="T28" fmla="*/ 2147483647 w 137"/>
              <a:gd name="T29" fmla="*/ 2147483647 h 656"/>
              <a:gd name="T30" fmla="*/ 2147483647 w 137"/>
              <a:gd name="T31" fmla="*/ 2147483647 h 656"/>
              <a:gd name="T32" fmla="*/ 2147483647 w 137"/>
              <a:gd name="T33" fmla="*/ 2147483647 h 656"/>
              <a:gd name="T34" fmla="*/ 2147483647 w 137"/>
              <a:gd name="T35" fmla="*/ 2147483647 h 656"/>
              <a:gd name="T36" fmla="*/ 2147483647 w 137"/>
              <a:gd name="T37" fmla="*/ 2147483647 h 656"/>
              <a:gd name="T38" fmla="*/ 2147483647 w 137"/>
              <a:gd name="T39" fmla="*/ 2147483647 h 656"/>
              <a:gd name="T40" fmla="*/ 2147483647 w 137"/>
              <a:gd name="T41" fmla="*/ 2147483647 h 656"/>
              <a:gd name="T42" fmla="*/ 2147483647 w 137"/>
              <a:gd name="T43" fmla="*/ 0 h 656"/>
              <a:gd name="T44" fmla="*/ 2147483647 w 137"/>
              <a:gd name="T45" fmla="*/ 0 h 656"/>
              <a:gd name="T46" fmla="*/ 2147483647 w 137"/>
              <a:gd name="T47" fmla="*/ 2147483647 h 656"/>
              <a:gd name="T48" fmla="*/ 2147483647 w 137"/>
              <a:gd name="T49" fmla="*/ 2147483647 h 656"/>
              <a:gd name="T50" fmla="*/ 2147483647 w 137"/>
              <a:gd name="T51" fmla="*/ 2147483647 h 6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9" name="Freeform 142"/>
          <p:cNvSpPr>
            <a:spLocks/>
          </p:cNvSpPr>
          <p:nvPr/>
        </p:nvSpPr>
        <p:spPr bwMode="auto">
          <a:xfrm>
            <a:off x="8207376" y="3700463"/>
            <a:ext cx="55563" cy="273050"/>
          </a:xfrm>
          <a:custGeom>
            <a:avLst/>
            <a:gdLst>
              <a:gd name="T0" fmla="*/ 2147483647 w 116"/>
              <a:gd name="T1" fmla="*/ 2147483647 h 560"/>
              <a:gd name="T2" fmla="*/ 2147483647 w 116"/>
              <a:gd name="T3" fmla="*/ 2147483647 h 560"/>
              <a:gd name="T4" fmla="*/ 2147483647 w 116"/>
              <a:gd name="T5" fmla="*/ 2147483647 h 560"/>
              <a:gd name="T6" fmla="*/ 2147483647 w 116"/>
              <a:gd name="T7" fmla="*/ 2147483647 h 560"/>
              <a:gd name="T8" fmla="*/ 2147483647 w 116"/>
              <a:gd name="T9" fmla="*/ 2147483647 h 560"/>
              <a:gd name="T10" fmla="*/ 0 w 116"/>
              <a:gd name="T11" fmla="*/ 2147483647 h 560"/>
              <a:gd name="T12" fmla="*/ 2147483647 w 116"/>
              <a:gd name="T13" fmla="*/ 2147483647 h 560"/>
              <a:gd name="T14" fmla="*/ 2147483647 w 116"/>
              <a:gd name="T15" fmla="*/ 2147483647 h 560"/>
              <a:gd name="T16" fmla="*/ 2147483647 w 116"/>
              <a:gd name="T17" fmla="*/ 2147483647 h 560"/>
              <a:gd name="T18" fmla="*/ 2147483647 w 116"/>
              <a:gd name="T19" fmla="*/ 2147483647 h 560"/>
              <a:gd name="T20" fmla="*/ 2147483647 w 116"/>
              <a:gd name="T21" fmla="*/ 2147483647 h 560"/>
              <a:gd name="T22" fmla="*/ 2147483647 w 116"/>
              <a:gd name="T23" fmla="*/ 2147483647 h 560"/>
              <a:gd name="T24" fmla="*/ 2147483647 w 116"/>
              <a:gd name="T25" fmla="*/ 2147483647 h 560"/>
              <a:gd name="T26" fmla="*/ 2147483647 w 116"/>
              <a:gd name="T27" fmla="*/ 2147483647 h 560"/>
              <a:gd name="T28" fmla="*/ 2147483647 w 116"/>
              <a:gd name="T29" fmla="*/ 2147483647 h 560"/>
              <a:gd name="T30" fmla="*/ 2147483647 w 116"/>
              <a:gd name="T31" fmla="*/ 2147483647 h 560"/>
              <a:gd name="T32" fmla="*/ 2147483647 w 116"/>
              <a:gd name="T33" fmla="*/ 2147483647 h 560"/>
              <a:gd name="T34" fmla="*/ 2147483647 w 116"/>
              <a:gd name="T35" fmla="*/ 2147483647 h 560"/>
              <a:gd name="T36" fmla="*/ 2147483647 w 116"/>
              <a:gd name="T37" fmla="*/ 2147483647 h 560"/>
              <a:gd name="T38" fmla="*/ 2147483647 w 116"/>
              <a:gd name="T39" fmla="*/ 2147483647 h 560"/>
              <a:gd name="T40" fmla="*/ 2147483647 w 116"/>
              <a:gd name="T41" fmla="*/ 2147483647 h 560"/>
              <a:gd name="T42" fmla="*/ 2147483647 w 116"/>
              <a:gd name="T43" fmla="*/ 0 h 560"/>
              <a:gd name="T44" fmla="*/ 2147483647 w 116"/>
              <a:gd name="T45" fmla="*/ 0 h 560"/>
              <a:gd name="T46" fmla="*/ 2147483647 w 116"/>
              <a:gd name="T47" fmla="*/ 2147483647 h 560"/>
              <a:gd name="T48" fmla="*/ 2147483647 w 116"/>
              <a:gd name="T49" fmla="*/ 2147483647 h 560"/>
              <a:gd name="T50" fmla="*/ 2147483647 w 116"/>
              <a:gd name="T51" fmla="*/ 2147483647 h 5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0" name="Freeform 143"/>
          <p:cNvSpPr>
            <a:spLocks/>
          </p:cNvSpPr>
          <p:nvPr/>
        </p:nvSpPr>
        <p:spPr bwMode="auto">
          <a:xfrm>
            <a:off x="8208964" y="3721101"/>
            <a:ext cx="47625" cy="227013"/>
          </a:xfrm>
          <a:custGeom>
            <a:avLst/>
            <a:gdLst>
              <a:gd name="T0" fmla="*/ 2147483647 w 97"/>
              <a:gd name="T1" fmla="*/ 2147483647 h 463"/>
              <a:gd name="T2" fmla="*/ 2147483647 w 97"/>
              <a:gd name="T3" fmla="*/ 2147483647 h 463"/>
              <a:gd name="T4" fmla="*/ 2147483647 w 97"/>
              <a:gd name="T5" fmla="*/ 2147483647 h 463"/>
              <a:gd name="T6" fmla="*/ 2147483647 w 97"/>
              <a:gd name="T7" fmla="*/ 2147483647 h 463"/>
              <a:gd name="T8" fmla="*/ 2147483647 w 97"/>
              <a:gd name="T9" fmla="*/ 2147483647 h 463"/>
              <a:gd name="T10" fmla="*/ 0 w 97"/>
              <a:gd name="T11" fmla="*/ 2147483647 h 463"/>
              <a:gd name="T12" fmla="*/ 0 w 97"/>
              <a:gd name="T13" fmla="*/ 2147483647 h 463"/>
              <a:gd name="T14" fmla="*/ 2147483647 w 97"/>
              <a:gd name="T15" fmla="*/ 2147483647 h 463"/>
              <a:gd name="T16" fmla="*/ 2147483647 w 97"/>
              <a:gd name="T17" fmla="*/ 2147483647 h 463"/>
              <a:gd name="T18" fmla="*/ 2147483647 w 97"/>
              <a:gd name="T19" fmla="*/ 2147483647 h 463"/>
              <a:gd name="T20" fmla="*/ 2147483647 w 97"/>
              <a:gd name="T21" fmla="*/ 2147483647 h 463"/>
              <a:gd name="T22" fmla="*/ 2147483647 w 97"/>
              <a:gd name="T23" fmla="*/ 2147483647 h 463"/>
              <a:gd name="T24" fmla="*/ 2147483647 w 97"/>
              <a:gd name="T25" fmla="*/ 2147483647 h 463"/>
              <a:gd name="T26" fmla="*/ 2147483647 w 97"/>
              <a:gd name="T27" fmla="*/ 2147483647 h 463"/>
              <a:gd name="T28" fmla="*/ 2147483647 w 97"/>
              <a:gd name="T29" fmla="*/ 2147483647 h 463"/>
              <a:gd name="T30" fmla="*/ 2147483647 w 97"/>
              <a:gd name="T31" fmla="*/ 2147483647 h 463"/>
              <a:gd name="T32" fmla="*/ 2147483647 w 97"/>
              <a:gd name="T33" fmla="*/ 2147483647 h 463"/>
              <a:gd name="T34" fmla="*/ 2147483647 w 97"/>
              <a:gd name="T35" fmla="*/ 2147483647 h 463"/>
              <a:gd name="T36" fmla="*/ 2147483647 w 97"/>
              <a:gd name="T37" fmla="*/ 2147483647 h 463"/>
              <a:gd name="T38" fmla="*/ 2147483647 w 97"/>
              <a:gd name="T39" fmla="*/ 2147483647 h 463"/>
              <a:gd name="T40" fmla="*/ 2147483647 w 97"/>
              <a:gd name="T41" fmla="*/ 2147483647 h 463"/>
              <a:gd name="T42" fmla="*/ 2147483647 w 97"/>
              <a:gd name="T43" fmla="*/ 0 h 463"/>
              <a:gd name="T44" fmla="*/ 2147483647 w 97"/>
              <a:gd name="T45" fmla="*/ 0 h 463"/>
              <a:gd name="T46" fmla="*/ 2147483647 w 97"/>
              <a:gd name="T47" fmla="*/ 0 h 463"/>
              <a:gd name="T48" fmla="*/ 2147483647 w 97"/>
              <a:gd name="T49" fmla="*/ 2147483647 h 463"/>
              <a:gd name="T50" fmla="*/ 2147483647 w 97"/>
              <a:gd name="T51" fmla="*/ 2147483647 h 46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1" name="Freeform 144"/>
          <p:cNvSpPr>
            <a:spLocks/>
          </p:cNvSpPr>
          <p:nvPr/>
        </p:nvSpPr>
        <p:spPr bwMode="auto">
          <a:xfrm>
            <a:off x="8212138" y="3743325"/>
            <a:ext cx="36512" cy="179388"/>
          </a:xfrm>
          <a:custGeom>
            <a:avLst/>
            <a:gdLst>
              <a:gd name="T0" fmla="*/ 2147483647 w 77"/>
              <a:gd name="T1" fmla="*/ 2147483647 h 367"/>
              <a:gd name="T2" fmla="*/ 2147483647 w 77"/>
              <a:gd name="T3" fmla="*/ 2147483647 h 367"/>
              <a:gd name="T4" fmla="*/ 2147483647 w 77"/>
              <a:gd name="T5" fmla="*/ 2147483647 h 367"/>
              <a:gd name="T6" fmla="*/ 2147483647 w 77"/>
              <a:gd name="T7" fmla="*/ 2147483647 h 367"/>
              <a:gd name="T8" fmla="*/ 2147483647 w 77"/>
              <a:gd name="T9" fmla="*/ 2147483647 h 367"/>
              <a:gd name="T10" fmla="*/ 0 w 77"/>
              <a:gd name="T11" fmla="*/ 2147483647 h 367"/>
              <a:gd name="T12" fmla="*/ 0 w 77"/>
              <a:gd name="T13" fmla="*/ 2147483647 h 367"/>
              <a:gd name="T14" fmla="*/ 2147483647 w 77"/>
              <a:gd name="T15" fmla="*/ 2147483647 h 367"/>
              <a:gd name="T16" fmla="*/ 2147483647 w 77"/>
              <a:gd name="T17" fmla="*/ 2147483647 h 367"/>
              <a:gd name="T18" fmla="*/ 2147483647 w 77"/>
              <a:gd name="T19" fmla="*/ 2147483647 h 367"/>
              <a:gd name="T20" fmla="*/ 2147483647 w 77"/>
              <a:gd name="T21" fmla="*/ 2147483647 h 367"/>
              <a:gd name="T22" fmla="*/ 2147483647 w 77"/>
              <a:gd name="T23" fmla="*/ 2147483647 h 367"/>
              <a:gd name="T24" fmla="*/ 2147483647 w 77"/>
              <a:gd name="T25" fmla="*/ 2147483647 h 367"/>
              <a:gd name="T26" fmla="*/ 2147483647 w 77"/>
              <a:gd name="T27" fmla="*/ 2147483647 h 367"/>
              <a:gd name="T28" fmla="*/ 2147483647 w 77"/>
              <a:gd name="T29" fmla="*/ 2147483647 h 367"/>
              <a:gd name="T30" fmla="*/ 2147483647 w 77"/>
              <a:gd name="T31" fmla="*/ 2147483647 h 367"/>
              <a:gd name="T32" fmla="*/ 2147483647 w 77"/>
              <a:gd name="T33" fmla="*/ 2147483647 h 367"/>
              <a:gd name="T34" fmla="*/ 2147483647 w 77"/>
              <a:gd name="T35" fmla="*/ 2147483647 h 367"/>
              <a:gd name="T36" fmla="*/ 2147483647 w 77"/>
              <a:gd name="T37" fmla="*/ 2147483647 h 367"/>
              <a:gd name="T38" fmla="*/ 2147483647 w 77"/>
              <a:gd name="T39" fmla="*/ 2147483647 h 367"/>
              <a:gd name="T40" fmla="*/ 2147483647 w 77"/>
              <a:gd name="T41" fmla="*/ 2147483647 h 367"/>
              <a:gd name="T42" fmla="*/ 2147483647 w 77"/>
              <a:gd name="T43" fmla="*/ 0 h 367"/>
              <a:gd name="T44" fmla="*/ 2147483647 w 77"/>
              <a:gd name="T45" fmla="*/ 0 h 367"/>
              <a:gd name="T46" fmla="*/ 2147483647 w 77"/>
              <a:gd name="T47" fmla="*/ 2147483647 h 367"/>
              <a:gd name="T48" fmla="*/ 2147483647 w 77"/>
              <a:gd name="T49" fmla="*/ 2147483647 h 367"/>
              <a:gd name="T50" fmla="*/ 2147483647 w 77"/>
              <a:gd name="T51" fmla="*/ 2147483647 h 3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2" name="Freeform 145"/>
          <p:cNvSpPr>
            <a:spLocks/>
          </p:cNvSpPr>
          <p:nvPr/>
        </p:nvSpPr>
        <p:spPr bwMode="auto">
          <a:xfrm>
            <a:off x="8215314" y="3765551"/>
            <a:ext cx="26987" cy="131763"/>
          </a:xfrm>
          <a:custGeom>
            <a:avLst/>
            <a:gdLst>
              <a:gd name="T0" fmla="*/ 2147483647 w 56"/>
              <a:gd name="T1" fmla="*/ 2147483647 h 271"/>
              <a:gd name="T2" fmla="*/ 2147483647 w 56"/>
              <a:gd name="T3" fmla="*/ 2147483647 h 271"/>
              <a:gd name="T4" fmla="*/ 2147483647 w 56"/>
              <a:gd name="T5" fmla="*/ 2147483647 h 271"/>
              <a:gd name="T6" fmla="*/ 2147483647 w 56"/>
              <a:gd name="T7" fmla="*/ 2147483647 h 271"/>
              <a:gd name="T8" fmla="*/ 2147483647 w 56"/>
              <a:gd name="T9" fmla="*/ 2147483647 h 271"/>
              <a:gd name="T10" fmla="*/ 0 w 56"/>
              <a:gd name="T11" fmla="*/ 2147483647 h 271"/>
              <a:gd name="T12" fmla="*/ 0 w 56"/>
              <a:gd name="T13" fmla="*/ 2147483647 h 271"/>
              <a:gd name="T14" fmla="*/ 2147483647 w 56"/>
              <a:gd name="T15" fmla="*/ 2147483647 h 271"/>
              <a:gd name="T16" fmla="*/ 2147483647 w 56"/>
              <a:gd name="T17" fmla="*/ 2147483647 h 271"/>
              <a:gd name="T18" fmla="*/ 2147483647 w 56"/>
              <a:gd name="T19" fmla="*/ 2147483647 h 271"/>
              <a:gd name="T20" fmla="*/ 2147483647 w 56"/>
              <a:gd name="T21" fmla="*/ 2147483647 h 271"/>
              <a:gd name="T22" fmla="*/ 2147483647 w 56"/>
              <a:gd name="T23" fmla="*/ 2147483647 h 271"/>
              <a:gd name="T24" fmla="*/ 2147483647 w 56"/>
              <a:gd name="T25" fmla="*/ 2147483647 h 271"/>
              <a:gd name="T26" fmla="*/ 2147483647 w 56"/>
              <a:gd name="T27" fmla="*/ 2147483647 h 271"/>
              <a:gd name="T28" fmla="*/ 2147483647 w 56"/>
              <a:gd name="T29" fmla="*/ 2147483647 h 271"/>
              <a:gd name="T30" fmla="*/ 2147483647 w 56"/>
              <a:gd name="T31" fmla="*/ 2147483647 h 271"/>
              <a:gd name="T32" fmla="*/ 2147483647 w 56"/>
              <a:gd name="T33" fmla="*/ 2147483647 h 271"/>
              <a:gd name="T34" fmla="*/ 2147483647 w 56"/>
              <a:gd name="T35" fmla="*/ 2147483647 h 271"/>
              <a:gd name="T36" fmla="*/ 2147483647 w 56"/>
              <a:gd name="T37" fmla="*/ 2147483647 h 271"/>
              <a:gd name="T38" fmla="*/ 2147483647 w 56"/>
              <a:gd name="T39" fmla="*/ 2147483647 h 271"/>
              <a:gd name="T40" fmla="*/ 2147483647 w 56"/>
              <a:gd name="T41" fmla="*/ 2147483647 h 271"/>
              <a:gd name="T42" fmla="*/ 2147483647 w 56"/>
              <a:gd name="T43" fmla="*/ 0 h 271"/>
              <a:gd name="T44" fmla="*/ 2147483647 w 56"/>
              <a:gd name="T45" fmla="*/ 0 h 271"/>
              <a:gd name="T46" fmla="*/ 2147483647 w 56"/>
              <a:gd name="T47" fmla="*/ 0 h 271"/>
              <a:gd name="T48" fmla="*/ 2147483647 w 56"/>
              <a:gd name="T49" fmla="*/ 2147483647 h 271"/>
              <a:gd name="T50" fmla="*/ 2147483647 w 56"/>
              <a:gd name="T51" fmla="*/ 2147483647 h 2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3" name="Freeform 146"/>
          <p:cNvSpPr>
            <a:spLocks/>
          </p:cNvSpPr>
          <p:nvPr/>
        </p:nvSpPr>
        <p:spPr bwMode="auto">
          <a:xfrm>
            <a:off x="8594725" y="3635376"/>
            <a:ext cx="90488" cy="358775"/>
          </a:xfrm>
          <a:custGeom>
            <a:avLst/>
            <a:gdLst>
              <a:gd name="T0" fmla="*/ 2147483647 w 186"/>
              <a:gd name="T1" fmla="*/ 2147483647 h 732"/>
              <a:gd name="T2" fmla="*/ 2147483647 w 186"/>
              <a:gd name="T3" fmla="*/ 2147483647 h 732"/>
              <a:gd name="T4" fmla="*/ 2147483647 w 186"/>
              <a:gd name="T5" fmla="*/ 2147483647 h 732"/>
              <a:gd name="T6" fmla="*/ 2147483647 w 186"/>
              <a:gd name="T7" fmla="*/ 2147483647 h 732"/>
              <a:gd name="T8" fmla="*/ 2147483647 w 186"/>
              <a:gd name="T9" fmla="*/ 2147483647 h 732"/>
              <a:gd name="T10" fmla="*/ 2147483647 w 186"/>
              <a:gd name="T11" fmla="*/ 2147483647 h 732"/>
              <a:gd name="T12" fmla="*/ 2147483647 w 186"/>
              <a:gd name="T13" fmla="*/ 2147483647 h 732"/>
              <a:gd name="T14" fmla="*/ 2147483647 w 186"/>
              <a:gd name="T15" fmla="*/ 2147483647 h 732"/>
              <a:gd name="T16" fmla="*/ 2147483647 w 186"/>
              <a:gd name="T17" fmla="*/ 2147483647 h 732"/>
              <a:gd name="T18" fmla="*/ 2147483647 w 186"/>
              <a:gd name="T19" fmla="*/ 2147483647 h 732"/>
              <a:gd name="T20" fmla="*/ 2147483647 w 186"/>
              <a:gd name="T21" fmla="*/ 2147483647 h 732"/>
              <a:gd name="T22" fmla="*/ 2147483647 w 186"/>
              <a:gd name="T23" fmla="*/ 2147483647 h 732"/>
              <a:gd name="T24" fmla="*/ 2147483647 w 186"/>
              <a:gd name="T25" fmla="*/ 2147483647 h 732"/>
              <a:gd name="T26" fmla="*/ 2147483647 w 186"/>
              <a:gd name="T27" fmla="*/ 2147483647 h 732"/>
              <a:gd name="T28" fmla="*/ 0 w 186"/>
              <a:gd name="T29" fmla="*/ 2147483647 h 732"/>
              <a:gd name="T30" fmla="*/ 2147483647 w 186"/>
              <a:gd name="T31" fmla="*/ 2147483647 h 732"/>
              <a:gd name="T32" fmla="*/ 2147483647 w 186"/>
              <a:gd name="T33" fmla="*/ 2147483647 h 732"/>
              <a:gd name="T34" fmla="*/ 2147483647 w 186"/>
              <a:gd name="T35" fmla="*/ 0 h 732"/>
              <a:gd name="T36" fmla="*/ 2147483647 w 186"/>
              <a:gd name="T37" fmla="*/ 2147483647 h 7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4" name="Freeform 147"/>
          <p:cNvSpPr>
            <a:spLocks/>
          </p:cNvSpPr>
          <p:nvPr/>
        </p:nvSpPr>
        <p:spPr bwMode="auto">
          <a:xfrm>
            <a:off x="8597900" y="3660775"/>
            <a:ext cx="76200" cy="306388"/>
          </a:xfrm>
          <a:custGeom>
            <a:avLst/>
            <a:gdLst>
              <a:gd name="T0" fmla="*/ 2147483647 w 158"/>
              <a:gd name="T1" fmla="*/ 2147483647 h 625"/>
              <a:gd name="T2" fmla="*/ 2147483647 w 158"/>
              <a:gd name="T3" fmla="*/ 2147483647 h 625"/>
              <a:gd name="T4" fmla="*/ 2147483647 w 158"/>
              <a:gd name="T5" fmla="*/ 2147483647 h 625"/>
              <a:gd name="T6" fmla="*/ 2147483647 w 158"/>
              <a:gd name="T7" fmla="*/ 2147483647 h 625"/>
              <a:gd name="T8" fmla="*/ 2147483647 w 158"/>
              <a:gd name="T9" fmla="*/ 2147483647 h 625"/>
              <a:gd name="T10" fmla="*/ 2147483647 w 158"/>
              <a:gd name="T11" fmla="*/ 2147483647 h 625"/>
              <a:gd name="T12" fmla="*/ 2147483647 w 158"/>
              <a:gd name="T13" fmla="*/ 2147483647 h 625"/>
              <a:gd name="T14" fmla="*/ 2147483647 w 158"/>
              <a:gd name="T15" fmla="*/ 2147483647 h 625"/>
              <a:gd name="T16" fmla="*/ 2147483647 w 158"/>
              <a:gd name="T17" fmla="*/ 2147483647 h 625"/>
              <a:gd name="T18" fmla="*/ 2147483647 w 158"/>
              <a:gd name="T19" fmla="*/ 2147483647 h 625"/>
              <a:gd name="T20" fmla="*/ 2147483647 w 158"/>
              <a:gd name="T21" fmla="*/ 2147483647 h 625"/>
              <a:gd name="T22" fmla="*/ 2147483647 w 158"/>
              <a:gd name="T23" fmla="*/ 2147483647 h 625"/>
              <a:gd name="T24" fmla="*/ 2147483647 w 158"/>
              <a:gd name="T25" fmla="*/ 2147483647 h 625"/>
              <a:gd name="T26" fmla="*/ 2147483647 w 158"/>
              <a:gd name="T27" fmla="*/ 2147483647 h 625"/>
              <a:gd name="T28" fmla="*/ 0 w 158"/>
              <a:gd name="T29" fmla="*/ 2147483647 h 625"/>
              <a:gd name="T30" fmla="*/ 2147483647 w 158"/>
              <a:gd name="T31" fmla="*/ 2147483647 h 625"/>
              <a:gd name="T32" fmla="*/ 2147483647 w 158"/>
              <a:gd name="T33" fmla="*/ 2147483647 h 625"/>
              <a:gd name="T34" fmla="*/ 2147483647 w 158"/>
              <a:gd name="T35" fmla="*/ 0 h 625"/>
              <a:gd name="T36" fmla="*/ 2147483647 w 158"/>
              <a:gd name="T37" fmla="*/ 2147483647 h 6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5" name="Freeform 148"/>
          <p:cNvSpPr>
            <a:spLocks/>
          </p:cNvSpPr>
          <p:nvPr/>
        </p:nvSpPr>
        <p:spPr bwMode="auto">
          <a:xfrm>
            <a:off x="8601075" y="3686176"/>
            <a:ext cx="63500" cy="252413"/>
          </a:xfrm>
          <a:custGeom>
            <a:avLst/>
            <a:gdLst>
              <a:gd name="T0" fmla="*/ 2147483647 w 131"/>
              <a:gd name="T1" fmla="*/ 2147483647 h 517"/>
              <a:gd name="T2" fmla="*/ 2147483647 w 131"/>
              <a:gd name="T3" fmla="*/ 2147483647 h 517"/>
              <a:gd name="T4" fmla="*/ 2147483647 w 131"/>
              <a:gd name="T5" fmla="*/ 2147483647 h 517"/>
              <a:gd name="T6" fmla="*/ 2147483647 w 131"/>
              <a:gd name="T7" fmla="*/ 2147483647 h 517"/>
              <a:gd name="T8" fmla="*/ 2147483647 w 131"/>
              <a:gd name="T9" fmla="*/ 2147483647 h 517"/>
              <a:gd name="T10" fmla="*/ 2147483647 w 131"/>
              <a:gd name="T11" fmla="*/ 2147483647 h 517"/>
              <a:gd name="T12" fmla="*/ 2147483647 w 131"/>
              <a:gd name="T13" fmla="*/ 2147483647 h 517"/>
              <a:gd name="T14" fmla="*/ 2147483647 w 131"/>
              <a:gd name="T15" fmla="*/ 2147483647 h 517"/>
              <a:gd name="T16" fmla="*/ 2147483647 w 131"/>
              <a:gd name="T17" fmla="*/ 2147483647 h 517"/>
              <a:gd name="T18" fmla="*/ 2147483647 w 131"/>
              <a:gd name="T19" fmla="*/ 2147483647 h 517"/>
              <a:gd name="T20" fmla="*/ 2147483647 w 131"/>
              <a:gd name="T21" fmla="*/ 2147483647 h 517"/>
              <a:gd name="T22" fmla="*/ 2147483647 w 131"/>
              <a:gd name="T23" fmla="*/ 2147483647 h 517"/>
              <a:gd name="T24" fmla="*/ 2147483647 w 131"/>
              <a:gd name="T25" fmla="*/ 2147483647 h 517"/>
              <a:gd name="T26" fmla="*/ 2147483647 w 131"/>
              <a:gd name="T27" fmla="*/ 2147483647 h 517"/>
              <a:gd name="T28" fmla="*/ 0 w 131"/>
              <a:gd name="T29" fmla="*/ 2147483647 h 517"/>
              <a:gd name="T30" fmla="*/ 2147483647 w 131"/>
              <a:gd name="T31" fmla="*/ 2147483647 h 517"/>
              <a:gd name="T32" fmla="*/ 2147483647 w 131"/>
              <a:gd name="T33" fmla="*/ 2147483647 h 517"/>
              <a:gd name="T34" fmla="*/ 2147483647 w 131"/>
              <a:gd name="T35" fmla="*/ 0 h 517"/>
              <a:gd name="T36" fmla="*/ 2147483647 w 131"/>
              <a:gd name="T37" fmla="*/ 2147483647 h 5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6" name="Freeform 149"/>
          <p:cNvSpPr>
            <a:spLocks/>
          </p:cNvSpPr>
          <p:nvPr/>
        </p:nvSpPr>
        <p:spPr bwMode="auto">
          <a:xfrm>
            <a:off x="8604250" y="3709988"/>
            <a:ext cx="50800" cy="201612"/>
          </a:xfrm>
          <a:custGeom>
            <a:avLst/>
            <a:gdLst>
              <a:gd name="T0" fmla="*/ 2147483647 w 104"/>
              <a:gd name="T1" fmla="*/ 2147483647 h 411"/>
              <a:gd name="T2" fmla="*/ 2147483647 w 104"/>
              <a:gd name="T3" fmla="*/ 2147483647 h 411"/>
              <a:gd name="T4" fmla="*/ 2147483647 w 104"/>
              <a:gd name="T5" fmla="*/ 2147483647 h 411"/>
              <a:gd name="T6" fmla="*/ 2147483647 w 104"/>
              <a:gd name="T7" fmla="*/ 2147483647 h 411"/>
              <a:gd name="T8" fmla="*/ 2147483647 w 104"/>
              <a:gd name="T9" fmla="*/ 2147483647 h 411"/>
              <a:gd name="T10" fmla="*/ 2147483647 w 104"/>
              <a:gd name="T11" fmla="*/ 2147483647 h 411"/>
              <a:gd name="T12" fmla="*/ 2147483647 w 104"/>
              <a:gd name="T13" fmla="*/ 2147483647 h 411"/>
              <a:gd name="T14" fmla="*/ 2147483647 w 104"/>
              <a:gd name="T15" fmla="*/ 2147483647 h 411"/>
              <a:gd name="T16" fmla="*/ 2147483647 w 104"/>
              <a:gd name="T17" fmla="*/ 2147483647 h 411"/>
              <a:gd name="T18" fmla="*/ 2147483647 w 104"/>
              <a:gd name="T19" fmla="*/ 2147483647 h 411"/>
              <a:gd name="T20" fmla="*/ 2147483647 w 104"/>
              <a:gd name="T21" fmla="*/ 2147483647 h 411"/>
              <a:gd name="T22" fmla="*/ 2147483647 w 104"/>
              <a:gd name="T23" fmla="*/ 2147483647 h 411"/>
              <a:gd name="T24" fmla="*/ 2147483647 w 104"/>
              <a:gd name="T25" fmla="*/ 2147483647 h 411"/>
              <a:gd name="T26" fmla="*/ 2147483647 w 104"/>
              <a:gd name="T27" fmla="*/ 2147483647 h 411"/>
              <a:gd name="T28" fmla="*/ 0 w 104"/>
              <a:gd name="T29" fmla="*/ 2147483647 h 411"/>
              <a:gd name="T30" fmla="*/ 2147483647 w 104"/>
              <a:gd name="T31" fmla="*/ 2147483647 h 411"/>
              <a:gd name="T32" fmla="*/ 2147483647 w 104"/>
              <a:gd name="T33" fmla="*/ 2147483647 h 411"/>
              <a:gd name="T34" fmla="*/ 2147483647 w 104"/>
              <a:gd name="T35" fmla="*/ 0 h 411"/>
              <a:gd name="T36" fmla="*/ 2147483647 w 104"/>
              <a:gd name="T37" fmla="*/ 2147483647 h 4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7" name="Freeform 150"/>
          <p:cNvSpPr>
            <a:spLocks/>
          </p:cNvSpPr>
          <p:nvPr/>
        </p:nvSpPr>
        <p:spPr bwMode="auto">
          <a:xfrm>
            <a:off x="8609013" y="3735389"/>
            <a:ext cx="36512" cy="147637"/>
          </a:xfrm>
          <a:custGeom>
            <a:avLst/>
            <a:gdLst>
              <a:gd name="T0" fmla="*/ 2147483647 w 76"/>
              <a:gd name="T1" fmla="*/ 2147483647 h 302"/>
              <a:gd name="T2" fmla="*/ 2147483647 w 76"/>
              <a:gd name="T3" fmla="*/ 2147483647 h 302"/>
              <a:gd name="T4" fmla="*/ 2147483647 w 76"/>
              <a:gd name="T5" fmla="*/ 2147483647 h 302"/>
              <a:gd name="T6" fmla="*/ 2147483647 w 76"/>
              <a:gd name="T7" fmla="*/ 2147483647 h 302"/>
              <a:gd name="T8" fmla="*/ 2147483647 w 76"/>
              <a:gd name="T9" fmla="*/ 2147483647 h 302"/>
              <a:gd name="T10" fmla="*/ 2147483647 w 76"/>
              <a:gd name="T11" fmla="*/ 2147483647 h 302"/>
              <a:gd name="T12" fmla="*/ 2147483647 w 76"/>
              <a:gd name="T13" fmla="*/ 2147483647 h 302"/>
              <a:gd name="T14" fmla="*/ 2147483647 w 76"/>
              <a:gd name="T15" fmla="*/ 2147483647 h 302"/>
              <a:gd name="T16" fmla="*/ 2147483647 w 76"/>
              <a:gd name="T17" fmla="*/ 2147483647 h 302"/>
              <a:gd name="T18" fmla="*/ 2147483647 w 76"/>
              <a:gd name="T19" fmla="*/ 2147483647 h 302"/>
              <a:gd name="T20" fmla="*/ 2147483647 w 76"/>
              <a:gd name="T21" fmla="*/ 2147483647 h 302"/>
              <a:gd name="T22" fmla="*/ 2147483647 w 76"/>
              <a:gd name="T23" fmla="*/ 2147483647 h 302"/>
              <a:gd name="T24" fmla="*/ 2147483647 w 76"/>
              <a:gd name="T25" fmla="*/ 2147483647 h 302"/>
              <a:gd name="T26" fmla="*/ 2147483647 w 76"/>
              <a:gd name="T27" fmla="*/ 2147483647 h 302"/>
              <a:gd name="T28" fmla="*/ 0 w 76"/>
              <a:gd name="T29" fmla="*/ 2147483647 h 302"/>
              <a:gd name="T30" fmla="*/ 2147483647 w 76"/>
              <a:gd name="T31" fmla="*/ 2147483647 h 302"/>
              <a:gd name="T32" fmla="*/ 2147483647 w 76"/>
              <a:gd name="T33" fmla="*/ 2147483647 h 302"/>
              <a:gd name="T34" fmla="*/ 2147483647 w 76"/>
              <a:gd name="T35" fmla="*/ 0 h 302"/>
              <a:gd name="T36" fmla="*/ 2147483647 w 76"/>
              <a:gd name="T37" fmla="*/ 2147483647 h 3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8" name="Rectangle 151"/>
          <p:cNvSpPr>
            <a:spLocks noChangeArrowheads="1"/>
          </p:cNvSpPr>
          <p:nvPr/>
        </p:nvSpPr>
        <p:spPr bwMode="auto">
          <a:xfrm>
            <a:off x="8123238" y="3698875"/>
            <a:ext cx="11112" cy="469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12689" name="Freeform 152"/>
          <p:cNvSpPr>
            <a:spLocks/>
          </p:cNvSpPr>
          <p:nvPr/>
        </p:nvSpPr>
        <p:spPr bwMode="auto">
          <a:xfrm>
            <a:off x="8288339" y="3692526"/>
            <a:ext cx="180975" cy="214313"/>
          </a:xfrm>
          <a:custGeom>
            <a:avLst/>
            <a:gdLst>
              <a:gd name="T0" fmla="*/ 2147483647 w 375"/>
              <a:gd name="T1" fmla="*/ 2147483647 h 440"/>
              <a:gd name="T2" fmla="*/ 2147483647 w 375"/>
              <a:gd name="T3" fmla="*/ 2147483647 h 440"/>
              <a:gd name="T4" fmla="*/ 2147483647 w 375"/>
              <a:gd name="T5" fmla="*/ 2147483647 h 440"/>
              <a:gd name="T6" fmla="*/ 2147483647 w 375"/>
              <a:gd name="T7" fmla="*/ 2147483647 h 440"/>
              <a:gd name="T8" fmla="*/ 2147483647 w 375"/>
              <a:gd name="T9" fmla="*/ 2147483647 h 440"/>
              <a:gd name="T10" fmla="*/ 2147483647 w 375"/>
              <a:gd name="T11" fmla="*/ 2147483647 h 440"/>
              <a:gd name="T12" fmla="*/ 0 w 375"/>
              <a:gd name="T13" fmla="*/ 2147483647 h 440"/>
              <a:gd name="T14" fmla="*/ 2147483647 w 375"/>
              <a:gd name="T15" fmla="*/ 2147483647 h 440"/>
              <a:gd name="T16" fmla="*/ 2147483647 w 375"/>
              <a:gd name="T17" fmla="*/ 2147483647 h 440"/>
              <a:gd name="T18" fmla="*/ 2147483647 w 375"/>
              <a:gd name="T19" fmla="*/ 2147483647 h 440"/>
              <a:gd name="T20" fmla="*/ 2147483647 w 375"/>
              <a:gd name="T21" fmla="*/ 2147483647 h 440"/>
              <a:gd name="T22" fmla="*/ 2147483647 w 375"/>
              <a:gd name="T23" fmla="*/ 2147483647 h 440"/>
              <a:gd name="T24" fmla="*/ 2147483647 w 375"/>
              <a:gd name="T25" fmla="*/ 2147483647 h 440"/>
              <a:gd name="T26" fmla="*/ 2147483647 w 375"/>
              <a:gd name="T27" fmla="*/ 2147483647 h 440"/>
              <a:gd name="T28" fmla="*/ 2147483647 w 375"/>
              <a:gd name="T29" fmla="*/ 2147483647 h 440"/>
              <a:gd name="T30" fmla="*/ 2147483647 w 375"/>
              <a:gd name="T31" fmla="*/ 2147483647 h 440"/>
              <a:gd name="T32" fmla="*/ 2147483647 w 375"/>
              <a:gd name="T33" fmla="*/ 2147483647 h 440"/>
              <a:gd name="T34" fmla="*/ 2147483647 w 375"/>
              <a:gd name="T35" fmla="*/ 2147483647 h 440"/>
              <a:gd name="T36" fmla="*/ 2147483647 w 375"/>
              <a:gd name="T37" fmla="*/ 2147483647 h 440"/>
              <a:gd name="T38" fmla="*/ 2147483647 w 375"/>
              <a:gd name="T39" fmla="*/ 2147483647 h 440"/>
              <a:gd name="T40" fmla="*/ 2147483647 w 375"/>
              <a:gd name="T41" fmla="*/ 2147483647 h 440"/>
              <a:gd name="T42" fmla="*/ 2147483647 w 375"/>
              <a:gd name="T43" fmla="*/ 2147483647 h 440"/>
              <a:gd name="T44" fmla="*/ 2147483647 w 375"/>
              <a:gd name="T45" fmla="*/ 2147483647 h 440"/>
              <a:gd name="T46" fmla="*/ 2147483647 w 375"/>
              <a:gd name="T47" fmla="*/ 2147483647 h 440"/>
              <a:gd name="T48" fmla="*/ 2147483647 w 375"/>
              <a:gd name="T49" fmla="*/ 2147483647 h 440"/>
              <a:gd name="T50" fmla="*/ 2147483647 w 375"/>
              <a:gd name="T51" fmla="*/ 2147483647 h 440"/>
              <a:gd name="T52" fmla="*/ 2147483647 w 375"/>
              <a:gd name="T53" fmla="*/ 2147483647 h 440"/>
              <a:gd name="T54" fmla="*/ 2147483647 w 375"/>
              <a:gd name="T55" fmla="*/ 2147483647 h 440"/>
              <a:gd name="T56" fmla="*/ 2147483647 w 375"/>
              <a:gd name="T57" fmla="*/ 2147483647 h 440"/>
              <a:gd name="T58" fmla="*/ 2147483647 w 375"/>
              <a:gd name="T59" fmla="*/ 2147483647 h 440"/>
              <a:gd name="T60" fmla="*/ 2147483647 w 375"/>
              <a:gd name="T61" fmla="*/ 2147483647 h 440"/>
              <a:gd name="T62" fmla="*/ 2147483647 w 375"/>
              <a:gd name="T63" fmla="*/ 2147483647 h 440"/>
              <a:gd name="T64" fmla="*/ 2147483647 w 375"/>
              <a:gd name="T65" fmla="*/ 2147483647 h 440"/>
              <a:gd name="T66" fmla="*/ 2147483647 w 375"/>
              <a:gd name="T67" fmla="*/ 2147483647 h 440"/>
              <a:gd name="T68" fmla="*/ 2147483647 w 375"/>
              <a:gd name="T69" fmla="*/ 2147483647 h 440"/>
              <a:gd name="T70" fmla="*/ 2147483647 w 375"/>
              <a:gd name="T71" fmla="*/ 2147483647 h 440"/>
              <a:gd name="T72" fmla="*/ 2147483647 w 375"/>
              <a:gd name="T73" fmla="*/ 2147483647 h 440"/>
              <a:gd name="T74" fmla="*/ 2147483647 w 375"/>
              <a:gd name="T75" fmla="*/ 2147483647 h 440"/>
              <a:gd name="T76" fmla="*/ 2147483647 w 375"/>
              <a:gd name="T77" fmla="*/ 2147483647 h 440"/>
              <a:gd name="T78" fmla="*/ 2147483647 w 375"/>
              <a:gd name="T79" fmla="*/ 2147483647 h 440"/>
              <a:gd name="T80" fmla="*/ 2147483647 w 375"/>
              <a:gd name="T81" fmla="*/ 2147483647 h 440"/>
              <a:gd name="T82" fmla="*/ 2147483647 w 375"/>
              <a:gd name="T83" fmla="*/ 0 h 440"/>
              <a:gd name="T84" fmla="*/ 2147483647 w 375"/>
              <a:gd name="T85" fmla="*/ 2147483647 h 440"/>
              <a:gd name="T86" fmla="*/ 2147483647 w 375"/>
              <a:gd name="T87" fmla="*/ 2147483647 h 440"/>
              <a:gd name="T88" fmla="*/ 2147483647 w 375"/>
              <a:gd name="T89" fmla="*/ 2147483647 h 440"/>
              <a:gd name="T90" fmla="*/ 2147483647 w 375"/>
              <a:gd name="T91" fmla="*/ 2147483647 h 440"/>
              <a:gd name="T92" fmla="*/ 2147483647 w 375"/>
              <a:gd name="T93" fmla="*/ 2147483647 h 440"/>
              <a:gd name="T94" fmla="*/ 2147483647 w 375"/>
              <a:gd name="T95" fmla="*/ 2147483647 h 440"/>
              <a:gd name="T96" fmla="*/ 2147483647 w 375"/>
              <a:gd name="T97" fmla="*/ 2147483647 h 4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0" name="Freeform 153"/>
          <p:cNvSpPr>
            <a:spLocks/>
          </p:cNvSpPr>
          <p:nvPr/>
        </p:nvSpPr>
        <p:spPr bwMode="auto">
          <a:xfrm>
            <a:off x="8035926" y="3852864"/>
            <a:ext cx="149225" cy="39687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1" name="Freeform 154"/>
          <p:cNvSpPr>
            <a:spLocks/>
          </p:cNvSpPr>
          <p:nvPr/>
        </p:nvSpPr>
        <p:spPr bwMode="auto">
          <a:xfrm>
            <a:off x="8035926" y="3754439"/>
            <a:ext cx="149225" cy="41275"/>
          </a:xfrm>
          <a:custGeom>
            <a:avLst/>
            <a:gdLst>
              <a:gd name="T0" fmla="*/ 0 w 305"/>
              <a:gd name="T1" fmla="*/ 2147483647 h 83"/>
              <a:gd name="T2" fmla="*/ 0 w 305"/>
              <a:gd name="T3" fmla="*/ 2147483647 h 83"/>
              <a:gd name="T4" fmla="*/ 2147483647 w 305"/>
              <a:gd name="T5" fmla="*/ 2147483647 h 83"/>
              <a:gd name="T6" fmla="*/ 2147483647 w 305"/>
              <a:gd name="T7" fmla="*/ 2147483647 h 83"/>
              <a:gd name="T8" fmla="*/ 2147483647 w 305"/>
              <a:gd name="T9" fmla="*/ 2147483647 h 83"/>
              <a:gd name="T10" fmla="*/ 2147483647 w 305"/>
              <a:gd name="T11" fmla="*/ 2147483647 h 83"/>
              <a:gd name="T12" fmla="*/ 2147483647 w 305"/>
              <a:gd name="T13" fmla="*/ 2147483647 h 83"/>
              <a:gd name="T14" fmla="*/ 2147483647 w 305"/>
              <a:gd name="T15" fmla="*/ 2147483647 h 83"/>
              <a:gd name="T16" fmla="*/ 2147483647 w 305"/>
              <a:gd name="T17" fmla="*/ 2147483647 h 83"/>
              <a:gd name="T18" fmla="*/ 2147483647 w 305"/>
              <a:gd name="T19" fmla="*/ 2147483647 h 83"/>
              <a:gd name="T20" fmla="*/ 2147483647 w 305"/>
              <a:gd name="T21" fmla="*/ 2147483647 h 83"/>
              <a:gd name="T22" fmla="*/ 2147483647 w 305"/>
              <a:gd name="T23" fmla="*/ 0 h 83"/>
              <a:gd name="T24" fmla="*/ 2147483647 w 305"/>
              <a:gd name="T25" fmla="*/ 0 h 83"/>
              <a:gd name="T26" fmla="*/ 2147483647 w 305"/>
              <a:gd name="T27" fmla="*/ 2147483647 h 83"/>
              <a:gd name="T28" fmla="*/ 2147483647 w 305"/>
              <a:gd name="T29" fmla="*/ 2147483647 h 83"/>
              <a:gd name="T30" fmla="*/ 2147483647 w 305"/>
              <a:gd name="T31" fmla="*/ 2147483647 h 83"/>
              <a:gd name="T32" fmla="*/ 2147483647 w 305"/>
              <a:gd name="T33" fmla="*/ 2147483647 h 83"/>
              <a:gd name="T34" fmla="*/ 2147483647 w 305"/>
              <a:gd name="T35" fmla="*/ 2147483647 h 83"/>
              <a:gd name="T36" fmla="*/ 2147483647 w 305"/>
              <a:gd name="T37" fmla="*/ 2147483647 h 83"/>
              <a:gd name="T38" fmla="*/ 2147483647 w 305"/>
              <a:gd name="T39" fmla="*/ 2147483647 h 83"/>
              <a:gd name="T40" fmla="*/ 2147483647 w 305"/>
              <a:gd name="T41" fmla="*/ 2147483647 h 83"/>
              <a:gd name="T42" fmla="*/ 2147483647 w 305"/>
              <a:gd name="T43" fmla="*/ 2147483647 h 83"/>
              <a:gd name="T44" fmla="*/ 2147483647 w 305"/>
              <a:gd name="T45" fmla="*/ 2147483647 h 83"/>
              <a:gd name="T46" fmla="*/ 2147483647 w 305"/>
              <a:gd name="T47" fmla="*/ 2147483647 h 83"/>
              <a:gd name="T48" fmla="*/ 2147483647 w 305"/>
              <a:gd name="T49" fmla="*/ 2147483647 h 83"/>
              <a:gd name="T50" fmla="*/ 2147483647 w 305"/>
              <a:gd name="T51" fmla="*/ 2147483647 h 83"/>
              <a:gd name="T52" fmla="*/ 2147483647 w 305"/>
              <a:gd name="T53" fmla="*/ 2147483647 h 83"/>
              <a:gd name="T54" fmla="*/ 2147483647 w 305"/>
              <a:gd name="T55" fmla="*/ 2147483647 h 83"/>
              <a:gd name="T56" fmla="*/ 2147483647 w 305"/>
              <a:gd name="T57" fmla="*/ 2147483647 h 83"/>
              <a:gd name="T58" fmla="*/ 2147483647 w 305"/>
              <a:gd name="T59" fmla="*/ 2147483647 h 83"/>
              <a:gd name="T60" fmla="*/ 2147483647 w 305"/>
              <a:gd name="T61" fmla="*/ 2147483647 h 83"/>
              <a:gd name="T62" fmla="*/ 2147483647 w 305"/>
              <a:gd name="T63" fmla="*/ 2147483647 h 83"/>
              <a:gd name="T64" fmla="*/ 2147483647 w 305"/>
              <a:gd name="T65" fmla="*/ 2147483647 h 83"/>
              <a:gd name="T66" fmla="*/ 0 w 305"/>
              <a:gd name="T67" fmla="*/ 2147483647 h 83"/>
              <a:gd name="T68" fmla="*/ 0 w 305"/>
              <a:gd name="T69" fmla="*/ 2147483647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2" name="Freeform 155"/>
          <p:cNvSpPr>
            <a:spLocks/>
          </p:cNvSpPr>
          <p:nvPr/>
        </p:nvSpPr>
        <p:spPr bwMode="auto">
          <a:xfrm>
            <a:off x="8175625" y="3708401"/>
            <a:ext cx="241300" cy="449263"/>
          </a:xfrm>
          <a:custGeom>
            <a:avLst/>
            <a:gdLst>
              <a:gd name="T0" fmla="*/ 0 w 496"/>
              <a:gd name="T1" fmla="*/ 0 h 917"/>
              <a:gd name="T2" fmla="*/ 0 w 496"/>
              <a:gd name="T3" fmla="*/ 2147483647 h 917"/>
              <a:gd name="T4" fmla="*/ 2147483647 w 496"/>
              <a:gd name="T5" fmla="*/ 2147483647 h 917"/>
              <a:gd name="T6" fmla="*/ 2147483647 w 496"/>
              <a:gd name="T7" fmla="*/ 2147483647 h 917"/>
              <a:gd name="T8" fmla="*/ 2147483647 w 496"/>
              <a:gd name="T9" fmla="*/ 2147483647 h 917"/>
              <a:gd name="T10" fmla="*/ 2147483647 w 496"/>
              <a:gd name="T11" fmla="*/ 2147483647 h 917"/>
              <a:gd name="T12" fmla="*/ 2147483647 w 496"/>
              <a:gd name="T13" fmla="*/ 2147483647 h 917"/>
              <a:gd name="T14" fmla="*/ 2147483647 w 496"/>
              <a:gd name="T15" fmla="*/ 2147483647 h 917"/>
              <a:gd name="T16" fmla="*/ 2147483647 w 496"/>
              <a:gd name="T17" fmla="*/ 2147483647 h 917"/>
              <a:gd name="T18" fmla="*/ 2147483647 w 496"/>
              <a:gd name="T19" fmla="*/ 2147483647 h 917"/>
              <a:gd name="T20" fmla="*/ 2147483647 w 496"/>
              <a:gd name="T21" fmla="*/ 2147483647 h 917"/>
              <a:gd name="T22" fmla="*/ 2147483647 w 496"/>
              <a:gd name="T23" fmla="*/ 2147483647 h 917"/>
              <a:gd name="T24" fmla="*/ 2147483647 w 496"/>
              <a:gd name="T25" fmla="*/ 2147483647 h 917"/>
              <a:gd name="T26" fmla="*/ 2147483647 w 496"/>
              <a:gd name="T27" fmla="*/ 2147483647 h 917"/>
              <a:gd name="T28" fmla="*/ 2147483647 w 496"/>
              <a:gd name="T29" fmla="*/ 2147483647 h 917"/>
              <a:gd name="T30" fmla="*/ 2147483647 w 496"/>
              <a:gd name="T31" fmla="*/ 2147483647 h 917"/>
              <a:gd name="T32" fmla="*/ 2147483647 w 496"/>
              <a:gd name="T33" fmla="*/ 2147483647 h 917"/>
              <a:gd name="T34" fmla="*/ 0 w 496"/>
              <a:gd name="T35" fmla="*/ 0 h 9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3" name="Freeform 156"/>
          <p:cNvSpPr>
            <a:spLocks/>
          </p:cNvSpPr>
          <p:nvPr/>
        </p:nvSpPr>
        <p:spPr bwMode="auto">
          <a:xfrm>
            <a:off x="8294688" y="3605213"/>
            <a:ext cx="309562" cy="61912"/>
          </a:xfrm>
          <a:custGeom>
            <a:avLst/>
            <a:gdLst>
              <a:gd name="T0" fmla="*/ 0 w 638"/>
              <a:gd name="T1" fmla="*/ 2147483647 h 125"/>
              <a:gd name="T2" fmla="*/ 2147483647 w 638"/>
              <a:gd name="T3" fmla="*/ 2147483647 h 125"/>
              <a:gd name="T4" fmla="*/ 2147483647 w 638"/>
              <a:gd name="T5" fmla="*/ 2147483647 h 125"/>
              <a:gd name="T6" fmla="*/ 2147483647 w 638"/>
              <a:gd name="T7" fmla="*/ 2147483647 h 125"/>
              <a:gd name="T8" fmla="*/ 2147483647 w 638"/>
              <a:gd name="T9" fmla="*/ 2147483647 h 125"/>
              <a:gd name="T10" fmla="*/ 2147483647 w 638"/>
              <a:gd name="T11" fmla="*/ 2147483647 h 125"/>
              <a:gd name="T12" fmla="*/ 2147483647 w 638"/>
              <a:gd name="T13" fmla="*/ 2147483647 h 125"/>
              <a:gd name="T14" fmla="*/ 2147483647 w 638"/>
              <a:gd name="T15" fmla="*/ 2147483647 h 125"/>
              <a:gd name="T16" fmla="*/ 2147483647 w 638"/>
              <a:gd name="T17" fmla="*/ 2147483647 h 125"/>
              <a:gd name="T18" fmla="*/ 2147483647 w 638"/>
              <a:gd name="T19" fmla="*/ 2147483647 h 125"/>
              <a:gd name="T20" fmla="*/ 2147483647 w 638"/>
              <a:gd name="T21" fmla="*/ 2147483647 h 125"/>
              <a:gd name="T22" fmla="*/ 2147483647 w 638"/>
              <a:gd name="T23" fmla="*/ 2147483647 h 125"/>
              <a:gd name="T24" fmla="*/ 2147483647 w 638"/>
              <a:gd name="T25" fmla="*/ 2147483647 h 125"/>
              <a:gd name="T26" fmla="*/ 2147483647 w 638"/>
              <a:gd name="T27" fmla="*/ 2147483647 h 125"/>
              <a:gd name="T28" fmla="*/ 2147483647 w 638"/>
              <a:gd name="T29" fmla="*/ 2147483647 h 125"/>
              <a:gd name="T30" fmla="*/ 2147483647 w 638"/>
              <a:gd name="T31" fmla="*/ 2147483647 h 125"/>
              <a:gd name="T32" fmla="*/ 2147483647 w 638"/>
              <a:gd name="T33" fmla="*/ 2147483647 h 125"/>
              <a:gd name="T34" fmla="*/ 2147483647 w 638"/>
              <a:gd name="T35" fmla="*/ 0 h 125"/>
              <a:gd name="T36" fmla="*/ 2147483647 w 638"/>
              <a:gd name="T37" fmla="*/ 0 h 125"/>
              <a:gd name="T38" fmla="*/ 2147483647 w 638"/>
              <a:gd name="T39" fmla="*/ 0 h 125"/>
              <a:gd name="T40" fmla="*/ 2147483647 w 638"/>
              <a:gd name="T41" fmla="*/ 0 h 125"/>
              <a:gd name="T42" fmla="*/ 2147483647 w 638"/>
              <a:gd name="T43" fmla="*/ 2147483647 h 125"/>
              <a:gd name="T44" fmla="*/ 2147483647 w 638"/>
              <a:gd name="T45" fmla="*/ 2147483647 h 125"/>
              <a:gd name="T46" fmla="*/ 2147483647 w 638"/>
              <a:gd name="T47" fmla="*/ 2147483647 h 125"/>
              <a:gd name="T48" fmla="*/ 2147483647 w 638"/>
              <a:gd name="T49" fmla="*/ 2147483647 h 125"/>
              <a:gd name="T50" fmla="*/ 2147483647 w 638"/>
              <a:gd name="T51" fmla="*/ 2147483647 h 125"/>
              <a:gd name="T52" fmla="*/ 2147483647 w 638"/>
              <a:gd name="T53" fmla="*/ 2147483647 h 125"/>
              <a:gd name="T54" fmla="*/ 2147483647 w 638"/>
              <a:gd name="T55" fmla="*/ 2147483647 h 125"/>
              <a:gd name="T56" fmla="*/ 2147483647 w 638"/>
              <a:gd name="T57" fmla="*/ 2147483647 h 125"/>
              <a:gd name="T58" fmla="*/ 2147483647 w 638"/>
              <a:gd name="T59" fmla="*/ 2147483647 h 125"/>
              <a:gd name="T60" fmla="*/ 2147483647 w 638"/>
              <a:gd name="T61" fmla="*/ 2147483647 h 125"/>
              <a:gd name="T62" fmla="*/ 2147483647 w 638"/>
              <a:gd name="T63" fmla="*/ 2147483647 h 125"/>
              <a:gd name="T64" fmla="*/ 2147483647 w 638"/>
              <a:gd name="T65" fmla="*/ 2147483647 h 125"/>
              <a:gd name="T66" fmla="*/ 0 w 638"/>
              <a:gd name="T67" fmla="*/ 2147483647 h 125"/>
              <a:gd name="T68" fmla="*/ 0 w 638"/>
              <a:gd name="T69" fmla="*/ 2147483647 h 12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4" name="Freeform 157"/>
          <p:cNvSpPr>
            <a:spLocks/>
          </p:cNvSpPr>
          <p:nvPr/>
        </p:nvSpPr>
        <p:spPr bwMode="auto">
          <a:xfrm>
            <a:off x="8112125" y="4167189"/>
            <a:ext cx="522288" cy="174625"/>
          </a:xfrm>
          <a:custGeom>
            <a:avLst/>
            <a:gdLst>
              <a:gd name="T0" fmla="*/ 2147483647 w 1075"/>
              <a:gd name="T1" fmla="*/ 2147483647 h 356"/>
              <a:gd name="T2" fmla="*/ 2147483647 w 1075"/>
              <a:gd name="T3" fmla="*/ 2147483647 h 356"/>
              <a:gd name="T4" fmla="*/ 2147483647 w 1075"/>
              <a:gd name="T5" fmla="*/ 2147483647 h 356"/>
              <a:gd name="T6" fmla="*/ 2147483647 w 1075"/>
              <a:gd name="T7" fmla="*/ 2147483647 h 356"/>
              <a:gd name="T8" fmla="*/ 2147483647 w 1075"/>
              <a:gd name="T9" fmla="*/ 2147483647 h 356"/>
              <a:gd name="T10" fmla="*/ 2147483647 w 1075"/>
              <a:gd name="T11" fmla="*/ 2147483647 h 356"/>
              <a:gd name="T12" fmla="*/ 2147483647 w 1075"/>
              <a:gd name="T13" fmla="*/ 2147483647 h 356"/>
              <a:gd name="T14" fmla="*/ 2147483647 w 1075"/>
              <a:gd name="T15" fmla="*/ 2147483647 h 356"/>
              <a:gd name="T16" fmla="*/ 2147483647 w 1075"/>
              <a:gd name="T17" fmla="*/ 2147483647 h 356"/>
              <a:gd name="T18" fmla="*/ 2147483647 w 1075"/>
              <a:gd name="T19" fmla="*/ 2147483647 h 356"/>
              <a:gd name="T20" fmla="*/ 2147483647 w 1075"/>
              <a:gd name="T21" fmla="*/ 2147483647 h 356"/>
              <a:gd name="T22" fmla="*/ 2147483647 w 1075"/>
              <a:gd name="T23" fmla="*/ 2147483647 h 356"/>
              <a:gd name="T24" fmla="*/ 2147483647 w 1075"/>
              <a:gd name="T25" fmla="*/ 2147483647 h 356"/>
              <a:gd name="T26" fmla="*/ 2147483647 w 1075"/>
              <a:gd name="T27" fmla="*/ 2147483647 h 356"/>
              <a:gd name="T28" fmla="*/ 2147483647 w 1075"/>
              <a:gd name="T29" fmla="*/ 2147483647 h 356"/>
              <a:gd name="T30" fmla="*/ 2147483647 w 1075"/>
              <a:gd name="T31" fmla="*/ 2147483647 h 356"/>
              <a:gd name="T32" fmla="*/ 2147483647 w 1075"/>
              <a:gd name="T33" fmla="*/ 2147483647 h 356"/>
              <a:gd name="T34" fmla="*/ 0 w 1075"/>
              <a:gd name="T35" fmla="*/ 2147483647 h 356"/>
              <a:gd name="T36" fmla="*/ 2147483647 w 1075"/>
              <a:gd name="T37" fmla="*/ 0 h 356"/>
              <a:gd name="T38" fmla="*/ 2147483647 w 1075"/>
              <a:gd name="T39" fmla="*/ 2147483647 h 356"/>
              <a:gd name="T40" fmla="*/ 2147483647 w 1075"/>
              <a:gd name="T41" fmla="*/ 2147483647 h 356"/>
              <a:gd name="T42" fmla="*/ 2147483647 w 1075"/>
              <a:gd name="T43" fmla="*/ 2147483647 h 356"/>
              <a:gd name="T44" fmla="*/ 2147483647 w 1075"/>
              <a:gd name="T45" fmla="*/ 2147483647 h 356"/>
              <a:gd name="T46" fmla="*/ 2147483647 w 1075"/>
              <a:gd name="T47" fmla="*/ 2147483647 h 356"/>
              <a:gd name="T48" fmla="*/ 2147483647 w 1075"/>
              <a:gd name="T49" fmla="*/ 2147483647 h 356"/>
              <a:gd name="T50" fmla="*/ 2147483647 w 1075"/>
              <a:gd name="T51" fmla="*/ 2147483647 h 356"/>
              <a:gd name="T52" fmla="*/ 2147483647 w 1075"/>
              <a:gd name="T53" fmla="*/ 2147483647 h 356"/>
              <a:gd name="T54" fmla="*/ 2147483647 w 1075"/>
              <a:gd name="T55" fmla="*/ 2147483647 h 356"/>
              <a:gd name="T56" fmla="*/ 2147483647 w 1075"/>
              <a:gd name="T57" fmla="*/ 2147483647 h 356"/>
              <a:gd name="T58" fmla="*/ 2147483647 w 1075"/>
              <a:gd name="T59" fmla="*/ 2147483647 h 356"/>
              <a:gd name="T60" fmla="*/ 2147483647 w 1075"/>
              <a:gd name="T61" fmla="*/ 2147483647 h 356"/>
              <a:gd name="T62" fmla="*/ 2147483647 w 1075"/>
              <a:gd name="T63" fmla="*/ 2147483647 h 356"/>
              <a:gd name="T64" fmla="*/ 2147483647 w 1075"/>
              <a:gd name="T65" fmla="*/ 2147483647 h 356"/>
              <a:gd name="T66" fmla="*/ 2147483647 w 1075"/>
              <a:gd name="T67" fmla="*/ 2147483647 h 356"/>
              <a:gd name="T68" fmla="*/ 2147483647 w 1075"/>
              <a:gd name="T69" fmla="*/ 2147483647 h 356"/>
              <a:gd name="T70" fmla="*/ 2147483647 w 1075"/>
              <a:gd name="T71" fmla="*/ 2147483647 h 356"/>
              <a:gd name="T72" fmla="*/ 2147483647 w 1075"/>
              <a:gd name="T73" fmla="*/ 2147483647 h 356"/>
              <a:gd name="T74" fmla="*/ 2147483647 w 1075"/>
              <a:gd name="T75" fmla="*/ 2147483647 h 356"/>
              <a:gd name="T76" fmla="*/ 2147483647 w 1075"/>
              <a:gd name="T77" fmla="*/ 2147483647 h 3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5" name="Freeform 158"/>
          <p:cNvSpPr>
            <a:spLocks/>
          </p:cNvSpPr>
          <p:nvPr/>
        </p:nvSpPr>
        <p:spPr bwMode="auto">
          <a:xfrm>
            <a:off x="8005764" y="4213226"/>
            <a:ext cx="530225" cy="155575"/>
          </a:xfrm>
          <a:custGeom>
            <a:avLst/>
            <a:gdLst>
              <a:gd name="T0" fmla="*/ 0 w 1095"/>
              <a:gd name="T1" fmla="*/ 0 h 319"/>
              <a:gd name="T2" fmla="*/ 2147483647 w 1095"/>
              <a:gd name="T3" fmla="*/ 2147483647 h 319"/>
              <a:gd name="T4" fmla="*/ 2147483647 w 1095"/>
              <a:gd name="T5" fmla="*/ 2147483647 h 319"/>
              <a:gd name="T6" fmla="*/ 2147483647 w 1095"/>
              <a:gd name="T7" fmla="*/ 0 h 319"/>
              <a:gd name="T8" fmla="*/ 0 w 1095"/>
              <a:gd name="T9" fmla="*/ 0 h 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6" name="Freeform 159"/>
          <p:cNvSpPr>
            <a:spLocks/>
          </p:cNvSpPr>
          <p:nvPr/>
        </p:nvSpPr>
        <p:spPr bwMode="auto">
          <a:xfrm>
            <a:off x="8094663" y="4192588"/>
            <a:ext cx="525462" cy="138112"/>
          </a:xfrm>
          <a:custGeom>
            <a:avLst/>
            <a:gdLst>
              <a:gd name="T0" fmla="*/ 0 w 1082"/>
              <a:gd name="T1" fmla="*/ 2147483647 h 285"/>
              <a:gd name="T2" fmla="*/ 2147483647 w 1082"/>
              <a:gd name="T3" fmla="*/ 2147483647 h 285"/>
              <a:gd name="T4" fmla="*/ 2147483647 w 1082"/>
              <a:gd name="T5" fmla="*/ 2147483647 h 285"/>
              <a:gd name="T6" fmla="*/ 2147483647 w 1082"/>
              <a:gd name="T7" fmla="*/ 0 h 285"/>
              <a:gd name="T8" fmla="*/ 0 w 1082"/>
              <a:gd name="T9" fmla="*/ 2147483647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7" name="Freeform 160"/>
          <p:cNvSpPr>
            <a:spLocks/>
          </p:cNvSpPr>
          <p:nvPr/>
        </p:nvSpPr>
        <p:spPr bwMode="auto">
          <a:xfrm>
            <a:off x="8051800" y="4198939"/>
            <a:ext cx="527050" cy="153987"/>
          </a:xfrm>
          <a:custGeom>
            <a:avLst/>
            <a:gdLst>
              <a:gd name="T0" fmla="*/ 0 w 1087"/>
              <a:gd name="T1" fmla="*/ 0 h 315"/>
              <a:gd name="T2" fmla="*/ 2147483647 w 1087"/>
              <a:gd name="T3" fmla="*/ 2147483647 h 315"/>
              <a:gd name="T4" fmla="*/ 2147483647 w 1087"/>
              <a:gd name="T5" fmla="*/ 2147483647 h 315"/>
              <a:gd name="T6" fmla="*/ 2147483647 w 1087"/>
              <a:gd name="T7" fmla="*/ 0 h 315"/>
              <a:gd name="T8" fmla="*/ 0 w 108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698" name="Group 161"/>
          <p:cNvGrpSpPr>
            <a:grpSpLocks/>
          </p:cNvGrpSpPr>
          <p:nvPr/>
        </p:nvGrpSpPr>
        <p:grpSpPr bwMode="auto">
          <a:xfrm>
            <a:off x="8162925" y="3317876"/>
            <a:ext cx="649288" cy="904875"/>
            <a:chOff x="12762" y="10336"/>
            <a:chExt cx="1027" cy="1700"/>
          </a:xfrm>
        </p:grpSpPr>
        <p:sp>
          <p:nvSpPr>
            <p:cNvPr id="112961" name="Rectangle 16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962" name="Rectangle 16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963" name="Line 16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4" name="Line 16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5" name="Line 16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6" name="Line 16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699" name="Group 208"/>
          <p:cNvGrpSpPr>
            <a:grpSpLocks/>
          </p:cNvGrpSpPr>
          <p:nvPr/>
        </p:nvGrpSpPr>
        <p:grpSpPr bwMode="auto">
          <a:xfrm>
            <a:off x="7677150" y="5392738"/>
            <a:ext cx="647700" cy="906462"/>
            <a:chOff x="12762" y="10336"/>
            <a:chExt cx="1027" cy="1700"/>
          </a:xfrm>
        </p:grpSpPr>
        <p:sp>
          <p:nvSpPr>
            <p:cNvPr id="112955" name="Rectangle 209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956" name="Rectangle 210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957" name="Line 211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8" name="Line 212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9" name="Line 213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0" name="Line 214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00" name="Line 215"/>
          <p:cNvSpPr>
            <a:spLocks noChangeShapeType="1"/>
          </p:cNvSpPr>
          <p:nvPr/>
        </p:nvSpPr>
        <p:spPr bwMode="auto">
          <a:xfrm flipH="1">
            <a:off x="4773614" y="3146426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1" name="Text Box 216"/>
          <p:cNvSpPr txBox="1">
            <a:spLocks noChangeArrowheads="1"/>
          </p:cNvSpPr>
          <p:nvPr/>
        </p:nvSpPr>
        <p:spPr bwMode="auto">
          <a:xfrm>
            <a:off x="7669214" y="2846388"/>
            <a:ext cx="617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02" name="Line 217"/>
          <p:cNvSpPr>
            <a:spLocks noChangeShapeType="1"/>
          </p:cNvSpPr>
          <p:nvPr/>
        </p:nvSpPr>
        <p:spPr bwMode="auto">
          <a:xfrm>
            <a:off x="8174039" y="3194051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3" name="Line 218"/>
          <p:cNvSpPr>
            <a:spLocks noChangeShapeType="1"/>
          </p:cNvSpPr>
          <p:nvPr/>
        </p:nvSpPr>
        <p:spPr bwMode="auto">
          <a:xfrm flipH="1">
            <a:off x="6481763" y="4257676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04" name="Group 219"/>
          <p:cNvGrpSpPr>
            <a:grpSpLocks/>
          </p:cNvGrpSpPr>
          <p:nvPr/>
        </p:nvGrpSpPr>
        <p:grpSpPr bwMode="auto">
          <a:xfrm>
            <a:off x="5565775" y="4400551"/>
            <a:ext cx="1073150" cy="422275"/>
            <a:chOff x="9542" y="11900"/>
            <a:chExt cx="1624" cy="640"/>
          </a:xfrm>
        </p:grpSpPr>
        <p:sp>
          <p:nvSpPr>
            <p:cNvPr id="112933" name="Oval 220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934" name="Line 221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5" name="Line 222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6" name="Rectangle 223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 sz="2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2937" name="Rectangle 224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 sz="2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2938" name="Oval 225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112939" name="Group 226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2952" name="Line 22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53" name="Line 22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54" name="Line 22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940" name="Group 230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2949" name="Line 23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50" name="Line 23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51" name="Line 23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2941" name="Group 234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2942" name="Rectangle 235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12943" name="Line 236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4" name="Line 237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5" name="Line 238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6" name="Line 239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7" name="Line 240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8" name="Line 241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2705" name="Line 242"/>
          <p:cNvSpPr>
            <a:spLocks noChangeShapeType="1"/>
          </p:cNvSpPr>
          <p:nvPr/>
        </p:nvSpPr>
        <p:spPr bwMode="auto">
          <a:xfrm>
            <a:off x="6697664" y="356552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06" name="Group 243"/>
          <p:cNvGrpSpPr>
            <a:grpSpLocks/>
          </p:cNvGrpSpPr>
          <p:nvPr/>
        </p:nvGrpSpPr>
        <p:grpSpPr bwMode="auto">
          <a:xfrm>
            <a:off x="4649789" y="3241676"/>
            <a:ext cx="90487" cy="271463"/>
            <a:chOff x="10104" y="10005"/>
            <a:chExt cx="137" cy="411"/>
          </a:xfrm>
        </p:grpSpPr>
        <p:sp>
          <p:nvSpPr>
            <p:cNvPr id="112931" name="Oval 24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932" name="Oval 24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112707" name="Line 247"/>
          <p:cNvSpPr>
            <a:spLocks noChangeShapeType="1"/>
          </p:cNvSpPr>
          <p:nvPr/>
        </p:nvSpPr>
        <p:spPr bwMode="auto">
          <a:xfrm flipH="1">
            <a:off x="4783138" y="341312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8" name="Oval 248"/>
          <p:cNvSpPr>
            <a:spLocks noChangeArrowheads="1"/>
          </p:cNvSpPr>
          <p:nvPr/>
        </p:nvSpPr>
        <p:spPr bwMode="auto">
          <a:xfrm>
            <a:off x="6259513" y="5311775"/>
            <a:ext cx="1065212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12709" name="Line 249"/>
          <p:cNvSpPr>
            <a:spLocks noChangeShapeType="1"/>
          </p:cNvSpPr>
          <p:nvPr/>
        </p:nvSpPr>
        <p:spPr bwMode="auto">
          <a:xfrm>
            <a:off x="6259514" y="5292725"/>
            <a:ext cx="1587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0" name="Line 250"/>
          <p:cNvSpPr>
            <a:spLocks noChangeShapeType="1"/>
          </p:cNvSpPr>
          <p:nvPr/>
        </p:nvSpPr>
        <p:spPr bwMode="auto">
          <a:xfrm>
            <a:off x="7324725" y="529272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1" name="Rectangle 251"/>
          <p:cNvSpPr>
            <a:spLocks noChangeArrowheads="1"/>
          </p:cNvSpPr>
          <p:nvPr/>
        </p:nvSpPr>
        <p:spPr bwMode="auto">
          <a:xfrm>
            <a:off x="6259513" y="5292726"/>
            <a:ext cx="25241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12" name="Rectangle 252"/>
          <p:cNvSpPr>
            <a:spLocks noChangeArrowheads="1"/>
          </p:cNvSpPr>
          <p:nvPr/>
        </p:nvSpPr>
        <p:spPr bwMode="auto">
          <a:xfrm>
            <a:off x="7002463" y="5283201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13" name="Oval 253"/>
          <p:cNvSpPr>
            <a:spLocks noChangeArrowheads="1"/>
          </p:cNvSpPr>
          <p:nvPr/>
        </p:nvSpPr>
        <p:spPr bwMode="auto">
          <a:xfrm>
            <a:off x="6240464" y="51244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112714" name="Group 254"/>
          <p:cNvGrpSpPr>
            <a:grpSpLocks/>
          </p:cNvGrpSpPr>
          <p:nvPr/>
        </p:nvGrpSpPr>
        <p:grpSpPr bwMode="auto">
          <a:xfrm>
            <a:off x="6507163" y="5184775"/>
            <a:ext cx="527050" cy="158750"/>
            <a:chOff x="2848" y="848"/>
            <a:chExt cx="140" cy="98"/>
          </a:xfrm>
        </p:grpSpPr>
        <p:sp>
          <p:nvSpPr>
            <p:cNvPr id="112928" name="Line 2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9" name="Line 2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0" name="Line 2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15" name="Group 258"/>
          <p:cNvGrpSpPr>
            <a:grpSpLocks/>
          </p:cNvGrpSpPr>
          <p:nvPr/>
        </p:nvGrpSpPr>
        <p:grpSpPr bwMode="auto">
          <a:xfrm flipV="1">
            <a:off x="6507163" y="5181600"/>
            <a:ext cx="527050" cy="160338"/>
            <a:chOff x="2848" y="848"/>
            <a:chExt cx="140" cy="98"/>
          </a:xfrm>
        </p:grpSpPr>
        <p:sp>
          <p:nvSpPr>
            <p:cNvPr id="112925" name="Line 2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6" name="Line 2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7" name="Line 2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16" name="Group 262"/>
          <p:cNvGrpSpPr>
            <a:grpSpLocks/>
          </p:cNvGrpSpPr>
          <p:nvPr/>
        </p:nvGrpSpPr>
        <p:grpSpPr bwMode="auto">
          <a:xfrm rot="7844936">
            <a:off x="6507163" y="5313363"/>
            <a:ext cx="322262" cy="239712"/>
            <a:chOff x="11283" y="10423"/>
            <a:chExt cx="475" cy="374"/>
          </a:xfrm>
        </p:grpSpPr>
        <p:sp>
          <p:nvSpPr>
            <p:cNvPr id="112918" name="Rectangle 263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919" name="Line 264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0" name="Line 265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1" name="Line 266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2" name="Line 267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3" name="Line 268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4" name="Line 269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17" name="Line 270"/>
          <p:cNvSpPr>
            <a:spLocks noChangeShapeType="1"/>
          </p:cNvSpPr>
          <p:nvPr/>
        </p:nvSpPr>
        <p:spPr bwMode="auto">
          <a:xfrm flipH="1" flipV="1">
            <a:off x="5324475" y="617537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8" name="Line 271"/>
          <p:cNvSpPr>
            <a:spLocks noChangeShapeType="1"/>
          </p:cNvSpPr>
          <p:nvPr/>
        </p:nvSpPr>
        <p:spPr bwMode="auto">
          <a:xfrm flipH="1">
            <a:off x="5943601" y="5527676"/>
            <a:ext cx="620713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9" name="Freeform 272"/>
          <p:cNvSpPr>
            <a:spLocks/>
          </p:cNvSpPr>
          <p:nvPr/>
        </p:nvSpPr>
        <p:spPr bwMode="auto">
          <a:xfrm>
            <a:off x="4695826" y="327977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0" name="Oval 273"/>
          <p:cNvSpPr>
            <a:spLocks noChangeArrowheads="1"/>
          </p:cNvSpPr>
          <p:nvPr/>
        </p:nvSpPr>
        <p:spPr bwMode="auto">
          <a:xfrm>
            <a:off x="4498975" y="6111875"/>
            <a:ext cx="1062038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12721" name="Line 274"/>
          <p:cNvSpPr>
            <a:spLocks noChangeShapeType="1"/>
          </p:cNvSpPr>
          <p:nvPr/>
        </p:nvSpPr>
        <p:spPr bwMode="auto">
          <a:xfrm>
            <a:off x="4498975" y="6092826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2" name="Line 275"/>
          <p:cNvSpPr>
            <a:spLocks noChangeShapeType="1"/>
          </p:cNvSpPr>
          <p:nvPr/>
        </p:nvSpPr>
        <p:spPr bwMode="auto">
          <a:xfrm>
            <a:off x="5561014" y="6092826"/>
            <a:ext cx="1587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3" name="Rectangle 276"/>
          <p:cNvSpPr>
            <a:spLocks noChangeArrowheads="1"/>
          </p:cNvSpPr>
          <p:nvPr/>
        </p:nvSpPr>
        <p:spPr bwMode="auto">
          <a:xfrm>
            <a:off x="4498976" y="6092826"/>
            <a:ext cx="250825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24" name="Rectangle 277"/>
          <p:cNvSpPr>
            <a:spLocks noChangeArrowheads="1"/>
          </p:cNvSpPr>
          <p:nvPr/>
        </p:nvSpPr>
        <p:spPr bwMode="auto">
          <a:xfrm>
            <a:off x="5238751" y="6083301"/>
            <a:ext cx="32226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25" name="Oval 278"/>
          <p:cNvSpPr>
            <a:spLocks noChangeArrowheads="1"/>
          </p:cNvSpPr>
          <p:nvPr/>
        </p:nvSpPr>
        <p:spPr bwMode="auto">
          <a:xfrm>
            <a:off x="4487864" y="59245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112726" name="Group 279"/>
          <p:cNvGrpSpPr>
            <a:grpSpLocks/>
          </p:cNvGrpSpPr>
          <p:nvPr/>
        </p:nvGrpSpPr>
        <p:grpSpPr bwMode="auto">
          <a:xfrm>
            <a:off x="4745038" y="5984875"/>
            <a:ext cx="525462" cy="158750"/>
            <a:chOff x="2848" y="848"/>
            <a:chExt cx="140" cy="98"/>
          </a:xfrm>
        </p:grpSpPr>
        <p:sp>
          <p:nvSpPr>
            <p:cNvPr id="112915" name="Line 28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6" name="Line 28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7" name="Line 28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27" name="Group 283"/>
          <p:cNvGrpSpPr>
            <a:grpSpLocks/>
          </p:cNvGrpSpPr>
          <p:nvPr/>
        </p:nvGrpSpPr>
        <p:grpSpPr bwMode="auto">
          <a:xfrm flipV="1">
            <a:off x="4745038" y="5981700"/>
            <a:ext cx="525462" cy="158750"/>
            <a:chOff x="2848" y="848"/>
            <a:chExt cx="140" cy="98"/>
          </a:xfrm>
        </p:grpSpPr>
        <p:sp>
          <p:nvSpPr>
            <p:cNvPr id="112912" name="Line 28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3" name="Line 28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4" name="Line 28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28" name="Group 287"/>
          <p:cNvGrpSpPr>
            <a:grpSpLocks/>
          </p:cNvGrpSpPr>
          <p:nvPr/>
        </p:nvGrpSpPr>
        <p:grpSpPr bwMode="auto">
          <a:xfrm>
            <a:off x="4562476" y="6051550"/>
            <a:ext cx="315913" cy="247650"/>
            <a:chOff x="11283" y="10423"/>
            <a:chExt cx="475" cy="374"/>
          </a:xfrm>
        </p:grpSpPr>
        <p:sp>
          <p:nvSpPr>
            <p:cNvPr id="112905" name="Rectangle 288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906" name="Line 289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7" name="Line 290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8" name="Line 291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9" name="Line 292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0" name="Line 293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1" name="Line 294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29" name="Oval 295"/>
          <p:cNvSpPr>
            <a:spLocks noChangeArrowheads="1"/>
          </p:cNvSpPr>
          <p:nvPr/>
        </p:nvSpPr>
        <p:spPr bwMode="auto">
          <a:xfrm>
            <a:off x="3859214" y="5178426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12730" name="Line 296"/>
          <p:cNvSpPr>
            <a:spLocks noChangeShapeType="1"/>
          </p:cNvSpPr>
          <p:nvPr/>
        </p:nvSpPr>
        <p:spPr bwMode="auto">
          <a:xfrm>
            <a:off x="3859214" y="5159376"/>
            <a:ext cx="1587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1" name="Line 297"/>
          <p:cNvSpPr>
            <a:spLocks noChangeShapeType="1"/>
          </p:cNvSpPr>
          <p:nvPr/>
        </p:nvSpPr>
        <p:spPr bwMode="auto">
          <a:xfrm>
            <a:off x="4922838" y="5159376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2" name="Rectangle 298"/>
          <p:cNvSpPr>
            <a:spLocks noChangeArrowheads="1"/>
          </p:cNvSpPr>
          <p:nvPr/>
        </p:nvSpPr>
        <p:spPr bwMode="auto">
          <a:xfrm>
            <a:off x="3859213" y="5159375"/>
            <a:ext cx="252412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33" name="Rectangle 299"/>
          <p:cNvSpPr>
            <a:spLocks noChangeArrowheads="1"/>
          </p:cNvSpPr>
          <p:nvPr/>
        </p:nvSpPr>
        <p:spPr bwMode="auto">
          <a:xfrm>
            <a:off x="4600576" y="5149850"/>
            <a:ext cx="322263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34" name="Oval 300"/>
          <p:cNvSpPr>
            <a:spLocks noChangeArrowheads="1"/>
          </p:cNvSpPr>
          <p:nvPr/>
        </p:nvSpPr>
        <p:spPr bwMode="auto">
          <a:xfrm>
            <a:off x="3849689" y="49911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112735" name="Group 301"/>
          <p:cNvGrpSpPr>
            <a:grpSpLocks/>
          </p:cNvGrpSpPr>
          <p:nvPr/>
        </p:nvGrpSpPr>
        <p:grpSpPr bwMode="auto">
          <a:xfrm>
            <a:off x="4106863" y="5051425"/>
            <a:ext cx="525462" cy="158750"/>
            <a:chOff x="2848" y="848"/>
            <a:chExt cx="140" cy="98"/>
          </a:xfrm>
        </p:grpSpPr>
        <p:sp>
          <p:nvSpPr>
            <p:cNvPr id="112902" name="Line 30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3" name="Line 30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4" name="Line 30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736" name="Group 305"/>
          <p:cNvGrpSpPr>
            <a:grpSpLocks/>
          </p:cNvGrpSpPr>
          <p:nvPr/>
        </p:nvGrpSpPr>
        <p:grpSpPr bwMode="auto">
          <a:xfrm flipV="1">
            <a:off x="4106863" y="5048250"/>
            <a:ext cx="525462" cy="158750"/>
            <a:chOff x="2848" y="848"/>
            <a:chExt cx="140" cy="98"/>
          </a:xfrm>
        </p:grpSpPr>
        <p:sp>
          <p:nvSpPr>
            <p:cNvPr id="112899" name="Line 30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0" name="Line 30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1" name="Line 30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37" name="Line 309"/>
          <p:cNvSpPr>
            <a:spLocks noChangeShapeType="1"/>
          </p:cNvSpPr>
          <p:nvPr/>
        </p:nvSpPr>
        <p:spPr bwMode="auto">
          <a:xfrm flipH="1">
            <a:off x="3219451" y="5375276"/>
            <a:ext cx="868363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38" name="Group 310"/>
          <p:cNvGrpSpPr>
            <a:grpSpLocks/>
          </p:cNvGrpSpPr>
          <p:nvPr/>
        </p:nvGrpSpPr>
        <p:grpSpPr bwMode="auto">
          <a:xfrm rot="8027572">
            <a:off x="4202113" y="4979988"/>
            <a:ext cx="322262" cy="239712"/>
            <a:chOff x="11283" y="10423"/>
            <a:chExt cx="475" cy="374"/>
          </a:xfrm>
        </p:grpSpPr>
        <p:sp>
          <p:nvSpPr>
            <p:cNvPr id="112892" name="Rectangle 31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893" name="Line 31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4" name="Line 31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5" name="Line 31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6" name="Line 31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7" name="Line 31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8" name="Line 31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39" name="Freeform 318"/>
          <p:cNvSpPr>
            <a:spLocks/>
          </p:cNvSpPr>
          <p:nvPr/>
        </p:nvSpPr>
        <p:spPr bwMode="auto">
          <a:xfrm>
            <a:off x="3057525" y="3317875"/>
            <a:ext cx="5067300" cy="293370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0" name="Freeform 319"/>
          <p:cNvSpPr>
            <a:spLocks/>
          </p:cNvSpPr>
          <p:nvPr/>
        </p:nvSpPr>
        <p:spPr bwMode="auto">
          <a:xfrm>
            <a:off x="2657476" y="3413126"/>
            <a:ext cx="5743575" cy="2886075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1" name="Freeform 320"/>
          <p:cNvSpPr>
            <a:spLocks/>
          </p:cNvSpPr>
          <p:nvPr/>
        </p:nvSpPr>
        <p:spPr bwMode="auto">
          <a:xfrm>
            <a:off x="2781300" y="3460750"/>
            <a:ext cx="5791200" cy="266700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2742" name="Group 321"/>
          <p:cNvGrpSpPr>
            <a:grpSpLocks/>
          </p:cNvGrpSpPr>
          <p:nvPr/>
        </p:nvGrpSpPr>
        <p:grpSpPr bwMode="auto">
          <a:xfrm>
            <a:off x="2611439" y="5213351"/>
            <a:ext cx="90487" cy="271463"/>
            <a:chOff x="10104" y="10005"/>
            <a:chExt cx="137" cy="411"/>
          </a:xfrm>
        </p:grpSpPr>
        <p:sp>
          <p:nvSpPr>
            <p:cNvPr id="112890" name="Oval 322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891" name="Oval 323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112743" name="Group 324"/>
          <p:cNvGrpSpPr>
            <a:grpSpLocks/>
          </p:cNvGrpSpPr>
          <p:nvPr/>
        </p:nvGrpSpPr>
        <p:grpSpPr bwMode="auto">
          <a:xfrm>
            <a:off x="8067676" y="5449888"/>
            <a:ext cx="92075" cy="271462"/>
            <a:chOff x="10104" y="10005"/>
            <a:chExt cx="137" cy="411"/>
          </a:xfrm>
        </p:grpSpPr>
        <p:sp>
          <p:nvSpPr>
            <p:cNvPr id="112888" name="Oval 32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889" name="Oval 32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112744" name="Group 327"/>
          <p:cNvGrpSpPr>
            <a:grpSpLocks/>
          </p:cNvGrpSpPr>
          <p:nvPr/>
        </p:nvGrpSpPr>
        <p:grpSpPr bwMode="auto">
          <a:xfrm>
            <a:off x="8515350" y="3392488"/>
            <a:ext cx="90488" cy="271462"/>
            <a:chOff x="10104" y="10005"/>
            <a:chExt cx="137" cy="411"/>
          </a:xfrm>
        </p:grpSpPr>
        <p:sp>
          <p:nvSpPr>
            <p:cNvPr id="112886" name="Oval 32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2887" name="Oval 32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pic>
        <p:nvPicPr>
          <p:cNvPr id="112745" name="Picture 33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568" y="784225"/>
            <a:ext cx="7906840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339" name="Rectangle 334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986216" cy="873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Causes/costs of congestion: scenario 3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112747" name="Text Box 335"/>
          <p:cNvSpPr txBox="1">
            <a:spLocks noChangeArrowheads="1"/>
          </p:cNvSpPr>
          <p:nvPr/>
        </p:nvSpPr>
        <p:spPr bwMode="auto">
          <a:xfrm>
            <a:off x="8259763" y="3055939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112748" name="Text Box 336"/>
          <p:cNvSpPr txBox="1">
            <a:spLocks noChangeArrowheads="1"/>
          </p:cNvSpPr>
          <p:nvPr/>
        </p:nvSpPr>
        <p:spPr bwMode="auto">
          <a:xfrm>
            <a:off x="7712076" y="5116514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1400" dirty="0">
                <a:solidFill>
                  <a:srgbClr val="0000FF"/>
                </a:solidFill>
                <a:latin typeface="Arial" panose="020B0604020202020204" pitchFamily="34" charset="0"/>
              </a:rPr>
              <a:t>Host C</a:t>
            </a:r>
          </a:p>
        </p:txBody>
      </p:sp>
      <p:sp>
        <p:nvSpPr>
          <p:cNvPr id="112749" name="Text Box 337"/>
          <p:cNvSpPr txBox="1">
            <a:spLocks noChangeArrowheads="1"/>
          </p:cNvSpPr>
          <p:nvPr/>
        </p:nvSpPr>
        <p:spPr bwMode="auto">
          <a:xfrm>
            <a:off x="2274888" y="4873626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1400">
                <a:solidFill>
                  <a:srgbClr val="0000FF"/>
                </a:solidFill>
                <a:latin typeface="Arial" panose="020B0604020202020204" pitchFamily="34" charset="0"/>
              </a:rPr>
              <a:t>Host D</a:t>
            </a:r>
          </a:p>
        </p:txBody>
      </p:sp>
      <p:sp>
        <p:nvSpPr>
          <p:cNvPr id="112750" name="Text Box 338"/>
          <p:cNvSpPr txBox="1">
            <a:spLocks noChangeArrowheads="1"/>
          </p:cNvSpPr>
          <p:nvPr/>
        </p:nvSpPr>
        <p:spPr bwMode="auto">
          <a:xfrm>
            <a:off x="5060950" y="2911476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zh-CN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2751" name="Line 340"/>
          <p:cNvSpPr>
            <a:spLocks noChangeShapeType="1"/>
          </p:cNvSpPr>
          <p:nvPr/>
        </p:nvSpPr>
        <p:spPr bwMode="auto">
          <a:xfrm>
            <a:off x="6537326" y="3479800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2" name="Text Box 341"/>
          <p:cNvSpPr txBox="1">
            <a:spLocks noChangeArrowheads="1"/>
          </p:cNvSpPr>
          <p:nvPr/>
        </p:nvSpPr>
        <p:spPr bwMode="auto">
          <a:xfrm>
            <a:off x="4943475" y="3240089"/>
            <a:ext cx="2349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zh-CN" sz="2000" dirty="0" err="1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zh-CN" i="1" dirty="0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zh-CN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05156" name="Rectangle 356"/>
          <p:cNvSpPr>
            <a:spLocks noChangeArrowheads="1"/>
          </p:cNvSpPr>
          <p:nvPr/>
        </p:nvSpPr>
        <p:spPr bwMode="auto">
          <a:xfrm>
            <a:off x="5794375" y="1778000"/>
            <a:ext cx="46561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u="sng" dirty="0">
                <a:solidFill>
                  <a:srgbClr val="CC0000"/>
                </a:solidFill>
                <a:latin typeface="Gill Sans MT" panose="020B0502020104020203" pitchFamily="34" charset="0"/>
              </a:rPr>
              <a:t>A:</a:t>
            </a:r>
            <a:r>
              <a:rPr lang="en-US" altLang="zh-CN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latin typeface="Gill Sans MT" panose="020B0502020104020203" pitchFamily="34" charset="0"/>
              </a:rPr>
              <a:t>as red  </a:t>
            </a:r>
            <a:r>
              <a:rPr lang="en-US" altLang="zh-CN" sz="2400" dirty="0" err="1">
                <a:solidFill>
                  <a:srgbClr val="CC0000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aseline="-25000" dirty="0" err="1">
                <a:solidFill>
                  <a:srgbClr val="CC0000"/>
                </a:solidFill>
                <a:latin typeface="Gill Sans MT" panose="020B0502020104020203" pitchFamily="34" charset="0"/>
              </a:rPr>
              <a:t>in</a:t>
            </a:r>
            <a:r>
              <a:rPr lang="en-US" altLang="ja-JP" sz="2400" baseline="30000" dirty="0">
                <a:solidFill>
                  <a:srgbClr val="CC0000"/>
                </a:solidFill>
                <a:latin typeface="Gill Sans MT" panose="020B0502020104020203" pitchFamily="34" charset="0"/>
              </a:rPr>
              <a:t>'</a:t>
            </a:r>
            <a:r>
              <a:rPr lang="en-US" altLang="ja-JP" sz="2400" dirty="0">
                <a:latin typeface="Gill Sans MT" panose="020B0502020104020203" pitchFamily="34" charset="0"/>
              </a:rPr>
              <a:t> increases, all arriving blue </a:t>
            </a:r>
            <a:r>
              <a:rPr lang="en-US" altLang="ja-JP" sz="2400" dirty="0" err="1">
                <a:latin typeface="Gill Sans MT" panose="020B0502020104020203" pitchFamily="34" charset="0"/>
              </a:rPr>
              <a:t>pkts</a:t>
            </a:r>
            <a:r>
              <a:rPr lang="en-US" altLang="ja-JP" sz="2400" dirty="0">
                <a:latin typeface="Gill Sans MT" panose="020B0502020104020203" pitchFamily="34" charset="0"/>
              </a:rPr>
              <a:t> at upper queue are dropped, blue throughput </a:t>
            </a:r>
            <a:r>
              <a:rPr lang="en-US" altLang="ja-JP" sz="2400" dirty="0">
                <a:latin typeface="Wingdings 3" panose="05040102010807070707" pitchFamily="18" charset="2"/>
              </a:rPr>
              <a:t>g</a:t>
            </a:r>
            <a:r>
              <a:rPr lang="en-US" altLang="ja-JP" sz="2400" dirty="0">
                <a:latin typeface="Gill Sans MT" panose="020B0502020104020203" pitchFamily="34" charset="0"/>
              </a:rPr>
              <a:t> 0</a:t>
            </a:r>
            <a:endParaRPr lang="en-US" altLang="zh-CN" sz="2400" dirty="0">
              <a:latin typeface="Gill Sans MT" panose="020B0502020104020203" pitchFamily="34" charset="0"/>
            </a:endParaRPr>
          </a:p>
        </p:txBody>
      </p:sp>
      <p:grpSp>
        <p:nvGrpSpPr>
          <p:cNvPr id="112754" name="Group 358"/>
          <p:cNvGrpSpPr>
            <a:grpSpLocks/>
          </p:cNvGrpSpPr>
          <p:nvPr/>
        </p:nvGrpSpPr>
        <p:grpSpPr bwMode="auto">
          <a:xfrm>
            <a:off x="8953501" y="4146551"/>
            <a:ext cx="231775" cy="441325"/>
            <a:chOff x="4140" y="429"/>
            <a:chExt cx="1425" cy="2396"/>
          </a:xfrm>
        </p:grpSpPr>
        <p:sp>
          <p:nvSpPr>
            <p:cNvPr id="112854" name="Freeform 35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48" name="Rectangle 360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56" name="Freeform 36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7" name="Freeform 36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51" name="Rectangle 363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59" name="Group 36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77" name="AutoShape 365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78" name="AutoShape 366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53" name="Rectangle 367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61" name="Group 36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75" name="AutoShape 369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76" name="AutoShape 370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55" name="Rectangle 371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56" name="Rectangle 372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64" name="Group 37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73" name="AutoShape 374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74" name="AutoShape 375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2865" name="Freeform 37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866" name="Group 37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71" name="AutoShape 378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72" name="AutoShape 379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60" name="Rectangle 380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68" name="Freeform 38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9" name="Freeform 38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63" name="Oval 383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71" name="Freeform 38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65" name="AutoShape 385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66" name="AutoShape 386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67" name="Oval 387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68" name="Oval 388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469" name="Oval 389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70" name="Rectangle 390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2755" name="Group 391"/>
          <p:cNvGrpSpPr>
            <a:grpSpLocks/>
          </p:cNvGrpSpPr>
          <p:nvPr/>
        </p:nvGrpSpPr>
        <p:grpSpPr bwMode="auto">
          <a:xfrm>
            <a:off x="8474076" y="6003926"/>
            <a:ext cx="231775" cy="441325"/>
            <a:chOff x="4140" y="429"/>
            <a:chExt cx="1425" cy="2396"/>
          </a:xfrm>
        </p:grpSpPr>
        <p:sp>
          <p:nvSpPr>
            <p:cNvPr id="112822" name="Freeform 3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16" name="Rectangle 393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24" name="Freeform 3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5" name="Freeform 3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19" name="Rectangle 396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27" name="Group 3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45" name="AutoShape 398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46" name="AutoShape 399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21" name="Rectangle 400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29" name="Group 4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43" name="AutoShape 402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44" name="AutoShape 403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23" name="Rectangle 404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24" name="Rectangle 405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32" name="Group 4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41" name="AutoShape 407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42" name="AutoShape 408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2833" name="Freeform 4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834" name="Group 4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39" name="AutoShape 411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40" name="AutoShape 412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428" name="Rectangle 413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36" name="Freeform 4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7" name="Freeform 4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31" name="Oval 416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39" name="Freeform 4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33" name="AutoShape 41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34" name="AutoShape 419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35" name="Oval 420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36" name="Oval 421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437" name="Oval 422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38" name="Rectangle 423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2756" name="Group 424"/>
          <p:cNvGrpSpPr>
            <a:grpSpLocks/>
          </p:cNvGrpSpPr>
          <p:nvPr/>
        </p:nvGrpSpPr>
        <p:grpSpPr bwMode="auto">
          <a:xfrm>
            <a:off x="1920876" y="5840414"/>
            <a:ext cx="231775" cy="441325"/>
            <a:chOff x="4140" y="429"/>
            <a:chExt cx="1425" cy="2396"/>
          </a:xfrm>
        </p:grpSpPr>
        <p:sp>
          <p:nvSpPr>
            <p:cNvPr id="112790" name="Freeform 42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84" name="Rectangle 426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792" name="Freeform 42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3" name="Freeform 42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87" name="Rectangle 429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795" name="Group 43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3" name="AutoShape 431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14" name="AutoShape 432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89" name="Rectangle 433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797" name="Group 43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1" name="AutoShape 435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12" name="AutoShape 436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91" name="Rectangle 437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92" name="Rectangle 438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800" name="Group 43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9" name="AutoShape 440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10" name="AutoShape 441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2801" name="Freeform 44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802" name="Group 44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7" name="AutoShape 444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408" name="AutoShape 445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96" name="Rectangle 446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04" name="Freeform 44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5" name="Freeform 44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99" name="Oval 449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807" name="Freeform 45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401" name="AutoShape 451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02" name="AutoShape 452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03" name="Oval 453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04" name="Oval 454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405" name="Oval 455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406" name="Rectangle 456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2757" name="Group 457"/>
          <p:cNvGrpSpPr>
            <a:grpSpLocks/>
          </p:cNvGrpSpPr>
          <p:nvPr/>
        </p:nvGrpSpPr>
        <p:grpSpPr bwMode="auto">
          <a:xfrm>
            <a:off x="3935414" y="3835401"/>
            <a:ext cx="231775" cy="441325"/>
            <a:chOff x="4140" y="429"/>
            <a:chExt cx="1425" cy="2396"/>
          </a:xfrm>
        </p:grpSpPr>
        <p:sp>
          <p:nvSpPr>
            <p:cNvPr id="112758" name="Freeform 4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52" name="Rectangle 459"/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760" name="Freeform 4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1" name="Freeform 4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55" name="Rectangle 462"/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763" name="Group 4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381" name="AutoShape 464"/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382" name="AutoShape 465"/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57" name="Rectangle 466"/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765" name="Group 4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379" name="AutoShape 468"/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380" name="AutoShape 469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59" name="Rectangle 470"/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60" name="Rectangle 471"/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2768" name="Group 4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377" name="AutoShape 47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378" name="AutoShape 474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2769" name="Freeform 4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770" name="Group 4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375" name="AutoShape 477"/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376" name="AutoShape 478"/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5364" name="Rectangle 479"/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772" name="Freeform 4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3" name="Freeform 4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67" name="Oval 482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2775" name="Freeform 4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69" name="AutoShape 484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70" name="AutoShape 485"/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71" name="Oval 486"/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72" name="Oval 487"/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5373" name="Oval 488"/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374" name="Rectangle 489"/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40" name="Rectangle 7"/>
          <p:cNvSpPr txBox="1">
            <a:spLocks noChangeArrowheads="1"/>
          </p:cNvSpPr>
          <p:nvPr/>
        </p:nvSpPr>
        <p:spPr>
          <a:xfrm>
            <a:off x="9147768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3.6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31137" y="545494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  <a:latin typeface="Gill Sans MT" panose="020B0502020104020203" pitchFamily="34" charset="0"/>
              </a:rPr>
              <a:t>3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5761311" y="478407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  <a:latin typeface="Gill Sans MT" panose="020B0502020104020203" pitchFamily="34" charset="0"/>
              </a:rPr>
              <a:t>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6925630" y="539010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  <a:latin typeface="Gill Sans MT" panose="020B0502020104020203" pitchFamily="34" charset="0"/>
              </a:rPr>
              <a:t>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3482563" y="461607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solidFill>
                  <a:srgbClr val="0000FF"/>
                </a:solidFill>
                <a:latin typeface="Gill Sans MT" panose="020B0502020104020203" pitchFamily="34" charset="0"/>
              </a:rPr>
              <a:t>4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1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5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1857375" y="5153026"/>
            <a:ext cx="8267700" cy="409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2290764" y="4367212"/>
            <a:ext cx="7781925" cy="215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Gill Sans MT" panose="020B0502020104020203" pitchFamily="34" charset="0"/>
              </a:rPr>
              <a:t>another </a:t>
            </a:r>
            <a:r>
              <a:rPr lang="ja-JP" altLang="en-US" sz="2800" dirty="0">
                <a:solidFill>
                  <a:srgbClr val="FF0000"/>
                </a:solidFill>
                <a:latin typeface="Gill Sans MT" panose="020B0502020104020203" pitchFamily="34" charset="0"/>
              </a:rPr>
              <a:t>“</a:t>
            </a:r>
            <a:r>
              <a:rPr lang="en-US" altLang="ja-JP" sz="2800" dirty="0">
                <a:solidFill>
                  <a:srgbClr val="FF0000"/>
                </a:solidFill>
                <a:latin typeface="Gill Sans MT" panose="020B0502020104020203" pitchFamily="34" charset="0"/>
              </a:rPr>
              <a:t>cost</a:t>
            </a:r>
            <a:r>
              <a:rPr lang="ja-JP" altLang="en-US" sz="2800" dirty="0">
                <a:solidFill>
                  <a:srgbClr val="FF0000"/>
                </a:solidFill>
                <a:latin typeface="Gill Sans MT" panose="020B0502020104020203" pitchFamily="34" charset="0"/>
              </a:rPr>
              <a:t>”</a:t>
            </a:r>
            <a:r>
              <a:rPr lang="en-US" altLang="ja-JP" sz="2800" dirty="0">
                <a:solidFill>
                  <a:srgbClr val="FF0000"/>
                </a:solidFill>
                <a:latin typeface="Gill Sans MT" panose="020B0502020104020203" pitchFamily="34" charset="0"/>
              </a:rPr>
              <a:t> of congestion:</a:t>
            </a:r>
            <a:r>
              <a:rPr lang="en-US" altLang="ja-JP" sz="2800" dirty="0">
                <a:latin typeface="Gill Sans MT" panose="020B0502020104020203" pitchFamily="34" charset="0"/>
              </a:rPr>
              <a:t> </a:t>
            </a:r>
          </a:p>
          <a:p>
            <a:pPr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2800" dirty="0">
                <a:solidFill>
                  <a:srgbClr val="000099"/>
                </a:solidFill>
                <a:latin typeface="Gill Sans MT" panose="020B0502020104020203" pitchFamily="34" charset="0"/>
              </a:rPr>
              <a:t>when packet dropped, any </a:t>
            </a:r>
            <a:r>
              <a:rPr lang="ja-JP" altLang="en-US" sz="2800" dirty="0">
                <a:solidFill>
                  <a:srgbClr val="000099"/>
                </a:solidFill>
                <a:latin typeface="Gill Sans MT" panose="020B0502020104020203" pitchFamily="34" charset="0"/>
              </a:rPr>
              <a:t>“</a:t>
            </a:r>
            <a:r>
              <a:rPr lang="en-US" altLang="ja-JP" sz="2800" dirty="0">
                <a:solidFill>
                  <a:srgbClr val="000099"/>
                </a:solidFill>
                <a:latin typeface="Gill Sans MT" panose="020B0502020104020203" pitchFamily="34" charset="0"/>
              </a:rPr>
              <a:t>upstream transmission capacity used for that packet was wasted!</a:t>
            </a:r>
            <a:endParaRPr lang="en-US" altLang="zh-CN" sz="18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13669" name="Line 8"/>
          <p:cNvSpPr>
            <a:spLocks noChangeShapeType="1"/>
          </p:cNvSpPr>
          <p:nvPr/>
        </p:nvSpPr>
        <p:spPr bwMode="auto">
          <a:xfrm flipH="1">
            <a:off x="7535864" y="2141539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0" name="Line 9"/>
          <p:cNvSpPr>
            <a:spLocks noChangeShapeType="1"/>
          </p:cNvSpPr>
          <p:nvPr/>
        </p:nvSpPr>
        <p:spPr bwMode="auto">
          <a:xfrm flipH="1">
            <a:off x="7747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671" name="Group 51"/>
          <p:cNvGrpSpPr>
            <a:grpSpLocks/>
          </p:cNvGrpSpPr>
          <p:nvPr/>
        </p:nvGrpSpPr>
        <p:grpSpPr bwMode="auto">
          <a:xfrm>
            <a:off x="7508875" y="1609726"/>
            <a:ext cx="285750" cy="473075"/>
            <a:chOff x="12762" y="10336"/>
            <a:chExt cx="1027" cy="1700"/>
          </a:xfrm>
        </p:grpSpPr>
        <p:sp>
          <p:nvSpPr>
            <p:cNvPr id="113818" name="Rectangle 5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819" name="Rectangle 5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820" name="Line 5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1" name="Line 5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2" name="Line 5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23" name="Line 5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72" name="Line 60"/>
          <p:cNvSpPr>
            <a:spLocks noChangeShapeType="1"/>
          </p:cNvSpPr>
          <p:nvPr/>
        </p:nvSpPr>
        <p:spPr bwMode="auto">
          <a:xfrm flipH="1">
            <a:off x="6943726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673" name="Group 102"/>
          <p:cNvGrpSpPr>
            <a:grpSpLocks/>
          </p:cNvGrpSpPr>
          <p:nvPr/>
        </p:nvGrpSpPr>
        <p:grpSpPr bwMode="auto">
          <a:xfrm>
            <a:off x="6630988" y="2638426"/>
            <a:ext cx="285750" cy="473075"/>
            <a:chOff x="12762" y="10336"/>
            <a:chExt cx="1027" cy="1700"/>
          </a:xfrm>
        </p:grpSpPr>
        <p:sp>
          <p:nvSpPr>
            <p:cNvPr id="113812" name="Rectangle 103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813" name="Rectangle 104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814" name="Line 105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5" name="Line 106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6" name="Line 107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7" name="Line 108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74" name="Line 110"/>
          <p:cNvSpPr>
            <a:spLocks noChangeShapeType="1"/>
          </p:cNvSpPr>
          <p:nvPr/>
        </p:nvSpPr>
        <p:spPr bwMode="auto">
          <a:xfrm flipH="1">
            <a:off x="7747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5" name="Line 111"/>
          <p:cNvSpPr>
            <a:spLocks noChangeShapeType="1"/>
          </p:cNvSpPr>
          <p:nvPr/>
        </p:nvSpPr>
        <p:spPr bwMode="auto">
          <a:xfrm flipH="1" flipV="1">
            <a:off x="8526464" y="2374901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6" name="Line 112"/>
          <p:cNvSpPr>
            <a:spLocks noChangeShapeType="1"/>
          </p:cNvSpPr>
          <p:nvPr/>
        </p:nvSpPr>
        <p:spPr bwMode="auto">
          <a:xfrm flipH="1">
            <a:off x="8501064" y="2151064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77" name="Line 113"/>
          <p:cNvSpPr>
            <a:spLocks noChangeShapeType="1"/>
          </p:cNvSpPr>
          <p:nvPr/>
        </p:nvSpPr>
        <p:spPr bwMode="auto">
          <a:xfrm flipH="1">
            <a:off x="9048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678" name="Group 154"/>
          <p:cNvGrpSpPr>
            <a:grpSpLocks/>
          </p:cNvGrpSpPr>
          <p:nvPr/>
        </p:nvGrpSpPr>
        <p:grpSpPr bwMode="auto">
          <a:xfrm>
            <a:off x="9186863" y="1679575"/>
            <a:ext cx="284162" cy="471488"/>
            <a:chOff x="12762" y="10336"/>
            <a:chExt cx="1027" cy="1700"/>
          </a:xfrm>
        </p:grpSpPr>
        <p:sp>
          <p:nvSpPr>
            <p:cNvPr id="113806" name="Rectangle 155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807" name="Rectangle 156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808" name="Line 157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9" name="Line 158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0" name="Line 159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11" name="Line 160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79" name="Group 201"/>
          <p:cNvGrpSpPr>
            <a:grpSpLocks/>
          </p:cNvGrpSpPr>
          <p:nvPr/>
        </p:nvGrpSpPr>
        <p:grpSpPr bwMode="auto">
          <a:xfrm>
            <a:off x="8974139" y="2762250"/>
            <a:ext cx="282575" cy="471488"/>
            <a:chOff x="12762" y="10336"/>
            <a:chExt cx="1027" cy="1700"/>
          </a:xfrm>
        </p:grpSpPr>
        <p:sp>
          <p:nvSpPr>
            <p:cNvPr id="113800" name="Rectangle 202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801" name="Rectangle 203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802" name="Line 204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3" name="Line 205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4" name="Line 206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05" name="Line 207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680" name="Group 212"/>
          <p:cNvGrpSpPr>
            <a:grpSpLocks/>
          </p:cNvGrpSpPr>
          <p:nvPr/>
        </p:nvGrpSpPr>
        <p:grpSpPr bwMode="auto">
          <a:xfrm>
            <a:off x="8051800" y="2244726"/>
            <a:ext cx="469900" cy="219075"/>
            <a:chOff x="9542" y="11900"/>
            <a:chExt cx="1624" cy="640"/>
          </a:xfrm>
        </p:grpSpPr>
        <p:sp>
          <p:nvSpPr>
            <p:cNvPr id="113778" name="Oval 213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779" name="Line 214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80" name="Line 215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81" name="Rectangle 216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 sz="2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3782" name="Rectangle 217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zh-CN" sz="2000">
                <a:solidFill>
                  <a:schemeClr val="tx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13783" name="Oval 218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grpSp>
          <p:nvGrpSpPr>
            <p:cNvPr id="113784" name="Group 219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3797" name="Line 2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98" name="Line 2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99" name="Line 2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785" name="Group 223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3794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95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96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786" name="Group 227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3787" name="Rectangle 228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113788" name="Line 229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89" name="Line 230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90" name="Line 231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91" name="Line 232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92" name="Line 233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93" name="Line 234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3681" name="Line 235"/>
          <p:cNvSpPr>
            <a:spLocks noChangeShapeType="1"/>
          </p:cNvSpPr>
          <p:nvPr/>
        </p:nvSpPr>
        <p:spPr bwMode="auto">
          <a:xfrm>
            <a:off x="8547100" y="1808164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682" name="Group 236"/>
          <p:cNvGrpSpPr>
            <a:grpSpLocks/>
          </p:cNvGrpSpPr>
          <p:nvPr/>
        </p:nvGrpSpPr>
        <p:grpSpPr bwMode="auto">
          <a:xfrm>
            <a:off x="7651750" y="1639889"/>
            <a:ext cx="39688" cy="141287"/>
            <a:chOff x="10104" y="10005"/>
            <a:chExt cx="137" cy="411"/>
          </a:xfrm>
        </p:grpSpPr>
        <p:sp>
          <p:nvSpPr>
            <p:cNvPr id="113776" name="Oval 23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777" name="Oval 23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113683" name="Oval 241"/>
          <p:cNvSpPr>
            <a:spLocks noChangeArrowheads="1"/>
          </p:cNvSpPr>
          <p:nvPr/>
        </p:nvSpPr>
        <p:spPr bwMode="auto">
          <a:xfrm>
            <a:off x="8355014" y="2719389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13684" name="Line 242"/>
          <p:cNvSpPr>
            <a:spLocks noChangeShapeType="1"/>
          </p:cNvSpPr>
          <p:nvPr/>
        </p:nvSpPr>
        <p:spPr bwMode="auto">
          <a:xfrm>
            <a:off x="8355014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5" name="Line 243"/>
          <p:cNvSpPr>
            <a:spLocks noChangeShapeType="1"/>
          </p:cNvSpPr>
          <p:nvPr/>
        </p:nvSpPr>
        <p:spPr bwMode="auto">
          <a:xfrm>
            <a:off x="8820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6" name="Rectangle 244"/>
          <p:cNvSpPr>
            <a:spLocks noChangeArrowheads="1"/>
          </p:cNvSpPr>
          <p:nvPr/>
        </p:nvSpPr>
        <p:spPr bwMode="auto">
          <a:xfrm>
            <a:off x="8355014" y="2709863"/>
            <a:ext cx="111125" cy="746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687" name="Rectangle 245"/>
          <p:cNvSpPr>
            <a:spLocks noChangeArrowheads="1"/>
          </p:cNvSpPr>
          <p:nvPr/>
        </p:nvSpPr>
        <p:spPr bwMode="auto">
          <a:xfrm>
            <a:off x="8680450" y="2705101"/>
            <a:ext cx="139700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688" name="Oval 246"/>
          <p:cNvSpPr>
            <a:spLocks noChangeArrowheads="1"/>
          </p:cNvSpPr>
          <p:nvPr/>
        </p:nvSpPr>
        <p:spPr bwMode="auto">
          <a:xfrm>
            <a:off x="8347075" y="2620964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113689" name="Group 247"/>
          <p:cNvGrpSpPr>
            <a:grpSpLocks/>
          </p:cNvGrpSpPr>
          <p:nvPr/>
        </p:nvGrpSpPr>
        <p:grpSpPr bwMode="auto">
          <a:xfrm>
            <a:off x="8462964" y="2652713"/>
            <a:ext cx="230187" cy="82550"/>
            <a:chOff x="2848" y="848"/>
            <a:chExt cx="140" cy="98"/>
          </a:xfrm>
        </p:grpSpPr>
        <p:sp>
          <p:nvSpPr>
            <p:cNvPr id="113773" name="Line 2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74" name="Line 2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75" name="Line 2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90" name="Group 251"/>
          <p:cNvGrpSpPr>
            <a:grpSpLocks/>
          </p:cNvGrpSpPr>
          <p:nvPr/>
        </p:nvGrpSpPr>
        <p:grpSpPr bwMode="auto">
          <a:xfrm flipV="1">
            <a:off x="8462964" y="2651125"/>
            <a:ext cx="230187" cy="84138"/>
            <a:chOff x="2848" y="848"/>
            <a:chExt cx="140" cy="98"/>
          </a:xfrm>
        </p:grpSpPr>
        <p:sp>
          <p:nvSpPr>
            <p:cNvPr id="113770" name="Line 25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71" name="Line 25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72" name="Line 25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91" name="Group 255"/>
          <p:cNvGrpSpPr>
            <a:grpSpLocks/>
          </p:cNvGrpSpPr>
          <p:nvPr/>
        </p:nvGrpSpPr>
        <p:grpSpPr bwMode="auto">
          <a:xfrm rot="7844936">
            <a:off x="8450264" y="2730501"/>
            <a:ext cx="168275" cy="104775"/>
            <a:chOff x="11283" y="10423"/>
            <a:chExt cx="475" cy="374"/>
          </a:xfrm>
        </p:grpSpPr>
        <p:sp>
          <p:nvSpPr>
            <p:cNvPr id="113763" name="Rectangle 256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764" name="Line 257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5" name="Line 258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6" name="Line 259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7" name="Line 260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8" name="Line 261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69" name="Line 262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92" name="Line 263"/>
          <p:cNvSpPr>
            <a:spLocks noChangeShapeType="1"/>
          </p:cNvSpPr>
          <p:nvPr/>
        </p:nvSpPr>
        <p:spPr bwMode="auto">
          <a:xfrm flipH="1" flipV="1">
            <a:off x="7947025" y="3170239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3" name="Line 264"/>
          <p:cNvSpPr>
            <a:spLocks noChangeShapeType="1"/>
          </p:cNvSpPr>
          <p:nvPr/>
        </p:nvSpPr>
        <p:spPr bwMode="auto">
          <a:xfrm flipH="1">
            <a:off x="8216901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4" name="Freeform 265"/>
          <p:cNvSpPr>
            <a:spLocks/>
          </p:cNvSpPr>
          <p:nvPr/>
        </p:nvSpPr>
        <p:spPr bwMode="auto">
          <a:xfrm>
            <a:off x="7672389" y="1658938"/>
            <a:ext cx="1443037" cy="1490662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95" name="Oval 266"/>
          <p:cNvSpPr>
            <a:spLocks noChangeArrowheads="1"/>
          </p:cNvSpPr>
          <p:nvPr/>
        </p:nvSpPr>
        <p:spPr bwMode="auto">
          <a:xfrm>
            <a:off x="7586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13696" name="Line 267"/>
          <p:cNvSpPr>
            <a:spLocks noChangeShapeType="1"/>
          </p:cNvSpPr>
          <p:nvPr/>
        </p:nvSpPr>
        <p:spPr bwMode="auto">
          <a:xfrm>
            <a:off x="7586663" y="3127376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7" name="Line 268"/>
          <p:cNvSpPr>
            <a:spLocks noChangeShapeType="1"/>
          </p:cNvSpPr>
          <p:nvPr/>
        </p:nvSpPr>
        <p:spPr bwMode="auto">
          <a:xfrm>
            <a:off x="8050213" y="3127376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8" name="Rectangle 269"/>
          <p:cNvSpPr>
            <a:spLocks noChangeArrowheads="1"/>
          </p:cNvSpPr>
          <p:nvPr/>
        </p:nvSpPr>
        <p:spPr bwMode="auto">
          <a:xfrm>
            <a:off x="7586664" y="3127376"/>
            <a:ext cx="109537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699" name="Rectangle 270"/>
          <p:cNvSpPr>
            <a:spLocks noChangeArrowheads="1"/>
          </p:cNvSpPr>
          <p:nvPr/>
        </p:nvSpPr>
        <p:spPr bwMode="auto">
          <a:xfrm>
            <a:off x="7908925" y="3122614"/>
            <a:ext cx="141288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700" name="Oval 271"/>
          <p:cNvSpPr>
            <a:spLocks noChangeArrowheads="1"/>
          </p:cNvSpPr>
          <p:nvPr/>
        </p:nvSpPr>
        <p:spPr bwMode="auto">
          <a:xfrm>
            <a:off x="7581900" y="3038476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113701" name="Group 272"/>
          <p:cNvGrpSpPr>
            <a:grpSpLocks/>
          </p:cNvGrpSpPr>
          <p:nvPr/>
        </p:nvGrpSpPr>
        <p:grpSpPr bwMode="auto">
          <a:xfrm>
            <a:off x="7693025" y="3070225"/>
            <a:ext cx="230188" cy="82550"/>
            <a:chOff x="2848" y="848"/>
            <a:chExt cx="140" cy="98"/>
          </a:xfrm>
        </p:grpSpPr>
        <p:sp>
          <p:nvSpPr>
            <p:cNvPr id="113760" name="Line 2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61" name="Line 2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62" name="Line 2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702" name="Group 276"/>
          <p:cNvGrpSpPr>
            <a:grpSpLocks/>
          </p:cNvGrpSpPr>
          <p:nvPr/>
        </p:nvGrpSpPr>
        <p:grpSpPr bwMode="auto">
          <a:xfrm flipV="1">
            <a:off x="7693025" y="3068638"/>
            <a:ext cx="230188" cy="82550"/>
            <a:chOff x="2848" y="848"/>
            <a:chExt cx="140" cy="98"/>
          </a:xfrm>
        </p:grpSpPr>
        <p:sp>
          <p:nvSpPr>
            <p:cNvPr id="113757" name="Line 2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58" name="Line 2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59" name="Line 2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703" name="Group 280"/>
          <p:cNvGrpSpPr>
            <a:grpSpLocks/>
          </p:cNvGrpSpPr>
          <p:nvPr/>
        </p:nvGrpSpPr>
        <p:grpSpPr bwMode="auto">
          <a:xfrm>
            <a:off x="7613651" y="3105150"/>
            <a:ext cx="138113" cy="128588"/>
            <a:chOff x="11283" y="10423"/>
            <a:chExt cx="475" cy="374"/>
          </a:xfrm>
        </p:grpSpPr>
        <p:sp>
          <p:nvSpPr>
            <p:cNvPr id="113750" name="Rectangle 281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751" name="Line 282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2" name="Line 283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3" name="Line 284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4" name="Line 285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5" name="Line 286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56" name="Line 287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04" name="Oval 288"/>
          <p:cNvSpPr>
            <a:spLocks noChangeArrowheads="1"/>
          </p:cNvSpPr>
          <p:nvPr/>
        </p:nvSpPr>
        <p:spPr bwMode="auto">
          <a:xfrm>
            <a:off x="7307263" y="2649539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13705" name="Line 289"/>
          <p:cNvSpPr>
            <a:spLocks noChangeShapeType="1"/>
          </p:cNvSpPr>
          <p:nvPr/>
        </p:nvSpPr>
        <p:spPr bwMode="auto">
          <a:xfrm>
            <a:off x="7307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6" name="Line 290"/>
          <p:cNvSpPr>
            <a:spLocks noChangeShapeType="1"/>
          </p:cNvSpPr>
          <p:nvPr/>
        </p:nvSpPr>
        <p:spPr bwMode="auto">
          <a:xfrm>
            <a:off x="7770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07" name="Rectangle 291"/>
          <p:cNvSpPr>
            <a:spLocks noChangeArrowheads="1"/>
          </p:cNvSpPr>
          <p:nvPr/>
        </p:nvSpPr>
        <p:spPr bwMode="auto">
          <a:xfrm>
            <a:off x="7307264" y="2640014"/>
            <a:ext cx="109537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708" name="Rectangle 292"/>
          <p:cNvSpPr>
            <a:spLocks noChangeArrowheads="1"/>
          </p:cNvSpPr>
          <p:nvPr/>
        </p:nvSpPr>
        <p:spPr bwMode="auto">
          <a:xfrm>
            <a:off x="7631113" y="2635251"/>
            <a:ext cx="139700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20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113709" name="Oval 293"/>
          <p:cNvSpPr>
            <a:spLocks noChangeArrowheads="1"/>
          </p:cNvSpPr>
          <p:nvPr/>
        </p:nvSpPr>
        <p:spPr bwMode="auto">
          <a:xfrm>
            <a:off x="7302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grpSp>
        <p:nvGrpSpPr>
          <p:cNvPr id="113710" name="Group 294"/>
          <p:cNvGrpSpPr>
            <a:grpSpLocks/>
          </p:cNvGrpSpPr>
          <p:nvPr/>
        </p:nvGrpSpPr>
        <p:grpSpPr bwMode="auto">
          <a:xfrm>
            <a:off x="7415213" y="2582864"/>
            <a:ext cx="228600" cy="84137"/>
            <a:chOff x="2848" y="848"/>
            <a:chExt cx="140" cy="98"/>
          </a:xfrm>
        </p:grpSpPr>
        <p:sp>
          <p:nvSpPr>
            <p:cNvPr id="113747" name="Line 29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8" name="Line 29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9" name="Line 29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711" name="Group 298"/>
          <p:cNvGrpSpPr>
            <a:grpSpLocks/>
          </p:cNvGrpSpPr>
          <p:nvPr/>
        </p:nvGrpSpPr>
        <p:grpSpPr bwMode="auto">
          <a:xfrm flipV="1">
            <a:off x="7415213" y="2581275"/>
            <a:ext cx="228600" cy="84138"/>
            <a:chOff x="2848" y="848"/>
            <a:chExt cx="140" cy="98"/>
          </a:xfrm>
        </p:grpSpPr>
        <p:sp>
          <p:nvSpPr>
            <p:cNvPr id="113744" name="Line 2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5" name="Line 3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746" name="Line 3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712" name="Line 302"/>
          <p:cNvSpPr>
            <a:spLocks noChangeShapeType="1"/>
          </p:cNvSpPr>
          <p:nvPr/>
        </p:nvSpPr>
        <p:spPr bwMode="auto">
          <a:xfrm flipH="1">
            <a:off x="7026276" y="2752726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713" name="Group 303"/>
          <p:cNvGrpSpPr>
            <a:grpSpLocks/>
          </p:cNvGrpSpPr>
          <p:nvPr/>
        </p:nvGrpSpPr>
        <p:grpSpPr bwMode="auto">
          <a:xfrm rot="8027572">
            <a:off x="7442201" y="2555876"/>
            <a:ext cx="168275" cy="104775"/>
            <a:chOff x="11283" y="10423"/>
            <a:chExt cx="475" cy="374"/>
          </a:xfrm>
        </p:grpSpPr>
        <p:sp>
          <p:nvSpPr>
            <p:cNvPr id="113737" name="Rectangle 304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738" name="Line 305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9" name="Line 306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0" name="Line 307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1" name="Line 308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2" name="Line 309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43" name="Line 310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14" name="Freeform 311"/>
          <p:cNvSpPr>
            <a:spLocks/>
          </p:cNvSpPr>
          <p:nvPr/>
        </p:nvSpPr>
        <p:spPr bwMode="auto">
          <a:xfrm>
            <a:off x="6956426" y="1679575"/>
            <a:ext cx="2212975" cy="153035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5" name="Freeform 312"/>
          <p:cNvSpPr>
            <a:spLocks/>
          </p:cNvSpPr>
          <p:nvPr/>
        </p:nvSpPr>
        <p:spPr bwMode="auto">
          <a:xfrm>
            <a:off x="6781800" y="1728788"/>
            <a:ext cx="2508250" cy="1504950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716" name="Freeform 313"/>
          <p:cNvSpPr>
            <a:spLocks/>
          </p:cNvSpPr>
          <p:nvPr/>
        </p:nvSpPr>
        <p:spPr bwMode="auto">
          <a:xfrm>
            <a:off x="6835776" y="1754188"/>
            <a:ext cx="2530475" cy="139065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3717" name="Group 314"/>
          <p:cNvGrpSpPr>
            <a:grpSpLocks/>
          </p:cNvGrpSpPr>
          <p:nvPr/>
        </p:nvGrpSpPr>
        <p:grpSpPr bwMode="auto">
          <a:xfrm>
            <a:off x="6761164" y="2668589"/>
            <a:ext cx="39687" cy="141287"/>
            <a:chOff x="10104" y="10005"/>
            <a:chExt cx="137" cy="411"/>
          </a:xfrm>
        </p:grpSpPr>
        <p:sp>
          <p:nvSpPr>
            <p:cNvPr id="113735" name="Oval 315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736" name="Oval 316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113718" name="Group 317"/>
          <p:cNvGrpSpPr>
            <a:grpSpLocks/>
          </p:cNvGrpSpPr>
          <p:nvPr/>
        </p:nvGrpSpPr>
        <p:grpSpPr bwMode="auto">
          <a:xfrm>
            <a:off x="9145589" y="2790826"/>
            <a:ext cx="39687" cy="142875"/>
            <a:chOff x="10104" y="10005"/>
            <a:chExt cx="137" cy="411"/>
          </a:xfrm>
        </p:grpSpPr>
        <p:sp>
          <p:nvSpPr>
            <p:cNvPr id="113733" name="Oval 318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734" name="Oval 319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113719" name="Group 320"/>
          <p:cNvGrpSpPr>
            <a:grpSpLocks/>
          </p:cNvGrpSpPr>
          <p:nvPr/>
        </p:nvGrpSpPr>
        <p:grpSpPr bwMode="auto">
          <a:xfrm>
            <a:off x="9340850" y="1717676"/>
            <a:ext cx="39688" cy="142875"/>
            <a:chOff x="10104" y="10005"/>
            <a:chExt cx="137" cy="411"/>
          </a:xfrm>
        </p:grpSpPr>
        <p:sp>
          <p:nvSpPr>
            <p:cNvPr id="113731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13732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pic>
        <p:nvPicPr>
          <p:cNvPr id="113720" name="Picture 32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6" y="784225"/>
            <a:ext cx="7834832" cy="12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314" name="Rectangle 328"/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914208" cy="873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Causes/costs of congestion: scenario 3</a:t>
            </a:r>
            <a:r>
              <a:rPr lang="en-US" dirty="0">
                <a:ea typeface="ＭＳ Ｐゴシック" charset="0"/>
                <a:cs typeface="+mj-cs"/>
              </a:rPr>
              <a:t> </a:t>
            </a:r>
          </a:p>
        </p:txBody>
      </p:sp>
      <p:sp>
        <p:nvSpPr>
          <p:cNvPr id="96315" name="Line 330"/>
          <p:cNvSpPr>
            <a:spLocks noChangeShapeType="1"/>
          </p:cNvSpPr>
          <p:nvPr/>
        </p:nvSpPr>
        <p:spPr bwMode="auto">
          <a:xfrm>
            <a:off x="2794000" y="1558925"/>
            <a:ext cx="0" cy="186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316" name="Line 331"/>
          <p:cNvSpPr>
            <a:spLocks noChangeShapeType="1"/>
          </p:cNvSpPr>
          <p:nvPr/>
        </p:nvSpPr>
        <p:spPr bwMode="auto">
          <a:xfrm flipV="1">
            <a:off x="2778126" y="3411538"/>
            <a:ext cx="23336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3724" name="Freeform 333"/>
          <p:cNvSpPr>
            <a:spLocks/>
          </p:cNvSpPr>
          <p:nvPr/>
        </p:nvSpPr>
        <p:spPr bwMode="auto">
          <a:xfrm>
            <a:off x="2782888" y="2608263"/>
            <a:ext cx="2489200" cy="806450"/>
          </a:xfrm>
          <a:custGeom>
            <a:avLst/>
            <a:gdLst>
              <a:gd name="T0" fmla="*/ 0 w 1568"/>
              <a:gd name="T1" fmla="*/ 2147483647 h 380"/>
              <a:gd name="T2" fmla="*/ 2147483647 w 1568"/>
              <a:gd name="T3" fmla="*/ 2147483647 h 380"/>
              <a:gd name="T4" fmla="*/ 2147483647 w 1568"/>
              <a:gd name="T5" fmla="*/ 2147483647 h 380"/>
              <a:gd name="T6" fmla="*/ 2147483647 w 1568"/>
              <a:gd name="T7" fmla="*/ 2147483647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68" h="380">
                <a:moveTo>
                  <a:pt x="0" y="375"/>
                </a:moveTo>
                <a:cubicBezTo>
                  <a:pt x="109" y="315"/>
                  <a:pt x="474" y="0"/>
                  <a:pt x="651" y="14"/>
                </a:cubicBezTo>
                <a:cubicBezTo>
                  <a:pt x="828" y="28"/>
                  <a:pt x="730" y="260"/>
                  <a:pt x="914" y="320"/>
                </a:cubicBezTo>
                <a:cubicBezTo>
                  <a:pt x="1098" y="380"/>
                  <a:pt x="1432" y="342"/>
                  <a:pt x="1568" y="3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6318" name="Line 334"/>
          <p:cNvSpPr>
            <a:spLocks noChangeShapeType="1"/>
          </p:cNvSpPr>
          <p:nvPr/>
        </p:nvSpPr>
        <p:spPr bwMode="auto">
          <a:xfrm>
            <a:off x="2662238" y="1711325"/>
            <a:ext cx="125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319" name="Line 335"/>
          <p:cNvSpPr>
            <a:spLocks noChangeShapeType="1"/>
          </p:cNvSpPr>
          <p:nvPr/>
        </p:nvSpPr>
        <p:spPr bwMode="auto">
          <a:xfrm>
            <a:off x="4595813" y="3419475"/>
            <a:ext cx="0" cy="134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320" name="Text Box 336"/>
          <p:cNvSpPr txBox="1">
            <a:spLocks noChangeArrowheads="1"/>
          </p:cNvSpPr>
          <p:nvPr/>
        </p:nvSpPr>
        <p:spPr bwMode="auto">
          <a:xfrm>
            <a:off x="2160588" y="1462088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C/2</a:t>
            </a:r>
          </a:p>
        </p:txBody>
      </p:sp>
      <p:sp>
        <p:nvSpPr>
          <p:cNvPr id="96321" name="Text Box 337"/>
          <p:cNvSpPr txBox="1">
            <a:spLocks noChangeArrowheads="1"/>
          </p:cNvSpPr>
          <p:nvPr/>
        </p:nvSpPr>
        <p:spPr bwMode="auto">
          <a:xfrm>
            <a:off x="4397376" y="3471863"/>
            <a:ext cx="455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FF"/>
                </a:solidFill>
              </a:rPr>
              <a:t>C/2</a:t>
            </a:r>
          </a:p>
        </p:txBody>
      </p:sp>
      <p:sp>
        <p:nvSpPr>
          <p:cNvPr id="96322" name="Text Box 338"/>
          <p:cNvSpPr txBox="1">
            <a:spLocks noChangeArrowheads="1"/>
          </p:cNvSpPr>
          <p:nvPr/>
        </p:nvSpPr>
        <p:spPr bwMode="auto">
          <a:xfrm rot="-5400000">
            <a:off x="2067720" y="2389982"/>
            <a:ext cx="808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Symbol" charset="0"/>
              </a:rPr>
              <a:t>l</a:t>
            </a:r>
            <a:r>
              <a:rPr lang="en-US" sz="2400" baseline="-25000" dirty="0">
                <a:solidFill>
                  <a:srgbClr val="0000FF"/>
                </a:solidFill>
                <a:latin typeface="Arial" charset="0"/>
              </a:rPr>
              <a:t>out</a:t>
            </a:r>
          </a:p>
        </p:txBody>
      </p:sp>
      <p:sp>
        <p:nvSpPr>
          <p:cNvPr id="96323" name="Text Box 339"/>
          <p:cNvSpPr txBox="1">
            <a:spLocks noChangeArrowheads="1"/>
          </p:cNvSpPr>
          <p:nvPr/>
        </p:nvSpPr>
        <p:spPr bwMode="auto">
          <a:xfrm>
            <a:off x="3513139" y="3381376"/>
            <a:ext cx="5501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400" dirty="0" err="1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Arial" panose="020B0604020202020204" pitchFamily="34" charset="0"/>
              </a:rPr>
              <a:t>in</a:t>
            </a:r>
            <a:r>
              <a:rPr lang="en-US" altLang="ja-JP" sz="2400" baseline="30000" dirty="0">
                <a:solidFill>
                  <a:srgbClr val="0000FF"/>
                </a:solidFill>
                <a:latin typeface="Arial" panose="020B0604020202020204" pitchFamily="34" charset="0"/>
              </a:rPr>
              <a:t>'</a:t>
            </a:r>
            <a:endParaRPr lang="en-US" altLang="zh-CN" sz="2400" baseline="30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62" name="Rectangle 7"/>
          <p:cNvSpPr txBox="1">
            <a:spLocks noChangeArrowheads="1"/>
          </p:cNvSpPr>
          <p:nvPr/>
        </p:nvSpPr>
        <p:spPr>
          <a:xfrm>
            <a:off x="9147768" y="6624784"/>
            <a:ext cx="284374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3.6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36830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3.1 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transfer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3.5 connection-oriented 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3.7 TCP congestion control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000099"/>
                </a:solidFill>
              </a:rPr>
              <a:t>Chapter 3 Transport Layer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7895312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5" name="Picture 1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93" y="778378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>
          <a:xfrm>
            <a:off x="-456728" y="339383"/>
            <a:ext cx="10356850" cy="830508"/>
          </a:xfrm>
        </p:spPr>
        <p:txBody>
          <a:bodyPr>
            <a:normAutofit fontScale="90000"/>
          </a:bodyPr>
          <a:lstStyle/>
          <a:p>
            <a:pPr algn="r">
              <a:lnSpc>
                <a:spcPct val="80000"/>
              </a:lnSpc>
              <a:defRPr/>
            </a:pPr>
            <a:r>
              <a:rPr lang="en-US" sz="4000" dirty="0">
                <a:ea typeface="ＭＳ Ｐゴシック" charset="0"/>
              </a:rPr>
              <a:t>TCP congestion control: </a:t>
            </a:r>
            <a:r>
              <a:rPr lang="en-US" dirty="0">
                <a:ea typeface="ＭＳ Ｐゴシック" charset="0"/>
              </a:rPr>
              <a:t>additive increase 		multiplicative decrease</a:t>
            </a:r>
          </a:p>
        </p:txBody>
      </p:sp>
      <p:sp>
        <p:nvSpPr>
          <p:cNvPr id="101382" name="Rectangle 8"/>
          <p:cNvSpPr>
            <a:spLocks noChangeArrowheads="1"/>
          </p:cNvSpPr>
          <p:nvPr/>
        </p:nvSpPr>
        <p:spPr bwMode="auto">
          <a:xfrm>
            <a:off x="1981200" y="1371600"/>
            <a:ext cx="83756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approach:</a:t>
            </a:r>
            <a:r>
              <a:rPr lang="en-US" sz="2800" i="1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sender</a:t>
            </a:r>
            <a:r>
              <a:rPr lang="en-US" sz="2800" i="1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increases transmission rate (window size), probing for usable bandwidth, until loss occurs</a:t>
            </a:r>
            <a:endParaRPr lang="en-US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spcBef>
                <a:spcPct val="20000"/>
              </a:spcBef>
              <a:buFontTx/>
              <a:buChar char="–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additive increase:</a:t>
            </a:r>
            <a:r>
              <a:rPr lang="en-US" sz="2800" dirty="0">
                <a:latin typeface="Gill Sans MT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increase  </a:t>
            </a:r>
            <a:r>
              <a:rPr lang="en-US" sz="2800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cwnd</a:t>
            </a:r>
            <a:r>
              <a:rPr lang="en-US" sz="2800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by 1 MSS every RTT until loss detected</a:t>
            </a:r>
            <a:endParaRPr lang="en-US" sz="27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spcBef>
                <a:spcPct val="20000"/>
              </a:spcBef>
              <a:buFontTx/>
              <a:buChar char="–"/>
              <a:defRPr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multiplicative decrease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:</a:t>
            </a:r>
            <a:r>
              <a:rPr lang="en-US" sz="2800" dirty="0">
                <a:latin typeface="Gill Sans MT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cut </a:t>
            </a:r>
            <a:r>
              <a:rPr lang="en-US" sz="2800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cwnd</a:t>
            </a:r>
            <a:r>
              <a:rPr lang="en-US" sz="2800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in half after loss </a:t>
            </a:r>
            <a:endParaRPr lang="en-US" sz="27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</a:endParaRPr>
          </a:p>
        </p:txBody>
      </p:sp>
      <p:sp>
        <p:nvSpPr>
          <p:cNvPr id="101383" name="Rectangle 11"/>
          <p:cNvSpPr>
            <a:spLocks noChangeArrowheads="1"/>
          </p:cNvSpPr>
          <p:nvPr/>
        </p:nvSpPr>
        <p:spPr bwMode="auto">
          <a:xfrm>
            <a:off x="5187950" y="389756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1384" name="Text Box 12"/>
          <p:cNvSpPr txBox="1">
            <a:spLocks noChangeArrowheads="1"/>
          </p:cNvSpPr>
          <p:nvPr/>
        </p:nvSpPr>
        <p:spPr bwMode="auto">
          <a:xfrm rot="-5400000">
            <a:off x="3589506" y="5020250"/>
            <a:ext cx="2066591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b="1">
                <a:solidFill>
                  <a:srgbClr val="000099"/>
                </a:solidFill>
                <a:latin typeface="Courier New" charset="0"/>
              </a:rPr>
              <a:t>cwnd:</a:t>
            </a:r>
            <a:r>
              <a:rPr lang="en-US" sz="1400">
                <a:solidFill>
                  <a:srgbClr val="000099"/>
                </a:solidFill>
                <a:latin typeface="Arial" charset="0"/>
              </a:rPr>
              <a:t> TCP sender </a:t>
            </a:r>
          </a:p>
          <a:p>
            <a:pPr>
              <a:defRPr/>
            </a:pPr>
            <a:r>
              <a:rPr lang="en-US" sz="1400">
                <a:solidFill>
                  <a:srgbClr val="000099"/>
                </a:solidFill>
                <a:latin typeface="Arial" charset="0"/>
              </a:rPr>
              <a:t>congestion window size</a:t>
            </a:r>
          </a:p>
        </p:txBody>
      </p:sp>
      <p:sp>
        <p:nvSpPr>
          <p:cNvPr id="101385" name="Text Box 13"/>
          <p:cNvSpPr txBox="1">
            <a:spLocks noChangeArrowheads="1"/>
          </p:cNvSpPr>
          <p:nvPr/>
        </p:nvSpPr>
        <p:spPr bwMode="auto">
          <a:xfrm>
            <a:off x="1949450" y="4686548"/>
            <a:ext cx="2146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</a:rPr>
              <a:t>AIMD saw tooth</a:t>
            </a:r>
          </a:p>
          <a:p>
            <a:pPr algn="r"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</a:rPr>
              <a:t>behavior: probing</a:t>
            </a:r>
          </a:p>
          <a:p>
            <a:pPr algn="r"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</a:rPr>
              <a:t>for bandwidth</a:t>
            </a:r>
          </a:p>
        </p:txBody>
      </p:sp>
      <p:sp>
        <p:nvSpPr>
          <p:cNvPr id="101386" name="Line 17"/>
          <p:cNvSpPr>
            <a:spLocks noChangeShapeType="1"/>
          </p:cNvSpPr>
          <p:nvPr/>
        </p:nvSpPr>
        <p:spPr bwMode="auto">
          <a:xfrm>
            <a:off x="5029201" y="6388347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01387" name="Line 18"/>
          <p:cNvSpPr>
            <a:spLocks noChangeShapeType="1"/>
          </p:cNvSpPr>
          <p:nvPr/>
        </p:nvSpPr>
        <p:spPr bwMode="auto">
          <a:xfrm>
            <a:off x="5018088" y="3973761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68307" name="Line 19"/>
          <p:cNvSpPr>
            <a:spLocks noChangeShapeType="1"/>
          </p:cNvSpPr>
          <p:nvPr/>
        </p:nvSpPr>
        <p:spPr bwMode="auto">
          <a:xfrm flipV="1">
            <a:off x="5029201" y="5091360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68308" name="Line 20"/>
          <p:cNvSpPr>
            <a:spLocks noChangeShapeType="1"/>
          </p:cNvSpPr>
          <p:nvPr/>
        </p:nvSpPr>
        <p:spPr bwMode="auto">
          <a:xfrm>
            <a:off x="5210175" y="5080247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68309" name="Line 21"/>
          <p:cNvSpPr>
            <a:spLocks noChangeShapeType="1"/>
          </p:cNvSpPr>
          <p:nvPr/>
        </p:nvSpPr>
        <p:spPr bwMode="auto">
          <a:xfrm flipV="1">
            <a:off x="5199063" y="4764336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68310" name="Line 22"/>
          <p:cNvSpPr>
            <a:spLocks noChangeShapeType="1"/>
          </p:cNvSpPr>
          <p:nvPr/>
        </p:nvSpPr>
        <p:spPr bwMode="auto">
          <a:xfrm>
            <a:off x="6170613" y="4765922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68326" name="Group 38"/>
          <p:cNvGrpSpPr>
            <a:grpSpLocks/>
          </p:cNvGrpSpPr>
          <p:nvPr/>
        </p:nvGrpSpPr>
        <p:grpSpPr bwMode="auto">
          <a:xfrm>
            <a:off x="6162676" y="4640511"/>
            <a:ext cx="3040063" cy="1106487"/>
            <a:chOff x="2720" y="2730"/>
            <a:chExt cx="1915" cy="697"/>
          </a:xfrm>
        </p:grpSpPr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5735" name="Group 37"/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01401" name="Line 24"/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2" name="Line 25"/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3" name="Line 26"/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4" name="Line 29"/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5" name="Line 30"/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406" name="Line 31"/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101393" name="Text Box 32"/>
          <p:cNvSpPr txBox="1">
            <a:spLocks noChangeArrowheads="1"/>
          </p:cNvSpPr>
          <p:nvPr/>
        </p:nvSpPr>
        <p:spPr bwMode="auto">
          <a:xfrm>
            <a:off x="5927725" y="3861048"/>
            <a:ext cx="42725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</a:rPr>
              <a:t>additively increase window size …</a:t>
            </a:r>
          </a:p>
          <a:p>
            <a:pPr algn="l"/>
            <a:r>
              <a:rPr lang="en-US" altLang="zh-CN">
                <a:solidFill>
                  <a:srgbClr val="000099"/>
                </a:solidFill>
              </a:rPr>
              <a:t>…. until loss occurs (then cut window in half)</a:t>
            </a:r>
          </a:p>
        </p:txBody>
      </p:sp>
      <p:sp>
        <p:nvSpPr>
          <p:cNvPr id="268321" name="Freeform 33"/>
          <p:cNvSpPr>
            <a:spLocks/>
          </p:cNvSpPr>
          <p:nvPr/>
        </p:nvSpPr>
        <p:spPr bwMode="auto">
          <a:xfrm>
            <a:off x="5122864" y="4054722"/>
            <a:ext cx="858837" cy="1016000"/>
          </a:xfrm>
          <a:custGeom>
            <a:avLst/>
            <a:gdLst>
              <a:gd name="T0" fmla="*/ 2147483647 w 541"/>
              <a:gd name="T1" fmla="*/ 0 h 640"/>
              <a:gd name="T2" fmla="*/ 0 w 541"/>
              <a:gd name="T3" fmla="*/ 0 h 640"/>
              <a:gd name="T4" fmla="*/ 0 w 541"/>
              <a:gd name="T5" fmla="*/ 2147483647 h 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68322" name="Freeform 34"/>
          <p:cNvSpPr>
            <a:spLocks/>
          </p:cNvSpPr>
          <p:nvPr/>
        </p:nvSpPr>
        <p:spPr bwMode="auto">
          <a:xfrm>
            <a:off x="5267326" y="4257923"/>
            <a:ext cx="796925" cy="1000125"/>
          </a:xfrm>
          <a:custGeom>
            <a:avLst/>
            <a:gdLst>
              <a:gd name="T0" fmla="*/ 2147483647 w 502"/>
              <a:gd name="T1" fmla="*/ 0 h 630"/>
              <a:gd name="T2" fmla="*/ 2147483647 w 502"/>
              <a:gd name="T3" fmla="*/ 2147483647 h 630"/>
              <a:gd name="T4" fmla="*/ 2147483647 w 502"/>
              <a:gd name="T5" fmla="*/ 2147483647 h 630"/>
              <a:gd name="T6" fmla="*/ 0 w 502"/>
              <a:gd name="T7" fmla="*/ 2147483647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68323" name="Freeform 35"/>
          <p:cNvSpPr>
            <a:spLocks/>
          </p:cNvSpPr>
          <p:nvPr/>
        </p:nvSpPr>
        <p:spPr bwMode="auto">
          <a:xfrm>
            <a:off x="5575300" y="4053135"/>
            <a:ext cx="406400" cy="1168400"/>
          </a:xfrm>
          <a:custGeom>
            <a:avLst/>
            <a:gdLst>
              <a:gd name="T0" fmla="*/ 2147483647 w 256"/>
              <a:gd name="T1" fmla="*/ 0 h 736"/>
              <a:gd name="T2" fmla="*/ 0 w 256"/>
              <a:gd name="T3" fmla="*/ 0 h 736"/>
              <a:gd name="T4" fmla="*/ 0 w 256"/>
              <a:gd name="T5" fmla="*/ 2147483647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68324" name="Freeform 36"/>
          <p:cNvSpPr>
            <a:spLocks/>
          </p:cNvSpPr>
          <p:nvPr/>
        </p:nvSpPr>
        <p:spPr bwMode="auto">
          <a:xfrm>
            <a:off x="6213476" y="4418260"/>
            <a:ext cx="168275" cy="635000"/>
          </a:xfrm>
          <a:custGeom>
            <a:avLst/>
            <a:gdLst>
              <a:gd name="T0" fmla="*/ 2147483647 w 106"/>
              <a:gd name="T1" fmla="*/ 0 h 400"/>
              <a:gd name="T2" fmla="*/ 2147483647 w 106"/>
              <a:gd name="T3" fmla="*/ 2147483647 h 400"/>
              <a:gd name="T4" fmla="*/ 0 w 106"/>
              <a:gd name="T5" fmla="*/ 2147483647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1398" name="Text Box 40"/>
          <p:cNvSpPr txBox="1">
            <a:spLocks noChangeArrowheads="1"/>
          </p:cNvSpPr>
          <p:nvPr/>
        </p:nvSpPr>
        <p:spPr bwMode="auto">
          <a:xfrm>
            <a:off x="6596063" y="6378822"/>
            <a:ext cx="576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time</a:t>
            </a:r>
          </a:p>
        </p:txBody>
      </p:sp>
      <p:sp>
        <p:nvSpPr>
          <p:cNvPr id="31" name="Rectangle 7"/>
          <p:cNvSpPr txBox="1">
            <a:spLocks noChangeArrowheads="1"/>
          </p:cNvSpPr>
          <p:nvPr/>
        </p:nvSpPr>
        <p:spPr>
          <a:xfrm>
            <a:off x="9651824" y="6624784"/>
            <a:ext cx="213280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3.7 TCP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congestion control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9637</TotalTime>
  <Words>10069</Words>
  <Application>Microsoft Office PowerPoint</Application>
  <PresentationFormat>宽屏</PresentationFormat>
  <Paragraphs>2312</Paragraphs>
  <Slides>112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33" baseType="lpstr">
      <vt:lpstr>MS Mincho</vt:lpstr>
      <vt:lpstr>MS PGothic</vt:lpstr>
      <vt:lpstr>MS PGothic</vt:lpstr>
      <vt:lpstr>Stone Sans</vt:lpstr>
      <vt:lpstr>宋体</vt:lpstr>
      <vt:lpstr>微软雅黑</vt:lpstr>
      <vt:lpstr>Arial</vt:lpstr>
      <vt:lpstr>Arial Black</vt:lpstr>
      <vt:lpstr>Arial Narrow</vt:lpstr>
      <vt:lpstr>Cambria Math</vt:lpstr>
      <vt:lpstr>Comic Sans MS</vt:lpstr>
      <vt:lpstr>Consolas</vt:lpstr>
      <vt:lpstr>Courier New</vt:lpstr>
      <vt:lpstr>Gill Sans MT</vt:lpstr>
      <vt:lpstr>Symbol</vt:lpstr>
      <vt:lpstr>Tahoma</vt:lpstr>
      <vt:lpstr>Times New Roman</vt:lpstr>
      <vt:lpstr>Wingdings</vt:lpstr>
      <vt:lpstr>Wingdings 3</vt:lpstr>
      <vt:lpstr>INPAGE</vt:lpstr>
      <vt:lpstr>Picture</vt:lpstr>
      <vt:lpstr>Chapter 3 Transport Layer</vt:lpstr>
      <vt:lpstr>Chapter 3 Transport Layer</vt:lpstr>
      <vt:lpstr>PowerPoint 演示文稿</vt:lpstr>
      <vt:lpstr>PowerPoint 演示文稿</vt:lpstr>
      <vt:lpstr>Transport services and protocols</vt:lpstr>
      <vt:lpstr>Transport vs. network layer</vt:lpstr>
      <vt:lpstr>Internet transport-layer protocols</vt:lpstr>
      <vt:lpstr>PowerPoint 演示文稿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PowerPoint 演示文稿</vt:lpstr>
      <vt:lpstr>UDP: User Datagram Protocol [RFC 768]</vt:lpstr>
      <vt:lpstr>UDP: segment header</vt:lpstr>
      <vt:lpstr>UDP checksum</vt:lpstr>
      <vt:lpstr>Internet checksum: example</vt:lpstr>
      <vt:lpstr>PowerPoint 演示文稿</vt:lpstr>
      <vt:lpstr>Principles of reliable data transfer</vt:lpstr>
      <vt:lpstr>Principles of reliable data transfer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</vt:lpstr>
      <vt:lpstr>rdt3.0 sender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Selective repeat</vt:lpstr>
      <vt:lpstr>Selective repeat: sender, receiver windows</vt:lpstr>
      <vt:lpstr>Selective repeat</vt:lpstr>
      <vt:lpstr>Selective repeat in action</vt:lpstr>
      <vt:lpstr>Selective repeat: dilemma</vt:lpstr>
      <vt:lpstr>PowerPoint 演示文稿</vt:lpstr>
      <vt:lpstr>TCP: Overview  RFCs: 793,1122,1323, 2018, 2581</vt:lpstr>
      <vt:lpstr>TCP segment structure</vt:lpstr>
      <vt:lpstr>3-Way Handshake</vt:lpstr>
      <vt:lpstr>TCP seq. numbers, ACKs</vt:lpstr>
      <vt:lpstr>TCP seq. numbers, ACKs</vt:lpstr>
      <vt:lpstr>TCP round trip time, timeout</vt:lpstr>
      <vt:lpstr>TCP round trip time, timeout</vt:lpstr>
      <vt:lpstr>TCP round trip time, timeout</vt:lpstr>
      <vt:lpstr>Chapter 3 outline</vt:lpstr>
      <vt:lpstr>TCP reliable data transfer</vt:lpstr>
      <vt:lpstr>TCP sender events:</vt:lpstr>
      <vt:lpstr>TCP sender (simplified)</vt:lpstr>
      <vt:lpstr>TCP: retransmission scenarios</vt:lpstr>
      <vt:lpstr>TCP: retransmission scenarios</vt:lpstr>
      <vt:lpstr>TCP ACK generation Recommendation [RFC 5681]</vt:lpstr>
      <vt:lpstr>TCP fast retransmit</vt:lpstr>
      <vt:lpstr>TCP fast retransmit</vt:lpstr>
      <vt:lpstr>Chapter 3 outline</vt:lpstr>
      <vt:lpstr>TCP flow control</vt:lpstr>
      <vt:lpstr>TCP flow control</vt:lpstr>
      <vt:lpstr>Chapter 3 outline</vt:lpstr>
      <vt:lpstr>Connection Management</vt:lpstr>
      <vt:lpstr>Agreeing to establish a connection</vt:lpstr>
      <vt:lpstr>Agreeing to establish a connection</vt:lpstr>
      <vt:lpstr>TCP 3-way handshake</vt:lpstr>
      <vt:lpstr>TCP 3-way handshake: FSM</vt:lpstr>
      <vt:lpstr>TCP: closing a connection</vt:lpstr>
      <vt:lpstr>TCP: closing a connection</vt:lpstr>
      <vt:lpstr>PowerPoint 演示文稿</vt:lpstr>
      <vt:lpstr>Principles of congestion control</vt:lpstr>
      <vt:lpstr>Causes/costs of congestion: scenario 1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2 </vt:lpstr>
      <vt:lpstr>Causes/costs of congestion: scenario 3 </vt:lpstr>
      <vt:lpstr>Causes/costs of congestion: scenario 3 </vt:lpstr>
      <vt:lpstr>PowerPoint 演示文稿</vt:lpstr>
      <vt:lpstr>TCP congestion control: additive increase   multiplicative decrease</vt:lpstr>
      <vt:lpstr>TCP Congestion Control: details</vt:lpstr>
      <vt:lpstr>TCP Slow Start </vt:lpstr>
      <vt:lpstr>TCP: detecting, reacting to loss</vt:lpstr>
      <vt:lpstr>TCP: switching from slow start to CA</vt:lpstr>
      <vt:lpstr>Summary: TCP Congestion Control</vt:lpstr>
      <vt:lpstr>TCP throughput</vt:lpstr>
      <vt:lpstr>TCP Futures: TCP over “long, fat pipes”</vt:lpstr>
      <vt:lpstr>TCP Fairness</vt:lpstr>
      <vt:lpstr>Why is TCP fair?</vt:lpstr>
      <vt:lpstr>Fairness (more)</vt:lpstr>
      <vt:lpstr>Explicit Congestion Notification (ECN)</vt:lpstr>
      <vt:lpstr>Chapter 3: summary</vt:lpstr>
      <vt:lpstr>Homework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586</cp:revision>
  <dcterms:created xsi:type="dcterms:W3CDTF">2015-05-07T17:29:00Z</dcterms:created>
  <dcterms:modified xsi:type="dcterms:W3CDTF">2020-02-07T01:06:57Z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