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39" r:id="rId3"/>
    <p:sldId id="281" r:id="rId4"/>
    <p:sldId id="303" r:id="rId5"/>
    <p:sldId id="282" r:id="rId6"/>
    <p:sldId id="291" r:id="rId7"/>
    <p:sldId id="292" r:id="rId8"/>
    <p:sldId id="346" r:id="rId9"/>
    <p:sldId id="298" r:id="rId10"/>
    <p:sldId id="293" r:id="rId11"/>
    <p:sldId id="284" r:id="rId12"/>
    <p:sldId id="270" r:id="rId13"/>
    <p:sldId id="300" r:id="rId14"/>
    <p:sldId id="275" r:id="rId15"/>
    <p:sldId id="329" r:id="rId16"/>
    <p:sldId id="330" r:id="rId17"/>
    <p:sldId id="331" r:id="rId18"/>
    <p:sldId id="313" r:id="rId19"/>
    <p:sldId id="263" r:id="rId20"/>
    <p:sldId id="315" r:id="rId21"/>
    <p:sldId id="316" r:id="rId22"/>
    <p:sldId id="317" r:id="rId23"/>
    <p:sldId id="314" r:id="rId24"/>
    <p:sldId id="311" r:id="rId25"/>
    <p:sldId id="312" r:id="rId26"/>
    <p:sldId id="257" r:id="rId27"/>
    <p:sldId id="306" r:id="rId28"/>
    <p:sldId id="310" r:id="rId29"/>
    <p:sldId id="261" r:id="rId30"/>
    <p:sldId id="262" r:id="rId31"/>
    <p:sldId id="347" r:id="rId32"/>
    <p:sldId id="304" r:id="rId33"/>
    <p:sldId id="348" r:id="rId34"/>
    <p:sldId id="343" r:id="rId35"/>
    <p:sldId id="344" r:id="rId36"/>
    <p:sldId id="340" r:id="rId37"/>
    <p:sldId id="341" r:id="rId38"/>
    <p:sldId id="34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70" autoAdjust="0"/>
  </p:normalViewPr>
  <p:slideViewPr>
    <p:cSldViewPr snapToGrid="0">
      <p:cViewPr varScale="1">
        <p:scale>
          <a:sx n="76" d="100"/>
          <a:sy n="76"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8.wmf"/><Relationship Id="rId2" Type="http://schemas.openxmlformats.org/officeDocument/2006/relationships/image" Target="../media/image102.wmf"/><Relationship Id="rId1" Type="http://schemas.openxmlformats.org/officeDocument/2006/relationships/image" Target="../media/image15.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5.wmf"/><Relationship Id="rId18" Type="http://schemas.openxmlformats.org/officeDocument/2006/relationships/image" Target="../media/image80.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74.wmf"/><Relationship Id="rId17" Type="http://schemas.openxmlformats.org/officeDocument/2006/relationships/image" Target="../media/image79.wmf"/><Relationship Id="rId2" Type="http://schemas.openxmlformats.org/officeDocument/2006/relationships/image" Target="../media/image65.wmf"/><Relationship Id="rId16" Type="http://schemas.openxmlformats.org/officeDocument/2006/relationships/image" Target="../media/image78.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3.wmf"/><Relationship Id="rId5" Type="http://schemas.openxmlformats.org/officeDocument/2006/relationships/image" Target="../media/image68.wmf"/><Relationship Id="rId15" Type="http://schemas.openxmlformats.org/officeDocument/2006/relationships/image" Target="../media/image77.wmf"/><Relationship Id="rId10" Type="http://schemas.openxmlformats.org/officeDocument/2006/relationships/image" Target="../media/image15.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7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91.wmf"/><Relationship Id="rId7" Type="http://schemas.openxmlformats.org/officeDocument/2006/relationships/image" Target="../media/image92.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95.wmf"/><Relationship Id="rId4" Type="http://schemas.openxmlformats.org/officeDocument/2006/relationships/image" Target="../media/image15.wmf"/><Relationship Id="rId9" Type="http://schemas.openxmlformats.org/officeDocument/2006/relationships/image" Target="../media/image9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8.wmf"/><Relationship Id="rId2" Type="http://schemas.openxmlformats.org/officeDocument/2006/relationships/image" Target="../media/image102.wmf"/><Relationship Id="rId1" Type="http://schemas.openxmlformats.org/officeDocument/2006/relationships/image" Target="../media/image15.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3.wmf"/><Relationship Id="rId5" Type="http://schemas.openxmlformats.org/officeDocument/2006/relationships/image" Target="../media/image108.wmf"/><Relationship Id="rId4"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8.wmf"/><Relationship Id="rId7" Type="http://schemas.openxmlformats.org/officeDocument/2006/relationships/image" Target="../media/image105.wmf"/><Relationship Id="rId2" Type="http://schemas.openxmlformats.org/officeDocument/2006/relationships/image" Target="../media/image15.wmf"/><Relationship Id="rId1" Type="http://schemas.openxmlformats.org/officeDocument/2006/relationships/image" Target="../media/image121.wmf"/><Relationship Id="rId6" Type="http://schemas.openxmlformats.org/officeDocument/2006/relationships/image" Target="../media/image104.wmf"/><Relationship Id="rId5" Type="http://schemas.openxmlformats.org/officeDocument/2006/relationships/image" Target="../media/image123.wmf"/><Relationship Id="rId4" Type="http://schemas.openxmlformats.org/officeDocument/2006/relationships/image" Target="../media/image1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B96A0-EA1C-4BDF-894C-665FA7A42D90}" type="datetimeFigureOut">
              <a:rPr lang="zh-TW" altLang="en-US" smtClean="0"/>
              <a:t>2017/9/21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4AEC8-9087-4620-84A5-734B2D3CF902}" type="slidenum">
              <a:rPr lang="zh-TW" altLang="en-US" smtClean="0"/>
              <a:t>‹#›</a:t>
            </a:fld>
            <a:endParaRPr lang="zh-TW" altLang="en-US"/>
          </a:p>
        </p:txBody>
      </p:sp>
    </p:spTree>
    <p:extLst>
      <p:ext uri="{BB962C8B-B14F-4D97-AF65-F5344CB8AC3E}">
        <p14:creationId xmlns:p14="http://schemas.microsoft.com/office/powerpoint/2010/main" val="219077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ref:</a:t>
            </a:r>
          </a:p>
          <a:p>
            <a:r>
              <a:rPr lang="en-US" altLang="zh-TW" dirty="0"/>
              <a:t>http://www.win-vector.com/blog/2011/09/the-simpler-derivation-of-logistic-regression/</a:t>
            </a:r>
          </a:p>
          <a:p>
            <a:r>
              <a:rPr lang="en-US" altLang="zh-TW" dirty="0"/>
              <a:t>http://www.cs.columbia.edu/~smaskey/CS6998/slides/statnlp_week6.pdf</a:t>
            </a:r>
          </a:p>
          <a:p>
            <a:r>
              <a:rPr lang="en-US" altLang="zh-TW" dirty="0"/>
              <a:t>http://www.win-vector.com/dfiles/LogisticRegressionMaxEnt.pdf</a:t>
            </a:r>
          </a:p>
          <a:p>
            <a:endParaRPr lang="en-US" altLang="zh-TW" dirty="0"/>
          </a:p>
          <a:p>
            <a:r>
              <a:rPr lang="en-US" altLang="zh-TW" dirty="0"/>
              <a:t>New ton:</a:t>
            </a:r>
          </a:p>
          <a:p>
            <a:r>
              <a:rPr lang="en-US" altLang="zh-TW" dirty="0"/>
              <a:t>http://qwone.com/~jason/writing/lr.pdf</a:t>
            </a:r>
          </a:p>
          <a:p>
            <a:endParaRPr lang="en-US" altLang="zh-TW" dirty="0"/>
          </a:p>
          <a:p>
            <a:endParaRPr lang="en-US" altLang="zh-TW" dirty="0"/>
          </a:p>
          <a:p>
            <a:r>
              <a:rPr lang="en-US" altLang="zh-TW" dirty="0"/>
              <a:t>Gradient descent/Another point of view</a:t>
            </a:r>
          </a:p>
          <a:p>
            <a:endParaRPr lang="en-US" altLang="zh-TW" dirty="0"/>
          </a:p>
          <a:p>
            <a:r>
              <a:rPr lang="en-US" altLang="zh-TW" dirty="0"/>
              <a:t>Why not MSE</a:t>
            </a:r>
          </a:p>
          <a:p>
            <a:r>
              <a:rPr lang="en-US" altLang="zh-TW" baseline="0" dirty="0"/>
              <a:t>Multiple </a:t>
            </a:r>
            <a:r>
              <a:rPr lang="en-US" altLang="zh-TW" dirty="0"/>
              <a:t>Limit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Ds </a:t>
            </a:r>
            <a:r>
              <a:rPr lang="en-US" altLang="zh-TW" dirty="0" err="1"/>
              <a:t>v.s</a:t>
            </a:r>
            <a:r>
              <a:rPr lang="en-US" altLang="zh-TW" dirty="0"/>
              <a:t>.</a:t>
            </a:r>
            <a:r>
              <a:rPr lang="en-US" altLang="zh-TW" baseline="0" dirty="0"/>
              <a:t> generative X 2</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a:t>
            </a:fld>
            <a:endParaRPr lang="zh-TW" altLang="en-US"/>
          </a:p>
        </p:txBody>
      </p:sp>
    </p:spTree>
    <p:extLst>
      <p:ext uri="{BB962C8B-B14F-4D97-AF65-F5344CB8AC3E}">
        <p14:creationId xmlns:p14="http://schemas.microsoft.com/office/powerpoint/2010/main" val="406723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腦補的 </a:t>
            </a:r>
            <a:r>
              <a:rPr lang="en-US" altLang="zh-TW" dirty="0"/>
              <a:t>model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20</a:t>
            </a:fld>
            <a:endParaRPr lang="zh-TW" altLang="en-US"/>
          </a:p>
        </p:txBody>
      </p:sp>
    </p:spTree>
    <p:extLst>
      <p:ext uri="{BB962C8B-B14F-4D97-AF65-F5344CB8AC3E}">
        <p14:creationId xmlns:p14="http://schemas.microsoft.com/office/powerpoint/2010/main" val="501732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腦補的 </a:t>
            </a:r>
            <a:r>
              <a:rPr lang="en-US" altLang="zh-TW" dirty="0"/>
              <a:t>model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21</a:t>
            </a:fld>
            <a:endParaRPr lang="zh-TW" altLang="en-US"/>
          </a:p>
        </p:txBody>
      </p:sp>
    </p:spTree>
    <p:extLst>
      <p:ext uri="{BB962C8B-B14F-4D97-AF65-F5344CB8AC3E}">
        <p14:creationId xmlns:p14="http://schemas.microsoft.com/office/powerpoint/2010/main" val="2623727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腦補的 </a:t>
            </a:r>
            <a:r>
              <a:rPr lang="en-US" altLang="zh-TW" dirty="0"/>
              <a:t>model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22</a:t>
            </a:fld>
            <a:endParaRPr lang="zh-TW" altLang="en-US"/>
          </a:p>
        </p:txBody>
      </p:sp>
    </p:spTree>
    <p:extLst>
      <p:ext uri="{BB962C8B-B14F-4D97-AF65-F5344CB8AC3E}">
        <p14:creationId xmlns:p14="http://schemas.microsoft.com/office/powerpoint/2010/main" val="1203510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separation, we can talk about ASR</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23</a:t>
            </a:fld>
            <a:endParaRPr lang="zh-TW" altLang="en-US"/>
          </a:p>
        </p:txBody>
      </p:sp>
    </p:spTree>
    <p:extLst>
      <p:ext uri="{BB962C8B-B14F-4D97-AF65-F5344CB8AC3E}">
        <p14:creationId xmlns:p14="http://schemas.microsoft.com/office/powerpoint/2010/main" val="1645823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 class</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24</a:t>
            </a:fld>
            <a:endParaRPr lang="zh-TW" altLang="en-US"/>
          </a:p>
        </p:txBody>
      </p:sp>
    </p:spTree>
    <p:extLst>
      <p:ext uri="{BB962C8B-B14F-4D97-AF65-F5344CB8AC3E}">
        <p14:creationId xmlns:p14="http://schemas.microsoft.com/office/powerpoint/2010/main" val="222223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preceding example employed typical “opportunistic,” or found, data. But even data generated by a designed experiment need external information. A DoD project from the early days of neural networks attempted to distinguish aerial images of forests with and without tanks in them. Perfect performance was achieved on the training set, and then on an </a:t>
            </a:r>
            <a:r>
              <a:rPr lang="en-US" altLang="zh-TW" dirty="0" err="1"/>
              <a:t>outof</a:t>
            </a:r>
            <a:r>
              <a:rPr lang="en-US" altLang="zh-TW" dirty="0"/>
              <a:t>-sample set of data that had been gathered at the same time but not used for training. This was celebrated but, wisely, a confirming study was performed. New images were collected on which the models performed extremely poorly. This drove investigation into the features driving the models and revealed them to be magnitude readings from specific locations of the images; i.e., background pixels. It turns out that the day the tanks had been photographed was sunny, and that for </a:t>
            </a:r>
            <a:r>
              <a:rPr lang="en-US" altLang="zh-TW" dirty="0" err="1"/>
              <a:t>nontanks</a:t>
            </a:r>
            <a:r>
              <a:rPr lang="en-US" altLang="zh-TW" dirty="0"/>
              <a:t>, cloudy!11 Even resampling the original data wouldn’t have protected against this error, as the flaw was inherent in the generating experiment.</a:t>
            </a:r>
          </a:p>
          <a:p>
            <a:endParaRPr lang="en-US" altLang="zh-TW" dirty="0"/>
          </a:p>
          <a:p>
            <a:r>
              <a:rPr lang="en-US" altLang="zh-TW" dirty="0"/>
              <a:t>PBS featured this project in a 1991 documentary series The Machine That Changed the World: Episode IV, “The Thinking Machine.”</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26</a:t>
            </a:fld>
            <a:endParaRPr lang="zh-TW" altLang="en-US"/>
          </a:p>
        </p:txBody>
      </p:sp>
    </p:spTree>
    <p:extLst>
      <p:ext uri="{BB962C8B-B14F-4D97-AF65-F5344CB8AC3E}">
        <p14:creationId xmlns:p14="http://schemas.microsoft.com/office/powerpoint/2010/main" val="2771943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1,-1,-3</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29</a:t>
            </a:fld>
            <a:endParaRPr lang="zh-TW" altLang="en-US"/>
          </a:p>
        </p:txBody>
      </p:sp>
    </p:spTree>
    <p:extLst>
      <p:ext uri="{BB962C8B-B14F-4D97-AF65-F5344CB8AC3E}">
        <p14:creationId xmlns:p14="http://schemas.microsoft.com/office/powerpoint/2010/main" val="3194170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ref:</a:t>
            </a:r>
          </a:p>
          <a:p>
            <a:r>
              <a:rPr lang="en-US" altLang="zh-TW" dirty="0"/>
              <a:t>http://www.win-vector.com/blog/2011/09/the-simpler-derivation-of-logistic-regression/</a:t>
            </a:r>
          </a:p>
          <a:p>
            <a:r>
              <a:rPr lang="en-US" altLang="zh-TW" dirty="0"/>
              <a:t>http://www.cs.columbia.edu/~smaskey/CS6998/slides/statnlp_week6.pdf</a:t>
            </a:r>
          </a:p>
          <a:p>
            <a:r>
              <a:rPr lang="en-US" altLang="zh-TW" dirty="0"/>
              <a:t>http://www.win-vector.com/dfiles/LogisticRegressionMaxEnt.pdf</a:t>
            </a:r>
          </a:p>
          <a:p>
            <a:endParaRPr lang="en-US" altLang="zh-TW" dirty="0"/>
          </a:p>
          <a:p>
            <a:r>
              <a:rPr lang="en-US" altLang="zh-TW" dirty="0"/>
              <a:t>New ton:</a:t>
            </a:r>
          </a:p>
          <a:p>
            <a:r>
              <a:rPr lang="en-US" altLang="zh-TW" dirty="0"/>
              <a:t>http://qwone.com/~jason/writing/lr.pdf</a:t>
            </a:r>
          </a:p>
          <a:p>
            <a:endParaRPr lang="en-US" altLang="zh-TW" dirty="0"/>
          </a:p>
          <a:p>
            <a:endParaRPr lang="en-US" altLang="zh-TW" dirty="0"/>
          </a:p>
          <a:p>
            <a:r>
              <a:rPr lang="en-US" altLang="zh-TW" dirty="0"/>
              <a:t>Gradient descent/Another point of view</a:t>
            </a:r>
          </a:p>
          <a:p>
            <a:endParaRPr lang="en-US" altLang="zh-TW" dirty="0"/>
          </a:p>
          <a:p>
            <a:r>
              <a:rPr lang="en-US" altLang="zh-TW" dirty="0"/>
              <a:t>Why not MSE</a:t>
            </a:r>
          </a:p>
          <a:p>
            <a:r>
              <a:rPr lang="en-US" altLang="zh-TW" baseline="0" dirty="0"/>
              <a:t>Multiple </a:t>
            </a:r>
            <a:r>
              <a:rPr lang="en-US" altLang="zh-TW" dirty="0"/>
              <a:t>Limit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Ds </a:t>
            </a:r>
            <a:r>
              <a:rPr lang="en-US" altLang="zh-TW" dirty="0" err="1"/>
              <a:t>v.s</a:t>
            </a:r>
            <a:r>
              <a:rPr lang="en-US" altLang="zh-TW" dirty="0"/>
              <a:t>.</a:t>
            </a:r>
            <a:r>
              <a:rPr lang="en-US" altLang="zh-TW" baseline="0" dirty="0"/>
              <a:t> generative X 2</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34</a:t>
            </a:fld>
            <a:endParaRPr lang="zh-TW" altLang="en-US"/>
          </a:p>
        </p:txBody>
      </p:sp>
    </p:spTree>
    <p:extLst>
      <p:ext uri="{BB962C8B-B14F-4D97-AF65-F5344CB8AC3E}">
        <p14:creationId xmlns:p14="http://schemas.microsoft.com/office/powerpoint/2010/main" val="611195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The number of times g get incorrect results on training data.</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35</a:t>
            </a:fld>
            <a:endParaRPr lang="zh-TW" altLang="en-US"/>
          </a:p>
        </p:txBody>
      </p:sp>
    </p:spTree>
    <p:extLst>
      <p:ext uri="{BB962C8B-B14F-4D97-AF65-F5344CB8AC3E}">
        <p14:creationId xmlns:p14="http://schemas.microsoft.com/office/powerpoint/2010/main" val="4026417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我會說這個圖是 </a:t>
            </a:r>
            <a:r>
              <a:rPr lang="en-US" altLang="zh-TW" sz="1200" b="0" i="0" kern="1200" dirty="0">
                <a:solidFill>
                  <a:schemeClr val="tx1"/>
                </a:solidFill>
                <a:effectLst/>
                <a:latin typeface="+mn-lt"/>
                <a:ea typeface="+mn-ea"/>
                <a:cs typeface="+mn-cs"/>
              </a:rPr>
              <a:t>"plot of loss functions"﻿</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36</a:t>
            </a:fld>
            <a:endParaRPr lang="zh-TW" altLang="en-US"/>
          </a:p>
        </p:txBody>
      </p:sp>
    </p:spTree>
    <p:extLst>
      <p:ext uri="{BB962C8B-B14F-4D97-AF65-F5344CB8AC3E}">
        <p14:creationId xmlns:p14="http://schemas.microsoft.com/office/powerpoint/2010/main" val="180318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ctr"/>
            <a:r>
              <a:rPr lang="en-US" altLang="zh-TW" sz="1200" dirty="0">
                <a:solidFill>
                  <a:srgbClr val="0000FF"/>
                </a:solidFill>
              </a:rPr>
              <a:t>Activation function</a:t>
            </a:r>
            <a:endParaRPr lang="zh-TW" altLang="en-US" sz="1200" dirty="0">
              <a:solidFill>
                <a:srgbClr val="0000FF"/>
              </a:solidFill>
            </a:endParaRPr>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4</a:t>
            </a:fld>
            <a:endParaRPr lang="zh-TW" altLang="en-US"/>
          </a:p>
        </p:txBody>
      </p:sp>
    </p:spTree>
    <p:extLst>
      <p:ext uri="{BB962C8B-B14F-4D97-AF65-F5344CB8AC3E}">
        <p14:creationId xmlns:p14="http://schemas.microsoft.com/office/powerpoint/2010/main" val="182111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All the w and b give non-zero probability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5</a:t>
            </a:fld>
            <a:endParaRPr lang="zh-TW" altLang="en-US"/>
          </a:p>
        </p:txBody>
      </p:sp>
    </p:spTree>
    <p:extLst>
      <p:ext uri="{BB962C8B-B14F-4D97-AF65-F5344CB8AC3E}">
        <p14:creationId xmlns:p14="http://schemas.microsoft.com/office/powerpoint/2010/main" val="426816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Where</a:t>
            </a:r>
            <a:r>
              <a:rPr lang="en-US" altLang="zh-TW" baseline="0" dirty="0"/>
              <a:t> does it comes from?</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7</a:t>
            </a:fld>
            <a:endParaRPr lang="zh-TW" altLang="en-US"/>
          </a:p>
        </p:txBody>
      </p:sp>
    </p:spTree>
    <p:extLst>
      <p:ext uri="{BB962C8B-B14F-4D97-AF65-F5344CB8AC3E}">
        <p14:creationId xmlns:p14="http://schemas.microsoft.com/office/powerpoint/2010/main" val="659656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Where</a:t>
            </a:r>
            <a:r>
              <a:rPr lang="en-US" altLang="zh-TW" baseline="0" dirty="0"/>
              <a:t> does it comes from?</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8</a:t>
            </a:fld>
            <a:endParaRPr lang="zh-TW" altLang="en-US"/>
          </a:p>
        </p:txBody>
      </p:sp>
    </p:spTree>
    <p:extLst>
      <p:ext uri="{BB962C8B-B14F-4D97-AF65-F5344CB8AC3E}">
        <p14:creationId xmlns:p14="http://schemas.microsoft.com/office/powerpoint/2010/main" val="1059330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a:t>
            </a:r>
            <a:r>
              <a:rPr lang="en-US" altLang="zh-TW" sz="1200" b="0" i="1" kern="1200" dirty="0">
                <a:solidFill>
                  <a:schemeClr val="tx1"/>
                </a:solidFill>
                <a:effectLst/>
                <a:latin typeface="+mn-lt"/>
                <a:ea typeface="+mn-ea"/>
                <a:cs typeface="+mn-cs"/>
              </a:rPr>
              <a:t>standard logistic function</a:t>
            </a:r>
            <a:r>
              <a:rPr lang="en-US" altLang="zh-TW" sz="1200" b="0" i="0" kern="1200" dirty="0">
                <a:solidFill>
                  <a:schemeClr val="tx1"/>
                </a:solidFill>
                <a:effectLst/>
                <a:latin typeface="+mn-lt"/>
                <a:ea typeface="+mn-ea"/>
                <a:cs typeface="+mn-cs"/>
              </a:rPr>
              <a:t> is the logistic function with parameters (</a:t>
            </a:r>
            <a:r>
              <a:rPr lang="en-US" altLang="zh-TW" sz="1200" b="0" i="1" kern="1200" dirty="0">
                <a:solidFill>
                  <a:schemeClr val="tx1"/>
                </a:solidFill>
                <a:effectLst/>
                <a:latin typeface="+mn-lt"/>
                <a:ea typeface="+mn-ea"/>
                <a:cs typeface="+mn-cs"/>
              </a:rPr>
              <a:t>k</a:t>
            </a:r>
            <a:r>
              <a:rPr lang="en-US" altLang="zh-TW" sz="1200" b="0" i="0" kern="1200" dirty="0">
                <a:solidFill>
                  <a:schemeClr val="tx1"/>
                </a:solidFill>
                <a:effectLst/>
                <a:latin typeface="+mn-lt"/>
                <a:ea typeface="+mn-ea"/>
                <a:cs typeface="+mn-cs"/>
              </a:rPr>
              <a:t> = 1, </a:t>
            </a:r>
            <a:r>
              <a:rPr lang="en-US" altLang="zh-TW" sz="1200" b="0" i="1" kern="1200" dirty="0">
                <a:solidFill>
                  <a:schemeClr val="tx1"/>
                </a:solidFill>
                <a:effectLst/>
                <a:latin typeface="+mn-lt"/>
                <a:ea typeface="+mn-ea"/>
                <a:cs typeface="+mn-cs"/>
              </a:rPr>
              <a:t>x</a:t>
            </a:r>
            <a:r>
              <a:rPr lang="en-US" altLang="zh-TW" sz="1200" b="0" i="0" kern="1200" baseline="-25000" dirty="0">
                <a:solidFill>
                  <a:schemeClr val="tx1"/>
                </a:solidFill>
                <a:effectLst/>
                <a:latin typeface="+mn-lt"/>
                <a:ea typeface="+mn-ea"/>
                <a:cs typeface="+mn-cs"/>
              </a:rPr>
              <a:t>0</a:t>
            </a:r>
            <a:r>
              <a:rPr lang="en-US" altLang="zh-TW" sz="1200" b="0" i="0" kern="1200" dirty="0">
                <a:solidFill>
                  <a:schemeClr val="tx1"/>
                </a:solidFill>
                <a:effectLst/>
                <a:latin typeface="+mn-lt"/>
                <a:ea typeface="+mn-ea"/>
                <a:cs typeface="+mn-cs"/>
              </a:rPr>
              <a:t> = 0, </a:t>
            </a:r>
            <a:r>
              <a:rPr lang="en-US" altLang="zh-TW" sz="1200" b="0" i="1" kern="1200" dirty="0">
                <a:solidFill>
                  <a:schemeClr val="tx1"/>
                </a:solidFill>
                <a:effectLst/>
                <a:latin typeface="+mn-lt"/>
                <a:ea typeface="+mn-ea"/>
                <a:cs typeface="+mn-cs"/>
              </a:rPr>
              <a:t>L</a:t>
            </a:r>
            <a:r>
              <a:rPr lang="en-US" altLang="zh-TW" sz="1200" b="0" i="0" kern="1200" dirty="0">
                <a:solidFill>
                  <a:schemeClr val="tx1"/>
                </a:solidFill>
                <a:effectLst/>
                <a:latin typeface="+mn-lt"/>
                <a:ea typeface="+mn-ea"/>
                <a:cs typeface="+mn-cs"/>
              </a:rPr>
              <a:t> = 1) which yields sigmoid</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15</a:t>
            </a:fld>
            <a:endParaRPr lang="zh-TW" altLang="en-US"/>
          </a:p>
        </p:txBody>
      </p:sp>
    </p:spTree>
    <p:extLst>
      <p:ext uri="{BB962C8B-B14F-4D97-AF65-F5344CB8AC3E}">
        <p14:creationId xmlns:p14="http://schemas.microsoft.com/office/powerpoint/2010/main" val="115378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a:t>
            </a:r>
            <a:r>
              <a:rPr lang="en-US" altLang="zh-TW" sz="1200" b="0" i="1" kern="1200" dirty="0">
                <a:solidFill>
                  <a:schemeClr val="tx1"/>
                </a:solidFill>
                <a:effectLst/>
                <a:latin typeface="+mn-lt"/>
                <a:ea typeface="+mn-ea"/>
                <a:cs typeface="+mn-cs"/>
              </a:rPr>
              <a:t>standard logistic function</a:t>
            </a:r>
            <a:r>
              <a:rPr lang="en-US" altLang="zh-TW" sz="1200" b="0" i="0" kern="1200" dirty="0">
                <a:solidFill>
                  <a:schemeClr val="tx1"/>
                </a:solidFill>
                <a:effectLst/>
                <a:latin typeface="+mn-lt"/>
                <a:ea typeface="+mn-ea"/>
                <a:cs typeface="+mn-cs"/>
              </a:rPr>
              <a:t> is the logistic function with parameters (</a:t>
            </a:r>
            <a:r>
              <a:rPr lang="en-US" altLang="zh-TW" sz="1200" b="0" i="1" kern="1200" dirty="0">
                <a:solidFill>
                  <a:schemeClr val="tx1"/>
                </a:solidFill>
                <a:effectLst/>
                <a:latin typeface="+mn-lt"/>
                <a:ea typeface="+mn-ea"/>
                <a:cs typeface="+mn-cs"/>
              </a:rPr>
              <a:t>k</a:t>
            </a:r>
            <a:r>
              <a:rPr lang="en-US" altLang="zh-TW" sz="1200" b="0" i="0" kern="1200" dirty="0">
                <a:solidFill>
                  <a:schemeClr val="tx1"/>
                </a:solidFill>
                <a:effectLst/>
                <a:latin typeface="+mn-lt"/>
                <a:ea typeface="+mn-ea"/>
                <a:cs typeface="+mn-cs"/>
              </a:rPr>
              <a:t> = 1, </a:t>
            </a:r>
            <a:r>
              <a:rPr lang="en-US" altLang="zh-TW" sz="1200" b="0" i="1" kern="1200" dirty="0">
                <a:solidFill>
                  <a:schemeClr val="tx1"/>
                </a:solidFill>
                <a:effectLst/>
                <a:latin typeface="+mn-lt"/>
                <a:ea typeface="+mn-ea"/>
                <a:cs typeface="+mn-cs"/>
              </a:rPr>
              <a:t>x</a:t>
            </a:r>
            <a:r>
              <a:rPr lang="en-US" altLang="zh-TW" sz="1200" b="0" i="0" kern="1200" baseline="-25000" dirty="0">
                <a:solidFill>
                  <a:schemeClr val="tx1"/>
                </a:solidFill>
                <a:effectLst/>
                <a:latin typeface="+mn-lt"/>
                <a:ea typeface="+mn-ea"/>
                <a:cs typeface="+mn-cs"/>
              </a:rPr>
              <a:t>0</a:t>
            </a:r>
            <a:r>
              <a:rPr lang="en-US" altLang="zh-TW" sz="1200" b="0" i="0" kern="1200" dirty="0">
                <a:solidFill>
                  <a:schemeClr val="tx1"/>
                </a:solidFill>
                <a:effectLst/>
                <a:latin typeface="+mn-lt"/>
                <a:ea typeface="+mn-ea"/>
                <a:cs typeface="+mn-cs"/>
              </a:rPr>
              <a:t> = 0, </a:t>
            </a:r>
            <a:r>
              <a:rPr lang="en-US" altLang="zh-TW" sz="1200" b="0" i="1" kern="1200" dirty="0">
                <a:solidFill>
                  <a:schemeClr val="tx1"/>
                </a:solidFill>
                <a:effectLst/>
                <a:latin typeface="+mn-lt"/>
                <a:ea typeface="+mn-ea"/>
                <a:cs typeface="+mn-cs"/>
              </a:rPr>
              <a:t>L</a:t>
            </a:r>
            <a:r>
              <a:rPr lang="en-US" altLang="zh-TW" sz="1200" b="0" i="0" kern="1200" dirty="0">
                <a:solidFill>
                  <a:schemeClr val="tx1"/>
                </a:solidFill>
                <a:effectLst/>
                <a:latin typeface="+mn-lt"/>
                <a:ea typeface="+mn-ea"/>
                <a:cs typeface="+mn-cs"/>
              </a:rPr>
              <a:t> = 1) which yields sigmoid</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16</a:t>
            </a:fld>
            <a:endParaRPr lang="zh-TW" altLang="en-US"/>
          </a:p>
        </p:txBody>
      </p:sp>
    </p:spTree>
    <p:extLst>
      <p:ext uri="{BB962C8B-B14F-4D97-AF65-F5344CB8AC3E}">
        <p14:creationId xmlns:p14="http://schemas.microsoft.com/office/powerpoint/2010/main" val="329642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a:t>
            </a:r>
            <a:r>
              <a:rPr lang="en-US" altLang="zh-TW" sz="1200" b="0" i="1" kern="1200" dirty="0">
                <a:solidFill>
                  <a:schemeClr val="tx1"/>
                </a:solidFill>
                <a:effectLst/>
                <a:latin typeface="+mn-lt"/>
                <a:ea typeface="+mn-ea"/>
                <a:cs typeface="+mn-cs"/>
              </a:rPr>
              <a:t>standard logistic function</a:t>
            </a:r>
            <a:r>
              <a:rPr lang="en-US" altLang="zh-TW" sz="1200" b="0" i="0" kern="1200" dirty="0">
                <a:solidFill>
                  <a:schemeClr val="tx1"/>
                </a:solidFill>
                <a:effectLst/>
                <a:latin typeface="+mn-lt"/>
                <a:ea typeface="+mn-ea"/>
                <a:cs typeface="+mn-cs"/>
              </a:rPr>
              <a:t> is the logistic function with parameters (</a:t>
            </a:r>
            <a:r>
              <a:rPr lang="en-US" altLang="zh-TW" sz="1200" b="0" i="1" kern="1200" dirty="0">
                <a:solidFill>
                  <a:schemeClr val="tx1"/>
                </a:solidFill>
                <a:effectLst/>
                <a:latin typeface="+mn-lt"/>
                <a:ea typeface="+mn-ea"/>
                <a:cs typeface="+mn-cs"/>
              </a:rPr>
              <a:t>k</a:t>
            </a:r>
            <a:r>
              <a:rPr lang="en-US" altLang="zh-TW" sz="1200" b="0" i="0" kern="1200" dirty="0">
                <a:solidFill>
                  <a:schemeClr val="tx1"/>
                </a:solidFill>
                <a:effectLst/>
                <a:latin typeface="+mn-lt"/>
                <a:ea typeface="+mn-ea"/>
                <a:cs typeface="+mn-cs"/>
              </a:rPr>
              <a:t> = 1, </a:t>
            </a:r>
            <a:r>
              <a:rPr lang="en-US" altLang="zh-TW" sz="1200" b="0" i="1" kern="1200" dirty="0">
                <a:solidFill>
                  <a:schemeClr val="tx1"/>
                </a:solidFill>
                <a:effectLst/>
                <a:latin typeface="+mn-lt"/>
                <a:ea typeface="+mn-ea"/>
                <a:cs typeface="+mn-cs"/>
              </a:rPr>
              <a:t>x</a:t>
            </a:r>
            <a:r>
              <a:rPr lang="en-US" altLang="zh-TW" sz="1200" b="0" i="0" kern="1200" baseline="-25000" dirty="0">
                <a:solidFill>
                  <a:schemeClr val="tx1"/>
                </a:solidFill>
                <a:effectLst/>
                <a:latin typeface="+mn-lt"/>
                <a:ea typeface="+mn-ea"/>
                <a:cs typeface="+mn-cs"/>
              </a:rPr>
              <a:t>0</a:t>
            </a:r>
            <a:r>
              <a:rPr lang="en-US" altLang="zh-TW" sz="1200" b="0" i="0" kern="1200" dirty="0">
                <a:solidFill>
                  <a:schemeClr val="tx1"/>
                </a:solidFill>
                <a:effectLst/>
                <a:latin typeface="+mn-lt"/>
                <a:ea typeface="+mn-ea"/>
                <a:cs typeface="+mn-cs"/>
              </a:rPr>
              <a:t> = 0, </a:t>
            </a:r>
            <a:r>
              <a:rPr lang="en-US" altLang="zh-TW" sz="1200" b="0" i="1" kern="1200" dirty="0">
                <a:solidFill>
                  <a:schemeClr val="tx1"/>
                </a:solidFill>
                <a:effectLst/>
                <a:latin typeface="+mn-lt"/>
                <a:ea typeface="+mn-ea"/>
                <a:cs typeface="+mn-cs"/>
              </a:rPr>
              <a:t>L</a:t>
            </a:r>
            <a:r>
              <a:rPr lang="en-US" altLang="zh-TW" sz="1200" b="0" i="0" kern="1200" dirty="0">
                <a:solidFill>
                  <a:schemeClr val="tx1"/>
                </a:solidFill>
                <a:effectLst/>
                <a:latin typeface="+mn-lt"/>
                <a:ea typeface="+mn-ea"/>
                <a:cs typeface="+mn-cs"/>
              </a:rPr>
              <a:t> = 1) which yields sigmoid</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17</a:t>
            </a:fld>
            <a:endParaRPr lang="zh-TW" altLang="en-US"/>
          </a:p>
        </p:txBody>
      </p:sp>
    </p:spTree>
    <p:extLst>
      <p:ext uri="{BB962C8B-B14F-4D97-AF65-F5344CB8AC3E}">
        <p14:creationId xmlns:p14="http://schemas.microsoft.com/office/powerpoint/2010/main" val="498589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zh-TW"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0.657142857143 0.485714285714</a:t>
            </a:r>
            <a:r>
              <a:rPr kumimoji="0" lang="zh-TW" altLang="zh-TW" sz="1200" b="0" i="0" u="none" strike="noStrike" cap="none" normalizeH="0" baseline="0" dirty="0">
                <a:ln>
                  <a:noFill/>
                </a:ln>
                <a:solidFill>
                  <a:schemeClr val="tx1"/>
                </a:solidFill>
                <a:effectLst/>
              </a:rPr>
              <a:t> </a:t>
            </a:r>
            <a:endParaRPr kumimoji="0" lang="zh-TW" altLang="zh-TW" sz="1200" b="0" i="0" u="none" strike="noStrike" cap="none" normalizeH="0" baseline="0" dirty="0">
              <a:ln>
                <a:noFill/>
              </a:ln>
              <a:solidFill>
                <a:schemeClr val="tx1"/>
              </a:solidFill>
              <a:effectLst/>
              <a:latin typeface="Arial" panose="020B060402020202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19</a:t>
            </a:fld>
            <a:endParaRPr lang="zh-TW" altLang="en-US"/>
          </a:p>
        </p:txBody>
      </p:sp>
    </p:spTree>
    <p:extLst>
      <p:ext uri="{BB962C8B-B14F-4D97-AF65-F5344CB8AC3E}">
        <p14:creationId xmlns:p14="http://schemas.microsoft.com/office/powerpoint/2010/main" val="288382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2017/9/21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389751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2017/9/21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429482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2017/9/21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389622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2017/9/21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67099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5E1C147-F9FF-4DAF-AB9B-2A8BA14FA8C6}" type="datetimeFigureOut">
              <a:rPr lang="zh-TW" altLang="en-US" smtClean="0"/>
              <a:t>2017/9/21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11723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5E1C147-F9FF-4DAF-AB9B-2A8BA14FA8C6}" type="datetimeFigureOut">
              <a:rPr lang="zh-TW" altLang="en-US" smtClean="0"/>
              <a:t>2017/9/21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43701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5E1C147-F9FF-4DAF-AB9B-2A8BA14FA8C6}" type="datetimeFigureOut">
              <a:rPr lang="zh-TW" altLang="en-US" smtClean="0"/>
              <a:t>2017/9/21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43677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5E1C147-F9FF-4DAF-AB9B-2A8BA14FA8C6}" type="datetimeFigureOut">
              <a:rPr lang="zh-TW" altLang="en-US" smtClean="0"/>
              <a:t>2017/9/21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30821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1C147-F9FF-4DAF-AB9B-2A8BA14FA8C6}" type="datetimeFigureOut">
              <a:rPr lang="zh-TW" altLang="en-US" smtClean="0"/>
              <a:t>2017/9/21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81985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25E1C147-F9FF-4DAF-AB9B-2A8BA14FA8C6}" type="datetimeFigureOut">
              <a:rPr lang="zh-TW" altLang="en-US" smtClean="0"/>
              <a:t>2017/9/21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11760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25E1C147-F9FF-4DAF-AB9B-2A8BA14FA8C6}" type="datetimeFigureOut">
              <a:rPr lang="zh-TW" altLang="en-US" smtClean="0"/>
              <a:t>2017/9/21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09410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1C147-F9FF-4DAF-AB9B-2A8BA14FA8C6}" type="datetimeFigureOut">
              <a:rPr lang="zh-TW" altLang="en-US" smtClean="0"/>
              <a:t>2017/9/21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155837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50.png"/><Relationship Id="rId13" Type="http://schemas.openxmlformats.org/officeDocument/2006/relationships/image" Target="../media/image910.png"/><Relationship Id="rId3" Type="http://schemas.openxmlformats.org/officeDocument/2006/relationships/image" Target="../media/image700.png"/><Relationship Id="rId7" Type="http://schemas.openxmlformats.org/officeDocument/2006/relationships/image" Target="../media/image740.png"/><Relationship Id="rId12" Type="http://schemas.openxmlformats.org/officeDocument/2006/relationships/image" Target="../media/image890.png"/><Relationship Id="rId17" Type="http://schemas.openxmlformats.org/officeDocument/2006/relationships/image" Target="../media/image850.png"/><Relationship Id="rId2" Type="http://schemas.openxmlformats.org/officeDocument/2006/relationships/image" Target="../media/image690.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730.png"/><Relationship Id="rId11" Type="http://schemas.openxmlformats.org/officeDocument/2006/relationships/image" Target="../media/image880.png"/><Relationship Id="rId5" Type="http://schemas.openxmlformats.org/officeDocument/2006/relationships/image" Target="../media/image720.png"/><Relationship Id="rId15" Type="http://schemas.openxmlformats.org/officeDocument/2006/relationships/image" Target="../media/image930.png"/><Relationship Id="rId10" Type="http://schemas.openxmlformats.org/officeDocument/2006/relationships/image" Target="../media/image770.png"/><Relationship Id="rId4" Type="http://schemas.openxmlformats.org/officeDocument/2006/relationships/image" Target="../media/image711.png"/><Relationship Id="rId9" Type="http://schemas.openxmlformats.org/officeDocument/2006/relationships/image" Target="../media/image760.png"/><Relationship Id="rId14" Type="http://schemas.openxmlformats.org/officeDocument/2006/relationships/image" Target="../media/image920.png"/></Relationships>
</file>

<file path=ppt/slides/_rels/slide11.xml.rels><?xml version="1.0" encoding="UTF-8" standalone="yes"?>
<Relationships xmlns="http://schemas.openxmlformats.org/package/2006/relationships"><Relationship Id="rId8" Type="http://schemas.openxmlformats.org/officeDocument/2006/relationships/image" Target="../media/image960.png"/><Relationship Id="rId3" Type="http://schemas.openxmlformats.org/officeDocument/2006/relationships/image" Target="../media/image700.png"/><Relationship Id="rId7" Type="http://schemas.openxmlformats.org/officeDocument/2006/relationships/image" Target="../media/image950.png"/><Relationship Id="rId12" Type="http://schemas.openxmlformats.org/officeDocument/2006/relationships/image" Target="../media/image850.png"/><Relationship Id="rId2" Type="http://schemas.openxmlformats.org/officeDocument/2006/relationships/image" Target="../media/image690.png"/><Relationship Id="rId1" Type="http://schemas.openxmlformats.org/officeDocument/2006/relationships/slideLayout" Target="../slideLayouts/slideLayout2.xml"/><Relationship Id="rId6" Type="http://schemas.openxmlformats.org/officeDocument/2006/relationships/image" Target="../media/image730.png"/><Relationship Id="rId11" Type="http://schemas.openxmlformats.org/officeDocument/2006/relationships/image" Target="../media/image23.png"/><Relationship Id="rId5" Type="http://schemas.openxmlformats.org/officeDocument/2006/relationships/image" Target="../media/image720.png"/><Relationship Id="rId10" Type="http://schemas.openxmlformats.org/officeDocument/2006/relationships/image" Target="../media/image980.png"/><Relationship Id="rId4" Type="http://schemas.openxmlformats.org/officeDocument/2006/relationships/image" Target="../media/image711.png"/><Relationship Id="rId9" Type="http://schemas.openxmlformats.org/officeDocument/2006/relationships/image" Target="../media/image970.png"/></Relationships>
</file>

<file path=ppt/slides/_rels/slide12.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2.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s>
</file>

<file path=ppt/slides/_rels/slide13.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13.png"/><Relationship Id="rId3" Type="http://schemas.openxmlformats.org/officeDocument/2006/relationships/image" Target="../media/image109.png"/><Relationship Id="rId7" Type="http://schemas.openxmlformats.org/officeDocument/2006/relationships/image" Target="../media/image102.png"/><Relationship Id="rId12" Type="http://schemas.openxmlformats.org/officeDocument/2006/relationships/image" Target="../media/image107.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2.png"/><Relationship Id="rId11" Type="http://schemas.openxmlformats.org/officeDocument/2006/relationships/image" Target="../media/image106.png"/><Relationship Id="rId5" Type="http://schemas.openxmlformats.org/officeDocument/2006/relationships/image" Target="../media/image111.png"/><Relationship Id="rId10" Type="http://schemas.openxmlformats.org/officeDocument/2006/relationships/image" Target="../media/image105.png"/><Relationship Id="rId4" Type="http://schemas.openxmlformats.org/officeDocument/2006/relationships/image" Target="../media/image110.png"/><Relationship Id="rId9" Type="http://schemas.openxmlformats.org/officeDocument/2006/relationships/image" Target="../media/image104.png"/><Relationship Id="rId14" Type="http://schemas.openxmlformats.org/officeDocument/2006/relationships/image" Target="../media/image114.png"/></Relationships>
</file>

<file path=ppt/slides/_rels/slide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16.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117.png"/><Relationship Id="rId7" Type="http://schemas.openxmlformats.org/officeDocument/2006/relationships/image" Target="../media/image66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50.png"/><Relationship Id="rId11" Type="http://schemas.openxmlformats.org/officeDocument/2006/relationships/image" Target="../media/image270.png"/><Relationship Id="rId5" Type="http://schemas.openxmlformats.org/officeDocument/2006/relationships/image" Target="../media/image640.png"/><Relationship Id="rId10" Type="http://schemas.openxmlformats.org/officeDocument/2006/relationships/image" Target="../media/image260.png"/><Relationship Id="rId4" Type="http://schemas.openxmlformats.org/officeDocument/2006/relationships/image" Target="../media/image630.png"/><Relationship Id="rId9" Type="http://schemas.openxmlformats.org/officeDocument/2006/relationships/image" Target="../media/image118.png"/></Relationships>
</file>

<file path=ppt/slides/_rels/slide17.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117.png"/><Relationship Id="rId7" Type="http://schemas.openxmlformats.org/officeDocument/2006/relationships/image" Target="../media/image660.png"/><Relationship Id="rId12" Type="http://schemas.openxmlformats.org/officeDocument/2006/relationships/image" Target="../media/image10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50.png"/><Relationship Id="rId11" Type="http://schemas.openxmlformats.org/officeDocument/2006/relationships/image" Target="../media/image990.png"/><Relationship Id="rId5" Type="http://schemas.openxmlformats.org/officeDocument/2006/relationships/image" Target="../media/image640.png"/><Relationship Id="rId10" Type="http://schemas.openxmlformats.org/officeDocument/2006/relationships/image" Target="../media/image270.png"/><Relationship Id="rId4" Type="http://schemas.openxmlformats.org/officeDocument/2006/relationships/image" Target="../media/image630.png"/><Relationship Id="rId9" Type="http://schemas.openxmlformats.org/officeDocument/2006/relationships/image" Target="../media/image260.png"/></Relationships>
</file>

<file path=ppt/slides/_rels/slide18.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image" Target="../media/image1170.png"/><Relationship Id="rId1" Type="http://schemas.openxmlformats.org/officeDocument/2006/relationships/slideLayout" Target="../slideLayouts/slideLayout2.xml"/><Relationship Id="rId6" Type="http://schemas.openxmlformats.org/officeDocument/2006/relationships/image" Target="../media/image1210.png"/><Relationship Id="rId5" Type="http://schemas.openxmlformats.org/officeDocument/2006/relationships/image" Target="../media/image1200.png"/><Relationship Id="rId4" Type="http://schemas.openxmlformats.org/officeDocument/2006/relationships/image" Target="../media/image1190.png"/></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22.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image" Target="../media/image125.png"/><Relationship Id="rId7" Type="http://schemas.openxmlformats.org/officeDocument/2006/relationships/image" Target="../media/image129.png"/><Relationship Id="rId12" Type="http://schemas.openxmlformats.org/officeDocument/2006/relationships/image" Target="../media/image135.png"/><Relationship Id="rId2" Type="http://schemas.openxmlformats.org/officeDocument/2006/relationships/notesSlide" Target="../notesSlides/notesSlide12.xml"/><Relationship Id="rId16"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image" Target="../media/image128.png"/><Relationship Id="rId11" Type="http://schemas.openxmlformats.org/officeDocument/2006/relationships/image" Target="../media/image134.png"/><Relationship Id="rId5" Type="http://schemas.openxmlformats.org/officeDocument/2006/relationships/image" Target="../media/image127.png"/><Relationship Id="rId15" Type="http://schemas.openxmlformats.org/officeDocument/2006/relationships/image" Target="../media/image138.png"/><Relationship Id="rId10" Type="http://schemas.openxmlformats.org/officeDocument/2006/relationships/image" Target="../media/image133.png"/><Relationship Id="rId4" Type="http://schemas.openxmlformats.org/officeDocument/2006/relationships/image" Target="../media/image126.png"/><Relationship Id="rId9" Type="http://schemas.openxmlformats.org/officeDocument/2006/relationships/image" Target="../media/image132.png"/><Relationship Id="rId14" Type="http://schemas.openxmlformats.org/officeDocument/2006/relationships/image" Target="../media/image1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61.png"/><Relationship Id="rId13" Type="http://schemas.openxmlformats.org/officeDocument/2006/relationships/image" Target="../media/image65.wmf"/><Relationship Id="rId18" Type="http://schemas.openxmlformats.org/officeDocument/2006/relationships/oleObject" Target="../embeddings/oleObject21.bin"/><Relationship Id="rId26" Type="http://schemas.openxmlformats.org/officeDocument/2006/relationships/oleObject" Target="../embeddings/oleObject25.bin"/><Relationship Id="rId39" Type="http://schemas.openxmlformats.org/officeDocument/2006/relationships/image" Target="../media/image77.wmf"/><Relationship Id="rId3" Type="http://schemas.openxmlformats.org/officeDocument/2006/relationships/notesSlide" Target="../notesSlides/notesSlide14.xml"/><Relationship Id="rId21" Type="http://schemas.openxmlformats.org/officeDocument/2006/relationships/image" Target="../media/image69.wmf"/><Relationship Id="rId34" Type="http://schemas.openxmlformats.org/officeDocument/2006/relationships/oleObject" Target="../embeddings/oleObject29.bin"/><Relationship Id="rId42" Type="http://schemas.openxmlformats.org/officeDocument/2006/relationships/oleObject" Target="../embeddings/oleObject33.bin"/><Relationship Id="rId7" Type="http://schemas.openxmlformats.org/officeDocument/2006/relationships/image" Target="../media/image160.png"/><Relationship Id="rId12" Type="http://schemas.openxmlformats.org/officeDocument/2006/relationships/oleObject" Target="../embeddings/oleObject18.bin"/><Relationship Id="rId17" Type="http://schemas.openxmlformats.org/officeDocument/2006/relationships/image" Target="../media/image67.wmf"/><Relationship Id="rId25" Type="http://schemas.openxmlformats.org/officeDocument/2006/relationships/image" Target="../media/image71.wmf"/><Relationship Id="rId33" Type="http://schemas.openxmlformats.org/officeDocument/2006/relationships/image" Target="../media/image74.wmf"/><Relationship Id="rId38" Type="http://schemas.openxmlformats.org/officeDocument/2006/relationships/oleObject" Target="../embeddings/oleObject31.bin"/><Relationship Id="rId46" Type="http://schemas.openxmlformats.org/officeDocument/2006/relationships/image" Target="../media/image80.wmf"/><Relationship Id="rId2" Type="http://schemas.openxmlformats.org/officeDocument/2006/relationships/slideLayout" Target="../slideLayouts/slideLayout2.xml"/><Relationship Id="rId16" Type="http://schemas.openxmlformats.org/officeDocument/2006/relationships/oleObject" Target="../embeddings/oleObject20.bin"/><Relationship Id="rId20" Type="http://schemas.openxmlformats.org/officeDocument/2006/relationships/oleObject" Target="../embeddings/oleObject22.bin"/><Relationship Id="rId29" Type="http://schemas.openxmlformats.org/officeDocument/2006/relationships/image" Target="../media/image15.wmf"/><Relationship Id="rId41" Type="http://schemas.openxmlformats.org/officeDocument/2006/relationships/image" Target="../media/image78.wmf"/><Relationship Id="rId1" Type="http://schemas.openxmlformats.org/officeDocument/2006/relationships/vmlDrawing" Target="../drawings/vmlDrawing3.vml"/><Relationship Id="rId6" Type="http://schemas.openxmlformats.org/officeDocument/2006/relationships/image" Target="../media/image159.png"/><Relationship Id="rId11" Type="http://schemas.openxmlformats.org/officeDocument/2006/relationships/image" Target="../media/image64.wmf"/><Relationship Id="rId24" Type="http://schemas.openxmlformats.org/officeDocument/2006/relationships/oleObject" Target="../embeddings/oleObject24.bin"/><Relationship Id="rId32" Type="http://schemas.openxmlformats.org/officeDocument/2006/relationships/oleObject" Target="../embeddings/oleObject28.bin"/><Relationship Id="rId37" Type="http://schemas.openxmlformats.org/officeDocument/2006/relationships/image" Target="../media/image76.wmf"/><Relationship Id="rId40" Type="http://schemas.openxmlformats.org/officeDocument/2006/relationships/oleObject" Target="../embeddings/oleObject32.bin"/><Relationship Id="rId45" Type="http://schemas.openxmlformats.org/officeDocument/2006/relationships/oleObject" Target="../embeddings/oleObject34.bin"/><Relationship Id="rId5" Type="http://schemas.openxmlformats.org/officeDocument/2006/relationships/image" Target="../media/image158.png"/><Relationship Id="rId15" Type="http://schemas.openxmlformats.org/officeDocument/2006/relationships/image" Target="../media/image66.wmf"/><Relationship Id="rId23" Type="http://schemas.openxmlformats.org/officeDocument/2006/relationships/image" Target="../media/image70.wmf"/><Relationship Id="rId28" Type="http://schemas.openxmlformats.org/officeDocument/2006/relationships/oleObject" Target="../embeddings/oleObject26.bin"/><Relationship Id="rId36" Type="http://schemas.openxmlformats.org/officeDocument/2006/relationships/oleObject" Target="../embeddings/oleObject30.bin"/><Relationship Id="rId10" Type="http://schemas.openxmlformats.org/officeDocument/2006/relationships/oleObject" Target="../embeddings/oleObject17.bin"/><Relationship Id="rId19" Type="http://schemas.openxmlformats.org/officeDocument/2006/relationships/image" Target="../media/image68.wmf"/><Relationship Id="rId31" Type="http://schemas.openxmlformats.org/officeDocument/2006/relationships/image" Target="../media/image73.wmf"/><Relationship Id="rId44" Type="http://schemas.openxmlformats.org/officeDocument/2006/relationships/image" Target="../media/image163.png"/><Relationship Id="rId4" Type="http://schemas.openxmlformats.org/officeDocument/2006/relationships/image" Target="../media/image157.png"/><Relationship Id="rId9" Type="http://schemas.openxmlformats.org/officeDocument/2006/relationships/image" Target="../media/image162.png"/><Relationship Id="rId14" Type="http://schemas.openxmlformats.org/officeDocument/2006/relationships/oleObject" Target="../embeddings/oleObject19.bin"/><Relationship Id="rId22" Type="http://schemas.openxmlformats.org/officeDocument/2006/relationships/oleObject" Target="../embeddings/oleObject23.bin"/><Relationship Id="rId27" Type="http://schemas.openxmlformats.org/officeDocument/2006/relationships/image" Target="../media/image72.wmf"/><Relationship Id="rId30" Type="http://schemas.openxmlformats.org/officeDocument/2006/relationships/oleObject" Target="../embeddings/oleObject27.bin"/><Relationship Id="rId35" Type="http://schemas.openxmlformats.org/officeDocument/2006/relationships/image" Target="../media/image75.wmf"/><Relationship Id="rId43" Type="http://schemas.openxmlformats.org/officeDocument/2006/relationships/image" Target="../media/image79.wmf"/></Relationships>
</file>

<file path=ppt/slides/_rels/slide25.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151.png"/><Relationship Id="rId18" Type="http://schemas.openxmlformats.org/officeDocument/2006/relationships/image" Target="../media/image85.wmf"/><Relationship Id="rId26" Type="http://schemas.openxmlformats.org/officeDocument/2006/relationships/image" Target="../media/image154.png"/><Relationship Id="rId3" Type="http://schemas.openxmlformats.org/officeDocument/2006/relationships/image" Target="../media/image146.png"/><Relationship Id="rId21" Type="http://schemas.openxmlformats.org/officeDocument/2006/relationships/oleObject" Target="../embeddings/oleObject41.bin"/><Relationship Id="rId34" Type="http://schemas.openxmlformats.org/officeDocument/2006/relationships/image" Target="../media/image169.png"/><Relationship Id="rId7" Type="http://schemas.openxmlformats.org/officeDocument/2006/relationships/oleObject" Target="../embeddings/oleObject36.bin"/><Relationship Id="rId12" Type="http://schemas.openxmlformats.org/officeDocument/2006/relationships/image" Target="../media/image149.png"/><Relationship Id="rId17" Type="http://schemas.openxmlformats.org/officeDocument/2006/relationships/oleObject" Target="../embeddings/oleObject39.bin"/><Relationship Id="rId25" Type="http://schemas.openxmlformats.org/officeDocument/2006/relationships/image" Target="../media/image153.png"/><Relationship Id="rId33" Type="http://schemas.openxmlformats.org/officeDocument/2006/relationships/image" Target="../media/image168.png"/><Relationship Id="rId2" Type="http://schemas.openxmlformats.org/officeDocument/2006/relationships/slideLayout" Target="../slideLayouts/slideLayout2.xml"/><Relationship Id="rId16" Type="http://schemas.openxmlformats.org/officeDocument/2006/relationships/image" Target="../media/image84.wmf"/><Relationship Id="rId20" Type="http://schemas.openxmlformats.org/officeDocument/2006/relationships/image" Target="../media/image86.wmf"/><Relationship Id="rId29" Type="http://schemas.openxmlformats.org/officeDocument/2006/relationships/image" Target="../media/image164.png"/><Relationship Id="rId1" Type="http://schemas.openxmlformats.org/officeDocument/2006/relationships/vmlDrawing" Target="../drawings/vmlDrawing4.vml"/><Relationship Id="rId6" Type="http://schemas.openxmlformats.org/officeDocument/2006/relationships/image" Target="../media/image81.wmf"/><Relationship Id="rId11" Type="http://schemas.openxmlformats.org/officeDocument/2006/relationships/image" Target="../media/image148.png"/><Relationship Id="rId24" Type="http://schemas.openxmlformats.org/officeDocument/2006/relationships/image" Target="../media/image88.wmf"/><Relationship Id="rId32" Type="http://schemas.openxmlformats.org/officeDocument/2006/relationships/image" Target="../media/image167.png"/><Relationship Id="rId5" Type="http://schemas.openxmlformats.org/officeDocument/2006/relationships/oleObject" Target="../embeddings/oleObject35.bin"/><Relationship Id="rId15" Type="http://schemas.openxmlformats.org/officeDocument/2006/relationships/oleObject" Target="../embeddings/oleObject38.bin"/><Relationship Id="rId23" Type="http://schemas.openxmlformats.org/officeDocument/2006/relationships/oleObject" Target="../embeddings/oleObject42.bin"/><Relationship Id="rId28" Type="http://schemas.openxmlformats.org/officeDocument/2006/relationships/image" Target="../media/image156.png"/><Relationship Id="rId10" Type="http://schemas.openxmlformats.org/officeDocument/2006/relationships/image" Target="../media/image83.wmf"/><Relationship Id="rId19" Type="http://schemas.openxmlformats.org/officeDocument/2006/relationships/oleObject" Target="../embeddings/oleObject40.bin"/><Relationship Id="rId31" Type="http://schemas.openxmlformats.org/officeDocument/2006/relationships/image" Target="../media/image166.png"/><Relationship Id="rId4" Type="http://schemas.openxmlformats.org/officeDocument/2006/relationships/image" Target="../media/image147.png"/><Relationship Id="rId9" Type="http://schemas.openxmlformats.org/officeDocument/2006/relationships/oleObject" Target="../embeddings/oleObject37.bin"/><Relationship Id="rId14" Type="http://schemas.openxmlformats.org/officeDocument/2006/relationships/image" Target="../media/image152.png"/><Relationship Id="rId22" Type="http://schemas.openxmlformats.org/officeDocument/2006/relationships/image" Target="../media/image87.wmf"/><Relationship Id="rId27" Type="http://schemas.openxmlformats.org/officeDocument/2006/relationships/image" Target="../media/image155.png"/><Relationship Id="rId30" Type="http://schemas.openxmlformats.org/officeDocument/2006/relationships/image" Target="../media/image165.png"/><Relationship Id="rId35" Type="http://schemas.openxmlformats.org/officeDocument/2006/relationships/image" Target="../media/image170.png"/></Relationships>
</file>

<file path=ppt/slides/_rels/slide26.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47.bin"/><Relationship Id="rId18" Type="http://schemas.openxmlformats.org/officeDocument/2006/relationships/image" Target="../media/image92.wmf"/><Relationship Id="rId26" Type="http://schemas.openxmlformats.org/officeDocument/2006/relationships/image" Target="../media/image95.wmf"/><Relationship Id="rId3" Type="http://schemas.openxmlformats.org/officeDocument/2006/relationships/notesSlide" Target="../notesSlides/notesSlide15.xml"/><Relationship Id="rId21" Type="http://schemas.openxmlformats.org/officeDocument/2006/relationships/oleObject" Target="../embeddings/oleObject52.bin"/><Relationship Id="rId7" Type="http://schemas.openxmlformats.org/officeDocument/2006/relationships/oleObject" Target="../embeddings/oleObject44.bin"/><Relationship Id="rId12" Type="http://schemas.openxmlformats.org/officeDocument/2006/relationships/image" Target="../media/image15.wmf"/><Relationship Id="rId17" Type="http://schemas.openxmlformats.org/officeDocument/2006/relationships/oleObject" Target="../embeddings/oleObject49.bin"/><Relationship Id="rId25" Type="http://schemas.openxmlformats.org/officeDocument/2006/relationships/oleObject" Target="../embeddings/oleObject54.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oleObject" Target="../embeddings/oleObject51.bin"/><Relationship Id="rId1" Type="http://schemas.openxmlformats.org/officeDocument/2006/relationships/vmlDrawing" Target="../drawings/vmlDrawing5.vml"/><Relationship Id="rId6" Type="http://schemas.openxmlformats.org/officeDocument/2006/relationships/image" Target="../media/image89.wmf"/><Relationship Id="rId11" Type="http://schemas.openxmlformats.org/officeDocument/2006/relationships/oleObject" Target="../embeddings/oleObject46.bin"/><Relationship Id="rId24" Type="http://schemas.openxmlformats.org/officeDocument/2006/relationships/image" Target="../media/image94.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3.bin"/><Relationship Id="rId28" Type="http://schemas.openxmlformats.org/officeDocument/2006/relationships/image" Target="../media/image86.png"/><Relationship Id="rId10" Type="http://schemas.openxmlformats.org/officeDocument/2006/relationships/image" Target="../media/image91.wmf"/><Relationship Id="rId19" Type="http://schemas.openxmlformats.org/officeDocument/2006/relationships/oleObject" Target="../embeddings/oleObject50.bin"/><Relationship Id="rId4" Type="http://schemas.openxmlformats.org/officeDocument/2006/relationships/image" Target="../media/image101.png"/><Relationship Id="rId9" Type="http://schemas.openxmlformats.org/officeDocument/2006/relationships/oleObject" Target="../embeddings/oleObject45.bin"/><Relationship Id="rId14" Type="http://schemas.openxmlformats.org/officeDocument/2006/relationships/image" Target="../media/image8.wmf"/><Relationship Id="rId22" Type="http://schemas.openxmlformats.org/officeDocument/2006/relationships/image" Target="../media/image93.wmf"/><Relationship Id="rId27" Type="http://schemas.openxmlformats.org/officeDocument/2006/relationships/image" Target="../media/image85.png"/></Relationships>
</file>

<file path=ppt/slides/_rels/slide27.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image" Target="../media/image203.png"/><Relationship Id="rId18" Type="http://schemas.openxmlformats.org/officeDocument/2006/relationships/image" Target="../media/image208.png"/><Relationship Id="rId3" Type="http://schemas.openxmlformats.org/officeDocument/2006/relationships/image" Target="../media/image101.png"/><Relationship Id="rId7" Type="http://schemas.openxmlformats.org/officeDocument/2006/relationships/image" Target="../media/image90.wmf"/><Relationship Id="rId12" Type="http://schemas.openxmlformats.org/officeDocument/2006/relationships/image" Target="../media/image202.png"/><Relationship Id="rId17" Type="http://schemas.openxmlformats.org/officeDocument/2006/relationships/image" Target="../media/image207.png"/><Relationship Id="rId2" Type="http://schemas.openxmlformats.org/officeDocument/2006/relationships/slideLayout" Target="../slideLayouts/slideLayout2.xml"/><Relationship Id="rId16" Type="http://schemas.openxmlformats.org/officeDocument/2006/relationships/image" Target="../media/image206.png"/><Relationship Id="rId1" Type="http://schemas.openxmlformats.org/officeDocument/2006/relationships/vmlDrawing" Target="../drawings/vmlDrawing6.vml"/><Relationship Id="rId6" Type="http://schemas.openxmlformats.org/officeDocument/2006/relationships/oleObject" Target="../embeddings/oleObject44.bin"/><Relationship Id="rId11" Type="http://schemas.openxmlformats.org/officeDocument/2006/relationships/image" Target="../media/image201.png"/><Relationship Id="rId5" Type="http://schemas.openxmlformats.org/officeDocument/2006/relationships/image" Target="../media/image89.wmf"/><Relationship Id="rId15" Type="http://schemas.openxmlformats.org/officeDocument/2006/relationships/image" Target="../media/image205.png"/><Relationship Id="rId10" Type="http://schemas.openxmlformats.org/officeDocument/2006/relationships/image" Target="../media/image200.png"/><Relationship Id="rId19" Type="http://schemas.openxmlformats.org/officeDocument/2006/relationships/image" Target="../media/image209.png"/><Relationship Id="rId4" Type="http://schemas.openxmlformats.org/officeDocument/2006/relationships/oleObject" Target="../embeddings/oleObject43.bin"/><Relationship Id="rId9" Type="http://schemas.openxmlformats.org/officeDocument/2006/relationships/image" Target="../media/image199.png"/><Relationship Id="rId14" Type="http://schemas.openxmlformats.org/officeDocument/2006/relationships/image" Target="../media/image852.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105.wmf"/><Relationship Id="rId18" Type="http://schemas.openxmlformats.org/officeDocument/2006/relationships/image" Target="../media/image8.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oleObject" Target="../embeddings/oleObject60.bin"/><Relationship Id="rId17"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oleObject" Target="../embeddings/oleObject62.bin"/><Relationship Id="rId20" Type="http://schemas.openxmlformats.org/officeDocument/2006/relationships/image" Target="../media/image214.png"/><Relationship Id="rId1" Type="http://schemas.openxmlformats.org/officeDocument/2006/relationships/vmlDrawing" Target="../drawings/vmlDrawing7.vml"/><Relationship Id="rId6" Type="http://schemas.openxmlformats.org/officeDocument/2006/relationships/image" Target="../media/image102.wmf"/><Relationship Id="rId11" Type="http://schemas.openxmlformats.org/officeDocument/2006/relationships/image" Target="../media/image104.wmf"/><Relationship Id="rId5" Type="http://schemas.openxmlformats.org/officeDocument/2006/relationships/oleObject" Target="../embeddings/oleObject56.bin"/><Relationship Id="rId15" Type="http://schemas.openxmlformats.org/officeDocument/2006/relationships/image" Target="../media/image106.wmf"/><Relationship Id="rId10" Type="http://schemas.openxmlformats.org/officeDocument/2006/relationships/oleObject" Target="../embeddings/oleObject59.bin"/><Relationship Id="rId19" Type="http://schemas.openxmlformats.org/officeDocument/2006/relationships/image" Target="../media/image213.png"/><Relationship Id="rId4" Type="http://schemas.openxmlformats.org/officeDocument/2006/relationships/image" Target="../media/image15.wmf"/><Relationship Id="rId9" Type="http://schemas.openxmlformats.org/officeDocument/2006/relationships/image" Target="../media/image103.wmf"/><Relationship Id="rId14" Type="http://schemas.openxmlformats.org/officeDocument/2006/relationships/oleObject" Target="../embeddings/oleObject61.bin"/></Relationships>
</file>

<file path=ppt/slides/_rels/slide29.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image" Target="../media/image215.png"/><Relationship Id="rId18" Type="http://schemas.openxmlformats.org/officeDocument/2006/relationships/image" Target="../media/image219.png"/><Relationship Id="rId26" Type="http://schemas.openxmlformats.org/officeDocument/2006/relationships/image" Target="../media/image222.png"/><Relationship Id="rId39" Type="http://schemas.openxmlformats.org/officeDocument/2006/relationships/oleObject" Target="../embeddings/oleObject60.bin"/><Relationship Id="rId3" Type="http://schemas.openxmlformats.org/officeDocument/2006/relationships/notesSlide" Target="../notesSlides/notesSlide16.xml"/><Relationship Id="rId21" Type="http://schemas.openxmlformats.org/officeDocument/2006/relationships/oleObject" Target="../embeddings/oleObject74.bin"/><Relationship Id="rId34" Type="http://schemas.openxmlformats.org/officeDocument/2006/relationships/image" Target="../media/image108.wmf"/><Relationship Id="rId42" Type="http://schemas.openxmlformats.org/officeDocument/2006/relationships/oleObject" Target="../embeddings/oleObject56.bin"/><Relationship Id="rId7" Type="http://schemas.openxmlformats.org/officeDocument/2006/relationships/oleObject" Target="../embeddings/oleObject64.bin"/><Relationship Id="rId12" Type="http://schemas.openxmlformats.org/officeDocument/2006/relationships/image" Target="../media/image105.wmf"/><Relationship Id="rId17" Type="http://schemas.openxmlformats.org/officeDocument/2006/relationships/image" Target="../media/image119.png"/><Relationship Id="rId25" Type="http://schemas.openxmlformats.org/officeDocument/2006/relationships/image" Target="../media/image221.png"/><Relationship Id="rId33" Type="http://schemas.openxmlformats.org/officeDocument/2006/relationships/oleObject" Target="../embeddings/oleObject68.bin"/><Relationship Id="rId38"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image" Target="../media/image218.png"/><Relationship Id="rId20" Type="http://schemas.openxmlformats.org/officeDocument/2006/relationships/image" Target="../media/image107.wmf"/><Relationship Id="rId29" Type="http://schemas.openxmlformats.org/officeDocument/2006/relationships/oleObject" Target="../embeddings/oleObject55.bin"/><Relationship Id="rId41" Type="http://schemas.openxmlformats.org/officeDocument/2006/relationships/image" Target="../media/image224.png"/><Relationship Id="rId1" Type="http://schemas.openxmlformats.org/officeDocument/2006/relationships/vmlDrawing" Target="../drawings/vmlDrawing8.vml"/><Relationship Id="rId6" Type="http://schemas.openxmlformats.org/officeDocument/2006/relationships/image" Target="../media/image104.wmf"/><Relationship Id="rId11" Type="http://schemas.openxmlformats.org/officeDocument/2006/relationships/oleObject" Target="../embeddings/oleObject65.bin"/><Relationship Id="rId24" Type="http://schemas.openxmlformats.org/officeDocument/2006/relationships/image" Target="../media/image220.png"/><Relationship Id="rId32" Type="http://schemas.openxmlformats.org/officeDocument/2006/relationships/oleObject" Target="../embeddings/oleObject57.bin"/><Relationship Id="rId37" Type="http://schemas.openxmlformats.org/officeDocument/2006/relationships/oleObject" Target="../embeddings/oleObject59.bin"/><Relationship Id="rId40" Type="http://schemas.openxmlformats.org/officeDocument/2006/relationships/image" Target="../media/image223.png"/><Relationship Id="rId5" Type="http://schemas.openxmlformats.org/officeDocument/2006/relationships/oleObject" Target="../embeddings/oleObject64.bin"/><Relationship Id="rId15" Type="http://schemas.openxmlformats.org/officeDocument/2006/relationships/image" Target="../media/image217.png"/><Relationship Id="rId23" Type="http://schemas.openxmlformats.org/officeDocument/2006/relationships/oleObject" Target="../embeddings/oleObject67.bin"/><Relationship Id="rId28" Type="http://schemas.openxmlformats.org/officeDocument/2006/relationships/image" Target="../media/image15.wmf"/><Relationship Id="rId36" Type="http://schemas.openxmlformats.org/officeDocument/2006/relationships/image" Target="../media/image103.wmf"/><Relationship Id="rId10" Type="http://schemas.openxmlformats.org/officeDocument/2006/relationships/image" Target="../media/image105.wmf"/><Relationship Id="rId19" Type="http://schemas.openxmlformats.org/officeDocument/2006/relationships/oleObject" Target="../embeddings/oleObject66.bin"/><Relationship Id="rId31" Type="http://schemas.openxmlformats.org/officeDocument/2006/relationships/oleObject" Target="../embeddings/oleObject57.bin"/><Relationship Id="rId4" Type="http://schemas.openxmlformats.org/officeDocument/2006/relationships/image" Target="../media/image116.png"/><Relationship Id="rId9" Type="http://schemas.openxmlformats.org/officeDocument/2006/relationships/oleObject" Target="../embeddings/oleObject65.bin"/><Relationship Id="rId14" Type="http://schemas.openxmlformats.org/officeDocument/2006/relationships/image" Target="../media/image216.png"/><Relationship Id="rId22" Type="http://schemas.openxmlformats.org/officeDocument/2006/relationships/oleObject" Target="../embeddings/oleObject67.bin"/><Relationship Id="rId27" Type="http://schemas.openxmlformats.org/officeDocument/2006/relationships/oleObject" Target="../embeddings/oleObject55.bin"/><Relationship Id="rId30" Type="http://schemas.openxmlformats.org/officeDocument/2006/relationships/image" Target="../media/image15.wmf"/><Relationship Id="rId35" Type="http://schemas.openxmlformats.org/officeDocument/2006/relationships/oleObject" Target="../embeddings/oleObject58.bin"/><Relationship Id="rId43" Type="http://schemas.openxmlformats.org/officeDocument/2006/relationships/image" Target="../media/image120.png"/></Relationships>
</file>

<file path=ppt/slides/_rels/slide3.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oleObject" Target="../embeddings/oleObject1.bin"/><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2.wmf"/><Relationship Id="rId4" Type="http://schemas.openxmlformats.org/officeDocument/2006/relationships/image" Target="../media/image4.png"/><Relationship Id="rId9"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41.png"/><Relationship Id="rId18" Type="http://schemas.openxmlformats.org/officeDocument/2006/relationships/image" Target="../media/image116.png"/><Relationship Id="rId26" Type="http://schemas.openxmlformats.org/officeDocument/2006/relationships/image" Target="../media/image105.wmf"/><Relationship Id="rId39" Type="http://schemas.openxmlformats.org/officeDocument/2006/relationships/image" Target="../media/image240.png"/><Relationship Id="rId3" Type="http://schemas.openxmlformats.org/officeDocument/2006/relationships/oleObject" Target="../embeddings/oleObject69.bin"/><Relationship Id="rId21" Type="http://schemas.openxmlformats.org/officeDocument/2006/relationships/oleObject" Target="../embeddings/oleObject64.bin"/><Relationship Id="rId34" Type="http://schemas.openxmlformats.org/officeDocument/2006/relationships/oleObject" Target="../embeddings/oleObject74.bin"/><Relationship Id="rId7" Type="http://schemas.openxmlformats.org/officeDocument/2006/relationships/oleObject" Target="../embeddings/oleObject71.bin"/><Relationship Id="rId12" Type="http://schemas.openxmlformats.org/officeDocument/2006/relationships/image" Target="../media/image123.wmf"/><Relationship Id="rId17" Type="http://schemas.openxmlformats.org/officeDocument/2006/relationships/image" Target="../media/image232.png"/><Relationship Id="rId25" Type="http://schemas.openxmlformats.org/officeDocument/2006/relationships/oleObject" Target="../embeddings/oleObject65.bin"/><Relationship Id="rId33" Type="http://schemas.openxmlformats.org/officeDocument/2006/relationships/oleObject" Target="../embeddings/oleObject74.bin"/><Relationship Id="rId38" Type="http://schemas.openxmlformats.org/officeDocument/2006/relationships/image" Target="../media/image239.png"/><Relationship Id="rId2" Type="http://schemas.openxmlformats.org/officeDocument/2006/relationships/slideLayout" Target="../slideLayouts/slideLayout2.xml"/><Relationship Id="rId16" Type="http://schemas.openxmlformats.org/officeDocument/2006/relationships/image" Target="../media/image231.png"/><Relationship Id="rId20" Type="http://schemas.openxmlformats.org/officeDocument/2006/relationships/image" Target="../media/image104.wmf"/><Relationship Id="rId29" Type="http://schemas.openxmlformats.org/officeDocument/2006/relationships/image" Target="../media/image235.png"/><Relationship Id="rId41" Type="http://schemas.openxmlformats.org/officeDocument/2006/relationships/image" Target="../media/image124.wmf"/><Relationship Id="rId1" Type="http://schemas.openxmlformats.org/officeDocument/2006/relationships/vmlDrawing" Target="../drawings/vmlDrawing9.vml"/><Relationship Id="rId6" Type="http://schemas.openxmlformats.org/officeDocument/2006/relationships/image" Target="../media/image15.wmf"/><Relationship Id="rId11" Type="http://schemas.openxmlformats.org/officeDocument/2006/relationships/oleObject" Target="../embeddings/oleObject73.bin"/><Relationship Id="rId24" Type="http://schemas.openxmlformats.org/officeDocument/2006/relationships/image" Target="../media/image105.wmf"/><Relationship Id="rId32" Type="http://schemas.openxmlformats.org/officeDocument/2006/relationships/image" Target="../media/image237.png"/><Relationship Id="rId37" Type="http://schemas.openxmlformats.org/officeDocument/2006/relationships/image" Target="../media/image238.png"/><Relationship Id="rId40" Type="http://schemas.openxmlformats.org/officeDocument/2006/relationships/oleObject" Target="../embeddings/oleObject76.bin"/><Relationship Id="rId5" Type="http://schemas.openxmlformats.org/officeDocument/2006/relationships/oleObject" Target="../embeddings/oleObject70.bin"/><Relationship Id="rId15" Type="http://schemas.openxmlformats.org/officeDocument/2006/relationships/image" Target="../media/image230.png"/><Relationship Id="rId23" Type="http://schemas.openxmlformats.org/officeDocument/2006/relationships/oleObject" Target="../embeddings/oleObject65.bin"/><Relationship Id="rId28" Type="http://schemas.openxmlformats.org/officeDocument/2006/relationships/image" Target="../media/image234.png"/><Relationship Id="rId36" Type="http://schemas.openxmlformats.org/officeDocument/2006/relationships/oleObject" Target="../embeddings/oleObject67.bin"/><Relationship Id="rId10" Type="http://schemas.openxmlformats.org/officeDocument/2006/relationships/image" Target="../media/image122.wmf"/><Relationship Id="rId19" Type="http://schemas.openxmlformats.org/officeDocument/2006/relationships/oleObject" Target="../embeddings/oleObject64.bin"/><Relationship Id="rId31" Type="http://schemas.openxmlformats.org/officeDocument/2006/relationships/image" Target="../media/image119.png"/><Relationship Id="rId4" Type="http://schemas.openxmlformats.org/officeDocument/2006/relationships/image" Target="../media/image121.wmf"/><Relationship Id="rId9" Type="http://schemas.openxmlformats.org/officeDocument/2006/relationships/oleObject" Target="../embeddings/oleObject72.bin"/><Relationship Id="rId14" Type="http://schemas.openxmlformats.org/officeDocument/2006/relationships/image" Target="../media/image229.png"/><Relationship Id="rId22" Type="http://schemas.openxmlformats.org/officeDocument/2006/relationships/image" Target="../media/image104.wmf"/><Relationship Id="rId27" Type="http://schemas.openxmlformats.org/officeDocument/2006/relationships/image" Target="../media/image233.png"/><Relationship Id="rId30" Type="http://schemas.openxmlformats.org/officeDocument/2006/relationships/image" Target="../media/image236.png"/><Relationship Id="rId35" Type="http://schemas.openxmlformats.org/officeDocument/2006/relationships/oleObject" Target="../embeddings/oleObject67.bin"/></Relationships>
</file>

<file path=ppt/slides/_rels/slide31.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4.wmf"/><Relationship Id="rId18" Type="http://schemas.openxmlformats.org/officeDocument/2006/relationships/oleObject" Target="../embeddings/oleObject62.bin"/><Relationship Id="rId3" Type="http://schemas.openxmlformats.org/officeDocument/2006/relationships/image" Target="../media/image142.jpeg"/><Relationship Id="rId21" Type="http://schemas.openxmlformats.org/officeDocument/2006/relationships/image" Target="../media/image1191.png"/><Relationship Id="rId7" Type="http://schemas.openxmlformats.org/officeDocument/2006/relationships/oleObject" Target="../embeddings/oleObject56.bin"/><Relationship Id="rId12" Type="http://schemas.openxmlformats.org/officeDocument/2006/relationships/oleObject" Target="../embeddings/oleObject59.bin"/><Relationship Id="rId17" Type="http://schemas.openxmlformats.org/officeDocument/2006/relationships/image" Target="../media/image106.wmf"/><Relationship Id="rId2" Type="http://schemas.openxmlformats.org/officeDocument/2006/relationships/slideLayout" Target="../slideLayouts/slideLayout2.xml"/><Relationship Id="rId16" Type="http://schemas.openxmlformats.org/officeDocument/2006/relationships/oleObject" Target="../embeddings/oleObject61.bin"/><Relationship Id="rId20" Type="http://schemas.openxmlformats.org/officeDocument/2006/relationships/image" Target="../media/image8.wmf"/><Relationship Id="rId1" Type="http://schemas.openxmlformats.org/officeDocument/2006/relationships/vmlDrawing" Target="../drawings/vmlDrawing10.vml"/><Relationship Id="rId6" Type="http://schemas.openxmlformats.org/officeDocument/2006/relationships/image" Target="../media/image15.wmf"/><Relationship Id="rId11" Type="http://schemas.openxmlformats.org/officeDocument/2006/relationships/image" Target="../media/image103.wmf"/><Relationship Id="rId5" Type="http://schemas.openxmlformats.org/officeDocument/2006/relationships/oleObject" Target="../embeddings/oleObject55.bin"/><Relationship Id="rId15" Type="http://schemas.openxmlformats.org/officeDocument/2006/relationships/image" Target="../media/image105.wmf"/><Relationship Id="rId10" Type="http://schemas.openxmlformats.org/officeDocument/2006/relationships/oleObject" Target="../embeddings/oleObject58.bin"/><Relationship Id="rId19" Type="http://schemas.openxmlformats.org/officeDocument/2006/relationships/oleObject" Target="../embeddings/oleObject63.bin"/><Relationship Id="rId4" Type="http://schemas.openxmlformats.org/officeDocument/2006/relationships/image" Target="../media/image143.jpeg"/><Relationship Id="rId9" Type="http://schemas.openxmlformats.org/officeDocument/2006/relationships/oleObject" Target="../embeddings/oleObject57.bin"/><Relationship Id="rId14" Type="http://schemas.openxmlformats.org/officeDocument/2006/relationships/oleObject" Target="../embeddings/oleObject60.bin"/><Relationship Id="rId22" Type="http://schemas.openxmlformats.org/officeDocument/2006/relationships/image" Target="../media/image120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611.png"/><Relationship Id="rId13" Type="http://schemas.openxmlformats.org/officeDocument/2006/relationships/image" Target="../media/image710.png"/><Relationship Id="rId18" Type="http://schemas.openxmlformats.org/officeDocument/2006/relationships/image" Target="../media/image11.png"/><Relationship Id="rId3" Type="http://schemas.openxmlformats.org/officeDocument/2006/relationships/image" Target="../media/image1.png"/><Relationship Id="rId12" Type="http://schemas.openxmlformats.org/officeDocument/2006/relationships/image" Target="../media/image610.png"/><Relationship Id="rId17" Type="http://schemas.openxmlformats.org/officeDocument/2006/relationships/image" Target="../media/image10.png"/><Relationship Id="rId2" Type="http://schemas.openxmlformats.org/officeDocument/2006/relationships/notesSlide" Target="../notesSlides/notesSlide18.xml"/><Relationship Id="rId16" Type="http://schemas.openxmlformats.org/officeDocument/2006/relationships/image" Target="../media/image911.png"/><Relationship Id="rId20"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412.png"/><Relationship Id="rId11" Type="http://schemas.openxmlformats.org/officeDocument/2006/relationships/image" Target="../media/image510.png"/><Relationship Id="rId5" Type="http://schemas.openxmlformats.org/officeDocument/2006/relationships/image" Target="../media/image310.png"/><Relationship Id="rId15" Type="http://schemas.openxmlformats.org/officeDocument/2006/relationships/image" Target="../media/image812.png"/><Relationship Id="rId10" Type="http://schemas.openxmlformats.org/officeDocument/2006/relationships/image" Target="../media/image411.png"/><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712.png"/><Relationship Id="rId14" Type="http://schemas.openxmlformats.org/officeDocument/2006/relationships/image" Target="../media/image810.png"/></Relationships>
</file>

<file path=ppt/slides/_rels/slide3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144.png"/><Relationship Id="rId7"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1.png"/><Relationship Id="rId10" Type="http://schemas.openxmlformats.org/officeDocument/2006/relationships/image" Target="../media/image69.png"/><Relationship Id="rId4" Type="http://schemas.openxmlformats.org/officeDocument/2006/relationships/image" Target="../media/image631.png"/><Relationship Id="rId9" Type="http://schemas.openxmlformats.org/officeDocument/2006/relationships/image" Target="../media/image68.png"/></Relationships>
</file>

<file path=ppt/slides/_rels/slide37.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3.png"/><Relationship Id="rId18" Type="http://schemas.openxmlformats.org/officeDocument/2006/relationships/image" Target="../media/image88.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2.png"/><Relationship Id="rId17" Type="http://schemas.openxmlformats.org/officeDocument/2006/relationships/image" Target="../media/image87.png"/><Relationship Id="rId2" Type="http://schemas.openxmlformats.org/officeDocument/2006/relationships/image" Target="../media/image71.png"/><Relationship Id="rId16" Type="http://schemas.openxmlformats.org/officeDocument/2006/relationships/image" Target="../media/image861.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1.png"/><Relationship Id="rId5" Type="http://schemas.openxmlformats.org/officeDocument/2006/relationships/image" Target="../media/image74.png"/><Relationship Id="rId15" Type="http://schemas.openxmlformats.org/officeDocument/2006/relationships/image" Target="../media/image851.png"/><Relationship Id="rId10" Type="http://schemas.openxmlformats.org/officeDocument/2006/relationships/image" Target="../media/image79.png"/><Relationship Id="rId19" Type="http://schemas.openxmlformats.org/officeDocument/2006/relationships/image" Target="../media/image8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40.png"/></Relationships>
</file>

<file path=ppt/slides/_rels/slide38.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1.wmf"/><Relationship Id="rId18" Type="http://schemas.openxmlformats.org/officeDocument/2006/relationships/oleObject" Target="../embeddings/oleObject10.bin"/><Relationship Id="rId26" Type="http://schemas.openxmlformats.org/officeDocument/2006/relationships/image" Target="../media/image39.png"/><Relationship Id="rId3" Type="http://schemas.openxmlformats.org/officeDocument/2006/relationships/notesSlide" Target="../notesSlides/notesSlide2.xml"/><Relationship Id="rId21" Type="http://schemas.openxmlformats.org/officeDocument/2006/relationships/image" Target="../media/image15.wmf"/><Relationship Id="rId7" Type="http://schemas.openxmlformats.org/officeDocument/2006/relationships/image" Target="../media/image8.wmf"/><Relationship Id="rId12" Type="http://schemas.openxmlformats.org/officeDocument/2006/relationships/oleObject" Target="../embeddings/oleObject7.bin"/><Relationship Id="rId17" Type="http://schemas.openxmlformats.org/officeDocument/2006/relationships/image" Target="../media/image13.wmf"/><Relationship Id="rId25" Type="http://schemas.openxmlformats.org/officeDocument/2006/relationships/image" Target="../media/image17.wmf"/><Relationship Id="rId33"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wmf"/><Relationship Id="rId24" Type="http://schemas.openxmlformats.org/officeDocument/2006/relationships/oleObject" Target="../embeddings/oleObject13.bin"/><Relationship Id="rId32" Type="http://schemas.openxmlformats.org/officeDocument/2006/relationships/oleObject" Target="../embeddings/oleObject16.bin"/><Relationship Id="rId5" Type="http://schemas.openxmlformats.org/officeDocument/2006/relationships/image" Target="../media/image7.wmf"/><Relationship Id="rId15" Type="http://schemas.openxmlformats.org/officeDocument/2006/relationships/image" Target="../media/image12.wmf"/><Relationship Id="rId23" Type="http://schemas.openxmlformats.org/officeDocument/2006/relationships/image" Target="../media/image16.wmf"/><Relationship Id="rId28" Type="http://schemas.openxmlformats.org/officeDocument/2006/relationships/oleObject" Target="../embeddings/oleObject14.bin"/><Relationship Id="rId10" Type="http://schemas.openxmlformats.org/officeDocument/2006/relationships/oleObject" Target="../embeddings/oleObject6.bin"/><Relationship Id="rId19" Type="http://schemas.openxmlformats.org/officeDocument/2006/relationships/image" Target="../media/image14.wmf"/><Relationship Id="rId31" Type="http://schemas.openxmlformats.org/officeDocument/2006/relationships/image" Target="../media/image19.wmf"/><Relationship Id="rId4" Type="http://schemas.openxmlformats.org/officeDocument/2006/relationships/oleObject" Target="../embeddings/oleObject3.bin"/><Relationship Id="rId9" Type="http://schemas.openxmlformats.org/officeDocument/2006/relationships/image" Target="../media/image9.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6.png"/><Relationship Id="rId30"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36.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4.png"/><Relationship Id="rId5" Type="http://schemas.openxmlformats.org/officeDocument/2006/relationships/image" Target="../media/image30.png"/><Relationship Id="rId15" Type="http://schemas.openxmlformats.org/officeDocument/2006/relationships/image" Target="../media/image38.png"/><Relationship Id="rId10" Type="http://schemas.openxmlformats.org/officeDocument/2006/relationships/image" Target="../media/image150.png"/><Relationship Id="rId4" Type="http://schemas.openxmlformats.org/officeDocument/2006/relationships/image" Target="../media/image29.png"/><Relationship Id="rId9" Type="http://schemas.openxmlformats.org/officeDocument/2006/relationships/image" Target="../media/image33.png"/><Relationship Id="rId1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90.png"/><Relationship Id="rId18" Type="http://schemas.openxmlformats.org/officeDocument/2006/relationships/image" Target="../media/image150.png"/><Relationship Id="rId26" Type="http://schemas.openxmlformats.org/officeDocument/2006/relationships/image" Target="../media/image52.png"/><Relationship Id="rId3" Type="http://schemas.openxmlformats.org/officeDocument/2006/relationships/image" Target="../media/image40.png"/><Relationship Id="rId21" Type="http://schemas.openxmlformats.org/officeDocument/2006/relationships/image" Target="../media/image410.png"/><Relationship Id="rId7" Type="http://schemas.openxmlformats.org/officeDocument/2006/relationships/image" Target="../media/image44.png"/><Relationship Id="rId12" Type="http://schemas.openxmlformats.org/officeDocument/2006/relationships/image" Target="../media/image80.png"/><Relationship Id="rId17" Type="http://schemas.openxmlformats.org/officeDocument/2006/relationships/image" Target="../media/image140.png"/><Relationship Id="rId25" Type="http://schemas.openxmlformats.org/officeDocument/2006/relationships/image" Target="../media/image25.png"/><Relationship Id="rId2" Type="http://schemas.openxmlformats.org/officeDocument/2006/relationships/image" Target="../media/image391.png"/><Relationship Id="rId16" Type="http://schemas.openxmlformats.org/officeDocument/2006/relationships/image" Target="../media/image130.png"/><Relationship Id="rId20" Type="http://schemas.openxmlformats.org/officeDocument/2006/relationships/image" Target="../media/image400.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24.png"/><Relationship Id="rId5" Type="http://schemas.openxmlformats.org/officeDocument/2006/relationships/image" Target="../media/image42.png"/><Relationship Id="rId15" Type="http://schemas.openxmlformats.org/officeDocument/2006/relationships/image" Target="../media/image380.png"/><Relationship Id="rId23" Type="http://schemas.openxmlformats.org/officeDocument/2006/relationships/image" Target="../media/image49.png"/><Relationship Id="rId10" Type="http://schemas.openxmlformats.org/officeDocument/2006/relationships/image" Target="../media/image47.png"/><Relationship Id="rId19" Type="http://schemas.openxmlformats.org/officeDocument/2006/relationships/image" Target="../media/image390.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100.png"/><Relationship Id="rId22" Type="http://schemas.openxmlformats.org/officeDocument/2006/relationships/image" Target="../media/image420.png"/></Relationships>
</file>

<file path=ppt/slides/_rels/slide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3.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0.png"/></Relationships>
</file>

<file path=ppt/slides/_rels/slide9.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811.png"/><Relationship Id="rId18" Type="http://schemas.openxmlformats.org/officeDocument/2006/relationships/image" Target="../media/image21.png"/><Relationship Id="rId3" Type="http://schemas.openxmlformats.org/officeDocument/2006/relationships/image" Target="../media/image700.png"/><Relationship Id="rId7" Type="http://schemas.openxmlformats.org/officeDocument/2006/relationships/image" Target="../media/image96.png"/><Relationship Id="rId12" Type="http://schemas.openxmlformats.org/officeDocument/2006/relationships/image" Target="../media/image790.png"/><Relationship Id="rId17" Type="http://schemas.openxmlformats.org/officeDocument/2006/relationships/image" Target="../media/image850.png"/><Relationship Id="rId2" Type="http://schemas.openxmlformats.org/officeDocument/2006/relationships/image" Target="../media/image690.png"/><Relationship Id="rId20" Type="http://schemas.openxmlformats.org/officeDocument/2006/relationships/image" Target="../media/image870.png"/><Relationship Id="rId1" Type="http://schemas.openxmlformats.org/officeDocument/2006/relationships/slideLayout" Target="../slideLayouts/slideLayout2.xml"/><Relationship Id="rId6" Type="http://schemas.openxmlformats.org/officeDocument/2006/relationships/image" Target="../media/image730.png"/><Relationship Id="rId11" Type="http://schemas.openxmlformats.org/officeDocument/2006/relationships/image" Target="../media/image780.png"/><Relationship Id="rId5" Type="http://schemas.openxmlformats.org/officeDocument/2006/relationships/image" Target="../media/image720.png"/><Relationship Id="rId15" Type="http://schemas.openxmlformats.org/officeDocument/2006/relationships/image" Target="../media/image830.png"/><Relationship Id="rId10" Type="http://schemas.openxmlformats.org/officeDocument/2006/relationships/image" Target="../media/image99.png"/><Relationship Id="rId19" Type="http://schemas.openxmlformats.org/officeDocument/2006/relationships/image" Target="../media/image860.png"/><Relationship Id="rId4" Type="http://schemas.openxmlformats.org/officeDocument/2006/relationships/image" Target="../media/image711.png"/><Relationship Id="rId9" Type="http://schemas.openxmlformats.org/officeDocument/2006/relationships/image" Target="../media/image98.png"/><Relationship Id="rId14" Type="http://schemas.openxmlformats.org/officeDocument/2006/relationships/image" Target="../media/image8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Classification: </a:t>
            </a:r>
            <a:br>
              <a:rPr lang="en-US" altLang="zh-TW" dirty="0"/>
            </a:br>
            <a:r>
              <a:rPr lang="en-US" altLang="zh-TW" dirty="0"/>
              <a:t>Logistic Regression</a:t>
            </a:r>
            <a:endParaRPr lang="zh-TW" altLang="en-US" dirty="0"/>
          </a:p>
        </p:txBody>
      </p:sp>
      <p:sp>
        <p:nvSpPr>
          <p:cNvPr id="3" name="副標題 2"/>
          <p:cNvSpPr>
            <a:spLocks noGrp="1"/>
          </p:cNvSpPr>
          <p:nvPr>
            <p:ph type="subTitle" idx="1"/>
          </p:nvPr>
        </p:nvSpPr>
        <p:spPr/>
        <p:txBody>
          <a:bodyPr>
            <a:normAutofit/>
          </a:bodyPr>
          <a:lstStyle/>
          <a:p>
            <a:endParaRPr lang="zh-TW" altLang="en-US" sz="4800" dirty="0"/>
          </a:p>
        </p:txBody>
      </p:sp>
    </p:spTree>
    <p:extLst>
      <p:ext uri="{BB962C8B-B14F-4D97-AF65-F5344CB8AC3E}">
        <p14:creationId xmlns:p14="http://schemas.microsoft.com/office/powerpoint/2010/main" val="286377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3: Find the best function</a:t>
            </a:r>
            <a:endParaRPr lang="zh-TW" altLang="en-US" dirty="0"/>
          </a:p>
        </p:txBody>
      </p:sp>
      <mc:AlternateContent xmlns:mc="http://schemas.openxmlformats.org/markup-compatibility/2006" xmlns:a14="http://schemas.microsoft.com/office/drawing/2010/main">
        <mc:Choice Requires="a14">
          <p:sp>
            <p:nvSpPr>
              <p:cNvPr id="5" name="文字方塊 4"/>
              <p:cNvSpPr txBox="1"/>
              <p:nvPr/>
            </p:nvSpPr>
            <p:spPr>
              <a:xfrm>
                <a:off x="1001486" y="2345035"/>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1001486" y="2345035"/>
                <a:ext cx="564706" cy="369332"/>
              </a:xfrm>
              <a:prstGeom prst="rect">
                <a:avLst/>
              </a:prstGeom>
              <a:blipFill>
                <a:blip r:embed="rId2"/>
                <a:stretch>
                  <a:fillRect l="-12903" r="-3226" b="-16667"/>
                </a:stretch>
              </a:blipFill>
            </p:spPr>
            <p:txBody>
              <a:bodyPr/>
              <a:lstStyle/>
              <a:p>
                <a:r>
                  <a:rPr lang="zh-TW" altLang="en-US">
                    <a:noFill/>
                  </a:rPr>
                  <a:t> </a:t>
                </a:r>
              </a:p>
            </p:txBody>
          </p:sp>
        </mc:Fallback>
      </mc:AlternateContent>
      <p:cxnSp>
        <p:nvCxnSpPr>
          <p:cNvPr id="6" name="直線接點 5"/>
          <p:cNvCxnSpPr/>
          <p:nvPr/>
        </p:nvCxnSpPr>
        <p:spPr>
          <a:xfrm flipV="1">
            <a:off x="494514" y="2345035"/>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p:cNvSpPr/>
              <p:nvPr/>
            </p:nvSpPr>
            <p:spPr>
              <a:xfrm>
                <a:off x="357195" y="1894095"/>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357195" y="1894095"/>
                <a:ext cx="1706108"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850567" y="1690689"/>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850567" y="1690689"/>
                <a:ext cx="7056291" cy="98854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926328"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3926328" y="2355760"/>
                <a:ext cx="564706" cy="369332"/>
              </a:xfrm>
              <a:prstGeom prst="rect">
                <a:avLst/>
              </a:prstGeom>
              <a:blipFill>
                <a:blip r:embed="rId5"/>
                <a:stretch>
                  <a:fillRect l="-12903" r="-3226" b="-14754"/>
                </a:stretch>
              </a:blipFill>
            </p:spPr>
            <p:txBody>
              <a:bodyPr/>
              <a:lstStyle/>
              <a:p>
                <a:r>
                  <a:rPr lang="zh-TW" altLang="en-US">
                    <a:noFill/>
                  </a:rPr>
                  <a:t> </a:t>
                </a:r>
              </a:p>
            </p:txBody>
          </p:sp>
        </mc:Fallback>
      </mc:AlternateContent>
      <p:cxnSp>
        <p:nvCxnSpPr>
          <p:cNvPr id="14" name="直線接點 13"/>
          <p:cNvCxnSpPr/>
          <p:nvPr/>
        </p:nvCxnSpPr>
        <p:spPr>
          <a:xfrm flipV="1">
            <a:off x="3419356" y="2355760"/>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p:cNvSpPr txBox="1"/>
              <p:nvPr/>
            </p:nvSpPr>
            <p:spPr>
              <a:xfrm>
                <a:off x="7251919"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7251919" y="2355760"/>
                <a:ext cx="564706" cy="369332"/>
              </a:xfrm>
              <a:prstGeom prst="rect">
                <a:avLst/>
              </a:prstGeom>
              <a:blipFill>
                <a:blip r:embed="rId6"/>
                <a:stretch>
                  <a:fillRect l="-13043" r="-4348" b="-14754"/>
                </a:stretch>
              </a:blipFill>
            </p:spPr>
            <p:txBody>
              <a:bodyPr/>
              <a:lstStyle/>
              <a:p>
                <a:r>
                  <a:rPr lang="zh-TW" altLang="en-US">
                    <a:noFill/>
                  </a:rPr>
                  <a:t> </a:t>
                </a:r>
              </a:p>
            </p:txBody>
          </p:sp>
        </mc:Fallback>
      </mc:AlternateContent>
      <p:cxnSp>
        <p:nvCxnSpPr>
          <p:cNvPr id="16" name="直線接點 15"/>
          <p:cNvCxnSpPr/>
          <p:nvPr/>
        </p:nvCxnSpPr>
        <p:spPr>
          <a:xfrm>
            <a:off x="6354059" y="2355760"/>
            <a:ext cx="21467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字方塊 16"/>
              <p:cNvSpPr txBox="1"/>
              <p:nvPr/>
            </p:nvSpPr>
            <p:spPr>
              <a:xfrm>
                <a:off x="1484990" y="5755143"/>
                <a:ext cx="1008994"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1484990" y="5755143"/>
                <a:ext cx="1008994" cy="385555"/>
              </a:xfrm>
              <a:prstGeom prst="rect">
                <a:avLst/>
              </a:prstGeom>
              <a:blipFill>
                <a:blip r:embed="rId7"/>
                <a:stretch>
                  <a:fillRect l="-10909" b="-317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2493984" y="5772523"/>
                <a:ext cx="980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2493984" y="5772523"/>
                <a:ext cx="980461" cy="369332"/>
              </a:xfrm>
              <a:prstGeom prst="rect">
                <a:avLst/>
              </a:prstGeom>
              <a:blipFill>
                <a:blip r:embed="rId8"/>
                <a:stretch>
                  <a:fillRect l="-31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394396" y="6201620"/>
                <a:ext cx="25747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m:t>
                      </m:r>
                      <m:f>
                        <m:fPr>
                          <m:type m:val="lin"/>
                          <m:ctrlPr>
                            <a:rPr lang="en-US" altLang="zh-TW" sz="2400" b="0" i="1" smtClean="0">
                              <a:latin typeface="Cambria Math" panose="02040503050406030204" pitchFamily="18" charset="0"/>
                              <a:ea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1</m:t>
                          </m:r>
                        </m:num>
                        <m:den>
                          <m:r>
                            <a:rPr lang="en-US" altLang="zh-TW" sz="2400" i="1">
                              <a:latin typeface="Cambria Math" panose="02040503050406030204" pitchFamily="18" charset="0"/>
                              <a:ea typeface="Cambria Math" panose="02040503050406030204" pitchFamily="18" charset="0"/>
                            </a:rPr>
                            <m:t>1+</m:t>
                          </m:r>
                          <m:r>
                            <a:rPr lang="en-US" altLang="zh-TW" sz="2400" i="1">
                              <a:latin typeface="Cambria Math" panose="02040503050406030204" pitchFamily="18" charset="0"/>
                              <a:ea typeface="Cambria Math" panose="02040503050406030204" pitchFamily="18" charset="0"/>
                            </a:rPr>
                            <m:t>𝑒𝑥𝑝</m:t>
                          </m:r>
                          <m:d>
                            <m:dPr>
                              <m:ctrlPr>
                                <a:rPr lang="en-US" altLang="zh-TW" sz="2400" i="1">
                                  <a:latin typeface="Cambria Math" panose="02040503050406030204" pitchFamily="18" charset="0"/>
                                  <a:ea typeface="Cambria Math" panose="02040503050406030204" pitchFamily="18" charset="0"/>
                                </a:rPr>
                              </m:ctrlPr>
                            </m:dPr>
                            <m:e>
                              <m:r>
                                <a:rPr lang="en-US" altLang="zh-TW" sz="2400" i="1">
                                  <a:latin typeface="Cambria Math" panose="02040503050406030204" pitchFamily="18" charset="0"/>
                                </a:rPr>
                                <m:t>−</m:t>
                              </m:r>
                              <m:r>
                                <a:rPr lang="en-US" altLang="zh-TW" sz="2400" b="0" i="1" smtClean="0">
                                  <a:latin typeface="Cambria Math" panose="02040503050406030204" pitchFamily="18" charset="0"/>
                                </a:rPr>
                                <m:t>𝑧</m:t>
                              </m:r>
                            </m:e>
                          </m:d>
                        </m:den>
                      </m:f>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1394396" y="6201620"/>
                <a:ext cx="2574743" cy="461665"/>
              </a:xfrm>
              <a:prstGeom prst="rect">
                <a:avLst/>
              </a:prstGeom>
              <a:blipFill>
                <a:blip r:embed="rId9"/>
                <a:stretch>
                  <a:fillRect t="-125000" b="-1907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4379947" y="5772523"/>
                <a:ext cx="3796489"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379947" y="5772523"/>
                <a:ext cx="3796489" cy="896207"/>
              </a:xfrm>
              <a:prstGeom prst="rect">
                <a:avLst/>
              </a:prstGeom>
              <a:blipFill>
                <a:blip r:embed="rId10"/>
                <a:stretch>
                  <a:fillRect/>
                </a:stretch>
              </a:blipFill>
            </p:spPr>
            <p:txBody>
              <a:bodyPr/>
              <a:lstStyle/>
              <a:p>
                <a:r>
                  <a:rPr lang="zh-TW" altLang="en-US">
                    <a:noFill/>
                  </a:rPr>
                  <a:t> </a:t>
                </a:r>
              </a:p>
            </p:txBody>
          </p:sp>
        </mc:Fallback>
      </mc:AlternateContent>
      <p:cxnSp>
        <p:nvCxnSpPr>
          <p:cNvPr id="21" name="直線接點 20"/>
          <p:cNvCxnSpPr/>
          <p:nvPr/>
        </p:nvCxnSpPr>
        <p:spPr>
          <a:xfrm>
            <a:off x="-477396" y="5639031"/>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389286" y="3122323"/>
                <a:ext cx="5576142" cy="960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i="1" smtClean="0">
                          <a:latin typeface="Cambria Math" panose="02040503050406030204" pitchFamily="18" charset="0"/>
                        </a:rPr>
                        <m:t>=</m:t>
                      </m:r>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389286" y="3122323"/>
                <a:ext cx="5576142" cy="9603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6295464" y="3264584"/>
                <a:ext cx="1409040" cy="857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6295464" y="3264584"/>
                <a:ext cx="1409040" cy="857029"/>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277798" y="4377516"/>
                <a:ext cx="1929118" cy="7620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d>
                            <m:dPr>
                              <m:ctrlPr>
                                <a:rPr lang="en-US" altLang="zh-TW" sz="2400" i="1" smtClean="0">
                                  <a:latin typeface="Cambria Math" panose="02040503050406030204" pitchFamily="18" charset="0"/>
                                </a:rPr>
                              </m:ctrlPr>
                            </m:dPr>
                            <m:e>
                              <m:r>
                                <a:rPr lang="en-US" altLang="zh-TW" sz="2400" i="1">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277798" y="4377516"/>
                <a:ext cx="1929118" cy="762068"/>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2321386" y="4375553"/>
                <a:ext cx="2616614"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i="1">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321386" y="4375553"/>
                <a:ext cx="2616614" cy="768993"/>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052470" y="4385499"/>
                <a:ext cx="3854388" cy="7461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i="1">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e>
                      </m:d>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052470" y="4385499"/>
                <a:ext cx="3854388" cy="746102"/>
              </a:xfrm>
              <a:prstGeom prst="rect">
                <a:avLst/>
              </a:prstGeom>
              <a:blipFill>
                <a:blip r:embed="rId15"/>
                <a:stretch>
                  <a:fillRect/>
                </a:stretch>
              </a:blipFill>
            </p:spPr>
            <p:txBody>
              <a:bodyPr/>
              <a:lstStyle/>
              <a:p>
                <a:r>
                  <a:rPr lang="zh-TW" altLang="en-US">
                    <a:noFill/>
                  </a:rPr>
                  <a:t> </a:t>
                </a:r>
              </a:p>
            </p:txBody>
          </p:sp>
        </mc:Fallback>
      </mc:AlternateContent>
      <p:sp>
        <p:nvSpPr>
          <p:cNvPr id="32" name="矩形 31"/>
          <p:cNvSpPr/>
          <p:nvPr/>
        </p:nvSpPr>
        <p:spPr>
          <a:xfrm>
            <a:off x="3499210" y="1894095"/>
            <a:ext cx="1392826"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6327942" y="1904820"/>
            <a:ext cx="2293543"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5680971" y="4851500"/>
            <a:ext cx="1068172" cy="2801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7515194" y="4641414"/>
            <a:ext cx="1391664" cy="3131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字方塊 37"/>
              <p:cNvSpPr txBox="1"/>
              <p:nvPr/>
            </p:nvSpPr>
            <p:spPr>
              <a:xfrm>
                <a:off x="6599217" y="1448156"/>
                <a:ext cx="1750992"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6599217" y="1448156"/>
                <a:ext cx="1750992" cy="385555"/>
              </a:xfrm>
              <a:prstGeom prst="rect">
                <a:avLst/>
              </a:prstGeom>
              <a:blipFill>
                <a:blip r:embed="rId16"/>
                <a:stretch>
                  <a:fillRect l="-697" b="-30159"/>
                </a:stretch>
              </a:blipFill>
            </p:spPr>
            <p:txBody>
              <a:bodyPr/>
              <a:lstStyle/>
              <a:p>
                <a:r>
                  <a:rPr lang="zh-TW" altLang="en-US">
                    <a:noFill/>
                  </a:rPr>
                  <a:t> </a:t>
                </a:r>
              </a:p>
            </p:txBody>
          </p:sp>
        </mc:Fallback>
      </mc:AlternateContent>
      <p:cxnSp>
        <p:nvCxnSpPr>
          <p:cNvPr id="39" name="直線單箭頭接點 38"/>
          <p:cNvCxnSpPr/>
          <p:nvPr/>
        </p:nvCxnSpPr>
        <p:spPr>
          <a:xfrm flipH="1">
            <a:off x="2206916" y="3786010"/>
            <a:ext cx="1520235" cy="70466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字方塊 40"/>
              <p:cNvSpPr txBox="1"/>
              <p:nvPr/>
            </p:nvSpPr>
            <p:spPr>
              <a:xfrm>
                <a:off x="3111267" y="1310586"/>
                <a:ext cx="2410788"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3111267" y="1310586"/>
                <a:ext cx="2410788" cy="552715"/>
              </a:xfrm>
              <a:prstGeom prst="rect">
                <a:avLst/>
              </a:prstGeom>
              <a:blipFill>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5030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33"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3: Find the best function</a:t>
            </a:r>
            <a:endParaRPr lang="zh-TW" altLang="en-US" dirty="0"/>
          </a:p>
        </p:txBody>
      </p:sp>
      <p:sp>
        <p:nvSpPr>
          <p:cNvPr id="3" name="內容版面配置區 2"/>
          <p:cNvSpPr>
            <a:spLocks noGrp="1"/>
          </p:cNvSpPr>
          <p:nvPr>
            <p:ph idx="1"/>
          </p:nvPr>
        </p:nvSpPr>
        <p:spPr/>
        <p:txBody>
          <a:bodyPr/>
          <a:lstStyle/>
          <a:p>
            <a:endParaRPr lang="zh-TW" altLang="en-US" sz="2400" dirty="0"/>
          </a:p>
          <a:p>
            <a:endParaRPr lang="zh-TW" altLang="en-US" dirty="0"/>
          </a:p>
          <a:p>
            <a:endParaRPr lang="zh-TW" altLang="en-US" dirty="0"/>
          </a:p>
        </p:txBody>
      </p:sp>
      <mc:AlternateContent xmlns:mc="http://schemas.openxmlformats.org/markup-compatibility/2006" xmlns:a14="http://schemas.microsoft.com/office/drawing/2010/main">
        <mc:Choice Requires="a14">
          <p:sp>
            <p:nvSpPr>
              <p:cNvPr id="20" name="文字方塊 19"/>
              <p:cNvSpPr txBox="1"/>
              <p:nvPr/>
            </p:nvSpPr>
            <p:spPr>
              <a:xfrm>
                <a:off x="1001486" y="2345035"/>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1001486" y="2345035"/>
                <a:ext cx="564706" cy="369332"/>
              </a:xfrm>
              <a:prstGeom prst="rect">
                <a:avLst/>
              </a:prstGeom>
              <a:blipFill>
                <a:blip r:embed="rId2"/>
                <a:stretch>
                  <a:fillRect l="-12903" r="-3226" b="-16667"/>
                </a:stretch>
              </a:blipFill>
            </p:spPr>
            <p:txBody>
              <a:bodyPr/>
              <a:lstStyle/>
              <a:p>
                <a:r>
                  <a:rPr lang="zh-TW" altLang="en-US">
                    <a:noFill/>
                  </a:rPr>
                  <a:t> </a:t>
                </a:r>
              </a:p>
            </p:txBody>
          </p:sp>
        </mc:Fallback>
      </mc:AlternateContent>
      <p:cxnSp>
        <p:nvCxnSpPr>
          <p:cNvPr id="21" name="直線接點 20"/>
          <p:cNvCxnSpPr/>
          <p:nvPr/>
        </p:nvCxnSpPr>
        <p:spPr>
          <a:xfrm flipV="1">
            <a:off x="494514" y="2345035"/>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p:cNvSpPr/>
              <p:nvPr/>
            </p:nvSpPr>
            <p:spPr>
              <a:xfrm>
                <a:off x="357195" y="1894095"/>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357195" y="1894095"/>
                <a:ext cx="1706108"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1850567" y="1690689"/>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1850567" y="1690689"/>
                <a:ext cx="7056291" cy="98854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3926328"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24" name="文字方塊 23"/>
              <p:cNvSpPr txBox="1">
                <a:spLocks noRot="1" noChangeAspect="1" noMove="1" noResize="1" noEditPoints="1" noAdjustHandles="1" noChangeArrowheads="1" noChangeShapeType="1" noTextEdit="1"/>
              </p:cNvSpPr>
              <p:nvPr/>
            </p:nvSpPr>
            <p:spPr>
              <a:xfrm>
                <a:off x="3926328" y="2355760"/>
                <a:ext cx="564706" cy="369332"/>
              </a:xfrm>
              <a:prstGeom prst="rect">
                <a:avLst/>
              </a:prstGeom>
              <a:blipFill>
                <a:blip r:embed="rId5"/>
                <a:stretch>
                  <a:fillRect l="-12903" r="-3226" b="-14754"/>
                </a:stretch>
              </a:blipFill>
            </p:spPr>
            <p:txBody>
              <a:bodyPr/>
              <a:lstStyle/>
              <a:p>
                <a:r>
                  <a:rPr lang="zh-TW" altLang="en-US">
                    <a:noFill/>
                  </a:rPr>
                  <a:t> </a:t>
                </a:r>
              </a:p>
            </p:txBody>
          </p:sp>
        </mc:Fallback>
      </mc:AlternateContent>
      <p:cxnSp>
        <p:nvCxnSpPr>
          <p:cNvPr id="25" name="直線接點 24"/>
          <p:cNvCxnSpPr/>
          <p:nvPr/>
        </p:nvCxnSpPr>
        <p:spPr>
          <a:xfrm flipV="1">
            <a:off x="3419356" y="2355760"/>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7251919"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26" name="文字方塊 25"/>
              <p:cNvSpPr txBox="1">
                <a:spLocks noRot="1" noChangeAspect="1" noMove="1" noResize="1" noEditPoints="1" noAdjustHandles="1" noChangeArrowheads="1" noChangeShapeType="1" noTextEdit="1"/>
              </p:cNvSpPr>
              <p:nvPr/>
            </p:nvSpPr>
            <p:spPr>
              <a:xfrm>
                <a:off x="7251919" y="2355760"/>
                <a:ext cx="564706" cy="369332"/>
              </a:xfrm>
              <a:prstGeom prst="rect">
                <a:avLst/>
              </a:prstGeom>
              <a:blipFill>
                <a:blip r:embed="rId6"/>
                <a:stretch>
                  <a:fillRect l="-13043" r="-4348" b="-14754"/>
                </a:stretch>
              </a:blipFill>
            </p:spPr>
            <p:txBody>
              <a:bodyPr/>
              <a:lstStyle/>
              <a:p>
                <a:r>
                  <a:rPr lang="zh-TW" altLang="en-US">
                    <a:noFill/>
                  </a:rPr>
                  <a:t> </a:t>
                </a:r>
              </a:p>
            </p:txBody>
          </p:sp>
        </mc:Fallback>
      </mc:AlternateContent>
      <p:cxnSp>
        <p:nvCxnSpPr>
          <p:cNvPr id="27" name="直線接點 26"/>
          <p:cNvCxnSpPr/>
          <p:nvPr/>
        </p:nvCxnSpPr>
        <p:spPr>
          <a:xfrm>
            <a:off x="6354059" y="2355760"/>
            <a:ext cx="21467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499210" y="1894095"/>
            <a:ext cx="1392826"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6327942" y="1904820"/>
            <a:ext cx="2293543"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矩形 31"/>
              <p:cNvSpPr/>
              <p:nvPr/>
            </p:nvSpPr>
            <p:spPr>
              <a:xfrm>
                <a:off x="420648" y="2814165"/>
                <a:ext cx="7234416"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up>
                                  <m:r>
                                    <a:rPr lang="en-US" altLang="zh-TW" sz="2400" b="0" i="1" smtClean="0">
                                      <a:latin typeface="Cambria Math" panose="02040503050406030204" pitchFamily="18" charset="0"/>
                                    </a:rPr>
                                    <m:t>𝑛</m:t>
                                  </m:r>
                                </m:sup>
                              </m:sSubSup>
                              <m:r>
                                <a:rPr lang="en-US" altLang="zh-TW" sz="2400" b="0" i="1" smtClean="0">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d>
                        </m:e>
                      </m:nary>
                    </m:oMath>
                  </m:oMathPara>
                </a14:m>
                <a:endParaRPr lang="zh-TW"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420648" y="2814165"/>
                <a:ext cx="7234416" cy="98854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415244" y="3828843"/>
                <a:ext cx="734540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e>
                      </m:nary>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34" name="矩形 33"/>
              <p:cNvSpPr>
                <a:spLocks noRot="1" noChangeAspect="1" noMove="1" noResize="1" noEditPoints="1" noAdjustHandles="1" noChangeArrowheads="1" noChangeShapeType="1" noTextEdit="1"/>
              </p:cNvSpPr>
              <p:nvPr/>
            </p:nvSpPr>
            <p:spPr>
              <a:xfrm>
                <a:off x="415244" y="3828843"/>
                <a:ext cx="7345409" cy="988540"/>
              </a:xfrm>
              <a:prstGeom prst="rect">
                <a:avLst/>
              </a:prstGeom>
              <a:blipFill>
                <a:blip r:embed="rId8"/>
                <a:stretch>
                  <a:fillRect/>
                </a:stretch>
              </a:blipFill>
            </p:spPr>
            <p:txBody>
              <a:bodyPr/>
              <a:lstStyle/>
              <a:p>
                <a:r>
                  <a:rPr lang="zh-TW" altLang="en-US">
                    <a:noFill/>
                  </a:rPr>
                  <a:t> </a:t>
                </a:r>
              </a:p>
            </p:txBody>
          </p:sp>
        </mc:Fallback>
      </mc:AlternateContent>
      <p:cxnSp>
        <p:nvCxnSpPr>
          <p:cNvPr id="37" name="直線接點 36"/>
          <p:cNvCxnSpPr/>
          <p:nvPr/>
        </p:nvCxnSpPr>
        <p:spPr>
          <a:xfrm>
            <a:off x="2140080" y="4152312"/>
            <a:ext cx="1625377" cy="3164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4079775" y="3633815"/>
            <a:ext cx="32906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7073225" y="3622457"/>
            <a:ext cx="32906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矩形 41"/>
              <p:cNvSpPr/>
              <p:nvPr/>
            </p:nvSpPr>
            <p:spPr>
              <a:xfrm>
                <a:off x="415244" y="4755380"/>
                <a:ext cx="3829062"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42" name="矩形 41"/>
              <p:cNvSpPr>
                <a:spLocks noRot="1" noChangeAspect="1" noMove="1" noResize="1" noEditPoints="1" noAdjustHandles="1" noChangeArrowheads="1" noChangeShapeType="1" noTextEdit="1"/>
              </p:cNvSpPr>
              <p:nvPr/>
            </p:nvSpPr>
            <p:spPr>
              <a:xfrm>
                <a:off x="415244" y="4755380"/>
                <a:ext cx="3829062" cy="988540"/>
              </a:xfrm>
              <a:prstGeom prst="rect">
                <a:avLst/>
              </a:prstGeom>
              <a:blipFill>
                <a:blip r:embed="rId9"/>
                <a:stretch>
                  <a:fillRect/>
                </a:stretch>
              </a:blipFill>
            </p:spPr>
            <p:txBody>
              <a:bodyPr/>
              <a:lstStyle/>
              <a:p>
                <a:r>
                  <a:rPr lang="zh-TW" altLang="en-US">
                    <a:noFill/>
                  </a:rPr>
                  <a:t> </a:t>
                </a:r>
              </a:p>
            </p:txBody>
          </p:sp>
        </mc:Fallback>
      </mc:AlternateContent>
      <p:cxnSp>
        <p:nvCxnSpPr>
          <p:cNvPr id="43" name="直線接點 42"/>
          <p:cNvCxnSpPr/>
          <p:nvPr/>
        </p:nvCxnSpPr>
        <p:spPr>
          <a:xfrm>
            <a:off x="2200626" y="3494271"/>
            <a:ext cx="216573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5882512" y="3494271"/>
            <a:ext cx="151977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矩形 47"/>
              <p:cNvSpPr/>
              <p:nvPr/>
            </p:nvSpPr>
            <p:spPr>
              <a:xfrm>
                <a:off x="3926328" y="5503121"/>
                <a:ext cx="5164555"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48" name="矩形 47"/>
              <p:cNvSpPr>
                <a:spLocks noRot="1" noChangeAspect="1" noMove="1" noResize="1" noEditPoints="1" noAdjustHandles="1" noChangeArrowheads="1" noChangeShapeType="1" noTextEdit="1"/>
              </p:cNvSpPr>
              <p:nvPr/>
            </p:nvSpPr>
            <p:spPr>
              <a:xfrm>
                <a:off x="3926328" y="5503121"/>
                <a:ext cx="5164555" cy="988540"/>
              </a:xfrm>
              <a:prstGeom prst="rect">
                <a:avLst/>
              </a:prstGeom>
              <a:blipFill>
                <a:blip r:embed="rId10"/>
                <a:stretch>
                  <a:fillRect/>
                </a:stretch>
              </a:blipFill>
            </p:spPr>
            <p:txBody>
              <a:bodyPr/>
              <a:lstStyle/>
              <a:p>
                <a:r>
                  <a:rPr lang="zh-TW" altLang="en-US">
                    <a:noFill/>
                  </a:rPr>
                  <a:t> </a:t>
                </a:r>
              </a:p>
            </p:txBody>
          </p:sp>
        </mc:Fallback>
      </mc:AlternateContent>
      <p:cxnSp>
        <p:nvCxnSpPr>
          <p:cNvPr id="49" name="直線接點 48"/>
          <p:cNvCxnSpPr/>
          <p:nvPr/>
        </p:nvCxnSpPr>
        <p:spPr>
          <a:xfrm>
            <a:off x="6530038" y="6184756"/>
            <a:ext cx="179750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4601722" y="4995593"/>
            <a:ext cx="422421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Larger difference, larger update</a:t>
            </a:r>
            <a:endParaRPr lang="zh-TW" altLang="en-US" sz="2400" dirty="0"/>
          </a:p>
        </p:txBody>
      </p:sp>
      <mc:AlternateContent xmlns:mc="http://schemas.openxmlformats.org/markup-compatibility/2006" xmlns:a14="http://schemas.microsoft.com/office/drawing/2010/main">
        <mc:Choice Requires="a14">
          <p:sp>
            <p:nvSpPr>
              <p:cNvPr id="53" name="文字方塊 52"/>
              <p:cNvSpPr txBox="1"/>
              <p:nvPr/>
            </p:nvSpPr>
            <p:spPr>
              <a:xfrm>
                <a:off x="6713831" y="1423141"/>
                <a:ext cx="1750992"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6713831" y="1423141"/>
                <a:ext cx="1750992" cy="385555"/>
              </a:xfrm>
              <a:prstGeom prst="rect">
                <a:avLst/>
              </a:prstGeom>
              <a:blipFill>
                <a:blip r:embed="rId11"/>
                <a:stretch>
                  <a:fillRect l="-347" b="-296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3111267" y="1310586"/>
                <a:ext cx="2410788"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3111267" y="1310586"/>
                <a:ext cx="2410788" cy="552715"/>
              </a:xfrm>
              <a:prstGeom prst="rect">
                <a:avLst/>
              </a:prstGeom>
              <a:blipFill>
                <a:blip r:embed="rId12"/>
                <a:stretch>
                  <a:fillRect/>
                </a:stretch>
              </a:blipFill>
            </p:spPr>
            <p:txBody>
              <a:bodyPr/>
              <a:lstStyle/>
              <a:p>
                <a:r>
                  <a:rPr lang="zh-TW" altLang="en-US">
                    <a:noFill/>
                  </a:rPr>
                  <a:t> </a:t>
                </a:r>
              </a:p>
            </p:txBody>
          </p:sp>
        </mc:Fallback>
      </mc:AlternateContent>
      <p:cxnSp>
        <p:nvCxnSpPr>
          <p:cNvPr id="56" name="直線接點 55"/>
          <p:cNvCxnSpPr/>
          <p:nvPr/>
        </p:nvCxnSpPr>
        <p:spPr>
          <a:xfrm>
            <a:off x="7254654" y="4506531"/>
            <a:ext cx="32906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5447848" y="4102907"/>
            <a:ext cx="1625377" cy="3164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6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42" grpId="0"/>
      <p:bldP spid="48" grpId="0"/>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14207" y="195911"/>
            <a:ext cx="7116413" cy="523220"/>
          </a:xfrm>
          <a:prstGeom prst="rect">
            <a:avLst/>
          </a:prstGeom>
          <a:noFill/>
        </p:spPr>
        <p:txBody>
          <a:bodyPr wrap="square" rtlCol="0">
            <a:spAutoFit/>
          </a:bodyPr>
          <a:lstStyle/>
          <a:p>
            <a:pPr algn="ctr"/>
            <a:r>
              <a:rPr lang="en-US" altLang="zh-TW" sz="2800" b="1" i="1" u="sng" dirty="0"/>
              <a:t>Logistic Regression + Square Error</a:t>
            </a:r>
            <a:endParaRPr lang="zh-TW" altLang="en-US" sz="2800" b="1" i="1" u="sng" dirty="0"/>
          </a:p>
        </p:txBody>
      </p:sp>
      <mc:AlternateContent xmlns:mc="http://schemas.openxmlformats.org/markup-compatibility/2006" xmlns:a14="http://schemas.microsoft.com/office/drawing/2010/main">
        <mc:Choice Requires="a14">
          <p:sp>
            <p:nvSpPr>
              <p:cNvPr id="5" name="文字方塊 4"/>
              <p:cNvSpPr txBox="1"/>
              <p:nvPr/>
            </p:nvSpPr>
            <p:spPr>
              <a:xfrm>
                <a:off x="2060507" y="936644"/>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060507" y="936644"/>
                <a:ext cx="3597331" cy="98193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1927542" y="2043661"/>
                <a:ext cx="6891230"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927542" y="2043661"/>
                <a:ext cx="6891230" cy="461665"/>
              </a:xfrm>
              <a:prstGeom prst="rect">
                <a:avLst/>
              </a:prstGeom>
              <a:blipFill>
                <a:blip r:embed="rId3"/>
                <a:stretch>
                  <a:fillRect l="-132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3399796" y="2573455"/>
                <a:ext cx="3946721"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399796" y="2573455"/>
                <a:ext cx="3946721" cy="896207"/>
              </a:xfrm>
              <a:prstGeom prst="rect">
                <a:avLst/>
              </a:prstGeom>
              <a:blipFill>
                <a:blip r:embed="rId4"/>
                <a:stretch>
                  <a:fillRect/>
                </a:stretch>
              </a:blipFill>
            </p:spPr>
            <p:txBody>
              <a:bodyPr/>
              <a:lstStyle/>
              <a:p>
                <a:r>
                  <a:rPr lang="zh-TW" altLang="en-US">
                    <a:noFill/>
                  </a:rPr>
                  <a:t> </a:t>
                </a:r>
              </a:p>
            </p:txBody>
          </p:sp>
        </mc:Fallback>
      </mc:AlternateContent>
      <p:sp>
        <p:nvSpPr>
          <p:cNvPr id="11" name="文字方塊 10"/>
          <p:cNvSpPr txBox="1"/>
          <p:nvPr/>
        </p:nvSpPr>
        <p:spPr>
          <a:xfrm>
            <a:off x="441642" y="1166002"/>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12" name="文字方塊 11"/>
          <p:cNvSpPr txBox="1"/>
          <p:nvPr/>
        </p:nvSpPr>
        <p:spPr>
          <a:xfrm>
            <a:off x="441642" y="2012884"/>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mc:AlternateContent xmlns:mc="http://schemas.openxmlformats.org/markup-compatibility/2006" xmlns:a14="http://schemas.microsoft.com/office/drawing/2010/main">
        <mc:Choice Requires="a14">
          <p:sp>
            <p:nvSpPr>
              <p:cNvPr id="13" name="文字方塊 12"/>
              <p:cNvSpPr txBox="1"/>
              <p:nvPr/>
            </p:nvSpPr>
            <p:spPr>
              <a:xfrm>
                <a:off x="2661922" y="3731093"/>
                <a:ext cx="2312941"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2661922" y="3731093"/>
                <a:ext cx="2312941" cy="41684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041259" y="3588340"/>
                <a:ext cx="1188339" cy="716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041259" y="3588340"/>
                <a:ext cx="1188339" cy="716735"/>
              </a:xfrm>
              <a:prstGeom prst="rect">
                <a:avLst/>
              </a:prstGeom>
              <a:blipFill>
                <a:blip r:embed="rId6"/>
                <a:stretch>
                  <a:fillRect/>
                </a:stretch>
              </a:blipFill>
            </p:spPr>
            <p:txBody>
              <a:bodyPr/>
              <a:lstStyle/>
              <a:p>
                <a:r>
                  <a:rPr lang="zh-TW" altLang="en-US">
                    <a:noFill/>
                  </a:rPr>
                  <a:t> </a:t>
                </a:r>
              </a:p>
            </p:txBody>
          </p:sp>
        </mc:Fallback>
      </mc:AlternateContent>
      <p:sp>
        <p:nvSpPr>
          <p:cNvPr id="19" name="文字方塊 18"/>
          <p:cNvSpPr txBox="1"/>
          <p:nvPr/>
        </p:nvSpPr>
        <p:spPr>
          <a:xfrm>
            <a:off x="441642" y="3489200"/>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mc:AlternateContent xmlns:mc="http://schemas.openxmlformats.org/markup-compatibility/2006" xmlns:a14="http://schemas.microsoft.com/office/drawing/2010/main">
        <mc:Choice Requires="a14">
          <p:sp>
            <p:nvSpPr>
              <p:cNvPr id="20" name="文字方塊 19"/>
              <p:cNvSpPr txBox="1"/>
              <p:nvPr/>
            </p:nvSpPr>
            <p:spPr>
              <a:xfrm>
                <a:off x="2632694" y="4396931"/>
                <a:ext cx="5392887"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2632694" y="4396931"/>
                <a:ext cx="5392887" cy="55271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文字方塊 1"/>
              <p:cNvSpPr txBox="1"/>
              <p:nvPr/>
            </p:nvSpPr>
            <p:spPr>
              <a:xfrm>
                <a:off x="527832" y="5135410"/>
                <a:ext cx="140736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527832" y="5135410"/>
                <a:ext cx="1407364" cy="461665"/>
              </a:xfrm>
              <a:prstGeom prst="rect">
                <a:avLst/>
              </a:prstGeom>
              <a:blipFill>
                <a:blip r:embed="rId8"/>
                <a:stretch>
                  <a:fillRect t="-3947"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2060094" y="5178708"/>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=1</m:t>
                    </m:r>
                  </m:oMath>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2060094" y="5178708"/>
                <a:ext cx="2258042" cy="477888"/>
              </a:xfrm>
              <a:prstGeom prst="rect">
                <a:avLst/>
              </a:prstGeom>
              <a:blipFill>
                <a:blip r:embed="rId9"/>
                <a:stretch>
                  <a:fillRect l="-4324" t="-8974" b="-2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6890883" y="5248118"/>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6890883" y="5248118"/>
                <a:ext cx="1646540" cy="369332"/>
              </a:xfrm>
              <a:prstGeom prst="rect">
                <a:avLst/>
              </a:prstGeom>
              <a:blipFill>
                <a:blip r:embed="rId10"/>
                <a:stretch>
                  <a:fillRect l="-10370" t="-171667" r="-4444"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2060507" y="5927735"/>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=0</m:t>
                    </m:r>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2060507" y="5927735"/>
                <a:ext cx="2258042" cy="477888"/>
              </a:xfrm>
              <a:prstGeom prst="rect">
                <a:avLst/>
              </a:prstGeom>
              <a:blipFill>
                <a:blip r:embed="rId11"/>
                <a:stretch>
                  <a:fillRect l="-4054" t="-8861" b="-25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6891296" y="6011554"/>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6891296" y="6011554"/>
                <a:ext cx="1646540" cy="369332"/>
              </a:xfrm>
              <a:prstGeom prst="rect">
                <a:avLst/>
              </a:prstGeom>
              <a:blipFill>
                <a:blip r:embed="rId12"/>
                <a:stretch>
                  <a:fillRect l="-10332" t="-167213" r="-4059" b="-250820"/>
                </a:stretch>
              </a:blipFill>
            </p:spPr>
            <p:txBody>
              <a:bodyPr/>
              <a:lstStyle/>
              <a:p>
                <a:r>
                  <a:rPr lang="zh-TW" altLang="en-US">
                    <a:noFill/>
                  </a:rPr>
                  <a:t> </a:t>
                </a:r>
              </a:p>
            </p:txBody>
          </p:sp>
        </mc:Fallback>
      </mc:AlternateContent>
      <p:sp>
        <p:nvSpPr>
          <p:cNvPr id="3" name="文字方塊 2"/>
          <p:cNvSpPr txBox="1"/>
          <p:nvPr/>
        </p:nvSpPr>
        <p:spPr>
          <a:xfrm>
            <a:off x="4122055" y="5943958"/>
            <a:ext cx="2218291" cy="461665"/>
          </a:xfrm>
          <a:prstGeom prst="rect">
            <a:avLst/>
          </a:prstGeom>
          <a:noFill/>
        </p:spPr>
        <p:txBody>
          <a:bodyPr wrap="square" rtlCol="0">
            <a:spAutoFit/>
          </a:bodyPr>
          <a:lstStyle/>
          <a:p>
            <a:r>
              <a:rPr lang="en-US" altLang="zh-TW" sz="2400" dirty="0"/>
              <a:t>(far from target)</a:t>
            </a:r>
            <a:endParaRPr lang="zh-TW" altLang="en-US" sz="2400" dirty="0"/>
          </a:p>
        </p:txBody>
      </p:sp>
      <p:sp>
        <p:nvSpPr>
          <p:cNvPr id="26" name="文字方塊 25"/>
          <p:cNvSpPr txBox="1"/>
          <p:nvPr/>
        </p:nvSpPr>
        <p:spPr>
          <a:xfrm>
            <a:off x="4121641" y="5187655"/>
            <a:ext cx="2218291" cy="461665"/>
          </a:xfrm>
          <a:prstGeom prst="rect">
            <a:avLst/>
          </a:prstGeom>
          <a:noFill/>
        </p:spPr>
        <p:txBody>
          <a:bodyPr wrap="square" rtlCol="0">
            <a:spAutoFit/>
          </a:bodyPr>
          <a:lstStyle/>
          <a:p>
            <a:r>
              <a:rPr lang="en-US" altLang="zh-TW" sz="2400" dirty="0"/>
              <a:t>(close to target)</a:t>
            </a:r>
            <a:endParaRPr lang="zh-TW" altLang="en-US" sz="2400" dirty="0"/>
          </a:p>
        </p:txBody>
      </p:sp>
      <p:sp>
        <p:nvSpPr>
          <p:cNvPr id="6" name="箭號: 向右 5"/>
          <p:cNvSpPr/>
          <p:nvPr/>
        </p:nvSpPr>
        <p:spPr>
          <a:xfrm>
            <a:off x="6281874" y="524811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箭號: 向右 26"/>
          <p:cNvSpPr/>
          <p:nvPr/>
        </p:nvSpPr>
        <p:spPr>
          <a:xfrm>
            <a:off x="6282287" y="601336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441642" y="4003691"/>
                <a:ext cx="2119811" cy="803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smtClean="0">
                              <a:latin typeface="Cambria Math" panose="02040503050406030204" pitchFamily="18" charset="0"/>
                            </a:rPr>
                            <m:t> </m:t>
                          </m:r>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r>
                                <m:rPr>
                                  <m:nor/>
                                </m:rPr>
                                <a:rPr lang="en-US" altLang="zh-TW" sz="2400">
                                  <a:latin typeface="Cambria Math" panose="02040503050406030204" pitchFamily="18" charset="0"/>
                                </a:rPr>
                                <m:t>(</m:t>
                              </m:r>
                              <m:r>
                                <m:rPr>
                                  <m:nor/>
                                </m:rPr>
                                <a:rPr lang="en-US" altLang="zh-TW" sz="2400">
                                  <a:latin typeface="Cambria Math" panose="02040503050406030204" pitchFamily="18" charset="0"/>
                                </a:rPr>
                                <m:t>𝑥</m:t>
                              </m:r>
                              <m:r>
                                <m:rPr>
                                  <m:nor/>
                                </m:rPr>
                                <a:rPr lang="en-US" altLang="zh-TW" sz="240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i="1">
                                  <a:latin typeface="Cambria Math" panose="02040503050406030204" pitchFamily="18" charset="0"/>
                                </a:rPr>
                                <m:t>)</m:t>
                              </m:r>
                            </m:e>
                            <m:sup>
                              <m:r>
                                <a:rPr lang="en-US" altLang="zh-TW" sz="2400" b="0" i="1" smtClean="0">
                                  <a:latin typeface="Cambria Math" panose="02040503050406030204" pitchFamily="18" charset="0"/>
                                </a:rPr>
                                <m:t>2</m:t>
                              </m:r>
                            </m:sup>
                          </m:sSup>
                          <m:r>
                            <a:rPr lang="en-US" altLang="zh-TW" sz="2400" i="1" smtClean="0">
                              <a:latin typeface="Cambria Math" panose="02040503050406030204" pitchFamily="18" charset="0"/>
                            </a:rPr>
                            <m:t> </m:t>
                          </m:r>
                        </m:num>
                        <m:den>
                          <m:r>
                            <a:rPr lang="zh-TW" altLang="en-US"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41642" y="4003691"/>
                <a:ext cx="2119811" cy="803553"/>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6399580" y="3592767"/>
                <a:ext cx="564706" cy="764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6399580" y="3592767"/>
                <a:ext cx="564706" cy="764697"/>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1105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P spid="20" grpId="0"/>
      <p:bldP spid="2" grpId="0"/>
      <p:bldP spid="21" grpId="0"/>
      <p:bldP spid="22" grpId="0"/>
      <p:bldP spid="23" grpId="0"/>
      <p:bldP spid="25" grpId="0"/>
      <p:bldP spid="3" grpId="0"/>
      <p:bldP spid="26" grpId="0"/>
      <p:bldP spid="6" grpId="0" animBg="1"/>
      <p:bldP spid="27" grpId="0" animBg="1"/>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14207" y="195911"/>
            <a:ext cx="7116413" cy="523220"/>
          </a:xfrm>
          <a:prstGeom prst="rect">
            <a:avLst/>
          </a:prstGeom>
          <a:noFill/>
        </p:spPr>
        <p:txBody>
          <a:bodyPr wrap="square" rtlCol="0">
            <a:spAutoFit/>
          </a:bodyPr>
          <a:lstStyle/>
          <a:p>
            <a:pPr algn="ctr"/>
            <a:r>
              <a:rPr lang="en-US" altLang="zh-TW" sz="2800" b="1" i="1" u="sng" dirty="0"/>
              <a:t>Logistic Regression + Square Error</a:t>
            </a:r>
            <a:endParaRPr lang="zh-TW" altLang="en-US" sz="2800" b="1" i="1" u="sng" dirty="0"/>
          </a:p>
        </p:txBody>
      </p:sp>
      <mc:AlternateContent xmlns:mc="http://schemas.openxmlformats.org/markup-compatibility/2006" xmlns:a14="http://schemas.microsoft.com/office/drawing/2010/main">
        <mc:Choice Requires="a14">
          <p:sp>
            <p:nvSpPr>
              <p:cNvPr id="2" name="文字方塊 1"/>
              <p:cNvSpPr txBox="1"/>
              <p:nvPr/>
            </p:nvSpPr>
            <p:spPr>
              <a:xfrm>
                <a:off x="527832" y="5135410"/>
                <a:ext cx="140736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527832" y="5135410"/>
                <a:ext cx="1407364" cy="461665"/>
              </a:xfrm>
              <a:prstGeom prst="rect">
                <a:avLst/>
              </a:prstGeom>
              <a:blipFill>
                <a:blip r:embed="rId2"/>
                <a:stretch>
                  <a:fillRect t="-3947"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2060094" y="5178708"/>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=1</m:t>
                    </m:r>
                  </m:oMath>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2060094" y="5178708"/>
                <a:ext cx="2258042" cy="477888"/>
              </a:xfrm>
              <a:prstGeom prst="rect">
                <a:avLst/>
              </a:prstGeom>
              <a:blipFill>
                <a:blip r:embed="rId3"/>
                <a:stretch>
                  <a:fillRect l="-4324" t="-8974" b="-2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6890883" y="5248118"/>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6890883" y="5248118"/>
                <a:ext cx="1646540" cy="369332"/>
              </a:xfrm>
              <a:prstGeom prst="rect">
                <a:avLst/>
              </a:prstGeom>
              <a:blipFill>
                <a:blip r:embed="rId4"/>
                <a:stretch>
                  <a:fillRect l="-10370" t="-171667" r="-4444"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2060507" y="5927735"/>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=0</m:t>
                    </m:r>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2060507" y="5927735"/>
                <a:ext cx="2258042" cy="477888"/>
              </a:xfrm>
              <a:prstGeom prst="rect">
                <a:avLst/>
              </a:prstGeom>
              <a:blipFill>
                <a:blip r:embed="rId5"/>
                <a:stretch>
                  <a:fillRect l="-4054" t="-8861" b="-25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6891296" y="6011554"/>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6891296" y="6011554"/>
                <a:ext cx="1646540" cy="369332"/>
              </a:xfrm>
              <a:prstGeom prst="rect">
                <a:avLst/>
              </a:prstGeom>
              <a:blipFill>
                <a:blip r:embed="rId6"/>
                <a:stretch>
                  <a:fillRect l="-10332" t="-167213" r="-4059" b="-250820"/>
                </a:stretch>
              </a:blipFill>
            </p:spPr>
            <p:txBody>
              <a:bodyPr/>
              <a:lstStyle/>
              <a:p>
                <a:r>
                  <a:rPr lang="zh-TW" altLang="en-US">
                    <a:noFill/>
                  </a:rPr>
                  <a:t> </a:t>
                </a:r>
              </a:p>
            </p:txBody>
          </p:sp>
        </mc:Fallback>
      </mc:AlternateContent>
      <p:sp>
        <p:nvSpPr>
          <p:cNvPr id="3" name="文字方塊 2"/>
          <p:cNvSpPr txBox="1"/>
          <p:nvPr/>
        </p:nvSpPr>
        <p:spPr>
          <a:xfrm>
            <a:off x="4122055" y="5943958"/>
            <a:ext cx="2218291" cy="461665"/>
          </a:xfrm>
          <a:prstGeom prst="rect">
            <a:avLst/>
          </a:prstGeom>
          <a:noFill/>
        </p:spPr>
        <p:txBody>
          <a:bodyPr wrap="square" rtlCol="0">
            <a:spAutoFit/>
          </a:bodyPr>
          <a:lstStyle/>
          <a:p>
            <a:r>
              <a:rPr lang="en-US" altLang="zh-TW" sz="2400" dirty="0"/>
              <a:t>(close to target)</a:t>
            </a:r>
            <a:endParaRPr lang="zh-TW" altLang="en-US" sz="2400" dirty="0"/>
          </a:p>
        </p:txBody>
      </p:sp>
      <p:sp>
        <p:nvSpPr>
          <p:cNvPr id="26" name="文字方塊 25"/>
          <p:cNvSpPr txBox="1"/>
          <p:nvPr/>
        </p:nvSpPr>
        <p:spPr>
          <a:xfrm>
            <a:off x="4121641" y="5187655"/>
            <a:ext cx="2218291" cy="461665"/>
          </a:xfrm>
          <a:prstGeom prst="rect">
            <a:avLst/>
          </a:prstGeom>
          <a:noFill/>
        </p:spPr>
        <p:txBody>
          <a:bodyPr wrap="square" rtlCol="0">
            <a:spAutoFit/>
          </a:bodyPr>
          <a:lstStyle/>
          <a:p>
            <a:r>
              <a:rPr lang="en-US" altLang="zh-TW" sz="2400" dirty="0"/>
              <a:t>(far from target)</a:t>
            </a:r>
            <a:endParaRPr lang="zh-TW" altLang="en-US" sz="2400" dirty="0"/>
          </a:p>
        </p:txBody>
      </p:sp>
      <p:sp>
        <p:nvSpPr>
          <p:cNvPr id="6" name="箭號: 向右 5"/>
          <p:cNvSpPr/>
          <p:nvPr/>
        </p:nvSpPr>
        <p:spPr>
          <a:xfrm>
            <a:off x="6281874" y="524811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箭號: 向右 26"/>
          <p:cNvSpPr/>
          <p:nvPr/>
        </p:nvSpPr>
        <p:spPr>
          <a:xfrm>
            <a:off x="6282287" y="601336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4" name="文字方塊 23"/>
              <p:cNvSpPr txBox="1"/>
              <p:nvPr/>
            </p:nvSpPr>
            <p:spPr>
              <a:xfrm>
                <a:off x="2060507" y="936644"/>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2060507" y="936644"/>
                <a:ext cx="3597331" cy="98193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1927542" y="2043661"/>
                <a:ext cx="6891230"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1927542" y="2043661"/>
                <a:ext cx="6891230" cy="461665"/>
              </a:xfrm>
              <a:prstGeom prst="rect">
                <a:avLst/>
              </a:prstGeom>
              <a:blipFill>
                <a:blip r:embed="rId8"/>
                <a:stretch>
                  <a:fillRect l="-132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399796" y="2573455"/>
                <a:ext cx="3946721"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3399796" y="2573455"/>
                <a:ext cx="3946721" cy="896207"/>
              </a:xfrm>
              <a:prstGeom prst="rect">
                <a:avLst/>
              </a:prstGeom>
              <a:blipFill>
                <a:blip r:embed="rId9"/>
                <a:stretch>
                  <a:fillRect/>
                </a:stretch>
              </a:blipFill>
            </p:spPr>
            <p:txBody>
              <a:bodyPr/>
              <a:lstStyle/>
              <a:p>
                <a:r>
                  <a:rPr lang="zh-TW" altLang="en-US">
                    <a:noFill/>
                  </a:rPr>
                  <a:t> </a:t>
                </a:r>
              </a:p>
            </p:txBody>
          </p:sp>
        </mc:Fallback>
      </mc:AlternateContent>
      <p:sp>
        <p:nvSpPr>
          <p:cNvPr id="30" name="文字方塊 29"/>
          <p:cNvSpPr txBox="1"/>
          <p:nvPr/>
        </p:nvSpPr>
        <p:spPr>
          <a:xfrm>
            <a:off x="441642" y="1166002"/>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31" name="文字方塊 30"/>
          <p:cNvSpPr txBox="1"/>
          <p:nvPr/>
        </p:nvSpPr>
        <p:spPr>
          <a:xfrm>
            <a:off x="441642" y="2012884"/>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sp>
        <p:nvSpPr>
          <p:cNvPr id="34" name="文字方塊 33"/>
          <p:cNvSpPr txBox="1"/>
          <p:nvPr/>
        </p:nvSpPr>
        <p:spPr>
          <a:xfrm>
            <a:off x="441642" y="3489200"/>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mc:AlternateContent xmlns:mc="http://schemas.openxmlformats.org/markup-compatibility/2006" xmlns:a14="http://schemas.microsoft.com/office/drawing/2010/main">
        <mc:Choice Requires="a14">
          <p:sp>
            <p:nvSpPr>
              <p:cNvPr id="38" name="文字方塊 37"/>
              <p:cNvSpPr txBox="1"/>
              <p:nvPr/>
            </p:nvSpPr>
            <p:spPr>
              <a:xfrm>
                <a:off x="2661922" y="3731093"/>
                <a:ext cx="2312941"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2661922" y="3731093"/>
                <a:ext cx="2312941" cy="41684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p:cNvSpPr txBox="1"/>
              <p:nvPr/>
            </p:nvSpPr>
            <p:spPr>
              <a:xfrm>
                <a:off x="5041259" y="3588340"/>
                <a:ext cx="1188339" cy="716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041259" y="3588340"/>
                <a:ext cx="1188339" cy="71673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2632694" y="4396931"/>
                <a:ext cx="5392887"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632694" y="4396931"/>
                <a:ext cx="5392887" cy="552715"/>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441642" y="4003691"/>
                <a:ext cx="2119811" cy="803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smtClean="0">
                              <a:latin typeface="Cambria Math" panose="02040503050406030204" pitchFamily="18" charset="0"/>
                            </a:rPr>
                            <m:t> </m:t>
                          </m:r>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r>
                                <m:rPr>
                                  <m:nor/>
                                </m:rPr>
                                <a:rPr lang="en-US" altLang="zh-TW" sz="2400">
                                  <a:latin typeface="Cambria Math" panose="02040503050406030204" pitchFamily="18" charset="0"/>
                                </a:rPr>
                                <m:t>(</m:t>
                              </m:r>
                              <m:r>
                                <m:rPr>
                                  <m:nor/>
                                </m:rPr>
                                <a:rPr lang="en-US" altLang="zh-TW" sz="2400">
                                  <a:latin typeface="Cambria Math" panose="02040503050406030204" pitchFamily="18" charset="0"/>
                                </a:rPr>
                                <m:t>𝑥</m:t>
                              </m:r>
                              <m:r>
                                <m:rPr>
                                  <m:nor/>
                                </m:rPr>
                                <a:rPr lang="en-US" altLang="zh-TW" sz="240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i="1">
                                  <a:latin typeface="Cambria Math" panose="02040503050406030204" pitchFamily="18" charset="0"/>
                                </a:rPr>
                                <m:t>)</m:t>
                              </m:r>
                            </m:e>
                            <m:sup>
                              <m:r>
                                <a:rPr lang="en-US" altLang="zh-TW" sz="2400" b="0" i="1" smtClean="0">
                                  <a:latin typeface="Cambria Math" panose="02040503050406030204" pitchFamily="18" charset="0"/>
                                </a:rPr>
                                <m:t>2</m:t>
                              </m:r>
                            </m:sup>
                          </m:sSup>
                          <m:r>
                            <a:rPr lang="en-US" altLang="zh-TW" sz="2400" i="1" smtClean="0">
                              <a:latin typeface="Cambria Math" panose="02040503050406030204" pitchFamily="18" charset="0"/>
                            </a:rPr>
                            <m:t> </m:t>
                          </m:r>
                        </m:num>
                        <m:den>
                          <m:r>
                            <a:rPr lang="zh-TW" altLang="en-US"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den>
                      </m:f>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441642" y="4003691"/>
                <a:ext cx="2119811" cy="803553"/>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6399580" y="3592767"/>
                <a:ext cx="564706" cy="764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6399580" y="3592767"/>
                <a:ext cx="564706" cy="764697"/>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7109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P spid="23" grpId="0"/>
      <p:bldP spid="25" grpId="0"/>
      <p:bldP spid="3" grpId="0"/>
      <p:bldP spid="26" grpId="0"/>
      <p:bldP spid="6"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Cross Entropy </a:t>
            </a:r>
            <a:r>
              <a:rPr lang="en-US" altLang="zh-TW" dirty="0" err="1"/>
              <a:t>v.s</a:t>
            </a:r>
            <a:r>
              <a:rPr lang="en-US" altLang="zh-TW" dirty="0"/>
              <a:t>. Square Error</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533" y="1589091"/>
            <a:ext cx="5881177" cy="4351338"/>
          </a:xfrm>
          <a:prstGeom prst="rect">
            <a:avLst/>
          </a:prstGeom>
        </p:spPr>
      </p:pic>
      <p:sp>
        <p:nvSpPr>
          <p:cNvPr id="5" name="文字方塊 4"/>
          <p:cNvSpPr txBox="1"/>
          <p:nvPr/>
        </p:nvSpPr>
        <p:spPr>
          <a:xfrm>
            <a:off x="1454312" y="3333804"/>
            <a:ext cx="1002761" cy="830997"/>
          </a:xfrm>
          <a:prstGeom prst="rect">
            <a:avLst/>
          </a:prstGeom>
          <a:noFill/>
        </p:spPr>
        <p:txBody>
          <a:bodyPr wrap="square" rtlCol="0">
            <a:spAutoFit/>
          </a:bodyPr>
          <a:lstStyle/>
          <a:p>
            <a:pPr algn="ctr"/>
            <a:r>
              <a:rPr lang="en-US" altLang="zh-TW" sz="2400" dirty="0"/>
              <a:t>Total </a:t>
            </a:r>
          </a:p>
          <a:p>
            <a:pPr algn="ctr"/>
            <a:r>
              <a:rPr lang="en-US" altLang="zh-TW" sz="2400" dirty="0"/>
              <a:t>Loss</a:t>
            </a:r>
            <a:endParaRPr lang="zh-TW" altLang="en-US" sz="2400" dirty="0"/>
          </a:p>
        </p:txBody>
      </p:sp>
      <p:sp>
        <p:nvSpPr>
          <p:cNvPr id="6" name="文字方塊 5"/>
          <p:cNvSpPr txBox="1"/>
          <p:nvPr/>
        </p:nvSpPr>
        <p:spPr>
          <a:xfrm>
            <a:off x="3551762" y="5578549"/>
            <a:ext cx="1002761"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7" name="文字方塊 6"/>
          <p:cNvSpPr txBox="1"/>
          <p:nvPr/>
        </p:nvSpPr>
        <p:spPr>
          <a:xfrm>
            <a:off x="6795705" y="5478764"/>
            <a:ext cx="1002761"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sp>
        <p:nvSpPr>
          <p:cNvPr id="8" name="文字方塊 7"/>
          <p:cNvSpPr txBox="1"/>
          <p:nvPr/>
        </p:nvSpPr>
        <p:spPr>
          <a:xfrm>
            <a:off x="4143553" y="2218250"/>
            <a:ext cx="1248228"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Cross Entropy</a:t>
            </a:r>
            <a:endParaRPr lang="zh-TW" altLang="en-US" sz="2400" dirty="0"/>
          </a:p>
        </p:txBody>
      </p:sp>
      <p:sp>
        <p:nvSpPr>
          <p:cNvPr id="9" name="文字方塊 8"/>
          <p:cNvSpPr txBox="1"/>
          <p:nvPr/>
        </p:nvSpPr>
        <p:spPr>
          <a:xfrm>
            <a:off x="7303809" y="4214462"/>
            <a:ext cx="1211541"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Square</a:t>
            </a:r>
          </a:p>
          <a:p>
            <a:pPr algn="ctr"/>
            <a:r>
              <a:rPr lang="en-US" altLang="zh-TW" sz="2400" dirty="0"/>
              <a:t>Error</a:t>
            </a:r>
            <a:endParaRPr lang="zh-TW" altLang="en-US" sz="2400" dirty="0"/>
          </a:p>
        </p:txBody>
      </p:sp>
      <p:sp>
        <p:nvSpPr>
          <p:cNvPr id="10" name="橢圓 9"/>
          <p:cNvSpPr/>
          <p:nvPr/>
        </p:nvSpPr>
        <p:spPr>
          <a:xfrm>
            <a:off x="3002132" y="3064080"/>
            <a:ext cx="203200" cy="203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橢圓 10"/>
          <p:cNvSpPr/>
          <p:nvPr/>
        </p:nvSpPr>
        <p:spPr>
          <a:xfrm>
            <a:off x="3007942" y="4792598"/>
            <a:ext cx="203200" cy="203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cxnSp>
        <p:nvCxnSpPr>
          <p:cNvPr id="12" name="直線單箭頭接點 11"/>
          <p:cNvCxnSpPr/>
          <p:nvPr/>
        </p:nvCxnSpPr>
        <p:spPr>
          <a:xfrm>
            <a:off x="3169315" y="3218789"/>
            <a:ext cx="514481" cy="58335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3212418" y="4821393"/>
            <a:ext cx="172928" cy="5829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93452" y="5717556"/>
            <a:ext cx="2286000" cy="923330"/>
          </a:xfrm>
          <a:prstGeom prst="rect">
            <a:avLst/>
          </a:prstGeom>
        </p:spPr>
        <p:txBody>
          <a:bodyPr wrap="square">
            <a:spAutoFit/>
          </a:bodyPr>
          <a:lstStyle/>
          <a:p>
            <a:r>
              <a:rPr lang="zh-TW" altLang="en-US" dirty="0"/>
              <a:t>http://jmlr.org/proceedings/papers/v9/glorot10a/glorot10a.pdf</a:t>
            </a:r>
          </a:p>
        </p:txBody>
      </p:sp>
    </p:spTree>
    <p:extLst>
      <p:ext uri="{BB962C8B-B14F-4D97-AF65-F5344CB8AC3E}">
        <p14:creationId xmlns:p14="http://schemas.microsoft.com/office/powerpoint/2010/main" val="194953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89294" y="81402"/>
            <a:ext cx="3886200" cy="523220"/>
          </a:xfrm>
          <a:prstGeom prst="rect">
            <a:avLst/>
          </a:prstGeom>
          <a:noFill/>
        </p:spPr>
        <p:txBody>
          <a:bodyPr wrap="square" rtlCol="0">
            <a:spAutoFit/>
          </a:bodyPr>
          <a:lstStyle/>
          <a:p>
            <a:pPr algn="ctr"/>
            <a:r>
              <a:rPr lang="en-US" altLang="zh-TW" sz="2800" b="1" i="1" u="sng" dirty="0"/>
              <a:t>Logistic Regression</a:t>
            </a:r>
            <a:endParaRPr lang="zh-TW" altLang="en-US" sz="2800" b="1" i="1" u="sng" dirty="0"/>
          </a:p>
        </p:txBody>
      </p:sp>
      <p:sp>
        <p:nvSpPr>
          <p:cNvPr id="5" name="文字方塊 4"/>
          <p:cNvSpPr txBox="1"/>
          <p:nvPr/>
        </p:nvSpPr>
        <p:spPr>
          <a:xfrm>
            <a:off x="5257800" y="109911"/>
            <a:ext cx="3886200" cy="523220"/>
          </a:xfrm>
          <a:prstGeom prst="rect">
            <a:avLst/>
          </a:prstGeom>
          <a:noFill/>
        </p:spPr>
        <p:txBody>
          <a:bodyPr wrap="square" rtlCol="0">
            <a:spAutoFit/>
          </a:bodyPr>
          <a:lstStyle/>
          <a:p>
            <a:pPr algn="ctr"/>
            <a:r>
              <a:rPr lang="en-US" altLang="zh-TW" sz="2800" b="1" i="1" u="sng" dirty="0"/>
              <a:t>Linear Regression</a:t>
            </a:r>
            <a:endParaRPr lang="zh-TW" altLang="en-US" sz="2800" b="1" i="1" u="sng" dirty="0"/>
          </a:p>
        </p:txBody>
      </p:sp>
      <mc:AlternateContent xmlns:mc="http://schemas.openxmlformats.org/markup-compatibility/2006" xmlns:a14="http://schemas.microsoft.com/office/drawing/2010/main">
        <mc:Choice Requires="a14">
          <p:sp>
            <p:nvSpPr>
              <p:cNvPr id="6" name="文字方塊 5"/>
              <p:cNvSpPr txBox="1"/>
              <p:nvPr/>
            </p:nvSpPr>
            <p:spPr>
              <a:xfrm>
                <a:off x="5713686" y="733112"/>
                <a:ext cx="298389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713686" y="733112"/>
                <a:ext cx="2983894" cy="896207"/>
              </a:xfrm>
              <a:prstGeom prst="rect">
                <a:avLst/>
              </a:prstGeom>
              <a:blipFill>
                <a:blip r:embed="rId3"/>
                <a:stretch>
                  <a:fillRect/>
                </a:stretch>
              </a:blipFill>
            </p:spPr>
            <p:txBody>
              <a:bodyPr/>
              <a:lstStyle/>
              <a:p>
                <a:r>
                  <a:rPr lang="zh-TW" altLang="en-US">
                    <a:noFill/>
                  </a:rPr>
                  <a:t> </a:t>
                </a:r>
              </a:p>
            </p:txBody>
          </p:sp>
        </mc:Fallback>
      </mc:AlternateContent>
      <p:sp>
        <p:nvSpPr>
          <p:cNvPr id="7" name="文字方塊 6"/>
          <p:cNvSpPr txBox="1"/>
          <p:nvPr/>
        </p:nvSpPr>
        <p:spPr>
          <a:xfrm>
            <a:off x="-142410" y="919776"/>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mc:AlternateContent xmlns:mc="http://schemas.openxmlformats.org/markup-compatibility/2006" xmlns:a14="http://schemas.microsoft.com/office/drawing/2010/main">
        <mc:Choice Requires="a14">
          <p:sp>
            <p:nvSpPr>
              <p:cNvPr id="10" name="文字方塊 9"/>
              <p:cNvSpPr txBox="1"/>
              <p:nvPr/>
            </p:nvSpPr>
            <p:spPr>
              <a:xfrm>
                <a:off x="1433572" y="705002"/>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433572" y="705002"/>
                <a:ext cx="3597331" cy="981935"/>
              </a:xfrm>
              <a:prstGeom prst="rect">
                <a:avLst/>
              </a:prstGeom>
              <a:blipFill>
                <a:blip r:embed="rId4"/>
                <a:stretch>
                  <a:fillRect/>
                </a:stretch>
              </a:blipFill>
            </p:spPr>
            <p:txBody>
              <a:bodyPr/>
              <a:lstStyle/>
              <a:p>
                <a:r>
                  <a:rPr lang="zh-TW" altLang="en-US">
                    <a:noFill/>
                  </a:rPr>
                  <a:t> </a:t>
                </a:r>
              </a:p>
            </p:txBody>
          </p:sp>
        </mc:Fallback>
      </mc:AlternateContent>
      <p:sp>
        <p:nvSpPr>
          <p:cNvPr id="11" name="文字方塊 10"/>
          <p:cNvSpPr txBox="1"/>
          <p:nvPr/>
        </p:nvSpPr>
        <p:spPr>
          <a:xfrm>
            <a:off x="-142410" y="2909040"/>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sp>
        <p:nvSpPr>
          <p:cNvPr id="15" name="文字方塊 14"/>
          <p:cNvSpPr txBox="1"/>
          <p:nvPr/>
        </p:nvSpPr>
        <p:spPr>
          <a:xfrm>
            <a:off x="-116282" y="4630893"/>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p:cxnSp>
        <p:nvCxnSpPr>
          <p:cNvPr id="23" name="直線接點 22"/>
          <p:cNvCxnSpPr/>
          <p:nvPr/>
        </p:nvCxnSpPr>
        <p:spPr>
          <a:xfrm>
            <a:off x="-301876" y="2217495"/>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5393844" y="-203815"/>
            <a:ext cx="0" cy="718139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885989" y="1699609"/>
            <a:ext cx="3301471" cy="461665"/>
          </a:xfrm>
          <a:prstGeom prst="rect">
            <a:avLst/>
          </a:prstGeom>
          <a:noFill/>
        </p:spPr>
        <p:txBody>
          <a:bodyPr wrap="square" rtlCol="0">
            <a:spAutoFit/>
          </a:bodyPr>
          <a:lstStyle/>
          <a:p>
            <a:r>
              <a:rPr lang="en-US" altLang="zh-TW" sz="2400" dirty="0"/>
              <a:t>Output: between 0 and 1</a:t>
            </a:r>
            <a:endParaRPr lang="zh-TW" altLang="en-US" sz="2400" dirty="0"/>
          </a:p>
        </p:txBody>
      </p:sp>
      <p:sp>
        <p:nvSpPr>
          <p:cNvPr id="27" name="文字方塊 26"/>
          <p:cNvSpPr txBox="1"/>
          <p:nvPr/>
        </p:nvSpPr>
        <p:spPr>
          <a:xfrm>
            <a:off x="6745811" y="1680868"/>
            <a:ext cx="2624492" cy="461665"/>
          </a:xfrm>
          <a:prstGeom prst="rect">
            <a:avLst/>
          </a:prstGeom>
          <a:noFill/>
        </p:spPr>
        <p:txBody>
          <a:bodyPr wrap="square" rtlCol="0">
            <a:spAutoFit/>
          </a:bodyPr>
          <a:lstStyle/>
          <a:p>
            <a:r>
              <a:rPr lang="en-US" altLang="zh-TW" sz="2400" dirty="0"/>
              <a:t>Output: any value</a:t>
            </a:r>
            <a:endParaRPr lang="zh-TW" altLang="en-US" sz="2400" dirty="0"/>
          </a:p>
        </p:txBody>
      </p:sp>
    </p:spTree>
    <p:extLst>
      <p:ext uri="{BB962C8B-B14F-4D97-AF65-F5344CB8AC3E}">
        <p14:creationId xmlns:p14="http://schemas.microsoft.com/office/powerpoint/2010/main" val="356463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89294" y="81402"/>
            <a:ext cx="3886200" cy="523220"/>
          </a:xfrm>
          <a:prstGeom prst="rect">
            <a:avLst/>
          </a:prstGeom>
          <a:noFill/>
        </p:spPr>
        <p:txBody>
          <a:bodyPr wrap="square" rtlCol="0">
            <a:spAutoFit/>
          </a:bodyPr>
          <a:lstStyle/>
          <a:p>
            <a:pPr algn="ctr"/>
            <a:r>
              <a:rPr lang="en-US" altLang="zh-TW" sz="2800" b="1" i="1" u="sng" dirty="0"/>
              <a:t>Logistic Regression</a:t>
            </a:r>
            <a:endParaRPr lang="zh-TW" altLang="en-US" sz="2800" b="1" i="1" u="sng" dirty="0"/>
          </a:p>
        </p:txBody>
      </p:sp>
      <p:sp>
        <p:nvSpPr>
          <p:cNvPr id="5" name="文字方塊 4"/>
          <p:cNvSpPr txBox="1"/>
          <p:nvPr/>
        </p:nvSpPr>
        <p:spPr>
          <a:xfrm>
            <a:off x="5257800" y="109911"/>
            <a:ext cx="3886200" cy="523220"/>
          </a:xfrm>
          <a:prstGeom prst="rect">
            <a:avLst/>
          </a:prstGeom>
          <a:noFill/>
        </p:spPr>
        <p:txBody>
          <a:bodyPr wrap="square" rtlCol="0">
            <a:spAutoFit/>
          </a:bodyPr>
          <a:lstStyle/>
          <a:p>
            <a:pPr algn="ctr"/>
            <a:r>
              <a:rPr lang="en-US" altLang="zh-TW" sz="2800" b="1" i="1" u="sng" dirty="0"/>
              <a:t>Linear Regression</a:t>
            </a:r>
            <a:endParaRPr lang="zh-TW" altLang="en-US" sz="2800" b="1" i="1" u="sng" dirty="0"/>
          </a:p>
        </p:txBody>
      </p:sp>
      <p:sp>
        <p:nvSpPr>
          <p:cNvPr id="7" name="文字方塊 6"/>
          <p:cNvSpPr txBox="1"/>
          <p:nvPr/>
        </p:nvSpPr>
        <p:spPr>
          <a:xfrm>
            <a:off x="-142410" y="919776"/>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11" name="文字方塊 10"/>
          <p:cNvSpPr txBox="1"/>
          <p:nvPr/>
        </p:nvSpPr>
        <p:spPr>
          <a:xfrm>
            <a:off x="-142410" y="2909040"/>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cxnSp>
        <p:nvCxnSpPr>
          <p:cNvPr id="23" name="直線接點 22"/>
          <p:cNvCxnSpPr/>
          <p:nvPr/>
        </p:nvCxnSpPr>
        <p:spPr>
          <a:xfrm>
            <a:off x="-301876" y="2217495"/>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5393844" y="-203815"/>
            <a:ext cx="0" cy="473227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885989" y="1699609"/>
            <a:ext cx="3301471" cy="461665"/>
          </a:xfrm>
          <a:prstGeom prst="rect">
            <a:avLst/>
          </a:prstGeom>
          <a:noFill/>
        </p:spPr>
        <p:txBody>
          <a:bodyPr wrap="square" rtlCol="0">
            <a:spAutoFit/>
          </a:bodyPr>
          <a:lstStyle/>
          <a:p>
            <a:r>
              <a:rPr lang="en-US" altLang="zh-TW" sz="2400" dirty="0"/>
              <a:t>Output: between 0 and 1</a:t>
            </a:r>
            <a:endParaRPr lang="zh-TW" altLang="en-US" sz="2400" dirty="0"/>
          </a:p>
        </p:txBody>
      </p:sp>
      <p:sp>
        <p:nvSpPr>
          <p:cNvPr id="27" name="文字方塊 26"/>
          <p:cNvSpPr txBox="1"/>
          <p:nvPr/>
        </p:nvSpPr>
        <p:spPr>
          <a:xfrm>
            <a:off x="6745811" y="1680868"/>
            <a:ext cx="2624492" cy="461665"/>
          </a:xfrm>
          <a:prstGeom prst="rect">
            <a:avLst/>
          </a:prstGeom>
          <a:noFill/>
        </p:spPr>
        <p:txBody>
          <a:bodyPr wrap="square" rtlCol="0">
            <a:spAutoFit/>
          </a:bodyPr>
          <a:lstStyle/>
          <a:p>
            <a:r>
              <a:rPr lang="en-US" altLang="zh-TW" sz="2400" dirty="0"/>
              <a:t>Output: any value</a:t>
            </a:r>
            <a:endParaRPr lang="zh-TW" altLang="en-US" sz="2400" dirty="0"/>
          </a:p>
        </p:txBody>
      </p:sp>
      <mc:AlternateContent xmlns:mc="http://schemas.openxmlformats.org/markup-compatibility/2006" xmlns:a14="http://schemas.microsoft.com/office/drawing/2010/main">
        <mc:Choice Requires="a14">
          <p:sp>
            <p:nvSpPr>
              <p:cNvPr id="13" name="文字方塊 12"/>
              <p:cNvSpPr txBox="1"/>
              <p:nvPr/>
            </p:nvSpPr>
            <p:spPr>
              <a:xfrm>
                <a:off x="1520284" y="3447629"/>
                <a:ext cx="322594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e>
                      </m:nary>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520284" y="3447629"/>
                <a:ext cx="3225947" cy="89620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1388668" y="2944407"/>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388668" y="2944407"/>
                <a:ext cx="4126978" cy="461665"/>
              </a:xfrm>
              <a:prstGeom prst="rect">
                <a:avLst/>
              </a:prstGeom>
              <a:blipFill>
                <a:blip r:embed="rId4"/>
                <a:stretch>
                  <a:fillRect l="-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369618" y="2392108"/>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369618" y="2392108"/>
                <a:ext cx="3191755" cy="461665"/>
              </a:xfrm>
              <a:prstGeom prst="rect">
                <a:avLst/>
              </a:prstGeom>
              <a:blipFill>
                <a:blip r:embed="rId5"/>
                <a:stretch>
                  <a:fillRect l="-3059" t="-10526" b="-28947"/>
                </a:stretch>
              </a:blipFill>
            </p:spPr>
            <p:txBody>
              <a:bodyPr/>
              <a:lstStyle/>
              <a:p>
                <a:r>
                  <a:rPr lang="zh-TW" altLang="en-US">
                    <a:noFill/>
                  </a:rPr>
                  <a:t> </a:t>
                </a:r>
              </a:p>
            </p:txBody>
          </p:sp>
        </mc:Fallback>
      </mc:AlternateContent>
      <p:sp>
        <p:nvSpPr>
          <p:cNvPr id="17" name="矩形 16"/>
          <p:cNvSpPr/>
          <p:nvPr/>
        </p:nvSpPr>
        <p:spPr>
          <a:xfrm>
            <a:off x="1385841" y="2889031"/>
            <a:ext cx="3734436" cy="558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5463051" y="3466088"/>
                <a:ext cx="3592843"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5463051" y="3466088"/>
                <a:ext cx="3592843" cy="89620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5504339" y="2410872"/>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504339" y="2410872"/>
                <a:ext cx="3191755" cy="461665"/>
              </a:xfrm>
              <a:prstGeom prst="rect">
                <a:avLst/>
              </a:prstGeom>
              <a:blipFill>
                <a:blip r:embed="rId7"/>
                <a:stretch>
                  <a:fillRect l="-305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527089" y="2947500"/>
                <a:ext cx="2869959"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a real number</a:t>
                </a:r>
                <a:endParaRPr lang="zh-TW" altLang="en-US" sz="2400" dirty="0">
                  <a:solidFill>
                    <a:srgbClr val="0070C0"/>
                  </a:solidFill>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5527089" y="2947500"/>
                <a:ext cx="2869959" cy="461665"/>
              </a:xfrm>
              <a:prstGeom prst="rect">
                <a:avLst/>
              </a:prstGeom>
              <a:blipFill>
                <a:blip r:embed="rId8"/>
                <a:stretch>
                  <a:fillRect l="-638"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1188953" y="5606039"/>
                <a:ext cx="7386702"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e>
                      </m:d>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188953" y="5606039"/>
                <a:ext cx="7386702" cy="416845"/>
              </a:xfrm>
              <a:prstGeom prst="rect">
                <a:avLst/>
              </a:prstGeom>
              <a:blipFill>
                <a:blip r:embed="rId9"/>
                <a:stretch>
                  <a:fillRect/>
                </a:stretch>
              </a:blipFill>
            </p:spPr>
            <p:txBody>
              <a:bodyPr/>
              <a:lstStyle/>
              <a:p>
                <a:r>
                  <a:rPr lang="zh-TW" altLang="en-US">
                    <a:noFill/>
                  </a:rPr>
                  <a:t> </a:t>
                </a:r>
              </a:p>
            </p:txBody>
          </p:sp>
        </mc:Fallback>
      </mc:AlternateContent>
      <p:sp>
        <p:nvSpPr>
          <p:cNvPr id="22" name="文字方塊 21"/>
          <p:cNvSpPr txBox="1"/>
          <p:nvPr/>
        </p:nvSpPr>
        <p:spPr>
          <a:xfrm>
            <a:off x="784133" y="5115211"/>
            <a:ext cx="2781300" cy="461665"/>
          </a:xfrm>
          <a:prstGeom prst="rect">
            <a:avLst/>
          </a:prstGeom>
          <a:noFill/>
        </p:spPr>
        <p:txBody>
          <a:bodyPr wrap="square" rtlCol="0">
            <a:spAutoFit/>
          </a:bodyPr>
          <a:lstStyle/>
          <a:p>
            <a:r>
              <a:rPr lang="en-US" altLang="zh-TW" sz="2400" dirty="0"/>
              <a:t>Cross entropy:</a:t>
            </a:r>
            <a:endParaRPr lang="zh-TW" altLang="en-US" sz="2400" dirty="0"/>
          </a:p>
        </p:txBody>
      </p:sp>
      <p:cxnSp>
        <p:nvCxnSpPr>
          <p:cNvPr id="25" name="直線接點 24"/>
          <p:cNvCxnSpPr/>
          <p:nvPr/>
        </p:nvCxnSpPr>
        <p:spPr>
          <a:xfrm>
            <a:off x="-344383" y="4528457"/>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字方塊 27"/>
              <p:cNvSpPr txBox="1"/>
              <p:nvPr/>
            </p:nvSpPr>
            <p:spPr>
              <a:xfrm>
                <a:off x="5713686" y="733112"/>
                <a:ext cx="298389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713686" y="733112"/>
                <a:ext cx="2983894" cy="896207"/>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1433572" y="705002"/>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433572" y="705002"/>
                <a:ext cx="3597331" cy="981935"/>
              </a:xfrm>
              <a:prstGeom prst="rect">
                <a:avLst/>
              </a:prstGeom>
              <a:blipFill>
                <a:blip r:embed="rId11"/>
                <a:stretch>
                  <a:fillRect/>
                </a:stretch>
              </a:blipFill>
            </p:spPr>
            <p:txBody>
              <a:bodyPr/>
              <a:lstStyle/>
              <a:p>
                <a:r>
                  <a:rPr lang="zh-TW" altLang="en-US">
                    <a:noFill/>
                  </a:rPr>
                  <a:t> </a:t>
                </a:r>
              </a:p>
            </p:txBody>
          </p:sp>
        </mc:Fallback>
      </mc:AlternateContent>
      <p:sp>
        <p:nvSpPr>
          <p:cNvPr id="2" name="矩形 1"/>
          <p:cNvSpPr/>
          <p:nvPr/>
        </p:nvSpPr>
        <p:spPr>
          <a:xfrm>
            <a:off x="685530" y="5094367"/>
            <a:ext cx="7854177" cy="106057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2561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animBg="1"/>
      <p:bldP spid="18" grpId="0"/>
      <p:bldP spid="19" grpId="0"/>
      <p:bldP spid="20" grpId="0"/>
      <p:bldP spid="21" grpId="0"/>
      <p:bldP spid="22"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89294" y="81402"/>
            <a:ext cx="3886200" cy="523220"/>
          </a:xfrm>
          <a:prstGeom prst="rect">
            <a:avLst/>
          </a:prstGeom>
          <a:noFill/>
        </p:spPr>
        <p:txBody>
          <a:bodyPr wrap="square" rtlCol="0">
            <a:spAutoFit/>
          </a:bodyPr>
          <a:lstStyle/>
          <a:p>
            <a:pPr algn="ctr"/>
            <a:r>
              <a:rPr lang="en-US" altLang="zh-TW" sz="2800" b="1" i="1" u="sng" dirty="0"/>
              <a:t>Logistic Regression</a:t>
            </a:r>
            <a:endParaRPr lang="zh-TW" altLang="en-US" sz="2800" b="1" i="1" u="sng" dirty="0"/>
          </a:p>
        </p:txBody>
      </p:sp>
      <p:sp>
        <p:nvSpPr>
          <p:cNvPr id="5" name="文字方塊 4"/>
          <p:cNvSpPr txBox="1"/>
          <p:nvPr/>
        </p:nvSpPr>
        <p:spPr>
          <a:xfrm>
            <a:off x="5257800" y="109911"/>
            <a:ext cx="3886200" cy="523220"/>
          </a:xfrm>
          <a:prstGeom prst="rect">
            <a:avLst/>
          </a:prstGeom>
          <a:noFill/>
        </p:spPr>
        <p:txBody>
          <a:bodyPr wrap="square" rtlCol="0">
            <a:spAutoFit/>
          </a:bodyPr>
          <a:lstStyle/>
          <a:p>
            <a:pPr algn="ctr"/>
            <a:r>
              <a:rPr lang="en-US" altLang="zh-TW" sz="2800" b="1" i="1" u="sng" dirty="0"/>
              <a:t>Linear Regression</a:t>
            </a:r>
            <a:endParaRPr lang="zh-TW" altLang="en-US" sz="2800" b="1" i="1" u="sng" dirty="0"/>
          </a:p>
        </p:txBody>
      </p:sp>
      <p:sp>
        <p:nvSpPr>
          <p:cNvPr id="7" name="文字方塊 6"/>
          <p:cNvSpPr txBox="1"/>
          <p:nvPr/>
        </p:nvSpPr>
        <p:spPr>
          <a:xfrm>
            <a:off x="-142410" y="919776"/>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11" name="文字方塊 10"/>
          <p:cNvSpPr txBox="1"/>
          <p:nvPr/>
        </p:nvSpPr>
        <p:spPr>
          <a:xfrm>
            <a:off x="-142410" y="2909040"/>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cxnSp>
        <p:nvCxnSpPr>
          <p:cNvPr id="23" name="直線接點 22"/>
          <p:cNvCxnSpPr/>
          <p:nvPr/>
        </p:nvCxnSpPr>
        <p:spPr>
          <a:xfrm>
            <a:off x="-301876" y="2217495"/>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5393844" y="-203815"/>
            <a:ext cx="0" cy="473227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885989" y="1699609"/>
            <a:ext cx="3301471" cy="461665"/>
          </a:xfrm>
          <a:prstGeom prst="rect">
            <a:avLst/>
          </a:prstGeom>
          <a:noFill/>
        </p:spPr>
        <p:txBody>
          <a:bodyPr wrap="square" rtlCol="0">
            <a:spAutoFit/>
          </a:bodyPr>
          <a:lstStyle/>
          <a:p>
            <a:r>
              <a:rPr lang="en-US" altLang="zh-TW" sz="2400" dirty="0"/>
              <a:t>Output: between 0 and 1</a:t>
            </a:r>
            <a:endParaRPr lang="zh-TW" altLang="en-US" sz="2400" dirty="0"/>
          </a:p>
        </p:txBody>
      </p:sp>
      <p:sp>
        <p:nvSpPr>
          <p:cNvPr id="27" name="文字方塊 26"/>
          <p:cNvSpPr txBox="1"/>
          <p:nvPr/>
        </p:nvSpPr>
        <p:spPr>
          <a:xfrm>
            <a:off x="6745811" y="1680868"/>
            <a:ext cx="2624492" cy="461665"/>
          </a:xfrm>
          <a:prstGeom prst="rect">
            <a:avLst/>
          </a:prstGeom>
          <a:noFill/>
        </p:spPr>
        <p:txBody>
          <a:bodyPr wrap="square" rtlCol="0">
            <a:spAutoFit/>
          </a:bodyPr>
          <a:lstStyle/>
          <a:p>
            <a:r>
              <a:rPr lang="en-US" altLang="zh-TW" sz="2400" dirty="0"/>
              <a:t>Output: any value</a:t>
            </a:r>
            <a:endParaRPr lang="zh-TW" altLang="en-US" sz="2400" dirty="0"/>
          </a:p>
        </p:txBody>
      </p:sp>
      <mc:AlternateContent xmlns:mc="http://schemas.openxmlformats.org/markup-compatibility/2006" xmlns:a14="http://schemas.microsoft.com/office/drawing/2010/main">
        <mc:Choice Requires="a14">
          <p:sp>
            <p:nvSpPr>
              <p:cNvPr id="13" name="文字方塊 12"/>
              <p:cNvSpPr txBox="1"/>
              <p:nvPr/>
            </p:nvSpPr>
            <p:spPr>
              <a:xfrm>
                <a:off x="1520284" y="3447629"/>
                <a:ext cx="322594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e>
                      </m:nary>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520284" y="3447629"/>
                <a:ext cx="3225947" cy="89620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1388668" y="2944407"/>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388668" y="2944407"/>
                <a:ext cx="4126978" cy="461665"/>
              </a:xfrm>
              <a:prstGeom prst="rect">
                <a:avLst/>
              </a:prstGeom>
              <a:blipFill>
                <a:blip r:embed="rId4"/>
                <a:stretch>
                  <a:fillRect l="-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369618" y="2392108"/>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369618" y="2392108"/>
                <a:ext cx="3191755" cy="461665"/>
              </a:xfrm>
              <a:prstGeom prst="rect">
                <a:avLst/>
              </a:prstGeom>
              <a:blipFill>
                <a:blip r:embed="rId5"/>
                <a:stretch>
                  <a:fillRect l="-3059" t="-10526" b="-28947"/>
                </a:stretch>
              </a:blipFill>
            </p:spPr>
            <p:txBody>
              <a:bodyPr/>
              <a:lstStyle/>
              <a:p>
                <a:r>
                  <a:rPr lang="zh-TW" altLang="en-US">
                    <a:noFill/>
                  </a:rPr>
                  <a:t> </a:t>
                </a:r>
              </a:p>
            </p:txBody>
          </p:sp>
        </mc:Fallback>
      </mc:AlternateContent>
      <p:sp>
        <p:nvSpPr>
          <p:cNvPr id="17" name="矩形 16"/>
          <p:cNvSpPr/>
          <p:nvPr/>
        </p:nvSpPr>
        <p:spPr>
          <a:xfrm>
            <a:off x="1385841" y="2889031"/>
            <a:ext cx="3734436" cy="558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5463051" y="3466088"/>
                <a:ext cx="3592843"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5463051" y="3466088"/>
                <a:ext cx="3592843" cy="89620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5504339" y="2410872"/>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504339" y="2410872"/>
                <a:ext cx="3191755" cy="461665"/>
              </a:xfrm>
              <a:prstGeom prst="rect">
                <a:avLst/>
              </a:prstGeom>
              <a:blipFill>
                <a:blip r:embed="rId7"/>
                <a:stretch>
                  <a:fillRect l="-305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527089" y="2947500"/>
                <a:ext cx="2869959"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a real number</a:t>
                </a:r>
                <a:endParaRPr lang="zh-TW" altLang="en-US" sz="2400" dirty="0">
                  <a:solidFill>
                    <a:srgbClr val="0070C0"/>
                  </a:solidFill>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5527089" y="2947500"/>
                <a:ext cx="2869959" cy="461665"/>
              </a:xfrm>
              <a:prstGeom prst="rect">
                <a:avLst/>
              </a:prstGeom>
              <a:blipFill>
                <a:blip r:embed="rId8"/>
                <a:stretch>
                  <a:fillRect l="-638" t="-10667" b="-30667"/>
                </a:stretch>
              </a:blipFill>
            </p:spPr>
            <p:txBody>
              <a:bodyPr/>
              <a:lstStyle/>
              <a:p>
                <a:r>
                  <a:rPr lang="zh-TW" altLang="en-US">
                    <a:noFill/>
                  </a:rPr>
                  <a:t> </a:t>
                </a:r>
              </a:p>
            </p:txBody>
          </p:sp>
        </mc:Fallback>
      </mc:AlternateContent>
      <p:cxnSp>
        <p:nvCxnSpPr>
          <p:cNvPr id="25" name="直線接點 24"/>
          <p:cNvCxnSpPr/>
          <p:nvPr/>
        </p:nvCxnSpPr>
        <p:spPr>
          <a:xfrm>
            <a:off x="-344383" y="4528457"/>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字方塊 27"/>
              <p:cNvSpPr txBox="1"/>
              <p:nvPr/>
            </p:nvSpPr>
            <p:spPr>
              <a:xfrm>
                <a:off x="5713686" y="733112"/>
                <a:ext cx="298389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713686" y="733112"/>
                <a:ext cx="2983894" cy="89620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1433572" y="705002"/>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433572" y="705002"/>
                <a:ext cx="3597331" cy="981935"/>
              </a:xfrm>
              <a:prstGeom prst="rect">
                <a:avLst/>
              </a:prstGeom>
              <a:blipFill>
                <a:blip r:embed="rId10"/>
                <a:stretch>
                  <a:fillRect/>
                </a:stretch>
              </a:blipFill>
            </p:spPr>
            <p:txBody>
              <a:bodyPr/>
              <a:lstStyle/>
              <a:p>
                <a:r>
                  <a:rPr lang="zh-TW" altLang="en-US">
                    <a:noFill/>
                  </a:rPr>
                  <a:t> </a:t>
                </a:r>
              </a:p>
            </p:txBody>
          </p:sp>
        </mc:Fallback>
      </mc:AlternateContent>
      <p:sp>
        <p:nvSpPr>
          <p:cNvPr id="30" name="文字方塊 29"/>
          <p:cNvSpPr txBox="1"/>
          <p:nvPr/>
        </p:nvSpPr>
        <p:spPr>
          <a:xfrm>
            <a:off x="-100059" y="5347796"/>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mc:AlternateContent xmlns:mc="http://schemas.openxmlformats.org/markup-compatibility/2006" xmlns:a14="http://schemas.microsoft.com/office/drawing/2010/main">
        <mc:Choice Requires="a14">
          <p:sp>
            <p:nvSpPr>
              <p:cNvPr id="32" name="矩形 31"/>
              <p:cNvSpPr/>
              <p:nvPr/>
            </p:nvSpPr>
            <p:spPr>
              <a:xfrm>
                <a:off x="3733523" y="5655585"/>
                <a:ext cx="5164555"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3733523" y="5655585"/>
                <a:ext cx="5164555" cy="98854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3733523" y="4628438"/>
                <a:ext cx="5164555"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33" name="矩形 32"/>
              <p:cNvSpPr>
                <a:spLocks noRot="1" noChangeAspect="1" noMove="1" noResize="1" noEditPoints="1" noAdjustHandles="1" noChangeArrowheads="1" noChangeShapeType="1" noTextEdit="1"/>
              </p:cNvSpPr>
              <p:nvPr/>
            </p:nvSpPr>
            <p:spPr>
              <a:xfrm>
                <a:off x="3733523" y="4628438"/>
                <a:ext cx="5164555" cy="988540"/>
              </a:xfrm>
              <a:prstGeom prst="rect">
                <a:avLst/>
              </a:prstGeom>
              <a:blipFill>
                <a:blip r:embed="rId12"/>
                <a:stretch>
                  <a:fillRect/>
                </a:stretch>
              </a:blipFill>
            </p:spPr>
            <p:txBody>
              <a:bodyPr/>
              <a:lstStyle/>
              <a:p>
                <a:r>
                  <a:rPr lang="zh-TW" altLang="en-US">
                    <a:noFill/>
                  </a:rPr>
                  <a:t> </a:t>
                </a:r>
              </a:p>
            </p:txBody>
          </p:sp>
        </mc:Fallback>
      </mc:AlternateContent>
      <p:sp>
        <p:nvSpPr>
          <p:cNvPr id="2" name="文字方塊 1"/>
          <p:cNvSpPr txBox="1"/>
          <p:nvPr/>
        </p:nvSpPr>
        <p:spPr>
          <a:xfrm>
            <a:off x="1343490" y="4849923"/>
            <a:ext cx="2499799" cy="461665"/>
          </a:xfrm>
          <a:prstGeom prst="rect">
            <a:avLst/>
          </a:prstGeom>
          <a:noFill/>
        </p:spPr>
        <p:txBody>
          <a:bodyPr wrap="square" rtlCol="0">
            <a:spAutoFit/>
          </a:bodyPr>
          <a:lstStyle/>
          <a:p>
            <a:r>
              <a:rPr lang="en-US" altLang="zh-TW" sz="2400" dirty="0"/>
              <a:t>Logistic regression:</a:t>
            </a:r>
            <a:endParaRPr lang="zh-TW" altLang="en-US" sz="2400" dirty="0"/>
          </a:p>
        </p:txBody>
      </p:sp>
      <p:sp>
        <p:nvSpPr>
          <p:cNvPr id="34" name="文字方塊 33"/>
          <p:cNvSpPr txBox="1"/>
          <p:nvPr/>
        </p:nvSpPr>
        <p:spPr>
          <a:xfrm>
            <a:off x="1343490" y="5824884"/>
            <a:ext cx="2499799" cy="461665"/>
          </a:xfrm>
          <a:prstGeom prst="rect">
            <a:avLst/>
          </a:prstGeom>
          <a:noFill/>
        </p:spPr>
        <p:txBody>
          <a:bodyPr wrap="square" rtlCol="0">
            <a:spAutoFit/>
          </a:bodyPr>
          <a:lstStyle/>
          <a:p>
            <a:r>
              <a:rPr lang="en-US" altLang="zh-TW" sz="2400" dirty="0"/>
              <a:t>Linear regression:</a:t>
            </a:r>
            <a:endParaRPr lang="zh-TW" altLang="en-US" sz="2400" dirty="0"/>
          </a:p>
        </p:txBody>
      </p:sp>
      <p:cxnSp>
        <p:nvCxnSpPr>
          <p:cNvPr id="35" name="直線接點 34"/>
          <p:cNvCxnSpPr/>
          <p:nvPr/>
        </p:nvCxnSpPr>
        <p:spPr>
          <a:xfrm>
            <a:off x="6375306" y="5311588"/>
            <a:ext cx="1883323"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6375306" y="6363875"/>
            <a:ext cx="1883323"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10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2"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Discriminative </a:t>
            </a:r>
            <a:r>
              <a:rPr lang="en-US" altLang="zh-TW" dirty="0" err="1"/>
              <a:t>v.s</a:t>
            </a:r>
            <a:r>
              <a:rPr lang="en-US" altLang="zh-TW" dirty="0"/>
              <a:t>. Generative</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471136" y="1573227"/>
                <a:ext cx="36298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𝑃</m:t>
                      </m:r>
                      <m:d>
                        <m:dPr>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𝐶</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𝑥</m:t>
                          </m:r>
                        </m:e>
                      </m:d>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𝑤</m:t>
                          </m:r>
                          <m:r>
                            <a:rPr lang="en-US" altLang="zh-TW" sz="2800" i="1">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𝑏</m:t>
                          </m:r>
                        </m:e>
                      </m:d>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471136" y="1573227"/>
                <a:ext cx="3629840" cy="430887"/>
              </a:xfrm>
              <a:prstGeom prst="rect">
                <a:avLst/>
              </a:prstGeom>
              <a:blipFill>
                <a:blip r:embed="rId2"/>
                <a:stretch>
                  <a:fillRect/>
                </a:stretch>
              </a:blipFill>
            </p:spPr>
            <p:txBody>
              <a:bodyPr/>
              <a:lstStyle/>
              <a:p>
                <a:r>
                  <a:rPr lang="zh-TW" altLang="en-US">
                    <a:noFill/>
                  </a:rPr>
                  <a:t> </a:t>
                </a:r>
              </a:p>
            </p:txBody>
          </p:sp>
        </mc:Fallback>
      </mc:AlternateContent>
      <p:sp>
        <p:nvSpPr>
          <p:cNvPr id="5" name="文字方塊 4"/>
          <p:cNvSpPr txBox="1"/>
          <p:nvPr/>
        </p:nvSpPr>
        <p:spPr>
          <a:xfrm>
            <a:off x="815008" y="2620906"/>
            <a:ext cx="31472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800" dirty="0"/>
              <a:t>directly find </a:t>
            </a:r>
            <a:r>
              <a:rPr lang="en-US" altLang="zh-TW" sz="2800" b="1" i="1" dirty="0"/>
              <a:t>w</a:t>
            </a:r>
            <a:r>
              <a:rPr lang="en-US" altLang="zh-TW" sz="2800" dirty="0"/>
              <a:t> and b</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4748840" y="3393791"/>
                <a:ext cx="27678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4748840" y="3393791"/>
                <a:ext cx="2767809" cy="369332"/>
              </a:xfrm>
              <a:prstGeom prst="rect">
                <a:avLst/>
              </a:prstGeom>
              <a:blipFill>
                <a:blip r:embed="rId3"/>
                <a:stretch>
                  <a:fillRect l="-881" t="-1667" r="-661"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4748840" y="2630327"/>
                <a:ext cx="270427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800" dirty="0"/>
                  <a:t>Find </a:t>
                </a:r>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𝜇</m:t>
                        </m:r>
                      </m:e>
                      <m:sup>
                        <m:r>
                          <a:rPr lang="en-US" altLang="zh-TW" sz="2800" i="1">
                            <a:latin typeface="Cambria Math" panose="02040503050406030204" pitchFamily="18" charset="0"/>
                          </a:rPr>
                          <m:t>1</m:t>
                        </m:r>
                      </m:sup>
                    </m:sSup>
                  </m:oMath>
                </a14:m>
                <a:r>
                  <a:rPr lang="en-US" altLang="zh-TW" sz="2800" dirty="0"/>
                  <a:t>, </a:t>
                </a:r>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𝜇</m:t>
                        </m:r>
                      </m:e>
                      <m:sup>
                        <m:r>
                          <a:rPr lang="en-US" altLang="zh-TW" sz="2800" i="1">
                            <a:latin typeface="Cambria Math" panose="02040503050406030204" pitchFamily="18" charset="0"/>
                          </a:rPr>
                          <m:t>2</m:t>
                        </m:r>
                      </m:sup>
                    </m:sSup>
                  </m:oMath>
                </a14:m>
                <a:r>
                  <a:rPr lang="en-US" altLang="zh-TW" sz="2800" dirty="0"/>
                  <a:t>, </a:t>
                </a:r>
                <a14:m>
                  <m:oMath xmlns:m="http://schemas.openxmlformats.org/officeDocument/2006/math">
                    <m:sSup>
                      <m:sSupPr>
                        <m:ctrlPr>
                          <a:rPr lang="en-US" altLang="zh-TW" sz="2800" i="1">
                            <a:latin typeface="Cambria Math" panose="02040503050406030204" pitchFamily="18" charset="0"/>
                          </a:rPr>
                        </m:ctrlPr>
                      </m:sSupPr>
                      <m:e>
                        <m:r>
                          <m:rPr>
                            <m:sty m:val="p"/>
                          </m:rPr>
                          <a:rPr lang="el-GR" altLang="zh-TW" sz="2800" i="1">
                            <a:latin typeface="Cambria Math" panose="02040503050406030204" pitchFamily="18" charset="0"/>
                            <a:ea typeface="Cambria Math" panose="02040503050406030204" pitchFamily="18" charset="0"/>
                          </a:rPr>
                          <m:t>Σ</m:t>
                        </m:r>
                      </m:e>
                      <m:sup>
                        <m:r>
                          <a:rPr lang="en-US" altLang="zh-TW" sz="2800" i="1">
                            <a:latin typeface="Cambria Math" panose="02040503050406030204" pitchFamily="18" charset="0"/>
                          </a:rPr>
                          <m:t>−1</m:t>
                        </m:r>
                      </m:sup>
                    </m:sSup>
                  </m:oMath>
                </a14:m>
                <a:r>
                  <a:rPr lang="en-US" altLang="zh-TW" sz="2800" dirty="0"/>
                  <a:t> </a:t>
                </a:r>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4748840" y="2630327"/>
                <a:ext cx="2704272" cy="523220"/>
              </a:xfrm>
              <a:prstGeom prst="rect">
                <a:avLst/>
              </a:prstGeom>
              <a:blipFill>
                <a:blip r:embed="rId4"/>
                <a:stretch>
                  <a:fillRect l="-4494" t="-10345" b="-3103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4748840" y="3898059"/>
                <a:ext cx="3057953"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r>
                        <a:rPr lang="en-US" altLang="zh-TW" sz="240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−1</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4748840" y="3898059"/>
                <a:ext cx="3057953" cy="69147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195455" y="4664983"/>
                <a:ext cx="3728649"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ea typeface="Cambria Math" panose="02040503050406030204" pitchFamily="18" charset="0"/>
                                    </a:rPr>
                                    <m:t>2</m:t>
                                  </m:r>
                                </m:sup>
                              </m:sSup>
                            </m:e>
                          </m:d>
                        </m:e>
                        <m:sup>
                          <m:r>
                            <a:rPr lang="en-US" altLang="zh-TW" sz="2400" i="1">
                              <a:latin typeface="Cambria Math" panose="02040503050406030204" pitchFamily="18" charset="0"/>
                            </a:rPr>
                            <m:t>−1</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r>
                        <a:rPr lang="en-US" altLang="zh-TW" sz="2400" i="1">
                          <a:latin typeface="Cambria Math" panose="02040503050406030204" pitchFamily="18" charset="0"/>
                        </a:rPr>
                        <m:t>𝑙𝑛</m:t>
                      </m:r>
                      <m:f>
                        <m:fPr>
                          <m:ctrlPr>
                            <a:rPr lang="en-US" altLang="zh-TW" sz="2400" i="1">
                              <a:latin typeface="Cambria Math" panose="02040503050406030204" pitchFamily="18" charset="0"/>
                            </a:rPr>
                          </m:ctrlPr>
                        </m:fPr>
                        <m:num>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𝑁</m:t>
                              </m:r>
                            </m:e>
                            <m:sub>
                              <m:r>
                                <a:rPr lang="en-US" altLang="zh-TW" sz="2400" i="1">
                                  <a:latin typeface="Cambria Math" panose="02040503050406030204" pitchFamily="18" charset="0"/>
                                </a:rPr>
                                <m:t>1</m:t>
                              </m:r>
                            </m:sub>
                          </m:sSub>
                        </m:num>
                        <m:den>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𝑁</m:t>
                              </m:r>
                            </m:e>
                            <m:sub>
                              <m:r>
                                <a:rPr lang="en-US" altLang="zh-TW" sz="2400" i="1">
                                  <a:latin typeface="Cambria Math" panose="02040503050406030204" pitchFamily="18" charset="0"/>
                                </a:rPr>
                                <m:t>2</m:t>
                              </m:r>
                            </m:sub>
                          </m:sSub>
                        </m:den>
                      </m:f>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5195455" y="4664983"/>
                <a:ext cx="3728649" cy="846642"/>
              </a:xfrm>
              <a:prstGeom prst="rect">
                <a:avLst/>
              </a:prstGeom>
              <a:blipFill>
                <a:blip r:embed="rId6"/>
                <a:stretch>
                  <a:fillRect/>
                </a:stretch>
              </a:blipFill>
            </p:spPr>
            <p:txBody>
              <a:bodyPr/>
              <a:lstStyle/>
              <a:p>
                <a:r>
                  <a:rPr lang="zh-TW" altLang="en-US">
                    <a:noFill/>
                  </a:rPr>
                  <a:t> </a:t>
                </a:r>
              </a:p>
            </p:txBody>
          </p:sp>
        </mc:Fallback>
      </mc:AlternateContent>
      <p:sp>
        <p:nvSpPr>
          <p:cNvPr id="10" name="文字方塊 9"/>
          <p:cNvSpPr txBox="1"/>
          <p:nvPr/>
        </p:nvSpPr>
        <p:spPr>
          <a:xfrm>
            <a:off x="907773" y="5671230"/>
            <a:ext cx="7513983"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TW" sz="2400" dirty="0"/>
              <a:t>The same model (function set), but different function may be selected by the same training data.</a:t>
            </a:r>
            <a:endParaRPr lang="zh-TW" altLang="en-US" sz="2400" dirty="0"/>
          </a:p>
        </p:txBody>
      </p:sp>
      <p:sp>
        <p:nvSpPr>
          <p:cNvPr id="11" name="箭號: 左-上雙向 10"/>
          <p:cNvSpPr/>
          <p:nvPr/>
        </p:nvSpPr>
        <p:spPr>
          <a:xfrm rot="5400000">
            <a:off x="2854887" y="3253862"/>
            <a:ext cx="954045" cy="153601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907773" y="4480624"/>
            <a:ext cx="3192146" cy="830997"/>
          </a:xfrm>
          <a:prstGeom prst="rect">
            <a:avLst/>
          </a:prstGeom>
          <a:noFill/>
        </p:spPr>
        <p:txBody>
          <a:bodyPr wrap="square" rtlCol="0">
            <a:spAutoFit/>
          </a:bodyPr>
          <a:lstStyle/>
          <a:p>
            <a:r>
              <a:rPr lang="en-US" altLang="zh-TW" sz="2400" dirty="0"/>
              <a:t>Will we obtain the same set of w and b?</a:t>
            </a:r>
            <a:endParaRPr lang="zh-TW" altLang="en-US" sz="2400" dirty="0"/>
          </a:p>
        </p:txBody>
      </p:sp>
      <p:sp>
        <p:nvSpPr>
          <p:cNvPr id="15" name="箭號: 向下 14"/>
          <p:cNvSpPr/>
          <p:nvPr/>
        </p:nvSpPr>
        <p:spPr>
          <a:xfrm rot="3041907">
            <a:off x="2731782" y="2059503"/>
            <a:ext cx="470453" cy="55803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6" name="箭號: 向下 15"/>
          <p:cNvSpPr/>
          <p:nvPr/>
        </p:nvSpPr>
        <p:spPr>
          <a:xfrm rot="18558093" flipH="1">
            <a:off x="5325130" y="2047134"/>
            <a:ext cx="470453" cy="55803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1969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p:bldP spid="10" grpId="0" animBg="1"/>
      <p:bldP spid="11" grpId="0" animBg="1"/>
      <p:bldP spid="12" grpId="0"/>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494041"/>
            <a:ext cx="3666005" cy="2543001"/>
          </a:xfrm>
          <a:prstGeom prst="rect">
            <a:avLst/>
          </a:prstGeom>
        </p:spPr>
      </p:pic>
      <p:pic>
        <p:nvPicPr>
          <p:cNvPr id="7" name="內容版面配置區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98312" y="2547399"/>
            <a:ext cx="3651695" cy="2509951"/>
          </a:xfrm>
        </p:spPr>
      </p:pic>
      <p:sp>
        <p:nvSpPr>
          <p:cNvPr id="8" name="文字方塊 7"/>
          <p:cNvSpPr txBox="1"/>
          <p:nvPr/>
        </p:nvSpPr>
        <p:spPr>
          <a:xfrm>
            <a:off x="1008611" y="4972922"/>
            <a:ext cx="7085493" cy="523220"/>
          </a:xfrm>
          <a:prstGeom prst="rect">
            <a:avLst/>
          </a:prstGeom>
          <a:noFill/>
        </p:spPr>
        <p:txBody>
          <a:bodyPr wrap="square" rtlCol="0">
            <a:spAutoFit/>
          </a:bodyPr>
          <a:lstStyle/>
          <a:p>
            <a:pPr algn="ctr"/>
            <a:r>
              <a:rPr lang="en-US" altLang="zh-TW" sz="2800" dirty="0">
                <a:solidFill>
                  <a:srgbClr val="FF0000"/>
                </a:solidFill>
              </a:rPr>
              <a:t>All: </a:t>
            </a:r>
            <a:r>
              <a:rPr lang="en-US" altLang="zh-TW" sz="2800" dirty="0" err="1">
                <a:solidFill>
                  <a:srgbClr val="FF0000"/>
                </a:solidFill>
              </a:rPr>
              <a:t>hp</a:t>
            </a:r>
            <a:r>
              <a:rPr lang="en-US" altLang="zh-TW" sz="2800" dirty="0">
                <a:solidFill>
                  <a:srgbClr val="FF0000"/>
                </a:solidFill>
              </a:rPr>
              <a:t>, </a:t>
            </a:r>
            <a:r>
              <a:rPr lang="en-US" altLang="zh-TW" sz="2800" dirty="0" err="1">
                <a:solidFill>
                  <a:srgbClr val="FF0000"/>
                </a:solidFill>
              </a:rPr>
              <a:t>att</a:t>
            </a:r>
            <a:r>
              <a:rPr lang="en-US" altLang="zh-TW" sz="2800" dirty="0">
                <a:solidFill>
                  <a:srgbClr val="FF0000"/>
                </a:solidFill>
              </a:rPr>
              <a:t>, </a:t>
            </a:r>
            <a:r>
              <a:rPr lang="en-US" altLang="zh-TW" sz="2800" dirty="0" err="1">
                <a:solidFill>
                  <a:srgbClr val="FF0000"/>
                </a:solidFill>
              </a:rPr>
              <a:t>sp</a:t>
            </a:r>
            <a:r>
              <a:rPr lang="en-US" altLang="zh-TW" sz="2800" dirty="0">
                <a:solidFill>
                  <a:srgbClr val="FF0000"/>
                </a:solidFill>
              </a:rPr>
              <a:t> </a:t>
            </a:r>
            <a:r>
              <a:rPr lang="en-US" altLang="zh-TW" sz="2800" dirty="0" err="1">
                <a:solidFill>
                  <a:srgbClr val="FF0000"/>
                </a:solidFill>
              </a:rPr>
              <a:t>att</a:t>
            </a:r>
            <a:r>
              <a:rPr lang="en-US" altLang="zh-TW" sz="2800" dirty="0">
                <a:solidFill>
                  <a:srgbClr val="FF0000"/>
                </a:solidFill>
              </a:rPr>
              <a:t>, de, </a:t>
            </a:r>
            <a:r>
              <a:rPr lang="en-US" altLang="zh-TW" sz="2800" dirty="0" err="1">
                <a:solidFill>
                  <a:srgbClr val="FF0000"/>
                </a:solidFill>
              </a:rPr>
              <a:t>sp</a:t>
            </a:r>
            <a:r>
              <a:rPr lang="en-US" altLang="zh-TW" sz="2800" dirty="0">
                <a:solidFill>
                  <a:srgbClr val="FF0000"/>
                </a:solidFill>
              </a:rPr>
              <a:t> de, speed</a:t>
            </a:r>
            <a:endParaRPr lang="zh-TW" altLang="en-US" sz="2800" dirty="0">
              <a:solidFill>
                <a:srgbClr val="FF0000"/>
              </a:solidFill>
            </a:endParaRPr>
          </a:p>
        </p:txBody>
      </p:sp>
      <p:sp>
        <p:nvSpPr>
          <p:cNvPr id="11" name="文字方塊 10"/>
          <p:cNvSpPr txBox="1"/>
          <p:nvPr/>
        </p:nvSpPr>
        <p:spPr>
          <a:xfrm>
            <a:off x="1474065" y="5578784"/>
            <a:ext cx="2475902" cy="523220"/>
          </a:xfrm>
          <a:prstGeom prst="rect">
            <a:avLst/>
          </a:prstGeom>
          <a:noFill/>
        </p:spPr>
        <p:txBody>
          <a:bodyPr wrap="square" rtlCol="0">
            <a:spAutoFit/>
          </a:bodyPr>
          <a:lstStyle/>
          <a:p>
            <a:r>
              <a:rPr lang="en-US" altLang="zh-TW" sz="2800" dirty="0">
                <a:solidFill>
                  <a:srgbClr val="0070C0"/>
                </a:solidFill>
              </a:rPr>
              <a:t>73% accuracy</a:t>
            </a:r>
            <a:endParaRPr lang="zh-TW" altLang="en-US" sz="2800" dirty="0">
              <a:solidFill>
                <a:srgbClr val="0070C0"/>
              </a:solidFill>
            </a:endParaRPr>
          </a:p>
        </p:txBody>
      </p:sp>
      <p:sp>
        <p:nvSpPr>
          <p:cNvPr id="12" name="文字方塊 11"/>
          <p:cNvSpPr txBox="1"/>
          <p:nvPr/>
        </p:nvSpPr>
        <p:spPr>
          <a:xfrm>
            <a:off x="5453207" y="5578784"/>
            <a:ext cx="2475902" cy="523220"/>
          </a:xfrm>
          <a:prstGeom prst="rect">
            <a:avLst/>
          </a:prstGeom>
          <a:noFill/>
        </p:spPr>
        <p:txBody>
          <a:bodyPr wrap="square" rtlCol="0">
            <a:spAutoFit/>
          </a:bodyPr>
          <a:lstStyle/>
          <a:p>
            <a:pPr algn="ctr"/>
            <a:r>
              <a:rPr lang="en-US" altLang="zh-TW" sz="2800" dirty="0">
                <a:solidFill>
                  <a:srgbClr val="0070C0"/>
                </a:solidFill>
              </a:rPr>
              <a:t>79% accuracy</a:t>
            </a:r>
            <a:endParaRPr lang="zh-TW" altLang="en-US" sz="2800" dirty="0">
              <a:solidFill>
                <a:srgbClr val="0070C0"/>
              </a:solidFill>
            </a:endParaRPr>
          </a:p>
        </p:txBody>
      </p:sp>
      <p:sp>
        <p:nvSpPr>
          <p:cNvPr id="3" name="矩形 2"/>
          <p:cNvSpPr/>
          <p:nvPr/>
        </p:nvSpPr>
        <p:spPr>
          <a:xfrm>
            <a:off x="1799811" y="1846997"/>
            <a:ext cx="1824410" cy="523220"/>
          </a:xfrm>
          <a:prstGeom prst="rect">
            <a:avLst/>
          </a:prstGeom>
        </p:spPr>
        <p:txBody>
          <a:bodyPr wrap="none">
            <a:spAutoFit/>
          </a:bodyPr>
          <a:lstStyle/>
          <a:p>
            <a:r>
              <a:rPr lang="en-US" altLang="zh-TW" sz="2800" b="1" i="1" u="sng" dirty="0"/>
              <a:t>Generative</a:t>
            </a:r>
            <a:endParaRPr lang="zh-TW" altLang="en-US" sz="2800" b="1" i="1" u="sng" dirty="0"/>
          </a:p>
        </p:txBody>
      </p:sp>
      <p:sp>
        <p:nvSpPr>
          <p:cNvPr id="5" name="矩形 4"/>
          <p:cNvSpPr/>
          <p:nvPr/>
        </p:nvSpPr>
        <p:spPr>
          <a:xfrm>
            <a:off x="5612706" y="1846997"/>
            <a:ext cx="2316403" cy="523220"/>
          </a:xfrm>
          <a:prstGeom prst="rect">
            <a:avLst/>
          </a:prstGeom>
        </p:spPr>
        <p:txBody>
          <a:bodyPr wrap="none">
            <a:spAutoFit/>
          </a:bodyPr>
          <a:lstStyle/>
          <a:p>
            <a:r>
              <a:rPr lang="en-US" altLang="zh-TW" sz="2800" b="1" i="1" u="sng" dirty="0"/>
              <a:t>Discriminative</a:t>
            </a:r>
            <a:endParaRPr lang="zh-TW" altLang="en-US" sz="2800" b="1" i="1" u="sng" dirty="0"/>
          </a:p>
        </p:txBody>
      </p:sp>
    </p:spTree>
    <p:extLst>
      <p:ext uri="{BB962C8B-B14F-4D97-AF65-F5344CB8AC3E}">
        <p14:creationId xmlns:p14="http://schemas.microsoft.com/office/powerpoint/2010/main" val="16995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有關分組</a:t>
            </a:r>
          </a:p>
        </p:txBody>
      </p:sp>
      <p:sp>
        <p:nvSpPr>
          <p:cNvPr id="3" name="內容版面配置區 2"/>
          <p:cNvSpPr>
            <a:spLocks noGrp="1"/>
          </p:cNvSpPr>
          <p:nvPr>
            <p:ph idx="1"/>
          </p:nvPr>
        </p:nvSpPr>
        <p:spPr/>
        <p:txBody>
          <a:bodyPr/>
          <a:lstStyle/>
          <a:p>
            <a:r>
              <a:rPr lang="zh-TW" altLang="en-US" dirty="0"/>
              <a:t>作業以個人為單位繳交</a:t>
            </a:r>
            <a:endParaRPr lang="en-US" altLang="zh-TW" dirty="0"/>
          </a:p>
          <a:p>
            <a:r>
              <a:rPr lang="zh-TW" altLang="en-US" dirty="0"/>
              <a:t>期末專題才需要分組</a:t>
            </a:r>
            <a:endParaRPr lang="en-US" altLang="zh-TW" dirty="0"/>
          </a:p>
          <a:p>
            <a:r>
              <a:rPr lang="zh-TW" altLang="en-US" dirty="0"/>
              <a:t>找不到組員也沒有關係，期末專題公告後找不到組員的同學助教會幫忙湊對</a:t>
            </a:r>
          </a:p>
        </p:txBody>
      </p:sp>
    </p:spTree>
    <p:extLst>
      <p:ext uri="{BB962C8B-B14F-4D97-AF65-F5344CB8AC3E}">
        <p14:creationId xmlns:p14="http://schemas.microsoft.com/office/powerpoint/2010/main" val="1852262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Example </a:t>
            </a:r>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sp>
        <p:nvSpPr>
          <p:cNvPr id="4" name="文字方塊 3"/>
          <p:cNvSpPr txBox="1"/>
          <p:nvPr/>
        </p:nvSpPr>
        <p:spPr>
          <a:xfrm>
            <a:off x="3175884" y="367277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5" name="文字方塊 4"/>
          <p:cNvSpPr txBox="1"/>
          <p:nvPr/>
        </p:nvSpPr>
        <p:spPr>
          <a:xfrm>
            <a:off x="1465129" y="3672776"/>
            <a:ext cx="1371600" cy="477054"/>
          </a:xfrm>
          <a:prstGeom prst="rect">
            <a:avLst/>
          </a:prstGeom>
          <a:noFill/>
        </p:spPr>
        <p:txBody>
          <a:bodyPr wrap="square" rtlCol="0">
            <a:spAutoFit/>
          </a:bodyPr>
          <a:lstStyle/>
          <a:p>
            <a:pPr algn="ctr"/>
            <a:r>
              <a:rPr lang="en-US" altLang="zh-TW" sz="2500" dirty="0"/>
              <a:t>Class 1</a:t>
            </a:r>
            <a:endParaRPr lang="zh-TW" altLang="en-US" sz="2500" dirty="0"/>
          </a:p>
        </p:txBody>
      </p:sp>
      <p:sp>
        <p:nvSpPr>
          <p:cNvPr id="18" name="矩形 17"/>
          <p:cNvSpPr/>
          <p:nvPr/>
        </p:nvSpPr>
        <p:spPr>
          <a:xfrm>
            <a:off x="1865179" y="2570742"/>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1922329" y="2618530"/>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0" name="橢圓 19"/>
          <p:cNvSpPr/>
          <p:nvPr/>
        </p:nvSpPr>
        <p:spPr>
          <a:xfrm>
            <a:off x="1922329" y="312351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1" name="矩形 20"/>
          <p:cNvSpPr/>
          <p:nvPr/>
        </p:nvSpPr>
        <p:spPr>
          <a:xfrm>
            <a:off x="3540659" y="2597991"/>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p:cNvSpPr/>
          <p:nvPr/>
        </p:nvSpPr>
        <p:spPr>
          <a:xfrm>
            <a:off x="3597809" y="264577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3" name="橢圓 22"/>
          <p:cNvSpPr/>
          <p:nvPr/>
        </p:nvSpPr>
        <p:spPr>
          <a:xfrm>
            <a:off x="3597809" y="3150768"/>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4" name="矩形 23"/>
          <p:cNvSpPr/>
          <p:nvPr/>
        </p:nvSpPr>
        <p:spPr>
          <a:xfrm>
            <a:off x="5564329" y="2585417"/>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p:cNvSpPr/>
          <p:nvPr/>
        </p:nvSpPr>
        <p:spPr>
          <a:xfrm>
            <a:off x="5621479" y="2633205"/>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6" name="橢圓 25"/>
          <p:cNvSpPr/>
          <p:nvPr/>
        </p:nvSpPr>
        <p:spPr>
          <a:xfrm>
            <a:off x="5621479" y="313819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7" name="矩形 26"/>
          <p:cNvSpPr/>
          <p:nvPr/>
        </p:nvSpPr>
        <p:spPr>
          <a:xfrm>
            <a:off x="7468409" y="2589955"/>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橢圓 27"/>
          <p:cNvSpPr/>
          <p:nvPr/>
        </p:nvSpPr>
        <p:spPr>
          <a:xfrm>
            <a:off x="7525559" y="2637743"/>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9" name="橢圓 28"/>
          <p:cNvSpPr/>
          <p:nvPr/>
        </p:nvSpPr>
        <p:spPr>
          <a:xfrm>
            <a:off x="7525559" y="3142732"/>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30" name="文字方塊 29"/>
          <p:cNvSpPr txBox="1"/>
          <p:nvPr/>
        </p:nvSpPr>
        <p:spPr>
          <a:xfrm>
            <a:off x="4152444" y="2889158"/>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1" name="文字方塊 30"/>
          <p:cNvSpPr txBox="1"/>
          <p:nvPr/>
        </p:nvSpPr>
        <p:spPr>
          <a:xfrm>
            <a:off x="6189228" y="2896169"/>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2" name="文字方塊 31"/>
          <p:cNvSpPr txBox="1"/>
          <p:nvPr/>
        </p:nvSpPr>
        <p:spPr>
          <a:xfrm>
            <a:off x="8130405" y="2881122"/>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3" name="文字方塊 32"/>
          <p:cNvSpPr txBox="1"/>
          <p:nvPr/>
        </p:nvSpPr>
        <p:spPr>
          <a:xfrm>
            <a:off x="5155677" y="368439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4" name="文字方塊 33"/>
          <p:cNvSpPr txBox="1"/>
          <p:nvPr/>
        </p:nvSpPr>
        <p:spPr>
          <a:xfrm>
            <a:off x="7148961" y="369453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5" name="文字方塊 34"/>
          <p:cNvSpPr txBox="1"/>
          <p:nvPr/>
        </p:nvSpPr>
        <p:spPr>
          <a:xfrm>
            <a:off x="203205" y="2613456"/>
            <a:ext cx="1464311" cy="954107"/>
          </a:xfrm>
          <a:prstGeom prst="rect">
            <a:avLst/>
          </a:prstGeom>
          <a:noFill/>
        </p:spPr>
        <p:txBody>
          <a:bodyPr wrap="square" rtlCol="0">
            <a:spAutoFit/>
          </a:bodyPr>
          <a:lstStyle/>
          <a:p>
            <a:pPr algn="ctr"/>
            <a:r>
              <a:rPr lang="en-US" altLang="zh-TW" sz="2800" dirty="0"/>
              <a:t>Training </a:t>
            </a:r>
          </a:p>
          <a:p>
            <a:pPr algn="ctr"/>
            <a:r>
              <a:rPr lang="en-US" altLang="zh-TW" sz="2800" dirty="0"/>
              <a:t>Data</a:t>
            </a:r>
            <a:endParaRPr lang="zh-TW" altLang="en-US" sz="2800" dirty="0"/>
          </a:p>
        </p:txBody>
      </p:sp>
      <p:sp>
        <p:nvSpPr>
          <p:cNvPr id="36" name="矩形 35"/>
          <p:cNvSpPr/>
          <p:nvPr/>
        </p:nvSpPr>
        <p:spPr>
          <a:xfrm>
            <a:off x="1808027" y="4865729"/>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7" name="橢圓 36"/>
          <p:cNvSpPr/>
          <p:nvPr/>
        </p:nvSpPr>
        <p:spPr>
          <a:xfrm>
            <a:off x="1865177" y="4913517"/>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8" name="橢圓 37"/>
          <p:cNvSpPr/>
          <p:nvPr/>
        </p:nvSpPr>
        <p:spPr>
          <a:xfrm>
            <a:off x="1865177" y="5418506"/>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9" name="文字方塊 38"/>
          <p:cNvSpPr txBox="1"/>
          <p:nvPr/>
        </p:nvSpPr>
        <p:spPr>
          <a:xfrm>
            <a:off x="154486" y="4874747"/>
            <a:ext cx="1464311" cy="954107"/>
          </a:xfrm>
          <a:prstGeom prst="rect">
            <a:avLst/>
          </a:prstGeom>
          <a:noFill/>
        </p:spPr>
        <p:txBody>
          <a:bodyPr wrap="square" rtlCol="0">
            <a:spAutoFit/>
          </a:bodyPr>
          <a:lstStyle/>
          <a:p>
            <a:pPr algn="ctr"/>
            <a:r>
              <a:rPr lang="en-US" altLang="zh-TW" sz="2800" dirty="0"/>
              <a:t>Testing</a:t>
            </a:r>
          </a:p>
          <a:p>
            <a:pPr algn="ctr"/>
            <a:r>
              <a:rPr lang="en-US" altLang="zh-TW" sz="2800" dirty="0"/>
              <a:t>Data</a:t>
            </a:r>
            <a:endParaRPr lang="zh-TW" altLang="en-US" sz="2800" dirty="0"/>
          </a:p>
        </p:txBody>
      </p:sp>
      <p:sp>
        <p:nvSpPr>
          <p:cNvPr id="40" name="文字方塊 39"/>
          <p:cNvSpPr txBox="1"/>
          <p:nvPr/>
        </p:nvSpPr>
        <p:spPr>
          <a:xfrm>
            <a:off x="2419746" y="4967080"/>
            <a:ext cx="1371600" cy="861774"/>
          </a:xfrm>
          <a:prstGeom prst="rect">
            <a:avLst/>
          </a:prstGeom>
          <a:noFill/>
        </p:spPr>
        <p:txBody>
          <a:bodyPr wrap="square" rtlCol="0">
            <a:spAutoFit/>
          </a:bodyPr>
          <a:lstStyle/>
          <a:p>
            <a:pPr algn="ctr"/>
            <a:r>
              <a:rPr lang="en-US" altLang="zh-TW" sz="2400" dirty="0"/>
              <a:t>Class 1?</a:t>
            </a:r>
          </a:p>
          <a:p>
            <a:pPr algn="ctr"/>
            <a:r>
              <a:rPr lang="en-US" altLang="zh-TW" sz="2400" dirty="0"/>
              <a:t>Class 2?</a:t>
            </a:r>
            <a:endParaRPr lang="zh-TW" altLang="en-US" sz="2400" dirty="0"/>
          </a:p>
        </p:txBody>
      </p:sp>
      <p:sp>
        <p:nvSpPr>
          <p:cNvPr id="41" name="文字方塊 40"/>
          <p:cNvSpPr txBox="1"/>
          <p:nvPr/>
        </p:nvSpPr>
        <p:spPr>
          <a:xfrm>
            <a:off x="4428639" y="4813956"/>
            <a:ext cx="3751121" cy="523220"/>
          </a:xfrm>
          <a:prstGeom prst="rect">
            <a:avLst/>
          </a:prstGeom>
          <a:noFill/>
        </p:spPr>
        <p:txBody>
          <a:bodyPr wrap="square" rtlCol="0">
            <a:spAutoFit/>
          </a:bodyPr>
          <a:lstStyle/>
          <a:p>
            <a:pPr algn="ctr"/>
            <a:r>
              <a:rPr lang="en-US" altLang="zh-TW" sz="2800" dirty="0"/>
              <a:t>How about Naïve Bayes?</a:t>
            </a:r>
            <a:endParaRPr lang="zh-TW" altLang="en-US" sz="2800" dirty="0"/>
          </a:p>
        </p:txBody>
      </p:sp>
      <mc:AlternateContent xmlns:mc="http://schemas.openxmlformats.org/markup-compatibility/2006" xmlns:a14="http://schemas.microsoft.com/office/drawing/2010/main">
        <mc:Choice Requires="a14">
          <p:sp>
            <p:nvSpPr>
              <p:cNvPr id="42" name="文字方塊 41"/>
              <p:cNvSpPr txBox="1"/>
              <p:nvPr/>
            </p:nvSpPr>
            <p:spPr>
              <a:xfrm>
                <a:off x="4351871" y="5543059"/>
                <a:ext cx="37785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𝑖</m:t>
                              </m:r>
                            </m:sub>
                          </m:sSub>
                        </m:e>
                      </m:d>
                      <m:r>
                        <a:rPr lang="en-US" altLang="zh-TW" sz="2400" b="0" i="1" smtClean="0">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𝑖</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𝑖</m:t>
                              </m:r>
                            </m:sub>
                          </m:sSub>
                        </m:e>
                      </m:d>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4351871" y="5543059"/>
                <a:ext cx="3778534" cy="369332"/>
              </a:xfrm>
              <a:prstGeom prst="rect">
                <a:avLst/>
              </a:prstGeom>
              <a:blipFill>
                <a:blip r:embed="rId3"/>
                <a:stretch>
                  <a:fillRect l="-323" b="-3442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6576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animBg="1"/>
      <p:bldP spid="37" grpId="0" animBg="1"/>
      <p:bldP spid="38" grpId="0" animBg="1"/>
      <p:bldP spid="39" grpId="0"/>
      <p:bldP spid="40" grpId="0"/>
      <p:bldP spid="41" grpId="0"/>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Example </a:t>
            </a:r>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sp>
        <p:nvSpPr>
          <p:cNvPr id="4" name="文字方塊 3"/>
          <p:cNvSpPr txBox="1"/>
          <p:nvPr/>
        </p:nvSpPr>
        <p:spPr>
          <a:xfrm>
            <a:off x="3175884" y="367277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5" name="文字方塊 4"/>
          <p:cNvSpPr txBox="1"/>
          <p:nvPr/>
        </p:nvSpPr>
        <p:spPr>
          <a:xfrm>
            <a:off x="1465129" y="3672776"/>
            <a:ext cx="1371600" cy="477054"/>
          </a:xfrm>
          <a:prstGeom prst="rect">
            <a:avLst/>
          </a:prstGeom>
          <a:noFill/>
        </p:spPr>
        <p:txBody>
          <a:bodyPr wrap="square" rtlCol="0">
            <a:spAutoFit/>
          </a:bodyPr>
          <a:lstStyle/>
          <a:p>
            <a:pPr algn="ctr"/>
            <a:r>
              <a:rPr lang="en-US" altLang="zh-TW" sz="2500" dirty="0"/>
              <a:t>Class 1</a:t>
            </a:r>
            <a:endParaRPr lang="zh-TW" altLang="en-US" sz="2500" dirty="0"/>
          </a:p>
        </p:txBody>
      </p:sp>
      <p:sp>
        <p:nvSpPr>
          <p:cNvPr id="18" name="矩形 17"/>
          <p:cNvSpPr/>
          <p:nvPr/>
        </p:nvSpPr>
        <p:spPr>
          <a:xfrm>
            <a:off x="1865179" y="2570742"/>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1922329" y="2618530"/>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0" name="橢圓 19"/>
          <p:cNvSpPr/>
          <p:nvPr/>
        </p:nvSpPr>
        <p:spPr>
          <a:xfrm>
            <a:off x="1922329" y="312351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1" name="矩形 20"/>
          <p:cNvSpPr/>
          <p:nvPr/>
        </p:nvSpPr>
        <p:spPr>
          <a:xfrm>
            <a:off x="3540659" y="2597991"/>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p:cNvSpPr/>
          <p:nvPr/>
        </p:nvSpPr>
        <p:spPr>
          <a:xfrm>
            <a:off x="3597809" y="264577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3" name="橢圓 22"/>
          <p:cNvSpPr/>
          <p:nvPr/>
        </p:nvSpPr>
        <p:spPr>
          <a:xfrm>
            <a:off x="3597809" y="3150768"/>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4" name="矩形 23"/>
          <p:cNvSpPr/>
          <p:nvPr/>
        </p:nvSpPr>
        <p:spPr>
          <a:xfrm>
            <a:off x="5564329" y="2585417"/>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p:cNvSpPr/>
          <p:nvPr/>
        </p:nvSpPr>
        <p:spPr>
          <a:xfrm>
            <a:off x="5621479" y="2633205"/>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6" name="橢圓 25"/>
          <p:cNvSpPr/>
          <p:nvPr/>
        </p:nvSpPr>
        <p:spPr>
          <a:xfrm>
            <a:off x="5621479" y="313819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7" name="矩形 26"/>
          <p:cNvSpPr/>
          <p:nvPr/>
        </p:nvSpPr>
        <p:spPr>
          <a:xfrm>
            <a:off x="7468409" y="2589955"/>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橢圓 27"/>
          <p:cNvSpPr/>
          <p:nvPr/>
        </p:nvSpPr>
        <p:spPr>
          <a:xfrm>
            <a:off x="7525559" y="2637743"/>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9" name="橢圓 28"/>
          <p:cNvSpPr/>
          <p:nvPr/>
        </p:nvSpPr>
        <p:spPr>
          <a:xfrm>
            <a:off x="7525559" y="3142732"/>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30" name="文字方塊 29"/>
          <p:cNvSpPr txBox="1"/>
          <p:nvPr/>
        </p:nvSpPr>
        <p:spPr>
          <a:xfrm>
            <a:off x="4152444" y="2889158"/>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1" name="文字方塊 30"/>
          <p:cNvSpPr txBox="1"/>
          <p:nvPr/>
        </p:nvSpPr>
        <p:spPr>
          <a:xfrm>
            <a:off x="6189228" y="2896169"/>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2" name="文字方塊 31"/>
          <p:cNvSpPr txBox="1"/>
          <p:nvPr/>
        </p:nvSpPr>
        <p:spPr>
          <a:xfrm>
            <a:off x="8130405" y="2881122"/>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3" name="文字方塊 32"/>
          <p:cNvSpPr txBox="1"/>
          <p:nvPr/>
        </p:nvSpPr>
        <p:spPr>
          <a:xfrm>
            <a:off x="5155677" y="368439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4" name="文字方塊 33"/>
          <p:cNvSpPr txBox="1"/>
          <p:nvPr/>
        </p:nvSpPr>
        <p:spPr>
          <a:xfrm>
            <a:off x="7148961" y="369453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5" name="文字方塊 34"/>
          <p:cNvSpPr txBox="1"/>
          <p:nvPr/>
        </p:nvSpPr>
        <p:spPr>
          <a:xfrm>
            <a:off x="203205" y="2613456"/>
            <a:ext cx="1464311" cy="954107"/>
          </a:xfrm>
          <a:prstGeom prst="rect">
            <a:avLst/>
          </a:prstGeom>
          <a:noFill/>
        </p:spPr>
        <p:txBody>
          <a:bodyPr wrap="square" rtlCol="0">
            <a:spAutoFit/>
          </a:bodyPr>
          <a:lstStyle/>
          <a:p>
            <a:pPr algn="ctr"/>
            <a:r>
              <a:rPr lang="en-US" altLang="zh-TW" sz="2800" dirty="0"/>
              <a:t>Training </a:t>
            </a:r>
          </a:p>
          <a:p>
            <a:pPr algn="ctr"/>
            <a:r>
              <a:rPr lang="en-US" altLang="zh-TW" sz="2800" dirty="0"/>
              <a:t>Data</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1008805" y="4744499"/>
                <a:ext cx="1564467"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08805" y="4744499"/>
                <a:ext cx="1564467" cy="69384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978738" y="5770161"/>
                <a:ext cx="1571584"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12</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978738" y="5770161"/>
                <a:ext cx="1571584" cy="693844"/>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116430"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116430" y="5005523"/>
                <a:ext cx="2358403" cy="369332"/>
              </a:xfrm>
              <a:prstGeom prst="rect">
                <a:avLst/>
              </a:prstGeom>
              <a:blipFill>
                <a:blip r:embed="rId5"/>
                <a:stretch>
                  <a:fillRect l="-2584" r="-2842"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5973317"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5973317" y="5005523"/>
                <a:ext cx="2358403" cy="369332"/>
              </a:xfrm>
              <a:prstGeom prst="rect">
                <a:avLst/>
              </a:prstGeom>
              <a:blipFill>
                <a:blip r:embed="rId6"/>
                <a:stretch>
                  <a:fillRect l="-2842" r="-2584"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116430" y="5812106"/>
                <a:ext cx="2358402"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3116430" y="5812106"/>
                <a:ext cx="2358402" cy="69384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5966201" y="5865552"/>
                <a:ext cx="2365519"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5966201" y="5865552"/>
                <a:ext cx="2365519" cy="693844"/>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9767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2" grpId="0"/>
      <p:bldP spid="43" grpId="0"/>
      <p:bldP spid="44" grpId="0"/>
      <p:bldP spid="45" grpId="0"/>
      <p:bldP spid="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008805" y="4744499"/>
                <a:ext cx="1564467"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08805" y="4744499"/>
                <a:ext cx="1564467" cy="69384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978738" y="5770161"/>
                <a:ext cx="1571584"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12</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978738" y="5770161"/>
                <a:ext cx="1571584" cy="693844"/>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116430"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116430" y="5005523"/>
                <a:ext cx="2358403" cy="369332"/>
              </a:xfrm>
              <a:prstGeom prst="rect">
                <a:avLst/>
              </a:prstGeom>
              <a:blipFill>
                <a:blip r:embed="rId5"/>
                <a:stretch>
                  <a:fillRect l="-2584" r="-2842"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5973317"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5973317" y="5005523"/>
                <a:ext cx="2358403" cy="369332"/>
              </a:xfrm>
              <a:prstGeom prst="rect">
                <a:avLst/>
              </a:prstGeom>
              <a:blipFill>
                <a:blip r:embed="rId6"/>
                <a:stretch>
                  <a:fillRect l="-2842" r="-2584"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116430" y="5812106"/>
                <a:ext cx="2358402"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3116430" y="5812106"/>
                <a:ext cx="2358402" cy="69384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5966201" y="5865552"/>
                <a:ext cx="2365519"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5966201" y="5865552"/>
                <a:ext cx="2365519" cy="693844"/>
              </a:xfrm>
              <a:prstGeom prst="rect">
                <a:avLst/>
              </a:prstGeom>
              <a:blipFill>
                <a:blip r:embed="rId8"/>
                <a:stretch>
                  <a:fillRect/>
                </a:stretch>
              </a:blipFill>
            </p:spPr>
            <p:txBody>
              <a:bodyPr/>
              <a:lstStyle/>
              <a:p>
                <a:r>
                  <a:rPr lang="zh-TW" altLang="en-US">
                    <a:noFill/>
                  </a:rPr>
                  <a:t> </a:t>
                </a:r>
              </a:p>
            </p:txBody>
          </p:sp>
        </mc:Fallback>
      </mc:AlternateContent>
      <p:sp>
        <p:nvSpPr>
          <p:cNvPr id="36" name="矩形 35"/>
          <p:cNvSpPr/>
          <p:nvPr/>
        </p:nvSpPr>
        <p:spPr>
          <a:xfrm>
            <a:off x="1793740" y="2919270"/>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7" name="橢圓 36"/>
          <p:cNvSpPr/>
          <p:nvPr/>
        </p:nvSpPr>
        <p:spPr>
          <a:xfrm>
            <a:off x="1850890" y="2967058"/>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8" name="橢圓 37"/>
          <p:cNvSpPr/>
          <p:nvPr/>
        </p:nvSpPr>
        <p:spPr>
          <a:xfrm>
            <a:off x="1850890" y="3472047"/>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9" name="文字方塊 38"/>
          <p:cNvSpPr txBox="1"/>
          <p:nvPr/>
        </p:nvSpPr>
        <p:spPr>
          <a:xfrm>
            <a:off x="140199" y="2928288"/>
            <a:ext cx="1464311" cy="954107"/>
          </a:xfrm>
          <a:prstGeom prst="rect">
            <a:avLst/>
          </a:prstGeom>
          <a:noFill/>
        </p:spPr>
        <p:txBody>
          <a:bodyPr wrap="square" rtlCol="0">
            <a:spAutoFit/>
          </a:bodyPr>
          <a:lstStyle/>
          <a:p>
            <a:pPr algn="ctr"/>
            <a:r>
              <a:rPr lang="en-US" altLang="zh-TW" sz="2800" dirty="0"/>
              <a:t>Testing</a:t>
            </a:r>
          </a:p>
          <a:p>
            <a:pPr algn="ctr"/>
            <a:r>
              <a:rPr lang="en-US" altLang="zh-TW" sz="2800" dirty="0"/>
              <a:t>Data</a:t>
            </a:r>
            <a:endParaRPr lang="zh-TW" altLang="en-US" sz="2800" dirty="0"/>
          </a:p>
        </p:txBody>
      </p:sp>
      <mc:AlternateContent xmlns:mc="http://schemas.openxmlformats.org/markup-compatibility/2006" xmlns:a14="http://schemas.microsoft.com/office/drawing/2010/main">
        <mc:Choice Requires="a14">
          <p:sp>
            <p:nvSpPr>
              <p:cNvPr id="40" name="文字方塊 39"/>
              <p:cNvSpPr txBox="1"/>
              <p:nvPr/>
            </p:nvSpPr>
            <p:spPr>
              <a:xfrm>
                <a:off x="4188140" y="2726088"/>
                <a:ext cx="4327210" cy="778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num>
                        <m:den>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b="0" i="1" smtClean="0">
                                      <a:latin typeface="Cambria Math" panose="02040503050406030204" pitchFamily="18" charset="0"/>
                                    </a:rPr>
                                    <m:t>2</m:t>
                                  </m:r>
                                </m:sub>
                              </m:sSub>
                            </m:e>
                          </m:d>
                        </m:den>
                      </m:f>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4188140" y="2726088"/>
                <a:ext cx="4327210" cy="778996"/>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2723957" y="2918865"/>
                <a:ext cx="127970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oMath>
                  </m:oMathPara>
                </a14:m>
                <a:endParaRPr lang="zh-TW" altLang="en-US" sz="2400" dirty="0"/>
              </a:p>
            </p:txBody>
          </p:sp>
        </mc:Choice>
        <mc:Fallback xmlns="">
          <p:sp>
            <p:nvSpPr>
              <p:cNvPr id="41" name="矩形 40"/>
              <p:cNvSpPr>
                <a:spLocks noRot="1" noChangeAspect="1" noMove="1" noResize="1" noEditPoints="1" noAdjustHandles="1" noChangeArrowheads="1" noChangeShapeType="1" noTextEdit="1"/>
              </p:cNvSpPr>
              <p:nvPr/>
            </p:nvSpPr>
            <p:spPr>
              <a:xfrm>
                <a:off x="2723957" y="2918865"/>
                <a:ext cx="1279709" cy="461665"/>
              </a:xfrm>
              <a:prstGeom prst="rect">
                <a:avLst/>
              </a:prstGeom>
              <a:blipFill>
                <a:blip r:embed="rId10"/>
                <a:stretch>
                  <a:fillRect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6908482" y="1772779"/>
                <a:ext cx="408766"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6908482" y="1772779"/>
                <a:ext cx="408766" cy="693844"/>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5434784" y="1967237"/>
                <a:ext cx="7652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b="0" i="1" smtClean="0">
                          <a:latin typeface="Cambria Math" panose="02040503050406030204" pitchFamily="18" charset="0"/>
                          <a:ea typeface="Cambria Math" panose="02040503050406030204" pitchFamily="18" charset="0"/>
                        </a:rPr>
                        <m:t>×1</m:t>
                      </m:r>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5434784" y="1967237"/>
                <a:ext cx="765209" cy="369332"/>
              </a:xfrm>
              <a:prstGeom prst="rect">
                <a:avLst/>
              </a:prstGeom>
              <a:blipFill>
                <a:blip r:embed="rId12"/>
                <a:stretch>
                  <a:fillRect l="-9600" r="-9600"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5404823" y="3860873"/>
                <a:ext cx="408766"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5404823" y="3860873"/>
                <a:ext cx="408766" cy="693844"/>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039343" y="4018749"/>
                <a:ext cx="7652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b="0" i="1" smtClean="0">
                          <a:latin typeface="Cambria Math" panose="02040503050406030204" pitchFamily="18" charset="0"/>
                          <a:ea typeface="Cambria Math" panose="02040503050406030204" pitchFamily="18" charset="0"/>
                        </a:rPr>
                        <m:t>×1</m:t>
                      </m:r>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039343" y="4018749"/>
                <a:ext cx="765209" cy="369332"/>
              </a:xfrm>
              <a:prstGeom prst="rect">
                <a:avLst/>
              </a:prstGeom>
              <a:blipFill>
                <a:blip r:embed="rId14"/>
                <a:stretch>
                  <a:fillRect l="-9600" r="-96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8310967" y="3897198"/>
                <a:ext cx="408766" cy="6938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12</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8310967" y="3897198"/>
                <a:ext cx="408766" cy="693844"/>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6796464" y="3875933"/>
                <a:ext cx="765209"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r>
                        <a:rPr lang="en-US" altLang="zh-TW" sz="2400" i="1">
                          <a:latin typeface="Cambria Math" panose="02040503050406030204" pitchFamily="18" charset="0"/>
                          <a:ea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6796464" y="3875933"/>
                <a:ext cx="765209" cy="693844"/>
              </a:xfrm>
              <a:prstGeom prst="rect">
                <a:avLst/>
              </a:prstGeom>
              <a:blipFill>
                <a:blip r:embed="rId16"/>
                <a:stretch>
                  <a:fillRect/>
                </a:stretch>
              </a:blipFill>
            </p:spPr>
            <p:txBody>
              <a:bodyPr/>
              <a:lstStyle/>
              <a:p>
                <a:r>
                  <a:rPr lang="zh-TW" altLang="en-US">
                    <a:noFill/>
                  </a:rPr>
                  <a:t> </a:t>
                </a:r>
              </a:p>
            </p:txBody>
          </p:sp>
        </mc:Fallback>
      </mc:AlternateContent>
      <p:sp>
        <p:nvSpPr>
          <p:cNvPr id="7" name="文字方塊 6"/>
          <p:cNvSpPr txBox="1"/>
          <p:nvPr/>
        </p:nvSpPr>
        <p:spPr>
          <a:xfrm>
            <a:off x="3269148" y="2466623"/>
            <a:ext cx="887236" cy="461665"/>
          </a:xfrm>
          <a:prstGeom prst="rect">
            <a:avLst/>
          </a:prstGeom>
          <a:noFill/>
        </p:spPr>
        <p:txBody>
          <a:bodyPr wrap="square" rtlCol="0">
            <a:spAutoFit/>
          </a:bodyPr>
          <a:lstStyle/>
          <a:p>
            <a:r>
              <a:rPr lang="en-US" altLang="zh-TW" sz="2400" dirty="0">
                <a:solidFill>
                  <a:srgbClr val="FF0000"/>
                </a:solidFill>
              </a:rPr>
              <a:t>&lt;0.5</a:t>
            </a:r>
            <a:endParaRPr lang="zh-TW" altLang="en-US" sz="2400" dirty="0">
              <a:solidFill>
                <a:srgbClr val="FF0000"/>
              </a:solidFill>
            </a:endParaRPr>
          </a:p>
        </p:txBody>
      </p:sp>
      <p:sp>
        <p:nvSpPr>
          <p:cNvPr id="55" name="文字方塊 54"/>
          <p:cNvSpPr txBox="1"/>
          <p:nvPr/>
        </p:nvSpPr>
        <p:spPr>
          <a:xfrm>
            <a:off x="3269148" y="125706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56" name="文字方塊 55"/>
          <p:cNvSpPr txBox="1"/>
          <p:nvPr/>
        </p:nvSpPr>
        <p:spPr>
          <a:xfrm>
            <a:off x="1558393" y="1257061"/>
            <a:ext cx="1371600" cy="477054"/>
          </a:xfrm>
          <a:prstGeom prst="rect">
            <a:avLst/>
          </a:prstGeom>
          <a:noFill/>
        </p:spPr>
        <p:txBody>
          <a:bodyPr wrap="square" rtlCol="0">
            <a:spAutoFit/>
          </a:bodyPr>
          <a:lstStyle/>
          <a:p>
            <a:pPr algn="ctr"/>
            <a:r>
              <a:rPr lang="en-US" altLang="zh-TW" sz="2500" dirty="0"/>
              <a:t>Class 1</a:t>
            </a:r>
            <a:endParaRPr lang="zh-TW" altLang="en-US" sz="2500" dirty="0"/>
          </a:p>
        </p:txBody>
      </p:sp>
      <p:sp>
        <p:nvSpPr>
          <p:cNvPr id="57" name="矩形 56"/>
          <p:cNvSpPr/>
          <p:nvPr/>
        </p:nvSpPr>
        <p:spPr>
          <a:xfrm>
            <a:off x="1958443" y="155027"/>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8" name="橢圓 57"/>
          <p:cNvSpPr/>
          <p:nvPr/>
        </p:nvSpPr>
        <p:spPr>
          <a:xfrm>
            <a:off x="2015593" y="202815"/>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59" name="橢圓 58"/>
          <p:cNvSpPr/>
          <p:nvPr/>
        </p:nvSpPr>
        <p:spPr>
          <a:xfrm>
            <a:off x="2015593" y="70780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60" name="矩形 59"/>
          <p:cNvSpPr/>
          <p:nvPr/>
        </p:nvSpPr>
        <p:spPr>
          <a:xfrm>
            <a:off x="3633923" y="182276"/>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1" name="橢圓 60"/>
          <p:cNvSpPr/>
          <p:nvPr/>
        </p:nvSpPr>
        <p:spPr>
          <a:xfrm>
            <a:off x="3691073" y="23006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62" name="橢圓 61"/>
          <p:cNvSpPr/>
          <p:nvPr/>
        </p:nvSpPr>
        <p:spPr>
          <a:xfrm>
            <a:off x="3691073" y="735053"/>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3" name="矩形 62"/>
          <p:cNvSpPr/>
          <p:nvPr/>
        </p:nvSpPr>
        <p:spPr>
          <a:xfrm>
            <a:off x="5657593" y="169702"/>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4" name="橢圓 63"/>
          <p:cNvSpPr/>
          <p:nvPr/>
        </p:nvSpPr>
        <p:spPr>
          <a:xfrm>
            <a:off x="5714743" y="217490"/>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5" name="橢圓 64"/>
          <p:cNvSpPr/>
          <p:nvPr/>
        </p:nvSpPr>
        <p:spPr>
          <a:xfrm>
            <a:off x="5714743" y="72247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66" name="矩形 65"/>
          <p:cNvSpPr/>
          <p:nvPr/>
        </p:nvSpPr>
        <p:spPr>
          <a:xfrm>
            <a:off x="7561673" y="174240"/>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7" name="橢圓 66"/>
          <p:cNvSpPr/>
          <p:nvPr/>
        </p:nvSpPr>
        <p:spPr>
          <a:xfrm>
            <a:off x="7618823" y="222028"/>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8" name="橢圓 67"/>
          <p:cNvSpPr/>
          <p:nvPr/>
        </p:nvSpPr>
        <p:spPr>
          <a:xfrm>
            <a:off x="7618823" y="727017"/>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9" name="文字方塊 68"/>
          <p:cNvSpPr txBox="1"/>
          <p:nvPr/>
        </p:nvSpPr>
        <p:spPr>
          <a:xfrm>
            <a:off x="4245708" y="473443"/>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70" name="文字方塊 69"/>
          <p:cNvSpPr txBox="1"/>
          <p:nvPr/>
        </p:nvSpPr>
        <p:spPr>
          <a:xfrm>
            <a:off x="6282492" y="480454"/>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71" name="文字方塊 70"/>
          <p:cNvSpPr txBox="1"/>
          <p:nvPr/>
        </p:nvSpPr>
        <p:spPr>
          <a:xfrm>
            <a:off x="8223669" y="465407"/>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72" name="文字方塊 71"/>
          <p:cNvSpPr txBox="1"/>
          <p:nvPr/>
        </p:nvSpPr>
        <p:spPr>
          <a:xfrm>
            <a:off x="5248941" y="126868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73" name="文字方塊 72"/>
          <p:cNvSpPr txBox="1"/>
          <p:nvPr/>
        </p:nvSpPr>
        <p:spPr>
          <a:xfrm>
            <a:off x="7242225" y="127881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74" name="文字方塊 73"/>
          <p:cNvSpPr txBox="1"/>
          <p:nvPr/>
        </p:nvSpPr>
        <p:spPr>
          <a:xfrm>
            <a:off x="296469" y="197741"/>
            <a:ext cx="1464311" cy="954107"/>
          </a:xfrm>
          <a:prstGeom prst="rect">
            <a:avLst/>
          </a:prstGeom>
          <a:noFill/>
        </p:spPr>
        <p:txBody>
          <a:bodyPr wrap="square" rtlCol="0">
            <a:spAutoFit/>
          </a:bodyPr>
          <a:lstStyle/>
          <a:p>
            <a:pPr algn="ctr"/>
            <a:r>
              <a:rPr lang="en-US" altLang="zh-TW" sz="2800" dirty="0"/>
              <a:t>Training </a:t>
            </a:r>
          </a:p>
          <a:p>
            <a:pPr algn="ctr"/>
            <a:r>
              <a:rPr lang="en-US" altLang="zh-TW" sz="2800" dirty="0"/>
              <a:t>Data</a:t>
            </a:r>
            <a:endParaRPr lang="zh-TW" altLang="en-US" sz="2800" dirty="0"/>
          </a:p>
        </p:txBody>
      </p:sp>
      <p:cxnSp>
        <p:nvCxnSpPr>
          <p:cNvPr id="10" name="直線單箭頭接點 9"/>
          <p:cNvCxnSpPr>
            <a:endCxn id="49" idx="2"/>
          </p:cNvCxnSpPr>
          <p:nvPr/>
        </p:nvCxnSpPr>
        <p:spPr>
          <a:xfrm flipV="1">
            <a:off x="6968292" y="2466623"/>
            <a:ext cx="144573" cy="259465"/>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50" idx="2"/>
          </p:cNvCxnSpPr>
          <p:nvPr/>
        </p:nvCxnSpPr>
        <p:spPr>
          <a:xfrm flipH="1" flipV="1">
            <a:off x="5817389" y="2336569"/>
            <a:ext cx="339417" cy="41380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52" idx="0"/>
          </p:cNvCxnSpPr>
          <p:nvPr/>
        </p:nvCxnSpPr>
        <p:spPr>
          <a:xfrm flipH="1">
            <a:off x="4421948" y="3555016"/>
            <a:ext cx="679269" cy="46373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51" idx="0"/>
          </p:cNvCxnSpPr>
          <p:nvPr/>
        </p:nvCxnSpPr>
        <p:spPr>
          <a:xfrm flipH="1">
            <a:off x="5609206" y="3530050"/>
            <a:ext cx="252492" cy="33082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endCxn id="54" idx="0"/>
          </p:cNvCxnSpPr>
          <p:nvPr/>
        </p:nvCxnSpPr>
        <p:spPr>
          <a:xfrm flipH="1">
            <a:off x="7179069" y="3543257"/>
            <a:ext cx="31440" cy="3326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endCxn id="53" idx="0"/>
          </p:cNvCxnSpPr>
          <p:nvPr/>
        </p:nvCxnSpPr>
        <p:spPr>
          <a:xfrm>
            <a:off x="8052671" y="3543257"/>
            <a:ext cx="462679" cy="353941"/>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44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1" grpId="0"/>
      <p:bldP spid="49" grpId="0"/>
      <p:bldP spid="50" grpId="0"/>
      <p:bldP spid="51" grpId="0"/>
      <p:bldP spid="52" grpId="0"/>
      <p:bldP spid="53" grpId="0"/>
      <p:bldP spid="54"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sp>
        <p:nvSpPr>
          <p:cNvPr id="3" name="內容版面配置區 2"/>
          <p:cNvSpPr>
            <a:spLocks noGrp="1"/>
          </p:cNvSpPr>
          <p:nvPr>
            <p:ph idx="1"/>
          </p:nvPr>
        </p:nvSpPr>
        <p:spPr/>
        <p:txBody>
          <a:bodyPr/>
          <a:lstStyle/>
          <a:p>
            <a:r>
              <a:rPr lang="en-US" altLang="zh-TW" dirty="0"/>
              <a:t>Usually people believe discriminative model is better</a:t>
            </a:r>
          </a:p>
          <a:p>
            <a:r>
              <a:rPr lang="en-US" altLang="zh-TW" dirty="0"/>
              <a:t>Benefit of generative model</a:t>
            </a:r>
          </a:p>
          <a:p>
            <a:pPr lvl="1"/>
            <a:r>
              <a:rPr lang="en-US" altLang="zh-TW" sz="2800" dirty="0"/>
              <a:t>With the assumption of probability distribution</a:t>
            </a:r>
          </a:p>
          <a:p>
            <a:pPr lvl="2"/>
            <a:r>
              <a:rPr lang="en-US" altLang="zh-TW" sz="2800" dirty="0"/>
              <a:t>less training data is needed</a:t>
            </a:r>
          </a:p>
          <a:p>
            <a:pPr lvl="2"/>
            <a:r>
              <a:rPr lang="en-US" altLang="zh-TW" sz="2800" dirty="0"/>
              <a:t>more robust to the noise</a:t>
            </a:r>
          </a:p>
          <a:p>
            <a:pPr lvl="1"/>
            <a:r>
              <a:rPr lang="en-US" altLang="zh-TW" sz="2800" dirty="0"/>
              <a:t>Priors and class-dependent probabilities can be estimated from different sources.</a:t>
            </a:r>
          </a:p>
          <a:p>
            <a:pPr lvl="1"/>
            <a:endParaRPr lang="zh-TW" altLang="en-US" dirty="0"/>
          </a:p>
        </p:txBody>
      </p:sp>
    </p:spTree>
    <p:extLst>
      <p:ext uri="{BB962C8B-B14F-4D97-AF65-F5344CB8AC3E}">
        <p14:creationId xmlns:p14="http://schemas.microsoft.com/office/powerpoint/2010/main" val="261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764" y="196334"/>
            <a:ext cx="4359078" cy="584775"/>
          </a:xfrm>
          <a:prstGeom prst="rect">
            <a:avLst/>
          </a:prstGeom>
        </p:spPr>
        <p:txBody>
          <a:bodyPr wrap="none">
            <a:spAutoFit/>
          </a:bodyPr>
          <a:lstStyle/>
          <a:p>
            <a:r>
              <a:rPr lang="en-US" altLang="zh-TW" sz="3200" b="1" i="1" u="sng" dirty="0"/>
              <a:t>Multi-class Classification</a:t>
            </a:r>
            <a:endParaRPr lang="zh-TW" altLang="en-US" sz="3200" b="1" i="1" u="sng" dirty="0"/>
          </a:p>
        </p:txBody>
      </p:sp>
      <p:sp>
        <p:nvSpPr>
          <p:cNvPr id="5" name="文字方塊 4"/>
          <p:cNvSpPr txBox="1"/>
          <p:nvPr/>
        </p:nvSpPr>
        <p:spPr>
          <a:xfrm>
            <a:off x="509337" y="998621"/>
            <a:ext cx="545431" cy="461665"/>
          </a:xfrm>
          <a:prstGeom prst="rect">
            <a:avLst/>
          </a:prstGeom>
          <a:noFill/>
        </p:spPr>
        <p:txBody>
          <a:bodyPr wrap="square" rtlCol="0">
            <a:spAutoFit/>
          </a:bodyPr>
          <a:lstStyle/>
          <a:p>
            <a:r>
              <a:rPr lang="en-US" altLang="zh-TW" sz="2400" dirty="0"/>
              <a:t>C</a:t>
            </a:r>
            <a:r>
              <a:rPr lang="en-US" altLang="zh-TW" sz="2400" baseline="-25000" dirty="0"/>
              <a:t>1</a:t>
            </a:r>
            <a:r>
              <a:rPr lang="en-US" altLang="zh-TW" sz="2400" dirty="0"/>
              <a:t>:</a:t>
            </a:r>
            <a:endParaRPr lang="zh-TW" altLang="en-US" sz="2400" dirty="0"/>
          </a:p>
        </p:txBody>
      </p:sp>
      <p:sp>
        <p:nvSpPr>
          <p:cNvPr id="6" name="文字方塊 5"/>
          <p:cNvSpPr txBox="1"/>
          <p:nvPr/>
        </p:nvSpPr>
        <p:spPr>
          <a:xfrm>
            <a:off x="496636" y="1484396"/>
            <a:ext cx="545431" cy="461665"/>
          </a:xfrm>
          <a:prstGeom prst="rect">
            <a:avLst/>
          </a:prstGeom>
          <a:noFill/>
        </p:spPr>
        <p:txBody>
          <a:bodyPr wrap="square" rtlCol="0">
            <a:spAutoFit/>
          </a:bodyPr>
          <a:lstStyle/>
          <a:p>
            <a:r>
              <a:rPr lang="en-US" altLang="zh-TW" sz="2400" dirty="0"/>
              <a:t>C</a:t>
            </a:r>
            <a:r>
              <a:rPr lang="en-US" altLang="zh-TW" sz="2400" baseline="-25000" dirty="0"/>
              <a:t>2</a:t>
            </a:r>
            <a:r>
              <a:rPr lang="en-US" altLang="zh-TW" sz="2400" dirty="0"/>
              <a:t>:</a:t>
            </a:r>
            <a:endParaRPr lang="zh-TW" altLang="en-US" sz="2400" dirty="0"/>
          </a:p>
        </p:txBody>
      </p:sp>
      <p:sp>
        <p:nvSpPr>
          <p:cNvPr id="7" name="文字方塊 6"/>
          <p:cNvSpPr txBox="1"/>
          <p:nvPr/>
        </p:nvSpPr>
        <p:spPr>
          <a:xfrm>
            <a:off x="497656" y="1962169"/>
            <a:ext cx="545431" cy="461665"/>
          </a:xfrm>
          <a:prstGeom prst="rect">
            <a:avLst/>
          </a:prstGeom>
          <a:noFill/>
        </p:spPr>
        <p:txBody>
          <a:bodyPr wrap="square" rtlCol="0">
            <a:spAutoFit/>
          </a:bodyPr>
          <a:lstStyle/>
          <a:p>
            <a:r>
              <a:rPr lang="en-US" altLang="zh-TW" sz="2400" dirty="0"/>
              <a:t>C</a:t>
            </a:r>
            <a:r>
              <a:rPr lang="en-US" altLang="zh-TW" sz="2400" baseline="-25000" dirty="0"/>
              <a:t>3</a:t>
            </a: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1" name="文字方塊 10"/>
              <p:cNvSpPr txBox="1"/>
              <p:nvPr/>
            </p:nvSpPr>
            <p:spPr>
              <a:xfrm>
                <a:off x="1054766" y="1041386"/>
                <a:ext cx="8576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054766" y="1041386"/>
                <a:ext cx="857607" cy="369332"/>
              </a:xfrm>
              <a:prstGeom prst="rect">
                <a:avLst/>
              </a:prstGeom>
              <a:blipFill>
                <a:blip r:embed="rId4"/>
                <a:stretch>
                  <a:fillRect l="-4255" r="-212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1042066" y="1527161"/>
                <a:ext cx="8713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042066" y="1527161"/>
                <a:ext cx="871329" cy="369332"/>
              </a:xfrm>
              <a:prstGeom prst="rect">
                <a:avLst/>
              </a:prstGeom>
              <a:blipFill>
                <a:blip r:embed="rId5"/>
                <a:stretch>
                  <a:fillRect l="-4895" t="-1667" r="-209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1029366" y="2003932"/>
                <a:ext cx="8713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3</m:t>
                          </m:r>
                        </m:sup>
                      </m:s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029366" y="2003932"/>
                <a:ext cx="871328" cy="369332"/>
              </a:xfrm>
              <a:prstGeom prst="rect">
                <a:avLst/>
              </a:prstGeom>
              <a:blipFill>
                <a:blip r:embed="rId6"/>
                <a:stretch>
                  <a:fillRect l="-4895" t="-1667" r="-209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2253615" y="1020699"/>
                <a:ext cx="22090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253615" y="1020699"/>
                <a:ext cx="2209066" cy="369332"/>
              </a:xfrm>
              <a:prstGeom prst="rect">
                <a:avLst/>
              </a:prstGeom>
              <a:blipFill>
                <a:blip r:embed="rId7"/>
                <a:stretch>
                  <a:fillRect l="-110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2253615" y="1535196"/>
                <a:ext cx="22299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2253615" y="1535196"/>
                <a:ext cx="2229906" cy="369332"/>
              </a:xfrm>
              <a:prstGeom prst="rect">
                <a:avLst/>
              </a:prstGeom>
              <a:blipFill>
                <a:blip r:embed="rId8"/>
                <a:stretch>
                  <a:fillRect l="-1096" r="-274"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258784" y="2005653"/>
                <a:ext cx="22299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3</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258784" y="2005653"/>
                <a:ext cx="2229906" cy="369332"/>
              </a:xfrm>
              <a:prstGeom prst="rect">
                <a:avLst/>
              </a:prstGeom>
              <a:blipFill>
                <a:blip r:embed="rId9"/>
                <a:stretch>
                  <a:fillRect l="-1096" r="-274" b="-13115"/>
                </a:stretch>
              </a:blipFill>
            </p:spPr>
            <p:txBody>
              <a:bodyPr/>
              <a:lstStyle/>
              <a:p>
                <a:r>
                  <a:rPr lang="zh-TW" altLang="en-US">
                    <a:noFill/>
                  </a:rPr>
                  <a:t> </a:t>
                </a:r>
              </a:p>
            </p:txBody>
          </p:sp>
        </mc:Fallback>
      </mc:AlternateContent>
      <p:sp>
        <p:nvSpPr>
          <p:cNvPr id="19" name="文字方塊 18"/>
          <p:cNvSpPr txBox="1"/>
          <p:nvPr/>
        </p:nvSpPr>
        <p:spPr>
          <a:xfrm>
            <a:off x="4358189" y="357250"/>
            <a:ext cx="2588711" cy="369332"/>
          </a:xfrm>
          <a:prstGeom prst="rect">
            <a:avLst/>
          </a:prstGeom>
          <a:noFill/>
        </p:spPr>
        <p:txBody>
          <a:bodyPr wrap="square" rtlCol="0">
            <a:spAutoFit/>
          </a:bodyPr>
          <a:lstStyle/>
          <a:p>
            <a:pPr algn="ctr"/>
            <a:r>
              <a:rPr lang="en-US" altLang="zh-TW" dirty="0"/>
              <a:t>(3 classes as example)</a:t>
            </a:r>
            <a:endParaRPr lang="zh-TW" altLang="en-US" dirty="0"/>
          </a:p>
        </p:txBody>
      </p:sp>
      <p:sp>
        <p:nvSpPr>
          <p:cNvPr id="20" name="矩形 19"/>
          <p:cNvSpPr/>
          <p:nvPr/>
        </p:nvSpPr>
        <p:spPr>
          <a:xfrm>
            <a:off x="996848" y="2705869"/>
            <a:ext cx="5556352" cy="38600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單箭頭接點 20"/>
          <p:cNvCxnSpPr/>
          <p:nvPr/>
        </p:nvCxnSpPr>
        <p:spPr>
          <a:xfrm>
            <a:off x="688760" y="4414080"/>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688760" y="5300006"/>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688760" y="3526101"/>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1322853" y="3228558"/>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5" name="橢圓 24"/>
          <p:cNvSpPr/>
          <p:nvPr/>
        </p:nvSpPr>
        <p:spPr>
          <a:xfrm>
            <a:off x="1322853" y="4116537"/>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6" name="橢圓 25"/>
          <p:cNvSpPr/>
          <p:nvPr/>
        </p:nvSpPr>
        <p:spPr>
          <a:xfrm>
            <a:off x="1322853" y="5002463"/>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aphicFrame>
        <p:nvGraphicFramePr>
          <p:cNvPr id="27" name="Object 12"/>
          <p:cNvGraphicFramePr>
            <a:graphicFrameLocks noChangeAspect="1"/>
          </p:cNvGraphicFramePr>
          <p:nvPr>
            <p:extLst/>
          </p:nvPr>
        </p:nvGraphicFramePr>
        <p:xfrm>
          <a:off x="363538" y="3267075"/>
          <a:ext cx="352425" cy="487363"/>
        </p:xfrm>
        <a:graphic>
          <a:graphicData uri="http://schemas.openxmlformats.org/presentationml/2006/ole">
            <mc:AlternateContent xmlns:mc="http://schemas.openxmlformats.org/markup-compatibility/2006">
              <mc:Choice xmlns:v="urn:schemas-microsoft-com:vml" Requires="v">
                <p:oleObj spid="_x0000_s30150" name="方程式" r:id="rId10" imgW="164880" imgH="228600" progId="Equation.3">
                  <p:embed/>
                </p:oleObj>
              </mc:Choice>
              <mc:Fallback>
                <p:oleObj name="方程式" r:id="rId10" imgW="164880" imgH="228600" progId="Equation.3">
                  <p:embed/>
                  <p:pic>
                    <p:nvPicPr>
                      <p:cNvPr id="14" name="Object 12"/>
                      <p:cNvPicPr>
                        <a:picLocks noChangeAspect="1" noChangeArrowheads="1"/>
                      </p:cNvPicPr>
                      <p:nvPr/>
                    </p:nvPicPr>
                    <p:blipFill>
                      <a:blip r:embed="rId11"/>
                      <a:srcRect/>
                      <a:stretch>
                        <a:fillRect/>
                      </a:stretch>
                    </p:blipFill>
                    <p:spPr bwMode="auto">
                      <a:xfrm>
                        <a:off x="363538" y="3267075"/>
                        <a:ext cx="3524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2"/>
          <p:cNvGraphicFramePr>
            <a:graphicFrameLocks noChangeAspect="1"/>
          </p:cNvGraphicFramePr>
          <p:nvPr>
            <p:extLst/>
          </p:nvPr>
        </p:nvGraphicFramePr>
        <p:xfrm>
          <a:off x="328613" y="4154488"/>
          <a:ext cx="352425" cy="487362"/>
        </p:xfrm>
        <a:graphic>
          <a:graphicData uri="http://schemas.openxmlformats.org/presentationml/2006/ole">
            <mc:AlternateContent xmlns:mc="http://schemas.openxmlformats.org/markup-compatibility/2006">
              <mc:Choice xmlns:v="urn:schemas-microsoft-com:vml" Requires="v">
                <p:oleObj spid="_x0000_s30151" name="方程式" r:id="rId12" imgW="164880" imgH="228600" progId="Equation.3">
                  <p:embed/>
                </p:oleObj>
              </mc:Choice>
              <mc:Fallback>
                <p:oleObj name="方程式" r:id="rId12" imgW="164880" imgH="228600" progId="Equation.3">
                  <p:embed/>
                  <p:pic>
                    <p:nvPicPr>
                      <p:cNvPr id="15" name="Object 12"/>
                      <p:cNvPicPr>
                        <a:picLocks noChangeAspect="1" noChangeArrowheads="1"/>
                      </p:cNvPicPr>
                      <p:nvPr/>
                    </p:nvPicPr>
                    <p:blipFill>
                      <a:blip r:embed="rId13"/>
                      <a:srcRect/>
                      <a:stretch>
                        <a:fillRect/>
                      </a:stretch>
                    </p:blipFill>
                    <p:spPr bwMode="auto">
                      <a:xfrm>
                        <a:off x="328613" y="4154488"/>
                        <a:ext cx="35242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2"/>
          <p:cNvGraphicFramePr>
            <a:graphicFrameLocks noChangeAspect="1"/>
          </p:cNvGraphicFramePr>
          <p:nvPr>
            <p:extLst/>
          </p:nvPr>
        </p:nvGraphicFramePr>
        <p:xfrm>
          <a:off x="361950" y="5002213"/>
          <a:ext cx="352425" cy="514350"/>
        </p:xfrm>
        <a:graphic>
          <a:graphicData uri="http://schemas.openxmlformats.org/presentationml/2006/ole">
            <mc:AlternateContent xmlns:mc="http://schemas.openxmlformats.org/markup-compatibility/2006">
              <mc:Choice xmlns:v="urn:schemas-microsoft-com:vml" Requires="v">
                <p:oleObj spid="_x0000_s30152" name="方程式" r:id="rId14" imgW="164880" imgH="241200" progId="Equation.3">
                  <p:embed/>
                </p:oleObj>
              </mc:Choice>
              <mc:Fallback>
                <p:oleObj name="方程式" r:id="rId14" imgW="164880" imgH="241200" progId="Equation.3">
                  <p:embed/>
                  <p:pic>
                    <p:nvPicPr>
                      <p:cNvPr id="16" name="Object 12"/>
                      <p:cNvPicPr>
                        <a:picLocks noChangeAspect="1" noChangeArrowheads="1"/>
                      </p:cNvPicPr>
                      <p:nvPr/>
                    </p:nvPicPr>
                    <p:blipFill>
                      <a:blip r:embed="rId15"/>
                      <a:srcRect/>
                      <a:stretch>
                        <a:fillRect/>
                      </a:stretch>
                    </p:blipFill>
                    <p:spPr bwMode="auto">
                      <a:xfrm>
                        <a:off x="361950" y="5002213"/>
                        <a:ext cx="3524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文字方塊 29"/>
          <p:cNvSpPr txBox="1"/>
          <p:nvPr/>
        </p:nvSpPr>
        <p:spPr>
          <a:xfrm>
            <a:off x="1750798" y="2629707"/>
            <a:ext cx="3614559" cy="461665"/>
          </a:xfrm>
          <a:prstGeom prst="rect">
            <a:avLst/>
          </a:prstGeom>
          <a:noFill/>
        </p:spPr>
        <p:txBody>
          <a:bodyPr wrap="square" rtlCol="0">
            <a:spAutoFit/>
          </a:bodyPr>
          <a:lstStyle/>
          <a:p>
            <a:pPr algn="ctr"/>
            <a:r>
              <a:rPr lang="en-US" altLang="zh-TW" sz="2400" b="1" i="1" u="sng" dirty="0" err="1"/>
              <a:t>Softmax</a:t>
            </a:r>
            <a:endParaRPr lang="zh-TW" altLang="en-US" sz="2400" b="1" i="1" u="sng" dirty="0"/>
          </a:p>
        </p:txBody>
      </p:sp>
      <p:graphicFrame>
        <p:nvGraphicFramePr>
          <p:cNvPr id="31" name="Object 12"/>
          <p:cNvGraphicFramePr>
            <a:graphicFrameLocks noChangeAspect="1"/>
          </p:cNvGraphicFramePr>
          <p:nvPr>
            <p:extLst/>
          </p:nvPr>
        </p:nvGraphicFramePr>
        <p:xfrm>
          <a:off x="1507910" y="3395699"/>
          <a:ext cx="242888" cy="298450"/>
        </p:xfrm>
        <a:graphic>
          <a:graphicData uri="http://schemas.openxmlformats.org/presentationml/2006/ole">
            <mc:AlternateContent xmlns:mc="http://schemas.openxmlformats.org/markup-compatibility/2006">
              <mc:Choice xmlns:v="urn:schemas-microsoft-com:vml" Requires="v">
                <p:oleObj spid="_x0000_s30153" name="方程式" r:id="rId16" imgW="114120" imgH="139680" progId="Equation.3">
                  <p:embed/>
                </p:oleObj>
              </mc:Choice>
              <mc:Fallback>
                <p:oleObj name="方程式" r:id="rId16" imgW="114120" imgH="139680" progId="Equation.3">
                  <p:embed/>
                  <p:pic>
                    <p:nvPicPr>
                      <p:cNvPr id="41" name="Object 12"/>
                      <p:cNvPicPr>
                        <a:picLocks noChangeAspect="1" noChangeArrowheads="1"/>
                      </p:cNvPicPr>
                      <p:nvPr/>
                    </p:nvPicPr>
                    <p:blipFill>
                      <a:blip r:embed="rId17"/>
                      <a:srcRect/>
                      <a:stretch>
                        <a:fillRect/>
                      </a:stretch>
                    </p:blipFill>
                    <p:spPr bwMode="auto">
                      <a:xfrm>
                        <a:off x="1507910" y="3395699"/>
                        <a:ext cx="242888"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12"/>
          <p:cNvGraphicFramePr>
            <a:graphicFrameLocks noChangeAspect="1"/>
          </p:cNvGraphicFramePr>
          <p:nvPr>
            <p:extLst/>
          </p:nvPr>
        </p:nvGraphicFramePr>
        <p:xfrm>
          <a:off x="1498385" y="4286286"/>
          <a:ext cx="244475" cy="298450"/>
        </p:xfrm>
        <a:graphic>
          <a:graphicData uri="http://schemas.openxmlformats.org/presentationml/2006/ole">
            <mc:AlternateContent xmlns:mc="http://schemas.openxmlformats.org/markup-compatibility/2006">
              <mc:Choice xmlns:v="urn:schemas-microsoft-com:vml" Requires="v">
                <p:oleObj spid="_x0000_s30154" name="方程式" r:id="rId18" imgW="114120" imgH="139680" progId="Equation.3">
                  <p:embed/>
                </p:oleObj>
              </mc:Choice>
              <mc:Fallback>
                <p:oleObj name="方程式" r:id="rId18" imgW="114120" imgH="139680" progId="Equation.3">
                  <p:embed/>
                  <p:pic>
                    <p:nvPicPr>
                      <p:cNvPr id="42" name="Object 12"/>
                      <p:cNvPicPr>
                        <a:picLocks noChangeAspect="1" noChangeArrowheads="1"/>
                      </p:cNvPicPr>
                      <p:nvPr/>
                    </p:nvPicPr>
                    <p:blipFill>
                      <a:blip r:embed="rId19"/>
                      <a:srcRect/>
                      <a:stretch>
                        <a:fillRect/>
                      </a:stretch>
                    </p:blipFill>
                    <p:spPr bwMode="auto">
                      <a:xfrm>
                        <a:off x="1498385" y="4286286"/>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12"/>
          <p:cNvGraphicFramePr>
            <a:graphicFrameLocks noChangeAspect="1"/>
          </p:cNvGraphicFramePr>
          <p:nvPr>
            <p:extLst/>
          </p:nvPr>
        </p:nvGraphicFramePr>
        <p:xfrm>
          <a:off x="1530135" y="5159411"/>
          <a:ext cx="244475" cy="298450"/>
        </p:xfrm>
        <a:graphic>
          <a:graphicData uri="http://schemas.openxmlformats.org/presentationml/2006/ole">
            <mc:AlternateContent xmlns:mc="http://schemas.openxmlformats.org/markup-compatibility/2006">
              <mc:Choice xmlns:v="urn:schemas-microsoft-com:vml" Requires="v">
                <p:oleObj spid="_x0000_s30155" name="方程式" r:id="rId20" imgW="114120" imgH="139680" progId="Equation.3">
                  <p:embed/>
                </p:oleObj>
              </mc:Choice>
              <mc:Fallback>
                <p:oleObj name="方程式" r:id="rId20" imgW="114120" imgH="139680" progId="Equation.3">
                  <p:embed/>
                  <p:pic>
                    <p:nvPicPr>
                      <p:cNvPr id="43" name="Object 12"/>
                      <p:cNvPicPr>
                        <a:picLocks noChangeAspect="1" noChangeArrowheads="1"/>
                      </p:cNvPicPr>
                      <p:nvPr/>
                    </p:nvPicPr>
                    <p:blipFill>
                      <a:blip r:embed="rId21"/>
                      <a:srcRect/>
                      <a:stretch>
                        <a:fillRect/>
                      </a:stretch>
                    </p:blipFill>
                    <p:spPr bwMode="auto">
                      <a:xfrm>
                        <a:off x="1530135" y="5159411"/>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4" name="直線單箭頭接點 33"/>
          <p:cNvCxnSpPr/>
          <p:nvPr/>
        </p:nvCxnSpPr>
        <p:spPr>
          <a:xfrm flipV="1">
            <a:off x="1917939" y="4414082"/>
            <a:ext cx="118291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1917939" y="5300006"/>
            <a:ext cx="17353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917939" y="3526101"/>
            <a:ext cx="50437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Object 12"/>
          <p:cNvGraphicFramePr>
            <a:graphicFrameLocks noChangeAspect="1"/>
          </p:cNvGraphicFramePr>
          <p:nvPr>
            <p:extLst/>
          </p:nvPr>
        </p:nvGraphicFramePr>
        <p:xfrm>
          <a:off x="2487613" y="3186113"/>
          <a:ext cx="433387" cy="487362"/>
        </p:xfrm>
        <a:graphic>
          <a:graphicData uri="http://schemas.openxmlformats.org/presentationml/2006/ole">
            <mc:AlternateContent xmlns:mc="http://schemas.openxmlformats.org/markup-compatibility/2006">
              <mc:Choice xmlns:v="urn:schemas-microsoft-com:vml" Requires="v">
                <p:oleObj spid="_x0000_s30156" name="方程式" r:id="rId22" imgW="203040" imgH="228600" progId="Equation.3">
                  <p:embed/>
                </p:oleObj>
              </mc:Choice>
              <mc:Fallback>
                <p:oleObj name="方程式" r:id="rId22" imgW="203040" imgH="228600" progId="Equation.3">
                  <p:embed/>
                  <p:pic>
                    <p:nvPicPr>
                      <p:cNvPr id="24" name="Object 12"/>
                      <p:cNvPicPr>
                        <a:picLocks noChangeAspect="1" noChangeArrowheads="1"/>
                      </p:cNvPicPr>
                      <p:nvPr/>
                    </p:nvPicPr>
                    <p:blipFill>
                      <a:blip r:embed="rId23"/>
                      <a:srcRect/>
                      <a:stretch>
                        <a:fillRect/>
                      </a:stretch>
                    </p:blipFill>
                    <p:spPr bwMode="auto">
                      <a:xfrm>
                        <a:off x="2487613" y="3186113"/>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12"/>
          <p:cNvGraphicFramePr>
            <a:graphicFrameLocks noChangeAspect="1"/>
          </p:cNvGraphicFramePr>
          <p:nvPr>
            <p:extLst/>
          </p:nvPr>
        </p:nvGraphicFramePr>
        <p:xfrm>
          <a:off x="3205163" y="4127500"/>
          <a:ext cx="433387" cy="487363"/>
        </p:xfrm>
        <a:graphic>
          <a:graphicData uri="http://schemas.openxmlformats.org/presentationml/2006/ole">
            <mc:AlternateContent xmlns:mc="http://schemas.openxmlformats.org/markup-compatibility/2006">
              <mc:Choice xmlns:v="urn:schemas-microsoft-com:vml" Requires="v">
                <p:oleObj spid="_x0000_s30157" name="方程式" r:id="rId24" imgW="203040" imgH="228600" progId="Equation.3">
                  <p:embed/>
                </p:oleObj>
              </mc:Choice>
              <mc:Fallback>
                <p:oleObj name="方程式" r:id="rId24" imgW="203040" imgH="228600" progId="Equation.3">
                  <p:embed/>
                  <p:pic>
                    <p:nvPicPr>
                      <p:cNvPr id="25" name="Object 12"/>
                      <p:cNvPicPr>
                        <a:picLocks noChangeAspect="1" noChangeArrowheads="1"/>
                      </p:cNvPicPr>
                      <p:nvPr/>
                    </p:nvPicPr>
                    <p:blipFill>
                      <a:blip r:embed="rId25"/>
                      <a:srcRect/>
                      <a:stretch>
                        <a:fillRect/>
                      </a:stretch>
                    </p:blipFill>
                    <p:spPr bwMode="auto">
                      <a:xfrm>
                        <a:off x="3205163" y="4127500"/>
                        <a:ext cx="433387"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12"/>
          <p:cNvGraphicFramePr>
            <a:graphicFrameLocks noChangeAspect="1"/>
          </p:cNvGraphicFramePr>
          <p:nvPr>
            <p:extLst/>
          </p:nvPr>
        </p:nvGraphicFramePr>
        <p:xfrm>
          <a:off x="3748088" y="5011738"/>
          <a:ext cx="433387" cy="487362"/>
        </p:xfrm>
        <a:graphic>
          <a:graphicData uri="http://schemas.openxmlformats.org/presentationml/2006/ole">
            <mc:AlternateContent xmlns:mc="http://schemas.openxmlformats.org/markup-compatibility/2006">
              <mc:Choice xmlns:v="urn:schemas-microsoft-com:vml" Requires="v">
                <p:oleObj spid="_x0000_s30158" name="方程式" r:id="rId26" imgW="203040" imgH="228600" progId="Equation.3">
                  <p:embed/>
                </p:oleObj>
              </mc:Choice>
              <mc:Fallback>
                <p:oleObj name="方程式" r:id="rId26" imgW="203040" imgH="228600" progId="Equation.3">
                  <p:embed/>
                  <p:pic>
                    <p:nvPicPr>
                      <p:cNvPr id="26" name="Object 12"/>
                      <p:cNvPicPr>
                        <a:picLocks noChangeAspect="1" noChangeArrowheads="1"/>
                      </p:cNvPicPr>
                      <p:nvPr/>
                    </p:nvPicPr>
                    <p:blipFill>
                      <a:blip r:embed="rId27"/>
                      <a:srcRect/>
                      <a:stretch>
                        <a:fillRect/>
                      </a:stretch>
                    </p:blipFill>
                    <p:spPr bwMode="auto">
                      <a:xfrm>
                        <a:off x="3748088" y="5011738"/>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群組 39"/>
          <p:cNvGrpSpPr/>
          <p:nvPr/>
        </p:nvGrpSpPr>
        <p:grpSpPr>
          <a:xfrm>
            <a:off x="3055803" y="5833131"/>
            <a:ext cx="520319" cy="520319"/>
            <a:chOff x="3342651" y="3507082"/>
            <a:chExt cx="520319" cy="520319"/>
          </a:xfrm>
        </p:grpSpPr>
        <p:sp>
          <p:nvSpPr>
            <p:cNvPr id="41" name="矩形 40"/>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42"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0159" name="方程式" r:id="rId28" imgW="139680" imgH="139680" progId="Equation.3">
                    <p:embed/>
                  </p:oleObj>
                </mc:Choice>
                <mc:Fallback>
                  <p:oleObj name="方程式" r:id="rId28" imgW="139680" imgH="139680" progId="Equation.3">
                    <p:embed/>
                    <p:pic>
                      <p:nvPicPr>
                        <p:cNvPr id="29" name="Object 12"/>
                        <p:cNvPicPr>
                          <a:picLocks noChangeAspect="1" noChangeArrowheads="1"/>
                        </p:cNvPicPr>
                        <p:nvPr/>
                      </p:nvPicPr>
                      <p:blipFill>
                        <a:blip r:embed="rId29"/>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43" name="Object 12"/>
          <p:cNvGraphicFramePr>
            <a:graphicFrameLocks noChangeAspect="1"/>
          </p:cNvGraphicFramePr>
          <p:nvPr>
            <p:extLst/>
          </p:nvPr>
        </p:nvGraphicFramePr>
        <p:xfrm>
          <a:off x="6986588" y="3065463"/>
          <a:ext cx="2032000" cy="947737"/>
        </p:xfrm>
        <a:graphic>
          <a:graphicData uri="http://schemas.openxmlformats.org/presentationml/2006/ole">
            <mc:AlternateContent xmlns:mc="http://schemas.openxmlformats.org/markup-compatibility/2006">
              <mc:Choice xmlns:v="urn:schemas-microsoft-com:vml" Requires="v">
                <p:oleObj spid="_x0000_s30160" name="方程式" r:id="rId30" imgW="952200" imgH="444240" progId="Equation.3">
                  <p:embed/>
                </p:oleObj>
              </mc:Choice>
              <mc:Fallback>
                <p:oleObj name="方程式" r:id="rId30" imgW="952200" imgH="444240" progId="Equation.3">
                  <p:embed/>
                  <p:pic>
                    <p:nvPicPr>
                      <p:cNvPr id="35" name="Object 12"/>
                      <p:cNvPicPr>
                        <a:picLocks noChangeAspect="1" noChangeArrowheads="1"/>
                      </p:cNvPicPr>
                      <p:nvPr/>
                    </p:nvPicPr>
                    <p:blipFill>
                      <a:blip r:embed="rId31"/>
                      <a:srcRect/>
                      <a:stretch>
                        <a:fillRect/>
                      </a:stretch>
                    </p:blipFill>
                    <p:spPr bwMode="auto">
                      <a:xfrm>
                        <a:off x="6986588" y="3065463"/>
                        <a:ext cx="203200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12"/>
          <p:cNvGraphicFramePr>
            <a:graphicFrameLocks noChangeAspect="1"/>
          </p:cNvGraphicFramePr>
          <p:nvPr>
            <p:extLst/>
          </p:nvPr>
        </p:nvGraphicFramePr>
        <p:xfrm>
          <a:off x="3636963" y="5624513"/>
          <a:ext cx="868362" cy="949325"/>
        </p:xfrm>
        <a:graphic>
          <a:graphicData uri="http://schemas.openxmlformats.org/presentationml/2006/ole">
            <mc:AlternateContent xmlns:mc="http://schemas.openxmlformats.org/markup-compatibility/2006">
              <mc:Choice xmlns:v="urn:schemas-microsoft-com:vml" Requires="v">
                <p:oleObj spid="_x0000_s30161" name="方程式" r:id="rId32" imgW="406080" imgH="444240" progId="Equation.3">
                  <p:embed/>
                </p:oleObj>
              </mc:Choice>
              <mc:Fallback>
                <p:oleObj name="方程式" r:id="rId32" imgW="406080" imgH="444240" progId="Equation.3">
                  <p:embed/>
                  <p:pic>
                    <p:nvPicPr>
                      <p:cNvPr id="39" name="Object 12"/>
                      <p:cNvPicPr>
                        <a:picLocks noChangeAspect="1" noChangeArrowheads="1"/>
                      </p:cNvPicPr>
                      <p:nvPr/>
                    </p:nvPicPr>
                    <p:blipFill>
                      <a:blip r:embed="rId33"/>
                      <a:srcRect/>
                      <a:stretch>
                        <a:fillRect/>
                      </a:stretch>
                    </p:blipFill>
                    <p:spPr bwMode="auto">
                      <a:xfrm>
                        <a:off x="3636963" y="5624513"/>
                        <a:ext cx="86836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群組 44"/>
          <p:cNvGrpSpPr/>
          <p:nvPr/>
        </p:nvGrpSpPr>
        <p:grpSpPr>
          <a:xfrm>
            <a:off x="4604781" y="3290494"/>
            <a:ext cx="520319" cy="520319"/>
            <a:chOff x="3342651" y="3507082"/>
            <a:chExt cx="520319" cy="520319"/>
          </a:xfrm>
        </p:grpSpPr>
        <p:sp>
          <p:nvSpPr>
            <p:cNvPr id="46" name="矩形 45"/>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47" name="Object 12"/>
            <p:cNvGraphicFramePr>
              <a:graphicFrameLocks noChangeAspect="1"/>
            </p:cNvGraphicFramePr>
            <p:nvPr>
              <p:extLst/>
            </p:nvPr>
          </p:nvGraphicFramePr>
          <p:xfrm>
            <a:off x="3452214" y="3562455"/>
            <a:ext cx="350837" cy="352425"/>
          </p:xfrm>
          <a:graphic>
            <a:graphicData uri="http://schemas.openxmlformats.org/presentationml/2006/ole">
              <mc:AlternateContent xmlns:mc="http://schemas.openxmlformats.org/markup-compatibility/2006">
                <mc:Choice xmlns:v="urn:schemas-microsoft-com:vml" Requires="v">
                  <p:oleObj spid="_x0000_s30162" name="方程式" r:id="rId34" imgW="126720" imgH="126720" progId="Equation.3">
                    <p:embed/>
                  </p:oleObj>
                </mc:Choice>
                <mc:Fallback>
                  <p:oleObj name="方程式" r:id="rId34" imgW="126720" imgH="126720" progId="Equation.3">
                    <p:embed/>
                    <p:pic>
                      <p:nvPicPr>
                        <p:cNvPr id="51" name="Object 12"/>
                        <p:cNvPicPr>
                          <a:picLocks noChangeAspect="1" noChangeArrowheads="1"/>
                        </p:cNvPicPr>
                        <p:nvPr/>
                      </p:nvPicPr>
                      <p:blipFill>
                        <a:blip r:embed="rId35"/>
                        <a:srcRect/>
                        <a:stretch>
                          <a:fillRect/>
                        </a:stretch>
                      </p:blipFill>
                      <p:spPr bwMode="auto">
                        <a:xfrm>
                          <a:off x="3452214" y="3562455"/>
                          <a:ext cx="350837" cy="352425"/>
                        </a:xfrm>
                        <a:prstGeom prst="rect">
                          <a:avLst/>
                        </a:prstGeom>
                        <a:noFill/>
                        <a:extLst/>
                      </p:spPr>
                    </p:pic>
                  </p:oleObj>
                </mc:Fallback>
              </mc:AlternateContent>
            </a:graphicData>
          </a:graphic>
        </p:graphicFrame>
      </p:grpSp>
      <p:grpSp>
        <p:nvGrpSpPr>
          <p:cNvPr id="48" name="群組 47"/>
          <p:cNvGrpSpPr/>
          <p:nvPr/>
        </p:nvGrpSpPr>
        <p:grpSpPr>
          <a:xfrm>
            <a:off x="5253394" y="4193274"/>
            <a:ext cx="520319" cy="520319"/>
            <a:chOff x="3342651" y="3507082"/>
            <a:chExt cx="520319" cy="520319"/>
          </a:xfrm>
        </p:grpSpPr>
        <p:sp>
          <p:nvSpPr>
            <p:cNvPr id="49" name="矩形 4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0" name="Object 12"/>
            <p:cNvGraphicFramePr>
              <a:graphicFrameLocks noChangeAspect="1"/>
            </p:cNvGraphicFramePr>
            <p:nvPr>
              <p:extLst/>
            </p:nvPr>
          </p:nvGraphicFramePr>
          <p:xfrm>
            <a:off x="3452978" y="3563248"/>
            <a:ext cx="349250" cy="352425"/>
          </p:xfrm>
          <a:graphic>
            <a:graphicData uri="http://schemas.openxmlformats.org/presentationml/2006/ole">
              <mc:AlternateContent xmlns:mc="http://schemas.openxmlformats.org/markup-compatibility/2006">
                <mc:Choice xmlns:v="urn:schemas-microsoft-com:vml" Requires="v">
                  <p:oleObj spid="_x0000_s30163" name="方程式" r:id="rId36" imgW="126720" imgH="126720" progId="Equation.3">
                    <p:embed/>
                  </p:oleObj>
                </mc:Choice>
                <mc:Fallback>
                  <p:oleObj name="方程式" r:id="rId36" imgW="126720" imgH="126720" progId="Equation.3">
                    <p:embed/>
                    <p:pic>
                      <p:nvPicPr>
                        <p:cNvPr id="54" name="Object 12"/>
                        <p:cNvPicPr>
                          <a:picLocks noChangeAspect="1" noChangeArrowheads="1"/>
                        </p:cNvPicPr>
                        <p:nvPr/>
                      </p:nvPicPr>
                      <p:blipFill>
                        <a:blip r:embed="rId37"/>
                        <a:srcRect/>
                        <a:stretch>
                          <a:fillRect/>
                        </a:stretch>
                      </p:blipFill>
                      <p:spPr bwMode="auto">
                        <a:xfrm>
                          <a:off x="3452978" y="3563248"/>
                          <a:ext cx="349250" cy="352425"/>
                        </a:xfrm>
                        <a:prstGeom prst="rect">
                          <a:avLst/>
                        </a:prstGeom>
                        <a:noFill/>
                        <a:extLst/>
                      </p:spPr>
                    </p:pic>
                  </p:oleObj>
                </mc:Fallback>
              </mc:AlternateContent>
            </a:graphicData>
          </a:graphic>
        </p:graphicFrame>
      </p:grpSp>
      <p:grpSp>
        <p:nvGrpSpPr>
          <p:cNvPr id="51" name="群組 50"/>
          <p:cNvGrpSpPr/>
          <p:nvPr/>
        </p:nvGrpSpPr>
        <p:grpSpPr>
          <a:xfrm>
            <a:off x="5909505" y="5095715"/>
            <a:ext cx="520319" cy="520319"/>
            <a:chOff x="3342651" y="3507082"/>
            <a:chExt cx="520319" cy="520319"/>
          </a:xfrm>
        </p:grpSpPr>
        <p:sp>
          <p:nvSpPr>
            <p:cNvPr id="52" name="矩形 5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3" name="Object 12"/>
            <p:cNvGraphicFramePr>
              <a:graphicFrameLocks noChangeAspect="1"/>
            </p:cNvGraphicFramePr>
            <p:nvPr>
              <p:extLst/>
            </p:nvPr>
          </p:nvGraphicFramePr>
          <p:xfrm>
            <a:off x="3452002" y="3562263"/>
            <a:ext cx="350837" cy="352425"/>
          </p:xfrm>
          <a:graphic>
            <a:graphicData uri="http://schemas.openxmlformats.org/presentationml/2006/ole">
              <mc:AlternateContent xmlns:mc="http://schemas.openxmlformats.org/markup-compatibility/2006">
                <mc:Choice xmlns:v="urn:schemas-microsoft-com:vml" Requires="v">
                  <p:oleObj spid="_x0000_s30164" name="方程式" r:id="rId38" imgW="126720" imgH="126720" progId="Equation.3">
                    <p:embed/>
                  </p:oleObj>
                </mc:Choice>
                <mc:Fallback>
                  <p:oleObj name="方程式" r:id="rId38" imgW="126720" imgH="126720" progId="Equation.3">
                    <p:embed/>
                    <p:pic>
                      <p:nvPicPr>
                        <p:cNvPr id="57" name="Object 12"/>
                        <p:cNvPicPr>
                          <a:picLocks noChangeAspect="1" noChangeArrowheads="1"/>
                        </p:cNvPicPr>
                        <p:nvPr/>
                      </p:nvPicPr>
                      <p:blipFill>
                        <a:blip r:embed="rId39"/>
                        <a:srcRect/>
                        <a:stretch>
                          <a:fillRect/>
                        </a:stretch>
                      </p:blipFill>
                      <p:spPr bwMode="auto">
                        <a:xfrm>
                          <a:off x="3452002" y="3562263"/>
                          <a:ext cx="350837" cy="352425"/>
                        </a:xfrm>
                        <a:prstGeom prst="rect">
                          <a:avLst/>
                        </a:prstGeom>
                        <a:noFill/>
                        <a:extLst/>
                      </p:spPr>
                    </p:pic>
                  </p:oleObj>
                </mc:Fallback>
              </mc:AlternateContent>
            </a:graphicData>
          </a:graphic>
        </p:graphicFrame>
      </p:grpSp>
      <p:cxnSp>
        <p:nvCxnSpPr>
          <p:cNvPr id="54" name="直線單箭頭接點 53"/>
          <p:cNvCxnSpPr/>
          <p:nvPr/>
        </p:nvCxnSpPr>
        <p:spPr>
          <a:xfrm>
            <a:off x="2103903" y="3545151"/>
            <a:ext cx="0" cy="254814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a:off x="2103903" y="6074241"/>
            <a:ext cx="91167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2422310" y="4435511"/>
            <a:ext cx="0" cy="166610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2705558" y="5300006"/>
            <a:ext cx="0" cy="77787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2999138" y="3519094"/>
            <a:ext cx="16056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3653302" y="4435511"/>
            <a:ext cx="16000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5135520" y="3525874"/>
            <a:ext cx="175588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5815740" y="4435511"/>
            <a:ext cx="107566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a:off x="6410690" y="5288177"/>
            <a:ext cx="48071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a:off x="4889762" y="3825244"/>
            <a:ext cx="0" cy="2239489"/>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5513553" y="4687345"/>
            <a:ext cx="0" cy="141427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6156090" y="5575575"/>
            <a:ext cx="0" cy="52604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4464197" y="6074241"/>
            <a:ext cx="1710943" cy="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endCxn id="52" idx="1"/>
          </p:cNvCxnSpPr>
          <p:nvPr/>
        </p:nvCxnSpPr>
        <p:spPr>
          <a:xfrm>
            <a:off x="4158584" y="5336674"/>
            <a:ext cx="1750921" cy="192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683976" y="3083152"/>
            <a:ext cx="493752"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69" name="矩形 68"/>
          <p:cNvSpPr/>
          <p:nvPr/>
        </p:nvSpPr>
        <p:spPr>
          <a:xfrm>
            <a:off x="683703" y="4873349"/>
            <a:ext cx="461193"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70" name="矩形 69"/>
          <p:cNvSpPr/>
          <p:nvPr/>
        </p:nvSpPr>
        <p:spPr>
          <a:xfrm>
            <a:off x="667417" y="3999478"/>
            <a:ext cx="528324" cy="461665"/>
          </a:xfrm>
          <a:prstGeom prst="rect">
            <a:avLst/>
          </a:prstGeom>
        </p:spPr>
        <p:txBody>
          <a:bodyPr wrap="square">
            <a:spAutoFit/>
          </a:bodyPr>
          <a:lstStyle/>
          <a:p>
            <a:r>
              <a:rPr lang="en-US" altLang="zh-TW" sz="2400" b="1" dirty="0">
                <a:solidFill>
                  <a:srgbClr val="FF0000"/>
                </a:solidFill>
              </a:rPr>
              <a:t>1</a:t>
            </a:r>
            <a:endParaRPr lang="zh-TW" altLang="en-US" sz="2400" b="1" dirty="0">
              <a:solidFill>
                <a:srgbClr val="FF0000"/>
              </a:solidFill>
            </a:endParaRPr>
          </a:p>
        </p:txBody>
      </p:sp>
      <p:sp>
        <p:nvSpPr>
          <p:cNvPr id="71" name="矩形 70"/>
          <p:cNvSpPr/>
          <p:nvPr/>
        </p:nvSpPr>
        <p:spPr>
          <a:xfrm>
            <a:off x="3561227" y="4030727"/>
            <a:ext cx="665082" cy="461665"/>
          </a:xfrm>
          <a:prstGeom prst="rect">
            <a:avLst/>
          </a:prstGeom>
        </p:spPr>
        <p:txBody>
          <a:bodyPr wrap="square">
            <a:spAutoFit/>
          </a:bodyPr>
          <a:lstStyle/>
          <a:p>
            <a:r>
              <a:rPr lang="en-US" altLang="zh-TW" sz="2400" b="1" dirty="0">
                <a:solidFill>
                  <a:srgbClr val="FF0000"/>
                </a:solidFill>
                <a:latin typeface="+mj-lt"/>
              </a:rPr>
              <a:t>2.7</a:t>
            </a:r>
            <a:endParaRPr lang="zh-TW" altLang="en-US" sz="2400" b="1" dirty="0">
              <a:solidFill>
                <a:srgbClr val="FF0000"/>
              </a:solidFill>
              <a:latin typeface="+mj-lt"/>
            </a:endParaRPr>
          </a:p>
        </p:txBody>
      </p:sp>
      <p:sp>
        <p:nvSpPr>
          <p:cNvPr id="72" name="矩形 71"/>
          <p:cNvSpPr/>
          <p:nvPr/>
        </p:nvSpPr>
        <p:spPr>
          <a:xfrm>
            <a:off x="2964737" y="3091372"/>
            <a:ext cx="492443" cy="461665"/>
          </a:xfrm>
          <a:prstGeom prst="rect">
            <a:avLst/>
          </a:prstGeom>
        </p:spPr>
        <p:txBody>
          <a:bodyPr wrap="none">
            <a:spAutoFit/>
          </a:bodyPr>
          <a:lstStyle/>
          <a:p>
            <a:r>
              <a:rPr lang="en-US" altLang="zh-TW" sz="2400" b="1" dirty="0">
                <a:solidFill>
                  <a:srgbClr val="FF0000"/>
                </a:solidFill>
                <a:latin typeface="+mj-lt"/>
              </a:rPr>
              <a:t>20</a:t>
            </a:r>
            <a:endParaRPr lang="zh-TW" altLang="en-US" sz="2400" b="1" dirty="0">
              <a:solidFill>
                <a:srgbClr val="FF0000"/>
              </a:solidFill>
              <a:latin typeface="+mj-lt"/>
            </a:endParaRPr>
          </a:p>
        </p:txBody>
      </p:sp>
      <p:sp>
        <p:nvSpPr>
          <p:cNvPr id="73" name="矩形 72"/>
          <p:cNvSpPr/>
          <p:nvPr/>
        </p:nvSpPr>
        <p:spPr>
          <a:xfrm>
            <a:off x="4104192" y="4844655"/>
            <a:ext cx="1036480" cy="461665"/>
          </a:xfrm>
          <a:prstGeom prst="rect">
            <a:avLst/>
          </a:prstGeom>
        </p:spPr>
        <p:txBody>
          <a:bodyPr wrap="square">
            <a:spAutoFit/>
          </a:bodyPr>
          <a:lstStyle/>
          <a:p>
            <a:r>
              <a:rPr lang="en-US" altLang="zh-TW" sz="2400" b="1" dirty="0">
                <a:solidFill>
                  <a:srgbClr val="FF0000"/>
                </a:solidFill>
                <a:latin typeface="+mj-lt"/>
              </a:rPr>
              <a:t>0.05</a:t>
            </a:r>
            <a:endParaRPr lang="zh-TW" altLang="en-US" sz="2400" b="1" dirty="0">
              <a:solidFill>
                <a:srgbClr val="FF0000"/>
              </a:solidFill>
              <a:latin typeface="+mj-lt"/>
            </a:endParaRPr>
          </a:p>
        </p:txBody>
      </p:sp>
      <p:sp>
        <p:nvSpPr>
          <p:cNvPr id="74" name="矩形 73"/>
          <p:cNvSpPr/>
          <p:nvPr/>
        </p:nvSpPr>
        <p:spPr>
          <a:xfrm>
            <a:off x="6550146" y="3036238"/>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0.88</a:t>
            </a:r>
            <a:endParaRPr lang="zh-TW" altLang="en-US" sz="2400" b="1" dirty="0">
              <a:solidFill>
                <a:srgbClr val="FF0000"/>
              </a:solidFill>
            </a:endParaRPr>
          </a:p>
        </p:txBody>
      </p:sp>
      <p:sp>
        <p:nvSpPr>
          <p:cNvPr id="75" name="矩形 74"/>
          <p:cNvSpPr/>
          <p:nvPr/>
        </p:nvSpPr>
        <p:spPr>
          <a:xfrm>
            <a:off x="6573941" y="3922105"/>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0.12</a:t>
            </a:r>
            <a:endParaRPr lang="zh-TW" altLang="en-US" sz="2400" b="1" dirty="0">
              <a:solidFill>
                <a:srgbClr val="FF0000"/>
              </a:solidFill>
            </a:endParaRPr>
          </a:p>
        </p:txBody>
      </p:sp>
      <p:sp>
        <p:nvSpPr>
          <p:cNvPr id="76" name="矩形 75"/>
          <p:cNvSpPr/>
          <p:nvPr/>
        </p:nvSpPr>
        <p:spPr>
          <a:xfrm>
            <a:off x="6638581" y="4759044"/>
            <a:ext cx="492443" cy="461665"/>
          </a:xfrm>
          <a:prstGeom prst="rect">
            <a:avLst/>
          </a:prstGeom>
        </p:spPr>
        <p:txBody>
          <a:bodyPr wrap="none">
            <a:spAutoFit/>
          </a:bodyPr>
          <a:lstStyle/>
          <a:p>
            <a:r>
              <a:rPr lang="en-US" altLang="zh-TW" sz="2400" b="1" dirty="0">
                <a:solidFill>
                  <a:srgbClr val="FF0000"/>
                </a:solidFill>
                <a:latin typeface="Calibri" panose="020F0502020204030204" pitchFamily="34" charset="0"/>
              </a:rPr>
              <a:t>≈</a:t>
            </a:r>
            <a:r>
              <a:rPr lang="en-US" altLang="zh-TW" sz="2400" b="1" dirty="0">
                <a:solidFill>
                  <a:srgbClr val="FF0000"/>
                </a:solidFill>
                <a:latin typeface="times" panose="02020603050405020304" pitchFamily="18" charset="0"/>
              </a:rPr>
              <a:t>0</a:t>
            </a:r>
            <a:endParaRPr lang="zh-TW" altLang="en-US" sz="2400" b="1" dirty="0">
              <a:solidFill>
                <a:srgbClr val="FF0000"/>
              </a:solidFill>
            </a:endParaRPr>
          </a:p>
        </p:txBody>
      </p:sp>
      <p:graphicFrame>
        <p:nvGraphicFramePr>
          <p:cNvPr id="77" name="Object 12"/>
          <p:cNvGraphicFramePr>
            <a:graphicFrameLocks noChangeAspect="1"/>
          </p:cNvGraphicFramePr>
          <p:nvPr>
            <p:extLst/>
          </p:nvPr>
        </p:nvGraphicFramePr>
        <p:xfrm>
          <a:off x="6953250" y="3997325"/>
          <a:ext cx="2085975" cy="947738"/>
        </p:xfrm>
        <a:graphic>
          <a:graphicData uri="http://schemas.openxmlformats.org/presentationml/2006/ole">
            <mc:AlternateContent xmlns:mc="http://schemas.openxmlformats.org/markup-compatibility/2006">
              <mc:Choice xmlns:v="urn:schemas-microsoft-com:vml" Requires="v">
                <p:oleObj spid="_x0000_s30165" name="方程式" r:id="rId40" imgW="977760" imgH="444240" progId="Equation.3">
                  <p:embed/>
                </p:oleObj>
              </mc:Choice>
              <mc:Fallback>
                <p:oleObj name="方程式" r:id="rId40" imgW="977760" imgH="444240" progId="Equation.3">
                  <p:embed/>
                  <p:pic>
                    <p:nvPicPr>
                      <p:cNvPr id="65" name="Object 12"/>
                      <p:cNvPicPr>
                        <a:picLocks noChangeAspect="1" noChangeArrowheads="1"/>
                      </p:cNvPicPr>
                      <p:nvPr/>
                    </p:nvPicPr>
                    <p:blipFill>
                      <a:blip r:embed="rId41"/>
                      <a:srcRect/>
                      <a:stretch>
                        <a:fillRect/>
                      </a:stretch>
                    </p:blipFill>
                    <p:spPr bwMode="auto">
                      <a:xfrm>
                        <a:off x="6953250" y="3997325"/>
                        <a:ext cx="2085975"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12"/>
          <p:cNvGraphicFramePr>
            <a:graphicFrameLocks noChangeAspect="1"/>
          </p:cNvGraphicFramePr>
          <p:nvPr>
            <p:extLst/>
          </p:nvPr>
        </p:nvGraphicFramePr>
        <p:xfrm>
          <a:off x="6943725" y="4926013"/>
          <a:ext cx="2060575" cy="947737"/>
        </p:xfrm>
        <a:graphic>
          <a:graphicData uri="http://schemas.openxmlformats.org/presentationml/2006/ole">
            <mc:AlternateContent xmlns:mc="http://schemas.openxmlformats.org/markup-compatibility/2006">
              <mc:Choice xmlns:v="urn:schemas-microsoft-com:vml" Requires="v">
                <p:oleObj spid="_x0000_s30166" name="方程式" r:id="rId42" imgW="965160" imgH="444240" progId="Equation.3">
                  <p:embed/>
                </p:oleObj>
              </mc:Choice>
              <mc:Fallback>
                <p:oleObj name="方程式" r:id="rId42" imgW="965160" imgH="444240" progId="Equation.3">
                  <p:embed/>
                  <p:pic>
                    <p:nvPicPr>
                      <p:cNvPr id="66" name="Object 12"/>
                      <p:cNvPicPr>
                        <a:picLocks noChangeAspect="1" noChangeArrowheads="1"/>
                      </p:cNvPicPr>
                      <p:nvPr/>
                    </p:nvPicPr>
                    <p:blipFill>
                      <a:blip r:embed="rId43"/>
                      <a:srcRect/>
                      <a:stretch>
                        <a:fillRect/>
                      </a:stretch>
                    </p:blipFill>
                    <p:spPr bwMode="auto">
                      <a:xfrm>
                        <a:off x="6943725" y="4926013"/>
                        <a:ext cx="2060575"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9" name="文字方塊 78"/>
              <p:cNvSpPr txBox="1"/>
              <p:nvPr/>
            </p:nvSpPr>
            <p:spPr>
              <a:xfrm>
                <a:off x="4946886" y="893989"/>
                <a:ext cx="2221716" cy="1200650"/>
              </a:xfrm>
              <a:prstGeom prst="rect">
                <a:avLst/>
              </a:prstGeom>
              <a:noFill/>
            </p:spPr>
            <p:txBody>
              <a:bodyPr wrap="square" rtlCol="0">
                <a:spAutoFit/>
              </a:bodyPr>
              <a:lstStyle/>
              <a:p>
                <a:r>
                  <a:rPr lang="en-US" altLang="zh-TW" sz="2400" b="1" i="1" u="sng" dirty="0"/>
                  <a:t>Probability</a:t>
                </a:r>
                <a:r>
                  <a:rPr lang="en-US" altLang="zh-TW" sz="2400" dirty="0"/>
                  <a:t>:</a:t>
                </a:r>
              </a:p>
              <a:p>
                <a:pPr marL="342900" indent="-342900">
                  <a:buFont typeface="Wingdings" panose="05000000000000000000" pitchFamily="2" charset="2"/>
                  <a:buChar char="n"/>
                </a:pPr>
                <a14:m>
                  <m:oMath xmlns:m="http://schemas.openxmlformats.org/officeDocument/2006/math">
                    <m:r>
                      <a:rPr lang="en-US" altLang="zh-TW" sz="2400" b="0" i="1" smtClean="0">
                        <a:latin typeface="Cambria Math" panose="02040503050406030204" pitchFamily="18" charset="0"/>
                      </a:rPr>
                      <m:t>1&gt;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&gt;0</m:t>
                    </m:r>
                  </m:oMath>
                </a14:m>
                <a:endParaRPr lang="en-US" altLang="zh-TW" sz="2400" dirty="0"/>
              </a:p>
              <a:p>
                <a:pPr marL="342900" indent="-342900">
                  <a:buFont typeface="Wingdings" panose="05000000000000000000" pitchFamily="2" charset="2"/>
                  <a:buChar char="n"/>
                </a:pPr>
                <a14:m>
                  <m:oMath xmlns:m="http://schemas.openxmlformats.org/officeDocument/2006/math">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𝑖</m:t>
                        </m:r>
                      </m:sub>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=1</m:t>
                        </m:r>
                      </m:e>
                    </m:nary>
                  </m:oMath>
                </a14:m>
                <a:endParaRPr lang="zh-TW" altLang="en-US" sz="2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4946886" y="893989"/>
                <a:ext cx="2221716" cy="1200650"/>
              </a:xfrm>
              <a:prstGeom prst="rect">
                <a:avLst/>
              </a:prstGeom>
              <a:blipFill>
                <a:blip r:embed="rId44"/>
                <a:stretch>
                  <a:fillRect l="-5753" t="-4061" b="-74619"/>
                </a:stretch>
              </a:blipFill>
            </p:spPr>
            <p:txBody>
              <a:bodyPr/>
              <a:lstStyle/>
              <a:p>
                <a:r>
                  <a:rPr lang="zh-TW" altLang="en-US">
                    <a:noFill/>
                  </a:rPr>
                  <a:t> </a:t>
                </a:r>
              </a:p>
            </p:txBody>
          </p:sp>
        </mc:Fallback>
      </mc:AlternateContent>
      <p:graphicFrame>
        <p:nvGraphicFramePr>
          <p:cNvPr id="80" name="Object 12"/>
          <p:cNvGraphicFramePr>
            <a:graphicFrameLocks noChangeAspect="1"/>
          </p:cNvGraphicFramePr>
          <p:nvPr>
            <p:extLst>
              <p:ext uri="{D42A27DB-BD31-4B8C-83A1-F6EECF244321}">
                <p14:modId xmlns:p14="http://schemas.microsoft.com/office/powerpoint/2010/main" val="1847055506"/>
              </p:ext>
            </p:extLst>
          </p:nvPr>
        </p:nvGraphicFramePr>
        <p:xfrm>
          <a:off x="6911783" y="2031479"/>
          <a:ext cx="1760538" cy="487362"/>
        </p:xfrm>
        <a:graphic>
          <a:graphicData uri="http://schemas.openxmlformats.org/presentationml/2006/ole">
            <mc:AlternateContent xmlns:mc="http://schemas.openxmlformats.org/markup-compatibility/2006">
              <mc:Choice xmlns:v="urn:schemas-microsoft-com:vml" Requires="v">
                <p:oleObj spid="_x0000_s30167" name="方程式" r:id="rId45" imgW="825480" imgH="228600" progId="Equation.3">
                  <p:embed/>
                </p:oleObj>
              </mc:Choice>
              <mc:Fallback>
                <p:oleObj name="方程式" r:id="rId45" imgW="825480" imgH="228600" progId="Equation.3">
                  <p:embed/>
                  <p:pic>
                    <p:nvPicPr>
                      <p:cNvPr id="43" name="Object 12"/>
                      <p:cNvPicPr>
                        <a:picLocks noChangeAspect="1" noChangeArrowheads="1"/>
                      </p:cNvPicPr>
                      <p:nvPr/>
                    </p:nvPicPr>
                    <p:blipFill>
                      <a:blip r:embed="rId46"/>
                      <a:srcRect/>
                      <a:stretch>
                        <a:fillRect/>
                      </a:stretch>
                    </p:blipFill>
                    <p:spPr bwMode="auto">
                      <a:xfrm>
                        <a:off x="6911783" y="2031479"/>
                        <a:ext cx="1760538"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421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7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12" grpId="0"/>
      <p:bldP spid="13" grpId="0"/>
      <p:bldP spid="15" grpId="0"/>
      <p:bldP spid="16" grpId="0"/>
      <p:bldP spid="17" grpId="0"/>
      <p:bldP spid="20" grpId="0" animBg="1"/>
      <p:bldP spid="24" grpId="0" animBg="1"/>
      <p:bldP spid="25" grpId="0" animBg="1"/>
      <p:bldP spid="26" grpId="0" animBg="1"/>
      <p:bldP spid="30" grpId="0"/>
      <p:bldP spid="68" grpId="0"/>
      <p:bldP spid="69" grpId="0"/>
      <p:bldP spid="70" grpId="0"/>
      <p:bldP spid="71" grpId="0"/>
      <p:bldP spid="72" grpId="0"/>
      <p:bldP spid="73" grpId="0"/>
      <p:bldP spid="74" grpId="0"/>
      <p:bldP spid="75" grpId="0"/>
      <p:bldP spid="76" grpId="0"/>
      <p:bldP spid="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8089947" y="1408803"/>
            <a:ext cx="445761" cy="24071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3" name="矩形 52"/>
          <p:cNvSpPr/>
          <p:nvPr/>
        </p:nvSpPr>
        <p:spPr>
          <a:xfrm>
            <a:off x="5067146" y="1443407"/>
            <a:ext cx="445761" cy="24071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 name="矩形 3"/>
          <p:cNvSpPr/>
          <p:nvPr/>
        </p:nvSpPr>
        <p:spPr>
          <a:xfrm>
            <a:off x="226764" y="196334"/>
            <a:ext cx="4359078" cy="584775"/>
          </a:xfrm>
          <a:prstGeom prst="rect">
            <a:avLst/>
          </a:prstGeom>
        </p:spPr>
        <p:txBody>
          <a:bodyPr wrap="none">
            <a:spAutoFit/>
          </a:bodyPr>
          <a:lstStyle/>
          <a:p>
            <a:r>
              <a:rPr lang="en-US" altLang="zh-TW" sz="3200" b="1" i="1" u="sng" dirty="0"/>
              <a:t>Multi-class Classification</a:t>
            </a:r>
            <a:endParaRPr lang="zh-TW" altLang="en-US" sz="3200" b="1" i="1" u="sng" dirty="0"/>
          </a:p>
        </p:txBody>
      </p:sp>
      <p:sp>
        <p:nvSpPr>
          <p:cNvPr id="5" name="文字方塊 4"/>
          <p:cNvSpPr txBox="1"/>
          <p:nvPr/>
        </p:nvSpPr>
        <p:spPr>
          <a:xfrm>
            <a:off x="4358189" y="357250"/>
            <a:ext cx="2588711" cy="369332"/>
          </a:xfrm>
          <a:prstGeom prst="rect">
            <a:avLst/>
          </a:prstGeom>
          <a:noFill/>
        </p:spPr>
        <p:txBody>
          <a:bodyPr wrap="square" rtlCol="0">
            <a:spAutoFit/>
          </a:bodyPr>
          <a:lstStyle/>
          <a:p>
            <a:pPr algn="ctr"/>
            <a:r>
              <a:rPr lang="en-US" altLang="zh-TW" dirty="0"/>
              <a:t>(3 classes as example)</a:t>
            </a:r>
            <a:endParaRPr lang="zh-TW" altLang="en-US" dirty="0"/>
          </a:p>
        </p:txBody>
      </p:sp>
      <mc:AlternateContent xmlns:mc="http://schemas.openxmlformats.org/markup-compatibility/2006" xmlns:a14="http://schemas.microsoft.com/office/drawing/2010/main">
        <mc:Choice Requires="a14">
          <p:sp>
            <p:nvSpPr>
              <p:cNvPr id="9" name="文字方塊 8"/>
              <p:cNvSpPr txBox="1"/>
              <p:nvPr/>
            </p:nvSpPr>
            <p:spPr>
              <a:xfrm>
                <a:off x="1533832" y="5224684"/>
                <a:ext cx="5604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b="0" i="0" smtClean="0">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533832" y="5224684"/>
                <a:ext cx="560410" cy="369332"/>
              </a:xfrm>
              <a:prstGeom prst="rect">
                <a:avLst/>
              </a:prstGeom>
              <a:blipFill>
                <a:blip r:embed="rId3"/>
                <a:stretch>
                  <a:fillRect l="-13043" t="-16393" r="-25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2135710" y="4848835"/>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r>
                                <a:rPr lang="en-US" altLang="zh-TW" sz="2800" b="0" i="1" smtClean="0">
                                  <a:latin typeface="Cambria Math" panose="02040503050406030204" pitchFamily="18" charset="0"/>
                                </a:rPr>
                                <m:t>1</m:t>
                              </m:r>
                            </m:e>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0</m:t>
                              </m:r>
                            </m:e>
                          </m:eqArr>
                        </m:e>
                      </m:d>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135710" y="4848835"/>
                <a:ext cx="567015" cy="1139414"/>
              </a:xfrm>
              <a:prstGeom prst="rect">
                <a:avLst/>
              </a:prstGeom>
              <a:blipFill>
                <a:blip r:embed="rId4"/>
                <a:stretch>
                  <a:fillRect/>
                </a:stretch>
              </a:blipFill>
            </p:spPr>
            <p:txBody>
              <a:bodyPr/>
              <a:lstStyle/>
              <a:p>
                <a:r>
                  <a:rPr lang="zh-TW" altLang="en-US">
                    <a:noFill/>
                  </a:rPr>
                  <a:t> </a:t>
                </a:r>
              </a:p>
            </p:txBody>
          </p:sp>
        </mc:Fallback>
      </mc:AlternateContent>
      <p:sp>
        <p:nvSpPr>
          <p:cNvPr id="22" name="矩形 21"/>
          <p:cNvSpPr/>
          <p:nvPr/>
        </p:nvSpPr>
        <p:spPr>
          <a:xfrm>
            <a:off x="3784120" y="1408803"/>
            <a:ext cx="672857" cy="24417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單箭頭接點 23"/>
          <p:cNvCxnSpPr/>
          <p:nvPr/>
        </p:nvCxnSpPr>
        <p:spPr>
          <a:xfrm>
            <a:off x="3165004" y="1690924"/>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3165004" y="2629687"/>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3165004" y="3537461"/>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rot="5400000">
            <a:off x="3383125" y="2408492"/>
            <a:ext cx="1497496" cy="523220"/>
          </a:xfrm>
          <a:prstGeom prst="rect">
            <a:avLst/>
          </a:prstGeom>
          <a:noFill/>
        </p:spPr>
        <p:txBody>
          <a:bodyPr wrap="square" rtlCol="0">
            <a:spAutoFit/>
          </a:bodyPr>
          <a:lstStyle/>
          <a:p>
            <a:pPr algn="ctr"/>
            <a:r>
              <a:rPr lang="en-US" altLang="zh-TW" sz="2800" dirty="0" err="1"/>
              <a:t>Softmax</a:t>
            </a:r>
            <a:endParaRPr lang="zh-TW" altLang="en-US" sz="2800" dirty="0"/>
          </a:p>
        </p:txBody>
      </p:sp>
      <p:graphicFrame>
        <p:nvGraphicFramePr>
          <p:cNvPr id="29" name="Object 12"/>
          <p:cNvGraphicFramePr>
            <a:graphicFrameLocks noChangeAspect="1"/>
          </p:cNvGraphicFramePr>
          <p:nvPr>
            <p:extLst>
              <p:ext uri="{D42A27DB-BD31-4B8C-83A1-F6EECF244321}">
                <p14:modId xmlns:p14="http://schemas.microsoft.com/office/powerpoint/2010/main" val="551956197"/>
              </p:ext>
            </p:extLst>
          </p:nvPr>
        </p:nvGraphicFramePr>
        <p:xfrm>
          <a:off x="5133495" y="1433991"/>
          <a:ext cx="379412" cy="487362"/>
        </p:xfrm>
        <a:graphic>
          <a:graphicData uri="http://schemas.openxmlformats.org/presentationml/2006/ole">
            <mc:AlternateContent xmlns:mc="http://schemas.openxmlformats.org/markup-compatibility/2006">
              <mc:Choice xmlns:v="urn:schemas-microsoft-com:vml" Requires="v">
                <p:oleObj spid="_x0000_s26237" name="方程式" r:id="rId5" imgW="177480" imgH="228600" progId="Equation.3">
                  <p:embed/>
                </p:oleObj>
              </mc:Choice>
              <mc:Fallback>
                <p:oleObj name="方程式" r:id="rId5" imgW="177480" imgH="228600" progId="Equation.3">
                  <p:embed/>
                  <p:pic>
                    <p:nvPicPr>
                      <p:cNvPr id="19" name="Object 12"/>
                      <p:cNvPicPr>
                        <a:picLocks noChangeAspect="1" noChangeArrowheads="1"/>
                      </p:cNvPicPr>
                      <p:nvPr/>
                    </p:nvPicPr>
                    <p:blipFill>
                      <a:blip r:embed="rId6"/>
                      <a:srcRect/>
                      <a:stretch>
                        <a:fillRect/>
                      </a:stretch>
                    </p:blipFill>
                    <p:spPr bwMode="auto">
                      <a:xfrm>
                        <a:off x="5133495" y="1433991"/>
                        <a:ext cx="37941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2"/>
          <p:cNvGraphicFramePr>
            <a:graphicFrameLocks noChangeAspect="1"/>
          </p:cNvGraphicFramePr>
          <p:nvPr>
            <p:extLst>
              <p:ext uri="{D42A27DB-BD31-4B8C-83A1-F6EECF244321}">
                <p14:modId xmlns:p14="http://schemas.microsoft.com/office/powerpoint/2010/main" val="2311955858"/>
              </p:ext>
            </p:extLst>
          </p:nvPr>
        </p:nvGraphicFramePr>
        <p:xfrm>
          <a:off x="5091463" y="2317443"/>
          <a:ext cx="379413" cy="487363"/>
        </p:xfrm>
        <a:graphic>
          <a:graphicData uri="http://schemas.openxmlformats.org/presentationml/2006/ole">
            <mc:AlternateContent xmlns:mc="http://schemas.openxmlformats.org/markup-compatibility/2006">
              <mc:Choice xmlns:v="urn:schemas-microsoft-com:vml" Requires="v">
                <p:oleObj spid="_x0000_s26238" name="方程式" r:id="rId7" imgW="177480" imgH="228600" progId="Equation.3">
                  <p:embed/>
                </p:oleObj>
              </mc:Choice>
              <mc:Fallback>
                <p:oleObj name="方程式" r:id="rId7" imgW="177480" imgH="228600" progId="Equation.3">
                  <p:embed/>
                  <p:pic>
                    <p:nvPicPr>
                      <p:cNvPr id="20" name="Object 12"/>
                      <p:cNvPicPr>
                        <a:picLocks noChangeAspect="1" noChangeArrowheads="1"/>
                      </p:cNvPicPr>
                      <p:nvPr/>
                    </p:nvPicPr>
                    <p:blipFill>
                      <a:blip r:embed="rId8"/>
                      <a:srcRect/>
                      <a:stretch>
                        <a:fillRect/>
                      </a:stretch>
                    </p:blipFill>
                    <p:spPr bwMode="auto">
                      <a:xfrm>
                        <a:off x="5091463" y="2317443"/>
                        <a:ext cx="379413" cy="487363"/>
                      </a:xfrm>
                      <a:prstGeom prst="rect">
                        <a:avLst/>
                      </a:prstGeom>
                      <a:noFill/>
                      <a:extLst/>
                    </p:spPr>
                  </p:pic>
                </p:oleObj>
              </mc:Fallback>
            </mc:AlternateContent>
          </a:graphicData>
        </a:graphic>
      </p:graphicFrame>
      <p:graphicFrame>
        <p:nvGraphicFramePr>
          <p:cNvPr id="31" name="Object 12"/>
          <p:cNvGraphicFramePr>
            <a:graphicFrameLocks noChangeAspect="1"/>
          </p:cNvGraphicFramePr>
          <p:nvPr>
            <p:extLst>
              <p:ext uri="{D42A27DB-BD31-4B8C-83A1-F6EECF244321}">
                <p14:modId xmlns:p14="http://schemas.microsoft.com/office/powerpoint/2010/main" val="3332091124"/>
              </p:ext>
            </p:extLst>
          </p:nvPr>
        </p:nvGraphicFramePr>
        <p:xfrm>
          <a:off x="5089538" y="3229400"/>
          <a:ext cx="379413" cy="514350"/>
        </p:xfrm>
        <a:graphic>
          <a:graphicData uri="http://schemas.openxmlformats.org/presentationml/2006/ole">
            <mc:AlternateContent xmlns:mc="http://schemas.openxmlformats.org/markup-compatibility/2006">
              <mc:Choice xmlns:v="urn:schemas-microsoft-com:vml" Requires="v">
                <p:oleObj spid="_x0000_s26239" name="方程式" r:id="rId9" imgW="177480" imgH="241200" progId="Equation.3">
                  <p:embed/>
                </p:oleObj>
              </mc:Choice>
              <mc:Fallback>
                <p:oleObj name="方程式" r:id="rId9" imgW="177480" imgH="241200" progId="Equation.3">
                  <p:embed/>
                  <p:pic>
                    <p:nvPicPr>
                      <p:cNvPr id="21" name="Object 12"/>
                      <p:cNvPicPr>
                        <a:picLocks noChangeAspect="1" noChangeArrowheads="1"/>
                      </p:cNvPicPr>
                      <p:nvPr/>
                    </p:nvPicPr>
                    <p:blipFill>
                      <a:blip r:embed="rId10"/>
                      <a:srcRect/>
                      <a:stretch>
                        <a:fillRect/>
                      </a:stretch>
                    </p:blipFill>
                    <p:spPr bwMode="auto">
                      <a:xfrm>
                        <a:off x="5089538" y="3229400"/>
                        <a:ext cx="37941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 name="直線單箭頭接點 31"/>
          <p:cNvCxnSpPr/>
          <p:nvPr/>
        </p:nvCxnSpPr>
        <p:spPr>
          <a:xfrm>
            <a:off x="4523326" y="1690924"/>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4523326" y="2629687"/>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4523326" y="3537461"/>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1045169" y="1443407"/>
                <a:ext cx="22090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045169" y="1443407"/>
                <a:ext cx="2209066" cy="369332"/>
              </a:xfrm>
              <a:prstGeom prst="rect">
                <a:avLst/>
              </a:prstGeom>
              <a:blipFill>
                <a:blip r:embed="rId11"/>
                <a:stretch>
                  <a:fillRect l="-826"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1075982" y="2353406"/>
                <a:ext cx="20817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m:rPr>
                          <m:nor/>
                        </m:rPr>
                        <a:rPr lang="en-US" altLang="zh-TW" sz="240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1075982" y="2353406"/>
                <a:ext cx="2081724" cy="369332"/>
              </a:xfrm>
              <a:prstGeom prst="rect">
                <a:avLst/>
              </a:prstGeom>
              <a:blipFill>
                <a:blip r:embed="rId12"/>
                <a:stretch>
                  <a:fillRect l="-1466" r="-29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1093168" y="3301909"/>
                <a:ext cx="20817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3</m:t>
                          </m:r>
                        </m:sup>
                      </m:sSup>
                      <m:r>
                        <m:rPr>
                          <m:nor/>
                        </m:rPr>
                        <a:rPr lang="en-US" altLang="zh-TW" sz="240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1093168" y="3301909"/>
                <a:ext cx="2081724" cy="369332"/>
              </a:xfrm>
              <a:prstGeom prst="rect">
                <a:avLst/>
              </a:prstGeom>
              <a:blipFill>
                <a:blip r:embed="rId13"/>
                <a:stretch>
                  <a:fillRect l="-1170" t="-166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287164" y="2343470"/>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287164" y="2343470"/>
                <a:ext cx="283411" cy="430887"/>
              </a:xfrm>
              <a:prstGeom prst="rect">
                <a:avLst/>
              </a:prstGeom>
              <a:blipFill>
                <a:blip r:embed="rId14"/>
                <a:stretch>
                  <a:fillRect/>
                </a:stretch>
              </a:blipFill>
            </p:spPr>
            <p:txBody>
              <a:bodyPr/>
              <a:lstStyle/>
              <a:p>
                <a:r>
                  <a:rPr lang="zh-TW" altLang="en-US">
                    <a:noFill/>
                  </a:rPr>
                  <a:t> </a:t>
                </a:r>
              </a:p>
            </p:txBody>
          </p:sp>
        </mc:Fallback>
      </mc:AlternateContent>
      <p:cxnSp>
        <p:nvCxnSpPr>
          <p:cNvPr id="40" name="直線單箭頭接點 39"/>
          <p:cNvCxnSpPr>
            <a:endCxn id="35" idx="1"/>
          </p:cNvCxnSpPr>
          <p:nvPr/>
        </p:nvCxnSpPr>
        <p:spPr>
          <a:xfrm flipV="1">
            <a:off x="570575" y="1628073"/>
            <a:ext cx="474594" cy="72533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555169" y="2561124"/>
            <a:ext cx="505407"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555169" y="2768843"/>
            <a:ext cx="500201" cy="717732"/>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Object 12"/>
          <p:cNvGraphicFramePr>
            <a:graphicFrameLocks noChangeAspect="1"/>
          </p:cNvGraphicFramePr>
          <p:nvPr>
            <p:extLst>
              <p:ext uri="{D42A27DB-BD31-4B8C-83A1-F6EECF244321}">
                <p14:modId xmlns:p14="http://schemas.microsoft.com/office/powerpoint/2010/main" val="3773300872"/>
              </p:ext>
            </p:extLst>
          </p:nvPr>
        </p:nvGraphicFramePr>
        <p:xfrm>
          <a:off x="5129322" y="1005387"/>
          <a:ext cx="296862" cy="352425"/>
        </p:xfrm>
        <a:graphic>
          <a:graphicData uri="http://schemas.openxmlformats.org/presentationml/2006/ole">
            <mc:AlternateContent xmlns:mc="http://schemas.openxmlformats.org/markup-compatibility/2006">
              <mc:Choice xmlns:v="urn:schemas-microsoft-com:vml" Requires="v">
                <p:oleObj spid="_x0000_s26240" name="方程式" r:id="rId15" imgW="139680" imgH="164880" progId="Equation.3">
                  <p:embed/>
                </p:oleObj>
              </mc:Choice>
              <mc:Fallback>
                <p:oleObj name="方程式" r:id="rId15" imgW="139680" imgH="164880" progId="Equation.3">
                  <p:embed/>
                  <p:pic>
                    <p:nvPicPr>
                      <p:cNvPr id="29" name="Object 12"/>
                      <p:cNvPicPr>
                        <a:picLocks noChangeAspect="1" noChangeArrowheads="1"/>
                      </p:cNvPicPr>
                      <p:nvPr/>
                    </p:nvPicPr>
                    <p:blipFill>
                      <a:blip r:embed="rId16"/>
                      <a:srcRect/>
                      <a:stretch>
                        <a:fillRect/>
                      </a:stretch>
                    </p:blipFill>
                    <p:spPr bwMode="auto">
                      <a:xfrm>
                        <a:off x="5129322" y="1005387"/>
                        <a:ext cx="2968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ext uri="{D42A27DB-BD31-4B8C-83A1-F6EECF244321}">
                <p14:modId xmlns:p14="http://schemas.microsoft.com/office/powerpoint/2010/main" val="901432665"/>
              </p:ext>
            </p:extLst>
          </p:nvPr>
        </p:nvGraphicFramePr>
        <p:xfrm>
          <a:off x="8168387" y="1447243"/>
          <a:ext cx="379412" cy="487362"/>
        </p:xfrm>
        <a:graphic>
          <a:graphicData uri="http://schemas.openxmlformats.org/presentationml/2006/ole">
            <mc:AlternateContent xmlns:mc="http://schemas.openxmlformats.org/markup-compatibility/2006">
              <mc:Choice xmlns:v="urn:schemas-microsoft-com:vml" Requires="v">
                <p:oleObj spid="_x0000_s26241" name="方程式" r:id="rId17" imgW="177480" imgH="228600" progId="Equation.3">
                  <p:embed/>
                </p:oleObj>
              </mc:Choice>
              <mc:Fallback>
                <p:oleObj name="方程式" r:id="rId17" imgW="177480" imgH="228600" progId="Equation.3">
                  <p:embed/>
                  <p:pic>
                    <p:nvPicPr>
                      <p:cNvPr id="29" name="Object 12"/>
                      <p:cNvPicPr>
                        <a:picLocks noChangeAspect="1" noChangeArrowheads="1"/>
                      </p:cNvPicPr>
                      <p:nvPr/>
                    </p:nvPicPr>
                    <p:blipFill>
                      <a:blip r:embed="rId18"/>
                      <a:srcRect/>
                      <a:stretch>
                        <a:fillRect/>
                      </a:stretch>
                    </p:blipFill>
                    <p:spPr bwMode="auto">
                      <a:xfrm>
                        <a:off x="8168387" y="1447243"/>
                        <a:ext cx="379412" cy="487362"/>
                      </a:xfrm>
                      <a:prstGeom prst="rect">
                        <a:avLst/>
                      </a:prstGeom>
                      <a:noFill/>
                      <a:extLst/>
                    </p:spPr>
                  </p:pic>
                </p:oleObj>
              </mc:Fallback>
            </mc:AlternateContent>
          </a:graphicData>
        </a:graphic>
      </p:graphicFrame>
      <p:graphicFrame>
        <p:nvGraphicFramePr>
          <p:cNvPr id="50" name="Object 12"/>
          <p:cNvGraphicFramePr>
            <a:graphicFrameLocks noChangeAspect="1"/>
          </p:cNvGraphicFramePr>
          <p:nvPr>
            <p:extLst>
              <p:ext uri="{D42A27DB-BD31-4B8C-83A1-F6EECF244321}">
                <p14:modId xmlns:p14="http://schemas.microsoft.com/office/powerpoint/2010/main" val="1634532445"/>
              </p:ext>
            </p:extLst>
          </p:nvPr>
        </p:nvGraphicFramePr>
        <p:xfrm>
          <a:off x="8168387" y="946374"/>
          <a:ext cx="298450" cy="433387"/>
        </p:xfrm>
        <a:graphic>
          <a:graphicData uri="http://schemas.openxmlformats.org/presentationml/2006/ole">
            <mc:AlternateContent xmlns:mc="http://schemas.openxmlformats.org/markup-compatibility/2006">
              <mc:Choice xmlns:v="urn:schemas-microsoft-com:vml" Requires="v">
                <p:oleObj spid="_x0000_s26242" name="方程式" r:id="rId19" imgW="139680" imgH="203040" progId="Equation.3">
                  <p:embed/>
                </p:oleObj>
              </mc:Choice>
              <mc:Fallback>
                <p:oleObj name="方程式" r:id="rId19" imgW="139680" imgH="203040" progId="Equation.3">
                  <p:embed/>
                  <p:pic>
                    <p:nvPicPr>
                      <p:cNvPr id="49" name="Object 12"/>
                      <p:cNvPicPr>
                        <a:picLocks noChangeAspect="1" noChangeArrowheads="1"/>
                      </p:cNvPicPr>
                      <p:nvPr/>
                    </p:nvPicPr>
                    <p:blipFill>
                      <a:blip r:embed="rId20"/>
                      <a:srcRect/>
                      <a:stretch>
                        <a:fillRect/>
                      </a:stretch>
                    </p:blipFill>
                    <p:spPr bwMode="auto">
                      <a:xfrm>
                        <a:off x="8168387" y="946374"/>
                        <a:ext cx="298450" cy="433387"/>
                      </a:xfrm>
                      <a:prstGeom prst="rect">
                        <a:avLst/>
                      </a:prstGeom>
                      <a:noFill/>
                      <a:extLst/>
                    </p:spPr>
                  </p:pic>
                </p:oleObj>
              </mc:Fallback>
            </mc:AlternateContent>
          </a:graphicData>
        </a:graphic>
      </p:graphicFrame>
      <p:graphicFrame>
        <p:nvGraphicFramePr>
          <p:cNvPr id="51" name="Object 12"/>
          <p:cNvGraphicFramePr>
            <a:graphicFrameLocks noChangeAspect="1"/>
          </p:cNvGraphicFramePr>
          <p:nvPr>
            <p:extLst>
              <p:ext uri="{D42A27DB-BD31-4B8C-83A1-F6EECF244321}">
                <p14:modId xmlns:p14="http://schemas.microsoft.com/office/powerpoint/2010/main" val="318181797"/>
              </p:ext>
            </p:extLst>
          </p:nvPr>
        </p:nvGraphicFramePr>
        <p:xfrm>
          <a:off x="8168387" y="2343470"/>
          <a:ext cx="379412" cy="487362"/>
        </p:xfrm>
        <a:graphic>
          <a:graphicData uri="http://schemas.openxmlformats.org/presentationml/2006/ole">
            <mc:AlternateContent xmlns:mc="http://schemas.openxmlformats.org/markup-compatibility/2006">
              <mc:Choice xmlns:v="urn:schemas-microsoft-com:vml" Requires="v">
                <p:oleObj spid="_x0000_s26243" name="方程式" r:id="rId21" imgW="177480" imgH="228600" progId="Equation.3">
                  <p:embed/>
                </p:oleObj>
              </mc:Choice>
              <mc:Fallback>
                <p:oleObj name="方程式" r:id="rId21" imgW="177480" imgH="228600" progId="Equation.3">
                  <p:embed/>
                  <p:pic>
                    <p:nvPicPr>
                      <p:cNvPr id="49" name="Object 12"/>
                      <p:cNvPicPr>
                        <a:picLocks noChangeAspect="1" noChangeArrowheads="1"/>
                      </p:cNvPicPr>
                      <p:nvPr/>
                    </p:nvPicPr>
                    <p:blipFill>
                      <a:blip r:embed="rId22"/>
                      <a:srcRect/>
                      <a:stretch>
                        <a:fillRect/>
                      </a:stretch>
                    </p:blipFill>
                    <p:spPr bwMode="auto">
                      <a:xfrm>
                        <a:off x="8168387" y="2343470"/>
                        <a:ext cx="379412" cy="487362"/>
                      </a:xfrm>
                      <a:prstGeom prst="rect">
                        <a:avLst/>
                      </a:prstGeom>
                      <a:noFill/>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2683042694"/>
              </p:ext>
            </p:extLst>
          </p:nvPr>
        </p:nvGraphicFramePr>
        <p:xfrm>
          <a:off x="8129174" y="3336221"/>
          <a:ext cx="379413" cy="514350"/>
        </p:xfrm>
        <a:graphic>
          <a:graphicData uri="http://schemas.openxmlformats.org/presentationml/2006/ole">
            <mc:AlternateContent xmlns:mc="http://schemas.openxmlformats.org/markup-compatibility/2006">
              <mc:Choice xmlns:v="urn:schemas-microsoft-com:vml" Requires="v">
                <p:oleObj spid="_x0000_s26244" name="方程式" r:id="rId23" imgW="177480" imgH="241200" progId="Equation.3">
                  <p:embed/>
                </p:oleObj>
              </mc:Choice>
              <mc:Fallback>
                <p:oleObj name="方程式" r:id="rId23" imgW="177480" imgH="241200" progId="Equation.3">
                  <p:embed/>
                  <p:pic>
                    <p:nvPicPr>
                      <p:cNvPr id="51" name="Object 12"/>
                      <p:cNvPicPr>
                        <a:picLocks noChangeAspect="1" noChangeArrowheads="1"/>
                      </p:cNvPicPr>
                      <p:nvPr/>
                    </p:nvPicPr>
                    <p:blipFill>
                      <a:blip r:embed="rId24"/>
                      <a:srcRect/>
                      <a:stretch>
                        <a:fillRect/>
                      </a:stretch>
                    </p:blipFill>
                    <p:spPr bwMode="auto">
                      <a:xfrm>
                        <a:off x="8129174" y="3336221"/>
                        <a:ext cx="379413" cy="514350"/>
                      </a:xfrm>
                      <a:prstGeom prst="rect">
                        <a:avLst/>
                      </a:prstGeom>
                      <a:noFill/>
                      <a:extLst/>
                    </p:spPr>
                  </p:pic>
                </p:oleObj>
              </mc:Fallback>
            </mc:AlternateContent>
          </a:graphicData>
        </a:graphic>
      </p:graphicFrame>
      <p:sp>
        <p:nvSpPr>
          <p:cNvPr id="55" name="箭號: 左-右雙向 54"/>
          <p:cNvSpPr/>
          <p:nvPr/>
        </p:nvSpPr>
        <p:spPr>
          <a:xfrm>
            <a:off x="5650670" y="2099927"/>
            <a:ext cx="2301514" cy="4381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文字方塊 55"/>
          <p:cNvSpPr txBox="1"/>
          <p:nvPr/>
        </p:nvSpPr>
        <p:spPr>
          <a:xfrm>
            <a:off x="5880136" y="1638261"/>
            <a:ext cx="1881809" cy="461665"/>
          </a:xfrm>
          <a:prstGeom prst="rect">
            <a:avLst/>
          </a:prstGeom>
          <a:noFill/>
        </p:spPr>
        <p:txBody>
          <a:bodyPr wrap="square" rtlCol="0">
            <a:spAutoFit/>
          </a:bodyPr>
          <a:lstStyle/>
          <a:p>
            <a:pPr algn="ctr"/>
            <a:r>
              <a:rPr lang="en-US" altLang="zh-TW" sz="2400" dirty="0"/>
              <a:t>Cross Entropy</a:t>
            </a:r>
            <a:endParaRPr lang="zh-TW" altLang="en-US" sz="2400" dirty="0"/>
          </a:p>
        </p:txBody>
      </p:sp>
      <mc:AlternateContent xmlns:mc="http://schemas.openxmlformats.org/markup-compatibility/2006" xmlns:a14="http://schemas.microsoft.com/office/drawing/2010/main">
        <mc:Choice Requires="a14">
          <p:sp>
            <p:nvSpPr>
              <p:cNvPr id="57" name="文字方塊 56"/>
              <p:cNvSpPr txBox="1"/>
              <p:nvPr/>
            </p:nvSpPr>
            <p:spPr>
              <a:xfrm>
                <a:off x="5896657" y="2548903"/>
                <a:ext cx="1881156"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nary>
                        <m:naryPr>
                          <m:chr m:val="∑"/>
                          <m:ctrlPr>
                            <a:rPr lang="zh-TW" altLang="en-US"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3</m:t>
                          </m:r>
                        </m:sup>
                        <m:e>
                          <m:sSub>
                            <m:sSubPr>
                              <m:ctrlPr>
                                <a:rPr lang="en-US" altLang="zh-TW" sz="2800" i="1">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i="1">
                                  <a:latin typeface="Cambria Math" panose="02040503050406030204" pitchFamily="18" charset="0"/>
                                </a:rPr>
                                <m:t>𝑖</m:t>
                              </m:r>
                            </m:sub>
                          </m:sSub>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nary>
                    </m:oMath>
                  </m:oMathPara>
                </a14:m>
                <a:endParaRPr lang="zh-TW" altLang="en-US" sz="28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896657" y="2548903"/>
                <a:ext cx="1881156" cy="1211294"/>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4269137" y="5224684"/>
                <a:ext cx="5604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b="0" i="0" smtClean="0">
                          <a:latin typeface="Cambria Math" panose="02040503050406030204" pitchFamily="18" charset="0"/>
                        </a:rPr>
                        <m:t>=</m:t>
                      </m:r>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4269137" y="5224684"/>
                <a:ext cx="560410" cy="369332"/>
              </a:xfrm>
              <a:prstGeom prst="rect">
                <a:avLst/>
              </a:prstGeom>
              <a:blipFill>
                <a:blip r:embed="rId26"/>
                <a:stretch>
                  <a:fillRect l="-13043" t="-16393" r="-2608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4840767" y="4812414"/>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1</m:t>
                              </m:r>
                            </m:e>
                            <m:e>
                              <m:r>
                                <a:rPr lang="en-US" altLang="zh-TW" sz="2800" b="0" i="1" smtClean="0">
                                  <a:latin typeface="Cambria Math" panose="02040503050406030204" pitchFamily="18" charset="0"/>
                                </a:rPr>
                                <m:t>0</m:t>
                              </m:r>
                            </m:e>
                          </m:eqArr>
                        </m:e>
                      </m:d>
                    </m:oMath>
                  </m:oMathPara>
                </a14:m>
                <a:endParaRPr lang="zh-TW" altLang="en-US" sz="28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4840767" y="4812414"/>
                <a:ext cx="567015" cy="1139414"/>
              </a:xfrm>
              <a:prstGeom prst="rect">
                <a:avLst/>
              </a:prstGeom>
              <a:blipFill>
                <a:blip r:embed="rId2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6968500" y="5197455"/>
                <a:ext cx="5604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b="0" i="0" smtClean="0">
                          <a:latin typeface="Cambria Math" panose="02040503050406030204" pitchFamily="18" charset="0"/>
                        </a:rPr>
                        <m:t>=</m:t>
                      </m:r>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6968500" y="5197455"/>
                <a:ext cx="560410" cy="369332"/>
              </a:xfrm>
              <a:prstGeom prst="rect">
                <a:avLst/>
              </a:prstGeom>
              <a:blipFill>
                <a:blip r:embed="rId28"/>
                <a:stretch>
                  <a:fillRect l="-13043" t="-18333" r="-26087"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7576956" y="4812414"/>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1</m:t>
                              </m:r>
                            </m:e>
                          </m:eqArr>
                        </m:e>
                      </m:d>
                    </m:oMath>
                  </m:oMathPara>
                </a14:m>
                <a:endParaRPr lang="zh-TW" altLang="en-US" sz="2800" dirty="0"/>
              </a:p>
            </p:txBody>
          </p:sp>
        </mc:Choice>
        <mc:Fallback xmlns="">
          <p:sp>
            <p:nvSpPr>
              <p:cNvPr id="61" name="文字方塊 60"/>
              <p:cNvSpPr txBox="1">
                <a:spLocks noRot="1" noChangeAspect="1" noMove="1" noResize="1" noEditPoints="1" noAdjustHandles="1" noChangeArrowheads="1" noChangeShapeType="1" noTextEdit="1"/>
              </p:cNvSpPr>
              <p:nvPr/>
            </p:nvSpPr>
            <p:spPr>
              <a:xfrm>
                <a:off x="7576956" y="4812414"/>
                <a:ext cx="567015" cy="1139414"/>
              </a:xfrm>
              <a:prstGeom prst="rect">
                <a:avLst/>
              </a:prstGeom>
              <a:blipFill>
                <a:blip r:embed="rId2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704055" y="4326830"/>
                <a:ext cx="1873671" cy="461665"/>
              </a:xfrm>
              <a:prstGeom prst="rect">
                <a:avLst/>
              </a:prstGeom>
              <a:noFill/>
            </p:spPr>
            <p:txBody>
              <a:bodyPr wrap="square" rtlCol="0">
                <a:spAutoFit/>
              </a:bodyPr>
              <a:lstStyle/>
              <a:p>
                <a:r>
                  <a:rPr lang="en-US" altLang="zh-TW" sz="2400" dirty="0"/>
                  <a:t>If x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oMath>
                </a14:m>
                <a:r>
                  <a:rPr lang="en-US" altLang="zh-TW" sz="2400" dirty="0"/>
                  <a:t> class 1</a:t>
                </a:r>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704055" y="4326830"/>
                <a:ext cx="1873671" cy="461665"/>
              </a:xfrm>
              <a:prstGeom prst="rect">
                <a:avLst/>
              </a:prstGeom>
              <a:blipFill>
                <a:blip r:embed="rId30"/>
                <a:stretch>
                  <a:fillRect l="-487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p:cNvSpPr txBox="1"/>
              <p:nvPr/>
            </p:nvSpPr>
            <p:spPr>
              <a:xfrm>
                <a:off x="3469584" y="4303845"/>
                <a:ext cx="1873671" cy="461665"/>
              </a:xfrm>
              <a:prstGeom prst="rect">
                <a:avLst/>
              </a:prstGeom>
              <a:noFill/>
            </p:spPr>
            <p:txBody>
              <a:bodyPr wrap="square" rtlCol="0">
                <a:spAutoFit/>
              </a:bodyPr>
              <a:lstStyle/>
              <a:p>
                <a:r>
                  <a:rPr lang="en-US" altLang="zh-TW" sz="2400" dirty="0"/>
                  <a:t>If x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oMath>
                </a14:m>
                <a:r>
                  <a:rPr lang="en-US" altLang="zh-TW" sz="2400" dirty="0"/>
                  <a:t> class 2</a:t>
                </a:r>
                <a:endParaRPr lang="zh-TW" altLang="en-US" sz="24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3469584" y="4303845"/>
                <a:ext cx="1873671" cy="461665"/>
              </a:xfrm>
              <a:prstGeom prst="rect">
                <a:avLst/>
              </a:prstGeom>
              <a:blipFill>
                <a:blip r:embed="rId31"/>
                <a:stretch>
                  <a:fillRect l="-487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6031664" y="4288192"/>
                <a:ext cx="1873671" cy="461665"/>
              </a:xfrm>
              <a:prstGeom prst="rect">
                <a:avLst/>
              </a:prstGeom>
              <a:noFill/>
            </p:spPr>
            <p:txBody>
              <a:bodyPr wrap="square" rtlCol="0">
                <a:spAutoFit/>
              </a:bodyPr>
              <a:lstStyle/>
              <a:p>
                <a:r>
                  <a:rPr lang="en-US" altLang="zh-TW" sz="2400" dirty="0"/>
                  <a:t>If x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oMath>
                </a14:m>
                <a:r>
                  <a:rPr lang="en-US" altLang="zh-TW" sz="2400" dirty="0"/>
                  <a:t> class 3</a:t>
                </a:r>
                <a:endParaRPr lang="zh-TW" altLang="en-US" sz="2400" dirty="0"/>
              </a:p>
            </p:txBody>
          </p:sp>
        </mc:Choice>
        <mc:Fallback xmlns="">
          <p:sp>
            <p:nvSpPr>
              <p:cNvPr id="65" name="文字方塊 64"/>
              <p:cNvSpPr txBox="1">
                <a:spLocks noRot="1" noChangeAspect="1" noMove="1" noResize="1" noEditPoints="1" noAdjustHandles="1" noChangeArrowheads="1" noChangeShapeType="1" noTextEdit="1"/>
              </p:cNvSpPr>
              <p:nvPr/>
            </p:nvSpPr>
            <p:spPr>
              <a:xfrm>
                <a:off x="6031664" y="4288192"/>
                <a:ext cx="1873671" cy="461665"/>
              </a:xfrm>
              <a:prstGeom prst="rect">
                <a:avLst/>
              </a:prstGeom>
              <a:blipFill>
                <a:blip r:embed="rId32"/>
                <a:stretch>
                  <a:fillRect l="-4870" t="-10526" b="-28947"/>
                </a:stretch>
              </a:blipFill>
            </p:spPr>
            <p:txBody>
              <a:bodyPr/>
              <a:lstStyle/>
              <a:p>
                <a:r>
                  <a:rPr lang="zh-TW" altLang="en-US">
                    <a:noFill/>
                  </a:rPr>
                  <a:t> </a:t>
                </a:r>
              </a:p>
            </p:txBody>
          </p:sp>
        </mc:Fallback>
      </mc:AlternateContent>
      <p:sp>
        <p:nvSpPr>
          <p:cNvPr id="66" name="文字方塊 65"/>
          <p:cNvSpPr txBox="1"/>
          <p:nvPr/>
        </p:nvSpPr>
        <p:spPr>
          <a:xfrm>
            <a:off x="7870452" y="3813024"/>
            <a:ext cx="975281" cy="461665"/>
          </a:xfrm>
          <a:prstGeom prst="rect">
            <a:avLst/>
          </a:prstGeom>
          <a:noFill/>
        </p:spPr>
        <p:txBody>
          <a:bodyPr wrap="square" rtlCol="0">
            <a:spAutoFit/>
          </a:bodyPr>
          <a:lstStyle/>
          <a:p>
            <a:r>
              <a:rPr lang="en-US" altLang="zh-TW" sz="2400" dirty="0">
                <a:solidFill>
                  <a:srgbClr val="00B050"/>
                </a:solidFill>
              </a:rPr>
              <a:t>target</a:t>
            </a:r>
            <a:endParaRPr lang="zh-TW" altLang="en-US" sz="2400" dirty="0">
              <a:solidFill>
                <a:srgbClr val="00B050"/>
              </a:solidFill>
            </a:endParaRPr>
          </a:p>
        </p:txBody>
      </p:sp>
      <p:sp>
        <p:nvSpPr>
          <p:cNvPr id="43" name="文字方塊 42"/>
          <p:cNvSpPr txBox="1"/>
          <p:nvPr/>
        </p:nvSpPr>
        <p:spPr>
          <a:xfrm>
            <a:off x="7052573" y="100455"/>
            <a:ext cx="2091427" cy="369332"/>
          </a:xfrm>
          <a:prstGeom prst="rect">
            <a:avLst/>
          </a:prstGeom>
          <a:noFill/>
        </p:spPr>
        <p:txBody>
          <a:bodyPr wrap="square" rtlCol="0">
            <a:spAutoFit/>
          </a:bodyPr>
          <a:lstStyle/>
          <a:p>
            <a:pPr algn="ctr"/>
            <a:r>
              <a:rPr lang="en-US" altLang="zh-TW" dirty="0"/>
              <a:t>[Bishop, P209-210]</a:t>
            </a:r>
            <a:endParaRPr lang="zh-TW" altLang="en-US" dirty="0"/>
          </a:p>
        </p:txBody>
      </p:sp>
      <mc:AlternateContent xmlns:mc="http://schemas.openxmlformats.org/markup-compatibility/2006" xmlns:a14="http://schemas.microsoft.com/office/drawing/2010/main">
        <mc:Choice Requires="a14">
          <p:sp>
            <p:nvSpPr>
              <p:cNvPr id="44" name="文字方塊 43"/>
              <p:cNvSpPr txBox="1"/>
              <p:nvPr/>
            </p:nvSpPr>
            <p:spPr>
              <a:xfrm>
                <a:off x="1605460" y="6106329"/>
                <a:ext cx="10245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1</m:t>
                          </m:r>
                        </m:sub>
                      </m:sSub>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1605460" y="6106329"/>
                <a:ext cx="1024576" cy="430887"/>
              </a:xfrm>
              <a:prstGeom prst="rect">
                <a:avLst/>
              </a:prstGeom>
              <a:blipFill>
                <a:blip r:embed="rId3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4351985" y="6121322"/>
                <a:ext cx="10245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2</m:t>
                          </m:r>
                        </m:sub>
                      </m:sSub>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4351985" y="6121322"/>
                <a:ext cx="1024576" cy="430887"/>
              </a:xfrm>
              <a:prstGeom prst="rect">
                <a:avLst/>
              </a:prstGeom>
              <a:blipFill>
                <a:blip r:embed="rId3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7098510" y="6088118"/>
                <a:ext cx="10245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3</m:t>
                          </m:r>
                        </m:sub>
                      </m:sSub>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7098510" y="6088118"/>
                <a:ext cx="1024576" cy="430887"/>
              </a:xfrm>
              <a:prstGeom prst="rect">
                <a:avLst/>
              </a:prstGeom>
              <a:blipFill>
                <a:blip r:embed="rId3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3908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P spid="9" grpId="0"/>
      <p:bldP spid="15" grpId="0"/>
      <p:bldP spid="22" grpId="0" animBg="1"/>
      <p:bldP spid="28" grpId="0"/>
      <p:bldP spid="35" grpId="0"/>
      <p:bldP spid="36" grpId="0"/>
      <p:bldP spid="37" grpId="0"/>
      <p:bldP spid="38" grpId="0"/>
      <p:bldP spid="55" grpId="0" animBg="1"/>
      <p:bldP spid="56" grpId="0"/>
      <p:bldP spid="57" grpId="0"/>
      <p:bldP spid="58" grpId="0"/>
      <p:bldP spid="59" grpId="0"/>
      <p:bldP spid="60" grpId="0"/>
      <p:bldP spid="61" grpId="0"/>
      <p:bldP spid="62" grpId="0"/>
      <p:bldP spid="64" grpId="0"/>
      <p:bldP spid="65" grpId="0"/>
      <p:bldP spid="66" grpId="0"/>
      <p:bldP spid="44" grpId="0"/>
      <p:bldP spid="45" grpId="0"/>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4962612" y="3516210"/>
            <a:ext cx="3561818" cy="3206261"/>
            <a:chOff x="4962612" y="3516210"/>
            <a:chExt cx="3561818" cy="3206261"/>
          </a:xfrm>
        </p:grpSpPr>
        <p:pic>
          <p:nvPicPr>
            <p:cNvPr id="4" name="圖片 3"/>
            <p:cNvPicPr>
              <a:picLocks noChangeAspect="1"/>
            </p:cNvPicPr>
            <p:nvPr/>
          </p:nvPicPr>
          <p:blipFill>
            <a:blip r:embed="rId4"/>
            <a:stretch>
              <a:fillRect/>
            </a:stretch>
          </p:blipFill>
          <p:spPr>
            <a:xfrm>
              <a:off x="5102840" y="3669596"/>
              <a:ext cx="3421590" cy="2970942"/>
            </a:xfrm>
            <a:prstGeom prst="rect">
              <a:avLst/>
            </a:prstGeom>
          </p:spPr>
        </p:pic>
        <p:graphicFrame>
          <p:nvGraphicFramePr>
            <p:cNvPr id="30" name="Object 12"/>
            <p:cNvGraphicFramePr>
              <a:graphicFrameLocks noChangeAspect="1"/>
            </p:cNvGraphicFramePr>
            <p:nvPr>
              <p:extLst/>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27130" name="方程式" r:id="rId5" imgW="152280" imgH="215640" progId="Equation.3">
                    <p:embed/>
                  </p:oleObj>
                </mc:Choice>
                <mc:Fallback>
                  <p:oleObj name="方程式" r:id="rId5" imgW="152280" imgH="215640" progId="Equation.3">
                    <p:embed/>
                    <p:pic>
                      <p:nvPicPr>
                        <p:cNvPr id="30" name="Object 12"/>
                        <p:cNvPicPr>
                          <a:picLocks noChangeAspect="1" noChangeArrowheads="1"/>
                        </p:cNvPicPr>
                        <p:nvPr/>
                      </p:nvPicPr>
                      <p:blipFill>
                        <a:blip r:embed="rId6"/>
                        <a:srcRect/>
                        <a:stretch>
                          <a:fillRect/>
                        </a:stretch>
                      </p:blipFill>
                      <p:spPr bwMode="auto">
                        <a:xfrm>
                          <a:off x="8019078" y="6127158"/>
                          <a:ext cx="425450" cy="595313"/>
                        </a:xfrm>
                        <a:prstGeom prst="rect">
                          <a:avLst/>
                        </a:prstGeom>
                        <a:solidFill>
                          <a:schemeClr val="bg1"/>
                        </a:solidFill>
                        <a:extLst/>
                      </p:spPr>
                    </p:pic>
                  </p:oleObj>
                </mc:Fallback>
              </mc:AlternateContent>
            </a:graphicData>
          </a:graphic>
        </p:graphicFrame>
        <p:graphicFrame>
          <p:nvGraphicFramePr>
            <p:cNvPr id="31" name="Object 12"/>
            <p:cNvGraphicFramePr>
              <a:graphicFrameLocks noChangeAspect="1"/>
            </p:cNvGraphicFramePr>
            <p:nvPr>
              <p:extLst/>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27131" name="方程式" r:id="rId7" imgW="164880" imgH="215640" progId="Equation.3">
                    <p:embed/>
                  </p:oleObj>
                </mc:Choice>
                <mc:Fallback>
                  <p:oleObj name="方程式" r:id="rId7" imgW="164880" imgH="215640" progId="Equation.3">
                    <p:embed/>
                    <p:pic>
                      <p:nvPicPr>
                        <p:cNvPr id="31" name="Object 12"/>
                        <p:cNvPicPr>
                          <a:picLocks noChangeAspect="1" noChangeArrowheads="1"/>
                        </p:cNvPicPr>
                        <p:nvPr/>
                      </p:nvPicPr>
                      <p:blipFill>
                        <a:blip r:embed="rId8"/>
                        <a:srcRect/>
                        <a:stretch>
                          <a:fillRect/>
                        </a:stretch>
                      </p:blipFill>
                      <p:spPr bwMode="auto">
                        <a:xfrm>
                          <a:off x="4962612" y="3516210"/>
                          <a:ext cx="457200" cy="595313"/>
                        </a:xfrm>
                        <a:prstGeom prst="rect">
                          <a:avLst/>
                        </a:prstGeom>
                        <a:solidFill>
                          <a:schemeClr val="bg1"/>
                        </a:solidFill>
                        <a:extLst/>
                      </p:spPr>
                    </p:pic>
                  </p:oleObj>
                </mc:Fallback>
              </mc:AlternateContent>
            </a:graphicData>
          </a:graphic>
        </p:graphicFrame>
      </p:grpSp>
      <p:sp>
        <p:nvSpPr>
          <p:cNvPr id="2" name="標題 1"/>
          <p:cNvSpPr>
            <a:spLocks noGrp="1"/>
          </p:cNvSpPr>
          <p:nvPr>
            <p:ph type="title"/>
          </p:nvPr>
        </p:nvSpPr>
        <p:spPr/>
        <p:txBody>
          <a:bodyPr/>
          <a:lstStyle/>
          <a:p>
            <a:r>
              <a:rPr lang="en-US" altLang="zh-TW" dirty="0"/>
              <a:t>Limitation of Logistic Regression</a:t>
            </a:r>
            <a:endParaRPr lang="zh-TW" altLang="en-US" dirty="0"/>
          </a:p>
        </p:txBody>
      </p:sp>
      <p:graphicFrame>
        <p:nvGraphicFramePr>
          <p:cNvPr id="47" name="表格 46"/>
          <p:cNvGraphicFramePr>
            <a:graphicFrameLocks noGrp="1"/>
          </p:cNvGraphicFramePr>
          <p:nvPr>
            <p:extLst>
              <p:ext uri="{D42A27DB-BD31-4B8C-83A1-F6EECF244321}">
                <p14:modId xmlns:p14="http://schemas.microsoft.com/office/powerpoint/2010/main" val="1408241974"/>
              </p:ext>
            </p:extLst>
          </p:nvPr>
        </p:nvGraphicFramePr>
        <p:xfrm>
          <a:off x="729402" y="3718925"/>
          <a:ext cx="3659532" cy="2743200"/>
        </p:xfrm>
        <a:graphic>
          <a:graphicData uri="http://schemas.openxmlformats.org/drawingml/2006/table">
            <a:tbl>
              <a:tblPr firstRow="1" bandRow="1">
                <a:tableStyleId>{775DCB02-9BB8-47FD-8907-85C794F793BA}</a:tableStyleId>
              </a:tblPr>
              <a:tblGrid>
                <a:gridCol w="1219844">
                  <a:extLst>
                    <a:ext uri="{9D8B030D-6E8A-4147-A177-3AD203B41FA5}">
                      <a16:colId xmlns:a16="http://schemas.microsoft.com/office/drawing/2014/main" val="20000"/>
                    </a:ext>
                  </a:extLst>
                </a:gridCol>
                <a:gridCol w="1219844">
                  <a:extLst>
                    <a:ext uri="{9D8B030D-6E8A-4147-A177-3AD203B41FA5}">
                      <a16:colId xmlns:a16="http://schemas.microsoft.com/office/drawing/2014/main" val="20001"/>
                    </a:ext>
                  </a:extLst>
                </a:gridCol>
                <a:gridCol w="1219844">
                  <a:extLst>
                    <a:ext uri="{9D8B030D-6E8A-4147-A177-3AD203B41FA5}">
                      <a16:colId xmlns:a16="http://schemas.microsoft.com/office/drawing/2014/main" val="20002"/>
                    </a:ext>
                  </a:extLst>
                </a:gridCol>
              </a:tblGrid>
              <a:tr h="370840">
                <a:tc gridSpan="2">
                  <a:txBody>
                    <a:bodyPr/>
                    <a:lstStyle/>
                    <a:p>
                      <a:pPr algn="ctr"/>
                      <a:r>
                        <a:rPr lang="en-US" altLang="zh-TW" sz="2400" dirty="0"/>
                        <a:t>Input Feature</a:t>
                      </a:r>
                      <a:endParaRPr lang="zh-TW" altLang="en-US" sz="2400" dirty="0"/>
                    </a:p>
                  </a:txBody>
                  <a:tcPr/>
                </a:tc>
                <a:tc hMerge="1">
                  <a:txBody>
                    <a:bodyPr/>
                    <a:lstStyle/>
                    <a:p>
                      <a:endParaRPr lang="zh-TW" altLang="en-US" dirty="0"/>
                    </a:p>
                  </a:txBody>
                  <a:tcPr/>
                </a:tc>
                <a:tc rowSpan="2">
                  <a:txBody>
                    <a:bodyPr/>
                    <a:lstStyle/>
                    <a:p>
                      <a:pPr algn="ctr"/>
                      <a:r>
                        <a:rPr lang="en-US" altLang="zh-TW" sz="2400" dirty="0"/>
                        <a:t>Label</a:t>
                      </a:r>
                      <a:endParaRPr lang="zh-TW" altLang="en-US" sz="2400" dirty="0"/>
                    </a:p>
                  </a:txBody>
                  <a:tcPr anchor="ctr"/>
                </a:tc>
                <a:extLst>
                  <a:ext uri="{0D108BD9-81ED-4DB2-BD59-A6C34878D82A}">
                    <a16:rowId xmlns:a16="http://schemas.microsoft.com/office/drawing/2014/main" val="10000"/>
                  </a:ext>
                </a:extLst>
              </a:tr>
              <a:tr h="370840">
                <a:tc>
                  <a:txBody>
                    <a:bodyPr/>
                    <a:lstStyle/>
                    <a:p>
                      <a:pPr algn="ctr"/>
                      <a:r>
                        <a:rPr lang="en-US" altLang="zh-TW" sz="2400" baseline="0" dirty="0"/>
                        <a:t>x</a:t>
                      </a:r>
                      <a:r>
                        <a:rPr lang="en-US" altLang="zh-TW" sz="2400" baseline="-25000" dirty="0"/>
                        <a:t>1</a:t>
                      </a:r>
                      <a:endParaRPr lang="zh-TW" altLang="en-US" sz="2400" dirty="0"/>
                    </a:p>
                  </a:txBody>
                  <a:tcPr/>
                </a:tc>
                <a:tc>
                  <a:txBody>
                    <a:bodyPr/>
                    <a:lstStyle/>
                    <a:p>
                      <a:pPr algn="ctr"/>
                      <a:r>
                        <a:rPr lang="en-US" altLang="zh-TW" sz="2400" baseline="0" dirty="0"/>
                        <a:t>x</a:t>
                      </a:r>
                      <a:r>
                        <a:rPr lang="en-US" altLang="zh-TW" sz="2400" baseline="-25000" dirty="0"/>
                        <a:t>2</a:t>
                      </a:r>
                      <a:endParaRPr lang="zh-TW" altLang="en-US" sz="2400" dirty="0"/>
                    </a:p>
                  </a:txBody>
                  <a:tcPr/>
                </a:tc>
                <a:tc vMerge="1">
                  <a:txBody>
                    <a:bodyPr/>
                    <a:lstStyle/>
                    <a:p>
                      <a:pPr algn="ctr"/>
                      <a:endParaRPr lang="zh-TW" altLang="en-US" sz="2400" dirty="0"/>
                    </a:p>
                  </a:txBody>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2"/>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FF0000"/>
                          </a:solidFill>
                        </a:rPr>
                        <a:t>Class 1</a:t>
                      </a:r>
                      <a:endParaRPr lang="zh-TW" altLang="en-US" sz="2400" dirty="0">
                        <a:solidFill>
                          <a:srgbClr val="FF0000"/>
                        </a:solidFill>
                      </a:endParaRPr>
                    </a:p>
                  </a:txBody>
                  <a:tcPr/>
                </a:tc>
                <a:extLst>
                  <a:ext uri="{0D108BD9-81ED-4DB2-BD59-A6C34878D82A}">
                    <a16:rowId xmlns:a16="http://schemas.microsoft.com/office/drawing/2014/main" val="10003"/>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FF0000"/>
                          </a:solidFill>
                        </a:rPr>
                        <a:t>Class</a:t>
                      </a:r>
                      <a:r>
                        <a:rPr lang="en-US" altLang="zh-TW" sz="2400" baseline="0" dirty="0">
                          <a:solidFill>
                            <a:srgbClr val="FF0000"/>
                          </a:solidFill>
                        </a:rPr>
                        <a:t> 1</a:t>
                      </a:r>
                      <a:endParaRPr lang="zh-TW" altLang="en-US" sz="2400" dirty="0">
                        <a:solidFill>
                          <a:srgbClr val="FF0000"/>
                        </a:solidFill>
                      </a:endParaRPr>
                    </a:p>
                  </a:txBody>
                  <a:tcPr/>
                </a:tc>
                <a:extLst>
                  <a:ext uri="{0D108BD9-81ED-4DB2-BD59-A6C34878D82A}">
                    <a16:rowId xmlns:a16="http://schemas.microsoft.com/office/drawing/2014/main" val="10004"/>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5"/>
                  </a:ext>
                </a:extLst>
              </a:tr>
            </a:tbl>
          </a:graphicData>
        </a:graphic>
      </p:graphicFrame>
      <p:grpSp>
        <p:nvGrpSpPr>
          <p:cNvPr id="42" name="群組 41"/>
          <p:cNvGrpSpPr/>
          <p:nvPr/>
        </p:nvGrpSpPr>
        <p:grpSpPr>
          <a:xfrm>
            <a:off x="331554" y="1599940"/>
            <a:ext cx="4384090" cy="1993608"/>
            <a:chOff x="4950833" y="25634"/>
            <a:chExt cx="4384090" cy="1993608"/>
          </a:xfrm>
        </p:grpSpPr>
        <p:sp>
          <p:nvSpPr>
            <p:cNvPr id="9" name="橢圓 8"/>
            <p:cNvSpPr/>
            <p:nvPr/>
          </p:nvSpPr>
          <p:spPr>
            <a:xfrm>
              <a:off x="7313925" y="590377"/>
              <a:ext cx="772783" cy="7727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0" name="Object 12"/>
            <p:cNvGraphicFramePr>
              <a:graphicFrameLocks noChangeAspect="1"/>
            </p:cNvGraphicFramePr>
            <p:nvPr>
              <p:extLst>
                <p:ext uri="{D42A27DB-BD31-4B8C-83A1-F6EECF244321}">
                  <p14:modId xmlns:p14="http://schemas.microsoft.com/office/powerpoint/2010/main" val="2380996105"/>
                </p:ext>
              </p:extLst>
            </p:nvPr>
          </p:nvGraphicFramePr>
          <p:xfrm>
            <a:off x="8982054" y="772456"/>
            <a:ext cx="352869" cy="414081"/>
          </p:xfrm>
          <a:graphic>
            <a:graphicData uri="http://schemas.openxmlformats.org/presentationml/2006/ole">
              <mc:AlternateContent xmlns:mc="http://schemas.openxmlformats.org/markup-compatibility/2006">
                <mc:Choice xmlns:v="urn:schemas-microsoft-com:vml" Requires="v">
                  <p:oleObj spid="_x0000_s27132" name="方程式" r:id="rId9" imgW="139680" imgH="164880" progId="Equation.3">
                    <p:embed/>
                  </p:oleObj>
                </mc:Choice>
                <mc:Fallback>
                  <p:oleObj name="方程式" r:id="rId9" imgW="139680" imgH="164880" progId="Equation.3">
                    <p:embed/>
                    <p:pic>
                      <p:nvPicPr>
                        <p:cNvPr id="10" name="Object 12"/>
                        <p:cNvPicPr>
                          <a:picLocks noChangeAspect="1" noChangeArrowheads="1"/>
                        </p:cNvPicPr>
                        <p:nvPr/>
                      </p:nvPicPr>
                      <p:blipFill>
                        <a:blip r:embed="rId10"/>
                        <a:srcRect/>
                        <a:stretch>
                          <a:fillRect/>
                        </a:stretch>
                      </p:blipFill>
                      <p:spPr bwMode="auto">
                        <a:xfrm>
                          <a:off x="8982054" y="772456"/>
                          <a:ext cx="352869" cy="414081"/>
                        </a:xfrm>
                        <a:prstGeom prst="rect">
                          <a:avLst/>
                        </a:prstGeom>
                        <a:noFill/>
                        <a:extLst/>
                      </p:spPr>
                    </p:pic>
                  </p:oleObj>
                </mc:Fallback>
              </mc:AlternateContent>
            </a:graphicData>
          </a:graphic>
        </p:graphicFrame>
        <p:grpSp>
          <p:nvGrpSpPr>
            <p:cNvPr id="11" name="群組 10"/>
            <p:cNvGrpSpPr/>
            <p:nvPr/>
          </p:nvGrpSpPr>
          <p:grpSpPr>
            <a:xfrm>
              <a:off x="6179997" y="730888"/>
              <a:ext cx="520319" cy="520319"/>
              <a:chOff x="3342651" y="3507082"/>
              <a:chExt cx="520319" cy="520319"/>
            </a:xfrm>
          </p:grpSpPr>
          <p:sp>
            <p:nvSpPr>
              <p:cNvPr id="12" name="矩形 1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7133" name="方程式" r:id="rId11" imgW="139680" imgH="139680" progId="Equation.3">
                      <p:embed/>
                    </p:oleObj>
                  </mc:Choice>
                  <mc:Fallback>
                    <p:oleObj name="方程式" r:id="rId11" imgW="139680" imgH="139680" progId="Equation.3">
                      <p:embed/>
                      <p:pic>
                        <p:nvPicPr>
                          <p:cNvPr id="13" name="Object 12"/>
                          <p:cNvPicPr>
                            <a:picLocks noChangeAspect="1" noChangeArrowheads="1"/>
                          </p:cNvPicPr>
                          <p:nvPr/>
                        </p:nvPicPr>
                        <p:blipFill>
                          <a:blip r:embed="rId1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4" name="Object 12"/>
            <p:cNvGraphicFramePr>
              <a:graphicFrameLocks noChangeAspect="1"/>
            </p:cNvGraphicFramePr>
            <p:nvPr>
              <p:extLst/>
            </p:nvPr>
          </p:nvGraphicFramePr>
          <p:xfrm>
            <a:off x="6844972" y="555469"/>
            <a:ext cx="352425" cy="350837"/>
          </p:xfrm>
          <a:graphic>
            <a:graphicData uri="http://schemas.openxmlformats.org/presentationml/2006/ole">
              <mc:AlternateContent xmlns:mc="http://schemas.openxmlformats.org/markup-compatibility/2006">
                <mc:Choice xmlns:v="urn:schemas-microsoft-com:vml" Requires="v">
                  <p:oleObj spid="_x0000_s27134" name="方程式" r:id="rId13" imgW="126720" imgH="126720" progId="Equation.3">
                    <p:embed/>
                  </p:oleObj>
                </mc:Choice>
                <mc:Fallback>
                  <p:oleObj name="方程式" r:id="rId13" imgW="126720" imgH="126720" progId="Equation.3">
                    <p:embed/>
                    <p:pic>
                      <p:nvPicPr>
                        <p:cNvPr id="14" name="Object 12"/>
                        <p:cNvPicPr>
                          <a:picLocks noChangeAspect="1" noChangeArrowheads="1"/>
                        </p:cNvPicPr>
                        <p:nvPr/>
                      </p:nvPicPr>
                      <p:blipFill>
                        <a:blip r:embed="rId14"/>
                        <a:srcRect/>
                        <a:stretch>
                          <a:fillRect/>
                        </a:stretch>
                      </p:blipFill>
                      <p:spPr bwMode="auto">
                        <a:xfrm>
                          <a:off x="6844972" y="555469"/>
                          <a:ext cx="352425" cy="350837"/>
                        </a:xfrm>
                        <a:prstGeom prst="rect">
                          <a:avLst/>
                        </a:prstGeom>
                        <a:noFill/>
                        <a:extLst/>
                      </p:spPr>
                    </p:pic>
                  </p:oleObj>
                </mc:Fallback>
              </mc:AlternateContent>
            </a:graphicData>
          </a:graphic>
        </p:graphicFrame>
        <p:graphicFrame>
          <p:nvGraphicFramePr>
            <p:cNvPr id="15" name="Object 12"/>
            <p:cNvGraphicFramePr>
              <a:graphicFrameLocks noChangeAspect="1"/>
            </p:cNvGraphicFramePr>
            <p:nvPr>
              <p:extLst>
                <p:ext uri="{D42A27DB-BD31-4B8C-83A1-F6EECF244321}">
                  <p14:modId xmlns:p14="http://schemas.microsoft.com/office/powerpoint/2010/main" val="2977420820"/>
                </p:ext>
              </p:extLst>
            </p:nvPr>
          </p:nvGraphicFramePr>
          <p:xfrm>
            <a:off x="5408033" y="25634"/>
            <a:ext cx="493713" cy="595313"/>
          </p:xfrm>
          <a:graphic>
            <a:graphicData uri="http://schemas.openxmlformats.org/presentationml/2006/ole">
              <mc:AlternateContent xmlns:mc="http://schemas.openxmlformats.org/markup-compatibility/2006">
                <mc:Choice xmlns:v="urn:schemas-microsoft-com:vml" Requires="v">
                  <p:oleObj spid="_x0000_s27135" name="方程式" r:id="rId15" imgW="177480" imgH="215640" progId="Equation.3">
                    <p:embed/>
                  </p:oleObj>
                </mc:Choice>
                <mc:Fallback>
                  <p:oleObj name="方程式" r:id="rId15" imgW="177480" imgH="215640" progId="Equation.3">
                    <p:embed/>
                    <p:pic>
                      <p:nvPicPr>
                        <p:cNvPr id="15" name="Object 12"/>
                        <p:cNvPicPr>
                          <a:picLocks noChangeAspect="1" noChangeArrowheads="1"/>
                        </p:cNvPicPr>
                        <p:nvPr/>
                      </p:nvPicPr>
                      <p:blipFill>
                        <a:blip r:embed="rId16"/>
                        <a:srcRect/>
                        <a:stretch>
                          <a:fillRect/>
                        </a:stretch>
                      </p:blipFill>
                      <p:spPr bwMode="auto">
                        <a:xfrm>
                          <a:off x="5408033" y="25634"/>
                          <a:ext cx="493713" cy="595313"/>
                        </a:xfrm>
                        <a:prstGeom prst="rect">
                          <a:avLst/>
                        </a:prstGeom>
                        <a:noFill/>
                        <a:extLst/>
                      </p:spPr>
                    </p:pic>
                  </p:oleObj>
                </mc:Fallback>
              </mc:AlternateContent>
            </a:graphicData>
          </a:graphic>
        </p:graphicFrame>
        <p:graphicFrame>
          <p:nvGraphicFramePr>
            <p:cNvPr id="16" name="Object 12"/>
            <p:cNvGraphicFramePr>
              <a:graphicFrameLocks noChangeAspect="1"/>
            </p:cNvGraphicFramePr>
            <p:nvPr>
              <p:extLst>
                <p:ext uri="{D42A27DB-BD31-4B8C-83A1-F6EECF244321}">
                  <p14:modId xmlns:p14="http://schemas.microsoft.com/office/powerpoint/2010/main" val="2296035496"/>
                </p:ext>
              </p:extLst>
            </p:nvPr>
          </p:nvGraphicFramePr>
          <p:xfrm>
            <a:off x="5355663" y="757683"/>
            <a:ext cx="528638" cy="595313"/>
          </p:xfrm>
          <a:graphic>
            <a:graphicData uri="http://schemas.openxmlformats.org/presentationml/2006/ole">
              <mc:AlternateContent xmlns:mc="http://schemas.openxmlformats.org/markup-compatibility/2006">
                <mc:Choice xmlns:v="urn:schemas-microsoft-com:vml" Requires="v">
                  <p:oleObj spid="_x0000_s27136" name="方程式" r:id="rId17" imgW="190440" imgH="215640" progId="Equation.3">
                    <p:embed/>
                  </p:oleObj>
                </mc:Choice>
                <mc:Fallback>
                  <p:oleObj name="方程式" r:id="rId17" imgW="190440" imgH="215640" progId="Equation.3">
                    <p:embed/>
                    <p:pic>
                      <p:nvPicPr>
                        <p:cNvPr id="16" name="Object 12"/>
                        <p:cNvPicPr>
                          <a:picLocks noChangeAspect="1" noChangeArrowheads="1"/>
                        </p:cNvPicPr>
                        <p:nvPr/>
                      </p:nvPicPr>
                      <p:blipFill>
                        <a:blip r:embed="rId18"/>
                        <a:srcRect/>
                        <a:stretch>
                          <a:fillRect/>
                        </a:stretch>
                      </p:blipFill>
                      <p:spPr bwMode="auto">
                        <a:xfrm>
                          <a:off x="5355663" y="757683"/>
                          <a:ext cx="528638" cy="595313"/>
                        </a:xfrm>
                        <a:prstGeom prst="rect">
                          <a:avLst/>
                        </a:prstGeom>
                        <a:noFill/>
                        <a:extLst/>
                      </p:spPr>
                    </p:pic>
                  </p:oleObj>
                </mc:Fallback>
              </mc:AlternateContent>
            </a:graphicData>
          </a:graphic>
        </p:graphicFrame>
        <p:cxnSp>
          <p:nvCxnSpPr>
            <p:cNvPr id="18" name="直線單箭頭接點 17"/>
            <p:cNvCxnSpPr>
              <a:stCxn id="9" idx="6"/>
            </p:cNvCxnSpPr>
            <p:nvPr/>
          </p:nvCxnSpPr>
          <p:spPr>
            <a:xfrm>
              <a:off x="8086708" y="976769"/>
              <a:ext cx="8632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712011" y="99854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1"/>
            </p:cNvCxnSpPr>
            <p:nvPr/>
          </p:nvCxnSpPr>
          <p:spPr>
            <a:xfrm>
              <a:off x="5389072" y="393260"/>
              <a:ext cx="790925" cy="597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2" idx="1"/>
            </p:cNvCxnSpPr>
            <p:nvPr/>
          </p:nvCxnSpPr>
          <p:spPr>
            <a:xfrm flipV="1">
              <a:off x="5383680" y="991048"/>
              <a:ext cx="796317" cy="6537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ext uri="{D42A27DB-BD31-4B8C-83A1-F6EECF244321}">
                  <p14:modId xmlns:p14="http://schemas.microsoft.com/office/powerpoint/2010/main" val="3026594032"/>
                </p:ext>
              </p:extLst>
            </p:nvPr>
          </p:nvGraphicFramePr>
          <p:xfrm>
            <a:off x="4982583" y="25634"/>
            <a:ext cx="425450" cy="595313"/>
          </p:xfrm>
          <a:graphic>
            <a:graphicData uri="http://schemas.openxmlformats.org/presentationml/2006/ole">
              <mc:AlternateContent xmlns:mc="http://schemas.openxmlformats.org/markup-compatibility/2006">
                <mc:Choice xmlns:v="urn:schemas-microsoft-com:vml" Requires="v">
                  <p:oleObj spid="_x0000_s27137" name="方程式" r:id="rId19" imgW="152280" imgH="215640" progId="Equation.3">
                    <p:embed/>
                  </p:oleObj>
                </mc:Choice>
                <mc:Fallback>
                  <p:oleObj name="方程式" r:id="rId19" imgW="152280" imgH="215640" progId="Equation.3">
                    <p:embed/>
                    <p:pic>
                      <p:nvPicPr>
                        <p:cNvPr id="24" name="Object 12"/>
                        <p:cNvPicPr>
                          <a:picLocks noChangeAspect="1" noChangeArrowheads="1"/>
                        </p:cNvPicPr>
                        <p:nvPr/>
                      </p:nvPicPr>
                      <p:blipFill>
                        <a:blip r:embed="rId6"/>
                        <a:srcRect/>
                        <a:stretch>
                          <a:fillRect/>
                        </a:stretch>
                      </p:blipFill>
                      <p:spPr bwMode="auto">
                        <a:xfrm>
                          <a:off x="4982583" y="25634"/>
                          <a:ext cx="425450" cy="595313"/>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3092362699"/>
                </p:ext>
              </p:extLst>
            </p:nvPr>
          </p:nvGraphicFramePr>
          <p:xfrm>
            <a:off x="4950833" y="1282830"/>
            <a:ext cx="457200" cy="595313"/>
          </p:xfrm>
          <a:graphic>
            <a:graphicData uri="http://schemas.openxmlformats.org/presentationml/2006/ole">
              <mc:AlternateContent xmlns:mc="http://schemas.openxmlformats.org/markup-compatibility/2006">
                <mc:Choice xmlns:v="urn:schemas-microsoft-com:vml" Requires="v">
                  <p:oleObj spid="_x0000_s27138" name="方程式" r:id="rId20" imgW="164880" imgH="215640" progId="Equation.3">
                    <p:embed/>
                  </p:oleObj>
                </mc:Choice>
                <mc:Fallback>
                  <p:oleObj name="方程式" r:id="rId20" imgW="164880" imgH="215640" progId="Equation.3">
                    <p:embed/>
                    <p:pic>
                      <p:nvPicPr>
                        <p:cNvPr id="25" name="Object 12"/>
                        <p:cNvPicPr>
                          <a:picLocks noChangeAspect="1" noChangeArrowheads="1"/>
                        </p:cNvPicPr>
                        <p:nvPr/>
                      </p:nvPicPr>
                      <p:blipFill>
                        <a:blip r:embed="rId8"/>
                        <a:srcRect/>
                        <a:stretch>
                          <a:fillRect/>
                        </a:stretch>
                      </p:blipFill>
                      <p:spPr bwMode="auto">
                        <a:xfrm>
                          <a:off x="4950833" y="1282830"/>
                          <a:ext cx="457200" cy="595313"/>
                        </a:xfrm>
                        <a:prstGeom prst="rect">
                          <a:avLst/>
                        </a:prstGeom>
                        <a:noFill/>
                        <a:extLst/>
                      </p:spPr>
                    </p:pic>
                  </p:oleObj>
                </mc:Fallback>
              </mc:AlternateContent>
            </a:graphicData>
          </a:graphic>
        </p:graphicFrame>
        <p:sp>
          <p:nvSpPr>
            <p:cNvPr id="5" name="手繪多邊形 4"/>
            <p:cNvSpPr/>
            <p:nvPr/>
          </p:nvSpPr>
          <p:spPr>
            <a:xfrm>
              <a:off x="7409391" y="786616"/>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6" name="Object 12"/>
            <p:cNvGraphicFramePr>
              <a:graphicFrameLocks noChangeAspect="1"/>
            </p:cNvGraphicFramePr>
            <p:nvPr>
              <p:extLst>
                <p:ext uri="{D42A27DB-BD31-4B8C-83A1-F6EECF244321}">
                  <p14:modId xmlns:p14="http://schemas.microsoft.com/office/powerpoint/2010/main" val="2623095909"/>
                </p:ext>
              </p:extLst>
            </p:nvPr>
          </p:nvGraphicFramePr>
          <p:xfrm>
            <a:off x="6256991" y="1528705"/>
            <a:ext cx="352425" cy="490537"/>
          </p:xfrm>
          <a:graphic>
            <a:graphicData uri="http://schemas.openxmlformats.org/presentationml/2006/ole">
              <mc:AlternateContent xmlns:mc="http://schemas.openxmlformats.org/markup-compatibility/2006">
                <mc:Choice xmlns:v="urn:schemas-microsoft-com:vml" Requires="v">
                  <p:oleObj spid="_x0000_s27139" name="方程式" r:id="rId21" imgW="126720" imgH="177480" progId="Equation.3">
                    <p:embed/>
                  </p:oleObj>
                </mc:Choice>
                <mc:Fallback>
                  <p:oleObj name="方程式" r:id="rId21" imgW="126720" imgH="177480" progId="Equation.3">
                    <p:embed/>
                    <p:pic>
                      <p:nvPicPr>
                        <p:cNvPr id="36" name="Object 12"/>
                        <p:cNvPicPr>
                          <a:picLocks noChangeAspect="1" noChangeArrowheads="1"/>
                        </p:cNvPicPr>
                        <p:nvPr/>
                      </p:nvPicPr>
                      <p:blipFill>
                        <a:blip r:embed="rId22"/>
                        <a:srcRect/>
                        <a:stretch>
                          <a:fillRect/>
                        </a:stretch>
                      </p:blipFill>
                      <p:spPr bwMode="auto">
                        <a:xfrm>
                          <a:off x="6256991" y="1528705"/>
                          <a:ext cx="352425" cy="490537"/>
                        </a:xfrm>
                        <a:prstGeom prst="rect">
                          <a:avLst/>
                        </a:prstGeom>
                        <a:noFill/>
                        <a:extLst/>
                      </p:spPr>
                    </p:pic>
                  </p:oleObj>
                </mc:Fallback>
              </mc:AlternateContent>
            </a:graphicData>
          </a:graphic>
        </p:graphicFrame>
        <p:cxnSp>
          <p:nvCxnSpPr>
            <p:cNvPr id="37" name="直線單箭頭接點 36"/>
            <p:cNvCxnSpPr/>
            <p:nvPr/>
          </p:nvCxnSpPr>
          <p:spPr>
            <a:xfrm flipV="1">
              <a:off x="6440156" y="1251207"/>
              <a:ext cx="0" cy="2922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8" name="Object 12"/>
          <p:cNvGraphicFramePr>
            <a:graphicFrameLocks noChangeAspect="1"/>
          </p:cNvGraphicFramePr>
          <p:nvPr>
            <p:extLst>
              <p:ext uri="{D42A27DB-BD31-4B8C-83A1-F6EECF244321}">
                <p14:modId xmlns:p14="http://schemas.microsoft.com/office/powerpoint/2010/main" val="3625445915"/>
              </p:ext>
            </p:extLst>
          </p:nvPr>
        </p:nvGraphicFramePr>
        <p:xfrm>
          <a:off x="4828110" y="1849664"/>
          <a:ext cx="2759075" cy="1133475"/>
        </p:xfrm>
        <a:graphic>
          <a:graphicData uri="http://schemas.openxmlformats.org/presentationml/2006/ole">
            <mc:AlternateContent xmlns:mc="http://schemas.openxmlformats.org/markup-compatibility/2006">
              <mc:Choice xmlns:v="urn:schemas-microsoft-com:vml" Requires="v">
                <p:oleObj spid="_x0000_s27140" name="方程式" r:id="rId23" imgW="1104840" imgH="457200" progId="Equation.3">
                  <p:embed/>
                </p:oleObj>
              </mc:Choice>
              <mc:Fallback>
                <p:oleObj name="方程式" r:id="rId23" imgW="1104840" imgH="457200" progId="Equation.3">
                  <p:embed/>
                  <p:pic>
                    <p:nvPicPr>
                      <p:cNvPr id="38" name="Object 12"/>
                      <p:cNvPicPr>
                        <a:picLocks noChangeAspect="1" noChangeArrowheads="1"/>
                      </p:cNvPicPr>
                      <p:nvPr/>
                    </p:nvPicPr>
                    <p:blipFill>
                      <a:blip r:embed="rId24"/>
                      <a:srcRect/>
                      <a:stretch>
                        <a:fillRect/>
                      </a:stretch>
                    </p:blipFill>
                    <p:spPr bwMode="auto">
                      <a:xfrm>
                        <a:off x="4828110" y="1849664"/>
                        <a:ext cx="2759075" cy="1133475"/>
                      </a:xfrm>
                      <a:prstGeom prst="rect">
                        <a:avLst/>
                      </a:prstGeom>
                      <a:noFill/>
                      <a:extLst/>
                    </p:spPr>
                  </p:pic>
                </p:oleObj>
              </mc:Fallback>
            </mc:AlternateContent>
          </a:graphicData>
        </a:graphic>
      </p:graphicFrame>
      <p:graphicFrame>
        <p:nvGraphicFramePr>
          <p:cNvPr id="39" name="Object 12"/>
          <p:cNvGraphicFramePr>
            <a:graphicFrameLocks noChangeAspect="1"/>
          </p:cNvGraphicFramePr>
          <p:nvPr>
            <p:extLst>
              <p:ext uri="{D42A27DB-BD31-4B8C-83A1-F6EECF244321}">
                <p14:modId xmlns:p14="http://schemas.microsoft.com/office/powerpoint/2010/main" val="18638034"/>
              </p:ext>
            </p:extLst>
          </p:nvPr>
        </p:nvGraphicFramePr>
        <p:xfrm>
          <a:off x="1646158" y="1433142"/>
          <a:ext cx="2998787" cy="552450"/>
        </p:xfrm>
        <a:graphic>
          <a:graphicData uri="http://schemas.openxmlformats.org/presentationml/2006/ole">
            <mc:AlternateContent xmlns:mc="http://schemas.openxmlformats.org/markup-compatibility/2006">
              <mc:Choice xmlns:v="urn:schemas-microsoft-com:vml" Requires="v">
                <p:oleObj spid="_x0000_s27141" name="方程式" r:id="rId25" imgW="1168200" imgH="215640" progId="Equation.3">
                  <p:embed/>
                </p:oleObj>
              </mc:Choice>
              <mc:Fallback>
                <p:oleObj name="方程式" r:id="rId25" imgW="1168200" imgH="215640" progId="Equation.3">
                  <p:embed/>
                  <p:pic>
                    <p:nvPicPr>
                      <p:cNvPr id="39" name="Object 12"/>
                      <p:cNvPicPr>
                        <a:picLocks noChangeAspect="1" noChangeArrowheads="1"/>
                      </p:cNvPicPr>
                      <p:nvPr/>
                    </p:nvPicPr>
                    <p:blipFill>
                      <a:blip r:embed="rId26"/>
                      <a:srcRect/>
                      <a:stretch>
                        <a:fillRect/>
                      </a:stretch>
                    </p:blipFill>
                    <p:spPr bwMode="auto">
                      <a:xfrm>
                        <a:off x="1646158" y="1433142"/>
                        <a:ext cx="2998787" cy="552450"/>
                      </a:xfrm>
                      <a:prstGeom prst="rect">
                        <a:avLst/>
                      </a:prstGeom>
                      <a:noFill/>
                      <a:extLst/>
                    </p:spPr>
                  </p:pic>
                </p:oleObj>
              </mc:Fallback>
            </mc:AlternateContent>
          </a:graphicData>
        </a:graphic>
      </p:graphicFrame>
      <p:sp>
        <p:nvSpPr>
          <p:cNvPr id="6" name="文字方塊 5"/>
          <p:cNvSpPr txBox="1"/>
          <p:nvPr/>
        </p:nvSpPr>
        <p:spPr>
          <a:xfrm>
            <a:off x="5419812" y="4269447"/>
            <a:ext cx="78404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35" name="文字方塊 34"/>
          <p:cNvSpPr txBox="1"/>
          <p:nvPr/>
        </p:nvSpPr>
        <p:spPr>
          <a:xfrm>
            <a:off x="7439788" y="5475378"/>
            <a:ext cx="82471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40" name="文字方塊 39"/>
          <p:cNvSpPr txBox="1"/>
          <p:nvPr/>
        </p:nvSpPr>
        <p:spPr>
          <a:xfrm>
            <a:off x="7458400" y="4276285"/>
            <a:ext cx="8061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41" name="文字方塊 40"/>
          <p:cNvSpPr txBox="1"/>
          <p:nvPr/>
        </p:nvSpPr>
        <p:spPr>
          <a:xfrm>
            <a:off x="5409495" y="5475379"/>
            <a:ext cx="794357"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7" name="矩形 6"/>
          <p:cNvSpPr/>
          <p:nvPr/>
        </p:nvSpPr>
        <p:spPr>
          <a:xfrm>
            <a:off x="5913749" y="3341268"/>
            <a:ext cx="1799772" cy="59465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2800" dirty="0"/>
              <a:t>Can we?</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7738779" y="1936590"/>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7738779" y="1936590"/>
                <a:ext cx="1051442" cy="369332"/>
              </a:xfrm>
              <a:prstGeom prst="rect">
                <a:avLst/>
              </a:prstGeom>
              <a:blipFill>
                <a:blip r:embed="rId27"/>
                <a:stretch>
                  <a:fillRect l="-9827" r="-10405"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7738779" y="2495643"/>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&lt;0)</m:t>
                      </m:r>
                    </m:oMath>
                  </m:oMathPara>
                </a14:m>
                <a:endParaRPr lang="zh-TW" altLang="en-US" sz="2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7738779" y="2495643"/>
                <a:ext cx="1051442" cy="369332"/>
              </a:xfrm>
              <a:prstGeom prst="rect">
                <a:avLst/>
              </a:prstGeom>
              <a:blipFill>
                <a:blip r:embed="rId28"/>
                <a:stretch>
                  <a:fillRect l="-9827" r="-10405" b="-34426"/>
                </a:stretch>
              </a:blipFill>
            </p:spPr>
            <p:txBody>
              <a:bodyPr/>
              <a:lstStyle/>
              <a:p>
                <a:r>
                  <a:rPr lang="zh-TW" altLang="en-US">
                    <a:noFill/>
                  </a:rPr>
                  <a:t> </a:t>
                </a:r>
              </a:p>
            </p:txBody>
          </p:sp>
        </mc:Fallback>
      </mc:AlternateContent>
      <p:cxnSp>
        <p:nvCxnSpPr>
          <p:cNvPr id="43" name="直線接點 42"/>
          <p:cNvCxnSpPr>
            <a:cxnSpLocks/>
          </p:cNvCxnSpPr>
          <p:nvPr/>
        </p:nvCxnSpPr>
        <p:spPr>
          <a:xfrm flipH="1">
            <a:off x="5922212" y="4370281"/>
            <a:ext cx="2662544" cy="20102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51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5" grpId="0" animBg="1"/>
      <p:bldP spid="40" grpId="0" animBg="1"/>
      <p:bldP spid="41" grpId="0" animBg="1"/>
      <p:bldP spid="7" grpId="0" animBg="1"/>
      <p:bldP spid="8"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Limitation of Logistic Regression</a:t>
            </a:r>
            <a:endParaRPr lang="zh-TW" altLang="en-US" dirty="0"/>
          </a:p>
        </p:txBody>
      </p:sp>
      <p:sp>
        <p:nvSpPr>
          <p:cNvPr id="3" name="內容版面配置區 2"/>
          <p:cNvSpPr>
            <a:spLocks noGrp="1"/>
          </p:cNvSpPr>
          <p:nvPr>
            <p:ph idx="1"/>
          </p:nvPr>
        </p:nvSpPr>
        <p:spPr/>
        <p:txBody>
          <a:bodyPr>
            <a:normAutofit/>
          </a:bodyPr>
          <a:lstStyle/>
          <a:p>
            <a:r>
              <a:rPr lang="en-US" altLang="zh-TW" b="1" i="1" u="sng" dirty="0"/>
              <a:t>Feature transformation</a:t>
            </a:r>
            <a:endParaRPr lang="zh-TW" altLang="en-US" b="1" i="1" u="sng" dirty="0"/>
          </a:p>
        </p:txBody>
      </p:sp>
      <p:grpSp>
        <p:nvGrpSpPr>
          <p:cNvPr id="13" name="群組 12"/>
          <p:cNvGrpSpPr/>
          <p:nvPr/>
        </p:nvGrpSpPr>
        <p:grpSpPr>
          <a:xfrm>
            <a:off x="762532" y="3454567"/>
            <a:ext cx="3561818" cy="3206261"/>
            <a:chOff x="4962612" y="3516210"/>
            <a:chExt cx="3561818" cy="3206261"/>
          </a:xfrm>
        </p:grpSpPr>
        <p:pic>
          <p:nvPicPr>
            <p:cNvPr id="14" name="圖片 13"/>
            <p:cNvPicPr>
              <a:picLocks noChangeAspect="1"/>
            </p:cNvPicPr>
            <p:nvPr/>
          </p:nvPicPr>
          <p:blipFill>
            <a:blip r:embed="rId3"/>
            <a:stretch>
              <a:fillRect/>
            </a:stretch>
          </p:blipFill>
          <p:spPr>
            <a:xfrm>
              <a:off x="5102840" y="3669596"/>
              <a:ext cx="3421590" cy="2970942"/>
            </a:xfrm>
            <a:prstGeom prst="rect">
              <a:avLst/>
            </a:prstGeom>
          </p:spPr>
        </p:pic>
        <p:graphicFrame>
          <p:nvGraphicFramePr>
            <p:cNvPr id="15" name="Object 12"/>
            <p:cNvGraphicFramePr>
              <a:graphicFrameLocks noChangeAspect="1"/>
            </p:cNvGraphicFramePr>
            <p:nvPr>
              <p:extLst/>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20650" name="方程式" r:id="rId4" imgW="152280" imgH="215640" progId="Equation.3">
                    <p:embed/>
                  </p:oleObj>
                </mc:Choice>
                <mc:Fallback>
                  <p:oleObj name="方程式" r:id="rId4" imgW="152280" imgH="215640" progId="Equation.3">
                    <p:embed/>
                    <p:pic>
                      <p:nvPicPr>
                        <p:cNvPr id="30" name="Object 12"/>
                        <p:cNvPicPr>
                          <a:picLocks noChangeAspect="1" noChangeArrowheads="1"/>
                        </p:cNvPicPr>
                        <p:nvPr/>
                      </p:nvPicPr>
                      <p:blipFill>
                        <a:blip r:embed="rId5"/>
                        <a:srcRect/>
                        <a:stretch>
                          <a:fillRect/>
                        </a:stretch>
                      </p:blipFill>
                      <p:spPr bwMode="auto">
                        <a:xfrm>
                          <a:off x="8019078" y="6127158"/>
                          <a:ext cx="425450" cy="595313"/>
                        </a:xfrm>
                        <a:prstGeom prst="rect">
                          <a:avLst/>
                        </a:prstGeom>
                        <a:solidFill>
                          <a:schemeClr val="bg1"/>
                        </a:solidFill>
                        <a:extLst/>
                      </p:spPr>
                    </p:pic>
                  </p:oleObj>
                </mc:Fallback>
              </mc:AlternateContent>
            </a:graphicData>
          </a:graphic>
        </p:graphicFrame>
        <p:graphicFrame>
          <p:nvGraphicFramePr>
            <p:cNvPr id="16" name="Object 12"/>
            <p:cNvGraphicFramePr>
              <a:graphicFrameLocks noChangeAspect="1"/>
            </p:cNvGraphicFramePr>
            <p:nvPr>
              <p:extLst/>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20651" name="方程式" r:id="rId6" imgW="164880" imgH="215640" progId="Equation.3">
                    <p:embed/>
                  </p:oleObj>
                </mc:Choice>
                <mc:Fallback>
                  <p:oleObj name="方程式" r:id="rId6" imgW="164880" imgH="215640" progId="Equation.3">
                    <p:embed/>
                    <p:pic>
                      <p:nvPicPr>
                        <p:cNvPr id="31" name="Object 12"/>
                        <p:cNvPicPr>
                          <a:picLocks noChangeAspect="1" noChangeArrowheads="1"/>
                        </p:cNvPicPr>
                        <p:nvPr/>
                      </p:nvPicPr>
                      <p:blipFill>
                        <a:blip r:embed="rId7"/>
                        <a:srcRect/>
                        <a:stretch>
                          <a:fillRect/>
                        </a:stretch>
                      </p:blipFill>
                      <p:spPr bwMode="auto">
                        <a:xfrm>
                          <a:off x="4962612" y="3516210"/>
                          <a:ext cx="457200" cy="595313"/>
                        </a:xfrm>
                        <a:prstGeom prst="rect">
                          <a:avLst/>
                        </a:prstGeom>
                        <a:solidFill>
                          <a:schemeClr val="bg1"/>
                        </a:solidFill>
                        <a:extLst/>
                      </p:spPr>
                    </p:pic>
                  </p:oleObj>
                </mc:Fallback>
              </mc:AlternateContent>
            </a:graphicData>
          </a:graphic>
        </p:graphicFrame>
      </p:grpSp>
      <mc:AlternateContent xmlns:mc="http://schemas.openxmlformats.org/markup-compatibility/2006" xmlns:a14="http://schemas.microsoft.com/office/drawing/2010/main">
        <mc:Choice Requires="a14">
          <p:sp>
            <p:nvSpPr>
              <p:cNvPr id="9" name="文字方塊 8"/>
              <p:cNvSpPr txBox="1"/>
              <p:nvPr/>
            </p:nvSpPr>
            <p:spPr>
              <a:xfrm>
                <a:off x="1396756" y="5294215"/>
                <a:ext cx="463652"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396756" y="5294215"/>
                <a:ext cx="463652" cy="61581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3146906" y="4049880"/>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146906" y="4049880"/>
                <a:ext cx="463652" cy="613438"/>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1396756" y="407252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396756" y="4072521"/>
                <a:ext cx="463652" cy="613438"/>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146906" y="5296587"/>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146906" y="5296587"/>
                <a:ext cx="463652" cy="613438"/>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892691" y="2867522"/>
                <a:ext cx="596830" cy="614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e>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e>
                          </m:eqAr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92691" y="2867522"/>
                <a:ext cx="596830" cy="614912"/>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4804291" y="2800676"/>
                <a:ext cx="605294" cy="7493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m:t>
                                  </m:r>
                                </m:sup>
                              </m:sSubSup>
                            </m:e>
                            <m:e>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e>
                          </m:eqAr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4804291" y="2800676"/>
                <a:ext cx="605294" cy="749372"/>
              </a:xfrm>
              <a:prstGeom prst="rect">
                <a:avLst/>
              </a:prstGeom>
              <a:blipFill>
                <a:blip r:embed="rId13"/>
                <a:stretch>
                  <a:fillRect/>
                </a:stretch>
              </a:blipFill>
            </p:spPr>
            <p:txBody>
              <a:bodyPr/>
              <a:lstStyle/>
              <a:p>
                <a:r>
                  <a:rPr lang="zh-TW" altLang="en-US">
                    <a:noFill/>
                  </a:rPr>
                  <a:t> </a:t>
                </a:r>
              </a:p>
            </p:txBody>
          </p:sp>
        </mc:Fallback>
      </mc:AlternateContent>
      <p:sp>
        <p:nvSpPr>
          <p:cNvPr id="19" name="箭號: 向右 18"/>
          <p:cNvSpPr/>
          <p:nvPr/>
        </p:nvSpPr>
        <p:spPr>
          <a:xfrm>
            <a:off x="1533971" y="3101661"/>
            <a:ext cx="3225870" cy="19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19"/>
              <p:cNvSpPr txBox="1"/>
              <p:nvPr/>
            </p:nvSpPr>
            <p:spPr>
              <a:xfrm>
                <a:off x="5680270" y="1549857"/>
                <a:ext cx="2348224" cy="1229247"/>
              </a:xfrm>
              <a:prstGeom prst="rect">
                <a:avLst/>
              </a:prstGeom>
              <a:noFill/>
            </p:spPr>
            <p:txBody>
              <a:bodyPr wrap="square" lIns="0" tIns="0" rIns="0" bIns="0" rtlCol="0">
                <a:spAutoFit/>
              </a:bodyPr>
              <a:lstStyle/>
              <a:p>
                <a14:m>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0</m:t>
                            </m:r>
                          </m:e>
                          <m:e>
                            <m:r>
                              <a:rPr lang="en-US" altLang="zh-TW" sz="2400" i="1">
                                <a:latin typeface="Cambria Math" panose="02040503050406030204" pitchFamily="18" charset="0"/>
                              </a:rPr>
                              <m:t>0</m:t>
                            </m:r>
                          </m:e>
                        </m:eqArr>
                      </m:e>
                    </m:d>
                  </m:oMath>
                </a14:m>
                <a:endParaRPr lang="zh-TW" altLang="en-US" sz="2400" dirty="0"/>
              </a:p>
              <a:p>
                <a14:m>
                  <m:oMath xmlns:m="http://schemas.openxmlformats.org/officeDocument/2006/math">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680270" y="1549857"/>
                <a:ext cx="2348224" cy="1229247"/>
              </a:xfrm>
              <a:prstGeom prst="rect">
                <a:avLst/>
              </a:prstGeom>
              <a:blipFill>
                <a:blip r:embed="rId14"/>
                <a:stretch>
                  <a:fillRect b="-49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443122" y="3863128"/>
                <a:ext cx="674224" cy="669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ad>
                                <m:radPr>
                                  <m:degHide m:val="on"/>
                                  <m:ctrlPr>
                                    <a:rPr lang="zh-TW" altLang="en-US" sz="2400" i="1" smtClean="0">
                                      <a:latin typeface="Cambria Math" panose="02040503050406030204" pitchFamily="18" charset="0"/>
                                    </a:rPr>
                                  </m:ctrlPr>
                                </m:radPr>
                                <m:deg/>
                                <m:e>
                                  <m:r>
                                    <a:rPr lang="en-US" altLang="zh-TW" sz="2400" b="0" i="1" smtClean="0">
                                      <a:latin typeface="Cambria Math" panose="02040503050406030204" pitchFamily="18" charset="0"/>
                                    </a:rPr>
                                    <m:t>2</m:t>
                                  </m:r>
                                </m:e>
                              </m:rad>
                            </m:e>
                          </m:eqArr>
                        </m:e>
                      </m:d>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443122" y="3863128"/>
                <a:ext cx="674224" cy="66935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565808" y="532335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565808" y="5323351"/>
                <a:ext cx="463652" cy="613438"/>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8109326" y="606692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8109326" y="6066922"/>
                <a:ext cx="494548" cy="430887"/>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4688951" y="368597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4688951" y="3685972"/>
                <a:ext cx="494548" cy="430887"/>
              </a:xfrm>
              <a:prstGeom prst="rect">
                <a:avLst/>
              </a:prstGeom>
              <a:blipFill>
                <a:blip r:embed="rId18"/>
                <a:stretch>
                  <a:fillRect/>
                </a:stretch>
              </a:blipFill>
            </p:spPr>
            <p:txBody>
              <a:bodyPr/>
              <a:lstStyle/>
              <a:p>
                <a:r>
                  <a:rPr lang="zh-TW" altLang="en-US">
                    <a:noFill/>
                  </a:rPr>
                  <a:t> </a:t>
                </a:r>
              </a:p>
            </p:txBody>
          </p:sp>
        </mc:Fallback>
      </mc:AlternateContent>
      <p:cxnSp>
        <p:nvCxnSpPr>
          <p:cNvPr id="32" name="直線單箭頭接點 31"/>
          <p:cNvCxnSpPr/>
          <p:nvPr/>
        </p:nvCxnSpPr>
        <p:spPr>
          <a:xfrm>
            <a:off x="4997444" y="6004257"/>
            <a:ext cx="33591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H="1" flipV="1">
            <a:off x="5300081" y="3783636"/>
            <a:ext cx="0" cy="2664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5206537" y="4099572"/>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0" name="文字方塊 39"/>
              <p:cNvSpPr txBox="1"/>
              <p:nvPr/>
            </p:nvSpPr>
            <p:spPr>
              <a:xfrm>
                <a:off x="7651188" y="5194394"/>
                <a:ext cx="674224" cy="707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ad>
                                <m:radPr>
                                  <m:degHide m:val="on"/>
                                  <m:ctrlPr>
                                    <a:rPr lang="zh-TW" altLang="en-US" sz="2400" i="1">
                                      <a:latin typeface="Cambria Math" panose="02040503050406030204" pitchFamily="18" charset="0"/>
                                    </a:rPr>
                                  </m:ctrlPr>
                                </m:radPr>
                                <m:deg/>
                                <m:e>
                                  <m:r>
                                    <a:rPr lang="en-US" altLang="zh-TW" sz="2400" i="1">
                                      <a:latin typeface="Cambria Math" panose="02040503050406030204" pitchFamily="18" charset="0"/>
                                    </a:rPr>
                                    <m:t>2</m:t>
                                  </m:r>
                                </m:e>
                              </m:rad>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7651188" y="5194394"/>
                <a:ext cx="674224" cy="707694"/>
              </a:xfrm>
              <a:prstGeom prst="rect">
                <a:avLst/>
              </a:prstGeom>
              <a:blipFill>
                <a:blip r:embed="rId19"/>
                <a:stretch>
                  <a:fillRect/>
                </a:stretch>
              </a:blipFill>
            </p:spPr>
            <p:txBody>
              <a:bodyPr/>
              <a:lstStyle/>
              <a:p>
                <a:r>
                  <a:rPr lang="zh-TW" altLang="en-US">
                    <a:noFill/>
                  </a:rPr>
                  <a:t> </a:t>
                </a:r>
              </a:p>
            </p:txBody>
          </p:sp>
        </mc:Fallback>
      </mc:AlternateContent>
      <p:sp>
        <p:nvSpPr>
          <p:cNvPr id="41" name="橢圓 40"/>
          <p:cNvSpPr/>
          <p:nvPr/>
        </p:nvSpPr>
        <p:spPr>
          <a:xfrm>
            <a:off x="7376586" y="5900415"/>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2" name="橢圓 41"/>
          <p:cNvSpPr/>
          <p:nvPr/>
        </p:nvSpPr>
        <p:spPr>
          <a:xfrm>
            <a:off x="6016760" y="5212407"/>
            <a:ext cx="189016" cy="189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4" name="直線接點 43"/>
          <p:cNvCxnSpPr/>
          <p:nvPr/>
        </p:nvCxnSpPr>
        <p:spPr>
          <a:xfrm>
            <a:off x="5125656" y="4264672"/>
            <a:ext cx="2343532" cy="19388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6251524" y="3007788"/>
            <a:ext cx="2587253"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400" dirty="0"/>
              <a:t>Not always easy ….. domain knowledge can be helpful</a:t>
            </a:r>
            <a:endParaRPr lang="zh-TW" altLang="en-US" sz="2400" dirty="0"/>
          </a:p>
        </p:txBody>
      </p:sp>
    </p:spTree>
    <p:extLst>
      <p:ext uri="{BB962C8B-B14F-4D97-AF65-F5344CB8AC3E}">
        <p14:creationId xmlns:p14="http://schemas.microsoft.com/office/powerpoint/2010/main" val="84656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5" grpId="0"/>
      <p:bldP spid="28" grpId="0"/>
      <p:bldP spid="29" grpId="0" animBg="1"/>
      <p:bldP spid="30" grpId="0" animBg="1"/>
      <p:bldP spid="38" grpId="0" animBg="1"/>
      <p:bldP spid="40" grpId="0"/>
      <p:bldP spid="41" grpId="0" animBg="1"/>
      <p:bldP spid="42"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線單箭頭接點 59"/>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Limitation of Logistic Regression</a:t>
            </a:r>
            <a:endParaRPr lang="zh-TW" altLang="en-US" dirty="0"/>
          </a:p>
        </p:txBody>
      </p:sp>
      <p:sp>
        <p:nvSpPr>
          <p:cNvPr id="3" name="內容版面配置區 2"/>
          <p:cNvSpPr>
            <a:spLocks noGrp="1"/>
          </p:cNvSpPr>
          <p:nvPr>
            <p:ph idx="1"/>
          </p:nvPr>
        </p:nvSpPr>
        <p:spPr/>
        <p:txBody>
          <a:bodyPr/>
          <a:lstStyle/>
          <a:p>
            <a:r>
              <a:rPr lang="en-US" altLang="zh-TW" dirty="0"/>
              <a:t>Cascading logistic regression models</a:t>
            </a:r>
            <a:endParaRPr lang="zh-TW" altLang="en-US" dirty="0"/>
          </a:p>
        </p:txBody>
      </p:sp>
      <p:cxnSp>
        <p:nvCxnSpPr>
          <p:cNvPr id="4" name="直線單箭頭接點 3"/>
          <p:cNvCxnSpPr/>
          <p:nvPr/>
        </p:nvCxnSpPr>
        <p:spPr>
          <a:xfrm>
            <a:off x="7616569" y="4127857"/>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9" name="群組 8"/>
          <p:cNvGrpSpPr/>
          <p:nvPr/>
        </p:nvGrpSpPr>
        <p:grpSpPr>
          <a:xfrm>
            <a:off x="2270022" y="3054582"/>
            <a:ext cx="520319" cy="520319"/>
            <a:chOff x="3342651" y="3507082"/>
            <a:chExt cx="520319" cy="520319"/>
          </a:xfrm>
        </p:grpSpPr>
        <p:sp>
          <p:nvSpPr>
            <p:cNvPr id="10" name="矩形 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310" name="方程式" r:id="rId3" imgW="139680" imgH="139680" progId="Equation.3">
                    <p:embed/>
                  </p:oleObj>
                </mc:Choice>
                <mc:Fallback>
                  <p:oleObj name="方程式" r:id="rId3" imgW="139680" imgH="139680" progId="Equation.3">
                    <p:embed/>
                    <p:pic>
                      <p:nvPicPr>
                        <p:cNvPr id="15"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2" name="Object 12"/>
          <p:cNvGraphicFramePr>
            <a:graphicFrameLocks noChangeAspect="1"/>
          </p:cNvGraphicFramePr>
          <p:nvPr>
            <p:extLst>
              <p:ext uri="{D42A27DB-BD31-4B8C-83A1-F6EECF244321}">
                <p14:modId xmlns:p14="http://schemas.microsoft.com/office/powerpoint/2010/main" val="3446415822"/>
              </p:ext>
            </p:extLst>
          </p:nvPr>
        </p:nvGraphicFramePr>
        <p:xfrm>
          <a:off x="2899726" y="2757486"/>
          <a:ext cx="422275" cy="596900"/>
        </p:xfrm>
        <a:graphic>
          <a:graphicData uri="http://schemas.openxmlformats.org/presentationml/2006/ole">
            <mc:AlternateContent xmlns:mc="http://schemas.openxmlformats.org/markup-compatibility/2006">
              <mc:Choice xmlns:v="urn:schemas-microsoft-com:vml" Requires="v">
                <p:oleObj spid="_x0000_s24311" name="方程式" r:id="rId5" imgW="152280" imgH="215640" progId="Equation.3">
                  <p:embed/>
                </p:oleObj>
              </mc:Choice>
              <mc:Fallback>
                <p:oleObj name="方程式" r:id="rId5" imgW="152280" imgH="215640" progId="Equation.3">
                  <p:embed/>
                  <p:pic>
                    <p:nvPicPr>
                      <p:cNvPr id="16" name="Object 12"/>
                      <p:cNvPicPr>
                        <a:picLocks noChangeAspect="1" noChangeArrowheads="1"/>
                      </p:cNvPicPr>
                      <p:nvPr/>
                    </p:nvPicPr>
                    <p:blipFill>
                      <a:blip r:embed="rId6"/>
                      <a:srcRect/>
                      <a:stretch>
                        <a:fillRect/>
                      </a:stretch>
                    </p:blipFill>
                    <p:spPr bwMode="auto">
                      <a:xfrm>
                        <a:off x="2899726" y="2757486"/>
                        <a:ext cx="422275" cy="596900"/>
                      </a:xfrm>
                      <a:prstGeom prst="rect">
                        <a:avLst/>
                      </a:prstGeom>
                      <a:noFill/>
                      <a:extLst/>
                    </p:spPr>
                  </p:pic>
                </p:oleObj>
              </mc:Fallback>
            </mc:AlternateContent>
          </a:graphicData>
        </a:graphic>
      </p:graphicFrame>
      <p:cxnSp>
        <p:nvCxnSpPr>
          <p:cNvPr id="13" name="直線單箭頭接點 12"/>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10"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10"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17" name="群組 16"/>
          <p:cNvGrpSpPr/>
          <p:nvPr/>
        </p:nvGrpSpPr>
        <p:grpSpPr>
          <a:xfrm>
            <a:off x="2334744" y="4737035"/>
            <a:ext cx="520319" cy="520319"/>
            <a:chOff x="3342651" y="3507082"/>
            <a:chExt cx="520319" cy="520319"/>
          </a:xfrm>
        </p:grpSpPr>
        <p:sp>
          <p:nvSpPr>
            <p:cNvPr id="18" name="矩形 1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312" name="方程式" r:id="rId7" imgW="139680" imgH="139680" progId="Equation.3">
                    <p:embed/>
                  </p:oleObj>
                </mc:Choice>
                <mc:Fallback>
                  <p:oleObj name="方程式" r:id="rId7" imgW="139680" imgH="139680" progId="Equation.3">
                    <p:embed/>
                    <p:pic>
                      <p:nvPicPr>
                        <p:cNvPr id="26"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0" name="Object 12"/>
          <p:cNvGraphicFramePr>
            <a:graphicFrameLocks noChangeAspect="1"/>
          </p:cNvGraphicFramePr>
          <p:nvPr>
            <p:extLst>
              <p:ext uri="{D42A27DB-BD31-4B8C-83A1-F6EECF244321}">
                <p14:modId xmlns:p14="http://schemas.microsoft.com/office/powerpoint/2010/main" val="2495714423"/>
              </p:ext>
            </p:extLst>
          </p:nvPr>
        </p:nvGraphicFramePr>
        <p:xfrm>
          <a:off x="2963918" y="4422097"/>
          <a:ext cx="458788" cy="596900"/>
        </p:xfrm>
        <a:graphic>
          <a:graphicData uri="http://schemas.openxmlformats.org/presentationml/2006/ole">
            <mc:AlternateContent xmlns:mc="http://schemas.openxmlformats.org/markup-compatibility/2006">
              <mc:Choice xmlns:v="urn:schemas-microsoft-com:vml" Requires="v">
                <p:oleObj spid="_x0000_s24313" name="方程式" r:id="rId8" imgW="164880" imgH="215640" progId="Equation.3">
                  <p:embed/>
                </p:oleObj>
              </mc:Choice>
              <mc:Fallback>
                <p:oleObj name="方程式" r:id="rId8" imgW="164880" imgH="215640" progId="Equation.3">
                  <p:embed/>
                  <p:pic>
                    <p:nvPicPr>
                      <p:cNvPr id="27" name="Object 12"/>
                      <p:cNvPicPr>
                        <a:picLocks noChangeAspect="1" noChangeArrowheads="1"/>
                      </p:cNvPicPr>
                      <p:nvPr/>
                    </p:nvPicPr>
                    <p:blipFill>
                      <a:blip r:embed="rId9"/>
                      <a:srcRect/>
                      <a:stretch>
                        <a:fillRect/>
                      </a:stretch>
                    </p:blipFill>
                    <p:spPr bwMode="auto">
                      <a:xfrm>
                        <a:off x="2963918" y="4422097"/>
                        <a:ext cx="458788" cy="596900"/>
                      </a:xfrm>
                      <a:prstGeom prst="rect">
                        <a:avLst/>
                      </a:prstGeom>
                      <a:noFill/>
                      <a:extLst/>
                    </p:spPr>
                  </p:pic>
                </p:oleObj>
              </mc:Fallback>
            </mc:AlternateContent>
          </a:graphicData>
        </a:graphic>
      </p:graphicFrame>
      <p:cxnSp>
        <p:nvCxnSpPr>
          <p:cNvPr id="21" name="直線單箭頭接點 20"/>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25" idx="3"/>
            <a:endCxn id="18"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8"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ext uri="{D42A27DB-BD31-4B8C-83A1-F6EECF244321}">
                <p14:modId xmlns:p14="http://schemas.microsoft.com/office/powerpoint/2010/main" val="3927228557"/>
              </p:ext>
            </p:extLst>
          </p:nvPr>
        </p:nvGraphicFramePr>
        <p:xfrm>
          <a:off x="659323" y="2914113"/>
          <a:ext cx="423862" cy="596900"/>
        </p:xfrm>
        <a:graphic>
          <a:graphicData uri="http://schemas.openxmlformats.org/presentationml/2006/ole">
            <mc:AlternateContent xmlns:mc="http://schemas.openxmlformats.org/markup-compatibility/2006">
              <mc:Choice xmlns:v="urn:schemas-microsoft-com:vml" Requires="v">
                <p:oleObj spid="_x0000_s24314" name="方程式" r:id="rId10" imgW="152280" imgH="215640" progId="Equation.3">
                  <p:embed/>
                </p:oleObj>
              </mc:Choice>
              <mc:Fallback>
                <p:oleObj name="方程式" r:id="rId10" imgW="152280" imgH="215640" progId="Equation.3">
                  <p:embed/>
                  <p:pic>
                    <p:nvPicPr>
                      <p:cNvPr id="34" name="Object 12"/>
                      <p:cNvPicPr>
                        <a:picLocks noChangeAspect="1" noChangeArrowheads="1"/>
                      </p:cNvPicPr>
                      <p:nvPr/>
                    </p:nvPicPr>
                    <p:blipFill>
                      <a:blip r:embed="rId11"/>
                      <a:srcRect/>
                      <a:stretch>
                        <a:fillRect/>
                      </a:stretch>
                    </p:blipFill>
                    <p:spPr bwMode="auto">
                      <a:xfrm>
                        <a:off x="659323" y="2914113"/>
                        <a:ext cx="423862" cy="59690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4012006018"/>
              </p:ext>
            </p:extLst>
          </p:nvPr>
        </p:nvGraphicFramePr>
        <p:xfrm>
          <a:off x="624762" y="4723585"/>
          <a:ext cx="457200" cy="595313"/>
        </p:xfrm>
        <a:graphic>
          <a:graphicData uri="http://schemas.openxmlformats.org/presentationml/2006/ole">
            <mc:AlternateContent xmlns:mc="http://schemas.openxmlformats.org/markup-compatibility/2006">
              <mc:Choice xmlns:v="urn:schemas-microsoft-com:vml" Requires="v">
                <p:oleObj spid="_x0000_s24315" name="方程式" r:id="rId12" imgW="164880" imgH="215640" progId="Equation.3">
                  <p:embed/>
                </p:oleObj>
              </mc:Choice>
              <mc:Fallback>
                <p:oleObj name="方程式" r:id="rId12" imgW="164880" imgH="215640" progId="Equation.3">
                  <p:embed/>
                  <p:pic>
                    <p:nvPicPr>
                      <p:cNvPr id="35" name="Object 12"/>
                      <p:cNvPicPr>
                        <a:picLocks noChangeAspect="1" noChangeArrowheads="1"/>
                      </p:cNvPicPr>
                      <p:nvPr/>
                    </p:nvPicPr>
                    <p:blipFill>
                      <a:blip r:embed="rId13"/>
                      <a:srcRect/>
                      <a:stretch>
                        <a:fillRect/>
                      </a:stretch>
                    </p:blipFill>
                    <p:spPr bwMode="auto">
                      <a:xfrm>
                        <a:off x="624762" y="4723585"/>
                        <a:ext cx="457200" cy="595313"/>
                      </a:xfrm>
                      <a:prstGeom prst="rect">
                        <a:avLst/>
                      </a:prstGeom>
                      <a:noFill/>
                      <a:extLst/>
                    </p:spPr>
                  </p:pic>
                </p:oleObj>
              </mc:Fallback>
            </mc:AlternateContent>
          </a:graphicData>
        </a:graphic>
      </p:graphicFrame>
      <p:sp>
        <p:nvSpPr>
          <p:cNvPr id="26" name="橢圓 25"/>
          <p:cNvSpPr/>
          <p:nvPr/>
        </p:nvSpPr>
        <p:spPr>
          <a:xfrm>
            <a:off x="7051585" y="3719686"/>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27" name="Object 12"/>
          <p:cNvGraphicFramePr>
            <a:graphicFrameLocks noChangeAspect="1"/>
          </p:cNvGraphicFramePr>
          <p:nvPr>
            <p:extLst>
              <p:ext uri="{D42A27DB-BD31-4B8C-83A1-F6EECF244321}">
                <p14:modId xmlns:p14="http://schemas.microsoft.com/office/powerpoint/2010/main" val="2853233480"/>
              </p:ext>
            </p:extLst>
          </p:nvPr>
        </p:nvGraphicFramePr>
        <p:xfrm>
          <a:off x="8258175" y="3898900"/>
          <a:ext cx="387350" cy="457200"/>
        </p:xfrm>
        <a:graphic>
          <a:graphicData uri="http://schemas.openxmlformats.org/presentationml/2006/ole">
            <mc:AlternateContent xmlns:mc="http://schemas.openxmlformats.org/markup-compatibility/2006">
              <mc:Choice xmlns:v="urn:schemas-microsoft-com:vml" Requires="v">
                <p:oleObj spid="_x0000_s24316" name="方程式" r:id="rId14" imgW="139680" imgH="164880" progId="Equation.3">
                  <p:embed/>
                </p:oleObj>
              </mc:Choice>
              <mc:Fallback>
                <p:oleObj name="方程式" r:id="rId14" imgW="139680" imgH="164880" progId="Equation.3">
                  <p:embed/>
                  <p:pic>
                    <p:nvPicPr>
                      <p:cNvPr id="37" name="Object 12"/>
                      <p:cNvPicPr>
                        <a:picLocks noChangeAspect="1" noChangeArrowheads="1"/>
                      </p:cNvPicPr>
                      <p:nvPr/>
                    </p:nvPicPr>
                    <p:blipFill>
                      <a:blip r:embed="rId15"/>
                      <a:srcRect/>
                      <a:stretch>
                        <a:fillRect/>
                      </a:stretch>
                    </p:blipFill>
                    <p:spPr bwMode="auto">
                      <a:xfrm>
                        <a:off x="8258175" y="3898900"/>
                        <a:ext cx="387350" cy="457200"/>
                      </a:xfrm>
                      <a:prstGeom prst="rect">
                        <a:avLst/>
                      </a:prstGeom>
                      <a:noFill/>
                      <a:extLst/>
                    </p:spPr>
                  </p:pic>
                </p:oleObj>
              </mc:Fallback>
            </mc:AlternateContent>
          </a:graphicData>
        </a:graphic>
      </p:graphicFrame>
      <p:grpSp>
        <p:nvGrpSpPr>
          <p:cNvPr id="28" name="群組 27"/>
          <p:cNvGrpSpPr/>
          <p:nvPr/>
        </p:nvGrpSpPr>
        <p:grpSpPr>
          <a:xfrm>
            <a:off x="5917657" y="3860197"/>
            <a:ext cx="520319" cy="520320"/>
            <a:chOff x="3342651" y="3507082"/>
            <a:chExt cx="520319" cy="520319"/>
          </a:xfrm>
        </p:grpSpPr>
        <p:sp>
          <p:nvSpPr>
            <p:cNvPr id="29" name="矩形 2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3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317" name="方程式" r:id="rId16" imgW="139680" imgH="139680" progId="Equation.3">
                    <p:embed/>
                  </p:oleObj>
                </mc:Choice>
                <mc:Fallback>
                  <p:oleObj name="方程式" r:id="rId16" imgW="139680" imgH="139680" progId="Equation.3">
                    <p:embed/>
                    <p:pic>
                      <p:nvPicPr>
                        <p:cNvPr id="40"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31" name="Object 12"/>
          <p:cNvGraphicFramePr>
            <a:graphicFrameLocks noChangeAspect="1"/>
          </p:cNvGraphicFramePr>
          <p:nvPr>
            <p:extLst>
              <p:ext uri="{D42A27DB-BD31-4B8C-83A1-F6EECF244321}">
                <p14:modId xmlns:p14="http://schemas.microsoft.com/office/powerpoint/2010/main" val="1860818489"/>
              </p:ext>
            </p:extLst>
          </p:nvPr>
        </p:nvGraphicFramePr>
        <p:xfrm>
          <a:off x="6582632" y="3684778"/>
          <a:ext cx="352425" cy="350838"/>
        </p:xfrm>
        <a:graphic>
          <a:graphicData uri="http://schemas.openxmlformats.org/presentationml/2006/ole">
            <mc:AlternateContent xmlns:mc="http://schemas.openxmlformats.org/markup-compatibility/2006">
              <mc:Choice xmlns:v="urn:schemas-microsoft-com:vml" Requires="v">
                <p:oleObj spid="_x0000_s24318" name="方程式" r:id="rId17" imgW="126720" imgH="126720" progId="Equation.3">
                  <p:embed/>
                </p:oleObj>
              </mc:Choice>
              <mc:Fallback>
                <p:oleObj name="方程式" r:id="rId17" imgW="126720" imgH="126720" progId="Equation.3">
                  <p:embed/>
                  <p:pic>
                    <p:nvPicPr>
                      <p:cNvPr id="41" name="Object 12"/>
                      <p:cNvPicPr>
                        <a:picLocks noChangeAspect="1" noChangeArrowheads="1"/>
                      </p:cNvPicPr>
                      <p:nvPr/>
                    </p:nvPicPr>
                    <p:blipFill>
                      <a:blip r:embed="rId18"/>
                      <a:srcRect/>
                      <a:stretch>
                        <a:fillRect/>
                      </a:stretch>
                    </p:blipFill>
                    <p:spPr bwMode="auto">
                      <a:xfrm>
                        <a:off x="6582632" y="3684778"/>
                        <a:ext cx="352425" cy="350838"/>
                      </a:xfrm>
                      <a:prstGeom prst="rect">
                        <a:avLst/>
                      </a:prstGeom>
                      <a:noFill/>
                      <a:extLst/>
                    </p:spPr>
                  </p:pic>
                </p:oleObj>
              </mc:Fallback>
            </mc:AlternateContent>
          </a:graphicData>
        </a:graphic>
      </p:graphicFrame>
      <p:cxnSp>
        <p:nvCxnSpPr>
          <p:cNvPr id="32" name="直線單箭頭接點 31"/>
          <p:cNvCxnSpPr/>
          <p:nvPr/>
        </p:nvCxnSpPr>
        <p:spPr>
          <a:xfrm flipV="1">
            <a:off x="6449671" y="412785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54" idx="3"/>
            <a:endCxn id="29" idx="1"/>
          </p:cNvCxnSpPr>
          <p:nvPr/>
        </p:nvCxnSpPr>
        <p:spPr>
          <a:xfrm>
            <a:off x="5233797" y="3311922"/>
            <a:ext cx="683860" cy="808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8" name="直線單箭頭接點 47"/>
          <p:cNvCxnSpPr>
            <a:stCxn id="55" idx="3"/>
            <a:endCxn id="29" idx="1"/>
          </p:cNvCxnSpPr>
          <p:nvPr/>
        </p:nvCxnSpPr>
        <p:spPr>
          <a:xfrm flipV="1">
            <a:off x="5218336" y="4120357"/>
            <a:ext cx="699321" cy="848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手繪多邊形 82"/>
          <p:cNvSpPr/>
          <p:nvPr/>
        </p:nvSpPr>
        <p:spPr>
          <a:xfrm>
            <a:off x="7154926" y="38887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6555289" y="6446703"/>
            <a:ext cx="2588711" cy="369332"/>
          </a:xfrm>
          <a:prstGeom prst="rect">
            <a:avLst/>
          </a:prstGeom>
          <a:noFill/>
        </p:spPr>
        <p:txBody>
          <a:bodyPr wrap="square" rtlCol="0">
            <a:spAutoFit/>
          </a:bodyPr>
          <a:lstStyle/>
          <a:p>
            <a:r>
              <a:rPr lang="en-US" altLang="zh-TW" dirty="0"/>
              <a:t>(ignore bias in this figure)</a:t>
            </a:r>
            <a:endParaRPr lang="zh-TW" altLang="en-US" dirty="0"/>
          </a:p>
        </p:txBody>
      </p:sp>
      <mc:AlternateContent xmlns:mc="http://schemas.openxmlformats.org/markup-compatibility/2006" xmlns:a14="http://schemas.microsoft.com/office/drawing/2010/main">
        <mc:Choice Requires="a14">
          <p:sp>
            <p:nvSpPr>
              <p:cNvPr id="54" name="文字方塊 53"/>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20"/>
                <a:stretch>
                  <a:fillRect/>
                </a:stretch>
              </a:blipFill>
            </p:spPr>
            <p:txBody>
              <a:bodyPr/>
              <a:lstStyle/>
              <a:p>
                <a:r>
                  <a:rPr lang="zh-TW" altLang="en-US">
                    <a:noFill/>
                  </a:rPr>
                  <a:t> </a:t>
                </a:r>
              </a:p>
            </p:txBody>
          </p:sp>
        </mc:Fallback>
      </mc:AlternateContent>
      <p:sp>
        <p:nvSpPr>
          <p:cNvPr id="64" name="矩形 63"/>
          <p:cNvSpPr/>
          <p:nvPr/>
        </p:nvSpPr>
        <p:spPr>
          <a:xfrm>
            <a:off x="1226618" y="2766955"/>
            <a:ext cx="3228623"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5416903" y="2766955"/>
            <a:ext cx="2545998"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p:cNvSpPr txBox="1"/>
          <p:nvPr/>
        </p:nvSpPr>
        <p:spPr>
          <a:xfrm>
            <a:off x="1121513" y="5574727"/>
            <a:ext cx="3467100" cy="461665"/>
          </a:xfrm>
          <a:prstGeom prst="rect">
            <a:avLst/>
          </a:prstGeom>
          <a:noFill/>
        </p:spPr>
        <p:txBody>
          <a:bodyPr wrap="square" rtlCol="0">
            <a:spAutoFit/>
          </a:bodyPr>
          <a:lstStyle/>
          <a:p>
            <a:pPr algn="ctr"/>
            <a:r>
              <a:rPr lang="en-US" altLang="zh-TW" sz="2400" dirty="0">
                <a:solidFill>
                  <a:srgbClr val="FF0000"/>
                </a:solidFill>
              </a:rPr>
              <a:t>Feature Transformation </a:t>
            </a:r>
            <a:endParaRPr lang="zh-TW" altLang="en-US" sz="2400" dirty="0">
              <a:solidFill>
                <a:srgbClr val="FF0000"/>
              </a:solidFill>
            </a:endParaRPr>
          </a:p>
        </p:txBody>
      </p:sp>
      <p:sp>
        <p:nvSpPr>
          <p:cNvPr id="67" name="文字方塊 66"/>
          <p:cNvSpPr txBox="1"/>
          <p:nvPr/>
        </p:nvSpPr>
        <p:spPr>
          <a:xfrm>
            <a:off x="4986523" y="5570864"/>
            <a:ext cx="3467100" cy="461665"/>
          </a:xfrm>
          <a:prstGeom prst="rect">
            <a:avLst/>
          </a:prstGeom>
          <a:noFill/>
        </p:spPr>
        <p:txBody>
          <a:bodyPr wrap="square" rtlCol="0">
            <a:spAutoFit/>
          </a:bodyPr>
          <a:lstStyle/>
          <a:p>
            <a:pPr algn="ctr"/>
            <a:r>
              <a:rPr lang="en-US" altLang="zh-TW" sz="2400" dirty="0">
                <a:solidFill>
                  <a:srgbClr val="FF0000"/>
                </a:solidFill>
              </a:rPr>
              <a:t>Classification</a:t>
            </a:r>
            <a:endParaRPr lang="zh-TW" altLang="en-US" sz="2400" dirty="0">
              <a:solidFill>
                <a:srgbClr val="FF0000"/>
              </a:solidFill>
            </a:endParaRPr>
          </a:p>
        </p:txBody>
      </p:sp>
    </p:spTree>
    <p:extLst>
      <p:ext uri="{BB962C8B-B14F-4D97-AF65-F5344CB8AC3E}">
        <p14:creationId xmlns:p14="http://schemas.microsoft.com/office/powerpoint/2010/main" val="210560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26" grpId="0" animBg="1"/>
      <p:bldP spid="38" grpId="0" animBg="1"/>
      <p:bldP spid="39" grpId="0" animBg="1"/>
      <p:bldP spid="49" grpId="0" animBg="1"/>
      <p:bldP spid="54" grpId="0" animBg="1"/>
      <p:bldP spid="55" grpId="0" animBg="1"/>
      <p:bldP spid="64" grpId="0" animBg="1"/>
      <p:bldP spid="65" grpId="0" animBg="1"/>
      <p:bldP spid="66" grpId="0"/>
      <p:bldP spid="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群組 88"/>
          <p:cNvGrpSpPr/>
          <p:nvPr/>
        </p:nvGrpSpPr>
        <p:grpSpPr>
          <a:xfrm>
            <a:off x="4836970" y="3282548"/>
            <a:ext cx="4606584" cy="3540861"/>
            <a:chOff x="4836970" y="3282548"/>
            <a:chExt cx="4606584" cy="3540861"/>
          </a:xfrm>
        </p:grpSpPr>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mc:AlternateContent xmlns:mc="http://schemas.openxmlformats.org/markup-compatibility/2006" xmlns:a14="http://schemas.microsoft.com/office/drawing/2010/main">
          <mc:Choice Requires="a14">
            <p:graphicFrame>
              <p:nvGraphicFramePr>
                <p:cNvPr id="75"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29008" name="方程式" r:id="rId5" imgW="152280" imgH="215640" progId="Equation.3">
                        <p:embed/>
                      </p:oleObj>
                    </mc:Choice>
                    <mc:Fallback>
                      <p:oleObj name="方程式" r:id="rId5" imgW="152280" imgH="215640" progId="Equation.3">
                        <p:embed/>
                        <p:pic>
                          <p:nvPicPr>
                            <p:cNvPr id="75" name="Object 12"/>
                            <p:cNvPicPr>
                              <a:picLocks noChangeAspect="1" noChangeArrowheads="1"/>
                            </p:cNvPicPr>
                            <p:nvPr/>
                          </p:nvPicPr>
                          <p:blipFill>
                            <a:blip r:embed="rId6"/>
                            <a:srcRect/>
                            <a:stretch>
                              <a:fillRect/>
                            </a:stretch>
                          </p:blipFill>
                          <p:spPr bwMode="auto">
                            <a:xfrm>
                              <a:off x="7033355" y="6226509"/>
                              <a:ext cx="423862" cy="596900"/>
                            </a:xfrm>
                            <a:prstGeom prst="rect">
                              <a:avLst/>
                            </a:prstGeom>
                            <a:noFill/>
                            <a:extLst/>
                          </p:spPr>
                        </p:pic>
                      </p:oleObj>
                    </mc:Fallback>
                  </mc:AlternateContent>
                </a:graphicData>
              </a:graphic>
            </p:graphicFrame>
          </mc:Choice>
          <mc:Fallback xmlns="">
            <p:graphicFrame>
              <p:nvGraphicFramePr>
                <p:cNvPr id="75"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5760" name="方程式" r:id="rId7" imgW="152280" imgH="215640" progId="Equation.3">
                        <p:embed/>
                      </p:oleObj>
                    </mc:Choice>
                    <mc:Fallback>
                      <p:oleObj name="方程式" r:id="rId7" imgW="152280" imgH="215640" progId="Equation.3">
                        <p:embed/>
                        <p:pic>
                          <p:nvPicPr>
                            <p:cNvPr id="75" name="Object 12"/>
                            <p:cNvPicPr>
                              <a:picLocks noChangeAspect="1" noChangeArrowheads="1"/>
                            </p:cNvPicPr>
                            <p:nvPr/>
                          </p:nvPicPr>
                          <p:blipFill>
                            <a:blip r:embed="rId8"/>
                            <a:srcRect/>
                            <a:stretch>
                              <a:fillRect/>
                            </a:stretch>
                          </p:blipFill>
                          <p:spPr bwMode="auto">
                            <a:xfrm>
                              <a:off x="7033355" y="6226509"/>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6"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29009" name="方程式" r:id="rId9" imgW="164880" imgH="215640" progId="Equation.3">
                        <p:embed/>
                      </p:oleObj>
                    </mc:Choice>
                    <mc:Fallback>
                      <p:oleObj name="方程式" r:id="rId9" imgW="164880" imgH="215640" progId="Equation.3">
                        <p:embed/>
                        <p:pic>
                          <p:nvPicPr>
                            <p:cNvPr id="76" name="Object 12"/>
                            <p:cNvPicPr>
                              <a:picLocks noChangeAspect="1" noChangeArrowheads="1"/>
                            </p:cNvPicPr>
                            <p:nvPr/>
                          </p:nvPicPr>
                          <p:blipFill>
                            <a:blip r:embed="rId10"/>
                            <a:srcRect/>
                            <a:stretch>
                              <a:fillRect/>
                            </a:stretch>
                          </p:blipFill>
                          <p:spPr bwMode="auto">
                            <a:xfrm>
                              <a:off x="4982592" y="4603562"/>
                              <a:ext cx="457200" cy="595313"/>
                            </a:xfrm>
                            <a:prstGeom prst="rect">
                              <a:avLst/>
                            </a:prstGeom>
                            <a:noFill/>
                            <a:extLst/>
                          </p:spPr>
                        </p:pic>
                      </p:oleObj>
                    </mc:Fallback>
                  </mc:AlternateContent>
                </a:graphicData>
              </a:graphic>
            </p:graphicFrame>
          </mc:Choice>
          <mc:Fallback xmlns="">
            <p:graphicFrame>
              <p:nvGraphicFramePr>
                <p:cNvPr id="76"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5761" name="方程式" r:id="rId11" imgW="164880" imgH="215640" progId="Equation.3">
                        <p:embed/>
                      </p:oleObj>
                    </mc:Choice>
                    <mc:Fallback>
                      <p:oleObj name="方程式" r:id="rId11" imgW="164880" imgH="215640" progId="Equation.3">
                        <p:embed/>
                        <p:pic>
                          <p:nvPicPr>
                            <p:cNvPr id="76" name="Object 12"/>
                            <p:cNvPicPr>
                              <a:picLocks noChangeAspect="1" noChangeArrowheads="1"/>
                            </p:cNvPicPr>
                            <p:nvPr/>
                          </p:nvPicPr>
                          <p:blipFill>
                            <a:blip r:embed="rId12"/>
                            <a:srcRect/>
                            <a:stretch>
                              <a:fillRect/>
                            </a:stretch>
                          </p:blipFill>
                          <p:spPr bwMode="auto">
                            <a:xfrm>
                              <a:off x="4982592" y="4603562"/>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8" name="文字方塊 77"/>
                <p:cNvSpPr txBox="1"/>
                <p:nvPr/>
              </p:nvSpPr>
              <p:spPr>
                <a:xfrm>
                  <a:off x="7547993" y="3859277"/>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78" name="文字方塊 77"/>
                <p:cNvSpPr txBox="1">
                  <a:spLocks noRot="1" noChangeAspect="1" noMove="1" noResize="1" noEditPoints="1" noAdjustHandles="1" noChangeArrowheads="1" noChangeShapeType="1" noTextEdit="1"/>
                </p:cNvSpPr>
                <p:nvPr/>
              </p:nvSpPr>
              <p:spPr>
                <a:xfrm>
                  <a:off x="7547993" y="3859277"/>
                  <a:ext cx="1195649" cy="461665"/>
                </a:xfrm>
                <a:prstGeom prst="rect">
                  <a:avLst/>
                </a:prstGeom>
                <a:blipFill>
                  <a:blip r:embed="rId13"/>
                  <a:stretch>
                    <a:fillRect t="-10526" r="-714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p:cNvSpPr txBox="1"/>
                <p:nvPr/>
              </p:nvSpPr>
              <p:spPr>
                <a:xfrm>
                  <a:off x="7547993" y="569741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=0.73</a:t>
                  </a:r>
                  <a:endParaRPr lang="zh-TW" altLang="en-US" sz="2400" b="1" dirty="0">
                    <a:solidFill>
                      <a:srgbClr val="00B050"/>
                    </a:solidFill>
                  </a:endParaRPr>
                </a:p>
              </p:txBody>
            </p:sp>
          </mc:Choice>
          <mc:Fallback xmlns="">
            <p:sp>
              <p:nvSpPr>
                <p:cNvPr id="80" name="文字方塊 79"/>
                <p:cNvSpPr txBox="1">
                  <a:spLocks noRot="1" noChangeAspect="1" noMove="1" noResize="1" noEditPoints="1" noAdjustHandles="1" noChangeArrowheads="1" noChangeShapeType="1" noTextEdit="1"/>
                </p:cNvSpPr>
                <p:nvPr/>
              </p:nvSpPr>
              <p:spPr>
                <a:xfrm>
                  <a:off x="7547993" y="5697416"/>
                  <a:ext cx="1195649" cy="461665"/>
                </a:xfrm>
                <a:prstGeom prst="rect">
                  <a:avLst/>
                </a:prstGeom>
                <a:blipFill>
                  <a:blip r:embed="rId14"/>
                  <a:stretch>
                    <a:fillRect t="-10667" r="-7143"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5614226" y="5638505"/>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81" name="文字方塊 80"/>
                <p:cNvSpPr txBox="1">
                  <a:spLocks noRot="1" noChangeAspect="1" noMove="1" noResize="1" noEditPoints="1" noAdjustHandles="1" noChangeArrowheads="1" noChangeShapeType="1" noTextEdit="1"/>
                </p:cNvSpPr>
                <p:nvPr/>
              </p:nvSpPr>
              <p:spPr>
                <a:xfrm>
                  <a:off x="5614226" y="5638505"/>
                  <a:ext cx="1195649" cy="461665"/>
                </a:xfrm>
                <a:prstGeom prst="rect">
                  <a:avLst/>
                </a:prstGeom>
                <a:blipFill>
                  <a:blip r:embed="rId15"/>
                  <a:stretch>
                    <a:fillRect t="-10526" r="-714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5605044" y="3873021"/>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=0.05</a:t>
                  </a:r>
                  <a:endParaRPr lang="zh-TW" altLang="en-US" sz="2400" b="1" dirty="0">
                    <a:solidFill>
                      <a:srgbClr val="00B050"/>
                    </a:solidFill>
                  </a:endParaRPr>
                </a:p>
              </p:txBody>
            </p:sp>
          </mc:Choice>
          <mc:Fallback xmlns="">
            <p:sp>
              <p:nvSpPr>
                <p:cNvPr id="82" name="文字方塊 81"/>
                <p:cNvSpPr txBox="1">
                  <a:spLocks noRot="1" noChangeAspect="1" noMove="1" noResize="1" noEditPoints="1" noAdjustHandles="1" noChangeArrowheads="1" noChangeShapeType="1" noTextEdit="1"/>
                </p:cNvSpPr>
                <p:nvPr/>
              </p:nvSpPr>
              <p:spPr>
                <a:xfrm>
                  <a:off x="5605044" y="3873021"/>
                  <a:ext cx="1195649" cy="461665"/>
                </a:xfrm>
                <a:prstGeom prst="rect">
                  <a:avLst/>
                </a:prstGeom>
                <a:blipFill>
                  <a:blip r:embed="rId16"/>
                  <a:stretch>
                    <a:fillRect t="-10526" r="-6599" b="-28947"/>
                  </a:stretch>
                </a:blipFill>
              </p:spPr>
              <p:txBody>
                <a:bodyPr/>
                <a:lstStyle/>
                <a:p>
                  <a:r>
                    <a:rPr lang="zh-TW" altLang="en-US">
                      <a:noFill/>
                    </a:rPr>
                    <a:t> </a:t>
                  </a:r>
                </a:p>
              </p:txBody>
            </p:sp>
          </mc:Fallback>
        </mc:AlternateContent>
      </p:grpSp>
      <p:grpSp>
        <p:nvGrpSpPr>
          <p:cNvPr id="88" name="群組 87"/>
          <p:cNvGrpSpPr/>
          <p:nvPr/>
        </p:nvGrpSpPr>
        <p:grpSpPr>
          <a:xfrm>
            <a:off x="4883232" y="32049"/>
            <a:ext cx="4514061" cy="3481626"/>
            <a:chOff x="4883232" y="32049"/>
            <a:chExt cx="4514061" cy="3481626"/>
          </a:xfrm>
        </p:grpSpPr>
        <p:grpSp>
          <p:nvGrpSpPr>
            <p:cNvPr id="28" name="群組 27"/>
            <p:cNvGrpSpPr/>
            <p:nvPr/>
          </p:nvGrpSpPr>
          <p:grpSpPr>
            <a:xfrm>
              <a:off x="4883232" y="32049"/>
              <a:ext cx="4514061" cy="3385546"/>
              <a:chOff x="4602359" y="200663"/>
              <a:chExt cx="4514061" cy="3385546"/>
            </a:xfrm>
          </p:grpSpPr>
          <p:pic>
            <p:nvPicPr>
              <p:cNvPr id="2" name="圖片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mc:AlternateContent xmlns:mc="http://schemas.openxmlformats.org/markup-compatibility/2006" xmlns:a14="http://schemas.microsoft.com/office/drawing/2010/main">
            <mc:Choice Requires="a14">
              <p:sp>
                <p:nvSpPr>
                  <p:cNvPr id="4" name="文字方塊 3"/>
                  <p:cNvSpPr txBox="1"/>
                  <p:nvPr/>
                </p:nvSpPr>
                <p:spPr>
                  <a:xfrm>
                    <a:off x="5361591" y="252545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5361591" y="2525456"/>
                    <a:ext cx="1195649" cy="461665"/>
                  </a:xfrm>
                  <a:prstGeom prst="rect">
                    <a:avLst/>
                  </a:prstGeom>
                  <a:blipFill>
                    <a:blip r:embed="rId18"/>
                    <a:stretch>
                      <a:fillRect t="-10667" r="-6122" b="-30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66" name="Object 12"/>
                <p:cNvGraphicFramePr>
                  <a:graphicFrameLocks noChangeAspect="1"/>
                </p:cNvGraphicFramePr>
                <p:nvPr>
                  <p:extLst>
                    <p:ext uri="{D42A27DB-BD31-4B8C-83A1-F6EECF244321}">
                      <p14:modId xmlns:p14="http://schemas.microsoft.com/office/powerpoint/2010/main" val="3163232056"/>
                    </p:ext>
                  </p:extLst>
                </p:nvPr>
              </p:nvGraphicFramePr>
              <p:xfrm>
                <a:off x="7033355" y="2916775"/>
                <a:ext cx="423862" cy="596900"/>
              </p:xfrm>
              <a:graphic>
                <a:graphicData uri="http://schemas.openxmlformats.org/presentationml/2006/ole">
                  <mc:AlternateContent>
                    <mc:Choice xmlns:v="urn:schemas-microsoft-com:vml" Requires="v">
                      <p:oleObj spid="_x0000_s29010" name="方程式" r:id="rId19" imgW="152280" imgH="215640" progId="Equation.3">
                        <p:embed/>
                      </p:oleObj>
                    </mc:Choice>
                    <mc:Fallback>
                      <p:oleObj name="方程式" r:id="rId19" imgW="152280" imgH="215640" progId="Equation.3">
                        <p:embed/>
                        <p:pic>
                          <p:nvPicPr>
                            <p:cNvPr id="66" name="Object 12"/>
                            <p:cNvPicPr>
                              <a:picLocks noChangeAspect="1" noChangeArrowheads="1"/>
                            </p:cNvPicPr>
                            <p:nvPr/>
                          </p:nvPicPr>
                          <p:blipFill>
                            <a:blip r:embed="rId20"/>
                            <a:srcRect/>
                            <a:stretch>
                              <a:fillRect/>
                            </a:stretch>
                          </p:blipFill>
                          <p:spPr bwMode="auto">
                            <a:xfrm>
                              <a:off x="7033355" y="2916775"/>
                              <a:ext cx="423862" cy="596900"/>
                            </a:xfrm>
                            <a:prstGeom prst="rect">
                              <a:avLst/>
                            </a:prstGeom>
                            <a:noFill/>
                            <a:extLst/>
                          </p:spPr>
                        </p:pic>
                      </p:oleObj>
                    </mc:Fallback>
                  </mc:AlternateContent>
                </a:graphicData>
              </a:graphic>
            </p:graphicFrame>
          </mc:Choice>
          <mc:Fallback xmlns="">
            <p:graphicFrame>
              <p:nvGraphicFramePr>
                <p:cNvPr id="66"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5762" name="方程式" r:id="rId21" imgW="152280" imgH="215640" progId="Equation.3">
                        <p:embed/>
                      </p:oleObj>
                    </mc:Choice>
                    <mc:Fallback>
                      <p:oleObj name="方程式" r:id="rId21" imgW="152280" imgH="215640" progId="Equation.3">
                        <p:embed/>
                        <p:pic>
                          <p:nvPicPr>
                            <p:cNvPr id="66" name="Object 12"/>
                            <p:cNvPicPr>
                              <a:picLocks noChangeAspect="1" noChangeArrowheads="1"/>
                            </p:cNvPicPr>
                            <p:nvPr/>
                          </p:nvPicPr>
                          <p:blipFill>
                            <a:blip r:embed="rId8"/>
                            <a:srcRect/>
                            <a:stretch>
                              <a:fillRect/>
                            </a:stretch>
                          </p:blipFill>
                          <p:spPr bwMode="auto">
                            <a:xfrm>
                              <a:off x="7033355" y="2916775"/>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7"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29011" name="方程式" r:id="rId22" imgW="164880" imgH="215640" progId="Equation.3">
                        <p:embed/>
                      </p:oleObj>
                    </mc:Choice>
                    <mc:Fallback>
                      <p:oleObj name="方程式" r:id="rId22" imgW="164880" imgH="215640" progId="Equation.3">
                        <p:embed/>
                        <p:pic>
                          <p:nvPicPr>
                            <p:cNvPr id="67" name="Object 12"/>
                            <p:cNvPicPr>
                              <a:picLocks noChangeAspect="1" noChangeArrowheads="1"/>
                            </p:cNvPicPr>
                            <p:nvPr/>
                          </p:nvPicPr>
                          <p:blipFill>
                            <a:blip r:embed="rId12"/>
                            <a:srcRect/>
                            <a:stretch>
                              <a:fillRect/>
                            </a:stretch>
                          </p:blipFill>
                          <p:spPr bwMode="auto">
                            <a:xfrm>
                              <a:off x="4982592" y="1310761"/>
                              <a:ext cx="457200" cy="595313"/>
                            </a:xfrm>
                            <a:prstGeom prst="rect">
                              <a:avLst/>
                            </a:prstGeom>
                            <a:noFill/>
                            <a:extLst/>
                          </p:spPr>
                        </p:pic>
                      </p:oleObj>
                    </mc:Fallback>
                  </mc:AlternateContent>
                </a:graphicData>
              </a:graphic>
            </p:graphicFrame>
          </mc:Choice>
          <mc:Fallback xmlns="">
            <p:graphicFrame>
              <p:nvGraphicFramePr>
                <p:cNvPr id="67"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5763" name="方程式" r:id="rId23" imgW="164880" imgH="215640" progId="Equation.3">
                        <p:embed/>
                      </p:oleObj>
                    </mc:Choice>
                    <mc:Fallback>
                      <p:oleObj name="方程式" r:id="rId23" imgW="164880" imgH="215640" progId="Equation.3">
                        <p:embed/>
                        <p:pic>
                          <p:nvPicPr>
                            <p:cNvPr id="67" name="Object 12"/>
                            <p:cNvPicPr>
                              <a:picLocks noChangeAspect="1" noChangeArrowheads="1"/>
                            </p:cNvPicPr>
                            <p:nvPr/>
                          </p:nvPicPr>
                          <p:blipFill>
                            <a:blip r:embed="rId12"/>
                            <a:srcRect/>
                            <a:stretch>
                              <a:fillRect/>
                            </a:stretch>
                          </p:blipFill>
                          <p:spPr bwMode="auto">
                            <a:xfrm>
                              <a:off x="4982592" y="1310761"/>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8" name="文字方塊 67"/>
                <p:cNvSpPr txBox="1"/>
                <p:nvPr/>
              </p:nvSpPr>
              <p:spPr>
                <a:xfrm>
                  <a:off x="7457217"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7457217" y="599973"/>
                  <a:ext cx="1195649" cy="461665"/>
                </a:xfrm>
                <a:prstGeom prst="rect">
                  <a:avLst/>
                </a:prstGeom>
                <a:blipFill>
                  <a:blip r:embed="rId24"/>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7457217" y="2383270"/>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=0.05</a:t>
                  </a:r>
                  <a:endParaRPr lang="zh-TW" altLang="en-US" sz="2400" b="1" dirty="0">
                    <a:solidFill>
                      <a:srgbClr val="0000FF"/>
                    </a:solidFill>
                  </a:endParaRPr>
                </a:p>
              </p:txBody>
            </p:sp>
          </mc:Choice>
          <mc:Fallback xmlns="">
            <p:sp>
              <p:nvSpPr>
                <p:cNvPr id="73" name="文字方塊 72"/>
                <p:cNvSpPr txBox="1">
                  <a:spLocks noRot="1" noChangeAspect="1" noMove="1" noResize="1" noEditPoints="1" noAdjustHandles="1" noChangeArrowheads="1" noChangeShapeType="1" noTextEdit="1"/>
                </p:cNvSpPr>
                <p:nvPr/>
              </p:nvSpPr>
              <p:spPr>
                <a:xfrm>
                  <a:off x="7457217" y="2383270"/>
                  <a:ext cx="1195649" cy="461665"/>
                </a:xfrm>
                <a:prstGeom prst="rect">
                  <a:avLst/>
                </a:prstGeom>
                <a:blipFill>
                  <a:blip r:embed="rId25"/>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5642464"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=0.73</a:t>
                  </a:r>
                  <a:endParaRPr lang="zh-TW" altLang="en-US" sz="2400" b="1" dirty="0">
                    <a:solidFill>
                      <a:srgbClr val="0000FF"/>
                    </a:solidFill>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5642464" y="599973"/>
                  <a:ext cx="1195649" cy="461665"/>
                </a:xfrm>
                <a:prstGeom prst="rect">
                  <a:avLst/>
                </a:prstGeom>
                <a:blipFill>
                  <a:blip r:embed="rId26"/>
                  <a:stretch>
                    <a:fillRect t="-10526" r="-6122" b="-28947"/>
                  </a:stretch>
                </a:blipFill>
              </p:spPr>
              <p:txBody>
                <a:bodyPr/>
                <a:lstStyle/>
                <a:p>
                  <a:r>
                    <a:rPr lang="zh-TW" altLang="en-US">
                      <a:noFill/>
                    </a:rPr>
                    <a:t> </a:t>
                  </a:r>
                </a:p>
              </p:txBody>
            </p:sp>
          </mc:Fallback>
        </mc:AlternateContent>
      </p:grpSp>
      <p:grpSp>
        <p:nvGrpSpPr>
          <p:cNvPr id="27" name="群組 26"/>
          <p:cNvGrpSpPr/>
          <p:nvPr/>
        </p:nvGrpSpPr>
        <p:grpSpPr>
          <a:xfrm>
            <a:off x="350426" y="2283634"/>
            <a:ext cx="4609035" cy="2460081"/>
            <a:chOff x="624762" y="2914071"/>
            <a:chExt cx="4609035" cy="2460081"/>
          </a:xfrm>
        </p:grpSpPr>
        <p:cxnSp>
          <p:nvCxnSpPr>
            <p:cNvPr id="48" name="直線單箭頭接點 47"/>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橢圓 49"/>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51" name="群組 50"/>
            <p:cNvGrpSpPr/>
            <p:nvPr/>
          </p:nvGrpSpPr>
          <p:grpSpPr>
            <a:xfrm>
              <a:off x="2270022" y="3054582"/>
              <a:ext cx="520319" cy="520319"/>
              <a:chOff x="3342651" y="3507082"/>
              <a:chExt cx="520319" cy="520319"/>
            </a:xfrm>
          </p:grpSpPr>
          <p:sp>
            <p:nvSpPr>
              <p:cNvPr id="52" name="矩形 5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53"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29012" name="方程式" r:id="rId27" imgW="139680" imgH="139680" progId="Equation.3">
                          <p:embed/>
                        </p:oleObj>
                      </mc:Choice>
                      <mc:Fallback>
                        <p:oleObj name="方程式" r:id="rId27" imgW="139680" imgH="139680" progId="Equation.3">
                          <p:embed/>
                          <p:pic>
                            <p:nvPicPr>
                              <p:cNvPr id="11"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mc:Choice>
            <mc:Fallback xmlns="">
              <p:graphicFrame>
                <p:nvGraphicFramePr>
                  <p:cNvPr id="53"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4" name="方程式" r:id="rId29" imgW="139680" imgH="139680" progId="Equation.3">
                          <p:embed/>
                        </p:oleObj>
                      </mc:Choice>
                      <mc:Fallback>
                        <p:oleObj name="方程式" r:id="rId29" imgW="139680" imgH="139680" progId="Equation.3">
                          <p:embed/>
                          <p:pic>
                            <p:nvPicPr>
                              <p:cNvPr id="11"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p:cxnSp>
          <p:nvCxnSpPr>
            <p:cNvPr id="54" name="直線單箭頭接點 53"/>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endCxn id="52"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52"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58" name="群組 57"/>
            <p:cNvGrpSpPr/>
            <p:nvPr/>
          </p:nvGrpSpPr>
          <p:grpSpPr>
            <a:xfrm>
              <a:off x="2334744" y="4737035"/>
              <a:ext cx="520319" cy="520319"/>
              <a:chOff x="3342651" y="3507082"/>
              <a:chExt cx="520319" cy="520319"/>
            </a:xfrm>
          </p:grpSpPr>
          <p:sp>
            <p:nvSpPr>
              <p:cNvPr id="59" name="矩形 5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60"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29013" name="方程式" r:id="rId31" imgW="139680" imgH="139680" progId="Equation.3">
                          <p:embed/>
                        </p:oleObj>
                      </mc:Choice>
                      <mc:Fallback>
                        <p:oleObj name="方程式" r:id="rId31" imgW="139680" imgH="139680" progId="Equation.3">
                          <p:embed/>
                          <p:pic>
                            <p:nvPicPr>
                              <p:cNvPr id="19"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a:extLst/>
                            </p:spPr>
                          </p:pic>
                        </p:oleObj>
                      </mc:Fallback>
                    </mc:AlternateContent>
                  </a:graphicData>
                </a:graphic>
              </p:graphicFrame>
            </mc:Choice>
            <mc:Fallback xmlns="">
              <p:graphicFrame>
                <p:nvGraphicFramePr>
                  <p:cNvPr id="60"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5" name="方程式" r:id="rId32" imgW="139680" imgH="139680" progId="Equation.3">
                          <p:embed/>
                        </p:oleObj>
                      </mc:Choice>
                      <mc:Fallback>
                        <p:oleObj name="方程式" r:id="rId32" imgW="139680" imgH="139680" progId="Equation.3">
                          <p:embed/>
                          <p:pic>
                            <p:nvPicPr>
                              <p:cNvPr id="19"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61" name="Object 12"/>
                <p:cNvGraphicFramePr>
                  <a:graphicFrameLocks noChangeAspect="1"/>
                </p:cNvGraphicFramePr>
                <p:nvPr>
                  <p:extLst>
                    <p:ext uri="{D42A27DB-BD31-4B8C-83A1-F6EECF244321}">
                      <p14:modId xmlns:p14="http://schemas.microsoft.com/office/powerpoint/2010/main" val="304021284"/>
                    </p:ext>
                  </p:extLst>
                </p:nvPr>
              </p:nvGraphicFramePr>
              <p:xfrm>
                <a:off x="2963918" y="4422097"/>
                <a:ext cx="458788" cy="596900"/>
              </p:xfrm>
              <a:graphic>
                <a:graphicData uri="http://schemas.openxmlformats.org/presentationml/2006/ole">
                  <mc:AlternateContent>
                    <mc:Choice xmlns:v="urn:schemas-microsoft-com:vml" Requires="v">
                      <p:oleObj spid="_x0000_s29014" name="方程式" r:id="rId33" imgW="164880" imgH="215640" progId="Equation.3">
                        <p:embed/>
                      </p:oleObj>
                    </mc:Choice>
                    <mc:Fallback>
                      <p:oleObj name="方程式" r:id="rId33" imgW="164880" imgH="215640" progId="Equation.3">
                        <p:embed/>
                        <p:pic>
                          <p:nvPicPr>
                            <p:cNvPr id="20" name="Object 12"/>
                            <p:cNvPicPr>
                              <a:picLocks noChangeAspect="1" noChangeArrowheads="1"/>
                            </p:cNvPicPr>
                            <p:nvPr/>
                          </p:nvPicPr>
                          <p:blipFill>
                            <a:blip r:embed="rId34"/>
                            <a:srcRect/>
                            <a:stretch>
                              <a:fillRect/>
                            </a:stretch>
                          </p:blipFill>
                          <p:spPr bwMode="auto">
                            <a:xfrm>
                              <a:off x="2963918" y="4422097"/>
                              <a:ext cx="458788" cy="596900"/>
                            </a:xfrm>
                            <a:prstGeom prst="rect">
                              <a:avLst/>
                            </a:prstGeom>
                            <a:noFill/>
                            <a:extLst/>
                          </p:spPr>
                        </p:pic>
                      </p:oleObj>
                    </mc:Fallback>
                  </mc:AlternateContent>
                </a:graphicData>
              </a:graphic>
            </p:graphicFrame>
          </mc:Choice>
          <mc:Fallback xmlns="">
            <p:graphicFrame>
              <p:nvGraphicFramePr>
                <p:cNvPr id="61" name="Object 12"/>
                <p:cNvGraphicFramePr>
                  <a:graphicFrameLocks noChangeAspect="1"/>
                </p:cNvGraphicFramePr>
                <p:nvPr>
                  <p:extLst>
                    <p:ext uri="{D42A27DB-BD31-4B8C-83A1-F6EECF244321}">
                      <p14:modId xmlns:p14="http://schemas.microsoft.com/office/powerpoint/2010/main" val="2547965946"/>
                    </p:ext>
                  </p:extLst>
                </p:nvPr>
              </p:nvGraphicFramePr>
              <p:xfrm>
                <a:off x="2963918" y="4422097"/>
                <a:ext cx="458788" cy="596900"/>
              </p:xfrm>
              <a:graphic>
                <a:graphicData uri="http://schemas.openxmlformats.org/presentationml/2006/ole">
                  <mc:AlternateContent>
                    <mc:Choice xmlns:v="urn:schemas-microsoft-com:vml" Requires="v">
                      <p:oleObj spid="_x0000_s5766" name="方程式" r:id="rId35" imgW="164880" imgH="215640" progId="Equation.3">
                        <p:embed/>
                      </p:oleObj>
                    </mc:Choice>
                    <mc:Fallback>
                      <p:oleObj name="方程式" r:id="rId35" imgW="164880" imgH="215640" progId="Equation.3">
                        <p:embed/>
                        <p:pic>
                          <p:nvPicPr>
                            <p:cNvPr id="20" name="Object 12"/>
                            <p:cNvPicPr>
                              <a:picLocks noChangeAspect="1" noChangeArrowheads="1"/>
                            </p:cNvPicPr>
                            <p:nvPr/>
                          </p:nvPicPr>
                          <p:blipFill>
                            <a:blip r:embed="rId36"/>
                            <a:srcRect/>
                            <a:stretch>
                              <a:fillRect/>
                            </a:stretch>
                          </p:blipFill>
                          <p:spPr bwMode="auto">
                            <a:xfrm>
                              <a:off x="2963918" y="4422097"/>
                              <a:ext cx="458788" cy="596900"/>
                            </a:xfrm>
                            <a:prstGeom prst="rect">
                              <a:avLst/>
                            </a:prstGeom>
                            <a:noFill/>
                            <a:extLst/>
                          </p:spPr>
                        </p:pic>
                      </p:oleObj>
                    </mc:Fallback>
                  </mc:AlternateContent>
                </a:graphicData>
              </a:graphic>
            </p:graphicFrame>
          </mc:Fallback>
        </mc:AlternateContent>
        <p:cxnSp>
          <p:nvCxnSpPr>
            <p:cNvPr id="62" name="直線單箭頭接點 61"/>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69" idx="3"/>
              <a:endCxn id="59"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endCxn id="59"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5" name="Object 12"/>
                <p:cNvGraphicFramePr>
                  <a:graphicFrameLocks noChangeAspect="1"/>
                </p:cNvGraphicFramePr>
                <p:nvPr>
                  <p:extLst>
                    <p:ext uri="{D42A27DB-BD31-4B8C-83A1-F6EECF244321}">
                      <p14:modId xmlns:p14="http://schemas.microsoft.com/office/powerpoint/2010/main" val="3778584065"/>
                    </p:ext>
                  </p:extLst>
                </p:nvPr>
              </p:nvGraphicFramePr>
              <p:xfrm>
                <a:off x="659323" y="2914113"/>
                <a:ext cx="423862" cy="596900"/>
              </p:xfrm>
              <a:graphic>
                <a:graphicData uri="http://schemas.openxmlformats.org/presentationml/2006/ole">
                  <mc:AlternateContent>
                    <mc:Choice xmlns:v="urn:schemas-microsoft-com:vml" Requires="v">
                      <p:oleObj spid="_x0000_s29015" name="方程式" r:id="rId37" imgW="152280" imgH="215640" progId="Equation.3">
                        <p:embed/>
                      </p:oleObj>
                    </mc:Choice>
                    <mc:Fallback>
                      <p:oleObj name="方程式" r:id="rId37" imgW="152280" imgH="215640" progId="Equation.3">
                        <p:embed/>
                        <p:pic>
                          <p:nvPicPr>
                            <p:cNvPr id="24" name="Object 12"/>
                            <p:cNvPicPr>
                              <a:picLocks noChangeAspect="1" noChangeArrowheads="1"/>
                            </p:cNvPicPr>
                            <p:nvPr/>
                          </p:nvPicPr>
                          <p:blipFill>
                            <a:blip r:embed="rId12"/>
                            <a:srcRect/>
                            <a:stretch>
                              <a:fillRect/>
                            </a:stretch>
                          </p:blipFill>
                          <p:spPr bwMode="auto">
                            <a:xfrm>
                              <a:off x="659323" y="2914113"/>
                              <a:ext cx="423862" cy="596900"/>
                            </a:xfrm>
                            <a:prstGeom prst="rect">
                              <a:avLst/>
                            </a:prstGeom>
                            <a:noFill/>
                            <a:extLst/>
                          </p:spPr>
                        </p:pic>
                      </p:oleObj>
                    </mc:Fallback>
                  </mc:AlternateContent>
                </a:graphicData>
              </a:graphic>
            </p:graphicFrame>
          </mc:Choice>
          <mc:Fallback xmlns="">
            <p:graphicFrame>
              <p:nvGraphicFramePr>
                <p:cNvPr id="65" name="Object 12"/>
                <p:cNvGraphicFramePr>
                  <a:graphicFrameLocks noChangeAspect="1"/>
                </p:cNvGraphicFramePr>
                <p:nvPr>
                  <p:extLst>
                    <p:ext uri="{D42A27DB-BD31-4B8C-83A1-F6EECF244321}">
                      <p14:modId xmlns:p14="http://schemas.microsoft.com/office/powerpoint/2010/main" val="3778584065"/>
                    </p:ext>
                  </p:extLst>
                </p:nvPr>
              </p:nvGraphicFramePr>
              <p:xfrm>
                <a:off x="659323" y="2914113"/>
                <a:ext cx="423862" cy="596900"/>
              </p:xfrm>
              <a:graphic>
                <a:graphicData uri="http://schemas.openxmlformats.org/presentationml/2006/ole">
                  <mc:AlternateContent>
                    <mc:Choice xmlns:v="urn:schemas-microsoft-com:vml" Requires="v">
                      <p:oleObj spid="_x0000_s5767" name="方程式" r:id="rId38" imgW="152280" imgH="215640" progId="Equation.3">
                        <p:embed/>
                      </p:oleObj>
                    </mc:Choice>
                    <mc:Fallback>
                      <p:oleObj name="方程式" r:id="rId38" imgW="152280" imgH="215640" progId="Equation.3">
                        <p:embed/>
                        <p:pic>
                          <p:nvPicPr>
                            <p:cNvPr id="24" name="Object 12"/>
                            <p:cNvPicPr>
                              <a:picLocks noChangeAspect="1" noChangeArrowheads="1"/>
                            </p:cNvPicPr>
                            <p:nvPr/>
                          </p:nvPicPr>
                          <p:blipFill>
                            <a:blip r:embed="rId8"/>
                            <a:srcRect/>
                            <a:stretch>
                              <a:fillRect/>
                            </a:stretch>
                          </p:blipFill>
                          <p:spPr bwMode="auto">
                            <a:xfrm>
                              <a:off x="659323" y="2914113"/>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9" name="Object 12"/>
                <p:cNvGraphicFramePr>
                  <a:graphicFrameLocks noChangeAspect="1"/>
                </p:cNvGraphicFramePr>
                <p:nvPr>
                  <p:extLst>
                    <p:ext uri="{D42A27DB-BD31-4B8C-83A1-F6EECF244321}">
                      <p14:modId xmlns:p14="http://schemas.microsoft.com/office/powerpoint/2010/main" val="2349390145"/>
                    </p:ext>
                  </p:extLst>
                </p:nvPr>
              </p:nvGraphicFramePr>
              <p:xfrm>
                <a:off x="624762" y="4723585"/>
                <a:ext cx="457200" cy="595313"/>
              </p:xfrm>
              <a:graphic>
                <a:graphicData uri="http://schemas.openxmlformats.org/presentationml/2006/ole">
                  <mc:AlternateContent>
                    <mc:Choice xmlns:v="urn:schemas-microsoft-com:vml" Requires="v">
                      <p:oleObj spid="_x0000_s29016" name="方程式" r:id="rId29" imgW="164880" imgH="215640" progId="Equation.3">
                        <p:embed/>
                      </p:oleObj>
                    </mc:Choice>
                    <mc:Fallback>
                      <p:oleObj name="方程式" r:id="rId29" imgW="164880" imgH="215640" progId="Equation.3">
                        <p:embed/>
                        <p:pic>
                          <p:nvPicPr>
                            <p:cNvPr id="25" name="Object 12"/>
                            <p:cNvPicPr>
                              <a:picLocks noChangeAspect="1" noChangeArrowheads="1"/>
                            </p:cNvPicPr>
                            <p:nvPr/>
                          </p:nvPicPr>
                          <p:blipFill>
                            <a:blip r:embed="rId10"/>
                            <a:srcRect/>
                            <a:stretch>
                              <a:fillRect/>
                            </a:stretch>
                          </p:blipFill>
                          <p:spPr bwMode="auto">
                            <a:xfrm>
                              <a:off x="624762" y="4723585"/>
                              <a:ext cx="457200" cy="595313"/>
                            </a:xfrm>
                            <a:prstGeom prst="rect">
                              <a:avLst/>
                            </a:prstGeom>
                            <a:noFill/>
                            <a:extLst/>
                          </p:spPr>
                        </p:pic>
                      </p:oleObj>
                    </mc:Fallback>
                  </mc:AlternateContent>
                </a:graphicData>
              </a:graphic>
            </p:graphicFrame>
          </mc:Choice>
          <mc:Fallback xmlns="">
            <p:graphicFrame>
              <p:nvGraphicFramePr>
                <p:cNvPr id="69" name="Object 12"/>
                <p:cNvGraphicFramePr>
                  <a:graphicFrameLocks noChangeAspect="1"/>
                </p:cNvGraphicFramePr>
                <p:nvPr>
                  <p:extLst>
                    <p:ext uri="{D42A27DB-BD31-4B8C-83A1-F6EECF244321}">
                      <p14:modId xmlns:p14="http://schemas.microsoft.com/office/powerpoint/2010/main" val="2349390145"/>
                    </p:ext>
                  </p:extLst>
                </p:nvPr>
              </p:nvGraphicFramePr>
              <p:xfrm>
                <a:off x="624762" y="4723585"/>
                <a:ext cx="457200" cy="595313"/>
              </p:xfrm>
              <a:graphic>
                <a:graphicData uri="http://schemas.openxmlformats.org/presentationml/2006/ole">
                  <mc:AlternateContent>
                    <mc:Choice xmlns:v="urn:schemas-microsoft-com:vml" Requires="v">
                      <p:oleObj spid="_x0000_s5768" name="方程式" r:id="rId39" imgW="164880" imgH="215640" progId="Equation.3">
                        <p:embed/>
                      </p:oleObj>
                    </mc:Choice>
                    <mc:Fallback>
                      <p:oleObj name="方程式" r:id="rId39" imgW="164880" imgH="215640" progId="Equation.3">
                        <p:embed/>
                        <p:pic>
                          <p:nvPicPr>
                            <p:cNvPr id="25" name="Object 12"/>
                            <p:cNvPicPr>
                              <a:picLocks noChangeAspect="1" noChangeArrowheads="1"/>
                            </p:cNvPicPr>
                            <p:nvPr/>
                          </p:nvPicPr>
                          <p:blipFill>
                            <a:blip r:embed="rId12"/>
                            <a:srcRect/>
                            <a:stretch>
                              <a:fillRect/>
                            </a:stretch>
                          </p:blipFill>
                          <p:spPr bwMode="auto">
                            <a:xfrm>
                              <a:off x="624762" y="4723585"/>
                              <a:ext cx="457200" cy="595313"/>
                            </a:xfrm>
                            <a:prstGeom prst="rect">
                              <a:avLst/>
                            </a:prstGeom>
                            <a:noFill/>
                            <a:extLst/>
                          </p:spPr>
                        </p:pic>
                      </p:oleObj>
                    </mc:Fallback>
                  </mc:AlternateContent>
                </a:graphicData>
              </a:graphic>
            </p:graphicFrame>
          </mc:Fallback>
        </mc:AlternateContent>
        <p:sp>
          <p:nvSpPr>
            <p:cNvPr id="70"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2" name="文字方塊 71"/>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4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41"/>
                  <a:stretch>
                    <a:fillRect/>
                  </a:stretch>
                </a:blipFill>
              </p:spPr>
              <p:txBody>
                <a:bodyPr/>
                <a:lstStyle/>
                <a:p>
                  <a:r>
                    <a:rPr lang="zh-TW" altLang="en-US">
                      <a:noFill/>
                    </a:rPr>
                    <a:t> </a:t>
                  </a:r>
                </a:p>
              </p:txBody>
            </p:sp>
          </mc:Fallback>
        </mc:AlternateContent>
      </p:grpSp>
      <p:graphicFrame>
        <p:nvGraphicFramePr>
          <p:cNvPr id="79" name="Object 12"/>
          <p:cNvGraphicFramePr>
            <a:graphicFrameLocks noChangeAspect="1"/>
          </p:cNvGraphicFramePr>
          <p:nvPr>
            <p:extLst>
              <p:ext uri="{D42A27DB-BD31-4B8C-83A1-F6EECF244321}">
                <p14:modId xmlns:p14="http://schemas.microsoft.com/office/powerpoint/2010/main" val="3588425915"/>
              </p:ext>
            </p:extLst>
          </p:nvPr>
        </p:nvGraphicFramePr>
        <p:xfrm>
          <a:off x="2677081" y="2080593"/>
          <a:ext cx="422275" cy="596900"/>
        </p:xfrm>
        <a:graphic>
          <a:graphicData uri="http://schemas.openxmlformats.org/presentationml/2006/ole">
            <mc:AlternateContent xmlns:mc="http://schemas.openxmlformats.org/markup-compatibility/2006">
              <mc:Choice xmlns:v="urn:schemas-microsoft-com:vml" Requires="v">
                <p:oleObj spid="_x0000_s29017" name="方程式" r:id="rId42" imgW="152280" imgH="215640" progId="Equation.3">
                  <p:embed/>
                </p:oleObj>
              </mc:Choice>
              <mc:Fallback>
                <p:oleObj name="方程式" r:id="rId42" imgW="152280" imgH="215640" progId="Equation.3">
                  <p:embed/>
                  <p:pic>
                    <p:nvPicPr>
                      <p:cNvPr id="12" name="Object 12"/>
                      <p:cNvPicPr>
                        <a:picLocks noChangeAspect="1" noChangeArrowheads="1"/>
                      </p:cNvPicPr>
                      <p:nvPr/>
                    </p:nvPicPr>
                    <p:blipFill>
                      <a:blip r:embed="rId36"/>
                      <a:srcRect/>
                      <a:stretch>
                        <a:fillRect/>
                      </a:stretch>
                    </p:blipFill>
                    <p:spPr bwMode="auto">
                      <a:xfrm>
                        <a:off x="2677081" y="2080593"/>
                        <a:ext cx="422275" cy="596900"/>
                      </a:xfrm>
                      <a:prstGeom prst="rect">
                        <a:avLst/>
                      </a:prstGeom>
                      <a:noFill/>
                      <a:extLst/>
                    </p:spPr>
                  </p:pic>
                </p:oleObj>
              </mc:Fallback>
            </mc:AlternateContent>
          </a:graphicData>
        </a:graphic>
      </p:graphicFrame>
      <p:sp>
        <p:nvSpPr>
          <p:cNvPr id="5" name="矩形 4"/>
          <p:cNvSpPr/>
          <p:nvPr/>
        </p:nvSpPr>
        <p:spPr>
          <a:xfrm>
            <a:off x="1380616" y="2926657"/>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5" name="矩形 44"/>
          <p:cNvSpPr/>
          <p:nvPr/>
        </p:nvSpPr>
        <p:spPr>
          <a:xfrm>
            <a:off x="1036704" y="2345770"/>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6" name="矩形 45"/>
          <p:cNvSpPr/>
          <p:nvPr/>
        </p:nvSpPr>
        <p:spPr>
          <a:xfrm>
            <a:off x="1380616" y="3507410"/>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7" name="矩形 46"/>
          <p:cNvSpPr/>
          <p:nvPr/>
        </p:nvSpPr>
        <p:spPr>
          <a:xfrm>
            <a:off x="1121168" y="4062272"/>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cxnSp>
        <p:nvCxnSpPr>
          <p:cNvPr id="85" name="直線單箭頭接點 84"/>
          <p:cNvCxnSpPr>
            <a:cxnSpLocks/>
            <a:endCxn id="52" idx="1"/>
          </p:cNvCxnSpPr>
          <p:nvPr/>
        </p:nvCxnSpPr>
        <p:spPr>
          <a:xfrm>
            <a:off x="1434017" y="1936178"/>
            <a:ext cx="561669" cy="7481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cxnSpLocks/>
            <a:endCxn id="59" idx="1"/>
          </p:cNvCxnSpPr>
          <p:nvPr/>
        </p:nvCxnSpPr>
        <p:spPr>
          <a:xfrm flipV="1">
            <a:off x="1432340" y="4366758"/>
            <a:ext cx="628068" cy="7663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1034501" y="4989244"/>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sp>
        <p:nvSpPr>
          <p:cNvPr id="83" name="矩形 82"/>
          <p:cNvSpPr/>
          <p:nvPr/>
        </p:nvSpPr>
        <p:spPr>
          <a:xfrm>
            <a:off x="1025091" y="1464714"/>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pic>
        <p:nvPicPr>
          <p:cNvPr id="6" name="圖片 5"/>
          <p:cNvPicPr>
            <a:picLocks noChangeAspect="1"/>
          </p:cNvPicPr>
          <p:nvPr/>
        </p:nvPicPr>
        <p:blipFill>
          <a:blip r:embed="rId43"/>
          <a:stretch>
            <a:fillRect/>
          </a:stretch>
        </p:blipFill>
        <p:spPr>
          <a:xfrm>
            <a:off x="2402543" y="329724"/>
            <a:ext cx="1892847" cy="1695242"/>
          </a:xfrm>
          <a:prstGeom prst="rect">
            <a:avLst/>
          </a:prstGeom>
        </p:spPr>
      </p:pic>
    </p:spTree>
    <p:extLst>
      <p:ext uri="{BB962C8B-B14F-4D97-AF65-F5344CB8AC3E}">
        <p14:creationId xmlns:p14="http://schemas.microsoft.com/office/powerpoint/2010/main" val="218163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5" grpId="0" animBg="1"/>
      <p:bldP spid="46" grpId="0" animBg="1"/>
      <p:bldP spid="47" grpId="0" animBg="1"/>
      <p:bldP spid="84" grpId="0" animBg="1"/>
      <p:bldP spid="8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1: Function Set</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327494" y="5648756"/>
                <a:ext cx="2781402" cy="756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𝑧</m:t>
                          </m:r>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i="1" smtClean="0">
                              <a:latin typeface="Cambria Math" panose="02040503050406030204" pitchFamily="18" charset="0"/>
                            </a:rPr>
                            <m:t>1</m:t>
                          </m:r>
                        </m:num>
                        <m:den>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𝑒𝑥𝑝</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e>
                          </m:d>
                        </m:den>
                      </m:f>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327494" y="5648756"/>
                <a:ext cx="2781402" cy="75610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344084" y="4959035"/>
                <a:ext cx="17958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344084" y="4959035"/>
                <a:ext cx="1795812" cy="369332"/>
              </a:xfrm>
              <a:prstGeom prst="rect">
                <a:avLst/>
              </a:prstGeom>
              <a:blipFill>
                <a:blip r:embed="rId4"/>
                <a:stretch>
                  <a:fillRect l="-1695" r="-3051"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223367" y="4201006"/>
                <a:ext cx="2626104" cy="477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r>
                        <a:rPr lang="en-US" altLang="zh-TW" sz="2400" i="1">
                          <a:latin typeface="Cambria Math" panose="02040503050406030204" pitchFamily="18" charset="0"/>
                        </a:rPr>
                        <m:t>=</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223367" y="4201006"/>
                <a:ext cx="2626104" cy="477888"/>
              </a:xfrm>
              <a:prstGeom prst="rect">
                <a:avLst/>
              </a:prstGeom>
              <a:blipFill>
                <a:blip r:embed="rId5"/>
                <a:stretch>
                  <a:fillRect b="-13924"/>
                </a:stretch>
              </a:blipFill>
            </p:spPr>
            <p:txBody>
              <a:bodyPr/>
              <a:lstStyle/>
              <a:p>
                <a:r>
                  <a:rPr lang="zh-TW" altLang="en-US">
                    <a:noFill/>
                  </a:rPr>
                  <a:t> </a:t>
                </a:r>
              </a:p>
            </p:txBody>
          </p:sp>
        </mc:Fallback>
      </mc:AlternateContent>
      <p:grpSp>
        <p:nvGrpSpPr>
          <p:cNvPr id="16" name="群組 15"/>
          <p:cNvGrpSpPr/>
          <p:nvPr/>
        </p:nvGrpSpPr>
        <p:grpSpPr>
          <a:xfrm>
            <a:off x="5025522" y="4313420"/>
            <a:ext cx="3135826" cy="2174963"/>
            <a:chOff x="5472656" y="2887794"/>
            <a:chExt cx="3135826" cy="2174963"/>
          </a:xfrm>
        </p:grpSpPr>
        <p:pic>
          <p:nvPicPr>
            <p:cNvPr id="7" name="圖片 6"/>
            <p:cNvPicPr>
              <a:picLocks noChangeAspect="1"/>
            </p:cNvPicPr>
            <p:nvPr/>
          </p:nvPicPr>
          <p:blipFill>
            <a:blip r:embed="rId6"/>
            <a:stretch>
              <a:fillRect/>
            </a:stretch>
          </p:blipFill>
          <p:spPr>
            <a:xfrm>
              <a:off x="5472656" y="2887794"/>
              <a:ext cx="3042694" cy="2174963"/>
            </a:xfrm>
            <a:prstGeom prst="rect">
              <a:avLst/>
            </a:prstGeom>
          </p:spPr>
        </p:pic>
        <p:graphicFrame>
          <p:nvGraphicFramePr>
            <p:cNvPr id="8" name="Object 12"/>
            <p:cNvGraphicFramePr>
              <a:graphicFrameLocks noChangeAspect="1"/>
            </p:cNvGraphicFramePr>
            <p:nvPr>
              <p:extLst>
                <p:ext uri="{D42A27DB-BD31-4B8C-83A1-F6EECF244321}">
                  <p14:modId xmlns:p14="http://schemas.microsoft.com/office/powerpoint/2010/main" val="627415777"/>
                </p:ext>
              </p:extLst>
            </p:nvPr>
          </p:nvGraphicFramePr>
          <p:xfrm>
            <a:off x="6126292" y="2887794"/>
            <a:ext cx="539750" cy="369888"/>
          </p:xfrm>
          <a:graphic>
            <a:graphicData uri="http://schemas.openxmlformats.org/presentationml/2006/ole">
              <mc:AlternateContent xmlns:mc="http://schemas.openxmlformats.org/markup-compatibility/2006">
                <mc:Choice xmlns:v="urn:schemas-microsoft-com:vml" Requires="v">
                  <p:oleObj spid="_x0000_s10456" name="方程式" r:id="rId7" imgW="317160" imgH="215640" progId="Equation.3">
                    <p:embed/>
                  </p:oleObj>
                </mc:Choice>
                <mc:Fallback>
                  <p:oleObj name="方程式" r:id="rId7" imgW="317160" imgH="215640" progId="Equation.3">
                    <p:embed/>
                    <p:pic>
                      <p:nvPicPr>
                        <p:cNvPr id="8" name="Object 12"/>
                        <p:cNvPicPr>
                          <a:picLocks noChangeAspect="1" noChangeArrowheads="1"/>
                        </p:cNvPicPr>
                        <p:nvPr/>
                      </p:nvPicPr>
                      <p:blipFill>
                        <a:blip r:embed="rId8"/>
                        <a:srcRect/>
                        <a:stretch>
                          <a:fillRect/>
                        </a:stretch>
                      </p:blipFill>
                      <p:spPr bwMode="auto">
                        <a:xfrm>
                          <a:off x="6126292" y="2887794"/>
                          <a:ext cx="539750" cy="369888"/>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826433840"/>
                </p:ext>
              </p:extLst>
            </p:nvPr>
          </p:nvGraphicFramePr>
          <p:xfrm>
            <a:off x="8392582" y="4689516"/>
            <a:ext cx="215900" cy="217487"/>
          </p:xfrm>
          <a:graphic>
            <a:graphicData uri="http://schemas.openxmlformats.org/presentationml/2006/ole">
              <mc:AlternateContent xmlns:mc="http://schemas.openxmlformats.org/markup-compatibility/2006">
                <mc:Choice xmlns:v="urn:schemas-microsoft-com:vml" Requires="v">
                  <p:oleObj spid="_x0000_s10457" name="方程式" r:id="rId9" imgW="126720" imgH="126720" progId="Equation.3">
                    <p:embed/>
                  </p:oleObj>
                </mc:Choice>
                <mc:Fallback>
                  <p:oleObj name="方程式" r:id="rId9" imgW="126720" imgH="126720" progId="Equation.3">
                    <p:embed/>
                    <p:pic>
                      <p:nvPicPr>
                        <p:cNvPr id="8" name="Object 12"/>
                        <p:cNvPicPr>
                          <a:picLocks noChangeAspect="1" noChangeArrowheads="1"/>
                        </p:cNvPicPr>
                        <p:nvPr/>
                      </p:nvPicPr>
                      <p:blipFill>
                        <a:blip r:embed="rId10"/>
                        <a:srcRect/>
                        <a:stretch>
                          <a:fillRect/>
                        </a:stretch>
                      </p:blipFill>
                      <p:spPr bwMode="auto">
                        <a:xfrm>
                          <a:off x="8392582" y="4689516"/>
                          <a:ext cx="215900" cy="217487"/>
                        </a:xfrm>
                        <a:prstGeom prst="rect">
                          <a:avLst/>
                        </a:prstGeom>
                        <a:noFill/>
                        <a:extLst/>
                      </p:spPr>
                    </p:pic>
                  </p:oleObj>
                </mc:Fallback>
              </mc:AlternateContent>
            </a:graphicData>
          </a:graphic>
        </p:graphicFrame>
      </p:grpSp>
      <p:sp>
        <p:nvSpPr>
          <p:cNvPr id="14" name="文字方塊 13"/>
          <p:cNvSpPr txBox="1"/>
          <p:nvPr/>
        </p:nvSpPr>
        <p:spPr>
          <a:xfrm>
            <a:off x="905896" y="1651221"/>
            <a:ext cx="3319975" cy="461665"/>
          </a:xfrm>
          <a:prstGeom prst="rect">
            <a:avLst/>
          </a:prstGeom>
          <a:noFill/>
        </p:spPr>
        <p:txBody>
          <a:bodyPr wrap="square" rtlCol="0">
            <a:spAutoFit/>
          </a:bodyPr>
          <a:lstStyle/>
          <a:p>
            <a:r>
              <a:rPr lang="en-US" altLang="zh-TW" sz="2400" dirty="0"/>
              <a:t>Function set:</a:t>
            </a:r>
            <a:endParaRPr lang="zh-TW" altLang="en-US" sz="2400" dirty="0"/>
          </a:p>
        </p:txBody>
      </p:sp>
      <p:sp>
        <p:nvSpPr>
          <p:cNvPr id="15" name="文字方塊 14"/>
          <p:cNvSpPr txBox="1"/>
          <p:nvPr/>
        </p:nvSpPr>
        <p:spPr>
          <a:xfrm>
            <a:off x="2758586" y="1667133"/>
            <a:ext cx="3870237"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TW" sz="2400" dirty="0"/>
              <a:t>Including all different w and b</a:t>
            </a:r>
            <a:endParaRPr lang="zh-TW" altLang="en-US" sz="2400" dirty="0"/>
          </a:p>
        </p:txBody>
      </p:sp>
      <mc:AlternateContent xmlns:mc="http://schemas.openxmlformats.org/markup-compatibility/2006" xmlns:a14="http://schemas.microsoft.com/office/drawing/2010/main">
        <mc:Choice Requires="a14">
          <p:sp>
            <p:nvSpPr>
              <p:cNvPr id="26" name="矩形 25"/>
              <p:cNvSpPr/>
              <p:nvPr/>
            </p:nvSpPr>
            <p:spPr>
              <a:xfrm>
                <a:off x="3072636" y="4726476"/>
                <a:ext cx="2143023"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6" name="矩形 25"/>
              <p:cNvSpPr>
                <a:spLocks noRot="1" noChangeAspect="1" noMove="1" noResize="1" noEditPoints="1" noAdjustHandles="1" noChangeArrowheads="1" noChangeShapeType="1" noTextEdit="1"/>
              </p:cNvSpPr>
              <p:nvPr/>
            </p:nvSpPr>
            <p:spPr>
              <a:xfrm>
                <a:off x="3072636" y="4726476"/>
                <a:ext cx="2143023" cy="98854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2776892" y="2453347"/>
                <a:ext cx="2811924" cy="542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𝑏</m:t>
                          </m:r>
                        </m:sub>
                      </m:sSub>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r>
                            <a:rPr lang="en-US" altLang="zh-TW" sz="2800" i="1">
                              <a:latin typeface="Cambria Math" panose="02040503050406030204" pitchFamily="18" charset="0"/>
                            </a:rPr>
                            <m:t>𝑥</m:t>
                          </m:r>
                        </m:e>
                      </m:d>
                      <m:r>
                        <a:rPr lang="en-US" altLang="zh-TW" sz="2800" i="1">
                          <a:latin typeface="Cambria Math" panose="02040503050406030204" pitchFamily="18" charset="0"/>
                          <a:ea typeface="Cambria Math" panose="02040503050406030204" pitchFamily="18" charset="0"/>
                        </a:rPr>
                        <m:t>≥0.5</m:t>
                      </m:r>
                    </m:oMath>
                  </m:oMathPara>
                </a14:m>
                <a:endParaRPr lang="zh-TW" altLang="en-US" sz="2800" dirty="0"/>
              </a:p>
            </p:txBody>
          </p:sp>
        </mc:Choice>
        <mc:Fallback xmlns="">
          <p:sp>
            <p:nvSpPr>
              <p:cNvPr id="27" name="矩形 26"/>
              <p:cNvSpPr>
                <a:spLocks noRot="1" noChangeAspect="1" noMove="1" noResize="1" noEditPoints="1" noAdjustHandles="1" noChangeArrowheads="1" noChangeShapeType="1" noTextEdit="1"/>
              </p:cNvSpPr>
              <p:nvPr/>
            </p:nvSpPr>
            <p:spPr>
              <a:xfrm>
                <a:off x="2776892" y="2453347"/>
                <a:ext cx="2811924" cy="542136"/>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2764120" y="3319191"/>
                <a:ext cx="2811924" cy="542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𝑏</m:t>
                          </m:r>
                        </m:sub>
                      </m:sSub>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r>
                            <a:rPr lang="en-US" altLang="zh-TW" sz="2800" i="1">
                              <a:latin typeface="Cambria Math" panose="02040503050406030204" pitchFamily="18" charset="0"/>
                            </a:rPr>
                            <m:t>𝑥</m:t>
                          </m:r>
                        </m:e>
                      </m:d>
                      <m:r>
                        <a:rPr lang="en-US" altLang="zh-TW" sz="2800" b="0" i="1" smtClean="0">
                          <a:latin typeface="Cambria Math" panose="02040503050406030204" pitchFamily="18" charset="0"/>
                          <a:ea typeface="Cambria Math" panose="02040503050406030204" pitchFamily="18" charset="0"/>
                        </a:rPr>
                        <m:t>&lt;</m:t>
                      </m:r>
                      <m:r>
                        <a:rPr lang="en-US" altLang="zh-TW" sz="2800" i="1">
                          <a:latin typeface="Cambria Math" panose="02040503050406030204" pitchFamily="18" charset="0"/>
                          <a:ea typeface="Cambria Math" panose="02040503050406030204" pitchFamily="18" charset="0"/>
                        </a:rPr>
                        <m:t>0.5</m:t>
                      </m:r>
                    </m:oMath>
                  </m:oMathPara>
                </a14:m>
                <a:endParaRPr lang="zh-TW" altLang="en-US" sz="2800" dirty="0"/>
              </a:p>
            </p:txBody>
          </p:sp>
        </mc:Choice>
        <mc:Fallback xmlns="">
          <p:sp>
            <p:nvSpPr>
              <p:cNvPr id="28" name="矩形 27"/>
              <p:cNvSpPr>
                <a:spLocks noRot="1" noChangeAspect="1" noMove="1" noResize="1" noEditPoints="1" noAdjustHandles="1" noChangeArrowheads="1" noChangeShapeType="1" noTextEdit="1"/>
              </p:cNvSpPr>
              <p:nvPr/>
            </p:nvSpPr>
            <p:spPr>
              <a:xfrm>
                <a:off x="2764120" y="3319191"/>
                <a:ext cx="2811924" cy="542136"/>
              </a:xfrm>
              <a:prstGeom prst="rect">
                <a:avLst/>
              </a:prstGeom>
              <a:blipFill>
                <a:blip r:embed="rId13"/>
                <a:stretch>
                  <a:fillRect/>
                </a:stretch>
              </a:blipFill>
            </p:spPr>
            <p:txBody>
              <a:bodyPr/>
              <a:lstStyle/>
              <a:p>
                <a:r>
                  <a:rPr lang="zh-TW" altLang="en-US">
                    <a:noFill/>
                  </a:rPr>
                  <a:t> </a:t>
                </a:r>
              </a:p>
            </p:txBody>
          </p:sp>
        </mc:Fallback>
      </mc:AlternateContent>
      <p:sp>
        <p:nvSpPr>
          <p:cNvPr id="29" name="矩形 28"/>
          <p:cNvSpPr/>
          <p:nvPr/>
        </p:nvSpPr>
        <p:spPr>
          <a:xfrm>
            <a:off x="6051211" y="2453347"/>
            <a:ext cx="1136850" cy="523220"/>
          </a:xfrm>
          <a:prstGeom prst="rect">
            <a:avLst/>
          </a:prstGeom>
        </p:spPr>
        <p:txBody>
          <a:bodyPr wrap="none">
            <a:spAutoFit/>
          </a:bodyPr>
          <a:lstStyle/>
          <a:p>
            <a:r>
              <a:rPr lang="en-US" altLang="zh-TW" sz="2800" dirty="0"/>
              <a:t>class 1</a:t>
            </a:r>
            <a:endParaRPr lang="zh-TW" altLang="en-US" sz="2800" dirty="0"/>
          </a:p>
        </p:txBody>
      </p:sp>
      <p:sp>
        <p:nvSpPr>
          <p:cNvPr id="30" name="矩形 29"/>
          <p:cNvSpPr/>
          <p:nvPr/>
        </p:nvSpPr>
        <p:spPr>
          <a:xfrm>
            <a:off x="6051211" y="3315054"/>
            <a:ext cx="1136850" cy="523220"/>
          </a:xfrm>
          <a:prstGeom prst="rect">
            <a:avLst/>
          </a:prstGeom>
        </p:spPr>
        <p:txBody>
          <a:bodyPr wrap="none">
            <a:spAutoFit/>
          </a:bodyPr>
          <a:lstStyle/>
          <a:p>
            <a:r>
              <a:rPr lang="en-US" altLang="zh-TW" sz="2800" dirty="0"/>
              <a:t>class 2</a:t>
            </a:r>
            <a:endParaRPr lang="zh-TW" altLang="en-US" sz="2800" dirty="0"/>
          </a:p>
        </p:txBody>
      </p:sp>
      <p:sp>
        <p:nvSpPr>
          <p:cNvPr id="31" name="左大括弧 30"/>
          <p:cNvSpPr/>
          <p:nvPr/>
        </p:nvSpPr>
        <p:spPr>
          <a:xfrm>
            <a:off x="2305610" y="2543565"/>
            <a:ext cx="484054" cy="1216170"/>
          </a:xfrm>
          <a:prstGeom prst="leftBrace">
            <a:avLst>
              <a:gd name="adj1" fmla="val 25208"/>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2" name="矩形 31"/>
          <p:cNvSpPr/>
          <p:nvPr/>
        </p:nvSpPr>
        <p:spPr>
          <a:xfrm>
            <a:off x="2080592" y="2393923"/>
            <a:ext cx="5281347" cy="1515453"/>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2841380" y="2514188"/>
            <a:ext cx="1745592" cy="4408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4" name="矩形 33"/>
          <p:cNvSpPr/>
          <p:nvPr/>
        </p:nvSpPr>
        <p:spPr>
          <a:xfrm>
            <a:off x="2841380" y="3356227"/>
            <a:ext cx="1745592" cy="4408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5" name="矩形 34"/>
          <p:cNvSpPr/>
          <p:nvPr/>
        </p:nvSpPr>
        <p:spPr>
          <a:xfrm>
            <a:off x="4939523" y="2514188"/>
            <a:ext cx="557427" cy="4408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
        <p:nvSpPr>
          <p:cNvPr id="36" name="矩形 35"/>
          <p:cNvSpPr/>
          <p:nvPr/>
        </p:nvSpPr>
        <p:spPr>
          <a:xfrm>
            <a:off x="4939522" y="3356226"/>
            <a:ext cx="557427" cy="4408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Tree>
    <p:extLst>
      <p:ext uri="{BB962C8B-B14F-4D97-AF65-F5344CB8AC3E}">
        <p14:creationId xmlns:p14="http://schemas.microsoft.com/office/powerpoint/2010/main" val="151298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 grpId="0"/>
      <p:bldP spid="14" grpId="0"/>
      <p:bldP spid="15" grpId="0" animBg="1"/>
      <p:bldP spid="26" grpId="0"/>
      <p:bldP spid="27" grpId="0"/>
      <p:bldP spid="28" grpId="0"/>
      <p:bldP spid="29" grpId="0"/>
      <p:bldP spid="30" grpId="0"/>
      <p:bldP spid="31" grpId="0" animBg="1"/>
      <p:bldP spid="32" grpId="0" animBg="1"/>
      <p:bldP spid="33" grpId="0" animBg="1"/>
      <p:bldP spid="34" grpId="0" animBg="1"/>
      <p:bldP spid="35" grpId="0" animBg="1"/>
      <p:bldP spid="3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單箭頭接點 13"/>
          <p:cNvCxnSpPr/>
          <p:nvPr/>
        </p:nvCxnSpPr>
        <p:spPr>
          <a:xfrm>
            <a:off x="7652115" y="1883492"/>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7087131" y="1475321"/>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17" name="Object 12"/>
          <p:cNvGraphicFramePr>
            <a:graphicFrameLocks noChangeAspect="1"/>
          </p:cNvGraphicFramePr>
          <p:nvPr>
            <p:extLst>
              <p:ext uri="{D42A27DB-BD31-4B8C-83A1-F6EECF244321}">
                <p14:modId xmlns:p14="http://schemas.microsoft.com/office/powerpoint/2010/main" val="3839543885"/>
              </p:ext>
            </p:extLst>
          </p:nvPr>
        </p:nvGraphicFramePr>
        <p:xfrm>
          <a:off x="8293100" y="1654175"/>
          <a:ext cx="387350" cy="457200"/>
        </p:xfrm>
        <a:graphic>
          <a:graphicData uri="http://schemas.openxmlformats.org/presentationml/2006/ole">
            <mc:AlternateContent xmlns:mc="http://schemas.openxmlformats.org/markup-compatibility/2006">
              <mc:Choice xmlns:v="urn:schemas-microsoft-com:vml" Requires="v">
                <p:oleObj spid="_x0000_s31874" name="方程式" r:id="rId3" imgW="139680" imgH="164880" progId="Equation.3">
                  <p:embed/>
                </p:oleObj>
              </mc:Choice>
              <mc:Fallback>
                <p:oleObj name="方程式" r:id="rId3" imgW="139680" imgH="164880" progId="Equation.3">
                  <p:embed/>
                  <p:pic>
                    <p:nvPicPr>
                      <p:cNvPr id="17" name="Object 12"/>
                      <p:cNvPicPr>
                        <a:picLocks noChangeAspect="1" noChangeArrowheads="1"/>
                      </p:cNvPicPr>
                      <p:nvPr/>
                    </p:nvPicPr>
                    <p:blipFill>
                      <a:blip r:embed="rId4"/>
                      <a:srcRect/>
                      <a:stretch>
                        <a:fillRect/>
                      </a:stretch>
                    </p:blipFill>
                    <p:spPr bwMode="auto">
                      <a:xfrm>
                        <a:off x="8293100" y="1654175"/>
                        <a:ext cx="387350" cy="457200"/>
                      </a:xfrm>
                      <a:prstGeom prst="rect">
                        <a:avLst/>
                      </a:prstGeom>
                      <a:noFill/>
                      <a:extLst/>
                    </p:spPr>
                  </p:pic>
                </p:oleObj>
              </mc:Fallback>
            </mc:AlternateContent>
          </a:graphicData>
        </a:graphic>
      </p:graphicFrame>
      <p:grpSp>
        <p:nvGrpSpPr>
          <p:cNvPr id="18" name="群組 17"/>
          <p:cNvGrpSpPr/>
          <p:nvPr/>
        </p:nvGrpSpPr>
        <p:grpSpPr>
          <a:xfrm>
            <a:off x="5953203" y="1615832"/>
            <a:ext cx="520319" cy="520320"/>
            <a:chOff x="3342651" y="3507082"/>
            <a:chExt cx="520319" cy="520319"/>
          </a:xfrm>
        </p:grpSpPr>
        <p:sp>
          <p:nvSpPr>
            <p:cNvPr id="19" name="矩形 1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1875" name="方程式" r:id="rId5" imgW="139680" imgH="139680" progId="Equation.3">
                    <p:embed/>
                  </p:oleObj>
                </mc:Choice>
                <mc:Fallback>
                  <p:oleObj name="方程式" r:id="rId5" imgW="139680" imgH="139680" progId="Equation.3">
                    <p:embed/>
                    <p:pic>
                      <p:nvPicPr>
                        <p:cNvPr id="20"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1" name="Object 12"/>
          <p:cNvGraphicFramePr>
            <a:graphicFrameLocks noChangeAspect="1"/>
          </p:cNvGraphicFramePr>
          <p:nvPr>
            <p:extLst/>
          </p:nvPr>
        </p:nvGraphicFramePr>
        <p:xfrm>
          <a:off x="6618178" y="1440413"/>
          <a:ext cx="352425" cy="350838"/>
        </p:xfrm>
        <a:graphic>
          <a:graphicData uri="http://schemas.openxmlformats.org/presentationml/2006/ole">
            <mc:AlternateContent xmlns:mc="http://schemas.openxmlformats.org/markup-compatibility/2006">
              <mc:Choice xmlns:v="urn:schemas-microsoft-com:vml" Requires="v">
                <p:oleObj spid="_x0000_s31876" name="方程式" r:id="rId7" imgW="126720" imgH="126720" progId="Equation.3">
                  <p:embed/>
                </p:oleObj>
              </mc:Choice>
              <mc:Fallback>
                <p:oleObj name="方程式" r:id="rId7" imgW="126720" imgH="126720" progId="Equation.3">
                  <p:embed/>
                  <p:pic>
                    <p:nvPicPr>
                      <p:cNvPr id="21" name="Object 12"/>
                      <p:cNvPicPr>
                        <a:picLocks noChangeAspect="1" noChangeArrowheads="1"/>
                      </p:cNvPicPr>
                      <p:nvPr/>
                    </p:nvPicPr>
                    <p:blipFill>
                      <a:blip r:embed="rId8"/>
                      <a:srcRect/>
                      <a:stretch>
                        <a:fillRect/>
                      </a:stretch>
                    </p:blipFill>
                    <p:spPr bwMode="auto">
                      <a:xfrm>
                        <a:off x="6618178" y="1440413"/>
                        <a:ext cx="352425" cy="350838"/>
                      </a:xfrm>
                      <a:prstGeom prst="rect">
                        <a:avLst/>
                      </a:prstGeom>
                      <a:noFill/>
                      <a:extLst/>
                    </p:spPr>
                  </p:pic>
                </p:oleObj>
              </mc:Fallback>
            </mc:AlternateContent>
          </a:graphicData>
        </a:graphic>
      </p:graphicFrame>
      <p:cxnSp>
        <p:nvCxnSpPr>
          <p:cNvPr id="22" name="直線單箭頭接點 21"/>
          <p:cNvCxnSpPr/>
          <p:nvPr/>
        </p:nvCxnSpPr>
        <p:spPr>
          <a:xfrm flipV="1">
            <a:off x="6485217" y="1883492"/>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ext uri="{D42A27DB-BD31-4B8C-83A1-F6EECF244321}">
                <p14:modId xmlns:p14="http://schemas.microsoft.com/office/powerpoint/2010/main" val="1067906025"/>
              </p:ext>
            </p:extLst>
          </p:nvPr>
        </p:nvGraphicFramePr>
        <p:xfrm>
          <a:off x="5269360" y="719060"/>
          <a:ext cx="493712" cy="595312"/>
        </p:xfrm>
        <a:graphic>
          <a:graphicData uri="http://schemas.openxmlformats.org/presentationml/2006/ole">
            <mc:AlternateContent xmlns:mc="http://schemas.openxmlformats.org/markup-compatibility/2006">
              <mc:Choice xmlns:v="urn:schemas-microsoft-com:vml" Requires="v">
                <p:oleObj spid="_x0000_s31877" name="方程式" r:id="rId9" imgW="177480" imgH="215640" progId="Equation.3">
                  <p:embed/>
                </p:oleObj>
              </mc:Choice>
              <mc:Fallback>
                <p:oleObj name="方程式" r:id="rId9" imgW="177480" imgH="215640" progId="Equation.3">
                  <p:embed/>
                  <p:pic>
                    <p:nvPicPr>
                      <p:cNvPr id="24" name="Object 12"/>
                      <p:cNvPicPr>
                        <a:picLocks noChangeAspect="1" noChangeArrowheads="1"/>
                      </p:cNvPicPr>
                      <p:nvPr/>
                    </p:nvPicPr>
                    <p:blipFill>
                      <a:blip r:embed="rId10"/>
                      <a:srcRect/>
                      <a:stretch>
                        <a:fillRect/>
                      </a:stretch>
                    </p:blipFill>
                    <p:spPr bwMode="auto">
                      <a:xfrm>
                        <a:off x="5269360" y="719060"/>
                        <a:ext cx="493712" cy="595312"/>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121624116"/>
              </p:ext>
            </p:extLst>
          </p:nvPr>
        </p:nvGraphicFramePr>
        <p:xfrm>
          <a:off x="5228652" y="1664427"/>
          <a:ext cx="528637" cy="595312"/>
        </p:xfrm>
        <a:graphic>
          <a:graphicData uri="http://schemas.openxmlformats.org/presentationml/2006/ole">
            <mc:AlternateContent xmlns:mc="http://schemas.openxmlformats.org/markup-compatibility/2006">
              <mc:Choice xmlns:v="urn:schemas-microsoft-com:vml" Requires="v">
                <p:oleObj spid="_x0000_s31878" name="方程式" r:id="rId11" imgW="190440" imgH="215640" progId="Equation.3">
                  <p:embed/>
                </p:oleObj>
              </mc:Choice>
              <mc:Fallback>
                <p:oleObj name="方程式" r:id="rId11" imgW="190440" imgH="215640" progId="Equation.3">
                  <p:embed/>
                  <p:pic>
                    <p:nvPicPr>
                      <p:cNvPr id="25" name="Object 12"/>
                      <p:cNvPicPr>
                        <a:picLocks noChangeAspect="1" noChangeArrowheads="1"/>
                      </p:cNvPicPr>
                      <p:nvPr/>
                    </p:nvPicPr>
                    <p:blipFill>
                      <a:blip r:embed="rId12"/>
                      <a:srcRect/>
                      <a:stretch>
                        <a:fillRect/>
                      </a:stretch>
                    </p:blipFill>
                    <p:spPr bwMode="auto">
                      <a:xfrm>
                        <a:off x="5228652" y="1664427"/>
                        <a:ext cx="528637" cy="595312"/>
                      </a:xfrm>
                      <a:prstGeom prst="rect">
                        <a:avLst/>
                      </a:prstGeom>
                      <a:noFill/>
                      <a:extLst/>
                    </p:spPr>
                  </p:pic>
                </p:oleObj>
              </mc:Fallback>
            </mc:AlternateContent>
          </a:graphicData>
        </a:graphic>
      </p:graphicFrame>
      <p:cxnSp>
        <p:nvCxnSpPr>
          <p:cNvPr id="26" name="直線單箭頭接點 25"/>
          <p:cNvCxnSpPr>
            <a:endCxn id="19" idx="1"/>
          </p:cNvCxnSpPr>
          <p:nvPr/>
        </p:nvCxnSpPr>
        <p:spPr>
          <a:xfrm>
            <a:off x="5079230" y="888325"/>
            <a:ext cx="873973" cy="9876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endCxn id="19" idx="1"/>
          </p:cNvCxnSpPr>
          <p:nvPr/>
        </p:nvCxnSpPr>
        <p:spPr>
          <a:xfrm flipV="1">
            <a:off x="5079230" y="1875992"/>
            <a:ext cx="873973" cy="9410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圖片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20926" y="3382819"/>
            <a:ext cx="4133969" cy="3100476"/>
          </a:xfrm>
          <a:prstGeom prst="rect">
            <a:avLst/>
          </a:prstGeom>
        </p:spPr>
      </p:pic>
      <p:sp>
        <p:nvSpPr>
          <p:cNvPr id="32" name="文字方塊 31"/>
          <p:cNvSpPr txBox="1"/>
          <p:nvPr/>
        </p:nvSpPr>
        <p:spPr>
          <a:xfrm>
            <a:off x="5074203" y="543026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0.27</a:t>
            </a:r>
            <a:r>
              <a:rPr lang="en-US" altLang="zh-TW" sz="2000" b="1" dirty="0"/>
              <a:t>, </a:t>
            </a:r>
            <a:r>
              <a:rPr lang="en-US" altLang="zh-TW" sz="2000" b="1" dirty="0">
                <a:solidFill>
                  <a:srgbClr val="00B050"/>
                </a:solidFill>
              </a:rPr>
              <a:t>0.27</a:t>
            </a:r>
            <a:r>
              <a:rPr lang="en-US" altLang="zh-TW" sz="2000" b="1" dirty="0"/>
              <a:t>)</a:t>
            </a:r>
            <a:endParaRPr lang="zh-TW" altLang="en-US" sz="2000" b="1" dirty="0"/>
          </a:p>
        </p:txBody>
      </p:sp>
      <p:sp>
        <p:nvSpPr>
          <p:cNvPr id="33" name="文字方塊 32"/>
          <p:cNvSpPr txBox="1"/>
          <p:nvPr/>
        </p:nvSpPr>
        <p:spPr>
          <a:xfrm>
            <a:off x="5439169" y="3986697"/>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0.73</a:t>
            </a:r>
            <a:r>
              <a:rPr lang="en-US" altLang="zh-TW" sz="2000" b="1" dirty="0"/>
              <a:t>, </a:t>
            </a:r>
            <a:r>
              <a:rPr lang="en-US" altLang="zh-TW" sz="2000" b="1" dirty="0">
                <a:solidFill>
                  <a:srgbClr val="00B050"/>
                </a:solidFill>
              </a:rPr>
              <a:t>0.05</a:t>
            </a:r>
            <a:r>
              <a:rPr lang="en-US" altLang="zh-TW" sz="2000" b="1" dirty="0"/>
              <a:t>)</a:t>
            </a:r>
            <a:endParaRPr lang="zh-TW" altLang="en-US" sz="2000" b="1" dirty="0"/>
          </a:p>
        </p:txBody>
      </p:sp>
      <p:sp>
        <p:nvSpPr>
          <p:cNvPr id="34" name="文字方塊 33"/>
          <p:cNvSpPr txBox="1"/>
          <p:nvPr/>
        </p:nvSpPr>
        <p:spPr>
          <a:xfrm>
            <a:off x="7223902" y="546856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0.05</a:t>
            </a:r>
            <a:r>
              <a:rPr lang="en-US" altLang="zh-TW" sz="2000" b="1" dirty="0"/>
              <a:t>,</a:t>
            </a:r>
            <a:r>
              <a:rPr lang="en-US" altLang="zh-TW" sz="2000" b="1" dirty="0">
                <a:solidFill>
                  <a:srgbClr val="00B050"/>
                </a:solidFill>
              </a:rPr>
              <a:t>0.73</a:t>
            </a:r>
            <a:r>
              <a:rPr lang="en-US" altLang="zh-TW" sz="2000" b="1" dirty="0"/>
              <a:t>)</a:t>
            </a:r>
            <a:endParaRPr lang="zh-TW" altLang="en-US" sz="2000" b="1" dirty="0"/>
          </a:p>
        </p:txBody>
      </p:sp>
      <p:cxnSp>
        <p:nvCxnSpPr>
          <p:cNvPr id="35" name="直線接點 34"/>
          <p:cNvCxnSpPr/>
          <p:nvPr/>
        </p:nvCxnSpPr>
        <p:spPr>
          <a:xfrm flipH="1" flipV="1">
            <a:off x="4917233" y="4189075"/>
            <a:ext cx="2518620" cy="21292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文字方塊 57"/>
              <p:cNvSpPr txBox="1"/>
              <p:nvPr/>
            </p:nvSpPr>
            <p:spPr>
              <a:xfrm>
                <a:off x="5909471" y="6210643"/>
                <a:ext cx="15095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m:oMathPara>
                </a14:m>
                <a:endParaRPr lang="zh-TW" altLang="en-US" sz="2400" b="1" baseline="-25000" dirty="0">
                  <a:solidFill>
                    <a:srgbClr val="0000FF"/>
                  </a:solidFill>
                </a:endParaRPr>
              </a:p>
            </p:txBody>
          </p:sp>
        </mc:Choice>
        <mc:Fallback xmlns="">
          <p:sp>
            <p:nvSpPr>
              <p:cNvPr id="58" name="文字方塊 57"/>
              <p:cNvSpPr txBox="1">
                <a:spLocks noRot="1" noChangeAspect="1" noMove="1" noResize="1" noEditPoints="1" noAdjustHandles="1" noChangeArrowheads="1" noChangeShapeType="1" noTextEdit="1"/>
              </p:cNvSpPr>
              <p:nvPr/>
            </p:nvSpPr>
            <p:spPr>
              <a:xfrm>
                <a:off x="5909471" y="6210643"/>
                <a:ext cx="1509530" cy="461665"/>
              </a:xfrm>
              <a:prstGeom prst="rect">
                <a:avLst/>
              </a:prstGeom>
              <a:blipFill>
                <a:blip r:embed="rId14"/>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4402070" y="4626734"/>
                <a:ext cx="64536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m:oMathPara>
                </a14:m>
                <a:endParaRPr lang="zh-TW" altLang="en-US" sz="2400" b="1" baseline="-25000" dirty="0">
                  <a:solidFill>
                    <a:srgbClr val="00B050"/>
                  </a:solidFill>
                </a:endParaRPr>
              </a:p>
            </p:txBody>
          </p:sp>
        </mc:Choice>
        <mc:Fallback xmlns="">
          <p:sp>
            <p:nvSpPr>
              <p:cNvPr id="59" name="文字方塊 58"/>
              <p:cNvSpPr txBox="1">
                <a:spLocks noRot="1" noChangeAspect="1" noMove="1" noResize="1" noEditPoints="1" noAdjustHandles="1" noChangeArrowheads="1" noChangeShapeType="1" noTextEdit="1"/>
              </p:cNvSpPr>
              <p:nvPr/>
            </p:nvSpPr>
            <p:spPr>
              <a:xfrm>
                <a:off x="4402070" y="4626734"/>
                <a:ext cx="645368" cy="461665"/>
              </a:xfrm>
              <a:prstGeom prst="rect">
                <a:avLst/>
              </a:prstGeom>
              <a:blipFill>
                <a:blip r:embed="rId15"/>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4171791" y="643163"/>
                <a:ext cx="15095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m:oMathPara>
                </a14:m>
                <a:endParaRPr lang="zh-TW" altLang="en-US" sz="2400" b="1" baseline="-25000" dirty="0">
                  <a:solidFill>
                    <a:srgbClr val="0000FF"/>
                  </a:solidFill>
                </a:endParaRPr>
              </a:p>
            </p:txBody>
          </p:sp>
        </mc:Choice>
        <mc:Fallback xmlns="">
          <p:sp>
            <p:nvSpPr>
              <p:cNvPr id="60" name="文字方塊 59"/>
              <p:cNvSpPr txBox="1">
                <a:spLocks noRot="1" noChangeAspect="1" noMove="1" noResize="1" noEditPoints="1" noAdjustHandles="1" noChangeArrowheads="1" noChangeShapeType="1" noTextEdit="1"/>
              </p:cNvSpPr>
              <p:nvPr/>
            </p:nvSpPr>
            <p:spPr>
              <a:xfrm>
                <a:off x="4171791" y="643163"/>
                <a:ext cx="1509530" cy="461665"/>
              </a:xfrm>
              <a:prstGeom prst="rect">
                <a:avLst/>
              </a:prstGeom>
              <a:blipFill>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4603872" y="2606128"/>
                <a:ext cx="64536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m:oMathPara>
                </a14:m>
                <a:endParaRPr lang="zh-TW" altLang="en-US" sz="2400" b="1" baseline="-25000" dirty="0">
                  <a:solidFill>
                    <a:srgbClr val="00B050"/>
                  </a:solidFill>
                </a:endParaRPr>
              </a:p>
            </p:txBody>
          </p:sp>
        </mc:Choice>
        <mc:Fallback xmlns="">
          <p:sp>
            <p:nvSpPr>
              <p:cNvPr id="61" name="文字方塊 60"/>
              <p:cNvSpPr txBox="1">
                <a:spLocks noRot="1" noChangeAspect="1" noMove="1" noResize="1" noEditPoints="1" noAdjustHandles="1" noChangeArrowheads="1" noChangeShapeType="1" noTextEdit="1"/>
              </p:cNvSpPr>
              <p:nvPr/>
            </p:nvSpPr>
            <p:spPr>
              <a:xfrm>
                <a:off x="4603872" y="2606128"/>
                <a:ext cx="645368" cy="461665"/>
              </a:xfrm>
              <a:prstGeom prst="rect">
                <a:avLst/>
              </a:prstGeom>
              <a:blipFill>
                <a:blip r:embed="rId17"/>
                <a:stretch>
                  <a:fillRect b="-4000"/>
                </a:stretch>
              </a:blipFill>
            </p:spPr>
            <p:txBody>
              <a:bodyPr/>
              <a:lstStyle/>
              <a:p>
                <a:r>
                  <a:rPr lang="zh-TW" altLang="en-US">
                    <a:noFill/>
                  </a:rPr>
                  <a:t> </a:t>
                </a:r>
              </a:p>
            </p:txBody>
          </p:sp>
        </mc:Fallback>
      </mc:AlternateContent>
      <p:grpSp>
        <p:nvGrpSpPr>
          <p:cNvPr id="43" name="群組 42"/>
          <p:cNvGrpSpPr/>
          <p:nvPr/>
        </p:nvGrpSpPr>
        <p:grpSpPr>
          <a:xfrm>
            <a:off x="0" y="3250499"/>
            <a:ext cx="4606584" cy="3540861"/>
            <a:chOff x="4836970" y="3282548"/>
            <a:chExt cx="4606584" cy="3540861"/>
          </a:xfrm>
        </p:grpSpPr>
        <p:pic>
          <p:nvPicPr>
            <p:cNvPr id="50" name="圖片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mc:AlternateContent xmlns:mc="http://schemas.openxmlformats.org/markup-compatibility/2006" xmlns:a14="http://schemas.microsoft.com/office/drawing/2010/main">
          <mc:Choice Requires="a14">
            <p:graphicFrame>
              <p:nvGraphicFramePr>
                <p:cNvPr id="62"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31879" name="方程式" r:id="rId19" imgW="152280" imgH="215640" progId="Equation.3">
                        <p:embed/>
                      </p:oleObj>
                    </mc:Choice>
                    <mc:Fallback>
                      <p:oleObj name="方程式" r:id="rId19" imgW="152280" imgH="215640" progId="Equation.3">
                        <p:embed/>
                        <p:pic>
                          <p:nvPicPr>
                            <p:cNvPr id="75" name="Object 12"/>
                            <p:cNvPicPr>
                              <a:picLocks noChangeAspect="1" noChangeArrowheads="1"/>
                            </p:cNvPicPr>
                            <p:nvPr/>
                          </p:nvPicPr>
                          <p:blipFill>
                            <a:blip r:embed="rId20"/>
                            <a:srcRect/>
                            <a:stretch>
                              <a:fillRect/>
                            </a:stretch>
                          </p:blipFill>
                          <p:spPr bwMode="auto">
                            <a:xfrm>
                              <a:off x="7033355" y="6226509"/>
                              <a:ext cx="423862" cy="596900"/>
                            </a:xfrm>
                            <a:prstGeom prst="rect">
                              <a:avLst/>
                            </a:prstGeom>
                            <a:noFill/>
                            <a:extLst/>
                          </p:spPr>
                        </p:pic>
                      </p:oleObj>
                    </mc:Fallback>
                  </mc:AlternateContent>
                </a:graphicData>
              </a:graphic>
            </p:graphicFrame>
          </mc:Choice>
          <mc:Fallback xmlns="">
            <p:graphicFrame>
              <p:nvGraphicFramePr>
                <p:cNvPr id="62"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6610" name="方程式" r:id="rId21" imgW="152280" imgH="215640" progId="Equation.3">
                        <p:embed/>
                      </p:oleObj>
                    </mc:Choice>
                    <mc:Fallback>
                      <p:oleObj name="方程式" r:id="rId21" imgW="152280" imgH="215640" progId="Equation.3">
                        <p:embed/>
                        <p:pic>
                          <p:nvPicPr>
                            <p:cNvPr id="75" name="Object 12"/>
                            <p:cNvPicPr>
                              <a:picLocks noChangeAspect="1" noChangeArrowheads="1"/>
                            </p:cNvPicPr>
                            <p:nvPr/>
                          </p:nvPicPr>
                          <p:blipFill>
                            <a:blip r:embed="rId22"/>
                            <a:srcRect/>
                            <a:stretch>
                              <a:fillRect/>
                            </a:stretch>
                          </p:blipFill>
                          <p:spPr bwMode="auto">
                            <a:xfrm>
                              <a:off x="7033355" y="6226509"/>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3"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31880" name="方程式" r:id="rId23" imgW="164880" imgH="215640" progId="Equation.3">
                        <p:embed/>
                      </p:oleObj>
                    </mc:Choice>
                    <mc:Fallback>
                      <p:oleObj name="方程式" r:id="rId23" imgW="164880" imgH="215640" progId="Equation.3">
                        <p:embed/>
                        <p:pic>
                          <p:nvPicPr>
                            <p:cNvPr id="76" name="Object 12"/>
                            <p:cNvPicPr>
                              <a:picLocks noChangeAspect="1" noChangeArrowheads="1"/>
                            </p:cNvPicPr>
                            <p:nvPr/>
                          </p:nvPicPr>
                          <p:blipFill>
                            <a:blip r:embed="rId24"/>
                            <a:srcRect/>
                            <a:stretch>
                              <a:fillRect/>
                            </a:stretch>
                          </p:blipFill>
                          <p:spPr bwMode="auto">
                            <a:xfrm>
                              <a:off x="4982592" y="4603562"/>
                              <a:ext cx="457200" cy="595313"/>
                            </a:xfrm>
                            <a:prstGeom prst="rect">
                              <a:avLst/>
                            </a:prstGeom>
                            <a:noFill/>
                            <a:extLst/>
                          </p:spPr>
                        </p:pic>
                      </p:oleObj>
                    </mc:Fallback>
                  </mc:AlternateContent>
                </a:graphicData>
              </a:graphic>
            </p:graphicFrame>
          </mc:Choice>
          <mc:Fallback xmlns="">
            <p:graphicFrame>
              <p:nvGraphicFramePr>
                <p:cNvPr id="63"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6611" name="方程式" r:id="rId25" imgW="164880" imgH="215640" progId="Equation.3">
                        <p:embed/>
                      </p:oleObj>
                    </mc:Choice>
                    <mc:Fallback>
                      <p:oleObj name="方程式" r:id="rId25" imgW="164880" imgH="215640" progId="Equation.3">
                        <p:embed/>
                        <p:pic>
                          <p:nvPicPr>
                            <p:cNvPr id="76" name="Object 12"/>
                            <p:cNvPicPr>
                              <a:picLocks noChangeAspect="1" noChangeArrowheads="1"/>
                            </p:cNvPicPr>
                            <p:nvPr/>
                          </p:nvPicPr>
                          <p:blipFill>
                            <a:blip r:embed="rId26"/>
                            <a:srcRect/>
                            <a:stretch>
                              <a:fillRect/>
                            </a:stretch>
                          </p:blipFill>
                          <p:spPr bwMode="auto">
                            <a:xfrm>
                              <a:off x="4982592" y="4603562"/>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4" name="文字方塊 63"/>
                <p:cNvSpPr txBox="1"/>
                <p:nvPr/>
              </p:nvSpPr>
              <p:spPr>
                <a:xfrm>
                  <a:off x="7547993" y="3859277"/>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64" name="文字方塊 63"/>
                <p:cNvSpPr txBox="1">
                  <a:spLocks noRot="1" noChangeAspect="1" noMove="1" noResize="1" noEditPoints="1" noAdjustHandles="1" noChangeArrowheads="1" noChangeShapeType="1" noTextEdit="1"/>
                </p:cNvSpPr>
                <p:nvPr/>
              </p:nvSpPr>
              <p:spPr>
                <a:xfrm>
                  <a:off x="7547993" y="3859277"/>
                  <a:ext cx="1195649" cy="461665"/>
                </a:xfrm>
                <a:prstGeom prst="rect">
                  <a:avLst/>
                </a:prstGeom>
                <a:blipFill>
                  <a:blip r:embed="rId27"/>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7547993" y="569741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=0.73</a:t>
                  </a:r>
                  <a:endParaRPr lang="zh-TW" altLang="en-US" sz="2400" b="1" dirty="0">
                    <a:solidFill>
                      <a:srgbClr val="00B050"/>
                    </a:solidFill>
                  </a:endParaRPr>
                </a:p>
              </p:txBody>
            </p:sp>
          </mc:Choice>
          <mc:Fallback xmlns="">
            <p:sp>
              <p:nvSpPr>
                <p:cNvPr id="65" name="文字方塊 64"/>
                <p:cNvSpPr txBox="1">
                  <a:spLocks noRot="1" noChangeAspect="1" noMove="1" noResize="1" noEditPoints="1" noAdjustHandles="1" noChangeArrowheads="1" noChangeShapeType="1" noTextEdit="1"/>
                </p:cNvSpPr>
                <p:nvPr/>
              </p:nvSpPr>
              <p:spPr>
                <a:xfrm>
                  <a:off x="7547993" y="5697416"/>
                  <a:ext cx="1195649" cy="461665"/>
                </a:xfrm>
                <a:prstGeom prst="rect">
                  <a:avLst/>
                </a:prstGeom>
                <a:blipFill>
                  <a:blip r:embed="rId28"/>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5614226" y="5638505"/>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66" name="文字方塊 65"/>
                <p:cNvSpPr txBox="1">
                  <a:spLocks noRot="1" noChangeAspect="1" noMove="1" noResize="1" noEditPoints="1" noAdjustHandles="1" noChangeArrowheads="1" noChangeShapeType="1" noTextEdit="1"/>
                </p:cNvSpPr>
                <p:nvPr/>
              </p:nvSpPr>
              <p:spPr>
                <a:xfrm>
                  <a:off x="5614226" y="5638505"/>
                  <a:ext cx="1195649" cy="461665"/>
                </a:xfrm>
                <a:prstGeom prst="rect">
                  <a:avLst/>
                </a:prstGeom>
                <a:blipFill>
                  <a:blip r:embed="rId29"/>
                  <a:stretch>
                    <a:fillRect t="-10667" r="-6633"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605044" y="3873021"/>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=0.05</a:t>
                  </a:r>
                  <a:endParaRPr lang="zh-TW" altLang="en-US" sz="2400" b="1"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605044" y="3873021"/>
                  <a:ext cx="1195649" cy="461665"/>
                </a:xfrm>
                <a:prstGeom prst="rect">
                  <a:avLst/>
                </a:prstGeom>
                <a:blipFill>
                  <a:blip r:embed="rId30"/>
                  <a:stretch>
                    <a:fillRect t="-10526" r="-7143" b="-28947"/>
                  </a:stretch>
                </a:blipFill>
              </p:spPr>
              <p:txBody>
                <a:bodyPr/>
                <a:lstStyle/>
                <a:p>
                  <a:r>
                    <a:rPr lang="zh-TW" altLang="en-US">
                      <a:noFill/>
                    </a:rPr>
                    <a:t> </a:t>
                  </a:r>
                </a:p>
              </p:txBody>
            </p:sp>
          </mc:Fallback>
        </mc:AlternateContent>
      </p:grpSp>
      <p:grpSp>
        <p:nvGrpSpPr>
          <p:cNvPr id="68" name="群組 67"/>
          <p:cNvGrpSpPr/>
          <p:nvPr/>
        </p:nvGrpSpPr>
        <p:grpSpPr>
          <a:xfrm>
            <a:off x="46262" y="0"/>
            <a:ext cx="4514061" cy="3481626"/>
            <a:chOff x="4883232" y="32049"/>
            <a:chExt cx="4514061" cy="3481626"/>
          </a:xfrm>
        </p:grpSpPr>
        <p:grpSp>
          <p:nvGrpSpPr>
            <p:cNvPr id="69" name="群組 68"/>
            <p:cNvGrpSpPr/>
            <p:nvPr/>
          </p:nvGrpSpPr>
          <p:grpSpPr>
            <a:xfrm>
              <a:off x="4883232" y="32049"/>
              <a:ext cx="4514061" cy="3385546"/>
              <a:chOff x="4602359" y="200663"/>
              <a:chExt cx="4514061" cy="3385546"/>
            </a:xfrm>
          </p:grpSpPr>
          <p:pic>
            <p:nvPicPr>
              <p:cNvPr id="75" name="圖片 74"/>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mc:AlternateContent xmlns:mc="http://schemas.openxmlformats.org/markup-compatibility/2006" xmlns:a14="http://schemas.microsoft.com/office/drawing/2010/main">
            <mc:Choice Requires="a14">
              <p:sp>
                <p:nvSpPr>
                  <p:cNvPr id="76" name="文字方塊 75"/>
                  <p:cNvSpPr txBox="1"/>
                  <p:nvPr/>
                </p:nvSpPr>
                <p:spPr>
                  <a:xfrm>
                    <a:off x="5361591" y="252545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361591" y="2525456"/>
                    <a:ext cx="1195649" cy="461665"/>
                  </a:xfrm>
                  <a:prstGeom prst="rect">
                    <a:avLst/>
                  </a:prstGeom>
                  <a:blipFill>
                    <a:blip r:embed="rId32"/>
                    <a:stretch>
                      <a:fillRect t="-10526" r="-6633" b="-2894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70"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31881" name="方程式" r:id="rId33" imgW="152280" imgH="215640" progId="Equation.3">
                        <p:embed/>
                      </p:oleObj>
                    </mc:Choice>
                    <mc:Fallback>
                      <p:oleObj name="方程式" r:id="rId33" imgW="152280" imgH="215640" progId="Equation.3">
                        <p:embed/>
                        <p:pic>
                          <p:nvPicPr>
                            <p:cNvPr id="66" name="Object 12"/>
                            <p:cNvPicPr>
                              <a:picLocks noChangeAspect="1" noChangeArrowheads="1"/>
                            </p:cNvPicPr>
                            <p:nvPr/>
                          </p:nvPicPr>
                          <p:blipFill>
                            <a:blip r:embed="rId24"/>
                            <a:srcRect/>
                            <a:stretch>
                              <a:fillRect/>
                            </a:stretch>
                          </p:blipFill>
                          <p:spPr bwMode="auto">
                            <a:xfrm>
                              <a:off x="7033355" y="2916775"/>
                              <a:ext cx="423862" cy="596900"/>
                            </a:xfrm>
                            <a:prstGeom prst="rect">
                              <a:avLst/>
                            </a:prstGeom>
                            <a:noFill/>
                            <a:extLst/>
                          </p:spPr>
                        </p:pic>
                      </p:oleObj>
                    </mc:Fallback>
                  </mc:AlternateContent>
                </a:graphicData>
              </a:graphic>
            </p:graphicFrame>
          </mc:Choice>
          <mc:Fallback xmlns="">
            <p:graphicFrame>
              <p:nvGraphicFramePr>
                <p:cNvPr id="70"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6612" name="方程式" r:id="rId34" imgW="152280" imgH="215640" progId="Equation.3">
                        <p:embed/>
                      </p:oleObj>
                    </mc:Choice>
                    <mc:Fallback>
                      <p:oleObj name="方程式" r:id="rId34" imgW="152280" imgH="215640" progId="Equation.3">
                        <p:embed/>
                        <p:pic>
                          <p:nvPicPr>
                            <p:cNvPr id="66" name="Object 12"/>
                            <p:cNvPicPr>
                              <a:picLocks noChangeAspect="1" noChangeArrowheads="1"/>
                            </p:cNvPicPr>
                            <p:nvPr/>
                          </p:nvPicPr>
                          <p:blipFill>
                            <a:blip r:embed="rId22"/>
                            <a:srcRect/>
                            <a:stretch>
                              <a:fillRect/>
                            </a:stretch>
                          </p:blipFill>
                          <p:spPr bwMode="auto">
                            <a:xfrm>
                              <a:off x="7033355" y="2916775"/>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1"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31882" name="方程式" r:id="rId35" imgW="164880" imgH="215640" progId="Equation.3">
                        <p:embed/>
                      </p:oleObj>
                    </mc:Choice>
                    <mc:Fallback>
                      <p:oleObj name="方程式" r:id="rId35" imgW="164880" imgH="215640" progId="Equation.3">
                        <p:embed/>
                        <p:pic>
                          <p:nvPicPr>
                            <p:cNvPr id="67" name="Object 12"/>
                            <p:cNvPicPr>
                              <a:picLocks noChangeAspect="1" noChangeArrowheads="1"/>
                            </p:cNvPicPr>
                            <p:nvPr/>
                          </p:nvPicPr>
                          <p:blipFill>
                            <a:blip r:embed="rId26"/>
                            <a:srcRect/>
                            <a:stretch>
                              <a:fillRect/>
                            </a:stretch>
                          </p:blipFill>
                          <p:spPr bwMode="auto">
                            <a:xfrm>
                              <a:off x="4982592" y="1310761"/>
                              <a:ext cx="457200" cy="595313"/>
                            </a:xfrm>
                            <a:prstGeom prst="rect">
                              <a:avLst/>
                            </a:prstGeom>
                            <a:noFill/>
                            <a:extLst/>
                          </p:spPr>
                        </p:pic>
                      </p:oleObj>
                    </mc:Fallback>
                  </mc:AlternateContent>
                </a:graphicData>
              </a:graphic>
            </p:graphicFrame>
          </mc:Choice>
          <mc:Fallback xmlns="">
            <p:graphicFrame>
              <p:nvGraphicFramePr>
                <p:cNvPr id="71"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6613" name="方程式" r:id="rId36" imgW="164880" imgH="215640" progId="Equation.3">
                        <p:embed/>
                      </p:oleObj>
                    </mc:Choice>
                    <mc:Fallback>
                      <p:oleObj name="方程式" r:id="rId36" imgW="164880" imgH="215640" progId="Equation.3">
                        <p:embed/>
                        <p:pic>
                          <p:nvPicPr>
                            <p:cNvPr id="67" name="Object 12"/>
                            <p:cNvPicPr>
                              <a:picLocks noChangeAspect="1" noChangeArrowheads="1"/>
                            </p:cNvPicPr>
                            <p:nvPr/>
                          </p:nvPicPr>
                          <p:blipFill>
                            <a:blip r:embed="rId26"/>
                            <a:srcRect/>
                            <a:stretch>
                              <a:fillRect/>
                            </a:stretch>
                          </p:blipFill>
                          <p:spPr bwMode="auto">
                            <a:xfrm>
                              <a:off x="4982592" y="1310761"/>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2" name="文字方塊 71"/>
                <p:cNvSpPr txBox="1"/>
                <p:nvPr/>
              </p:nvSpPr>
              <p:spPr>
                <a:xfrm>
                  <a:off x="7457217"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72" name="文字方塊 71"/>
                <p:cNvSpPr txBox="1">
                  <a:spLocks noRot="1" noChangeAspect="1" noMove="1" noResize="1" noEditPoints="1" noAdjustHandles="1" noChangeArrowheads="1" noChangeShapeType="1" noTextEdit="1"/>
                </p:cNvSpPr>
                <p:nvPr/>
              </p:nvSpPr>
              <p:spPr>
                <a:xfrm>
                  <a:off x="7457217" y="599973"/>
                  <a:ext cx="1195649" cy="461665"/>
                </a:xfrm>
                <a:prstGeom prst="rect">
                  <a:avLst/>
                </a:prstGeom>
                <a:blipFill>
                  <a:blip r:embed="rId37"/>
                  <a:stretch>
                    <a:fillRect t="-10526" r="-6122"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7457217" y="2383270"/>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=0.05</a:t>
                  </a:r>
                  <a:endParaRPr lang="zh-TW" altLang="en-US" sz="2400" b="1" dirty="0">
                    <a:solidFill>
                      <a:srgbClr val="0000FF"/>
                    </a:solidFill>
                  </a:endParaRPr>
                </a:p>
              </p:txBody>
            </p:sp>
          </mc:Choice>
          <mc:Fallback xmlns="">
            <p:sp>
              <p:nvSpPr>
                <p:cNvPr id="73" name="文字方塊 72"/>
                <p:cNvSpPr txBox="1">
                  <a:spLocks noRot="1" noChangeAspect="1" noMove="1" noResize="1" noEditPoints="1" noAdjustHandles="1" noChangeArrowheads="1" noChangeShapeType="1" noTextEdit="1"/>
                </p:cNvSpPr>
                <p:nvPr/>
              </p:nvSpPr>
              <p:spPr>
                <a:xfrm>
                  <a:off x="7457217" y="2383270"/>
                  <a:ext cx="1195649" cy="461665"/>
                </a:xfrm>
                <a:prstGeom prst="rect">
                  <a:avLst/>
                </a:prstGeom>
                <a:blipFill>
                  <a:blip r:embed="rId38"/>
                  <a:stretch>
                    <a:fillRect t="-10667" r="-6122"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5642464"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=0.73</a:t>
                  </a:r>
                  <a:endParaRPr lang="zh-TW" altLang="en-US" sz="2400" b="1" dirty="0">
                    <a:solidFill>
                      <a:srgbClr val="0000FF"/>
                    </a:solidFill>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5642464" y="599973"/>
                  <a:ext cx="1195649" cy="461665"/>
                </a:xfrm>
                <a:prstGeom prst="rect">
                  <a:avLst/>
                </a:prstGeom>
                <a:blipFill>
                  <a:blip r:embed="rId39"/>
                  <a:stretch>
                    <a:fillRect t="-10526" r="-6633" b="-28947"/>
                  </a:stretch>
                </a:blipFill>
              </p:spPr>
              <p:txBody>
                <a:bodyPr/>
                <a:lstStyle/>
                <a:p>
                  <a:r>
                    <a:rPr lang="zh-TW" altLang="en-US">
                      <a:noFill/>
                    </a:rPr>
                    <a:t> </a:t>
                  </a:r>
                </a:p>
              </p:txBody>
            </p:sp>
          </mc:Fallback>
        </mc:AlternateContent>
      </p:grpSp>
      <p:sp>
        <p:nvSpPr>
          <p:cNvPr id="80" name="手繪多邊形 82"/>
          <p:cNvSpPr/>
          <p:nvPr/>
        </p:nvSpPr>
        <p:spPr>
          <a:xfrm>
            <a:off x="7151712" y="1668832"/>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1" name="Object 12"/>
          <p:cNvGraphicFramePr>
            <a:graphicFrameLocks noChangeAspect="1"/>
          </p:cNvGraphicFramePr>
          <p:nvPr>
            <p:extLst>
              <p:ext uri="{D42A27DB-BD31-4B8C-83A1-F6EECF244321}">
                <p14:modId xmlns:p14="http://schemas.microsoft.com/office/powerpoint/2010/main" val="2237778589"/>
              </p:ext>
            </p:extLst>
          </p:nvPr>
        </p:nvGraphicFramePr>
        <p:xfrm>
          <a:off x="6041259" y="2602097"/>
          <a:ext cx="352425" cy="490538"/>
        </p:xfrm>
        <a:graphic>
          <a:graphicData uri="http://schemas.openxmlformats.org/presentationml/2006/ole">
            <mc:AlternateContent xmlns:mc="http://schemas.openxmlformats.org/markup-compatibility/2006">
              <mc:Choice xmlns:v="urn:schemas-microsoft-com:vml" Requires="v">
                <p:oleObj spid="_x0000_s31883" name="方程式" r:id="rId40" imgW="126720" imgH="177480" progId="Equation.3">
                  <p:embed/>
                </p:oleObj>
              </mc:Choice>
              <mc:Fallback>
                <p:oleObj name="方程式" r:id="rId40" imgW="126720" imgH="177480" progId="Equation.3">
                  <p:embed/>
                  <p:pic>
                    <p:nvPicPr>
                      <p:cNvPr id="25" name="Object 12"/>
                      <p:cNvPicPr>
                        <a:picLocks noChangeAspect="1" noChangeArrowheads="1"/>
                      </p:cNvPicPr>
                      <p:nvPr/>
                    </p:nvPicPr>
                    <p:blipFill>
                      <a:blip r:embed="rId41"/>
                      <a:srcRect/>
                      <a:stretch>
                        <a:fillRect/>
                      </a:stretch>
                    </p:blipFill>
                    <p:spPr bwMode="auto">
                      <a:xfrm>
                        <a:off x="6041259" y="2602097"/>
                        <a:ext cx="352425" cy="490538"/>
                      </a:xfrm>
                      <a:prstGeom prst="rect">
                        <a:avLst/>
                      </a:prstGeom>
                      <a:noFill/>
                      <a:extLst/>
                    </p:spPr>
                  </p:pic>
                </p:oleObj>
              </mc:Fallback>
            </mc:AlternateContent>
          </a:graphicData>
        </a:graphic>
      </p:graphicFrame>
      <p:cxnSp>
        <p:nvCxnSpPr>
          <p:cNvPr id="42" name="直線單箭頭接點 41"/>
          <p:cNvCxnSpPr>
            <a:cxnSpLocks/>
          </p:cNvCxnSpPr>
          <p:nvPr/>
        </p:nvCxnSpPr>
        <p:spPr>
          <a:xfrm flipH="1" flipV="1">
            <a:off x="6220179" y="2156885"/>
            <a:ext cx="0" cy="4692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64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2" grpId="0"/>
      <p:bldP spid="33" grpId="0"/>
      <p:bldP spid="34" grpId="0"/>
      <p:bldP spid="58" grpId="0"/>
      <p:bldP spid="59" grpId="0"/>
      <p:bldP spid="60" grpId="0"/>
      <p:bldP spid="61" grpId="0"/>
      <p:bldP spid="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6" descr="http://bio1152.nicerweb.com/Locked/media/ch48/48_05NeuronStru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012" y="187152"/>
            <a:ext cx="3171317" cy="2337168"/>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群組 46"/>
          <p:cNvGrpSpPr/>
          <p:nvPr/>
        </p:nvGrpSpPr>
        <p:grpSpPr>
          <a:xfrm>
            <a:off x="6401426" y="261180"/>
            <a:ext cx="2576201" cy="1363544"/>
            <a:chOff x="3202412" y="1600580"/>
            <a:chExt cx="3275013" cy="1486948"/>
          </a:xfrm>
        </p:grpSpPr>
        <p:pic>
          <p:nvPicPr>
            <p:cNvPr id="48" name="Picture 4" descr="http://cdn.zmescience.com/wp-content/uploads/2011/07/neural_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0137" y="1600580"/>
              <a:ext cx="2478247" cy="1486948"/>
            </a:xfrm>
            <a:prstGeom prst="rect">
              <a:avLst/>
            </a:prstGeom>
            <a:noFill/>
            <a:extLst>
              <a:ext uri="{909E8E84-426E-40DD-AFC4-6F175D3DCCD1}">
                <a14:hiddenFill xmlns:a14="http://schemas.microsoft.com/office/drawing/2010/main">
                  <a:solidFill>
                    <a:srgbClr val="FFFFFF"/>
                  </a:solidFill>
                </a14:hiddenFill>
              </a:ext>
            </a:extLst>
          </p:spPr>
        </p:pic>
        <p:sp>
          <p:nvSpPr>
            <p:cNvPr id="49" name="矩形 48"/>
            <p:cNvSpPr/>
            <p:nvPr/>
          </p:nvSpPr>
          <p:spPr>
            <a:xfrm>
              <a:off x="3202412" y="2732294"/>
              <a:ext cx="3275013" cy="307777"/>
            </a:xfrm>
            <a:prstGeom prst="rect">
              <a:avLst/>
            </a:prstGeom>
          </p:spPr>
          <p:txBody>
            <a:bodyPr wrap="square">
              <a:spAutoFit/>
            </a:bodyPr>
            <a:lstStyle/>
            <a:p>
              <a:endParaRPr lang="zh-TW" altLang="en-US" sz="1400" dirty="0"/>
            </a:p>
          </p:txBody>
        </p:sp>
      </p:grpSp>
      <p:sp>
        <p:nvSpPr>
          <p:cNvPr id="2" name="標題 1"/>
          <p:cNvSpPr>
            <a:spLocks noGrp="1"/>
          </p:cNvSpPr>
          <p:nvPr>
            <p:ph type="title"/>
          </p:nvPr>
        </p:nvSpPr>
        <p:spPr/>
        <p:txBody>
          <a:bodyPr/>
          <a:lstStyle/>
          <a:p>
            <a:r>
              <a:rPr lang="en-US" altLang="zh-TW" dirty="0">
                <a:solidFill>
                  <a:srgbClr val="FF0000"/>
                </a:solidFill>
              </a:rPr>
              <a:t>Deep Learning!</a:t>
            </a:r>
            <a:endParaRPr lang="zh-TW" altLang="en-US" dirty="0"/>
          </a:p>
        </p:txBody>
      </p:sp>
      <p:cxnSp>
        <p:nvCxnSpPr>
          <p:cNvPr id="4" name="直線單箭頭接點 3"/>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a:off x="7616569" y="4127857"/>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8" name="群組 7"/>
          <p:cNvGrpSpPr/>
          <p:nvPr/>
        </p:nvGrpSpPr>
        <p:grpSpPr>
          <a:xfrm>
            <a:off x="2270022" y="3054582"/>
            <a:ext cx="520319" cy="520319"/>
            <a:chOff x="3342651" y="3507082"/>
            <a:chExt cx="520319" cy="520319"/>
          </a:xfrm>
        </p:grpSpPr>
        <p:sp>
          <p:nvSpPr>
            <p:cNvPr id="9" name="矩形 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2815" name="方程式" r:id="rId5" imgW="139680" imgH="139680" progId="Equation.3">
                    <p:embed/>
                  </p:oleObj>
                </mc:Choice>
                <mc:Fallback>
                  <p:oleObj name="方程式" r:id="rId5" imgW="139680" imgH="139680" progId="Equation.3">
                    <p:embed/>
                    <p:pic>
                      <p:nvPicPr>
                        <p:cNvPr id="11"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1" name="Object 12"/>
          <p:cNvGraphicFramePr>
            <a:graphicFrameLocks noChangeAspect="1"/>
          </p:cNvGraphicFramePr>
          <p:nvPr>
            <p:extLst>
              <p:ext uri="{D42A27DB-BD31-4B8C-83A1-F6EECF244321}">
                <p14:modId xmlns:p14="http://schemas.microsoft.com/office/powerpoint/2010/main" val="3735837246"/>
              </p:ext>
            </p:extLst>
          </p:nvPr>
        </p:nvGraphicFramePr>
        <p:xfrm>
          <a:off x="2899726" y="2757486"/>
          <a:ext cx="422275" cy="596900"/>
        </p:xfrm>
        <a:graphic>
          <a:graphicData uri="http://schemas.openxmlformats.org/presentationml/2006/ole">
            <mc:AlternateContent xmlns:mc="http://schemas.openxmlformats.org/markup-compatibility/2006">
              <mc:Choice xmlns:v="urn:schemas-microsoft-com:vml" Requires="v">
                <p:oleObj spid="_x0000_s32816" name="方程式" r:id="rId7" imgW="152280" imgH="215640" progId="Equation.3">
                  <p:embed/>
                </p:oleObj>
              </mc:Choice>
              <mc:Fallback>
                <p:oleObj name="方程式" r:id="rId7" imgW="152280" imgH="215640" progId="Equation.3">
                  <p:embed/>
                  <p:pic>
                    <p:nvPicPr>
                      <p:cNvPr id="12" name="Object 12"/>
                      <p:cNvPicPr>
                        <a:picLocks noChangeAspect="1" noChangeArrowheads="1"/>
                      </p:cNvPicPr>
                      <p:nvPr/>
                    </p:nvPicPr>
                    <p:blipFill>
                      <a:blip r:embed="rId8"/>
                      <a:srcRect/>
                      <a:stretch>
                        <a:fillRect/>
                      </a:stretch>
                    </p:blipFill>
                    <p:spPr bwMode="auto">
                      <a:xfrm>
                        <a:off x="2899726" y="2757486"/>
                        <a:ext cx="422275" cy="596900"/>
                      </a:xfrm>
                      <a:prstGeom prst="rect">
                        <a:avLst/>
                      </a:prstGeom>
                      <a:noFill/>
                      <a:extLst/>
                    </p:spPr>
                  </p:pic>
                </p:oleObj>
              </mc:Fallback>
            </mc:AlternateContent>
          </a:graphicData>
        </a:graphic>
      </p:graphicFrame>
      <p:cxnSp>
        <p:nvCxnSpPr>
          <p:cNvPr id="12" name="直線單箭頭接點 11"/>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endCxn id="9"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9"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16" name="群組 15"/>
          <p:cNvGrpSpPr/>
          <p:nvPr/>
        </p:nvGrpSpPr>
        <p:grpSpPr>
          <a:xfrm>
            <a:off x="2334744" y="4737035"/>
            <a:ext cx="520319" cy="520319"/>
            <a:chOff x="3342651" y="3507082"/>
            <a:chExt cx="520319" cy="520319"/>
          </a:xfrm>
        </p:grpSpPr>
        <p:sp>
          <p:nvSpPr>
            <p:cNvPr id="17" name="矩形 16"/>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8"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2817" name="方程式" r:id="rId9" imgW="139680" imgH="139680" progId="Equation.3">
                    <p:embed/>
                  </p:oleObj>
                </mc:Choice>
                <mc:Fallback>
                  <p:oleObj name="方程式" r:id="rId9" imgW="139680" imgH="139680" progId="Equation.3">
                    <p:embed/>
                    <p:pic>
                      <p:nvPicPr>
                        <p:cNvPr id="19"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9" name="Object 12"/>
          <p:cNvGraphicFramePr>
            <a:graphicFrameLocks noChangeAspect="1"/>
          </p:cNvGraphicFramePr>
          <p:nvPr>
            <p:extLst>
              <p:ext uri="{D42A27DB-BD31-4B8C-83A1-F6EECF244321}">
                <p14:modId xmlns:p14="http://schemas.microsoft.com/office/powerpoint/2010/main" val="4021259987"/>
              </p:ext>
            </p:extLst>
          </p:nvPr>
        </p:nvGraphicFramePr>
        <p:xfrm>
          <a:off x="2963918" y="4422097"/>
          <a:ext cx="458788" cy="596900"/>
        </p:xfrm>
        <a:graphic>
          <a:graphicData uri="http://schemas.openxmlformats.org/presentationml/2006/ole">
            <mc:AlternateContent xmlns:mc="http://schemas.openxmlformats.org/markup-compatibility/2006">
              <mc:Choice xmlns:v="urn:schemas-microsoft-com:vml" Requires="v">
                <p:oleObj spid="_x0000_s32818" name="方程式" r:id="rId10" imgW="164880" imgH="215640" progId="Equation.3">
                  <p:embed/>
                </p:oleObj>
              </mc:Choice>
              <mc:Fallback>
                <p:oleObj name="方程式" r:id="rId10" imgW="164880" imgH="215640" progId="Equation.3">
                  <p:embed/>
                  <p:pic>
                    <p:nvPicPr>
                      <p:cNvPr id="20" name="Object 12"/>
                      <p:cNvPicPr>
                        <a:picLocks noChangeAspect="1" noChangeArrowheads="1"/>
                      </p:cNvPicPr>
                      <p:nvPr/>
                    </p:nvPicPr>
                    <p:blipFill>
                      <a:blip r:embed="rId11"/>
                      <a:srcRect/>
                      <a:stretch>
                        <a:fillRect/>
                      </a:stretch>
                    </p:blipFill>
                    <p:spPr bwMode="auto">
                      <a:xfrm>
                        <a:off x="2963918" y="4422097"/>
                        <a:ext cx="458788" cy="596900"/>
                      </a:xfrm>
                      <a:prstGeom prst="rect">
                        <a:avLst/>
                      </a:prstGeom>
                      <a:noFill/>
                      <a:extLst/>
                    </p:spPr>
                  </p:pic>
                </p:oleObj>
              </mc:Fallback>
            </mc:AlternateContent>
          </a:graphicData>
        </a:graphic>
      </p:graphicFrame>
      <p:cxnSp>
        <p:nvCxnSpPr>
          <p:cNvPr id="20" name="直線單箭頭接點 19"/>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24" idx="3"/>
            <a:endCxn id="17"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7"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Object 12"/>
          <p:cNvGraphicFramePr>
            <a:graphicFrameLocks noChangeAspect="1"/>
          </p:cNvGraphicFramePr>
          <p:nvPr>
            <p:extLst>
              <p:ext uri="{D42A27DB-BD31-4B8C-83A1-F6EECF244321}">
                <p14:modId xmlns:p14="http://schemas.microsoft.com/office/powerpoint/2010/main" val="1217037161"/>
              </p:ext>
            </p:extLst>
          </p:nvPr>
        </p:nvGraphicFramePr>
        <p:xfrm>
          <a:off x="659323" y="2914113"/>
          <a:ext cx="423862" cy="596900"/>
        </p:xfrm>
        <a:graphic>
          <a:graphicData uri="http://schemas.openxmlformats.org/presentationml/2006/ole">
            <mc:AlternateContent xmlns:mc="http://schemas.openxmlformats.org/markup-compatibility/2006">
              <mc:Choice xmlns:v="urn:schemas-microsoft-com:vml" Requires="v">
                <p:oleObj spid="_x0000_s32819" name="方程式" r:id="rId12" imgW="152280" imgH="215640" progId="Equation.3">
                  <p:embed/>
                </p:oleObj>
              </mc:Choice>
              <mc:Fallback>
                <p:oleObj name="方程式" r:id="rId12" imgW="152280" imgH="215640" progId="Equation.3">
                  <p:embed/>
                  <p:pic>
                    <p:nvPicPr>
                      <p:cNvPr id="24" name="Object 12"/>
                      <p:cNvPicPr>
                        <a:picLocks noChangeAspect="1" noChangeArrowheads="1"/>
                      </p:cNvPicPr>
                      <p:nvPr/>
                    </p:nvPicPr>
                    <p:blipFill>
                      <a:blip r:embed="rId13"/>
                      <a:srcRect/>
                      <a:stretch>
                        <a:fillRect/>
                      </a:stretch>
                    </p:blipFill>
                    <p:spPr bwMode="auto">
                      <a:xfrm>
                        <a:off x="659323" y="2914113"/>
                        <a:ext cx="423862" cy="596900"/>
                      </a:xfrm>
                      <a:prstGeom prst="rect">
                        <a:avLst/>
                      </a:prstGeom>
                      <a:noFill/>
                      <a:extLst/>
                    </p:spPr>
                  </p:pic>
                </p:oleObj>
              </mc:Fallback>
            </mc:AlternateContent>
          </a:graphicData>
        </a:graphic>
      </p:graphicFrame>
      <p:graphicFrame>
        <p:nvGraphicFramePr>
          <p:cNvPr id="24" name="Object 12"/>
          <p:cNvGraphicFramePr>
            <a:graphicFrameLocks noChangeAspect="1"/>
          </p:cNvGraphicFramePr>
          <p:nvPr>
            <p:extLst>
              <p:ext uri="{D42A27DB-BD31-4B8C-83A1-F6EECF244321}">
                <p14:modId xmlns:p14="http://schemas.microsoft.com/office/powerpoint/2010/main" val="713150"/>
              </p:ext>
            </p:extLst>
          </p:nvPr>
        </p:nvGraphicFramePr>
        <p:xfrm>
          <a:off x="624762" y="4723585"/>
          <a:ext cx="457200" cy="595313"/>
        </p:xfrm>
        <a:graphic>
          <a:graphicData uri="http://schemas.openxmlformats.org/presentationml/2006/ole">
            <mc:AlternateContent xmlns:mc="http://schemas.openxmlformats.org/markup-compatibility/2006">
              <mc:Choice xmlns:v="urn:schemas-microsoft-com:vml" Requires="v">
                <p:oleObj spid="_x0000_s32820" name="方程式" r:id="rId14" imgW="164880" imgH="215640" progId="Equation.3">
                  <p:embed/>
                </p:oleObj>
              </mc:Choice>
              <mc:Fallback>
                <p:oleObj name="方程式" r:id="rId14" imgW="164880" imgH="215640" progId="Equation.3">
                  <p:embed/>
                  <p:pic>
                    <p:nvPicPr>
                      <p:cNvPr id="25" name="Object 12"/>
                      <p:cNvPicPr>
                        <a:picLocks noChangeAspect="1" noChangeArrowheads="1"/>
                      </p:cNvPicPr>
                      <p:nvPr/>
                    </p:nvPicPr>
                    <p:blipFill>
                      <a:blip r:embed="rId15"/>
                      <a:srcRect/>
                      <a:stretch>
                        <a:fillRect/>
                      </a:stretch>
                    </p:blipFill>
                    <p:spPr bwMode="auto">
                      <a:xfrm>
                        <a:off x="624762" y="4723585"/>
                        <a:ext cx="457200" cy="595313"/>
                      </a:xfrm>
                      <a:prstGeom prst="rect">
                        <a:avLst/>
                      </a:prstGeom>
                      <a:noFill/>
                      <a:extLst/>
                    </p:spPr>
                  </p:pic>
                </p:oleObj>
              </mc:Fallback>
            </mc:AlternateContent>
          </a:graphicData>
        </a:graphic>
      </p:graphicFrame>
      <p:sp>
        <p:nvSpPr>
          <p:cNvPr id="25" name="橢圓 24"/>
          <p:cNvSpPr/>
          <p:nvPr/>
        </p:nvSpPr>
        <p:spPr>
          <a:xfrm>
            <a:off x="7051585" y="3719686"/>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26" name="Object 12"/>
          <p:cNvGraphicFramePr>
            <a:graphicFrameLocks noChangeAspect="1"/>
          </p:cNvGraphicFramePr>
          <p:nvPr>
            <p:extLst>
              <p:ext uri="{D42A27DB-BD31-4B8C-83A1-F6EECF244321}">
                <p14:modId xmlns:p14="http://schemas.microsoft.com/office/powerpoint/2010/main" val="3465152373"/>
              </p:ext>
            </p:extLst>
          </p:nvPr>
        </p:nvGraphicFramePr>
        <p:xfrm>
          <a:off x="8258175" y="3898900"/>
          <a:ext cx="387350" cy="457200"/>
        </p:xfrm>
        <a:graphic>
          <a:graphicData uri="http://schemas.openxmlformats.org/presentationml/2006/ole">
            <mc:AlternateContent xmlns:mc="http://schemas.openxmlformats.org/markup-compatibility/2006">
              <mc:Choice xmlns:v="urn:schemas-microsoft-com:vml" Requires="v">
                <p:oleObj spid="_x0000_s32821" name="方程式" r:id="rId16" imgW="139680" imgH="164880" progId="Equation.3">
                  <p:embed/>
                </p:oleObj>
              </mc:Choice>
              <mc:Fallback>
                <p:oleObj name="方程式" r:id="rId16" imgW="139680" imgH="164880" progId="Equation.3">
                  <p:embed/>
                  <p:pic>
                    <p:nvPicPr>
                      <p:cNvPr id="27" name="Object 12"/>
                      <p:cNvPicPr>
                        <a:picLocks noChangeAspect="1" noChangeArrowheads="1"/>
                      </p:cNvPicPr>
                      <p:nvPr/>
                    </p:nvPicPr>
                    <p:blipFill>
                      <a:blip r:embed="rId17"/>
                      <a:srcRect/>
                      <a:stretch>
                        <a:fillRect/>
                      </a:stretch>
                    </p:blipFill>
                    <p:spPr bwMode="auto">
                      <a:xfrm>
                        <a:off x="8258175" y="3898900"/>
                        <a:ext cx="387350" cy="457200"/>
                      </a:xfrm>
                      <a:prstGeom prst="rect">
                        <a:avLst/>
                      </a:prstGeom>
                      <a:noFill/>
                      <a:extLst/>
                    </p:spPr>
                  </p:pic>
                </p:oleObj>
              </mc:Fallback>
            </mc:AlternateContent>
          </a:graphicData>
        </a:graphic>
      </p:graphicFrame>
      <p:grpSp>
        <p:nvGrpSpPr>
          <p:cNvPr id="27" name="群組 26"/>
          <p:cNvGrpSpPr/>
          <p:nvPr/>
        </p:nvGrpSpPr>
        <p:grpSpPr>
          <a:xfrm>
            <a:off x="5917657" y="3860197"/>
            <a:ext cx="520319" cy="520320"/>
            <a:chOff x="3342651" y="3507082"/>
            <a:chExt cx="520319" cy="520319"/>
          </a:xfrm>
        </p:grpSpPr>
        <p:sp>
          <p:nvSpPr>
            <p:cNvPr id="28" name="矩形 2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2822" name="方程式" r:id="rId18" imgW="139680" imgH="139680" progId="Equation.3">
                    <p:embed/>
                  </p:oleObj>
                </mc:Choice>
                <mc:Fallback>
                  <p:oleObj name="方程式" r:id="rId18" imgW="139680" imgH="139680" progId="Equation.3">
                    <p:embed/>
                    <p:pic>
                      <p:nvPicPr>
                        <p:cNvPr id="30"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30" name="Object 12"/>
          <p:cNvGraphicFramePr>
            <a:graphicFrameLocks noChangeAspect="1"/>
          </p:cNvGraphicFramePr>
          <p:nvPr>
            <p:extLst>
              <p:ext uri="{D42A27DB-BD31-4B8C-83A1-F6EECF244321}">
                <p14:modId xmlns:p14="http://schemas.microsoft.com/office/powerpoint/2010/main" val="3181979637"/>
              </p:ext>
            </p:extLst>
          </p:nvPr>
        </p:nvGraphicFramePr>
        <p:xfrm>
          <a:off x="6582632" y="3684778"/>
          <a:ext cx="352425" cy="350838"/>
        </p:xfrm>
        <a:graphic>
          <a:graphicData uri="http://schemas.openxmlformats.org/presentationml/2006/ole">
            <mc:AlternateContent xmlns:mc="http://schemas.openxmlformats.org/markup-compatibility/2006">
              <mc:Choice xmlns:v="urn:schemas-microsoft-com:vml" Requires="v">
                <p:oleObj spid="_x0000_s32823" name="方程式" r:id="rId19" imgW="126720" imgH="126720" progId="Equation.3">
                  <p:embed/>
                </p:oleObj>
              </mc:Choice>
              <mc:Fallback>
                <p:oleObj name="方程式" r:id="rId19" imgW="126720" imgH="126720" progId="Equation.3">
                  <p:embed/>
                  <p:pic>
                    <p:nvPicPr>
                      <p:cNvPr id="31" name="Object 12"/>
                      <p:cNvPicPr>
                        <a:picLocks noChangeAspect="1" noChangeArrowheads="1"/>
                      </p:cNvPicPr>
                      <p:nvPr/>
                    </p:nvPicPr>
                    <p:blipFill>
                      <a:blip r:embed="rId20"/>
                      <a:srcRect/>
                      <a:stretch>
                        <a:fillRect/>
                      </a:stretch>
                    </p:blipFill>
                    <p:spPr bwMode="auto">
                      <a:xfrm>
                        <a:off x="6582632" y="3684778"/>
                        <a:ext cx="352425" cy="350838"/>
                      </a:xfrm>
                      <a:prstGeom prst="rect">
                        <a:avLst/>
                      </a:prstGeom>
                      <a:noFill/>
                      <a:extLst/>
                    </p:spPr>
                  </p:pic>
                </p:oleObj>
              </mc:Fallback>
            </mc:AlternateContent>
          </a:graphicData>
        </a:graphic>
      </p:graphicFrame>
      <p:cxnSp>
        <p:nvCxnSpPr>
          <p:cNvPr id="31" name="直線單箭頭接點 30"/>
          <p:cNvCxnSpPr/>
          <p:nvPr/>
        </p:nvCxnSpPr>
        <p:spPr>
          <a:xfrm flipV="1">
            <a:off x="6449671" y="412785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37" idx="3"/>
            <a:endCxn id="28" idx="1"/>
          </p:cNvCxnSpPr>
          <p:nvPr/>
        </p:nvCxnSpPr>
        <p:spPr>
          <a:xfrm>
            <a:off x="5233797" y="3311922"/>
            <a:ext cx="683860" cy="808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單箭頭接點 34"/>
          <p:cNvCxnSpPr>
            <a:stCxn id="38" idx="3"/>
            <a:endCxn id="28" idx="1"/>
          </p:cNvCxnSpPr>
          <p:nvPr/>
        </p:nvCxnSpPr>
        <p:spPr>
          <a:xfrm flipV="1">
            <a:off x="5218336" y="4120357"/>
            <a:ext cx="699321" cy="848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手繪多邊形 82"/>
          <p:cNvSpPr/>
          <p:nvPr/>
        </p:nvSpPr>
        <p:spPr>
          <a:xfrm>
            <a:off x="7154926" y="38887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22"/>
                <a:stretch>
                  <a:fillRect/>
                </a:stretch>
              </a:blipFill>
            </p:spPr>
            <p:txBody>
              <a:bodyPr/>
              <a:lstStyle/>
              <a:p>
                <a:r>
                  <a:rPr lang="zh-TW" altLang="en-US">
                    <a:noFill/>
                  </a:rPr>
                  <a:t> </a:t>
                </a:r>
              </a:p>
            </p:txBody>
          </p:sp>
        </mc:Fallback>
      </mc:AlternateContent>
      <p:sp>
        <p:nvSpPr>
          <p:cNvPr id="39" name="矩形 38"/>
          <p:cNvSpPr/>
          <p:nvPr/>
        </p:nvSpPr>
        <p:spPr>
          <a:xfrm>
            <a:off x="1226618" y="2766955"/>
            <a:ext cx="3228623"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5416903" y="2766955"/>
            <a:ext cx="2545998"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p:cNvSpPr txBox="1"/>
          <p:nvPr/>
        </p:nvSpPr>
        <p:spPr>
          <a:xfrm>
            <a:off x="1121513" y="5574727"/>
            <a:ext cx="3467100" cy="461665"/>
          </a:xfrm>
          <a:prstGeom prst="rect">
            <a:avLst/>
          </a:prstGeom>
          <a:noFill/>
        </p:spPr>
        <p:txBody>
          <a:bodyPr wrap="square" rtlCol="0">
            <a:spAutoFit/>
          </a:bodyPr>
          <a:lstStyle/>
          <a:p>
            <a:pPr algn="ctr"/>
            <a:r>
              <a:rPr lang="en-US" altLang="zh-TW" sz="2400" dirty="0">
                <a:solidFill>
                  <a:srgbClr val="FF0000"/>
                </a:solidFill>
              </a:rPr>
              <a:t>Feature Transformation </a:t>
            </a:r>
            <a:endParaRPr lang="zh-TW" altLang="en-US" sz="2400" dirty="0">
              <a:solidFill>
                <a:srgbClr val="FF0000"/>
              </a:solidFill>
            </a:endParaRPr>
          </a:p>
        </p:txBody>
      </p:sp>
      <p:sp>
        <p:nvSpPr>
          <p:cNvPr id="42" name="文字方塊 41"/>
          <p:cNvSpPr txBox="1"/>
          <p:nvPr/>
        </p:nvSpPr>
        <p:spPr>
          <a:xfrm>
            <a:off x="4986523" y="5570864"/>
            <a:ext cx="3467100" cy="461665"/>
          </a:xfrm>
          <a:prstGeom prst="rect">
            <a:avLst/>
          </a:prstGeom>
          <a:noFill/>
        </p:spPr>
        <p:txBody>
          <a:bodyPr wrap="square" rtlCol="0">
            <a:spAutoFit/>
          </a:bodyPr>
          <a:lstStyle/>
          <a:p>
            <a:pPr algn="ctr"/>
            <a:r>
              <a:rPr lang="en-US" altLang="zh-TW" sz="2400" dirty="0">
                <a:solidFill>
                  <a:srgbClr val="FF0000"/>
                </a:solidFill>
              </a:rPr>
              <a:t>Classification</a:t>
            </a:r>
            <a:endParaRPr lang="zh-TW" altLang="en-US" sz="2400" dirty="0">
              <a:solidFill>
                <a:srgbClr val="FF0000"/>
              </a:solidFill>
            </a:endParaRPr>
          </a:p>
        </p:txBody>
      </p:sp>
      <p:sp>
        <p:nvSpPr>
          <p:cNvPr id="43" name="文字方塊 42"/>
          <p:cNvSpPr txBox="1"/>
          <p:nvPr/>
        </p:nvSpPr>
        <p:spPr>
          <a:xfrm>
            <a:off x="6029510" y="2940799"/>
            <a:ext cx="1618915" cy="461665"/>
          </a:xfrm>
          <a:prstGeom prst="rect">
            <a:avLst/>
          </a:prstGeom>
          <a:noFill/>
        </p:spPr>
        <p:txBody>
          <a:bodyPr wrap="square" rtlCol="0">
            <a:spAutoFit/>
          </a:bodyPr>
          <a:lstStyle/>
          <a:p>
            <a:pPr algn="ctr"/>
            <a:r>
              <a:rPr lang="en-US" altLang="zh-TW" sz="2400" dirty="0"/>
              <a:t>“Neuron”</a:t>
            </a:r>
            <a:endParaRPr lang="zh-TW" altLang="en-US" sz="2400" dirty="0"/>
          </a:p>
        </p:txBody>
      </p:sp>
      <p:sp>
        <p:nvSpPr>
          <p:cNvPr id="45" name="矩形 44"/>
          <p:cNvSpPr/>
          <p:nvPr/>
        </p:nvSpPr>
        <p:spPr>
          <a:xfrm>
            <a:off x="3322001" y="6048519"/>
            <a:ext cx="2884267" cy="523220"/>
          </a:xfrm>
          <a:prstGeom prst="rect">
            <a:avLst/>
          </a:prstGeom>
        </p:spPr>
        <p:txBody>
          <a:bodyPr wrap="square">
            <a:spAutoFit/>
          </a:bodyPr>
          <a:lstStyle/>
          <a:p>
            <a:pPr algn="ctr">
              <a:defRPr/>
            </a:pPr>
            <a:r>
              <a:rPr lang="en-US" altLang="zh-TW" sz="2800" b="1" i="1" u="sng" dirty="0"/>
              <a:t>Neural Network</a:t>
            </a:r>
            <a:endParaRPr lang="zh-TW" altLang="en-US" sz="2800" b="1" i="1" u="sng" dirty="0"/>
          </a:p>
        </p:txBody>
      </p:sp>
      <p:cxnSp>
        <p:nvCxnSpPr>
          <p:cNvPr id="51" name="直線單箭頭接點 50"/>
          <p:cNvCxnSpPr>
            <a:cxnSpLocks/>
          </p:cNvCxnSpPr>
          <p:nvPr/>
        </p:nvCxnSpPr>
        <p:spPr>
          <a:xfrm flipH="1" flipV="1">
            <a:off x="6936100" y="3359888"/>
            <a:ext cx="437651" cy="5975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464530" y="1608447"/>
            <a:ext cx="4311144" cy="830997"/>
          </a:xfrm>
          <a:prstGeom prst="rect">
            <a:avLst/>
          </a:prstGeom>
          <a:noFill/>
        </p:spPr>
        <p:txBody>
          <a:bodyPr wrap="square" rtlCol="0">
            <a:spAutoFit/>
          </a:bodyPr>
          <a:lstStyle/>
          <a:p>
            <a:r>
              <a:rPr lang="en-US" altLang="zh-TW" sz="2400" dirty="0">
                <a:solidFill>
                  <a:srgbClr val="0000FF"/>
                </a:solidFill>
              </a:rPr>
              <a:t>All the parameters of the logistic regressions are jointly learned.</a:t>
            </a:r>
            <a:endParaRPr lang="zh-TW" altLang="en-US" sz="2400" dirty="0">
              <a:solidFill>
                <a:srgbClr val="0000FF"/>
              </a:solidFill>
            </a:endParaRPr>
          </a:p>
        </p:txBody>
      </p:sp>
    </p:spTree>
    <p:extLst>
      <p:ext uri="{BB962C8B-B14F-4D97-AF65-F5344CB8AC3E}">
        <p14:creationId xmlns:p14="http://schemas.microsoft.com/office/powerpoint/2010/main" val="285758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5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en-US" altLang="zh-TW"/>
              <a:t>Bishop</a:t>
            </a:r>
            <a:r>
              <a:rPr lang="en-US" altLang="zh-TW" dirty="0"/>
              <a:t>: Chapter 4.3</a:t>
            </a:r>
          </a:p>
        </p:txBody>
      </p:sp>
    </p:spTree>
    <p:extLst>
      <p:ext uri="{BB962C8B-B14F-4D97-AF65-F5344CB8AC3E}">
        <p14:creationId xmlns:p14="http://schemas.microsoft.com/office/powerpoint/2010/main" val="3252347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Acknowledgement </a:t>
            </a:r>
            <a:endParaRPr lang="zh-TW" altLang="en-US" dirty="0"/>
          </a:p>
        </p:txBody>
      </p:sp>
      <p:sp>
        <p:nvSpPr>
          <p:cNvPr id="3" name="內容版面配置區 2"/>
          <p:cNvSpPr>
            <a:spLocks noGrp="1"/>
          </p:cNvSpPr>
          <p:nvPr>
            <p:ph idx="1"/>
          </p:nvPr>
        </p:nvSpPr>
        <p:spPr/>
        <p:txBody>
          <a:bodyPr/>
          <a:lstStyle/>
          <a:p>
            <a:r>
              <a:rPr lang="zh-TW" altLang="en-US" dirty="0"/>
              <a:t>感謝 林恩妤 發現投影片上的錯誤</a:t>
            </a:r>
          </a:p>
          <a:p>
            <a:endParaRPr lang="zh-TW" altLang="en-US" dirty="0"/>
          </a:p>
        </p:txBody>
      </p:sp>
    </p:spTree>
    <p:extLst>
      <p:ext uri="{BB962C8B-B14F-4D97-AF65-F5344CB8AC3E}">
        <p14:creationId xmlns:p14="http://schemas.microsoft.com/office/powerpoint/2010/main" val="3103912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Appendix</a:t>
            </a:r>
            <a:endParaRPr lang="zh-TW" altLang="en-US" dirty="0"/>
          </a:p>
        </p:txBody>
      </p:sp>
      <p:sp>
        <p:nvSpPr>
          <p:cNvPr id="3" name="副標題 2"/>
          <p:cNvSpPr>
            <a:spLocks noGrp="1"/>
          </p:cNvSpPr>
          <p:nvPr>
            <p:ph type="subTitle" idx="1"/>
          </p:nvPr>
        </p:nvSpPr>
        <p:spPr/>
        <p:txBody>
          <a:bodyPr>
            <a:normAutofit/>
          </a:bodyPr>
          <a:lstStyle/>
          <a:p>
            <a:endParaRPr lang="zh-TW" altLang="en-US" sz="4800" dirty="0"/>
          </a:p>
        </p:txBody>
      </p:sp>
    </p:spTree>
    <p:extLst>
      <p:ext uri="{BB962C8B-B14F-4D97-AF65-F5344CB8AC3E}">
        <p14:creationId xmlns:p14="http://schemas.microsoft.com/office/powerpoint/2010/main" val="2284451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825625"/>
            <a:ext cx="7886700" cy="4821918"/>
          </a:xfrm>
        </p:spPr>
        <p:txBody>
          <a:bodyPr>
            <a:normAutofit/>
          </a:bodyPr>
          <a:lstStyle/>
          <a:p>
            <a:r>
              <a:rPr lang="en-US" altLang="zh-TW" sz="2400" dirty="0"/>
              <a:t>Step 1. Function Set (Model)</a:t>
            </a:r>
          </a:p>
          <a:p>
            <a:endParaRPr lang="en-US" altLang="zh-TW" sz="2400" dirty="0"/>
          </a:p>
          <a:p>
            <a:endParaRPr lang="en-US" altLang="zh-TW" sz="2400" dirty="0"/>
          </a:p>
          <a:p>
            <a:endParaRPr lang="en-US" altLang="zh-TW" sz="2400" dirty="0"/>
          </a:p>
          <a:p>
            <a:endParaRPr lang="en-US" altLang="zh-TW" sz="2400" dirty="0"/>
          </a:p>
          <a:p>
            <a:endParaRPr lang="en-US" altLang="zh-TW" sz="2400" dirty="0"/>
          </a:p>
          <a:p>
            <a:r>
              <a:rPr lang="en-US" altLang="zh-TW" sz="2400" dirty="0"/>
              <a:t>Step 2. Goodness of a function</a:t>
            </a:r>
          </a:p>
          <a:p>
            <a:endParaRPr lang="en-US" altLang="zh-TW" sz="2400" dirty="0"/>
          </a:p>
          <a:p>
            <a:endParaRPr lang="en-US" altLang="zh-TW" sz="2400" dirty="0"/>
          </a:p>
          <a:p>
            <a:r>
              <a:rPr lang="en-US" altLang="zh-TW" sz="2400" dirty="0"/>
              <a:t>Step 3. Find the best function: gradient descent</a:t>
            </a:r>
            <a:endParaRPr lang="zh-TW" altLang="en-US" sz="2400" dirty="0"/>
          </a:p>
        </p:txBody>
      </p:sp>
      <p:sp>
        <p:nvSpPr>
          <p:cNvPr id="5" name="矩形 4"/>
          <p:cNvSpPr/>
          <p:nvPr/>
        </p:nvSpPr>
        <p:spPr>
          <a:xfrm>
            <a:off x="2349800" y="2336702"/>
            <a:ext cx="4648645" cy="923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Three Steps</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192395" y="2353910"/>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192395" y="2353910"/>
                <a:ext cx="283411" cy="430887"/>
              </a:xfrm>
              <a:prstGeom prst="rect">
                <a:avLst/>
              </a:prstGeom>
              <a:blipFill>
                <a:blip r:embed="rId3"/>
                <a:stretch>
                  <a:fillRect/>
                </a:stretch>
              </a:blipFill>
            </p:spPr>
            <p:txBody>
              <a:bodyPr/>
              <a:lstStyle/>
              <a:p>
                <a:r>
                  <a:rPr lang="zh-TW" altLang="en-US">
                    <a:noFill/>
                  </a:rPr>
                  <a:t> </a:t>
                </a:r>
              </a:p>
            </p:txBody>
          </p:sp>
        </mc:Fallback>
      </mc:AlternateContent>
      <p:sp>
        <p:nvSpPr>
          <p:cNvPr id="7" name="箭號: 向右 6"/>
          <p:cNvSpPr/>
          <p:nvPr/>
        </p:nvSpPr>
        <p:spPr>
          <a:xfrm>
            <a:off x="1799480" y="2635368"/>
            <a:ext cx="459465" cy="3259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矩形 7"/>
              <p:cNvSpPr/>
              <p:nvPr/>
            </p:nvSpPr>
            <p:spPr>
              <a:xfrm>
                <a:off x="2349801" y="2336703"/>
                <a:ext cx="4648645" cy="461665"/>
              </a:xfrm>
              <a:prstGeom prst="rect">
                <a:avLst/>
              </a:prstGeom>
            </p:spPr>
            <p:txBody>
              <a:bodyPr wrap="none">
                <a:spAutoFit/>
              </a:bodyPr>
              <a:lstStyle/>
              <a:p>
                <a:r>
                  <a:rPr lang="en-US" altLang="zh-TW" sz="2400" dirty="0"/>
                  <a:t>If </a:t>
                </a:r>
                <a14:m>
                  <m:oMath xmlns:m="http://schemas.openxmlformats.org/officeDocument/2006/math">
                    <m:r>
                      <a:rPr lang="en-US" altLang="zh-TW" sz="2400" i="1" smtClean="0">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r>
                      <a:rPr lang="en-US" altLang="zh-TW" sz="2400" b="0" i="1" smtClean="0">
                        <a:latin typeface="Cambria Math" panose="02040503050406030204" pitchFamily="18" charset="0"/>
                      </a:rPr>
                      <m:t>&gt;0.5</m:t>
                    </m:r>
                  </m:oMath>
                </a14:m>
                <a:r>
                  <a:rPr lang="en-US" altLang="zh-TW" sz="2400" dirty="0"/>
                  <a:t>, output: y = class 1</a:t>
                </a:r>
                <a:endParaRPr lang="zh-TW"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349801" y="2336703"/>
                <a:ext cx="4648645" cy="461665"/>
              </a:xfrm>
              <a:prstGeom prst="rect">
                <a:avLst/>
              </a:prstGeom>
              <a:blipFill>
                <a:blip r:embed="rId4"/>
                <a:stretch>
                  <a:fillRect l="-1966" t="-10526" r="-1048" b="-28947"/>
                </a:stretch>
              </a:blipFill>
            </p:spPr>
            <p:txBody>
              <a:bodyPr/>
              <a:lstStyle/>
              <a:p>
                <a:r>
                  <a:rPr lang="zh-TW" altLang="en-US">
                    <a:noFill/>
                  </a:rPr>
                  <a:t> </a:t>
                </a:r>
              </a:p>
            </p:txBody>
          </p:sp>
        </mc:Fallback>
      </mc:AlternateContent>
      <p:sp>
        <p:nvSpPr>
          <p:cNvPr id="11" name="矩形 10"/>
          <p:cNvSpPr/>
          <p:nvPr/>
        </p:nvSpPr>
        <p:spPr>
          <a:xfrm>
            <a:off x="3125205" y="2798368"/>
            <a:ext cx="3873240" cy="461665"/>
          </a:xfrm>
          <a:prstGeom prst="rect">
            <a:avLst/>
          </a:prstGeom>
        </p:spPr>
        <p:txBody>
          <a:bodyPr wrap="none">
            <a:spAutoFit/>
          </a:bodyPr>
          <a:lstStyle/>
          <a:p>
            <a:r>
              <a:rPr lang="en-US" altLang="zh-TW" sz="2400" dirty="0"/>
              <a:t>Otherwise, output: y = class 2</a:t>
            </a:r>
            <a:endParaRPr lang="zh-TW" altLang="en-US" sz="2400" dirty="0"/>
          </a:p>
        </p:txBody>
      </p:sp>
      <mc:AlternateContent xmlns:mc="http://schemas.openxmlformats.org/markup-compatibility/2006" xmlns:a14="http://schemas.microsoft.com/office/drawing/2010/main">
        <mc:Choice Requires="a14">
          <p:sp>
            <p:nvSpPr>
              <p:cNvPr id="10" name="文字方塊 9"/>
              <p:cNvSpPr txBox="1"/>
              <p:nvPr/>
            </p:nvSpPr>
            <p:spPr>
              <a:xfrm>
                <a:off x="1334100" y="3523507"/>
                <a:ext cx="311008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334100" y="3523507"/>
                <a:ext cx="3110082" cy="369332"/>
              </a:xfrm>
              <a:prstGeom prst="rect">
                <a:avLst/>
              </a:prstGeom>
              <a:blipFill>
                <a:blip r:embed="rId5"/>
                <a:stretch>
                  <a:fillRect l="-1961"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023076" y="3910025"/>
                <a:ext cx="5040577" cy="461665"/>
              </a:xfrm>
              <a:prstGeom prst="rect">
                <a:avLst/>
              </a:prstGeom>
              <a:noFill/>
            </p:spPr>
            <p:txBody>
              <a:bodyPr wrap="square" rtlCol="0">
                <a:spAutoFit/>
              </a:bodyPr>
              <a:lstStyle/>
              <a:p>
                <a:r>
                  <a:rPr lang="en-US" altLang="zh-TW" sz="2400" dirty="0"/>
                  <a:t>w and b are related to</a:t>
                </a:r>
                <a14:m>
                  <m:oMath xmlns:m="http://schemas.openxmlformats.org/officeDocument/2006/math">
                    <m:r>
                      <a:rPr lang="en-US" altLang="zh-TW" sz="2400" b="0" i="0" smtClean="0">
                        <a:latin typeface="Cambria Math" panose="02040503050406030204" pitchFamily="18" charset="0"/>
                      </a:rPr>
                      <m:t> </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𝑁</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oMath>
                </a14:m>
                <a:r>
                  <a:rPr lang="en-US" altLang="zh-TW" sz="2400" dirty="0"/>
                  <a:t>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𝑁</m:t>
                        </m:r>
                      </m:e>
                      <m:sub>
                        <m:r>
                          <a:rPr lang="en-US" altLang="zh-TW" sz="2400" b="0" i="1" smtClean="0">
                            <a:latin typeface="Cambria Math" panose="02040503050406030204" pitchFamily="18" charset="0"/>
                          </a:rPr>
                          <m:t>2</m:t>
                        </m:r>
                      </m:sub>
                    </m:sSub>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oMath>
                </a14:m>
                <a:r>
                  <a:rPr lang="en-US" altLang="zh-TW" sz="2400" dirty="0"/>
                  <a:t>, </a:t>
                </a:r>
                <a14:m>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Σ</m:t>
                    </m:r>
                  </m:oMath>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023076" y="3910025"/>
                <a:ext cx="5040577" cy="461665"/>
              </a:xfrm>
              <a:prstGeom prst="rect">
                <a:avLst/>
              </a:prstGeom>
              <a:blipFill>
                <a:blip r:embed="rId6"/>
                <a:stretch>
                  <a:fillRect l="-1935"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991704" y="5011152"/>
                <a:ext cx="349159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zh-TW" altLang="en-US" sz="2400" b="0" i="1" smtClean="0">
                              <a:latin typeface="Cambria Math" panose="02040503050406030204" pitchFamily="18" charset="0"/>
                            </a:rPr>
                            <m:t>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991704" y="5011152"/>
                <a:ext cx="3491597" cy="896207"/>
              </a:xfrm>
              <a:prstGeom prst="rect">
                <a:avLst/>
              </a:prstGeom>
              <a:blipFill>
                <a:blip r:embed="rId8"/>
                <a:stretch>
                  <a:fillRect/>
                </a:stretch>
              </a:blipFill>
            </p:spPr>
            <p:txBody>
              <a:bodyPr/>
              <a:lstStyle/>
              <a:p>
                <a:r>
                  <a:rPr lang="zh-TW" altLang="en-US">
                    <a:noFill/>
                  </a:rPr>
                  <a:t> </a:t>
                </a:r>
              </a:p>
            </p:txBody>
          </p:sp>
        </mc:Fallback>
      </mc:AlternateContent>
      <p:sp>
        <p:nvSpPr>
          <p:cNvPr id="14" name="箭號: 向右 13"/>
          <p:cNvSpPr/>
          <p:nvPr/>
        </p:nvSpPr>
        <p:spPr>
          <a:xfrm>
            <a:off x="4510948" y="5243306"/>
            <a:ext cx="459465" cy="3259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5" name="文字方塊 14"/>
              <p:cNvSpPr txBox="1"/>
              <p:nvPr/>
            </p:nvSpPr>
            <p:spPr>
              <a:xfrm>
                <a:off x="5061825" y="5011151"/>
                <a:ext cx="349159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5061825" y="5011151"/>
                <a:ext cx="3491597" cy="896207"/>
              </a:xfrm>
              <a:prstGeom prst="rect">
                <a:avLst/>
              </a:prstGeom>
              <a:blipFill>
                <a:blip r:embed="rId9"/>
                <a:stretch>
                  <a:fillRect/>
                </a:stretch>
              </a:blipFill>
            </p:spPr>
            <p:txBody>
              <a:bodyPr/>
              <a:lstStyle/>
              <a:p>
                <a:r>
                  <a:rPr lang="zh-TW" altLang="en-US">
                    <a:noFill/>
                  </a:rPr>
                  <a:t> </a:t>
                </a:r>
              </a:p>
            </p:txBody>
          </p:sp>
        </mc:Fallback>
      </mc:AlternateContent>
      <p:grpSp>
        <p:nvGrpSpPr>
          <p:cNvPr id="35" name="群組 34"/>
          <p:cNvGrpSpPr/>
          <p:nvPr/>
        </p:nvGrpSpPr>
        <p:grpSpPr>
          <a:xfrm>
            <a:off x="4725912" y="200540"/>
            <a:ext cx="3789438" cy="1467240"/>
            <a:chOff x="4725912" y="200540"/>
            <a:chExt cx="3789438" cy="1467240"/>
          </a:xfrm>
        </p:grpSpPr>
        <p:grpSp>
          <p:nvGrpSpPr>
            <p:cNvPr id="20" name="群組 19"/>
            <p:cNvGrpSpPr/>
            <p:nvPr/>
          </p:nvGrpSpPr>
          <p:grpSpPr>
            <a:xfrm>
              <a:off x="4959917" y="263179"/>
              <a:ext cx="2760778" cy="845607"/>
              <a:chOff x="-346077" y="3525431"/>
              <a:chExt cx="2760778" cy="845607"/>
            </a:xfrm>
          </p:grpSpPr>
          <mc:AlternateContent xmlns:mc="http://schemas.openxmlformats.org/markup-compatibility/2006" xmlns:a14="http://schemas.microsoft.com/office/drawing/2010/main">
            <mc:Choice Requires="a14">
              <p:sp>
                <p:nvSpPr>
                  <p:cNvPr id="22" name="文字方塊 21"/>
                  <p:cNvSpPr txBox="1"/>
                  <p:nvPr/>
                </p:nvSpPr>
                <p:spPr>
                  <a:xfrm>
                    <a:off x="-346077" y="3537241"/>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346077" y="3537241"/>
                    <a:ext cx="385234" cy="369332"/>
                  </a:xfrm>
                  <a:prstGeom prst="rect">
                    <a:avLst/>
                  </a:prstGeom>
                  <a:blipFill>
                    <a:blip r:embed="rId10"/>
                    <a:stretch>
                      <a:fillRect l="-9524" r="-79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72431" y="3525431"/>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72431" y="3525431"/>
                    <a:ext cx="391838" cy="369332"/>
                  </a:xfrm>
                  <a:prstGeom prst="rect">
                    <a:avLst/>
                  </a:prstGeom>
                  <a:blipFill>
                    <a:blip r:embed="rId11"/>
                    <a:stretch>
                      <a:fillRect l="-10938" t="-1667"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242379" y="3537241"/>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242379" y="3537241"/>
                    <a:ext cx="391838" cy="369332"/>
                  </a:xfrm>
                  <a:prstGeom prst="rect">
                    <a:avLst/>
                  </a:prstGeom>
                  <a:blipFill>
                    <a:blip r:embed="rId12"/>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1832810" y="3710097"/>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832810" y="3710097"/>
                    <a:ext cx="581891" cy="369332"/>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44902" y="4001706"/>
                    <a:ext cx="3914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44902" y="4001706"/>
                    <a:ext cx="391453" cy="369332"/>
                  </a:xfrm>
                  <a:prstGeom prst="rect">
                    <a:avLst/>
                  </a:prstGeom>
                  <a:blipFill>
                    <a:blip r:embed="rId14"/>
                    <a:stretch>
                      <a:fillRect l="-18462" t="-18333" r="-47692" b="-26667"/>
                    </a:stretch>
                  </a:blipFill>
                </p:spPr>
                <p:txBody>
                  <a:bodyPr/>
                  <a:lstStyle/>
                  <a:p>
                    <a:r>
                      <a:rPr lang="zh-TW" altLang="en-US">
                        <a:noFill/>
                      </a:rPr>
                      <a:t> </a:t>
                    </a:r>
                  </a:p>
                </p:txBody>
              </p:sp>
            </mc:Fallback>
          </mc:AlternateContent>
        </p:grpSp>
        <p:sp>
          <p:nvSpPr>
            <p:cNvPr id="21" name="矩形 20"/>
            <p:cNvSpPr/>
            <p:nvPr/>
          </p:nvSpPr>
          <p:spPr>
            <a:xfrm>
              <a:off x="4725912" y="200540"/>
              <a:ext cx="3789438" cy="1005319"/>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5775492" y="743939"/>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5775492" y="743939"/>
                  <a:ext cx="398058" cy="369332"/>
                </a:xfrm>
                <a:prstGeom prst="rect">
                  <a:avLst/>
                </a:prstGeom>
                <a:blipFill>
                  <a:blip r:embed="rId15"/>
                  <a:stretch>
                    <a:fillRect l="-18182" t="-16393" r="-4697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6555760" y="732365"/>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6555760" y="732365"/>
                  <a:ext cx="398058" cy="369332"/>
                </a:xfrm>
                <a:prstGeom prst="rect">
                  <a:avLst/>
                </a:prstGeom>
                <a:blipFill>
                  <a:blip r:embed="rId16"/>
                  <a:stretch>
                    <a:fillRect l="-18182" t="-16393" r="-4697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5165998" y="1298448"/>
                  <a:ext cx="28103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𝑐𝑙𝑎𝑠𝑠</m:t>
                        </m:r>
                        <m:r>
                          <a:rPr lang="en-US" altLang="zh-TW" sz="2400" b="0" i="1" smtClean="0">
                            <a:latin typeface="Cambria Math" panose="02040503050406030204" pitchFamily="18" charset="0"/>
                          </a:rPr>
                          <m:t> 1,</m:t>
                        </m:r>
                        <m:r>
                          <a:rPr lang="en-US" altLang="zh-TW" sz="2400" b="0" i="1" smtClean="0">
                            <a:latin typeface="Cambria Math" panose="02040503050406030204" pitchFamily="18" charset="0"/>
                          </a:rPr>
                          <m:t>𝑐𝑙𝑎𝑠𝑠</m:t>
                        </m:r>
                        <m:r>
                          <a:rPr lang="en-US" altLang="zh-TW" sz="2400" b="0" i="1" smtClean="0">
                            <a:latin typeface="Cambria Math" panose="02040503050406030204" pitchFamily="18" charset="0"/>
                          </a:rPr>
                          <m:t> 2</m:t>
                        </m:r>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5165998" y="1298448"/>
                  <a:ext cx="2810385" cy="369332"/>
                </a:xfrm>
                <a:prstGeom prst="rect">
                  <a:avLst/>
                </a:prstGeom>
                <a:blipFill>
                  <a:blip r:embed="rId17"/>
                  <a:stretch>
                    <a:fillRect l="-2169" t="-16393" r="-2386"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7929081" y="258732"/>
                  <a:ext cx="4117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7929081" y="258732"/>
                  <a:ext cx="411716" cy="369332"/>
                </a:xfrm>
                <a:prstGeom prst="rect">
                  <a:avLst/>
                </a:prstGeom>
                <a:blipFill>
                  <a:blip r:embed="rId18"/>
                  <a:stretch>
                    <a:fillRect l="-10448" r="-29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7936468" y="716108"/>
                  <a:ext cx="3980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oMath>
                    </m:oMathPara>
                  </a14:m>
                  <a:endParaRPr lang="zh-TW" altLang="en-US" sz="2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7936468" y="716108"/>
                  <a:ext cx="398058" cy="369332"/>
                </a:xfrm>
                <a:prstGeom prst="rect">
                  <a:avLst/>
                </a:prstGeom>
                <a:blipFill>
                  <a:blip r:embed="rId19"/>
                  <a:stretch>
                    <a:fillRect l="-21538" t="-16393" r="-44615" b="-24590"/>
                  </a:stretch>
                </a:blipFill>
              </p:spPr>
              <p:txBody>
                <a:bodyPr/>
                <a:lstStyle/>
                <a:p>
                  <a:r>
                    <a:rPr lang="zh-TW" altLang="en-US">
                      <a:noFill/>
                    </a:rPr>
                    <a:t> </a:t>
                  </a:r>
                </a:p>
              </p:txBody>
            </p:sp>
          </mc:Fallback>
        </mc:AlternateContent>
      </p:grpSp>
      <p:sp>
        <p:nvSpPr>
          <p:cNvPr id="36" name="箭號: 向右 35"/>
          <p:cNvSpPr/>
          <p:nvPr/>
        </p:nvSpPr>
        <p:spPr>
          <a:xfrm>
            <a:off x="7089300" y="2624306"/>
            <a:ext cx="459465" cy="3259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7775369" y="2334776"/>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𝑦</m:t>
                      </m:r>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7775369" y="2334776"/>
                <a:ext cx="288284" cy="430887"/>
              </a:xfrm>
              <a:prstGeom prst="rect">
                <a:avLst/>
              </a:prstGeom>
              <a:blipFill>
                <a:blip r:embed="rId20"/>
                <a:stretch>
                  <a:fillRect/>
                </a:stretch>
              </a:blipFill>
            </p:spPr>
            <p:txBody>
              <a:bodyPr/>
              <a:lstStyle/>
              <a:p>
                <a:r>
                  <a:rPr lang="zh-TW" altLang="en-US">
                    <a:noFill/>
                  </a:rPr>
                  <a:t> </a:t>
                </a:r>
              </a:p>
            </p:txBody>
          </p:sp>
        </mc:Fallback>
      </mc:AlternateContent>
      <p:sp>
        <p:nvSpPr>
          <p:cNvPr id="4" name="文字方塊 3"/>
          <p:cNvSpPr txBox="1"/>
          <p:nvPr/>
        </p:nvSpPr>
        <p:spPr>
          <a:xfrm>
            <a:off x="722522" y="2804081"/>
            <a:ext cx="1223156" cy="461665"/>
          </a:xfrm>
          <a:prstGeom prst="rect">
            <a:avLst/>
          </a:prstGeom>
          <a:noFill/>
        </p:spPr>
        <p:txBody>
          <a:bodyPr wrap="square" rtlCol="0">
            <a:spAutoFit/>
          </a:bodyPr>
          <a:lstStyle/>
          <a:p>
            <a:pPr algn="ctr"/>
            <a:r>
              <a:rPr lang="en-US" altLang="zh-TW" sz="2400" dirty="0"/>
              <a:t>feature</a:t>
            </a:r>
            <a:endParaRPr lang="zh-TW" altLang="en-US" sz="2400" dirty="0"/>
          </a:p>
        </p:txBody>
      </p:sp>
      <p:sp>
        <p:nvSpPr>
          <p:cNvPr id="32" name="文字方塊 31"/>
          <p:cNvSpPr txBox="1"/>
          <p:nvPr/>
        </p:nvSpPr>
        <p:spPr>
          <a:xfrm>
            <a:off x="7307933" y="2825504"/>
            <a:ext cx="1223156" cy="461665"/>
          </a:xfrm>
          <a:prstGeom prst="rect">
            <a:avLst/>
          </a:prstGeom>
          <a:noFill/>
        </p:spPr>
        <p:txBody>
          <a:bodyPr wrap="square" rtlCol="0">
            <a:spAutoFit/>
          </a:bodyPr>
          <a:lstStyle/>
          <a:p>
            <a:pPr algn="ctr"/>
            <a:r>
              <a:rPr lang="en-US" altLang="zh-TW" sz="2400" dirty="0"/>
              <a:t>class</a:t>
            </a:r>
            <a:endParaRPr lang="zh-TW" altLang="en-US" sz="2400" dirty="0"/>
          </a:p>
        </p:txBody>
      </p:sp>
    </p:spTree>
    <p:extLst>
      <p:ext uri="{BB962C8B-B14F-4D97-AF65-F5344CB8AC3E}">
        <p14:creationId xmlns:p14="http://schemas.microsoft.com/office/powerpoint/2010/main" val="189882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1" grpId="0"/>
      <p:bldP spid="10" grpId="0"/>
      <p:bldP spid="12" grpId="0"/>
      <p:bldP spid="13" grpId="0"/>
      <p:bldP spid="14" grpId="0" animBg="1"/>
      <p:bldP spid="15" grpId="0"/>
      <p:bldP spid="36" grpId="0" animBg="1"/>
      <p:bldP spid="37" grpId="0"/>
      <p:bldP spid="4" grpId="0"/>
      <p:bldP spid="3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圖片 21"/>
          <p:cNvPicPr>
            <a:picLocks noChangeAspect="1"/>
          </p:cNvPicPr>
          <p:nvPr/>
        </p:nvPicPr>
        <p:blipFill>
          <a:blip r:embed="rId3"/>
          <a:stretch>
            <a:fillRect/>
          </a:stretch>
        </p:blipFill>
        <p:spPr>
          <a:xfrm>
            <a:off x="1022613" y="1895279"/>
            <a:ext cx="7121129" cy="4620178"/>
          </a:xfrm>
          <a:prstGeom prst="rect">
            <a:avLst/>
          </a:prstGeom>
        </p:spPr>
      </p:pic>
      <mc:AlternateContent xmlns:mc="http://schemas.openxmlformats.org/markup-compatibility/2006" xmlns:a14="http://schemas.microsoft.com/office/drawing/2010/main">
        <mc:Choice Requires="a14">
          <p:sp>
            <p:nvSpPr>
              <p:cNvPr id="15" name="文字方塊 14"/>
              <p:cNvSpPr txBox="1"/>
              <p:nvPr/>
            </p:nvSpPr>
            <p:spPr>
              <a:xfrm>
                <a:off x="774317" y="1968659"/>
                <a:ext cx="3505447" cy="89620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zh-TW" altLang="en-US" sz="2400" b="0" i="1" smtClean="0">
                              <a:latin typeface="Cambria Math" panose="02040503050406030204" pitchFamily="18" charset="0"/>
                            </a:rPr>
                            <m:t>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774317" y="1968659"/>
                <a:ext cx="3505447" cy="896207"/>
              </a:xfrm>
              <a:prstGeom prst="rect">
                <a:avLst/>
              </a:prstGeom>
              <a:blipFill>
                <a:blip r:embed="rId4"/>
                <a:stretch>
                  <a:fillRect/>
                </a:stretch>
              </a:blipFill>
            </p:spPr>
            <p:txBody>
              <a:bodyPr/>
              <a:lstStyle/>
              <a:p>
                <a:r>
                  <a:rPr lang="zh-TW" altLang="en-US">
                    <a:noFill/>
                  </a:rPr>
                  <a:t> </a:t>
                </a:r>
              </a:p>
            </p:txBody>
          </p:sp>
        </mc:Fallback>
      </mc:AlternateContent>
      <p:sp>
        <p:nvSpPr>
          <p:cNvPr id="16" name="矩形 15"/>
          <p:cNvSpPr/>
          <p:nvPr/>
        </p:nvSpPr>
        <p:spPr>
          <a:xfrm>
            <a:off x="262958" y="166836"/>
            <a:ext cx="3253263" cy="523220"/>
          </a:xfrm>
          <a:prstGeom prst="rect">
            <a:avLst/>
          </a:prstGeom>
        </p:spPr>
        <p:txBody>
          <a:bodyPr wrap="none">
            <a:spAutoFit/>
          </a:bodyPr>
          <a:lstStyle/>
          <a:p>
            <a:r>
              <a:rPr lang="en-US" altLang="zh-TW" sz="2800" b="1" i="1" u="sng" dirty="0"/>
              <a:t>Step 2: Loss function</a:t>
            </a:r>
            <a:endParaRPr lang="zh-TW" altLang="en-US" sz="2800" b="1" i="1" u="sng" dirty="0"/>
          </a:p>
        </p:txBody>
      </p:sp>
      <mc:AlternateContent xmlns:mc="http://schemas.openxmlformats.org/markup-compatibility/2006" xmlns:a14="http://schemas.microsoft.com/office/drawing/2010/main">
        <mc:Choice Requires="a14">
          <p:sp>
            <p:nvSpPr>
              <p:cNvPr id="17" name="文字方塊 16"/>
              <p:cNvSpPr txBox="1"/>
              <p:nvPr/>
            </p:nvSpPr>
            <p:spPr>
              <a:xfrm>
                <a:off x="7275021" y="5675199"/>
                <a:ext cx="7444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275021" y="5675199"/>
                <a:ext cx="744498" cy="369332"/>
              </a:xfrm>
              <a:prstGeom prst="rect">
                <a:avLst/>
              </a:prstGeom>
              <a:blipFill>
                <a:blip r:embed="rId5"/>
                <a:stretch>
                  <a:fillRect l="-9756" t="-18033" r="-813" b="-24590"/>
                </a:stretch>
              </a:blipFill>
            </p:spPr>
            <p:txBody>
              <a:bodyPr/>
              <a:lstStyle/>
              <a:p>
                <a:r>
                  <a:rPr lang="zh-TW" altLang="en-US">
                    <a:noFill/>
                  </a:rPr>
                  <a:t> </a:t>
                </a:r>
              </a:p>
            </p:txBody>
          </p:sp>
        </mc:Fallback>
      </mc:AlternateContent>
      <p:cxnSp>
        <p:nvCxnSpPr>
          <p:cNvPr id="19" name="直線接點 18"/>
          <p:cNvCxnSpPr>
            <a:cxnSpLocks/>
          </p:cNvCxnSpPr>
          <p:nvPr/>
        </p:nvCxnSpPr>
        <p:spPr>
          <a:xfrm>
            <a:off x="1022613" y="4223727"/>
            <a:ext cx="356056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a:cxnSpLocks/>
          </p:cNvCxnSpPr>
          <p:nvPr/>
        </p:nvCxnSpPr>
        <p:spPr>
          <a:xfrm>
            <a:off x="4558976" y="5443106"/>
            <a:ext cx="358476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774317" y="3705774"/>
            <a:ext cx="1519311" cy="461665"/>
          </a:xfrm>
          <a:prstGeom prst="rect">
            <a:avLst/>
          </a:prstGeom>
          <a:noFill/>
        </p:spPr>
        <p:txBody>
          <a:bodyPr wrap="square" rtlCol="0">
            <a:spAutoFit/>
          </a:bodyPr>
          <a:lstStyle/>
          <a:p>
            <a:r>
              <a:rPr lang="en-US" altLang="zh-TW" sz="2400" dirty="0"/>
              <a:t>Ideal loss</a:t>
            </a:r>
            <a:endParaRPr lang="zh-TW" altLang="en-US" sz="2400" dirty="0"/>
          </a:p>
        </p:txBody>
      </p:sp>
      <p:sp>
        <p:nvSpPr>
          <p:cNvPr id="24" name="文字方塊 23"/>
          <p:cNvSpPr txBox="1"/>
          <p:nvPr/>
        </p:nvSpPr>
        <p:spPr>
          <a:xfrm>
            <a:off x="590706" y="1489216"/>
            <a:ext cx="1519311" cy="461665"/>
          </a:xfrm>
          <a:prstGeom prst="rect">
            <a:avLst/>
          </a:prstGeom>
          <a:noFill/>
        </p:spPr>
        <p:txBody>
          <a:bodyPr wrap="square" rtlCol="0">
            <a:spAutoFit/>
          </a:bodyPr>
          <a:lstStyle/>
          <a:p>
            <a:r>
              <a:rPr lang="en-US" altLang="zh-TW" sz="2400" dirty="0"/>
              <a:t>Ideal loss:</a:t>
            </a:r>
            <a:endParaRPr lang="zh-TW" altLang="en-US" sz="2400" dirty="0"/>
          </a:p>
        </p:txBody>
      </p:sp>
      <mc:AlternateContent xmlns:mc="http://schemas.openxmlformats.org/markup-compatibility/2006" xmlns:a14="http://schemas.microsoft.com/office/drawing/2010/main">
        <mc:Choice Requires="a14">
          <p:sp>
            <p:nvSpPr>
              <p:cNvPr id="4" name="文字方塊 3"/>
              <p:cNvSpPr txBox="1"/>
              <p:nvPr/>
            </p:nvSpPr>
            <p:spPr>
              <a:xfrm>
                <a:off x="5254696" y="1968658"/>
                <a:ext cx="3250313" cy="896207"/>
              </a:xfrm>
              <a:prstGeom prst="rect">
                <a:avLst/>
              </a:prstGeom>
            </p:spPr>
            <p:style>
              <a:lnRef idx="1">
                <a:schemeClr val="accent3"/>
              </a:lnRef>
              <a:fillRef idx="2">
                <a:schemeClr val="accent3"/>
              </a:fillRef>
              <a:effectRef idx="1">
                <a:schemeClr val="accent3"/>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5254696" y="1968658"/>
                <a:ext cx="3250313" cy="896207"/>
              </a:xfrm>
              <a:prstGeom prst="rect">
                <a:avLst/>
              </a:prstGeom>
              <a:blipFill>
                <a:blip r:embed="rId6"/>
                <a:stretch>
                  <a:fillRect/>
                </a:stretch>
              </a:blipFill>
            </p:spPr>
            <p:txBody>
              <a:bodyPr/>
              <a:lstStyle/>
              <a:p>
                <a:r>
                  <a:rPr lang="zh-TW" altLang="en-US">
                    <a:noFill/>
                  </a:rPr>
                  <a:t> </a:t>
                </a:r>
              </a:p>
            </p:txBody>
          </p:sp>
        </mc:Fallback>
      </mc:AlternateContent>
      <p:sp>
        <p:nvSpPr>
          <p:cNvPr id="25" name="文字方塊 24"/>
          <p:cNvSpPr txBox="1"/>
          <p:nvPr/>
        </p:nvSpPr>
        <p:spPr>
          <a:xfrm>
            <a:off x="4795716" y="1515884"/>
            <a:ext cx="2215027" cy="461665"/>
          </a:xfrm>
          <a:prstGeom prst="rect">
            <a:avLst/>
          </a:prstGeom>
          <a:noFill/>
        </p:spPr>
        <p:txBody>
          <a:bodyPr wrap="square" rtlCol="0">
            <a:spAutoFit/>
          </a:bodyPr>
          <a:lstStyle/>
          <a:p>
            <a:r>
              <a:rPr lang="en-US" altLang="zh-TW" sz="2400" dirty="0"/>
              <a:t>Approximation:</a:t>
            </a:r>
            <a:endParaRPr lang="zh-TW" altLang="en-US" sz="2400" dirty="0"/>
          </a:p>
        </p:txBody>
      </p:sp>
      <p:sp>
        <p:nvSpPr>
          <p:cNvPr id="26" name="箭號: 向右 25"/>
          <p:cNvSpPr/>
          <p:nvPr/>
        </p:nvSpPr>
        <p:spPr>
          <a:xfrm>
            <a:off x="4435396" y="2148597"/>
            <a:ext cx="720640" cy="5812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矩形 27"/>
              <p:cNvSpPr/>
              <p:nvPr/>
            </p:nvSpPr>
            <p:spPr>
              <a:xfrm>
                <a:off x="2053321" y="3723359"/>
                <a:ext cx="22264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2053321" y="3723359"/>
                <a:ext cx="2226443" cy="461665"/>
              </a:xfrm>
              <a:prstGeom prst="rect">
                <a:avLst/>
              </a:prstGeom>
              <a:blipFill>
                <a:blip r:embed="rId7"/>
                <a:stretch>
                  <a:fillRect t="-3947" r="-2192" b="-17105"/>
                </a:stretch>
              </a:blipFill>
            </p:spPr>
            <p:txBody>
              <a:bodyPr/>
              <a:lstStyle/>
              <a:p>
                <a:r>
                  <a:rPr lang="zh-TW" altLang="en-US">
                    <a:noFill/>
                  </a:rPr>
                  <a:t> </a:t>
                </a:r>
              </a:p>
            </p:txBody>
          </p:sp>
        </mc:Fallback>
      </mc:AlternateContent>
      <p:grpSp>
        <p:nvGrpSpPr>
          <p:cNvPr id="2" name="群組 1"/>
          <p:cNvGrpSpPr/>
          <p:nvPr/>
        </p:nvGrpSpPr>
        <p:grpSpPr>
          <a:xfrm>
            <a:off x="4558976" y="161459"/>
            <a:ext cx="4313835" cy="1127153"/>
            <a:chOff x="4727810" y="-143026"/>
            <a:chExt cx="4313835" cy="1127153"/>
          </a:xfrm>
        </p:grpSpPr>
        <mc:AlternateContent xmlns:mc="http://schemas.openxmlformats.org/markup-compatibility/2006" xmlns:a14="http://schemas.microsoft.com/office/drawing/2010/main">
          <mc:Choice Requires="a14">
            <p:sp>
              <p:nvSpPr>
                <p:cNvPr id="29" name="文字方塊 28"/>
                <p:cNvSpPr txBox="1"/>
                <p:nvPr/>
              </p:nvSpPr>
              <p:spPr>
                <a:xfrm>
                  <a:off x="4727811" y="202491"/>
                  <a:ext cx="1544974" cy="449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𝑓</m:t>
                            </m:r>
                          </m:e>
                          <m:sub>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𝑏</m:t>
                            </m:r>
                          </m:sub>
                        </m:sSub>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𝑥</m:t>
                            </m:r>
                          </m:e>
                        </m:d>
                        <m:r>
                          <a:rPr lang="en-US" altLang="zh-TW" sz="2800" b="0" i="1" smtClean="0">
                            <a:latin typeface="Cambria Math" panose="02040503050406030204" pitchFamily="18" charset="0"/>
                          </a:rPr>
                          <m:t>=</m:t>
                        </m:r>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727811" y="202491"/>
                  <a:ext cx="1544974" cy="449803"/>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6961755" y="-141152"/>
                  <a:ext cx="5357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30" name="矩形 29"/>
                <p:cNvSpPr>
                  <a:spLocks noRot="1" noChangeAspect="1" noMove="1" noResize="1" noEditPoints="1" noAdjustHandles="1" noChangeArrowheads="1" noChangeShapeType="1" noTextEdit="1"/>
                </p:cNvSpPr>
                <p:nvPr/>
              </p:nvSpPr>
              <p:spPr>
                <a:xfrm>
                  <a:off x="6961755" y="-141152"/>
                  <a:ext cx="535723" cy="523220"/>
                </a:xfrm>
                <a:prstGeom prst="rect">
                  <a:avLst/>
                </a:prstGeom>
                <a:blipFill>
                  <a:blip r:embed="rId9"/>
                  <a:stretch>
                    <a:fillRect/>
                  </a:stretch>
                </a:blipFill>
              </p:spPr>
              <p:txBody>
                <a:bodyPr/>
                <a:lstStyle/>
                <a:p>
                  <a:r>
                    <a:rPr lang="zh-TW" altLang="en-US">
                      <a:noFill/>
                    </a:rPr>
                    <a:t> </a:t>
                  </a:r>
                </a:p>
              </p:txBody>
            </p:sp>
          </mc:Fallback>
        </mc:AlternateContent>
        <p:sp>
          <p:nvSpPr>
            <p:cNvPr id="32" name="矩形 31"/>
            <p:cNvSpPr/>
            <p:nvPr/>
          </p:nvSpPr>
          <p:spPr>
            <a:xfrm>
              <a:off x="8008035" y="-87324"/>
              <a:ext cx="997389" cy="461665"/>
            </a:xfrm>
            <a:prstGeom prst="rect">
              <a:avLst/>
            </a:prstGeom>
          </p:spPr>
          <p:txBody>
            <a:bodyPr wrap="none">
              <a:spAutoFit/>
            </a:bodyPr>
            <a:lstStyle/>
            <a:p>
              <a:r>
                <a:rPr lang="en-US" altLang="zh-TW" sz="2400" dirty="0"/>
                <a:t>class 1</a:t>
              </a:r>
              <a:endParaRPr lang="zh-TW" altLang="en-US" sz="2400" dirty="0"/>
            </a:p>
          </p:txBody>
        </p:sp>
        <p:sp>
          <p:nvSpPr>
            <p:cNvPr id="33" name="矩形 32"/>
            <p:cNvSpPr/>
            <p:nvPr/>
          </p:nvSpPr>
          <p:spPr>
            <a:xfrm>
              <a:off x="8008034" y="427511"/>
              <a:ext cx="997389" cy="461665"/>
            </a:xfrm>
            <a:prstGeom prst="rect">
              <a:avLst/>
            </a:prstGeom>
          </p:spPr>
          <p:txBody>
            <a:bodyPr wrap="none">
              <a:spAutoFit/>
            </a:bodyPr>
            <a:lstStyle/>
            <a:p>
              <a:r>
                <a:rPr lang="en-US" altLang="zh-TW" sz="2400" dirty="0"/>
                <a:t>class 2</a:t>
              </a:r>
              <a:endParaRPr lang="zh-TW" altLang="en-US" sz="2400" dirty="0"/>
            </a:p>
          </p:txBody>
        </p:sp>
        <p:sp>
          <p:nvSpPr>
            <p:cNvPr id="34" name="左大括弧 33"/>
            <p:cNvSpPr/>
            <p:nvPr/>
          </p:nvSpPr>
          <p:spPr>
            <a:xfrm>
              <a:off x="6380748" y="-9512"/>
              <a:ext cx="228242" cy="913036"/>
            </a:xfrm>
            <a:prstGeom prst="leftBrace">
              <a:avLst>
                <a:gd name="adj1" fmla="val 25208"/>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矩形 34"/>
            <p:cNvSpPr/>
            <p:nvPr/>
          </p:nvSpPr>
          <p:spPr>
            <a:xfrm>
              <a:off x="4727810" y="-143026"/>
              <a:ext cx="4313835" cy="1127153"/>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6639110" y="-74087"/>
              <a:ext cx="397901" cy="4408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7" name="矩形 36"/>
            <p:cNvSpPr/>
            <p:nvPr/>
          </p:nvSpPr>
          <p:spPr>
            <a:xfrm>
              <a:off x="6650786" y="462651"/>
              <a:ext cx="397901" cy="405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8" name="矩形 37"/>
            <p:cNvSpPr/>
            <p:nvPr/>
          </p:nvSpPr>
          <p:spPr>
            <a:xfrm>
              <a:off x="7443855" y="-74265"/>
              <a:ext cx="358318" cy="42088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
          <p:nvSpPr>
            <p:cNvPr id="39" name="矩形 38"/>
            <p:cNvSpPr/>
            <p:nvPr/>
          </p:nvSpPr>
          <p:spPr>
            <a:xfrm>
              <a:off x="7443856" y="453522"/>
              <a:ext cx="358318" cy="4408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40" name="矩形 39"/>
                <p:cNvSpPr/>
                <p:nvPr/>
              </p:nvSpPr>
              <p:spPr>
                <a:xfrm>
                  <a:off x="6961755" y="415528"/>
                  <a:ext cx="5357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ea typeface="Cambria Math" panose="02040503050406030204" pitchFamily="18" charset="0"/>
                          </a:rPr>
                          <m:t>&lt;</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6961755" y="415528"/>
                  <a:ext cx="535723" cy="523220"/>
                </a:xfrm>
                <a:prstGeom prst="rect">
                  <a:avLst/>
                </a:prstGeom>
                <a:blipFill>
                  <a:blip r:embed="rId10"/>
                  <a:stretch>
                    <a:fillRect/>
                  </a:stretch>
                </a:blipFill>
              </p:spPr>
              <p:txBody>
                <a:bodyPr/>
                <a:lstStyle/>
                <a:p>
                  <a:r>
                    <a:rPr lang="zh-TW" altLang="en-US">
                      <a:noFill/>
                    </a:rPr>
                    <a:t> </a:t>
                  </a:r>
                </a:p>
              </p:txBody>
            </p:sp>
          </mc:Fallback>
        </mc:AlternateContent>
      </p:grpSp>
      <p:sp>
        <p:nvSpPr>
          <p:cNvPr id="6" name="矩形 5"/>
          <p:cNvSpPr/>
          <p:nvPr/>
        </p:nvSpPr>
        <p:spPr>
          <a:xfrm>
            <a:off x="7851899" y="262978"/>
            <a:ext cx="940277" cy="3842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+1</a:t>
            </a:r>
            <a:endParaRPr lang="zh-TW" altLang="en-US" sz="2400" dirty="0"/>
          </a:p>
        </p:txBody>
      </p:sp>
      <p:sp>
        <p:nvSpPr>
          <p:cNvPr id="41" name="矩形 40"/>
          <p:cNvSpPr/>
          <p:nvPr/>
        </p:nvSpPr>
        <p:spPr>
          <a:xfrm>
            <a:off x="7844126" y="801696"/>
            <a:ext cx="940277" cy="3842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-1</a:t>
            </a:r>
            <a:endParaRPr lang="zh-TW" altLang="en-US" sz="2400" dirty="0"/>
          </a:p>
        </p:txBody>
      </p:sp>
      <mc:AlternateContent xmlns:mc="http://schemas.openxmlformats.org/markup-compatibility/2006" xmlns:a14="http://schemas.microsoft.com/office/drawing/2010/main">
        <mc:Choice Requires="a14">
          <p:sp>
            <p:nvSpPr>
              <p:cNvPr id="47" name="文字方塊 46"/>
              <p:cNvSpPr txBox="1"/>
              <p:nvPr/>
            </p:nvSpPr>
            <p:spPr>
              <a:xfrm>
                <a:off x="6246488" y="2992127"/>
                <a:ext cx="2258521"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14:m>
                  <m:oMath xmlns:m="http://schemas.openxmlformats.org/officeDocument/2006/math">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m:t>
                        </m:r>
                      </m:e>
                    </m:d>
                  </m:oMath>
                </a14:m>
                <a:r>
                  <a:rPr lang="zh-TW" altLang="en-US" sz="2400" dirty="0"/>
                  <a:t> </a:t>
                </a:r>
                <a:r>
                  <a:rPr lang="en-US" altLang="zh-TW" sz="2400" dirty="0"/>
                  <a:t>is the upper bound of </a:t>
                </a:r>
                <a14:m>
                  <m:oMath xmlns:m="http://schemas.openxmlformats.org/officeDocument/2006/math">
                    <m:r>
                      <a:rPr lang="zh-TW" altLang="en-US" sz="2400" i="1" smtClean="0">
                        <a:latin typeface="Cambria Math" panose="02040503050406030204" pitchFamily="18" charset="0"/>
                      </a:rPr>
                      <m:t>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e>
                    </m:d>
                  </m:oMath>
                </a14:m>
                <a:r>
                  <a:rPr lang="en-US" altLang="zh-TW" sz="2400" dirty="0"/>
                  <a:t> </a:t>
                </a:r>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246488" y="2992127"/>
                <a:ext cx="2258521" cy="830997"/>
              </a:xfrm>
              <a:prstGeom prst="rect">
                <a:avLst/>
              </a:prstGeom>
              <a:blipFill>
                <a:blip r:embed="rId11"/>
                <a:stretch>
                  <a:fillRect l="-4313" t="-5839" r="-5930" b="-15328"/>
                </a:stretch>
              </a:blipFill>
            </p:spPr>
            <p:txBody>
              <a:bodyPr/>
              <a:lstStyle/>
              <a:p>
                <a:r>
                  <a:rPr lang="zh-TW" altLang="en-US">
                    <a:noFill/>
                  </a:rPr>
                  <a:t> </a:t>
                </a:r>
              </a:p>
            </p:txBody>
          </p:sp>
        </mc:Fallback>
      </mc:AlternateContent>
      <p:sp>
        <p:nvSpPr>
          <p:cNvPr id="3" name="文字方塊 2"/>
          <p:cNvSpPr txBox="1"/>
          <p:nvPr/>
        </p:nvSpPr>
        <p:spPr>
          <a:xfrm>
            <a:off x="2715968" y="2841164"/>
            <a:ext cx="901147" cy="461665"/>
          </a:xfrm>
          <a:prstGeom prst="rect">
            <a:avLst/>
          </a:prstGeom>
          <a:noFill/>
        </p:spPr>
        <p:txBody>
          <a:bodyPr wrap="square" rtlCol="0">
            <a:spAutoFit/>
          </a:bodyPr>
          <a:lstStyle/>
          <a:p>
            <a:pPr algn="ctr"/>
            <a:r>
              <a:rPr lang="en-US" altLang="zh-TW" sz="2400" dirty="0">
                <a:solidFill>
                  <a:srgbClr val="FF0000"/>
                </a:solidFill>
              </a:rPr>
              <a:t>0 or 1</a:t>
            </a:r>
            <a:endParaRPr lang="zh-TW" altLang="en-US" sz="2400" dirty="0">
              <a:solidFill>
                <a:srgbClr val="FF0000"/>
              </a:solidFill>
            </a:endParaRPr>
          </a:p>
        </p:txBody>
      </p:sp>
    </p:spTree>
    <p:extLst>
      <p:ext uri="{BB962C8B-B14F-4D97-AF65-F5344CB8AC3E}">
        <p14:creationId xmlns:p14="http://schemas.microsoft.com/office/powerpoint/2010/main" val="398392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21" grpId="0"/>
      <p:bldP spid="24" grpId="0"/>
      <p:bldP spid="4" grpId="0" animBg="1"/>
      <p:bldP spid="25" grpId="0"/>
      <p:bldP spid="26" grpId="0" animBg="1"/>
      <p:bldP spid="28" grpId="0"/>
      <p:bldP spid="6" grpId="0" animBg="1"/>
      <p:bldP spid="41" grpId="0" animBg="1"/>
      <p:bldP spid="47" grpId="0" animBg="1"/>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62958" y="166836"/>
            <a:ext cx="3253263" cy="523220"/>
          </a:xfrm>
          <a:prstGeom prst="rect">
            <a:avLst/>
          </a:prstGeom>
        </p:spPr>
        <p:txBody>
          <a:bodyPr wrap="none">
            <a:spAutoFit/>
          </a:bodyPr>
          <a:lstStyle/>
          <a:p>
            <a:r>
              <a:rPr lang="en-US" altLang="zh-TW" sz="2800" b="1" i="1" u="sng" dirty="0"/>
              <a:t>Step 2: Loss function</a:t>
            </a:r>
            <a:endParaRPr lang="zh-TW" altLang="en-US" sz="2800" b="1" i="1" u="sng" dirty="0"/>
          </a:p>
        </p:txBody>
      </p:sp>
      <mc:AlternateContent xmlns:mc="http://schemas.openxmlformats.org/markup-compatibility/2006" xmlns:a14="http://schemas.microsoft.com/office/drawing/2010/main">
        <mc:Choice Requires="a14">
          <p:sp>
            <p:nvSpPr>
              <p:cNvPr id="25" name="文字方塊 24"/>
              <p:cNvSpPr txBox="1"/>
              <p:nvPr/>
            </p:nvSpPr>
            <p:spPr>
              <a:xfrm>
                <a:off x="4022473" y="307376"/>
                <a:ext cx="3625289" cy="461665"/>
              </a:xfrm>
              <a:prstGeom prst="rect">
                <a:avLst/>
              </a:prstGeom>
              <a:noFill/>
            </p:spPr>
            <p:txBody>
              <a:bodyPr wrap="square" rtlCol="0">
                <a:spAutoFit/>
              </a:bodyPr>
              <a:lstStyle/>
              <a:p>
                <a14:m>
                  <m:oMath xmlns:m="http://schemas.openxmlformats.org/officeDocument/2006/math">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cross entropy</a:t>
                </a:r>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4022473" y="307376"/>
                <a:ext cx="3625289" cy="461665"/>
              </a:xfrm>
              <a:prstGeom prst="rect">
                <a:avLst/>
              </a:prstGeom>
              <a:blipFill>
                <a:blip r:embed="rId2"/>
                <a:stretch>
                  <a:fillRect l="-504" t="-10526" r="-1345"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944097" y="1032628"/>
                <a:ext cx="10307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9" name="矩形 28"/>
              <p:cNvSpPr>
                <a:spLocks noRot="1" noChangeAspect="1" noMove="1" noResize="1" noEditPoints="1" noAdjustHandles="1" noChangeArrowheads="1" noChangeShapeType="1" noTextEdit="1"/>
              </p:cNvSpPr>
              <p:nvPr/>
            </p:nvSpPr>
            <p:spPr>
              <a:xfrm>
                <a:off x="2944097" y="1032628"/>
                <a:ext cx="1030795" cy="461665"/>
              </a:xfrm>
              <a:prstGeom prst="rect">
                <a:avLst/>
              </a:prstGeom>
              <a:blipFill>
                <a:blip r:embed="rId3"/>
                <a:stretch>
                  <a:fillRect l="-1775"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81627" y="1049511"/>
                <a:ext cx="140192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0" name="矩形 29"/>
              <p:cNvSpPr>
                <a:spLocks noRot="1" noChangeAspect="1" noMove="1" noResize="1" noEditPoints="1" noAdjustHandles="1" noChangeArrowheads="1" noChangeShapeType="1" noTextEdit="1"/>
              </p:cNvSpPr>
              <p:nvPr/>
            </p:nvSpPr>
            <p:spPr>
              <a:xfrm>
                <a:off x="481627" y="1049511"/>
                <a:ext cx="1401922" cy="461665"/>
              </a:xfrm>
              <a:prstGeom prst="rect">
                <a:avLst/>
              </a:prstGeom>
              <a:blipFill>
                <a:blip r:embed="rId4"/>
                <a:stretch>
                  <a:fillRect t="-3947"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81627" y="1482081"/>
                <a:ext cx="140192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481627" y="1482081"/>
                <a:ext cx="1401922" cy="461665"/>
              </a:xfrm>
              <a:prstGeom prst="rect">
                <a:avLst/>
              </a:prstGeom>
              <a:blipFill>
                <a:blip r:embed="rId5"/>
                <a:stretch>
                  <a:fillRect t="-3947" b="-10526"/>
                </a:stretch>
              </a:blipFill>
            </p:spPr>
            <p:txBody>
              <a:bodyPr/>
              <a:lstStyle/>
              <a:p>
                <a:r>
                  <a:rPr lang="zh-TW" altLang="en-US">
                    <a:noFill/>
                  </a:rPr>
                  <a:t> </a:t>
                </a:r>
              </a:p>
            </p:txBody>
          </p:sp>
        </mc:Fallback>
      </mc:AlternateContent>
      <p:cxnSp>
        <p:nvCxnSpPr>
          <p:cNvPr id="8" name="直線接點 7"/>
          <p:cNvCxnSpPr/>
          <p:nvPr/>
        </p:nvCxnSpPr>
        <p:spPr>
          <a:xfrm>
            <a:off x="1878398" y="1046261"/>
            <a:ext cx="0" cy="869349"/>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880974" y="1156485"/>
            <a:ext cx="1065699" cy="26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1895829" y="1573503"/>
            <a:ext cx="310208" cy="254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4" name="矩形 33"/>
              <p:cNvSpPr/>
              <p:nvPr/>
            </p:nvSpPr>
            <p:spPr>
              <a:xfrm>
                <a:off x="2390738" y="1481933"/>
                <a:ext cx="1566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34" name="矩形 33"/>
              <p:cNvSpPr>
                <a:spLocks noRot="1" noChangeAspect="1" noMove="1" noResize="1" noEditPoints="1" noAdjustHandles="1" noChangeArrowheads="1" noChangeShapeType="1" noTextEdit="1"/>
              </p:cNvSpPr>
              <p:nvPr/>
            </p:nvSpPr>
            <p:spPr>
              <a:xfrm>
                <a:off x="2390738" y="1481933"/>
                <a:ext cx="1566775" cy="461665"/>
              </a:xfrm>
              <a:prstGeom prst="rect">
                <a:avLst/>
              </a:prstGeom>
              <a:blipFill>
                <a:blip r:embed="rId6"/>
                <a:stretch>
                  <a:fillRect b="-17105"/>
                </a:stretch>
              </a:blipFill>
            </p:spPr>
            <p:txBody>
              <a:bodyPr/>
              <a:lstStyle/>
              <a:p>
                <a:r>
                  <a:rPr lang="zh-TW" altLang="en-US">
                    <a:noFill/>
                  </a:rPr>
                  <a:t> </a:t>
                </a:r>
              </a:p>
            </p:txBody>
          </p:sp>
        </mc:Fallback>
      </mc:AlternateContent>
      <p:cxnSp>
        <p:nvCxnSpPr>
          <p:cNvPr id="38" name="直線接點 37"/>
          <p:cNvCxnSpPr/>
          <p:nvPr/>
        </p:nvCxnSpPr>
        <p:spPr>
          <a:xfrm>
            <a:off x="5845693" y="1044875"/>
            <a:ext cx="0" cy="869349"/>
          </a:xfrm>
          <a:prstGeom prst="line">
            <a:avLst/>
          </a:prstGeom>
          <a:ln w="57150"/>
        </p:spPr>
        <p:style>
          <a:lnRef idx="2">
            <a:schemeClr val="accent2"/>
          </a:lnRef>
          <a:fillRef idx="0">
            <a:schemeClr val="accent2"/>
          </a:fillRef>
          <a:effectRef idx="1">
            <a:schemeClr val="accent2"/>
          </a:effectRef>
          <a:fontRef idx="minor">
            <a:schemeClr val="tx1"/>
          </a:fontRef>
        </p:style>
      </p:cxnSp>
      <p:sp>
        <p:nvSpPr>
          <p:cNvPr id="42" name="矩形 41"/>
          <p:cNvSpPr/>
          <p:nvPr/>
        </p:nvSpPr>
        <p:spPr>
          <a:xfrm>
            <a:off x="5835118" y="1200923"/>
            <a:ext cx="1260000" cy="2614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 name="文字方塊 9"/>
          <p:cNvSpPr txBox="1"/>
          <p:nvPr/>
        </p:nvSpPr>
        <p:spPr>
          <a:xfrm>
            <a:off x="6548288" y="1420457"/>
            <a:ext cx="781135" cy="461665"/>
          </a:xfrm>
          <a:prstGeom prst="rect">
            <a:avLst/>
          </a:prstGeom>
          <a:noFill/>
        </p:spPr>
        <p:txBody>
          <a:bodyPr wrap="square" rtlCol="0">
            <a:spAutoFit/>
          </a:bodyPr>
          <a:lstStyle/>
          <a:p>
            <a:pPr algn="ctr"/>
            <a:r>
              <a:rPr lang="en-US" altLang="zh-TW" sz="2400" dirty="0"/>
              <a:t>1.0</a:t>
            </a:r>
            <a:endParaRPr lang="zh-TW" altLang="en-US" sz="2400" dirty="0"/>
          </a:p>
        </p:txBody>
      </p:sp>
      <p:sp>
        <p:nvSpPr>
          <p:cNvPr id="11" name="文字方塊 10"/>
          <p:cNvSpPr txBox="1"/>
          <p:nvPr/>
        </p:nvSpPr>
        <p:spPr>
          <a:xfrm>
            <a:off x="7314423" y="1061768"/>
            <a:ext cx="1157799" cy="830997"/>
          </a:xfrm>
          <a:prstGeom prst="rect">
            <a:avLst/>
          </a:prstGeom>
          <a:noFill/>
        </p:spPr>
        <p:txBody>
          <a:bodyPr wrap="square" rtlCol="0">
            <a:spAutoFit/>
          </a:bodyPr>
          <a:lstStyle/>
          <a:p>
            <a:pPr algn="ctr"/>
            <a:r>
              <a:rPr lang="en-US" altLang="zh-TW" sz="2400" dirty="0"/>
              <a:t>Ground</a:t>
            </a:r>
          </a:p>
          <a:p>
            <a:pPr algn="ctr"/>
            <a:r>
              <a:rPr lang="en-US" altLang="zh-TW" sz="2400" dirty="0"/>
              <a:t>Truth</a:t>
            </a:r>
            <a:endParaRPr lang="zh-TW" altLang="en-US" sz="2400" dirty="0"/>
          </a:p>
        </p:txBody>
      </p:sp>
      <p:sp>
        <p:nvSpPr>
          <p:cNvPr id="12" name="箭號: 左-右雙向 11"/>
          <p:cNvSpPr/>
          <p:nvPr/>
        </p:nvSpPr>
        <p:spPr>
          <a:xfrm>
            <a:off x="4143367" y="1126904"/>
            <a:ext cx="1262531" cy="33980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文字方塊 42"/>
          <p:cNvSpPr txBox="1"/>
          <p:nvPr/>
        </p:nvSpPr>
        <p:spPr>
          <a:xfrm>
            <a:off x="3902435" y="1339547"/>
            <a:ext cx="1744394" cy="830997"/>
          </a:xfrm>
          <a:prstGeom prst="rect">
            <a:avLst/>
          </a:prstGeom>
          <a:noFill/>
        </p:spPr>
        <p:txBody>
          <a:bodyPr wrap="square" rtlCol="0">
            <a:spAutoFit/>
          </a:bodyPr>
          <a:lstStyle/>
          <a:p>
            <a:pPr algn="ctr"/>
            <a:r>
              <a:rPr lang="en-US" altLang="zh-TW" sz="2400" dirty="0"/>
              <a:t>cross entropy</a:t>
            </a:r>
            <a:endParaRPr lang="zh-TW" altLang="en-US" sz="2400" dirty="0"/>
          </a:p>
        </p:txBody>
      </p:sp>
      <mc:AlternateContent xmlns:mc="http://schemas.openxmlformats.org/markup-compatibility/2006" xmlns:a14="http://schemas.microsoft.com/office/drawing/2010/main">
        <mc:Choice Requires="a14">
          <p:sp>
            <p:nvSpPr>
              <p:cNvPr id="39" name="矩形 38"/>
              <p:cNvSpPr/>
              <p:nvPr/>
            </p:nvSpPr>
            <p:spPr>
              <a:xfrm>
                <a:off x="398817" y="2378792"/>
                <a:ext cx="1655197" cy="461665"/>
              </a:xfrm>
              <a:prstGeom prst="rect">
                <a:avLst/>
              </a:prstGeom>
            </p:spPr>
            <p:txBody>
              <a:bodyPr wrap="none">
                <a:spAutoFit/>
              </a:bodyPr>
              <a:lstStyle/>
              <a:p>
                <a:r>
                  <a:rPr lang="en-US" altLang="zh-TW" sz="2400" dirty="0"/>
                  <a:t>If </a:t>
                </a:r>
                <a14:m>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a14:m>
                <a:r>
                  <a:rPr lang="en-US" altLang="zh-TW" sz="2400" dirty="0"/>
                  <a:t>:</a:t>
                </a:r>
                <a:endParaRPr lang="zh-TW" altLang="en-US" sz="2400" dirty="0"/>
              </a:p>
            </p:txBody>
          </p:sp>
        </mc:Choice>
        <mc:Fallback xmlns="">
          <p:sp>
            <p:nvSpPr>
              <p:cNvPr id="39" name="矩形 38"/>
              <p:cNvSpPr>
                <a:spLocks noRot="1" noChangeAspect="1" noMove="1" noResize="1" noEditPoints="1" noAdjustHandles="1" noChangeArrowheads="1" noChangeShapeType="1" noTextEdit="1"/>
              </p:cNvSpPr>
              <p:nvPr/>
            </p:nvSpPr>
            <p:spPr>
              <a:xfrm>
                <a:off x="398817" y="2378792"/>
                <a:ext cx="1655197" cy="461665"/>
              </a:xfrm>
              <a:prstGeom prst="rect">
                <a:avLst/>
              </a:prstGeom>
              <a:blipFill>
                <a:blip r:embed="rId7"/>
                <a:stretch>
                  <a:fillRect l="-5515" t="-10526" r="-4779"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665505" y="2927558"/>
                <a:ext cx="362528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665505" y="2927558"/>
                <a:ext cx="3625289" cy="461665"/>
              </a:xfrm>
              <a:prstGeom prst="rect">
                <a:avLst/>
              </a:prstGeom>
              <a:blipFill>
                <a:blip r:embed="rId8"/>
                <a:stretch>
                  <a:fillRect t="-3947"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398817" y="4112633"/>
                <a:ext cx="1655197" cy="461665"/>
              </a:xfrm>
              <a:prstGeom prst="rect">
                <a:avLst/>
              </a:prstGeom>
            </p:spPr>
            <p:txBody>
              <a:bodyPr wrap="none">
                <a:spAutoFit/>
              </a:bodyPr>
              <a:lstStyle/>
              <a:p>
                <a:r>
                  <a:rPr lang="en-US" altLang="zh-TW" sz="2400" dirty="0"/>
                  <a:t>If </a:t>
                </a:r>
                <a14:m>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a14:m>
                <a:r>
                  <a:rPr lang="en-US" altLang="zh-TW" sz="2400" dirty="0"/>
                  <a:t>:</a:t>
                </a:r>
                <a:endParaRPr lang="zh-TW" altLang="en-US" sz="2400" dirty="0"/>
              </a:p>
            </p:txBody>
          </p:sp>
        </mc:Choice>
        <mc:Fallback xmlns="">
          <p:sp>
            <p:nvSpPr>
              <p:cNvPr id="41" name="矩形 40"/>
              <p:cNvSpPr>
                <a:spLocks noRot="1" noChangeAspect="1" noMove="1" noResize="1" noEditPoints="1" noAdjustHandles="1" noChangeArrowheads="1" noChangeShapeType="1" noTextEdit="1"/>
              </p:cNvSpPr>
              <p:nvPr/>
            </p:nvSpPr>
            <p:spPr>
              <a:xfrm>
                <a:off x="398817" y="4112633"/>
                <a:ext cx="1655197" cy="461665"/>
              </a:xfrm>
              <a:prstGeom prst="rect">
                <a:avLst/>
              </a:prstGeom>
              <a:blipFill>
                <a:blip r:embed="rId9"/>
                <a:stretch>
                  <a:fillRect l="-5515" t="-10667" r="-4779"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745574" y="4630548"/>
                <a:ext cx="4497355"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745574" y="4630548"/>
                <a:ext cx="4497355" cy="509178"/>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972826" y="2927558"/>
                <a:ext cx="217002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r>
                        <a:rPr lang="zh-TW" altLang="en-US" sz="2400" i="1" smtClean="0">
                          <a:latin typeface="Cambria Math" panose="02040503050406030204" pitchFamily="18" charset="0"/>
                        </a:rPr>
                        <m:t>𝜎</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3972826" y="2927558"/>
                <a:ext cx="2170021" cy="46166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5926100" y="2685421"/>
                <a:ext cx="2688262" cy="8484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𝑒𝑥𝑝</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den>
                      </m:f>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5926100" y="2685421"/>
                <a:ext cx="2688262" cy="848437"/>
              </a:xfrm>
              <a:prstGeom prst="rect">
                <a:avLst/>
              </a:prstGeom>
              <a:blipFill>
                <a:blip r:embed="rId12"/>
                <a:stretch>
                  <a:fillRect r="-27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1972261" y="3550864"/>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1972261" y="3550864"/>
                <a:ext cx="3737877" cy="509178"/>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4928835" y="3557413"/>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928835" y="3557413"/>
                <a:ext cx="3737877" cy="509178"/>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5193" y="5363853"/>
                <a:ext cx="2785274"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5193" y="5363853"/>
                <a:ext cx="2785274" cy="509178"/>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3363985" y="5133673"/>
                <a:ext cx="2785274" cy="871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num>
                        <m:den>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den>
                      </m:f>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3363985" y="5133673"/>
                <a:ext cx="2785274" cy="871329"/>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6115126" y="5134253"/>
                <a:ext cx="2785274" cy="871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f>
                        <m:fPr>
                          <m:ctrlPr>
                            <a:rPr lang="en-US" altLang="zh-TW" sz="2400" i="1">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den>
                      </m:f>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6115126" y="5134253"/>
                <a:ext cx="2785274" cy="871329"/>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329289" y="6045589"/>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329289" y="6045589"/>
                <a:ext cx="3737877" cy="509178"/>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3102512" y="6045589"/>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3102512" y="6045589"/>
                <a:ext cx="3737877" cy="509178"/>
              </a:xfrm>
              <a:prstGeom prst="rect">
                <a:avLst/>
              </a:prstGeom>
              <a:blipFill>
                <a:blip r:embed="rId19"/>
                <a:stretch>
                  <a:fillRect/>
                </a:stretch>
              </a:blipFill>
            </p:spPr>
            <p:txBody>
              <a:bodyPr/>
              <a:lstStyle/>
              <a:p>
                <a:r>
                  <a:rPr lang="zh-TW" altLang="en-US">
                    <a:noFill/>
                  </a:rPr>
                  <a:t> </a:t>
                </a:r>
              </a:p>
            </p:txBody>
          </p:sp>
        </mc:Fallback>
      </mc:AlternateContent>
      <p:cxnSp>
        <p:nvCxnSpPr>
          <p:cNvPr id="36" name="直線接點 35"/>
          <p:cNvCxnSpPr/>
          <p:nvPr/>
        </p:nvCxnSpPr>
        <p:spPr>
          <a:xfrm>
            <a:off x="5616517" y="4049933"/>
            <a:ext cx="26335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3750852" y="6554767"/>
            <a:ext cx="26335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79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2" grpId="0"/>
      <p:bldP spid="9" grpId="0" animBg="1"/>
      <p:bldP spid="33" grpId="0" animBg="1"/>
      <p:bldP spid="34" grpId="0"/>
      <p:bldP spid="42" grpId="0" animBg="1"/>
      <p:bldP spid="10" grpId="0"/>
      <p:bldP spid="11" grpId="0"/>
      <p:bldP spid="12" grpId="0" animBg="1"/>
      <p:bldP spid="43" grpId="0"/>
      <p:bldP spid="39" grpId="0"/>
      <p:bldP spid="40" grpId="0"/>
      <p:bldP spid="41" grpId="0"/>
      <p:bldP spid="44" grpId="0"/>
      <p:bldP spid="45" grpId="0"/>
      <p:bldP spid="46" grpId="0"/>
      <p:bldP spid="47" grpId="0"/>
      <p:bldP spid="48" grpId="0"/>
      <p:bldP spid="49" grpId="0"/>
      <p:bldP spid="50" grpId="0"/>
      <p:bldP spid="51" grpId="0"/>
      <p:bldP spid="52" grpId="0"/>
      <p:bldP spid="5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589087" y="2050843"/>
            <a:ext cx="5967413" cy="4169822"/>
          </a:xfrm>
          <a:prstGeom prst="rect">
            <a:avLst/>
          </a:prstGeom>
        </p:spPr>
      </p:pic>
      <p:sp>
        <p:nvSpPr>
          <p:cNvPr id="5" name="矩形 4"/>
          <p:cNvSpPr/>
          <p:nvPr/>
        </p:nvSpPr>
        <p:spPr>
          <a:xfrm>
            <a:off x="262958" y="166836"/>
            <a:ext cx="3253263" cy="523220"/>
          </a:xfrm>
          <a:prstGeom prst="rect">
            <a:avLst/>
          </a:prstGeom>
        </p:spPr>
        <p:txBody>
          <a:bodyPr wrap="none">
            <a:spAutoFit/>
          </a:bodyPr>
          <a:lstStyle/>
          <a:p>
            <a:r>
              <a:rPr lang="en-US" altLang="zh-TW" sz="2800" b="1" i="1" u="sng" dirty="0"/>
              <a:t>Step 2: Loss function</a:t>
            </a:r>
            <a:endParaRPr lang="zh-TW" altLang="en-US" sz="2800" b="1" i="1" u="sng" dirty="0"/>
          </a:p>
        </p:txBody>
      </p:sp>
      <mc:AlternateContent xmlns:mc="http://schemas.openxmlformats.org/markup-compatibility/2006" xmlns:a14="http://schemas.microsoft.com/office/drawing/2010/main">
        <mc:Choice Requires="a14">
          <p:sp>
            <p:nvSpPr>
              <p:cNvPr id="10" name="文字方塊 9"/>
              <p:cNvSpPr txBox="1"/>
              <p:nvPr/>
            </p:nvSpPr>
            <p:spPr>
              <a:xfrm>
                <a:off x="2195268" y="1376452"/>
                <a:ext cx="4964465"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2195268" y="1376452"/>
                <a:ext cx="4964465" cy="509178"/>
              </a:xfrm>
              <a:prstGeom prst="rect">
                <a:avLst/>
              </a:prstGeom>
              <a:blipFill>
                <a:blip r:embed="rId3"/>
                <a:stretch>
                  <a:fillRect/>
                </a:stretch>
              </a:blipFill>
            </p:spPr>
            <p:txBody>
              <a:bodyPr/>
              <a:lstStyle/>
              <a:p>
                <a:r>
                  <a:rPr lang="zh-TW" altLang="en-US">
                    <a:noFill/>
                  </a:rPr>
                  <a:t> </a:t>
                </a:r>
              </a:p>
            </p:txBody>
          </p:sp>
        </mc:Fallback>
      </mc:AlternateContent>
      <p:cxnSp>
        <p:nvCxnSpPr>
          <p:cNvPr id="13" name="直線接點 12"/>
          <p:cNvCxnSpPr>
            <a:cxnSpLocks/>
          </p:cNvCxnSpPr>
          <p:nvPr/>
        </p:nvCxnSpPr>
        <p:spPr>
          <a:xfrm>
            <a:off x="1589087" y="4498918"/>
            <a:ext cx="298258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a:cxnSpLocks/>
          </p:cNvCxnSpPr>
          <p:nvPr/>
        </p:nvCxnSpPr>
        <p:spPr>
          <a:xfrm>
            <a:off x="4571676" y="5782952"/>
            <a:ext cx="319849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520317" y="3982062"/>
            <a:ext cx="1519311" cy="461665"/>
          </a:xfrm>
          <a:prstGeom prst="rect">
            <a:avLst/>
          </a:prstGeom>
          <a:noFill/>
        </p:spPr>
        <p:txBody>
          <a:bodyPr wrap="square" rtlCol="0">
            <a:spAutoFit/>
          </a:bodyPr>
          <a:lstStyle/>
          <a:p>
            <a:r>
              <a:rPr lang="en-US" altLang="zh-TW" sz="2400" dirty="0"/>
              <a:t>Ideal loss</a:t>
            </a:r>
            <a:endParaRPr lang="zh-TW" altLang="en-US" sz="2400" dirty="0"/>
          </a:p>
        </p:txBody>
      </p:sp>
      <mc:AlternateContent xmlns:mc="http://schemas.openxmlformats.org/markup-compatibility/2006" xmlns:a14="http://schemas.microsoft.com/office/drawing/2010/main">
        <mc:Choice Requires="a14">
          <p:sp>
            <p:nvSpPr>
              <p:cNvPr id="16" name="矩形 15"/>
              <p:cNvSpPr/>
              <p:nvPr/>
            </p:nvSpPr>
            <p:spPr>
              <a:xfrm>
                <a:off x="1799321" y="3999647"/>
                <a:ext cx="22264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1799321" y="3999647"/>
                <a:ext cx="2226443" cy="461665"/>
              </a:xfrm>
              <a:prstGeom prst="rect">
                <a:avLst/>
              </a:prstGeom>
              <a:blipFill>
                <a:blip r:embed="rId4"/>
                <a:stretch>
                  <a:fillRect t="-3947" r="-2466"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6918836" y="6095128"/>
                <a:ext cx="7444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6918836" y="6095128"/>
                <a:ext cx="744498" cy="369332"/>
              </a:xfrm>
              <a:prstGeom prst="rect">
                <a:avLst/>
              </a:prstGeom>
              <a:blipFill>
                <a:blip r:embed="rId5"/>
                <a:stretch>
                  <a:fillRect l="-9836" t="-18333" r="-820" b="-26667"/>
                </a:stretch>
              </a:blipFill>
            </p:spPr>
            <p:txBody>
              <a:bodyPr/>
              <a:lstStyle/>
              <a:p>
                <a:r>
                  <a:rPr lang="zh-TW" altLang="en-US">
                    <a:noFill/>
                  </a:rPr>
                  <a:t> </a:t>
                </a:r>
              </a:p>
            </p:txBody>
          </p:sp>
        </mc:Fallback>
      </mc:AlternateContent>
      <p:sp>
        <p:nvSpPr>
          <p:cNvPr id="22" name="文字方塊 21"/>
          <p:cNvSpPr txBox="1"/>
          <p:nvPr/>
        </p:nvSpPr>
        <p:spPr>
          <a:xfrm>
            <a:off x="6774185" y="4673991"/>
            <a:ext cx="1778299" cy="830997"/>
          </a:xfrm>
          <a:prstGeom prst="rect">
            <a:avLst/>
          </a:prstGeom>
          <a:noFill/>
        </p:spPr>
        <p:txBody>
          <a:bodyPr wrap="square" rtlCol="0">
            <a:spAutoFit/>
          </a:bodyPr>
          <a:lstStyle/>
          <a:p>
            <a:r>
              <a:rPr lang="en-US" altLang="zh-TW" sz="2400" dirty="0"/>
              <a:t>Divided by ln2 here</a:t>
            </a:r>
            <a:endParaRPr lang="zh-TW" altLang="en-US" sz="2400" dirty="0"/>
          </a:p>
        </p:txBody>
      </p:sp>
      <p:cxnSp>
        <p:nvCxnSpPr>
          <p:cNvPr id="24" name="直線單箭頭接點 23"/>
          <p:cNvCxnSpPr/>
          <p:nvPr/>
        </p:nvCxnSpPr>
        <p:spPr>
          <a:xfrm flipH="1">
            <a:off x="2794000" y="1885630"/>
            <a:ext cx="1231764" cy="7637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4"/>
              <p:cNvSpPr txBox="1"/>
              <p:nvPr/>
            </p:nvSpPr>
            <p:spPr>
              <a:xfrm>
                <a:off x="2252947" y="953787"/>
                <a:ext cx="3625289" cy="461665"/>
              </a:xfrm>
              <a:prstGeom prst="rect">
                <a:avLst/>
              </a:prstGeom>
              <a:noFill/>
            </p:spPr>
            <p:txBody>
              <a:bodyPr wrap="square" rtlCol="0">
                <a:spAutoFit/>
              </a:bodyPr>
              <a:lstStyle/>
              <a:p>
                <a14:m>
                  <m:oMath xmlns:m="http://schemas.openxmlformats.org/officeDocument/2006/math">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cross entropy</a:t>
                </a:r>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252947" y="953787"/>
                <a:ext cx="3625289" cy="461665"/>
              </a:xfrm>
              <a:prstGeom prst="rect">
                <a:avLst/>
              </a:prstGeom>
              <a:blipFill>
                <a:blip r:embed="rId6"/>
                <a:stretch>
                  <a:fillRect l="-505" t="-10526" r="-1515" b="-28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3304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12"/>
          <p:cNvGraphicFramePr>
            <a:graphicFrameLocks noChangeAspect="1"/>
          </p:cNvGraphicFramePr>
          <p:nvPr>
            <p:extLst>
              <p:ext uri="{D42A27DB-BD31-4B8C-83A1-F6EECF244321}">
                <p14:modId xmlns:p14="http://schemas.microsoft.com/office/powerpoint/2010/main" val="1294913983"/>
              </p:ext>
            </p:extLst>
          </p:nvPr>
        </p:nvGraphicFramePr>
        <p:xfrm>
          <a:off x="2433844" y="1941520"/>
          <a:ext cx="2538412" cy="947738"/>
        </p:xfrm>
        <a:graphic>
          <a:graphicData uri="http://schemas.openxmlformats.org/presentationml/2006/ole">
            <mc:AlternateContent xmlns:mc="http://schemas.openxmlformats.org/markup-compatibility/2006">
              <mc:Choice xmlns:v="urn:schemas-microsoft-com:vml" Requires="v">
                <p:oleObj spid="_x0000_s30916" name="方程式" r:id="rId4" imgW="914400" imgH="342720" progId="Equation.3">
                  <p:embed/>
                </p:oleObj>
              </mc:Choice>
              <mc:Fallback>
                <p:oleObj name="方程式" r:id="rId4" imgW="914400" imgH="342720" progId="Equation.3">
                  <p:embed/>
                  <p:pic>
                    <p:nvPicPr>
                      <p:cNvPr id="38" name="Object 12"/>
                      <p:cNvPicPr>
                        <a:picLocks noChangeAspect="1" noChangeArrowheads="1"/>
                      </p:cNvPicPr>
                      <p:nvPr/>
                    </p:nvPicPr>
                    <p:blipFill>
                      <a:blip r:embed="rId5"/>
                      <a:srcRect/>
                      <a:stretch>
                        <a:fillRect/>
                      </a:stretch>
                    </p:blipFill>
                    <p:spPr bwMode="auto">
                      <a:xfrm>
                        <a:off x="2433844" y="1941520"/>
                        <a:ext cx="2538412" cy="947738"/>
                      </a:xfrm>
                      <a:prstGeom prst="rect">
                        <a:avLst/>
                      </a:prstGeom>
                      <a:noFill/>
                      <a:extLst/>
                    </p:spPr>
                  </p:pic>
                </p:oleObj>
              </mc:Fallback>
            </mc:AlternateContent>
          </a:graphicData>
        </a:graphic>
      </p:graphicFrame>
      <p:sp>
        <p:nvSpPr>
          <p:cNvPr id="2" name="標題 1"/>
          <p:cNvSpPr>
            <a:spLocks noGrp="1"/>
          </p:cNvSpPr>
          <p:nvPr>
            <p:ph type="title"/>
          </p:nvPr>
        </p:nvSpPr>
        <p:spPr/>
        <p:txBody>
          <a:bodyPr/>
          <a:lstStyle/>
          <a:p>
            <a:r>
              <a:rPr lang="en-US" altLang="zh-TW" dirty="0"/>
              <a:t>Step 1: Function Set</a:t>
            </a:r>
            <a:endParaRPr lang="zh-TW" altLang="en-US" dirty="0"/>
          </a:p>
        </p:txBody>
      </p:sp>
      <p:cxnSp>
        <p:nvCxnSpPr>
          <p:cNvPr id="36" name="直線單箭頭接點 35"/>
          <p:cNvCxnSpPr/>
          <p:nvPr/>
        </p:nvCxnSpPr>
        <p:spPr>
          <a:xfrm flipV="1">
            <a:off x="4798669" y="3488664"/>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873323" y="4510282"/>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199029" y="1897810"/>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stCxn id="18" idx="3"/>
            <a:endCxn id="22" idx="1"/>
          </p:cNvCxnSpPr>
          <p:nvPr/>
        </p:nvCxnSpPr>
        <p:spPr>
          <a:xfrm flipV="1">
            <a:off x="788106" y="3499109"/>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088237" y="2990203"/>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8" name="Object 12"/>
          <p:cNvGraphicFramePr>
            <a:graphicFrameLocks noChangeAspect="1"/>
          </p:cNvGraphicFramePr>
          <p:nvPr>
            <p:extLst>
              <p:ext uri="{D42A27DB-BD31-4B8C-83A1-F6EECF244321}">
                <p14:modId xmlns:p14="http://schemas.microsoft.com/office/powerpoint/2010/main" val="234371964"/>
              </p:ext>
            </p:extLst>
          </p:nvPr>
        </p:nvGraphicFramePr>
        <p:xfrm>
          <a:off x="3617303" y="3101630"/>
          <a:ext cx="352425" cy="350837"/>
        </p:xfrm>
        <a:graphic>
          <a:graphicData uri="http://schemas.openxmlformats.org/presentationml/2006/ole">
            <mc:AlternateContent xmlns:mc="http://schemas.openxmlformats.org/markup-compatibility/2006">
              <mc:Choice xmlns:v="urn:schemas-microsoft-com:vml" Requires="v">
                <p:oleObj spid="_x0000_s30917" name="方程式" r:id="rId6" imgW="126720" imgH="126720" progId="Equation.3">
                  <p:embed/>
                </p:oleObj>
              </mc:Choice>
              <mc:Fallback>
                <p:oleObj name="方程式" r:id="rId6" imgW="126720" imgH="126720" progId="Equation.3">
                  <p:embed/>
                  <p:pic>
                    <p:nvPicPr>
                      <p:cNvPr id="8" name="Object 12"/>
                      <p:cNvPicPr>
                        <a:picLocks noChangeAspect="1" noChangeArrowheads="1"/>
                      </p:cNvPicPr>
                      <p:nvPr/>
                    </p:nvPicPr>
                    <p:blipFill>
                      <a:blip r:embed="rId7"/>
                      <a:srcRect/>
                      <a:stretch>
                        <a:fillRect/>
                      </a:stretch>
                    </p:blipFill>
                    <p:spPr bwMode="auto">
                      <a:xfrm>
                        <a:off x="3617303" y="3101630"/>
                        <a:ext cx="352425" cy="350837"/>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741050637"/>
              </p:ext>
            </p:extLst>
          </p:nvPr>
        </p:nvGraphicFramePr>
        <p:xfrm>
          <a:off x="1241805" y="2006407"/>
          <a:ext cx="493713" cy="595313"/>
        </p:xfrm>
        <a:graphic>
          <a:graphicData uri="http://schemas.openxmlformats.org/presentationml/2006/ole">
            <mc:AlternateContent xmlns:mc="http://schemas.openxmlformats.org/markup-compatibility/2006">
              <mc:Choice xmlns:v="urn:schemas-microsoft-com:vml" Requires="v">
                <p:oleObj spid="_x0000_s30918" name="方程式" r:id="rId8" imgW="177480" imgH="215640" progId="Equation.3">
                  <p:embed/>
                </p:oleObj>
              </mc:Choice>
              <mc:Fallback>
                <p:oleObj name="方程式" r:id="rId8" imgW="177480" imgH="215640" progId="Equation.3">
                  <p:embed/>
                  <p:pic>
                    <p:nvPicPr>
                      <p:cNvPr id="9" name="Object 12"/>
                      <p:cNvPicPr>
                        <a:picLocks noChangeAspect="1" noChangeArrowheads="1"/>
                      </p:cNvPicPr>
                      <p:nvPr/>
                    </p:nvPicPr>
                    <p:blipFill>
                      <a:blip r:embed="rId9"/>
                      <a:srcRect/>
                      <a:stretch>
                        <a:fillRect/>
                      </a:stretch>
                    </p:blipFill>
                    <p:spPr bwMode="auto">
                      <a:xfrm>
                        <a:off x="1241805" y="2006407"/>
                        <a:ext cx="493713" cy="59531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1579837629"/>
              </p:ext>
            </p:extLst>
          </p:nvPr>
        </p:nvGraphicFramePr>
        <p:xfrm>
          <a:off x="1282025" y="2914881"/>
          <a:ext cx="493712" cy="630237"/>
        </p:xfrm>
        <a:graphic>
          <a:graphicData uri="http://schemas.openxmlformats.org/presentationml/2006/ole">
            <mc:AlternateContent xmlns:mc="http://schemas.openxmlformats.org/markup-compatibility/2006">
              <mc:Choice xmlns:v="urn:schemas-microsoft-com:vml" Requires="v">
                <p:oleObj spid="_x0000_s30919" name="方程式" r:id="rId10" imgW="177480" imgH="228600" progId="Equation.3">
                  <p:embed/>
                </p:oleObj>
              </mc:Choice>
              <mc:Fallback>
                <p:oleObj name="方程式" r:id="rId10" imgW="177480" imgH="228600" progId="Equation.3">
                  <p:embed/>
                  <p:pic>
                    <p:nvPicPr>
                      <p:cNvPr id="10" name="Object 12"/>
                      <p:cNvPicPr>
                        <a:picLocks noChangeAspect="1" noChangeArrowheads="1"/>
                      </p:cNvPicPr>
                      <p:nvPr/>
                    </p:nvPicPr>
                    <p:blipFill>
                      <a:blip r:embed="rId11"/>
                      <a:srcRect/>
                      <a:stretch>
                        <a:fillRect/>
                      </a:stretch>
                    </p:blipFill>
                    <p:spPr bwMode="auto">
                      <a:xfrm>
                        <a:off x="1282025" y="2914881"/>
                        <a:ext cx="493712" cy="630237"/>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552732560"/>
              </p:ext>
            </p:extLst>
          </p:nvPr>
        </p:nvGraphicFramePr>
        <p:xfrm>
          <a:off x="1241805" y="4050873"/>
          <a:ext cx="493712" cy="595313"/>
        </p:xfrm>
        <a:graphic>
          <a:graphicData uri="http://schemas.openxmlformats.org/presentationml/2006/ole">
            <mc:AlternateContent xmlns:mc="http://schemas.openxmlformats.org/markup-compatibility/2006">
              <mc:Choice xmlns:v="urn:schemas-microsoft-com:vml" Requires="v">
                <p:oleObj spid="_x0000_s30920" name="方程式" r:id="rId12" imgW="177480" imgH="215640" progId="Equation.3">
                  <p:embed/>
                </p:oleObj>
              </mc:Choice>
              <mc:Fallback>
                <p:oleObj name="方程式" r:id="rId12" imgW="177480" imgH="215640" progId="Equation.3">
                  <p:embed/>
                  <p:pic>
                    <p:nvPicPr>
                      <p:cNvPr id="11" name="Object 12"/>
                      <p:cNvPicPr>
                        <a:picLocks noChangeAspect="1" noChangeArrowheads="1"/>
                      </p:cNvPicPr>
                      <p:nvPr/>
                    </p:nvPicPr>
                    <p:blipFill>
                      <a:blip r:embed="rId13"/>
                      <a:srcRect/>
                      <a:stretch>
                        <a:fillRect/>
                      </a:stretch>
                    </p:blipFill>
                    <p:spPr bwMode="auto">
                      <a:xfrm>
                        <a:off x="1241805" y="4050873"/>
                        <a:ext cx="493712" cy="595313"/>
                      </a:xfrm>
                      <a:prstGeom prst="rect">
                        <a:avLst/>
                      </a:prstGeom>
                      <a:noFill/>
                      <a:extLst/>
                    </p:spPr>
                  </p:pic>
                </p:oleObj>
              </mc:Fallback>
            </mc:AlternateContent>
          </a:graphicData>
        </a:graphic>
      </p:graphicFrame>
      <p:cxnSp>
        <p:nvCxnSpPr>
          <p:cNvPr id="12" name="直線單箭頭接點 11"/>
          <p:cNvCxnSpPr/>
          <p:nvPr/>
        </p:nvCxnSpPr>
        <p:spPr>
          <a:xfrm flipV="1">
            <a:off x="3275179" y="3468507"/>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5" idx="3"/>
            <a:endCxn id="22" idx="1"/>
          </p:cNvCxnSpPr>
          <p:nvPr/>
        </p:nvCxnSpPr>
        <p:spPr>
          <a:xfrm>
            <a:off x="795726" y="3489780"/>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795726" y="2213577"/>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rot="5400000">
            <a:off x="191831" y="3878244"/>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6" name="Object 12"/>
          <p:cNvGraphicFramePr>
            <a:graphicFrameLocks noChangeAspect="1"/>
          </p:cNvGraphicFramePr>
          <p:nvPr>
            <p:extLst>
              <p:ext uri="{D42A27DB-BD31-4B8C-83A1-F6EECF244321}">
                <p14:modId xmlns:p14="http://schemas.microsoft.com/office/powerpoint/2010/main" val="3567790299"/>
              </p:ext>
            </p:extLst>
          </p:nvPr>
        </p:nvGraphicFramePr>
        <p:xfrm>
          <a:off x="280775" y="1855034"/>
          <a:ext cx="495300" cy="630238"/>
        </p:xfrm>
        <a:graphic>
          <a:graphicData uri="http://schemas.openxmlformats.org/presentationml/2006/ole">
            <mc:AlternateContent xmlns:mc="http://schemas.openxmlformats.org/markup-compatibility/2006">
              <mc:Choice xmlns:v="urn:schemas-microsoft-com:vml" Requires="v">
                <p:oleObj spid="_x0000_s30921" name="方程式" r:id="rId14" imgW="177480" imgH="228600" progId="Equation.3">
                  <p:embed/>
                </p:oleObj>
              </mc:Choice>
              <mc:Fallback>
                <p:oleObj name="方程式" r:id="rId14" imgW="177480" imgH="228600" progId="Equation.3">
                  <p:embed/>
                  <p:pic>
                    <p:nvPicPr>
                      <p:cNvPr id="16" name="Object 12"/>
                      <p:cNvPicPr>
                        <a:picLocks noChangeAspect="1" noChangeArrowheads="1"/>
                      </p:cNvPicPr>
                      <p:nvPr/>
                    </p:nvPicPr>
                    <p:blipFill>
                      <a:blip r:embed="rId15"/>
                      <a:srcRect/>
                      <a:stretch>
                        <a:fillRect/>
                      </a:stretch>
                    </p:blipFill>
                    <p:spPr bwMode="auto">
                      <a:xfrm>
                        <a:off x="280775" y="1855034"/>
                        <a:ext cx="495300" cy="630238"/>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2769654075"/>
              </p:ext>
            </p:extLst>
          </p:nvPr>
        </p:nvGraphicFramePr>
        <p:xfrm>
          <a:off x="280775" y="3070652"/>
          <a:ext cx="495300" cy="665163"/>
        </p:xfrm>
        <a:graphic>
          <a:graphicData uri="http://schemas.openxmlformats.org/presentationml/2006/ole">
            <mc:AlternateContent xmlns:mc="http://schemas.openxmlformats.org/markup-compatibility/2006">
              <mc:Choice xmlns:v="urn:schemas-microsoft-com:vml" Requires="v">
                <p:oleObj spid="_x0000_s30922" name="方程式" r:id="rId16" imgW="177480" imgH="241200" progId="Equation.3">
                  <p:embed/>
                </p:oleObj>
              </mc:Choice>
              <mc:Fallback>
                <p:oleObj name="方程式" r:id="rId16" imgW="177480" imgH="241200" progId="Equation.3">
                  <p:embed/>
                  <p:pic>
                    <p:nvPicPr>
                      <p:cNvPr id="17" name="Object 12"/>
                      <p:cNvPicPr>
                        <a:picLocks noChangeAspect="1" noChangeArrowheads="1"/>
                      </p:cNvPicPr>
                      <p:nvPr/>
                    </p:nvPicPr>
                    <p:blipFill>
                      <a:blip r:embed="rId17"/>
                      <a:srcRect/>
                      <a:stretch>
                        <a:fillRect/>
                      </a:stretch>
                    </p:blipFill>
                    <p:spPr bwMode="auto">
                      <a:xfrm>
                        <a:off x="280775" y="3070652"/>
                        <a:ext cx="495300" cy="665163"/>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845239430"/>
              </p:ext>
            </p:extLst>
          </p:nvPr>
        </p:nvGraphicFramePr>
        <p:xfrm>
          <a:off x="272829" y="4436609"/>
          <a:ext cx="496887" cy="630237"/>
        </p:xfrm>
        <a:graphic>
          <a:graphicData uri="http://schemas.openxmlformats.org/presentationml/2006/ole">
            <mc:AlternateContent xmlns:mc="http://schemas.openxmlformats.org/markup-compatibility/2006">
              <mc:Choice xmlns:v="urn:schemas-microsoft-com:vml" Requires="v">
                <p:oleObj spid="_x0000_s30923" name="方程式" r:id="rId18" imgW="177480" imgH="228600" progId="Equation.3">
                  <p:embed/>
                </p:oleObj>
              </mc:Choice>
              <mc:Fallback>
                <p:oleObj name="方程式" r:id="rId18" imgW="177480" imgH="228600" progId="Equation.3">
                  <p:embed/>
                  <p:pic>
                    <p:nvPicPr>
                      <p:cNvPr id="18" name="Object 12"/>
                      <p:cNvPicPr>
                        <a:picLocks noChangeAspect="1" noChangeArrowheads="1"/>
                      </p:cNvPicPr>
                      <p:nvPr/>
                    </p:nvPicPr>
                    <p:blipFill>
                      <a:blip r:embed="rId19"/>
                      <a:srcRect/>
                      <a:stretch>
                        <a:fillRect/>
                      </a:stretch>
                    </p:blipFill>
                    <p:spPr bwMode="auto">
                      <a:xfrm>
                        <a:off x="272829" y="4436609"/>
                        <a:ext cx="496887" cy="630237"/>
                      </a:xfrm>
                      <a:prstGeom prst="rect">
                        <a:avLst/>
                      </a:prstGeom>
                      <a:noFill/>
                      <a:extLst/>
                    </p:spPr>
                  </p:pic>
                </p:oleObj>
              </mc:Fallback>
            </mc:AlternateContent>
          </a:graphicData>
        </a:graphic>
      </p:graphicFrame>
      <p:grpSp>
        <p:nvGrpSpPr>
          <p:cNvPr id="21" name="群組 20"/>
          <p:cNvGrpSpPr/>
          <p:nvPr/>
        </p:nvGrpSpPr>
        <p:grpSpPr>
          <a:xfrm>
            <a:off x="2933665" y="3238949"/>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0924" name="方程式" r:id="rId20" imgW="139680" imgH="139680" progId="Equation.3">
                    <p:embed/>
                  </p:oleObj>
                </mc:Choice>
                <mc:Fallback>
                  <p:oleObj name="方程式" r:id="rId20" imgW="139680" imgH="139680" progId="Equation.3">
                    <p:embed/>
                    <p:pic>
                      <p:nvPicPr>
                        <p:cNvPr id="23" name="Object 12"/>
                        <p:cNvPicPr>
                          <a:picLocks noChangeAspect="1" noChangeArrowheads="1"/>
                        </p:cNvPicPr>
                        <p:nvPr/>
                      </p:nvPicPr>
                      <p:blipFill>
                        <a:blip r:embed="rId21"/>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4" name="Object 12"/>
          <p:cNvGraphicFramePr>
            <a:graphicFrameLocks noChangeAspect="1"/>
          </p:cNvGraphicFramePr>
          <p:nvPr>
            <p:extLst>
              <p:ext uri="{D42A27DB-BD31-4B8C-83A1-F6EECF244321}">
                <p14:modId xmlns:p14="http://schemas.microsoft.com/office/powerpoint/2010/main" val="3696888421"/>
              </p:ext>
            </p:extLst>
          </p:nvPr>
        </p:nvGraphicFramePr>
        <p:xfrm>
          <a:off x="2991361" y="4592800"/>
          <a:ext cx="354012" cy="488950"/>
        </p:xfrm>
        <a:graphic>
          <a:graphicData uri="http://schemas.openxmlformats.org/presentationml/2006/ole">
            <mc:AlternateContent xmlns:mc="http://schemas.openxmlformats.org/markup-compatibility/2006">
              <mc:Choice xmlns:v="urn:schemas-microsoft-com:vml" Requires="v">
                <p:oleObj spid="_x0000_s30925" name="方程式" r:id="rId22" imgW="126720" imgH="177480" progId="Equation.3">
                  <p:embed/>
                </p:oleObj>
              </mc:Choice>
              <mc:Fallback>
                <p:oleObj name="方程式" r:id="rId22" imgW="126720" imgH="177480" progId="Equation.3">
                  <p:embed/>
                  <p:pic>
                    <p:nvPicPr>
                      <p:cNvPr id="24" name="Object 12"/>
                      <p:cNvPicPr>
                        <a:picLocks noChangeAspect="1" noChangeArrowheads="1"/>
                      </p:cNvPicPr>
                      <p:nvPr/>
                    </p:nvPicPr>
                    <p:blipFill>
                      <a:blip r:embed="rId23"/>
                      <a:srcRect/>
                      <a:stretch>
                        <a:fillRect/>
                      </a:stretch>
                    </p:blipFill>
                    <p:spPr bwMode="auto">
                      <a:xfrm>
                        <a:off x="2991361" y="4592800"/>
                        <a:ext cx="354012" cy="488950"/>
                      </a:xfrm>
                      <a:prstGeom prst="rect">
                        <a:avLst/>
                      </a:prstGeom>
                      <a:noFill/>
                      <a:extLst/>
                    </p:spPr>
                  </p:pic>
                </p:oleObj>
              </mc:Fallback>
            </mc:AlternateContent>
          </a:graphicData>
        </a:graphic>
      </p:graphicFrame>
      <p:cxnSp>
        <p:nvCxnSpPr>
          <p:cNvPr id="25" name="直線單箭頭接點 24"/>
          <p:cNvCxnSpPr/>
          <p:nvPr/>
        </p:nvCxnSpPr>
        <p:spPr>
          <a:xfrm flipV="1">
            <a:off x="3184872" y="3769712"/>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12"/>
          <p:cNvGraphicFramePr>
            <a:graphicFrameLocks noChangeAspect="1"/>
          </p:cNvGraphicFramePr>
          <p:nvPr>
            <p:extLst>
              <p:ext uri="{D42A27DB-BD31-4B8C-83A1-F6EECF244321}">
                <p14:modId xmlns:p14="http://schemas.microsoft.com/office/powerpoint/2010/main" val="3635055887"/>
              </p:ext>
            </p:extLst>
          </p:nvPr>
        </p:nvGraphicFramePr>
        <p:xfrm>
          <a:off x="4155628" y="3185767"/>
          <a:ext cx="787400" cy="533400"/>
        </p:xfrm>
        <a:graphic>
          <a:graphicData uri="http://schemas.openxmlformats.org/presentationml/2006/ole">
            <mc:AlternateContent xmlns:mc="http://schemas.openxmlformats.org/markup-compatibility/2006">
              <mc:Choice xmlns:v="urn:schemas-microsoft-com:vml" Requires="v">
                <p:oleObj spid="_x0000_s30926" name="方程式" r:id="rId24" imgW="317160" imgH="215640" progId="Equation.3">
                  <p:embed/>
                </p:oleObj>
              </mc:Choice>
              <mc:Fallback>
                <p:oleObj name="方程式" r:id="rId24" imgW="317160" imgH="215640" progId="Equation.3">
                  <p:embed/>
                  <p:pic>
                    <p:nvPicPr>
                      <p:cNvPr id="28" name="Object 12"/>
                      <p:cNvPicPr>
                        <a:picLocks noChangeAspect="1" noChangeArrowheads="1"/>
                      </p:cNvPicPr>
                      <p:nvPr/>
                    </p:nvPicPr>
                    <p:blipFill>
                      <a:blip r:embed="rId25"/>
                      <a:srcRect/>
                      <a:stretch>
                        <a:fillRect/>
                      </a:stretch>
                    </p:blipFill>
                    <p:spPr bwMode="auto">
                      <a:xfrm>
                        <a:off x="4155628" y="3185767"/>
                        <a:ext cx="787400" cy="533400"/>
                      </a:xfrm>
                      <a:prstGeom prst="rect">
                        <a:avLst/>
                      </a:prstGeom>
                      <a:noFill/>
                      <a:extLst/>
                    </p:spPr>
                  </p:pic>
                </p:oleObj>
              </mc:Fallback>
            </mc:AlternateContent>
          </a:graphicData>
        </a:graphic>
      </p:graphicFrame>
      <p:sp>
        <p:nvSpPr>
          <p:cNvPr id="41" name="文字方塊 40"/>
          <p:cNvSpPr txBox="1"/>
          <p:nvPr/>
        </p:nvSpPr>
        <p:spPr>
          <a:xfrm rot="5400000">
            <a:off x="185030" y="255334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2" name="文字方塊 41"/>
          <p:cNvSpPr txBox="1"/>
          <p:nvPr/>
        </p:nvSpPr>
        <p:spPr>
          <a:xfrm rot="5400000">
            <a:off x="1217933" y="361168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3" name="文字方塊 42"/>
          <p:cNvSpPr txBox="1"/>
          <p:nvPr/>
        </p:nvSpPr>
        <p:spPr>
          <a:xfrm rot="5400000">
            <a:off x="1210408" y="2635634"/>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39" name="文字方塊 38"/>
              <p:cNvSpPr txBox="1"/>
              <p:nvPr/>
            </p:nvSpPr>
            <p:spPr>
              <a:xfrm>
                <a:off x="5672890" y="3243605"/>
                <a:ext cx="1687129" cy="449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𝑃</m:t>
                          </m:r>
                        </m:e>
                        <m:sub>
                          <m:r>
                            <a:rPr lang="en-US" altLang="zh-TW" sz="2800" b="0" i="1" smtClean="0">
                              <a:latin typeface="Cambria Math" panose="02040503050406030204" pitchFamily="18" charset="0"/>
                            </a:rPr>
                            <m:t>𝑤</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𝑏</m:t>
                          </m:r>
                        </m:sub>
                      </m:sSub>
                      <m:d>
                        <m:dPr>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𝐶</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𝑥</m:t>
                          </m:r>
                        </m:e>
                      </m:d>
                    </m:oMath>
                  </m:oMathPara>
                </a14:m>
                <a:endParaRPr lang="zh-TW" altLang="en-US" sz="28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672890" y="3243605"/>
                <a:ext cx="1687129" cy="449803"/>
              </a:xfrm>
              <a:prstGeom prst="rect">
                <a:avLst/>
              </a:prstGeom>
              <a:blipFill>
                <a:blip r:embed="rId26"/>
                <a:stretch>
                  <a:fillRect/>
                </a:stretch>
              </a:blipFill>
            </p:spPr>
            <p:txBody>
              <a:bodyPr/>
              <a:lstStyle/>
              <a:p>
                <a:r>
                  <a:rPr lang="zh-TW" altLang="en-US">
                    <a:noFill/>
                  </a:rPr>
                  <a:t> </a:t>
                </a:r>
              </a:p>
            </p:txBody>
          </p:sp>
        </mc:Fallback>
      </mc:AlternateContent>
      <p:sp>
        <p:nvSpPr>
          <p:cNvPr id="3" name="矩形 2"/>
          <p:cNvSpPr/>
          <p:nvPr/>
        </p:nvSpPr>
        <p:spPr>
          <a:xfrm>
            <a:off x="1074057" y="1855034"/>
            <a:ext cx="4185716" cy="332426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0" name="群組 39"/>
          <p:cNvGrpSpPr/>
          <p:nvPr/>
        </p:nvGrpSpPr>
        <p:grpSpPr>
          <a:xfrm>
            <a:off x="3793515" y="4139854"/>
            <a:ext cx="5297714" cy="2078894"/>
            <a:chOff x="3566162" y="4678338"/>
            <a:chExt cx="5297714" cy="2078894"/>
          </a:xfrm>
        </p:grpSpPr>
        <p:sp>
          <p:nvSpPr>
            <p:cNvPr id="45" name="圓角矩形圖說文字 63"/>
            <p:cNvSpPr/>
            <p:nvPr/>
          </p:nvSpPr>
          <p:spPr>
            <a:xfrm>
              <a:off x="3566162" y="4678338"/>
              <a:ext cx="5297714" cy="2078894"/>
            </a:xfrm>
            <a:prstGeom prst="wedgeRoundRectCallout">
              <a:avLst>
                <a:gd name="adj1" fmla="val -36525"/>
                <a:gd name="adj2" fmla="val -65840"/>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6" name="群組 45"/>
            <p:cNvGrpSpPr/>
            <p:nvPr/>
          </p:nvGrpSpPr>
          <p:grpSpPr>
            <a:xfrm>
              <a:off x="5943645" y="4731685"/>
              <a:ext cx="2743688" cy="1838325"/>
              <a:chOff x="4096343" y="4657321"/>
              <a:chExt cx="2743688" cy="1838325"/>
            </a:xfrm>
          </p:grpSpPr>
          <p:pic>
            <p:nvPicPr>
              <p:cNvPr id="49" name="圖片 48"/>
              <p:cNvPicPr>
                <a:picLocks noChangeAspect="1"/>
              </p:cNvPicPr>
              <p:nvPr/>
            </p:nvPicPr>
            <p:blipFill>
              <a:blip r:embed="rId27"/>
              <a:stretch>
                <a:fillRect/>
              </a:stretch>
            </p:blipFill>
            <p:spPr>
              <a:xfrm>
                <a:off x="4096343" y="4657321"/>
                <a:ext cx="2571750" cy="1838325"/>
              </a:xfrm>
              <a:prstGeom prst="rect">
                <a:avLst/>
              </a:prstGeom>
            </p:spPr>
          </p:pic>
          <p:graphicFrame>
            <p:nvGraphicFramePr>
              <p:cNvPr id="50"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30927" name="方程式" r:id="rId28" imgW="317160" imgH="215640" progId="Equation.3">
                      <p:embed/>
                    </p:oleObj>
                  </mc:Choice>
                  <mc:Fallback>
                    <p:oleObj name="方程式" r:id="rId28" imgW="317160" imgH="215640" progId="Equation.3">
                      <p:embed/>
                      <p:pic>
                        <p:nvPicPr>
                          <p:cNvPr id="50" name="Object 12"/>
                          <p:cNvPicPr>
                            <a:picLocks noChangeAspect="1" noChangeArrowheads="1"/>
                          </p:cNvPicPr>
                          <p:nvPr/>
                        </p:nvPicPr>
                        <p:blipFill>
                          <a:blip r:embed="rId29"/>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51"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30928" name="方程式" r:id="rId30" imgW="126720" imgH="126720" progId="Equation.3">
                      <p:embed/>
                    </p:oleObj>
                  </mc:Choice>
                  <mc:Fallback>
                    <p:oleObj name="方程式" r:id="rId30" imgW="126720" imgH="126720" progId="Equation.3">
                      <p:embed/>
                      <p:pic>
                        <p:nvPicPr>
                          <p:cNvPr id="51" name="Object 12"/>
                          <p:cNvPicPr>
                            <a:picLocks noChangeAspect="1" noChangeArrowheads="1"/>
                          </p:cNvPicPr>
                          <p:nvPr/>
                        </p:nvPicPr>
                        <p:blipFill>
                          <a:blip r:embed="rId31"/>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47" name="Object 12"/>
            <p:cNvGraphicFramePr>
              <a:graphicFrameLocks noChangeAspect="1"/>
            </p:cNvGraphicFramePr>
            <p:nvPr>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30929" name="方程式" r:id="rId32" imgW="863280" imgH="393480" progId="Equation.3">
                    <p:embed/>
                  </p:oleObj>
                </mc:Choice>
                <mc:Fallback>
                  <p:oleObj name="方程式" r:id="rId32" imgW="863280" imgH="393480" progId="Equation.3">
                    <p:embed/>
                    <p:pic>
                      <p:nvPicPr>
                        <p:cNvPr id="47" name="Object 12"/>
                        <p:cNvPicPr>
                          <a:picLocks noChangeAspect="1" noChangeArrowheads="1"/>
                        </p:cNvPicPr>
                        <p:nvPr/>
                      </p:nvPicPr>
                      <p:blipFill>
                        <a:blip r:embed="rId33"/>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48" name="文字方塊 47"/>
            <p:cNvSpPr txBox="1"/>
            <p:nvPr/>
          </p:nvSpPr>
          <p:spPr>
            <a:xfrm>
              <a:off x="3800520" y="4795570"/>
              <a:ext cx="2463800" cy="461665"/>
            </a:xfrm>
            <a:prstGeom prst="rect">
              <a:avLst/>
            </a:prstGeom>
            <a:noFill/>
          </p:spPr>
          <p:txBody>
            <a:bodyPr wrap="square" rtlCol="0">
              <a:spAutoFit/>
            </a:bodyPr>
            <a:lstStyle/>
            <a:p>
              <a:r>
                <a:rPr lang="en-US" altLang="zh-TW" sz="2400" dirty="0"/>
                <a:t>Sigmoid Function</a:t>
              </a:r>
              <a:endParaRPr lang="zh-TW" altLang="en-US" sz="2400" dirty="0"/>
            </a:p>
          </p:txBody>
        </p:sp>
      </p:grpSp>
    </p:spTree>
    <p:extLst>
      <p:ext uri="{BB962C8B-B14F-4D97-AF65-F5344CB8AC3E}">
        <p14:creationId xmlns:p14="http://schemas.microsoft.com/office/powerpoint/2010/main" val="425134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2: Goodness of a Function</a:t>
            </a:r>
            <a:endParaRPr lang="zh-TW" altLang="en-US" dirty="0"/>
          </a:p>
        </p:txBody>
      </p:sp>
      <p:grpSp>
        <p:nvGrpSpPr>
          <p:cNvPr id="17" name="群組 16"/>
          <p:cNvGrpSpPr/>
          <p:nvPr/>
        </p:nvGrpSpPr>
        <p:grpSpPr>
          <a:xfrm>
            <a:off x="1216288" y="1878783"/>
            <a:ext cx="6205875" cy="1177280"/>
            <a:chOff x="1624551" y="2359551"/>
            <a:chExt cx="6205875" cy="1177280"/>
          </a:xfrm>
        </p:grpSpPr>
        <p:grpSp>
          <p:nvGrpSpPr>
            <p:cNvPr id="14" name="群組 13"/>
            <p:cNvGrpSpPr/>
            <p:nvPr/>
          </p:nvGrpSpPr>
          <p:grpSpPr>
            <a:xfrm>
              <a:off x="3753769" y="2464749"/>
              <a:ext cx="3766694" cy="925183"/>
              <a:chOff x="182433" y="3483962"/>
              <a:chExt cx="3766694" cy="925183"/>
            </a:xfrm>
          </p:grpSpPr>
          <mc:AlternateContent xmlns:mc="http://schemas.openxmlformats.org/markup-compatibility/2006" xmlns:a14="http://schemas.microsoft.com/office/drawing/2010/main">
            <mc:Choice Requires="a14">
              <p:sp>
                <p:nvSpPr>
                  <p:cNvPr id="5" name="文字方塊 4"/>
                  <p:cNvSpPr txBox="1"/>
                  <p:nvPr/>
                </p:nvSpPr>
                <p:spPr>
                  <a:xfrm>
                    <a:off x="216939" y="3525990"/>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16939" y="3525990"/>
                    <a:ext cx="385234" cy="369332"/>
                  </a:xfrm>
                  <a:prstGeom prst="rect">
                    <a:avLst/>
                  </a:prstGeom>
                  <a:blipFill>
                    <a:blip r:embed="rId3"/>
                    <a:stretch>
                      <a:fillRect l="-9375" r="-62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1069646" y="3525990"/>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69646" y="3525990"/>
                    <a:ext cx="391838" cy="369332"/>
                  </a:xfrm>
                  <a:prstGeom prst="rect">
                    <a:avLst/>
                  </a:prstGeom>
                  <a:blipFill>
                    <a:blip r:embed="rId4"/>
                    <a:stretch>
                      <a:fillRect l="-9231" r="-61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1906407" y="3525990"/>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906407" y="3525990"/>
                    <a:ext cx="391838" cy="369332"/>
                  </a:xfrm>
                  <a:prstGeom prst="rect">
                    <a:avLst/>
                  </a:prstGeom>
                  <a:blipFill>
                    <a:blip r:embed="rId5"/>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3511956" y="3483962"/>
                    <a:ext cx="4371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511956" y="3483962"/>
                    <a:ext cx="437171" cy="369332"/>
                  </a:xfrm>
                  <a:prstGeom prst="rect">
                    <a:avLst/>
                  </a:prstGeom>
                  <a:blipFill>
                    <a:blip r:embed="rId6"/>
                    <a:stretch>
                      <a:fillRect l="-9722" r="-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2521332" y="3710656"/>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521332" y="3710656"/>
                    <a:ext cx="581891" cy="369332"/>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182433" y="4025745"/>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82433" y="4025745"/>
                    <a:ext cx="370743" cy="369332"/>
                  </a:xfrm>
                  <a:prstGeom prst="rect">
                    <a:avLst/>
                  </a:prstGeom>
                  <a:blipFill>
                    <a:blip r:embed="rId8"/>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1032239" y="4039813"/>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032239" y="4039813"/>
                    <a:ext cx="370743" cy="369332"/>
                  </a:xfrm>
                  <a:prstGeom prst="rect">
                    <a:avLst/>
                  </a:prstGeom>
                  <a:blipFill>
                    <a:blip r:embed="rId9"/>
                    <a:stretch>
                      <a:fillRect l="-18033" r="-655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1887944" y="4025745"/>
                    <a:ext cx="3778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887944" y="4025745"/>
                    <a:ext cx="377859" cy="369332"/>
                  </a:xfrm>
                  <a:prstGeom prst="rect">
                    <a:avLst/>
                  </a:prstGeom>
                  <a:blipFill>
                    <a:blip r:embed="rId10"/>
                    <a:stretch>
                      <a:fillRect l="-17742" r="-6452"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489712" y="4025745"/>
                    <a:ext cx="3778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489712" y="4025745"/>
                    <a:ext cx="377859" cy="369332"/>
                  </a:xfrm>
                  <a:prstGeom prst="rect">
                    <a:avLst/>
                  </a:prstGeom>
                  <a:blipFill>
                    <a:blip r:embed="rId11"/>
                    <a:stretch>
                      <a:fillRect l="-17742" r="-4839" b="-13115"/>
                    </a:stretch>
                  </a:blipFill>
                </p:spPr>
                <p:txBody>
                  <a:bodyPr/>
                  <a:lstStyle/>
                  <a:p>
                    <a:r>
                      <a:rPr lang="zh-TW" altLang="en-US">
                        <a:noFill/>
                      </a:rPr>
                      <a:t> </a:t>
                    </a:r>
                  </a:p>
                </p:txBody>
              </p:sp>
            </mc:Fallback>
          </mc:AlternateContent>
        </p:grpSp>
        <p:sp>
          <p:nvSpPr>
            <p:cNvPr id="15" name="文字方塊 14"/>
            <p:cNvSpPr txBox="1"/>
            <p:nvPr/>
          </p:nvSpPr>
          <p:spPr>
            <a:xfrm>
              <a:off x="1624551" y="2450572"/>
              <a:ext cx="1919159" cy="954107"/>
            </a:xfrm>
            <a:prstGeom prst="rect">
              <a:avLst/>
            </a:prstGeom>
            <a:noFill/>
          </p:spPr>
          <p:txBody>
            <a:bodyPr wrap="square" rtlCol="0">
              <a:spAutoFit/>
            </a:bodyPr>
            <a:lstStyle/>
            <a:p>
              <a:pPr algn="ctr"/>
              <a:r>
                <a:rPr lang="en-US" altLang="zh-TW" sz="2800" dirty="0"/>
                <a:t>Training</a:t>
              </a:r>
            </a:p>
            <a:p>
              <a:pPr algn="ctr"/>
              <a:r>
                <a:rPr lang="en-US" altLang="zh-TW" sz="2800" dirty="0"/>
                <a:t>Data</a:t>
              </a:r>
              <a:endParaRPr lang="zh-TW" altLang="en-US" sz="2800" dirty="0"/>
            </a:p>
          </p:txBody>
        </p:sp>
        <p:sp>
          <p:nvSpPr>
            <p:cNvPr id="16" name="矩形 15"/>
            <p:cNvSpPr/>
            <p:nvPr/>
          </p:nvSpPr>
          <p:spPr>
            <a:xfrm>
              <a:off x="3543710" y="2359551"/>
              <a:ext cx="4286716" cy="117728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9" name="文字方塊 18"/>
          <p:cNvSpPr txBox="1"/>
          <p:nvPr/>
        </p:nvSpPr>
        <p:spPr>
          <a:xfrm>
            <a:off x="746683" y="3854324"/>
            <a:ext cx="7633100" cy="830997"/>
          </a:xfrm>
          <a:prstGeom prst="rect">
            <a:avLst/>
          </a:prstGeom>
          <a:noFill/>
        </p:spPr>
        <p:txBody>
          <a:bodyPr wrap="square" rtlCol="0">
            <a:spAutoFit/>
          </a:bodyPr>
          <a:lstStyle/>
          <a:p>
            <a:r>
              <a:rPr lang="en-US" altLang="zh-TW" sz="2400" dirty="0"/>
              <a:t>Given a set of w and b, what is its probability of generating the data?</a:t>
            </a:r>
            <a:endParaRPr lang="zh-TW" altLang="en-US" sz="2400" dirty="0"/>
          </a:p>
        </p:txBody>
      </p:sp>
      <mc:AlternateContent xmlns:mc="http://schemas.openxmlformats.org/markup-compatibility/2006" xmlns:a14="http://schemas.microsoft.com/office/drawing/2010/main">
        <mc:Choice Requires="a14">
          <p:sp>
            <p:nvSpPr>
              <p:cNvPr id="20" name="矩形 19"/>
              <p:cNvSpPr/>
              <p:nvPr/>
            </p:nvSpPr>
            <p:spPr>
              <a:xfrm>
                <a:off x="1158232" y="4653258"/>
                <a:ext cx="7256858"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𝑁</m:t>
                              </m:r>
                            </m:sup>
                          </m:sSup>
                        </m:e>
                      </m:d>
                    </m:oMath>
                  </m:oMathPara>
                </a14:m>
                <a:endParaRPr lang="zh-TW"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1158232" y="4653258"/>
                <a:ext cx="7256858" cy="645048"/>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769524" y="5341330"/>
                <a:ext cx="7610259" cy="461665"/>
              </a:xfrm>
              <a:prstGeom prst="rect">
                <a:avLst/>
              </a:prstGeom>
              <a:noFill/>
            </p:spPr>
            <p:txBody>
              <a:bodyPr wrap="square" rtlCol="0">
                <a:spAutoFit/>
              </a:bodyPr>
              <a:lstStyle/>
              <a:p>
                <a:r>
                  <a:rPr lang="en-US" altLang="zh-TW" sz="2400" dirty="0"/>
                  <a:t>The most likely w</a:t>
                </a:r>
                <a:r>
                  <a:rPr lang="en-US" altLang="zh-TW" sz="2400" baseline="30000" dirty="0"/>
                  <a:t>*</a:t>
                </a:r>
                <a:r>
                  <a:rPr lang="en-US" altLang="zh-TW" sz="2400" dirty="0"/>
                  <a:t> and b</a:t>
                </a:r>
                <a:r>
                  <a:rPr lang="en-US" altLang="zh-TW" sz="2400" baseline="30000" dirty="0"/>
                  <a:t>*</a:t>
                </a:r>
                <a:r>
                  <a:rPr lang="en-US" altLang="zh-TW" sz="2400" dirty="0"/>
                  <a:t> is the one with the largest </a:t>
                </a:r>
                <a14:m>
                  <m:oMath xmlns:m="http://schemas.openxmlformats.org/officeDocument/2006/math">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a14:m>
                <a:r>
                  <a:rPr lang="en-US" altLang="zh-TW" sz="2400" dirty="0"/>
                  <a:t>.</a:t>
                </a:r>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769524" y="5341330"/>
                <a:ext cx="7610259" cy="461665"/>
              </a:xfrm>
              <a:prstGeom prst="rect">
                <a:avLst/>
              </a:prstGeom>
              <a:blipFill>
                <a:blip r:embed="rId13"/>
                <a:stretch>
                  <a:fillRect l="-1201" t="-10526" r="-2242"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746683" y="3253297"/>
                <a:ext cx="8113059" cy="477888"/>
              </a:xfrm>
              <a:prstGeom prst="rect">
                <a:avLst/>
              </a:prstGeom>
              <a:noFill/>
            </p:spPr>
            <p:txBody>
              <a:bodyPr wrap="square" rtlCol="0">
                <a:spAutoFit/>
              </a:bodyPr>
              <a:lstStyle/>
              <a:p>
                <a:r>
                  <a:rPr lang="en-US" altLang="zh-TW" sz="2400" dirty="0"/>
                  <a:t>Assume the data is generated based on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𝑃</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oMath>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746683" y="3253297"/>
                <a:ext cx="8113059" cy="477888"/>
              </a:xfrm>
              <a:prstGeom prst="rect">
                <a:avLst/>
              </a:prstGeom>
              <a:blipFill>
                <a:blip r:embed="rId14"/>
                <a:stretch>
                  <a:fillRect l="-1127" t="-8974" b="-2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5239946" y="5933103"/>
                <a:ext cx="3552191" cy="603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lim>
                          </m:limLow>
                        </m:fName>
                        <m:e>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e>
                      </m:func>
                    </m:oMath>
                  </m:oMathPara>
                </a14:m>
                <a:endParaRPr lang="zh-TW"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5239946" y="5933103"/>
                <a:ext cx="3552191" cy="603820"/>
              </a:xfrm>
              <a:prstGeom prst="rect">
                <a:avLst/>
              </a:prstGeom>
              <a:blipFill>
                <a:blip r:embed="rId1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0479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342923" y="2128091"/>
                <a:ext cx="6070060"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342923" y="2128091"/>
                <a:ext cx="6070060" cy="645048"/>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56526" y="2993780"/>
                <a:ext cx="3552191" cy="603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lim>
                          </m:limLow>
                        </m:fName>
                        <m:e>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e>
                      </m:func>
                    </m:oMath>
                  </m:oMathPara>
                </a14:m>
                <a:endParaRPr lang="zh-TW"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56526" y="2993780"/>
                <a:ext cx="3552191" cy="60382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523050" y="2992126"/>
                <a:ext cx="4012252" cy="601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min</m:t>
                              </m:r>
                            </m:e>
                            <m:lim>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lim>
                          </m:limLow>
                        </m:fName>
                        <m:e>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e>
                      </m:func>
                    </m:oMath>
                  </m:oMathPara>
                </a14:m>
                <a:endParaRPr lang="zh-TW"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4523050" y="2992126"/>
                <a:ext cx="4012252" cy="601383"/>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075351" y="3837992"/>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1075351" y="3837992"/>
                <a:ext cx="1706108" cy="46166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075351" y="4373037"/>
                <a:ext cx="2160463" cy="4845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e>
                      </m:d>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075351" y="4373037"/>
                <a:ext cx="2160463" cy="484556"/>
              </a:xfrm>
              <a:prstGeom prst="rect">
                <a:avLst/>
              </a:prstGeom>
              <a:blipFill>
                <a:blip r:embed="rId6"/>
                <a:stretch>
                  <a:fillRect b="-137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383448" y="4911987"/>
                <a:ext cx="1852366" cy="485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1383448" y="4911987"/>
                <a:ext cx="1852366" cy="485326"/>
              </a:xfrm>
              <a:prstGeom prst="rect">
                <a:avLst/>
              </a:prstGeom>
              <a:blipFill>
                <a:blip r:embed="rId7"/>
                <a:stretch>
                  <a:fillRect b="-15190"/>
                </a:stretch>
              </a:blipFill>
            </p:spPr>
            <p:txBody>
              <a:bodyPr/>
              <a:lstStyle/>
              <a:p>
                <a:r>
                  <a:rPr lang="zh-TW" altLang="en-US">
                    <a:noFill/>
                  </a:rPr>
                  <a:t> </a:t>
                </a:r>
              </a:p>
            </p:txBody>
          </p:sp>
        </mc:Fallback>
      </mc:AlternateContent>
      <p:sp>
        <p:nvSpPr>
          <p:cNvPr id="14" name="文字方塊 13"/>
          <p:cNvSpPr txBox="1"/>
          <p:nvPr/>
        </p:nvSpPr>
        <p:spPr>
          <a:xfrm rot="5400000">
            <a:off x="1966731" y="6051081"/>
            <a:ext cx="685800"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5" name="矩形 14"/>
              <p:cNvSpPr/>
              <p:nvPr/>
            </p:nvSpPr>
            <p:spPr>
              <a:xfrm>
                <a:off x="544976" y="5397313"/>
                <a:ext cx="2839367"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𝑙𝑛</m:t>
                      </m:r>
                      <m:d>
                        <m:dPr>
                          <m:ctrlPr>
                            <a:rPr lang="en-US" altLang="zh-TW" sz="2400" b="0" i="1" smtClean="0">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3</m:t>
                                  </m:r>
                                </m:sup>
                              </m:sSup>
                            </m:e>
                          </m:d>
                        </m:e>
                      </m:d>
                    </m:oMath>
                  </m:oMathPara>
                </a14:m>
                <a:endParaRPr lang="zh-TW"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544976" y="5397313"/>
                <a:ext cx="2839367" cy="645048"/>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645713" y="1547459"/>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4645713" y="1547459"/>
                <a:ext cx="4126978" cy="461665"/>
              </a:xfrm>
              <a:prstGeom prst="rect">
                <a:avLst/>
              </a:prstGeom>
              <a:blipFill>
                <a:blip r:embed="rId9"/>
                <a:stretch>
                  <a:fillRect l="-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3677772" y="4397762"/>
                <a:ext cx="5187254"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1</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1</m:t>
                                      </m:r>
                                    </m:sup>
                                  </m:sSup>
                                </m:e>
                              </m:d>
                            </m:e>
                          </m:d>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3677772" y="4397762"/>
                <a:ext cx="5187254" cy="41684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3672365" y="5513431"/>
                <a:ext cx="5213670"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3</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3</m:t>
                                      </m:r>
                                    </m:sup>
                                  </m:sSup>
                                </m:e>
                              </m:d>
                            </m:e>
                          </m:d>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672365" y="5513431"/>
                <a:ext cx="5213670" cy="416845"/>
              </a:xfrm>
              <a:prstGeom prst="rect">
                <a:avLst/>
              </a:prstGeom>
              <a:blipFill>
                <a:blip r:embed="rId11"/>
                <a:stretch>
                  <a:fillRect/>
                </a:stretch>
              </a:blipFill>
            </p:spPr>
            <p:txBody>
              <a:bodyPr/>
              <a:lstStyle/>
              <a:p>
                <a:r>
                  <a:rPr lang="zh-TW" altLang="en-US">
                    <a:noFill/>
                  </a:rPr>
                  <a:t> </a:t>
                </a:r>
              </a:p>
            </p:txBody>
          </p:sp>
        </mc:Fallback>
      </mc:AlternateContent>
      <p:sp>
        <p:nvSpPr>
          <p:cNvPr id="3" name="矩形 2"/>
          <p:cNvSpPr/>
          <p:nvPr/>
        </p:nvSpPr>
        <p:spPr>
          <a:xfrm>
            <a:off x="456525" y="2972310"/>
            <a:ext cx="3552192" cy="62529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4579322" y="2966937"/>
            <a:ext cx="3820176" cy="62529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998599" y="3003904"/>
            <a:ext cx="647114"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dirty="0">
              <a:solidFill>
                <a:srgbClr val="0000FF"/>
              </a:solidFill>
            </a:endParaRPr>
          </a:p>
        </p:txBody>
      </p:sp>
      <p:grpSp>
        <p:nvGrpSpPr>
          <p:cNvPr id="20" name="群組 19"/>
          <p:cNvGrpSpPr/>
          <p:nvPr/>
        </p:nvGrpSpPr>
        <p:grpSpPr>
          <a:xfrm>
            <a:off x="392973" y="312735"/>
            <a:ext cx="3194110" cy="1177280"/>
            <a:chOff x="3543710" y="2359551"/>
            <a:chExt cx="3194110" cy="1177280"/>
          </a:xfrm>
        </p:grpSpPr>
        <p:grpSp>
          <p:nvGrpSpPr>
            <p:cNvPr id="21" name="群組 20"/>
            <p:cNvGrpSpPr/>
            <p:nvPr/>
          </p:nvGrpSpPr>
          <p:grpSpPr>
            <a:xfrm>
              <a:off x="3753769" y="2450505"/>
              <a:ext cx="2799389" cy="925359"/>
              <a:chOff x="182433" y="3469718"/>
              <a:chExt cx="2799389" cy="925359"/>
            </a:xfrm>
          </p:grpSpPr>
          <mc:AlternateContent xmlns:mc="http://schemas.openxmlformats.org/markup-compatibility/2006" xmlns:a14="http://schemas.microsoft.com/office/drawing/2010/main">
            <mc:Choice Requires="a14">
              <p:sp>
                <p:nvSpPr>
                  <p:cNvPr id="23" name="文字方塊 22"/>
                  <p:cNvSpPr txBox="1"/>
                  <p:nvPr/>
                </p:nvSpPr>
                <p:spPr>
                  <a:xfrm>
                    <a:off x="216939" y="3469718"/>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16939" y="3469718"/>
                    <a:ext cx="385234" cy="369332"/>
                  </a:xfrm>
                  <a:prstGeom prst="rect">
                    <a:avLst/>
                  </a:prstGeom>
                  <a:blipFill>
                    <a:blip r:embed="rId12"/>
                    <a:stretch>
                      <a:fillRect l="-11111" r="-79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083714" y="3469718"/>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83714" y="3469718"/>
                    <a:ext cx="391838" cy="369332"/>
                  </a:xfrm>
                  <a:prstGeom prst="rect">
                    <a:avLst/>
                  </a:prstGeom>
                  <a:blipFill>
                    <a:blip r:embed="rId13"/>
                    <a:stretch>
                      <a:fillRect l="-9375"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1892339" y="3469718"/>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892339" y="3469718"/>
                    <a:ext cx="391838" cy="369332"/>
                  </a:xfrm>
                  <a:prstGeom prst="rect">
                    <a:avLst/>
                  </a:prstGeom>
                  <a:blipFill>
                    <a:blip r:embed="rId14"/>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2399931" y="3679326"/>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2399931" y="3679326"/>
                    <a:ext cx="581891" cy="36933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182433" y="4025745"/>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82433" y="4025745"/>
                    <a:ext cx="370743" cy="369332"/>
                  </a:xfrm>
                  <a:prstGeom prst="rect">
                    <a:avLst/>
                  </a:prstGeom>
                  <a:blipFill>
                    <a:blip r:embed="rId16"/>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1049208" y="4025745"/>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049208" y="4025745"/>
                    <a:ext cx="370743" cy="369332"/>
                  </a:xfrm>
                  <a:prstGeom prst="rect">
                    <a:avLst/>
                  </a:prstGeom>
                  <a:blipFill>
                    <a:blip r:embed="rId17"/>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1887944" y="4025745"/>
                    <a:ext cx="3778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887944" y="4025745"/>
                    <a:ext cx="377859" cy="369332"/>
                  </a:xfrm>
                  <a:prstGeom prst="rect">
                    <a:avLst/>
                  </a:prstGeom>
                  <a:blipFill>
                    <a:blip r:embed="rId18"/>
                    <a:stretch>
                      <a:fillRect l="-17742" r="-6452" b="-13115"/>
                    </a:stretch>
                  </a:blipFill>
                </p:spPr>
                <p:txBody>
                  <a:bodyPr/>
                  <a:lstStyle/>
                  <a:p>
                    <a:r>
                      <a:rPr lang="zh-TW" altLang="en-US">
                        <a:noFill/>
                      </a:rPr>
                      <a:t> </a:t>
                    </a:r>
                  </a:p>
                </p:txBody>
              </p:sp>
            </mc:Fallback>
          </mc:AlternateContent>
        </p:grpSp>
        <p:sp>
          <p:nvSpPr>
            <p:cNvPr id="22" name="矩形 21"/>
            <p:cNvSpPr/>
            <p:nvPr/>
          </p:nvSpPr>
          <p:spPr>
            <a:xfrm>
              <a:off x="3543710" y="2359551"/>
              <a:ext cx="3194110" cy="117728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0" name="群組 29"/>
          <p:cNvGrpSpPr/>
          <p:nvPr/>
        </p:nvGrpSpPr>
        <p:grpSpPr>
          <a:xfrm>
            <a:off x="4180841" y="312735"/>
            <a:ext cx="4682292" cy="1177280"/>
            <a:chOff x="2934982" y="2359551"/>
            <a:chExt cx="4682292" cy="1177280"/>
          </a:xfrm>
        </p:grpSpPr>
        <p:grpSp>
          <p:nvGrpSpPr>
            <p:cNvPr id="31" name="群組 30"/>
            <p:cNvGrpSpPr/>
            <p:nvPr/>
          </p:nvGrpSpPr>
          <p:grpSpPr>
            <a:xfrm>
              <a:off x="3226434" y="2518028"/>
              <a:ext cx="4235495" cy="833797"/>
              <a:chOff x="-344902" y="3537241"/>
              <a:chExt cx="4235495" cy="833797"/>
            </a:xfrm>
          </p:grpSpPr>
          <mc:AlternateContent xmlns:mc="http://schemas.openxmlformats.org/markup-compatibility/2006" xmlns:a14="http://schemas.microsoft.com/office/drawing/2010/main">
            <mc:Choice Requires="a14">
              <p:sp>
                <p:nvSpPr>
                  <p:cNvPr id="33" name="文字方塊 32"/>
                  <p:cNvSpPr txBox="1"/>
                  <p:nvPr/>
                </p:nvSpPr>
                <p:spPr>
                  <a:xfrm>
                    <a:off x="-22520" y="3537241"/>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22520" y="3537241"/>
                    <a:ext cx="385234" cy="369332"/>
                  </a:xfrm>
                  <a:prstGeom prst="rect">
                    <a:avLst/>
                  </a:prstGeom>
                  <a:blipFill>
                    <a:blip r:embed="rId19"/>
                    <a:stretch>
                      <a:fillRect l="-11111" t="-1667" r="-79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1203950" y="3553567"/>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1203950" y="3553567"/>
                    <a:ext cx="391838" cy="369332"/>
                  </a:xfrm>
                  <a:prstGeom prst="rect">
                    <a:avLst/>
                  </a:prstGeom>
                  <a:blipFill>
                    <a:blip r:embed="rId20"/>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p:cNvSpPr txBox="1"/>
                  <p:nvPr/>
                </p:nvSpPr>
                <p:spPr>
                  <a:xfrm>
                    <a:off x="2424066" y="3537241"/>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2424066" y="3537241"/>
                    <a:ext cx="391838" cy="369332"/>
                  </a:xfrm>
                  <a:prstGeom prst="rect">
                    <a:avLst/>
                  </a:prstGeom>
                  <a:blipFill>
                    <a:blip r:embed="rId21"/>
                    <a:stretch>
                      <a:fillRect l="-9375" t="-1667"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3308702" y="3714376"/>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3308702" y="3714376"/>
                    <a:ext cx="581891" cy="369332"/>
                  </a:xfrm>
                  <a:prstGeom prst="rect">
                    <a:avLst/>
                  </a:prstGeom>
                  <a:blipFill>
                    <a:blip r:embed="rId2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344902" y="4001706"/>
                    <a:ext cx="9615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344902" y="4001706"/>
                    <a:ext cx="961545" cy="369332"/>
                  </a:xfrm>
                  <a:prstGeom prst="rect">
                    <a:avLst/>
                  </a:prstGeom>
                  <a:blipFill>
                    <a:blip r:embed="rId23"/>
                    <a:stretch>
                      <a:fillRect l="-7643" t="-16393" r="-7643" b="-24590"/>
                    </a:stretch>
                  </a:blipFill>
                </p:spPr>
                <p:txBody>
                  <a:bodyPr/>
                  <a:lstStyle/>
                  <a:p>
                    <a:r>
                      <a:rPr lang="zh-TW" altLang="en-US">
                        <a:noFill/>
                      </a:rPr>
                      <a:t> </a:t>
                    </a:r>
                  </a:p>
                </p:txBody>
              </p:sp>
            </mc:Fallback>
          </mc:AlternateContent>
        </p:grpSp>
        <p:sp>
          <p:nvSpPr>
            <p:cNvPr id="32" name="矩形 31"/>
            <p:cNvSpPr/>
            <p:nvPr/>
          </p:nvSpPr>
          <p:spPr>
            <a:xfrm>
              <a:off x="2934982" y="2359551"/>
              <a:ext cx="4682292" cy="117728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8" name="箭號: 向右 37"/>
          <p:cNvSpPr/>
          <p:nvPr/>
        </p:nvSpPr>
        <p:spPr>
          <a:xfrm>
            <a:off x="3616543" y="543499"/>
            <a:ext cx="534838" cy="715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9" name="文字方塊 38"/>
              <p:cNvSpPr txBox="1"/>
              <p:nvPr/>
            </p:nvSpPr>
            <p:spPr>
              <a:xfrm>
                <a:off x="5693385" y="941911"/>
                <a:ext cx="9681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693385" y="941911"/>
                <a:ext cx="968150" cy="369332"/>
              </a:xfrm>
              <a:prstGeom prst="rect">
                <a:avLst/>
              </a:prstGeom>
              <a:blipFill>
                <a:blip r:embed="rId24"/>
                <a:stretch>
                  <a:fillRect l="-7547" t="-18333" r="-6918"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7009496" y="928588"/>
                <a:ext cx="9681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r>
                        <a:rPr lang="en-US" altLang="zh-TW" sz="2400" b="0" i="1" smtClean="0">
                          <a:latin typeface="Cambria Math" panose="02040503050406030204" pitchFamily="18" charset="0"/>
                        </a:rPr>
                        <m:t>=</m:t>
                      </m:r>
                      <m:r>
                        <a:rPr lang="en-US" altLang="zh-TW" sz="2400" b="0" i="0" smtClean="0">
                          <a:latin typeface="Cambria Math" panose="02040503050406030204" pitchFamily="18" charset="0"/>
                        </a:rPr>
                        <m:t>0</m:t>
                      </m:r>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7009496" y="928588"/>
                <a:ext cx="968150" cy="369332"/>
              </a:xfrm>
              <a:prstGeom prst="rect">
                <a:avLst/>
              </a:prstGeom>
              <a:blipFill>
                <a:blip r:embed="rId25"/>
                <a:stretch>
                  <a:fillRect l="-7547" t="-16393" r="-691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3670673" y="4942764"/>
                <a:ext cx="5213670"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e>
                          </m:d>
                        </m:e>
                      </m:d>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3670673" y="4942764"/>
                <a:ext cx="5213670" cy="416845"/>
              </a:xfrm>
              <a:prstGeom prst="rect">
                <a:avLst/>
              </a:prstGeom>
              <a:blipFill>
                <a:blip r:embed="rId26"/>
                <a:stretch>
                  <a:fillRect/>
                </a:stretch>
              </a:blipFill>
            </p:spPr>
            <p:txBody>
              <a:bodyPr/>
              <a:lstStyle/>
              <a:p>
                <a:r>
                  <a:rPr lang="zh-TW" altLang="en-US">
                    <a:noFill/>
                  </a:rPr>
                  <a:t> </a:t>
                </a:r>
              </a:p>
            </p:txBody>
          </p:sp>
        </mc:Fallback>
      </mc:AlternateContent>
      <p:sp>
        <p:nvSpPr>
          <p:cNvPr id="9" name="箭號: 向右 8"/>
          <p:cNvSpPr/>
          <p:nvPr/>
        </p:nvSpPr>
        <p:spPr>
          <a:xfrm>
            <a:off x="3215129" y="4525617"/>
            <a:ext cx="434859" cy="2084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2" name="箭號: 向右 41"/>
          <p:cNvSpPr/>
          <p:nvPr/>
        </p:nvSpPr>
        <p:spPr>
          <a:xfrm>
            <a:off x="3213688" y="5085018"/>
            <a:ext cx="434859" cy="2084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箭號: 向右 42"/>
          <p:cNvSpPr/>
          <p:nvPr/>
        </p:nvSpPr>
        <p:spPr>
          <a:xfrm>
            <a:off x="3206786" y="5645188"/>
            <a:ext cx="434859" cy="2084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文字方塊 9"/>
          <p:cNvSpPr txBox="1"/>
          <p:nvPr/>
        </p:nvSpPr>
        <p:spPr>
          <a:xfrm>
            <a:off x="4050211" y="4390980"/>
            <a:ext cx="319315"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4" name="文字方塊 43"/>
          <p:cNvSpPr txBox="1"/>
          <p:nvPr/>
        </p:nvSpPr>
        <p:spPr>
          <a:xfrm>
            <a:off x="4050938" y="4935648"/>
            <a:ext cx="319315"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5" name="文字方塊 44"/>
          <p:cNvSpPr txBox="1"/>
          <p:nvPr/>
        </p:nvSpPr>
        <p:spPr>
          <a:xfrm>
            <a:off x="5789766" y="4404753"/>
            <a:ext cx="1074301"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0</a:t>
            </a:r>
            <a:endParaRPr lang="zh-TW" altLang="en-US" sz="2400" dirty="0"/>
          </a:p>
        </p:txBody>
      </p:sp>
      <p:sp>
        <p:nvSpPr>
          <p:cNvPr id="46" name="文字方塊 45"/>
          <p:cNvSpPr txBox="1"/>
          <p:nvPr/>
        </p:nvSpPr>
        <p:spPr>
          <a:xfrm>
            <a:off x="5789766" y="4956537"/>
            <a:ext cx="1074301"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0</a:t>
            </a:r>
            <a:endParaRPr lang="zh-TW" altLang="en-US" sz="2400" dirty="0"/>
          </a:p>
        </p:txBody>
      </p:sp>
      <p:sp>
        <p:nvSpPr>
          <p:cNvPr id="47" name="文字方塊 46"/>
          <p:cNvSpPr txBox="1"/>
          <p:nvPr/>
        </p:nvSpPr>
        <p:spPr>
          <a:xfrm>
            <a:off x="5789766" y="5518566"/>
            <a:ext cx="1074301"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8" name="文字方塊 47"/>
          <p:cNvSpPr txBox="1"/>
          <p:nvPr/>
        </p:nvSpPr>
        <p:spPr>
          <a:xfrm>
            <a:off x="4050211" y="5518565"/>
            <a:ext cx="323557"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0</a:t>
            </a:r>
            <a:endParaRPr lang="zh-TW" altLang="en-US" sz="2400" dirty="0"/>
          </a:p>
        </p:txBody>
      </p:sp>
      <p:cxnSp>
        <p:nvCxnSpPr>
          <p:cNvPr id="50" name="直線接點 49"/>
          <p:cNvCxnSpPr/>
          <p:nvPr/>
        </p:nvCxnSpPr>
        <p:spPr>
          <a:xfrm>
            <a:off x="5495497" y="4636049"/>
            <a:ext cx="327395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5508712" y="5187369"/>
            <a:ext cx="327395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3994063" y="5749397"/>
            <a:ext cx="177020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4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4" grpId="0"/>
      <p:bldP spid="15" grpId="0"/>
      <p:bldP spid="16" grpId="0"/>
      <p:bldP spid="17" grpId="0"/>
      <p:bldP spid="18" grpId="0"/>
      <p:bldP spid="3" grpId="0" animBg="1"/>
      <p:bldP spid="19" grpId="0" animBg="1"/>
      <p:bldP spid="7" grpId="0"/>
      <p:bldP spid="38" grpId="0" animBg="1"/>
      <p:bldP spid="39" grpId="0"/>
      <p:bldP spid="40" grpId="0"/>
      <p:bldP spid="41" grpId="0"/>
      <p:bldP spid="9" grpId="0" animBg="1"/>
      <p:bldP spid="42" grpId="0" animBg="1"/>
      <p:bldP spid="43" grpId="0" animBg="1"/>
      <p:bldP spid="10" grpId="0" animBg="1"/>
      <p:bldP spid="44" grpId="0" animBg="1"/>
      <p:bldP spid="45" grpId="0" animBg="1"/>
      <p:bldP spid="46" grpId="0" animBg="1"/>
      <p:bldP spid="4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5565756" y="4514724"/>
            <a:ext cx="3016341" cy="13565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4" name="矩形 43"/>
          <p:cNvSpPr/>
          <p:nvPr/>
        </p:nvSpPr>
        <p:spPr>
          <a:xfrm>
            <a:off x="989561" y="4550977"/>
            <a:ext cx="2703085" cy="13565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Step 2: Goodness of a Function</a:t>
            </a:r>
            <a:endParaRPr lang="zh-TW" altLang="en-US" dirty="0"/>
          </a:p>
        </p:txBody>
      </p:sp>
      <mc:AlternateContent xmlns:mc="http://schemas.openxmlformats.org/markup-compatibility/2006" xmlns:a14="http://schemas.microsoft.com/office/drawing/2010/main">
        <mc:Choice Requires="a14">
          <p:sp>
            <p:nvSpPr>
              <p:cNvPr id="4" name="矩形 3"/>
              <p:cNvSpPr/>
              <p:nvPr/>
            </p:nvSpPr>
            <p:spPr>
              <a:xfrm>
                <a:off x="943571" y="1564295"/>
                <a:ext cx="7256858"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𝑁</m:t>
                              </m:r>
                            </m:sup>
                          </m:sSup>
                        </m:e>
                      </m:d>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943571" y="1564295"/>
                <a:ext cx="7256858" cy="645048"/>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00180" y="2232409"/>
                <a:ext cx="8143640"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500180" y="2232409"/>
                <a:ext cx="8143640" cy="64504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122695" y="3305482"/>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122695" y="3305482"/>
                <a:ext cx="7056291" cy="98854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636981" y="2938103"/>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636981" y="2938103"/>
                <a:ext cx="4126978" cy="461665"/>
              </a:xfrm>
              <a:prstGeom prst="rect">
                <a:avLst/>
              </a:prstGeom>
              <a:blipFill>
                <a:blip r:embed="rId6"/>
                <a:stretch>
                  <a:fillRect l="-443" t="-10526" b="-28947"/>
                </a:stretch>
              </a:blipFill>
            </p:spPr>
            <p:txBody>
              <a:bodyPr/>
              <a:lstStyle/>
              <a:p>
                <a:r>
                  <a:rPr lang="zh-TW" altLang="en-US">
                    <a:noFill/>
                  </a:rPr>
                  <a:t> </a:t>
                </a:r>
              </a:p>
            </p:txBody>
          </p:sp>
        </mc:Fallback>
      </mc:AlternateContent>
      <p:cxnSp>
        <p:nvCxnSpPr>
          <p:cNvPr id="9" name="直線接點 8"/>
          <p:cNvCxnSpPr/>
          <p:nvPr/>
        </p:nvCxnSpPr>
        <p:spPr>
          <a:xfrm>
            <a:off x="2125760" y="4023976"/>
            <a:ext cx="5755497"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037819" y="3985966"/>
            <a:ext cx="6289551" cy="461665"/>
          </a:xfrm>
          <a:prstGeom prst="rect">
            <a:avLst/>
          </a:prstGeom>
          <a:noFill/>
        </p:spPr>
        <p:txBody>
          <a:bodyPr wrap="square" rtlCol="0">
            <a:spAutoFit/>
          </a:bodyPr>
          <a:lstStyle/>
          <a:p>
            <a:r>
              <a:rPr lang="en-US" altLang="zh-TW" sz="2400" dirty="0">
                <a:solidFill>
                  <a:srgbClr val="0000FF"/>
                </a:solidFill>
              </a:rPr>
              <a:t>Cross entropy between two Bernoulli distribution</a:t>
            </a:r>
            <a:endParaRPr lang="zh-TW" altLang="en-US" sz="2400" dirty="0">
              <a:solidFill>
                <a:srgbClr val="0000FF"/>
              </a:solidFill>
            </a:endParaRPr>
          </a:p>
        </p:txBody>
      </p:sp>
      <p:grpSp>
        <p:nvGrpSpPr>
          <p:cNvPr id="41" name="群組 40"/>
          <p:cNvGrpSpPr/>
          <p:nvPr/>
        </p:nvGrpSpPr>
        <p:grpSpPr>
          <a:xfrm>
            <a:off x="992948" y="4485272"/>
            <a:ext cx="2653708" cy="1356818"/>
            <a:chOff x="953466" y="4770852"/>
            <a:chExt cx="2653708" cy="1356818"/>
          </a:xfrm>
        </p:grpSpPr>
        <p:sp>
          <p:nvSpPr>
            <p:cNvPr id="11" name="文字方塊 10"/>
            <p:cNvSpPr txBox="1"/>
            <p:nvPr/>
          </p:nvSpPr>
          <p:spPr>
            <a:xfrm>
              <a:off x="953466" y="4770852"/>
              <a:ext cx="2060090" cy="461665"/>
            </a:xfrm>
            <a:prstGeom prst="rect">
              <a:avLst/>
            </a:prstGeom>
            <a:noFill/>
          </p:spPr>
          <p:txBody>
            <a:bodyPr wrap="square" rtlCol="0">
              <a:spAutoFit/>
            </a:bodyPr>
            <a:lstStyle/>
            <a:p>
              <a:pPr algn="ctr"/>
              <a:r>
                <a:rPr lang="en-US" altLang="zh-TW" sz="2400" dirty="0"/>
                <a:t>Distribution p:</a:t>
              </a:r>
              <a:endParaRPr lang="zh-TW" altLang="en-US" sz="2400" dirty="0"/>
            </a:p>
          </p:txBody>
        </p:sp>
        <mc:AlternateContent xmlns:mc="http://schemas.openxmlformats.org/markup-compatibility/2006" xmlns:a14="http://schemas.microsoft.com/office/drawing/2010/main">
          <mc:Choice Requires="a14">
            <p:sp>
              <p:nvSpPr>
                <p:cNvPr id="13" name="文字方塊 12"/>
                <p:cNvSpPr txBox="1"/>
                <p:nvPr/>
              </p:nvSpPr>
              <p:spPr>
                <a:xfrm>
                  <a:off x="1092288" y="5304058"/>
                  <a:ext cx="1987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b="0" i="0" smtClean="0">
                            <a:latin typeface="Cambria Math" panose="02040503050406030204" pitchFamily="18" charset="0"/>
                          </a:rPr>
                          <m:t>p</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=1</m:t>
                            </m:r>
                          </m:e>
                        </m:d>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092288" y="5304058"/>
                  <a:ext cx="1987980" cy="369332"/>
                </a:xfrm>
                <a:prstGeom prst="rect">
                  <a:avLst/>
                </a:prstGeom>
                <a:blipFill>
                  <a:blip r:embed="rId7"/>
                  <a:stretch>
                    <a:fillRect l="-3374" t="-16393" r="-13804"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1083213" y="5758338"/>
                  <a:ext cx="25239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b="0" i="0" smtClean="0">
                            <a:latin typeface="Cambria Math" panose="02040503050406030204" pitchFamily="18" charset="0"/>
                          </a:rPr>
                          <m:t>p</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=0</m:t>
                            </m:r>
                          </m:e>
                        </m:d>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1−</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1083213" y="5758338"/>
                  <a:ext cx="2523961" cy="369332"/>
                </a:xfrm>
                <a:prstGeom prst="rect">
                  <a:avLst/>
                </a:prstGeom>
                <a:blipFill>
                  <a:blip r:embed="rId8"/>
                  <a:stretch>
                    <a:fillRect l="-2657" t="-18333" r="-11111" b="-26667"/>
                  </a:stretch>
                </a:blipFill>
              </p:spPr>
              <p:txBody>
                <a:bodyPr/>
                <a:lstStyle/>
                <a:p>
                  <a:r>
                    <a:rPr lang="zh-TW" altLang="en-US">
                      <a:noFill/>
                    </a:rPr>
                    <a:t> </a:t>
                  </a:r>
                </a:p>
              </p:txBody>
            </p:sp>
          </mc:Fallback>
        </mc:AlternateContent>
      </p:grpSp>
      <p:grpSp>
        <p:nvGrpSpPr>
          <p:cNvPr id="42" name="群組 41"/>
          <p:cNvGrpSpPr/>
          <p:nvPr/>
        </p:nvGrpSpPr>
        <p:grpSpPr>
          <a:xfrm>
            <a:off x="5499044" y="4505346"/>
            <a:ext cx="3083053" cy="1336744"/>
            <a:chOff x="4999577" y="4592430"/>
            <a:chExt cx="3083053" cy="1336744"/>
          </a:xfrm>
        </p:grpSpPr>
        <p:sp>
          <p:nvSpPr>
            <p:cNvPr id="12" name="文字方塊 11"/>
            <p:cNvSpPr txBox="1"/>
            <p:nvPr/>
          </p:nvSpPr>
          <p:spPr>
            <a:xfrm>
              <a:off x="4999577" y="4592430"/>
              <a:ext cx="2060090" cy="461665"/>
            </a:xfrm>
            <a:prstGeom prst="rect">
              <a:avLst/>
            </a:prstGeom>
            <a:noFill/>
          </p:spPr>
          <p:txBody>
            <a:bodyPr wrap="square" rtlCol="0">
              <a:spAutoFit/>
            </a:bodyPr>
            <a:lstStyle/>
            <a:p>
              <a:pPr algn="ctr"/>
              <a:r>
                <a:rPr lang="en-US" altLang="zh-TW" sz="2400" dirty="0"/>
                <a:t>Distribution q:</a:t>
              </a:r>
              <a:endParaRPr lang="zh-TW" altLang="en-US" sz="2400" dirty="0"/>
            </a:p>
          </p:txBody>
        </p:sp>
        <mc:AlternateContent xmlns:mc="http://schemas.openxmlformats.org/markup-compatibility/2006" xmlns:a14="http://schemas.microsoft.com/office/drawing/2010/main">
          <mc:Choice Requires="a14">
            <p:sp>
              <p:nvSpPr>
                <p:cNvPr id="39" name="文字方塊 38"/>
                <p:cNvSpPr txBox="1"/>
                <p:nvPr/>
              </p:nvSpPr>
              <p:spPr>
                <a:xfrm>
                  <a:off x="5133681" y="5047795"/>
                  <a:ext cx="24129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a:latin typeface="Cambria Math" panose="02040503050406030204" pitchFamily="18" charset="0"/>
                          </a:rPr>
                          <m:t>q</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=1</m:t>
                            </m:r>
                          </m:e>
                        </m:d>
                        <m:r>
                          <a:rPr lang="en-US" altLang="zh-TW" sz="2400" b="0" i="1" smtClean="0">
                            <a:latin typeface="Cambria Math" panose="02040503050406030204" pitchFamily="18" charset="0"/>
                          </a:rPr>
                          <m:t>=</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133681" y="5047795"/>
                  <a:ext cx="2412968" cy="369332"/>
                </a:xfrm>
                <a:prstGeom prst="rect">
                  <a:avLst/>
                </a:prstGeom>
                <a:blipFill>
                  <a:blip r:embed="rId9"/>
                  <a:stretch>
                    <a:fillRect l="-2778"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5133681" y="5559842"/>
                  <a:ext cx="29489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b="0" i="0" smtClean="0">
                            <a:latin typeface="Cambria Math" panose="02040503050406030204" pitchFamily="18" charset="0"/>
                          </a:rPr>
                          <m:t>q</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=0</m:t>
                            </m:r>
                          </m:e>
                        </m:d>
                        <m:r>
                          <a:rPr lang="en-US" altLang="zh-TW" sz="2400" b="0" i="1" smtClean="0">
                            <a:latin typeface="Cambria Math" panose="02040503050406030204" pitchFamily="18" charset="0"/>
                          </a:rPr>
                          <m:t>=</m:t>
                        </m:r>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5133681" y="5559842"/>
                  <a:ext cx="2948949" cy="369332"/>
                </a:xfrm>
                <a:prstGeom prst="rect">
                  <a:avLst/>
                </a:prstGeom>
                <a:blipFill>
                  <a:blip r:embed="rId10"/>
                  <a:stretch>
                    <a:fillRect l="-2066" b="-35000"/>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43" name="文字方塊 42"/>
              <p:cNvSpPr txBox="1"/>
              <p:nvPr/>
            </p:nvSpPr>
            <p:spPr>
              <a:xfrm>
                <a:off x="2751148" y="5871293"/>
                <a:ext cx="3923446"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𝐻</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𝑝</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𝑞</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𝑥</m:t>
                          </m:r>
                        </m:sub>
                        <m:sup/>
                        <m:e>
                          <m:r>
                            <a:rPr lang="en-US" altLang="zh-TW" sz="2400" b="0" i="1" smtClean="0">
                              <a:latin typeface="Cambria Math" panose="02040503050406030204" pitchFamily="18" charset="0"/>
                            </a:rPr>
                            <m:t>𝑝</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𝑙𝑛</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𝑞</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e>
                          </m:d>
                        </m:e>
                      </m:nary>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751148" y="5871293"/>
                <a:ext cx="3923446" cy="896207"/>
              </a:xfrm>
              <a:prstGeom prst="rect">
                <a:avLst/>
              </a:prstGeom>
              <a:blipFill>
                <a:blip r:embed="rId11"/>
                <a:stretch>
                  <a:fillRect/>
                </a:stretch>
              </a:blipFill>
            </p:spPr>
            <p:txBody>
              <a:bodyPr/>
              <a:lstStyle/>
              <a:p>
                <a:r>
                  <a:rPr lang="zh-TW" altLang="en-US">
                    <a:noFill/>
                  </a:rPr>
                  <a:t> </a:t>
                </a:r>
              </a:p>
            </p:txBody>
          </p:sp>
        </mc:Fallback>
      </mc:AlternateContent>
      <p:sp>
        <p:nvSpPr>
          <p:cNvPr id="46" name="箭號: 左-右雙向 45"/>
          <p:cNvSpPr/>
          <p:nvPr/>
        </p:nvSpPr>
        <p:spPr>
          <a:xfrm>
            <a:off x="3692646" y="4789715"/>
            <a:ext cx="1806398" cy="40640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8" name="文字方塊 47"/>
          <p:cNvSpPr txBox="1"/>
          <p:nvPr/>
        </p:nvSpPr>
        <p:spPr>
          <a:xfrm>
            <a:off x="4013716" y="5018478"/>
            <a:ext cx="1168879" cy="830997"/>
          </a:xfrm>
          <a:prstGeom prst="rect">
            <a:avLst/>
          </a:prstGeom>
          <a:noFill/>
        </p:spPr>
        <p:txBody>
          <a:bodyPr wrap="square" rtlCol="0">
            <a:spAutoFit/>
          </a:bodyPr>
          <a:lstStyle/>
          <a:p>
            <a:pPr algn="ctr"/>
            <a:r>
              <a:rPr lang="en-US" altLang="zh-TW" sz="2400" dirty="0">
                <a:solidFill>
                  <a:srgbClr val="0000FF"/>
                </a:solidFill>
              </a:rPr>
              <a:t>cross entropy</a:t>
            </a:r>
            <a:endParaRPr lang="zh-TW" altLang="en-US" sz="2400" dirty="0">
              <a:solidFill>
                <a:srgbClr val="0000FF"/>
              </a:solidFill>
            </a:endParaRPr>
          </a:p>
        </p:txBody>
      </p:sp>
    </p:spTree>
    <p:extLst>
      <p:ext uri="{BB962C8B-B14F-4D97-AF65-F5344CB8AC3E}">
        <p14:creationId xmlns:p14="http://schemas.microsoft.com/office/powerpoint/2010/main" val="343593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4" grpId="0" animBg="1"/>
      <p:bldP spid="6" grpId="0"/>
      <p:bldP spid="7" grpId="0"/>
      <p:bldP spid="10" grpId="0"/>
      <p:bldP spid="43" grpId="0"/>
      <p:bldP spid="46" grpId="0" animBg="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2: Goodness of a Function</a:t>
            </a:r>
            <a:endParaRPr lang="zh-TW" altLang="en-US" dirty="0"/>
          </a:p>
        </p:txBody>
      </p:sp>
      <mc:AlternateContent xmlns:mc="http://schemas.openxmlformats.org/markup-compatibility/2006" xmlns:a14="http://schemas.microsoft.com/office/drawing/2010/main">
        <mc:Choice Requires="a14">
          <p:sp>
            <p:nvSpPr>
              <p:cNvPr id="4" name="矩形 3"/>
              <p:cNvSpPr/>
              <p:nvPr/>
            </p:nvSpPr>
            <p:spPr>
              <a:xfrm>
                <a:off x="943571" y="1564295"/>
                <a:ext cx="7256858"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𝑁</m:t>
                              </m:r>
                            </m:sup>
                          </m:sSup>
                        </m:e>
                      </m:d>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943571" y="1564295"/>
                <a:ext cx="7256858" cy="645048"/>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00180" y="2232409"/>
                <a:ext cx="8143640"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500180" y="2232409"/>
                <a:ext cx="8143640" cy="64504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122695" y="3305482"/>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122695" y="3305482"/>
                <a:ext cx="7056291" cy="98854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636981" y="2938103"/>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636981" y="2938103"/>
                <a:ext cx="4126978" cy="461665"/>
              </a:xfrm>
              <a:prstGeom prst="rect">
                <a:avLst/>
              </a:prstGeom>
              <a:blipFill>
                <a:blip r:embed="rId6"/>
                <a:stretch>
                  <a:fillRect l="-443" t="-10526" b="-28947"/>
                </a:stretch>
              </a:blipFill>
            </p:spPr>
            <p:txBody>
              <a:bodyPr/>
              <a:lstStyle/>
              <a:p>
                <a:r>
                  <a:rPr lang="zh-TW" altLang="en-US">
                    <a:noFill/>
                  </a:rPr>
                  <a:t> </a:t>
                </a:r>
              </a:p>
            </p:txBody>
          </p:sp>
        </mc:Fallback>
      </mc:AlternateContent>
      <p:cxnSp>
        <p:nvCxnSpPr>
          <p:cNvPr id="9" name="直線接點 8"/>
          <p:cNvCxnSpPr/>
          <p:nvPr/>
        </p:nvCxnSpPr>
        <p:spPr>
          <a:xfrm>
            <a:off x="2125760" y="4023976"/>
            <a:ext cx="5755497"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037819" y="3985966"/>
            <a:ext cx="6289551" cy="461665"/>
          </a:xfrm>
          <a:prstGeom prst="rect">
            <a:avLst/>
          </a:prstGeom>
          <a:noFill/>
        </p:spPr>
        <p:txBody>
          <a:bodyPr wrap="square" rtlCol="0">
            <a:spAutoFit/>
          </a:bodyPr>
          <a:lstStyle/>
          <a:p>
            <a:r>
              <a:rPr lang="en-US" altLang="zh-TW" sz="2400" dirty="0">
                <a:solidFill>
                  <a:srgbClr val="0000FF"/>
                </a:solidFill>
              </a:rPr>
              <a:t>Cross entropy between two Bernoulli distribution</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22" name="矩形 21"/>
              <p:cNvSpPr/>
              <p:nvPr/>
            </p:nvSpPr>
            <p:spPr>
              <a:xfrm>
                <a:off x="6761141" y="4935901"/>
                <a:ext cx="10307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6761141" y="4935901"/>
                <a:ext cx="1030795" cy="461665"/>
              </a:xfrm>
              <a:prstGeom prst="rect">
                <a:avLst/>
              </a:prstGeom>
              <a:blipFill>
                <a:blip r:embed="rId7"/>
                <a:stretch>
                  <a:fillRect l="-1183" b="-18667"/>
                </a:stretch>
              </a:blipFill>
            </p:spPr>
            <p:txBody>
              <a:bodyPr/>
              <a:lstStyle/>
              <a:p>
                <a:r>
                  <a:rPr lang="zh-TW" altLang="en-US">
                    <a:noFill/>
                  </a:rPr>
                  <a:t> </a:t>
                </a:r>
              </a:p>
            </p:txBody>
          </p:sp>
        </mc:Fallback>
      </mc:AlternateContent>
      <p:cxnSp>
        <p:nvCxnSpPr>
          <p:cNvPr id="25" name="直線接點 24"/>
          <p:cNvCxnSpPr/>
          <p:nvPr/>
        </p:nvCxnSpPr>
        <p:spPr>
          <a:xfrm>
            <a:off x="5695442" y="4949534"/>
            <a:ext cx="0" cy="869349"/>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698018" y="5059758"/>
            <a:ext cx="1065699" cy="26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712873" y="5476776"/>
            <a:ext cx="310208" cy="254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矩形 27"/>
              <p:cNvSpPr/>
              <p:nvPr/>
            </p:nvSpPr>
            <p:spPr>
              <a:xfrm>
                <a:off x="6207782" y="5385206"/>
                <a:ext cx="1566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6207782" y="5385206"/>
                <a:ext cx="1566775" cy="461665"/>
              </a:xfrm>
              <a:prstGeom prst="rect">
                <a:avLst/>
              </a:prstGeom>
              <a:blipFill>
                <a:blip r:embed="rId8"/>
                <a:stretch>
                  <a:fillRect b="-17105"/>
                </a:stretch>
              </a:blipFill>
            </p:spPr>
            <p:txBody>
              <a:bodyPr/>
              <a:lstStyle/>
              <a:p>
                <a:r>
                  <a:rPr lang="zh-TW" altLang="en-US">
                    <a:noFill/>
                  </a:rPr>
                  <a:t> </a:t>
                </a:r>
              </a:p>
            </p:txBody>
          </p:sp>
        </mc:Fallback>
      </mc:AlternateContent>
      <p:cxnSp>
        <p:nvCxnSpPr>
          <p:cNvPr id="29" name="直線接點 28"/>
          <p:cNvCxnSpPr/>
          <p:nvPr/>
        </p:nvCxnSpPr>
        <p:spPr>
          <a:xfrm>
            <a:off x="1923345" y="4859444"/>
            <a:ext cx="0" cy="869349"/>
          </a:xfrm>
          <a:prstGeom prst="line">
            <a:avLst/>
          </a:prstGeom>
          <a:ln w="57150"/>
        </p:spPr>
        <p:style>
          <a:lnRef idx="2">
            <a:schemeClr val="accent2"/>
          </a:lnRef>
          <a:fillRef idx="0">
            <a:schemeClr val="accent2"/>
          </a:fillRef>
          <a:effectRef idx="1">
            <a:schemeClr val="accent2"/>
          </a:effectRef>
          <a:fontRef idx="minor">
            <a:schemeClr val="tx1"/>
          </a:fontRef>
        </p:style>
      </p:cxnSp>
      <p:sp>
        <p:nvSpPr>
          <p:cNvPr id="30" name="矩形 29"/>
          <p:cNvSpPr/>
          <p:nvPr/>
        </p:nvSpPr>
        <p:spPr>
          <a:xfrm>
            <a:off x="1912770" y="5015492"/>
            <a:ext cx="1260000" cy="2614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1" name="文字方塊 30"/>
          <p:cNvSpPr txBox="1"/>
          <p:nvPr/>
        </p:nvSpPr>
        <p:spPr>
          <a:xfrm>
            <a:off x="3059509" y="4918687"/>
            <a:ext cx="781135" cy="461665"/>
          </a:xfrm>
          <a:prstGeom prst="rect">
            <a:avLst/>
          </a:prstGeom>
          <a:noFill/>
        </p:spPr>
        <p:txBody>
          <a:bodyPr wrap="square" rtlCol="0">
            <a:spAutoFit/>
          </a:bodyPr>
          <a:lstStyle/>
          <a:p>
            <a:pPr algn="ctr"/>
            <a:r>
              <a:rPr lang="en-US" altLang="zh-TW" sz="2400" dirty="0"/>
              <a:t>1.0</a:t>
            </a:r>
            <a:endParaRPr lang="zh-TW" altLang="en-US" sz="2400" dirty="0"/>
          </a:p>
        </p:txBody>
      </p:sp>
      <mc:AlternateContent xmlns:mc="http://schemas.openxmlformats.org/markup-compatibility/2006" xmlns:a14="http://schemas.microsoft.com/office/drawing/2010/main">
        <mc:Choice Requires="a14">
          <p:sp>
            <p:nvSpPr>
              <p:cNvPr id="32" name="文字方塊 31"/>
              <p:cNvSpPr txBox="1"/>
              <p:nvPr/>
            </p:nvSpPr>
            <p:spPr>
              <a:xfrm>
                <a:off x="997470" y="5677727"/>
                <a:ext cx="3090599" cy="830997"/>
              </a:xfrm>
              <a:prstGeom prst="rect">
                <a:avLst/>
              </a:prstGeom>
              <a:noFill/>
            </p:spPr>
            <p:txBody>
              <a:bodyPr wrap="square" rtlCol="0">
                <a:spAutoFit/>
              </a:bodyPr>
              <a:lstStyle/>
              <a:p>
                <a:pPr algn="ctr"/>
                <a:r>
                  <a:rPr lang="en-US" altLang="zh-TW" sz="2400" dirty="0"/>
                  <a:t>Ground Truth </a:t>
                </a:r>
                <a:endParaRPr lang="en-US" altLang="zh-TW" sz="2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997470" y="5677727"/>
                <a:ext cx="3090599" cy="830997"/>
              </a:xfrm>
              <a:prstGeom prst="rect">
                <a:avLst/>
              </a:prstGeom>
              <a:blipFill>
                <a:blip r:embed="rId9"/>
                <a:stretch>
                  <a:fillRect t="-5839" b="-5109"/>
                </a:stretch>
              </a:blipFill>
            </p:spPr>
            <p:txBody>
              <a:bodyPr/>
              <a:lstStyle/>
              <a:p>
                <a:r>
                  <a:rPr lang="zh-TW" altLang="en-US">
                    <a:noFill/>
                  </a:rPr>
                  <a:t> </a:t>
                </a:r>
              </a:p>
            </p:txBody>
          </p:sp>
        </mc:Fallback>
      </mc:AlternateContent>
      <p:sp>
        <p:nvSpPr>
          <p:cNvPr id="33" name="箭號: 左-右雙向 32"/>
          <p:cNvSpPr/>
          <p:nvPr/>
        </p:nvSpPr>
        <p:spPr>
          <a:xfrm>
            <a:off x="4036239" y="5126229"/>
            <a:ext cx="1262531" cy="33980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4" name="文字方塊 33"/>
          <p:cNvSpPr txBox="1"/>
          <p:nvPr/>
        </p:nvSpPr>
        <p:spPr>
          <a:xfrm>
            <a:off x="3795307" y="5403384"/>
            <a:ext cx="1744394" cy="830997"/>
          </a:xfrm>
          <a:prstGeom prst="rect">
            <a:avLst/>
          </a:prstGeom>
          <a:noFill/>
        </p:spPr>
        <p:txBody>
          <a:bodyPr wrap="square" rtlCol="0">
            <a:spAutoFit/>
          </a:bodyPr>
          <a:lstStyle/>
          <a:p>
            <a:pPr algn="ctr"/>
            <a:r>
              <a:rPr lang="en-US" altLang="zh-TW" sz="2400" dirty="0"/>
              <a:t>cross entropy</a:t>
            </a:r>
            <a:endParaRPr lang="zh-TW" altLang="en-US" sz="2400" dirty="0"/>
          </a:p>
        </p:txBody>
      </p:sp>
      <p:sp>
        <p:nvSpPr>
          <p:cNvPr id="8" name="文字方塊 7"/>
          <p:cNvSpPr txBox="1"/>
          <p:nvPr/>
        </p:nvSpPr>
        <p:spPr>
          <a:xfrm>
            <a:off x="3914835" y="4667376"/>
            <a:ext cx="1479196" cy="461665"/>
          </a:xfrm>
          <a:prstGeom prst="rect">
            <a:avLst/>
          </a:prstGeom>
          <a:noFill/>
        </p:spPr>
        <p:txBody>
          <a:bodyPr wrap="square" rtlCol="0">
            <a:spAutoFit/>
          </a:bodyPr>
          <a:lstStyle/>
          <a:p>
            <a:pPr algn="ctr"/>
            <a:r>
              <a:rPr lang="en-US" altLang="zh-TW" sz="2400" dirty="0">
                <a:solidFill>
                  <a:srgbClr val="FF0000"/>
                </a:solidFill>
              </a:rPr>
              <a:t>minimize</a:t>
            </a:r>
            <a:endParaRPr lang="zh-TW" altLang="en-US" sz="2400" dirty="0">
              <a:solidFill>
                <a:srgbClr val="FF0000"/>
              </a:solidFill>
            </a:endParaRPr>
          </a:p>
        </p:txBody>
      </p:sp>
      <p:sp>
        <p:nvSpPr>
          <p:cNvPr id="37" name="文字方塊 36"/>
          <p:cNvSpPr txBox="1"/>
          <p:nvPr/>
        </p:nvSpPr>
        <p:spPr>
          <a:xfrm>
            <a:off x="1200971" y="5280964"/>
            <a:ext cx="781135" cy="461665"/>
          </a:xfrm>
          <a:prstGeom prst="rect">
            <a:avLst/>
          </a:prstGeom>
          <a:noFill/>
        </p:spPr>
        <p:txBody>
          <a:bodyPr wrap="square" rtlCol="0">
            <a:spAutoFit/>
          </a:bodyPr>
          <a:lstStyle/>
          <a:p>
            <a:pPr algn="ctr"/>
            <a:r>
              <a:rPr lang="en-US" altLang="zh-TW" sz="2400" dirty="0"/>
              <a:t>0.0</a:t>
            </a:r>
            <a:endParaRPr lang="zh-TW" altLang="en-US" sz="2400" dirty="0"/>
          </a:p>
        </p:txBody>
      </p:sp>
    </p:spTree>
    <p:extLst>
      <p:ext uri="{BB962C8B-B14F-4D97-AF65-F5344CB8AC3E}">
        <p14:creationId xmlns:p14="http://schemas.microsoft.com/office/powerpoint/2010/main" val="279714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animBg="1"/>
      <p:bldP spid="27" grpId="0" animBg="1"/>
      <p:bldP spid="28" grpId="0"/>
      <p:bldP spid="30" grpId="0" animBg="1"/>
      <p:bldP spid="31" grpId="0"/>
      <p:bldP spid="32" grpId="0"/>
      <p:bldP spid="33" grpId="0" animBg="1"/>
      <p:bldP spid="34" grpId="0"/>
      <p:bldP spid="8"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3: Find the best function</a:t>
            </a:r>
            <a:endParaRPr lang="zh-TW" altLang="en-US" dirty="0"/>
          </a:p>
        </p:txBody>
      </p:sp>
      <mc:AlternateContent xmlns:mc="http://schemas.openxmlformats.org/markup-compatibility/2006" xmlns:a14="http://schemas.microsoft.com/office/drawing/2010/main">
        <mc:Choice Requires="a14">
          <p:sp>
            <p:nvSpPr>
              <p:cNvPr id="5" name="文字方塊 4"/>
              <p:cNvSpPr txBox="1"/>
              <p:nvPr/>
            </p:nvSpPr>
            <p:spPr>
              <a:xfrm>
                <a:off x="1001486" y="2345035"/>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1001486" y="2345035"/>
                <a:ext cx="564706" cy="369332"/>
              </a:xfrm>
              <a:prstGeom prst="rect">
                <a:avLst/>
              </a:prstGeom>
              <a:blipFill>
                <a:blip r:embed="rId2"/>
                <a:stretch>
                  <a:fillRect l="-12903" r="-3226" b="-16667"/>
                </a:stretch>
              </a:blipFill>
            </p:spPr>
            <p:txBody>
              <a:bodyPr/>
              <a:lstStyle/>
              <a:p>
                <a:r>
                  <a:rPr lang="zh-TW" altLang="en-US">
                    <a:noFill/>
                  </a:rPr>
                  <a:t> </a:t>
                </a:r>
              </a:p>
            </p:txBody>
          </p:sp>
        </mc:Fallback>
      </mc:AlternateContent>
      <p:cxnSp>
        <p:nvCxnSpPr>
          <p:cNvPr id="6" name="直線接點 5"/>
          <p:cNvCxnSpPr/>
          <p:nvPr/>
        </p:nvCxnSpPr>
        <p:spPr>
          <a:xfrm flipV="1">
            <a:off x="494514" y="2345035"/>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p:cNvSpPr/>
              <p:nvPr/>
            </p:nvSpPr>
            <p:spPr>
              <a:xfrm>
                <a:off x="357195" y="1894095"/>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357195" y="1894095"/>
                <a:ext cx="1706108"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850567" y="1690689"/>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850567" y="1690689"/>
                <a:ext cx="7056291" cy="98854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926328"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3926328" y="2355760"/>
                <a:ext cx="564706" cy="369332"/>
              </a:xfrm>
              <a:prstGeom prst="rect">
                <a:avLst/>
              </a:prstGeom>
              <a:blipFill>
                <a:blip r:embed="rId5"/>
                <a:stretch>
                  <a:fillRect l="-12903" r="-3226" b="-14754"/>
                </a:stretch>
              </a:blipFill>
            </p:spPr>
            <p:txBody>
              <a:bodyPr/>
              <a:lstStyle/>
              <a:p>
                <a:r>
                  <a:rPr lang="zh-TW" altLang="en-US">
                    <a:noFill/>
                  </a:rPr>
                  <a:t> </a:t>
                </a:r>
              </a:p>
            </p:txBody>
          </p:sp>
        </mc:Fallback>
      </mc:AlternateContent>
      <p:cxnSp>
        <p:nvCxnSpPr>
          <p:cNvPr id="14" name="直線接點 13"/>
          <p:cNvCxnSpPr/>
          <p:nvPr/>
        </p:nvCxnSpPr>
        <p:spPr>
          <a:xfrm flipV="1">
            <a:off x="3419356" y="2355760"/>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p:cNvSpPr txBox="1"/>
              <p:nvPr/>
            </p:nvSpPr>
            <p:spPr>
              <a:xfrm>
                <a:off x="7251919"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7251919" y="2355760"/>
                <a:ext cx="564706" cy="369332"/>
              </a:xfrm>
              <a:prstGeom prst="rect">
                <a:avLst/>
              </a:prstGeom>
              <a:blipFill>
                <a:blip r:embed="rId6"/>
                <a:stretch>
                  <a:fillRect l="-13043" r="-4348" b="-14754"/>
                </a:stretch>
              </a:blipFill>
            </p:spPr>
            <p:txBody>
              <a:bodyPr/>
              <a:lstStyle/>
              <a:p>
                <a:r>
                  <a:rPr lang="zh-TW" altLang="en-US">
                    <a:noFill/>
                  </a:rPr>
                  <a:t> </a:t>
                </a:r>
              </a:p>
            </p:txBody>
          </p:sp>
        </mc:Fallback>
      </mc:AlternateContent>
      <p:cxnSp>
        <p:nvCxnSpPr>
          <p:cNvPr id="16" name="直線接點 15"/>
          <p:cNvCxnSpPr/>
          <p:nvPr/>
        </p:nvCxnSpPr>
        <p:spPr>
          <a:xfrm>
            <a:off x="6354059" y="2355760"/>
            <a:ext cx="21467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字方塊 16"/>
              <p:cNvSpPr txBox="1"/>
              <p:nvPr/>
            </p:nvSpPr>
            <p:spPr>
              <a:xfrm>
                <a:off x="1484990" y="5686921"/>
                <a:ext cx="1008994"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1484990" y="5686921"/>
                <a:ext cx="1008994" cy="385555"/>
              </a:xfrm>
              <a:prstGeom prst="rect">
                <a:avLst/>
              </a:prstGeom>
              <a:blipFill>
                <a:blip r:embed="rId7"/>
                <a:stretch>
                  <a:fillRect l="-10909" b="-3015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2493984" y="5704301"/>
                <a:ext cx="980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2493984" y="5704301"/>
                <a:ext cx="980461" cy="369332"/>
              </a:xfrm>
              <a:prstGeom prst="rect">
                <a:avLst/>
              </a:prstGeom>
              <a:blipFill>
                <a:blip r:embed="rId8"/>
                <a:stretch>
                  <a:fillRect l="-31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394396" y="6133398"/>
                <a:ext cx="25747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m:t>
                      </m:r>
                      <m:f>
                        <m:fPr>
                          <m:type m:val="lin"/>
                          <m:ctrlPr>
                            <a:rPr lang="en-US" altLang="zh-TW" sz="2400" b="0" i="1" smtClean="0">
                              <a:latin typeface="Cambria Math" panose="02040503050406030204" pitchFamily="18" charset="0"/>
                              <a:ea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1</m:t>
                          </m:r>
                        </m:num>
                        <m:den>
                          <m:r>
                            <a:rPr lang="en-US" altLang="zh-TW" sz="2400" i="1">
                              <a:latin typeface="Cambria Math" panose="02040503050406030204" pitchFamily="18" charset="0"/>
                              <a:ea typeface="Cambria Math" panose="02040503050406030204" pitchFamily="18" charset="0"/>
                            </a:rPr>
                            <m:t>1+</m:t>
                          </m:r>
                          <m:r>
                            <a:rPr lang="en-US" altLang="zh-TW" sz="2400" i="1">
                              <a:latin typeface="Cambria Math" panose="02040503050406030204" pitchFamily="18" charset="0"/>
                              <a:ea typeface="Cambria Math" panose="02040503050406030204" pitchFamily="18" charset="0"/>
                            </a:rPr>
                            <m:t>𝑒𝑥𝑝</m:t>
                          </m:r>
                          <m:d>
                            <m:dPr>
                              <m:ctrlPr>
                                <a:rPr lang="en-US" altLang="zh-TW" sz="2400" i="1">
                                  <a:latin typeface="Cambria Math" panose="02040503050406030204" pitchFamily="18" charset="0"/>
                                  <a:ea typeface="Cambria Math" panose="02040503050406030204" pitchFamily="18" charset="0"/>
                                </a:rPr>
                              </m:ctrlPr>
                            </m:dPr>
                            <m:e>
                              <m:r>
                                <a:rPr lang="en-US" altLang="zh-TW" sz="2400" i="1">
                                  <a:latin typeface="Cambria Math" panose="02040503050406030204" pitchFamily="18" charset="0"/>
                                </a:rPr>
                                <m:t>−</m:t>
                              </m:r>
                              <m:r>
                                <a:rPr lang="en-US" altLang="zh-TW" sz="2400" b="0" i="1" smtClean="0">
                                  <a:latin typeface="Cambria Math" panose="02040503050406030204" pitchFamily="18" charset="0"/>
                                </a:rPr>
                                <m:t>𝑧</m:t>
                              </m:r>
                            </m:e>
                          </m:d>
                        </m:den>
                      </m:f>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1394396" y="6133398"/>
                <a:ext cx="2574743" cy="461665"/>
              </a:xfrm>
              <a:prstGeom prst="rect">
                <a:avLst/>
              </a:prstGeom>
              <a:blipFill>
                <a:blip r:embed="rId9"/>
                <a:stretch>
                  <a:fillRect t="-125000" b="-1907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4344848" y="5673814"/>
                <a:ext cx="3796489"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344848" y="5673814"/>
                <a:ext cx="3796489" cy="896207"/>
              </a:xfrm>
              <a:prstGeom prst="rect">
                <a:avLst/>
              </a:prstGeom>
              <a:blipFill>
                <a:blip r:embed="rId10"/>
                <a:stretch>
                  <a:fillRect/>
                </a:stretch>
              </a:blipFill>
            </p:spPr>
            <p:txBody>
              <a:bodyPr/>
              <a:lstStyle/>
              <a:p>
                <a:r>
                  <a:rPr lang="zh-TW" altLang="en-US">
                    <a:noFill/>
                  </a:rPr>
                  <a:t> </a:t>
                </a:r>
              </a:p>
            </p:txBody>
          </p:sp>
        </mc:Fallback>
      </mc:AlternateContent>
      <p:cxnSp>
        <p:nvCxnSpPr>
          <p:cNvPr id="21" name="直線接點 20"/>
          <p:cNvCxnSpPr/>
          <p:nvPr/>
        </p:nvCxnSpPr>
        <p:spPr>
          <a:xfrm>
            <a:off x="-366309" y="5439006"/>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518570" y="3025046"/>
                <a:ext cx="3798091" cy="779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i="1" smtClean="0">
                          <a:latin typeface="Cambria Math" panose="02040503050406030204" pitchFamily="18" charset="0"/>
                        </a:rPr>
                        <m:t>=</m:t>
                      </m:r>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18570" y="3025046"/>
                <a:ext cx="3798091" cy="779188"/>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4674192" y="2986125"/>
                <a:ext cx="1409040" cy="857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4674192" y="2986125"/>
                <a:ext cx="1409040" cy="857029"/>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20382" y="4307992"/>
                <a:ext cx="1111393" cy="716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20382" y="4307992"/>
                <a:ext cx="1111393" cy="71673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1566192" y="4310776"/>
                <a:ext cx="1800108"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1566192" y="4310776"/>
                <a:ext cx="1800108" cy="768993"/>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373094" y="4341629"/>
                <a:ext cx="3037883" cy="7461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e>
                      </m:d>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373094" y="4341629"/>
                <a:ext cx="3037883" cy="746102"/>
              </a:xfrm>
              <a:prstGeom prst="rect">
                <a:avLst/>
              </a:prstGeom>
              <a:blipFill>
                <a:blip r:embed="rId15"/>
                <a:stretch>
                  <a:fillRect/>
                </a:stretch>
              </a:blipFill>
            </p:spPr>
            <p:txBody>
              <a:bodyPr/>
              <a:lstStyle/>
              <a:p>
                <a:r>
                  <a:rPr lang="zh-TW" altLang="en-US">
                    <a:noFill/>
                  </a:rPr>
                  <a:t> </a:t>
                </a:r>
              </a:p>
            </p:txBody>
          </p:sp>
        </mc:Fallback>
      </mc:AlternateContent>
      <p:cxnSp>
        <p:nvCxnSpPr>
          <p:cNvPr id="28" name="直線接點 27"/>
          <p:cNvCxnSpPr/>
          <p:nvPr/>
        </p:nvCxnSpPr>
        <p:spPr>
          <a:xfrm>
            <a:off x="3771081" y="4827133"/>
            <a:ext cx="552743" cy="2951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4322005" y="4639654"/>
            <a:ext cx="602861" cy="231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3111267" y="1310586"/>
                <a:ext cx="2410788"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111267" y="1310586"/>
                <a:ext cx="2410788" cy="552715"/>
              </a:xfrm>
              <a:prstGeom prst="rect">
                <a:avLst/>
              </a:prstGeom>
              <a:blipFill>
                <a:blip r:embed="rId17"/>
                <a:stretch>
                  <a:fillRect/>
                </a:stretch>
              </a:blipFill>
            </p:spPr>
            <p:txBody>
              <a:bodyPr/>
              <a:lstStyle/>
              <a:p>
                <a:r>
                  <a:rPr lang="zh-TW" altLang="en-US">
                    <a:noFill/>
                  </a:rPr>
                  <a:t> </a:t>
                </a:r>
              </a:p>
            </p:txBody>
          </p:sp>
        </mc:Fallback>
      </mc:AlternateContent>
      <p:sp>
        <p:nvSpPr>
          <p:cNvPr id="32" name="矩形 31"/>
          <p:cNvSpPr/>
          <p:nvPr/>
        </p:nvSpPr>
        <p:spPr>
          <a:xfrm>
            <a:off x="3499210" y="1894095"/>
            <a:ext cx="1392826"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3"/>
          <p:cNvCxnSpPr/>
          <p:nvPr/>
        </p:nvCxnSpPr>
        <p:spPr>
          <a:xfrm flipH="1">
            <a:off x="1394396" y="3614057"/>
            <a:ext cx="1099588" cy="69393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6361996" y="2930235"/>
            <a:ext cx="2577106" cy="2061577"/>
            <a:chOff x="6361996" y="2930235"/>
            <a:chExt cx="2577106" cy="2061577"/>
          </a:xfrm>
        </p:grpSpPr>
        <p:pic>
          <p:nvPicPr>
            <p:cNvPr id="27" name="圖片 26"/>
            <p:cNvPicPr>
              <a:picLocks noChangeAspect="1"/>
            </p:cNvPicPr>
            <p:nvPr/>
          </p:nvPicPr>
          <p:blipFill>
            <a:blip r:embed="rId18"/>
            <a:stretch>
              <a:fillRect/>
            </a:stretch>
          </p:blipFill>
          <p:spPr>
            <a:xfrm>
              <a:off x="6361996" y="2930235"/>
              <a:ext cx="2577106" cy="2061577"/>
            </a:xfrm>
            <a:prstGeom prst="rect">
              <a:avLst/>
            </a:prstGeom>
          </p:spPr>
        </p:pic>
        <mc:AlternateContent xmlns:mc="http://schemas.openxmlformats.org/markup-compatibility/2006" xmlns:a14="http://schemas.microsoft.com/office/drawing/2010/main">
          <mc:Choice Requires="a14">
            <p:sp>
              <p:nvSpPr>
                <p:cNvPr id="33" name="文字方塊 32"/>
                <p:cNvSpPr txBox="1"/>
                <p:nvPr/>
              </p:nvSpPr>
              <p:spPr>
                <a:xfrm>
                  <a:off x="7080348" y="3244725"/>
                  <a:ext cx="83787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oMath>
                    </m:oMathPara>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7080348" y="3244725"/>
                  <a:ext cx="837875" cy="369332"/>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848107" y="3857291"/>
                  <a:ext cx="1021946" cy="8090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i="1">
                                <a:latin typeface="Cambria Math" panose="02040503050406030204" pitchFamily="18" charset="0"/>
                              </a:rPr>
                              <m:t>𝑧</m:t>
                            </m:r>
                          </m:den>
                        </m:f>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7848107" y="3857291"/>
                  <a:ext cx="1021946" cy="809068"/>
                </a:xfrm>
                <a:prstGeom prst="rect">
                  <a:avLst/>
                </a:prstGeom>
                <a:blipFill>
                  <a:blip r:embed="rId20"/>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23153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5" grpId="0"/>
      <p:bldP spid="22" grpId="0"/>
      <p:bldP spid="23" grpId="0"/>
      <p:bldP spid="24" grpId="0"/>
      <p:bldP spid="25" grpId="0"/>
      <p:bldP spid="26" grpId="0"/>
      <p:bldP spid="31" grpId="0"/>
      <p:bldP spid="32"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3422</TotalTime>
  <Words>2397</Words>
  <Application>Microsoft Office PowerPoint</Application>
  <PresentationFormat>全屏显示(4:3)</PresentationFormat>
  <Paragraphs>655</Paragraphs>
  <Slides>38</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8" baseType="lpstr">
      <vt:lpstr>新細明體</vt:lpstr>
      <vt:lpstr>Arial</vt:lpstr>
      <vt:lpstr>Calibri</vt:lpstr>
      <vt:lpstr>Calibri Light</vt:lpstr>
      <vt:lpstr>Cambria Math</vt:lpstr>
      <vt:lpstr>Courier New</vt:lpstr>
      <vt:lpstr>times</vt:lpstr>
      <vt:lpstr>Wingdings</vt:lpstr>
      <vt:lpstr>Office 佈景主題</vt:lpstr>
      <vt:lpstr>方程式</vt:lpstr>
      <vt:lpstr>Classification:  Logistic Regression</vt:lpstr>
      <vt:lpstr>有關分組</vt:lpstr>
      <vt:lpstr>Step 1: Function Set</vt:lpstr>
      <vt:lpstr>Step 1: Function Set</vt:lpstr>
      <vt:lpstr>Step 2: Goodness of a Function</vt:lpstr>
      <vt:lpstr>PowerPoint 演示文稿</vt:lpstr>
      <vt:lpstr>Step 2: Goodness of a Function</vt:lpstr>
      <vt:lpstr>Step 2: Goodness of a Function</vt:lpstr>
      <vt:lpstr>Step 3: Find the best function</vt:lpstr>
      <vt:lpstr>Step 3: Find the best function</vt:lpstr>
      <vt:lpstr>Step 3: Find the best function</vt:lpstr>
      <vt:lpstr>PowerPoint 演示文稿</vt:lpstr>
      <vt:lpstr>PowerPoint 演示文稿</vt:lpstr>
      <vt:lpstr>Cross Entropy v.s. Square Error</vt:lpstr>
      <vt:lpstr>PowerPoint 演示文稿</vt:lpstr>
      <vt:lpstr>PowerPoint 演示文稿</vt:lpstr>
      <vt:lpstr>PowerPoint 演示文稿</vt:lpstr>
      <vt:lpstr>Discriminative v.s. Generative</vt:lpstr>
      <vt:lpstr>Generative v.s. Discriminative</vt:lpstr>
      <vt:lpstr>Generative v.s. Discriminative</vt:lpstr>
      <vt:lpstr>Generative v.s. Discriminative</vt:lpstr>
      <vt:lpstr>PowerPoint 演示文稿</vt:lpstr>
      <vt:lpstr>Generative v.s. Discriminative</vt:lpstr>
      <vt:lpstr>PowerPoint 演示文稿</vt:lpstr>
      <vt:lpstr>PowerPoint 演示文稿</vt:lpstr>
      <vt:lpstr>Limitation of Logistic Regression</vt:lpstr>
      <vt:lpstr>Limitation of Logistic Regression</vt:lpstr>
      <vt:lpstr>Limitation of Logistic Regression</vt:lpstr>
      <vt:lpstr>PowerPoint 演示文稿</vt:lpstr>
      <vt:lpstr>PowerPoint 演示文稿</vt:lpstr>
      <vt:lpstr>Deep Learning!</vt:lpstr>
      <vt:lpstr>Reference</vt:lpstr>
      <vt:lpstr>Acknowledgement </vt:lpstr>
      <vt:lpstr>Appendix</vt:lpstr>
      <vt:lpstr>Three Steps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Hung-yi Lee</dc:creator>
  <cp:lastModifiedBy>Windows 用户</cp:lastModifiedBy>
  <cp:revision>148</cp:revision>
  <dcterms:created xsi:type="dcterms:W3CDTF">2016-10-09T14:10:39Z</dcterms:created>
  <dcterms:modified xsi:type="dcterms:W3CDTF">2017-09-21T05:11:54Z</dcterms:modified>
</cp:coreProperties>
</file>