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</p:sldMasterIdLst>
  <p:notesMasterIdLst>
    <p:notesMasterId r:id="rId12"/>
  </p:notesMasterIdLst>
  <p:handoutMasterIdLst>
    <p:handoutMasterId r:id="rId13"/>
  </p:handoutMasterIdLst>
  <p:sldIdLst>
    <p:sldId id="1680" r:id="rId2"/>
    <p:sldId id="1682" r:id="rId3"/>
    <p:sldId id="1701" r:id="rId4"/>
    <p:sldId id="1703" r:id="rId5"/>
    <p:sldId id="1704" r:id="rId6"/>
    <p:sldId id="1694" r:id="rId7"/>
    <p:sldId id="1699" r:id="rId8"/>
    <p:sldId id="1698" r:id="rId9"/>
    <p:sldId id="1700" r:id="rId10"/>
    <p:sldId id="1702" r:id="rId11"/>
  </p:sldIdLst>
  <p:sldSz cx="9906000" cy="6858000" type="A4"/>
  <p:notesSz cx="6865938" cy="9998075"/>
  <p:defaultTextStyle>
    <a:defPPr>
      <a:defRPr lang="en-US"/>
    </a:defPPr>
    <a:lvl1pPr marL="0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89626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779252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168878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558503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1948129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2337755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2727381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3117007" algn="l" defTabSz="779252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3787"/>
    <a:srgbClr val="153B3E"/>
    <a:srgbClr val="2D88AB"/>
    <a:srgbClr val="4360AF"/>
    <a:srgbClr val="344981"/>
    <a:srgbClr val="3C42C4"/>
    <a:srgbClr val="FEFEFE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02" autoAdjust="0"/>
    <p:restoredTop sz="96242" autoAdjust="0"/>
  </p:normalViewPr>
  <p:slideViewPr>
    <p:cSldViewPr>
      <p:cViewPr varScale="1">
        <p:scale>
          <a:sx n="108" d="100"/>
          <a:sy n="108" d="100"/>
        </p:scale>
        <p:origin x="3072" y="13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-33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3234" y="4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9109" y="1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F8AD971D-DF66-478C-BA07-46F4C10E8EB6}" type="datetimeFigureOut">
              <a:rPr lang="ko-KR" altLang="en-US" smtClean="0"/>
              <a:t>2025-05-31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9109" y="9496437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B1EA0E52-F319-4D9D-948D-6D99730BBC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78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1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163F3410-9B4E-4C11-B1BE-01D7CB6E0AE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749300"/>
            <a:ext cx="5414962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749086"/>
            <a:ext cx="5492750" cy="4499134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6"/>
            <a:ext cx="2975240" cy="499904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70C2690E-5898-41F6-8DC7-4B43F13976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9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CD925-F594-68D5-D1F5-6338230F1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A159B3-CD4A-F851-8DC9-FA3FE68621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B70B61-CA2F-1195-F6E2-53AA2AC7D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66E73D-C4FA-127C-ED18-806469A11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60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18AE1-2035-1879-5D8F-7DCF70E42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354D04-A0D6-0371-D780-B94E060BF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50B7CF-A917-089B-C73E-0613D55346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63516-4A58-45A2-76A6-051E313B0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59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B167A-2116-51A3-F19E-7458CAB84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FA12C5-0BD6-D344-7E9C-D5E27E893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6ACA49-51C0-860D-85A6-4B19250EC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D4F13-2187-DD0E-7C17-6F2751296A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34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FFCD-DDEF-10B8-0957-2E0F8DC0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59F4FF-7217-1DCA-48C5-1FA38CD5D1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FEC01-5FF1-05ED-5EC3-C476C54B4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0EA68C-A2E7-E85A-8743-E0DD48002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82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A906A-890D-D629-6160-F7B921AE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A1DF97-0BF1-FE9A-2604-7950D863F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791A11-AC81-FCD1-EBE9-629CD4D5C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402B48-EC50-F9C4-57AB-A848CF24F5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4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B87C-6D09-1FA7-8788-DA1E5A97A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452703-98FE-9D8C-21B8-329A577E4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563E12-7407-1DAD-C68A-1D65063A2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7CB4B-91F3-0D70-0553-9F1A49A23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37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416-FAB6-5A29-29DB-A94BFDC2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F1BF8D-A5F3-8E45-63B9-B0B61FDE7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5A3436-E1D6-F8AA-CDC4-4C6CE805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3FF70-3F4C-EA34-E4CA-D0E01D275C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1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83464-4864-4CAD-DE93-CCD067D5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231C66-0BB0-6965-95F5-C222E6AA5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3B12AA-A3F2-C189-D4A8-83D47F014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1BAA64-AB0A-A33C-7269-3F9A078715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2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F318-2D61-2B74-109C-706602B55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A8E5FC-07B0-8919-4FAA-F5DC53CA7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D5FA4B-CACE-DDA0-17E0-12A384730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8A0672-C899-19E5-7F99-1E24C7308D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C2690E-5898-41F6-8DC7-4B43F139768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  <a:noFill/>
          <a:ln>
            <a:noFill/>
          </a:ln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>
              <a:defRPr sz="4400" b="1">
                <a:ln w="6350">
                  <a:solidFill>
                    <a:schemeClr val="bg1"/>
                  </a:solidFill>
                </a:ln>
                <a:solidFill>
                  <a:srgbClr val="362D7C"/>
                </a:solidFill>
                <a:effectLst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ln w="3175">
                  <a:solidFill>
                    <a:schemeClr val="bg1"/>
                  </a:solidFill>
                </a:ln>
                <a:solidFill>
                  <a:srgbClr val="362D7C"/>
                </a:solidFill>
              </a:defRPr>
            </a:lvl1pPr>
            <a:lvl2pPr marL="389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9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8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8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7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170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0A499-E82F-432C-A282-98CBCA352184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651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99D6-6198-4466-8077-DD24DBC71B08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1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3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3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5BBE1-7BE0-4589-9CBA-1BBBBA6D4FC5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89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464" y="97582"/>
            <a:ext cx="5861856" cy="634081"/>
          </a:xfrm>
        </p:spPr>
        <p:txBody>
          <a:bodyPr>
            <a:normAutofit/>
          </a:bodyPr>
          <a:lstStyle>
            <a:lvl1pPr algn="l">
              <a:defRPr sz="3300" b="1">
                <a:solidFill>
                  <a:srgbClr val="413787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2755" y="980729"/>
            <a:ext cx="9385069" cy="5428384"/>
          </a:xfrm>
        </p:spPr>
        <p:txBody>
          <a:bodyPr/>
          <a:lstStyle>
            <a:lvl1pPr marL="292219" indent="-292219">
              <a:buFont typeface="Courier New" pitchFamily="49" charset="0"/>
              <a:buChar char="o"/>
              <a:defRPr sz="2000">
                <a:solidFill>
                  <a:schemeClr val="tx1"/>
                </a:solidFill>
              </a:defRPr>
            </a:lvl1pPr>
            <a:lvl2pPr marL="360000">
              <a:defRPr sz="1800">
                <a:solidFill>
                  <a:schemeClr val="tx1"/>
                </a:solidFill>
              </a:defRPr>
            </a:lvl2pPr>
            <a:lvl3pPr marL="540000" indent="-194813"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648000">
              <a:defRPr sz="1400">
                <a:solidFill>
                  <a:schemeClr val="tx1"/>
                </a:solidFill>
              </a:defRPr>
            </a:lvl4pPr>
            <a:lvl5pPr marL="828000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323515" y="6580955"/>
            <a:ext cx="822958" cy="203509"/>
          </a:xfrm>
        </p:spPr>
        <p:txBody>
          <a:bodyPr/>
          <a:lstStyle>
            <a:lvl1pPr algn="ctr">
              <a:defRPr/>
            </a:lvl1pPr>
          </a:lstStyle>
          <a:p>
            <a:fld id="{1EBE19AE-E50A-4C71-B0A7-D3D5A3F289D4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94075" y="6543397"/>
            <a:ext cx="428795" cy="257693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4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2"/>
            <a:ext cx="8420100" cy="1362075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1pPr>
            <a:lvl2pPr marL="38962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7925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688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5850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481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3775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2738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170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24D0-DDD4-4253-A68A-80B800A96D93}" type="datetime1">
              <a:rPr lang="en-US" smtClean="0"/>
              <a:t>5/31/2025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8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4"/>
            <a:ext cx="437687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4"/>
            <a:ext cx="4378590" cy="639763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626" indent="0">
              <a:buNone/>
              <a:defRPr sz="1700" b="1"/>
            </a:lvl2pPr>
            <a:lvl3pPr marL="779252" indent="0">
              <a:buNone/>
              <a:defRPr sz="1500" b="1"/>
            </a:lvl3pPr>
            <a:lvl4pPr marL="1168878" indent="0">
              <a:buNone/>
              <a:defRPr sz="1400" b="1"/>
            </a:lvl4pPr>
            <a:lvl5pPr marL="1558503" indent="0">
              <a:buNone/>
              <a:defRPr sz="1400" b="1"/>
            </a:lvl5pPr>
            <a:lvl6pPr marL="1948129" indent="0">
              <a:buNone/>
              <a:defRPr sz="1400" b="1"/>
            </a:lvl6pPr>
            <a:lvl7pPr marL="2337755" indent="0">
              <a:buNone/>
              <a:defRPr sz="1400" b="1"/>
            </a:lvl7pPr>
            <a:lvl8pPr marL="2727381" indent="0">
              <a:buNone/>
              <a:defRPr sz="1400" b="1"/>
            </a:lvl8pPr>
            <a:lvl9pPr marL="3117007" indent="0">
              <a:buNone/>
              <a:defRPr sz="1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1BA76-5856-4760-B30F-D50736C86751}" type="datetime1">
              <a:rPr lang="en-US" smtClean="0"/>
              <a:t>5/31/2025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2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2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2"/>
            <a:ext cx="437515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20EF8-8EAA-40D3-8659-F3500327C0E6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2A3A-3184-483B-BEE4-12473B63CCC6}" type="datetime1">
              <a:rPr lang="en-US" smtClean="0"/>
              <a:t>5/31/2025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56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160-FB7A-48B4-B803-D05AD1E883B8}" type="datetime1">
              <a:rPr lang="en-US" smtClean="0"/>
              <a:t>5/31/2025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0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50"/>
            <a:ext cx="3259006" cy="1162051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4"/>
            <a:ext cx="5537729" cy="5853113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006" cy="46910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AF7EA-671B-407C-A753-BE2DF803884E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1"/>
            <a:ext cx="5943600" cy="566739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2700"/>
            </a:lvl1pPr>
            <a:lvl2pPr marL="389626" indent="0">
              <a:buNone/>
              <a:defRPr sz="2400"/>
            </a:lvl2pPr>
            <a:lvl3pPr marL="779252" indent="0">
              <a:buNone/>
              <a:defRPr sz="2000"/>
            </a:lvl3pPr>
            <a:lvl4pPr marL="1168878" indent="0">
              <a:buNone/>
              <a:defRPr sz="1700"/>
            </a:lvl4pPr>
            <a:lvl5pPr marL="1558503" indent="0">
              <a:buNone/>
              <a:defRPr sz="1700"/>
            </a:lvl5pPr>
            <a:lvl6pPr marL="1948129" indent="0">
              <a:buNone/>
              <a:defRPr sz="1700"/>
            </a:lvl6pPr>
            <a:lvl7pPr marL="2337755" indent="0">
              <a:buNone/>
              <a:defRPr sz="1700"/>
            </a:lvl7pPr>
            <a:lvl8pPr marL="2727381" indent="0">
              <a:buNone/>
              <a:defRPr sz="1700"/>
            </a:lvl8pPr>
            <a:lvl9pPr marL="3117007" indent="0">
              <a:buNone/>
              <a:defRPr sz="17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40"/>
            <a:ext cx="5943600" cy="804863"/>
          </a:xfrm>
        </p:spPr>
        <p:txBody>
          <a:bodyPr/>
          <a:lstStyle>
            <a:lvl1pPr marL="0" indent="0">
              <a:buNone/>
              <a:defRPr sz="1200"/>
            </a:lvl1pPr>
            <a:lvl2pPr marL="389626" indent="0">
              <a:buNone/>
              <a:defRPr sz="1000"/>
            </a:lvl2pPr>
            <a:lvl3pPr marL="779252" indent="0">
              <a:buNone/>
              <a:defRPr sz="900"/>
            </a:lvl3pPr>
            <a:lvl4pPr marL="1168878" indent="0">
              <a:buNone/>
              <a:defRPr sz="800"/>
            </a:lvl4pPr>
            <a:lvl5pPr marL="1558503" indent="0">
              <a:buNone/>
              <a:defRPr sz="800"/>
            </a:lvl5pPr>
            <a:lvl6pPr marL="1948129" indent="0">
              <a:buNone/>
              <a:defRPr sz="800"/>
            </a:lvl6pPr>
            <a:lvl7pPr marL="2337755" indent="0">
              <a:buNone/>
              <a:defRPr sz="800"/>
            </a:lvl7pPr>
            <a:lvl8pPr marL="2727381" indent="0">
              <a:buNone/>
              <a:defRPr sz="800"/>
            </a:lvl8pPr>
            <a:lvl9pPr marL="3117007" indent="0">
              <a:buNone/>
              <a:defRPr sz="8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1A06E-8EA5-45F2-BC2C-633B1144EFF2}" type="datetime1">
              <a:rPr lang="en-US" smtClean="0"/>
              <a:t>5/31/2025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353"/>
            <a:ext cx="2311400" cy="365125"/>
          </a:xfrm>
          <a:prstGeom prst="rect">
            <a:avLst/>
          </a:prstGeom>
        </p:spPr>
        <p:txBody>
          <a:bodyPr/>
          <a:lstStyle/>
          <a:p>
            <a:fld id="{D6055C92-0B2E-4E17-81D6-607D66B61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8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9"/>
            <a:ext cx="8915400" cy="1143000"/>
          </a:xfrm>
          <a:prstGeom prst="rect">
            <a:avLst/>
          </a:prstGeom>
        </p:spPr>
        <p:txBody>
          <a:bodyPr vert="horz" lIns="77925" tIns="38963" rIns="77925" bIns="38963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2"/>
            <a:ext cx="8915400" cy="4525963"/>
          </a:xfrm>
          <a:prstGeom prst="rect">
            <a:avLst/>
          </a:prstGeom>
        </p:spPr>
        <p:txBody>
          <a:bodyPr vert="horz" lIns="77925" tIns="38963" rIns="77925" bIns="38963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7281947" y="6589269"/>
            <a:ext cx="838227" cy="195196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3DA1F-5E97-483F-8171-30DA8456C92F}" type="datetime1">
              <a:rPr lang="en-US" smtClean="0"/>
              <a:t>5/31/2025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575369"/>
            <a:ext cx="3136900" cy="204300"/>
          </a:xfrm>
          <a:prstGeom prst="rect">
            <a:avLst/>
          </a:prstGeom>
        </p:spPr>
        <p:txBody>
          <a:bodyPr vert="horz" lIns="77925" tIns="38963" rIns="77925" bIns="389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9460579" y="6543397"/>
            <a:ext cx="406630" cy="257693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3433310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sldNum="0" hdr="0" ftr="0" dt="0"/>
  <p:txStyles>
    <p:titleStyle>
      <a:lvl1pPr algn="ctr" defTabSz="779252" rtl="0" eaLnBrk="1" latinLnBrk="1" hangingPunct="1">
        <a:spcBef>
          <a:spcPct val="0"/>
        </a:spcBef>
        <a:buNone/>
        <a:defRPr sz="3700" kern="1200">
          <a:solidFill>
            <a:srgbClr val="413787"/>
          </a:solidFill>
          <a:latin typeface="+mj-lt"/>
          <a:ea typeface="+mj-ea"/>
          <a:cs typeface="+mj-cs"/>
        </a:defRPr>
      </a:lvl1pPr>
    </p:titleStyle>
    <p:bodyStyle>
      <a:lvl1pPr marL="292219" indent="-292219" algn="l" defTabSz="779252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rgbClr val="413787"/>
          </a:solidFill>
          <a:latin typeface="+mn-lt"/>
          <a:ea typeface="+mn-ea"/>
          <a:cs typeface="+mn-cs"/>
        </a:defRPr>
      </a:lvl1pPr>
      <a:lvl2pPr marL="633142" indent="-243516" algn="l" defTabSz="779252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rgbClr val="413787"/>
          </a:solidFill>
          <a:latin typeface="+mn-lt"/>
          <a:ea typeface="+mn-ea"/>
          <a:cs typeface="+mn-cs"/>
        </a:defRPr>
      </a:lvl2pPr>
      <a:lvl3pPr marL="974065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rgbClr val="413787"/>
          </a:solidFill>
          <a:latin typeface="+mn-lt"/>
          <a:ea typeface="+mn-ea"/>
          <a:cs typeface="+mn-cs"/>
        </a:defRPr>
      </a:lvl3pPr>
      <a:lvl4pPr marL="1363690" indent="-194813" algn="l" defTabSz="779252" rtl="0" eaLnBrk="1" latinLnBrk="1" hangingPunct="1">
        <a:spcBef>
          <a:spcPct val="20000"/>
        </a:spcBef>
        <a:buFont typeface="Arial" pitchFamily="34" charset="0"/>
        <a:buChar char="–"/>
        <a:defRPr sz="1700" kern="1200">
          <a:solidFill>
            <a:srgbClr val="413787"/>
          </a:solidFill>
          <a:latin typeface="+mn-lt"/>
          <a:ea typeface="+mn-ea"/>
          <a:cs typeface="+mn-cs"/>
        </a:defRPr>
      </a:lvl4pPr>
      <a:lvl5pPr marL="1753316" indent="-194813" algn="l" defTabSz="779252" rtl="0" eaLnBrk="1" latinLnBrk="1" hangingPunct="1">
        <a:spcBef>
          <a:spcPct val="20000"/>
        </a:spcBef>
        <a:buFont typeface="Arial" pitchFamily="34" charset="0"/>
        <a:buChar char="»"/>
        <a:defRPr sz="1700" kern="1200">
          <a:solidFill>
            <a:srgbClr val="413787"/>
          </a:solidFill>
          <a:latin typeface="+mn-lt"/>
          <a:ea typeface="+mn-ea"/>
          <a:cs typeface="+mn-cs"/>
        </a:defRPr>
      </a:lvl5pPr>
      <a:lvl6pPr marL="2142942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32568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22194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311820" indent="-194813" algn="l" defTabSz="779252" rtl="0" eaLnBrk="1" latinLnBrk="1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626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252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878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503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129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7755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7381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007" algn="l" defTabSz="779252" rtl="0" eaLnBrk="1" latinLnBrk="1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16232-4D6D-469D-B5F3-0937946E06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meeting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41CDCB-256A-4CBF-B5B2-0E346364B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400" dirty="0"/>
              <a:t>2025.05.20</a:t>
            </a:r>
          </a:p>
          <a:p>
            <a:r>
              <a:rPr lang="ko-KR" altLang="en-US" dirty="0"/>
              <a:t>김채윤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91013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C49C-1BB2-4C79-900A-18F029904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E295A-0122-3AB8-8D28-4BC95B40FD76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006D5-ACE2-1A28-5374-FF5AAFC6DC37}"/>
              </a:ext>
            </a:extLst>
          </p:cNvPr>
          <p:cNvSpPr txBox="1"/>
          <p:nvPr/>
        </p:nvSpPr>
        <p:spPr>
          <a:xfrm>
            <a:off x="488504" y="980728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Slip</a:t>
            </a:r>
          </a:p>
        </p:txBody>
      </p:sp>
      <p:pic>
        <p:nvPicPr>
          <p:cNvPr id="6" name="slip">
            <a:hlinkClick r:id="" action="ppaction://media"/>
            <a:extLst>
              <a:ext uri="{FF2B5EF4-FFF2-40B4-BE49-F238E27FC236}">
                <a16:creationId xmlns:a16="http://schemas.microsoft.com/office/drawing/2014/main" id="{329A9B73-A7FC-FC0D-BAA4-7D720829262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262" y="2204864"/>
            <a:ext cx="4115699" cy="29094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7DF448-CB91-E02E-95B5-D3787E8AC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7016" y="1148755"/>
            <a:ext cx="3240360" cy="22913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C7EC6F-7570-660B-1659-A0C22CC1A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016" y="3887649"/>
            <a:ext cx="3240360" cy="22913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DF15-65E5-7456-633B-0ABBFD7CBEBB}"/>
                  </a:ext>
                </a:extLst>
              </p:cNvPr>
              <p:cNvSpPr txBox="1"/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𝑡𝑜𝑢𝑐h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𝑓𝑙𝑎𝑔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0ADF15-65E5-7456-633B-0ABBFD7CB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blipFill>
                <a:blip r:embed="rId8"/>
                <a:stretch>
                  <a:fillRect l="-1205" t="-2632" r="-80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65AE4-7CB3-EAE6-9898-B185916D7C18}"/>
                  </a:ext>
                </a:extLst>
              </p:cNvPr>
              <p:cNvSpPr txBox="1"/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4465AE4-7CB3-EAE6-9898-B185916D7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blipFill>
                <a:blip r:embed="rId9"/>
                <a:stretch>
                  <a:fillRect l="-1739" t="-2632" r="-1159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5B2C87-59F8-7208-BE02-FEAA82A23B47}"/>
                  </a:ext>
                </a:extLst>
              </p:cNvPr>
              <p:cNvSpPr txBox="1"/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5B2C87-59F8-7208-BE02-FEAA82A23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blipFill>
                <a:blip r:embed="rId10"/>
                <a:stretch>
                  <a:fillRect l="-1983" t="-2632" r="-113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9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BC9B6-0702-8223-264D-84304CC2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9F1DA123-E68E-18D3-CF19-A069AF50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64" y="97582"/>
            <a:ext cx="5861856" cy="634081"/>
          </a:xfrm>
        </p:spPr>
        <p:txBody>
          <a:bodyPr anchor="ctr">
            <a:normAutofit/>
          </a:bodyPr>
          <a:lstStyle/>
          <a:p>
            <a:r>
              <a:rPr lang="en-US" altLang="ko-KR" b="1" dirty="0"/>
              <a:t>One-arm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84DAA5-07FE-BDC9-95F4-BA158DB063CB}"/>
              </a:ext>
            </a:extLst>
          </p:cNvPr>
          <p:cNvSpPr txBox="1"/>
          <p:nvPr/>
        </p:nvSpPr>
        <p:spPr>
          <a:xfrm>
            <a:off x="416496" y="2060848"/>
            <a:ext cx="604867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r>
              <a:rPr lang="en-US" altLang="ko-KR" sz="2000" b="1" dirty="0">
                <a:solidFill>
                  <a:srgbClr val="413787"/>
                </a:solidFill>
              </a:rPr>
              <a:t>1.    Simulation/verify of predicates</a:t>
            </a:r>
          </a:p>
          <a:p>
            <a:pPr marL="457200" indent="-457200">
              <a:buAutoNum type="arabicPeriod" startAt="2"/>
            </a:pPr>
            <a:r>
              <a:rPr lang="en-US" altLang="ko-KR" sz="2000" b="1" dirty="0">
                <a:solidFill>
                  <a:srgbClr val="413787"/>
                </a:solidFill>
              </a:rPr>
              <a:t>Simulation/verify of System state</a:t>
            </a:r>
          </a:p>
          <a:p>
            <a:pPr marL="457200" indent="-457200">
              <a:buAutoNum type="arabicPeriod" startAt="2"/>
            </a:pPr>
            <a:r>
              <a:rPr lang="en-US" altLang="ko-KR" sz="2000" b="1" dirty="0" err="1">
                <a:solidFill>
                  <a:srgbClr val="413787"/>
                </a:solidFill>
              </a:rPr>
              <a:t>Vaildating</a:t>
            </a:r>
            <a:r>
              <a:rPr lang="en-US" altLang="ko-KR" sz="2000" b="1" dirty="0">
                <a:solidFill>
                  <a:srgbClr val="413787"/>
                </a:solidFill>
              </a:rPr>
              <a:t> FSM logic</a:t>
            </a: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endParaRPr lang="ko-KR" altLang="en-US" sz="2000" b="1" dirty="0">
              <a:solidFill>
                <a:srgbClr val="413787"/>
              </a:solidFill>
            </a:endParaRPr>
          </a:p>
          <a:p>
            <a:pPr marL="457200" indent="-457200">
              <a:buAutoNum type="arabicPeriod" startAt="2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pPr marL="342900" indent="-342900">
              <a:buAutoNum type="arabicPeriod"/>
            </a:pPr>
            <a:endParaRPr lang="en-US" altLang="ko-KR" sz="2000" b="1" dirty="0">
              <a:solidFill>
                <a:srgbClr val="413787"/>
              </a:solidFill>
            </a:endParaRPr>
          </a:p>
          <a:p>
            <a:endParaRPr lang="en-US" altLang="ko-KR" sz="2000" b="1" dirty="0">
              <a:solidFill>
                <a:srgbClr val="413787"/>
              </a:solidFill>
            </a:endParaRPr>
          </a:p>
          <a:p>
            <a:pPr marL="342900" indent="-342900">
              <a:buAutoNum type="arabicPeriod"/>
            </a:pPr>
            <a:endParaRPr lang="ko-KR" altLang="en-US" sz="1800" b="1" dirty="0">
              <a:solidFill>
                <a:srgbClr val="4137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58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3BA57-EB24-6223-36AE-87ECEF866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78FF3D-11D1-5DF5-47B0-A312972B7678}"/>
              </a:ext>
            </a:extLst>
          </p:cNvPr>
          <p:cNvSpPr txBox="1"/>
          <p:nvPr/>
        </p:nvSpPr>
        <p:spPr>
          <a:xfrm>
            <a:off x="337050" y="187009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FSM</a:t>
            </a:r>
            <a:r>
              <a:rPr lang="ko-KR" altLang="en-US" sz="2800" b="1" dirty="0">
                <a:solidFill>
                  <a:srgbClr val="413787"/>
                </a:solidFill>
              </a:rPr>
              <a:t> </a:t>
            </a:r>
            <a:r>
              <a:rPr lang="en-US" altLang="ko-KR" sz="2800" b="1" dirty="0">
                <a:solidFill>
                  <a:srgbClr val="413787"/>
                </a:solidFill>
              </a:rPr>
              <a:t>State definition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D623F4-3D3E-5059-D6F7-BE7FCA7B8782}"/>
              </a:ext>
            </a:extLst>
          </p:cNvPr>
          <p:cNvSpPr/>
          <p:nvPr/>
        </p:nvSpPr>
        <p:spPr>
          <a:xfrm>
            <a:off x="1273154" y="3077594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Pre-grasping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171EC-9254-8FA6-2618-90D49E54BA64}"/>
              </a:ext>
            </a:extLst>
          </p:cNvPr>
          <p:cNvSpPr txBox="1"/>
          <p:nvPr/>
        </p:nvSpPr>
        <p:spPr>
          <a:xfrm>
            <a:off x="488504" y="836712"/>
            <a:ext cx="525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전체 </a:t>
            </a:r>
            <a:r>
              <a:rPr lang="ko-KR" altLang="en-US" dirty="0" err="1"/>
              <a:t>최상단</a:t>
            </a:r>
            <a:r>
              <a:rPr lang="ko-KR" altLang="en-US" dirty="0"/>
              <a:t> </a:t>
            </a:r>
            <a:r>
              <a:rPr lang="en-US" altLang="ko-KR" dirty="0"/>
              <a:t>FSM </a:t>
            </a:r>
            <a:r>
              <a:rPr lang="ko-KR" altLang="en-US" dirty="0"/>
              <a:t>동작부터 </a:t>
            </a:r>
            <a:r>
              <a:rPr lang="ko-KR" altLang="en-US" dirty="0" err="1"/>
              <a:t>설명합니당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57393684-AF01-8259-9F2C-AE8DBAC3B8D7}"/>
              </a:ext>
            </a:extLst>
          </p:cNvPr>
          <p:cNvSpPr/>
          <p:nvPr/>
        </p:nvSpPr>
        <p:spPr>
          <a:xfrm>
            <a:off x="3721426" y="3068960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B90E2F4-617E-4EEB-864B-85DAFE5E634C}"/>
              </a:ext>
            </a:extLst>
          </p:cNvPr>
          <p:cNvSpPr/>
          <p:nvPr/>
        </p:nvSpPr>
        <p:spPr>
          <a:xfrm>
            <a:off x="6321152" y="3068960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Re-grasping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2E40090-7E97-D631-0E39-8D43848B00C6}"/>
              </a:ext>
            </a:extLst>
          </p:cNvPr>
          <p:cNvSpPr/>
          <p:nvPr/>
        </p:nvSpPr>
        <p:spPr>
          <a:xfrm>
            <a:off x="3113077" y="3545646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0ECBBB1-4C5C-5EF9-3D75-4A6E855989E0}"/>
              </a:ext>
            </a:extLst>
          </p:cNvPr>
          <p:cNvSpPr/>
          <p:nvPr/>
        </p:nvSpPr>
        <p:spPr>
          <a:xfrm rot="14055408">
            <a:off x="6421455" y="2690275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21C06-6103-5EB0-F1A0-B4909BE9B334}"/>
              </a:ext>
            </a:extLst>
          </p:cNvPr>
          <p:cNvSpPr txBox="1"/>
          <p:nvPr/>
        </p:nvSpPr>
        <p:spPr>
          <a:xfrm>
            <a:off x="1208584" y="421215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</a:t>
            </a:r>
            <a:r>
              <a:rPr lang="ko-KR" altLang="en-US" sz="1400" dirty="0"/>
              <a:t>도 각도에서 </a:t>
            </a:r>
            <a:r>
              <a:rPr lang="en-US" altLang="ko-KR" sz="1400" dirty="0"/>
              <a:t>20</a:t>
            </a:r>
            <a:r>
              <a:rPr lang="ko-KR" altLang="en-US" sz="1400" dirty="0"/>
              <a:t>초 까지 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3D9FB0-0F2E-9703-0E46-6C20E4EBC01A}"/>
              </a:ext>
            </a:extLst>
          </p:cNvPr>
          <p:cNvSpPr txBox="1"/>
          <p:nvPr/>
        </p:nvSpPr>
        <p:spPr>
          <a:xfrm>
            <a:off x="3721426" y="421215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</a:t>
            </a:r>
            <a:r>
              <a:rPr lang="ko-KR" altLang="en-US" sz="1400" dirty="0"/>
              <a:t>초부터 명령 속도로 팔을 계속 안으로 접음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00BB0-1937-78F3-23AE-45151D06364D}"/>
              </a:ext>
            </a:extLst>
          </p:cNvPr>
          <p:cNvSpPr txBox="1"/>
          <p:nvPr/>
        </p:nvSpPr>
        <p:spPr>
          <a:xfrm>
            <a:off x="6234268" y="4212155"/>
            <a:ext cx="275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잡기가 실패하면 실패한 이유에 따라 </a:t>
            </a:r>
            <a:r>
              <a:rPr lang="ko-KR" altLang="en-US" sz="1400" dirty="0" err="1"/>
              <a:t>재파지를</a:t>
            </a:r>
            <a:r>
              <a:rPr lang="ko-KR" altLang="en-US" sz="1400" dirty="0"/>
              <a:t> 시도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53D9C1-FD5A-C738-3693-CBEBD2B72C9E}"/>
              </a:ext>
            </a:extLst>
          </p:cNvPr>
          <p:cNvSpPr txBox="1"/>
          <p:nvPr/>
        </p:nvSpPr>
        <p:spPr>
          <a:xfrm>
            <a:off x="3721426" y="479845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Touch, slip, empty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판단 실행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270FC04-DD88-D148-5B4F-300455F7B6B6}"/>
              </a:ext>
            </a:extLst>
          </p:cNvPr>
          <p:cNvSpPr/>
          <p:nvPr/>
        </p:nvSpPr>
        <p:spPr>
          <a:xfrm>
            <a:off x="4849653" y="1565725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Grasping complete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5A0B5FB-104B-3D8D-8447-7DFDDEB5F7F4}"/>
              </a:ext>
            </a:extLst>
          </p:cNvPr>
          <p:cNvSpPr/>
          <p:nvPr/>
        </p:nvSpPr>
        <p:spPr>
          <a:xfrm rot="19174393">
            <a:off x="4586780" y="2653404"/>
            <a:ext cx="534485" cy="184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B445B6EE-9A19-3A20-01DB-B81B75025CAE}"/>
              </a:ext>
            </a:extLst>
          </p:cNvPr>
          <p:cNvSpPr/>
          <p:nvPr/>
        </p:nvSpPr>
        <p:spPr>
          <a:xfrm>
            <a:off x="5713749" y="3698046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50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D2E6B-4C18-00E3-7A13-7BFF586D2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8E72CE-ADFB-197E-0AEE-5ED8288342CD}"/>
              </a:ext>
            </a:extLst>
          </p:cNvPr>
          <p:cNvSpPr txBox="1"/>
          <p:nvPr/>
        </p:nvSpPr>
        <p:spPr>
          <a:xfrm>
            <a:off x="337050" y="187009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FSM</a:t>
            </a:r>
            <a:r>
              <a:rPr lang="ko-KR" altLang="en-US" sz="2800" b="1" dirty="0">
                <a:solidFill>
                  <a:srgbClr val="413787"/>
                </a:solidFill>
              </a:rPr>
              <a:t> </a:t>
            </a:r>
            <a:r>
              <a:rPr lang="en-US" altLang="ko-KR" sz="2800" b="1" dirty="0">
                <a:solidFill>
                  <a:srgbClr val="413787"/>
                </a:solidFill>
              </a:rPr>
              <a:t>State definition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29CB37-B13E-F38D-3A4A-6599086F9925}"/>
              </a:ext>
            </a:extLst>
          </p:cNvPr>
          <p:cNvSpPr/>
          <p:nvPr/>
        </p:nvSpPr>
        <p:spPr>
          <a:xfrm>
            <a:off x="1273154" y="3077594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Pre-grasping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490A52-80BB-CDBE-EAF0-CBDA89A7BB60}"/>
              </a:ext>
            </a:extLst>
          </p:cNvPr>
          <p:cNvSpPr txBox="1"/>
          <p:nvPr/>
        </p:nvSpPr>
        <p:spPr>
          <a:xfrm>
            <a:off x="488504" y="836712"/>
            <a:ext cx="525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전체 </a:t>
            </a:r>
            <a:r>
              <a:rPr lang="ko-KR" altLang="en-US" dirty="0" err="1"/>
              <a:t>최상단</a:t>
            </a:r>
            <a:r>
              <a:rPr lang="ko-KR" altLang="en-US" dirty="0"/>
              <a:t> </a:t>
            </a:r>
            <a:r>
              <a:rPr lang="en-US" altLang="ko-KR" dirty="0"/>
              <a:t>FSM </a:t>
            </a:r>
            <a:r>
              <a:rPr lang="ko-KR" altLang="en-US" dirty="0"/>
              <a:t>동작부터 </a:t>
            </a:r>
            <a:r>
              <a:rPr lang="ko-KR" altLang="en-US" dirty="0" err="1"/>
              <a:t>설명합니당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48BF813E-CE09-91E3-C222-8226E0323643}"/>
              </a:ext>
            </a:extLst>
          </p:cNvPr>
          <p:cNvSpPr/>
          <p:nvPr/>
        </p:nvSpPr>
        <p:spPr>
          <a:xfrm>
            <a:off x="3721426" y="3068960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44D91D2-4EDD-6A13-AAA3-E7D681DFDC92}"/>
              </a:ext>
            </a:extLst>
          </p:cNvPr>
          <p:cNvSpPr/>
          <p:nvPr/>
        </p:nvSpPr>
        <p:spPr>
          <a:xfrm>
            <a:off x="6321152" y="3068960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Re-grasping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4756A0FF-6979-939C-CEF0-9275D18511A1}"/>
              </a:ext>
            </a:extLst>
          </p:cNvPr>
          <p:cNvSpPr/>
          <p:nvPr/>
        </p:nvSpPr>
        <p:spPr>
          <a:xfrm>
            <a:off x="3113077" y="3545646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441CA25-8271-22AD-7AE8-B53081C1E3A3}"/>
              </a:ext>
            </a:extLst>
          </p:cNvPr>
          <p:cNvSpPr/>
          <p:nvPr/>
        </p:nvSpPr>
        <p:spPr>
          <a:xfrm rot="14055408">
            <a:off x="6421455" y="2690275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B0B0B-C7F3-5FAC-70B9-0E593890BCB0}"/>
              </a:ext>
            </a:extLst>
          </p:cNvPr>
          <p:cNvSpPr txBox="1"/>
          <p:nvPr/>
        </p:nvSpPr>
        <p:spPr>
          <a:xfrm>
            <a:off x="1208584" y="421215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</a:t>
            </a:r>
            <a:r>
              <a:rPr lang="ko-KR" altLang="en-US" sz="1400" dirty="0"/>
              <a:t>도 각도에서 </a:t>
            </a:r>
            <a:r>
              <a:rPr lang="en-US" altLang="ko-KR" sz="1400" dirty="0"/>
              <a:t>20</a:t>
            </a:r>
            <a:r>
              <a:rPr lang="ko-KR" altLang="en-US" sz="1400" dirty="0"/>
              <a:t>초 까지 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208C1-3051-4FAE-CAD2-E80B976F2156}"/>
              </a:ext>
            </a:extLst>
          </p:cNvPr>
          <p:cNvSpPr txBox="1"/>
          <p:nvPr/>
        </p:nvSpPr>
        <p:spPr>
          <a:xfrm>
            <a:off x="3721426" y="421215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</a:t>
            </a:r>
            <a:r>
              <a:rPr lang="ko-KR" altLang="en-US" sz="1400" dirty="0"/>
              <a:t>초부터 명령 속도로 팔을 계속 안으로 접음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F00BA-538C-7127-186D-F60A5E8E7389}"/>
              </a:ext>
            </a:extLst>
          </p:cNvPr>
          <p:cNvSpPr txBox="1"/>
          <p:nvPr/>
        </p:nvSpPr>
        <p:spPr>
          <a:xfrm>
            <a:off x="6234268" y="4212155"/>
            <a:ext cx="275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잡기가 실패하면 실패한 이유에 따라 </a:t>
            </a:r>
            <a:r>
              <a:rPr lang="ko-KR" altLang="en-US" sz="1400" dirty="0" err="1"/>
              <a:t>재파지를</a:t>
            </a:r>
            <a:r>
              <a:rPr lang="ko-KR" altLang="en-US" sz="1400" dirty="0"/>
              <a:t> 시도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77E75F-C71E-8AC0-33E0-DDFE243E10FC}"/>
              </a:ext>
            </a:extLst>
          </p:cNvPr>
          <p:cNvSpPr txBox="1"/>
          <p:nvPr/>
        </p:nvSpPr>
        <p:spPr>
          <a:xfrm>
            <a:off x="3721426" y="479845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Touch, slip, empty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판단 실행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9B0355F-0DE6-6EB1-8FDF-602D5F6B8D25}"/>
              </a:ext>
            </a:extLst>
          </p:cNvPr>
          <p:cNvSpPr/>
          <p:nvPr/>
        </p:nvSpPr>
        <p:spPr>
          <a:xfrm>
            <a:off x="4849653" y="1565725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Grasping complete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6232C8E6-14F8-FCF1-40C3-0C4328B75C7A}"/>
              </a:ext>
            </a:extLst>
          </p:cNvPr>
          <p:cNvSpPr/>
          <p:nvPr/>
        </p:nvSpPr>
        <p:spPr>
          <a:xfrm rot="19174393">
            <a:off x="4586780" y="2653404"/>
            <a:ext cx="534485" cy="184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06220F80-5F8F-3C23-3861-C5C0EE5C6858}"/>
              </a:ext>
            </a:extLst>
          </p:cNvPr>
          <p:cNvSpPr/>
          <p:nvPr/>
        </p:nvSpPr>
        <p:spPr>
          <a:xfrm>
            <a:off x="5713749" y="3698046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A45CA-BFA1-43F1-93A5-580029391399}"/>
              </a:ext>
            </a:extLst>
          </p:cNvPr>
          <p:cNvSpPr txBox="1"/>
          <p:nvPr/>
        </p:nvSpPr>
        <p:spPr>
          <a:xfrm>
            <a:off x="6292795" y="478203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Touch, slip, empty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판단 실행</a:t>
            </a:r>
          </a:p>
        </p:txBody>
      </p:sp>
    </p:spTree>
    <p:extLst>
      <p:ext uri="{BB962C8B-B14F-4D97-AF65-F5344CB8AC3E}">
        <p14:creationId xmlns:p14="http://schemas.microsoft.com/office/powerpoint/2010/main" val="297620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5178D-2E6D-911F-B959-67457ACD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6CB66C-4C2C-7B47-0784-BC15B27D20CB}"/>
              </a:ext>
            </a:extLst>
          </p:cNvPr>
          <p:cNvSpPr txBox="1"/>
          <p:nvPr/>
        </p:nvSpPr>
        <p:spPr>
          <a:xfrm>
            <a:off x="337050" y="187009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FSM</a:t>
            </a:r>
            <a:r>
              <a:rPr lang="ko-KR" altLang="en-US" sz="2800" b="1" dirty="0">
                <a:solidFill>
                  <a:srgbClr val="413787"/>
                </a:solidFill>
              </a:rPr>
              <a:t> </a:t>
            </a:r>
            <a:r>
              <a:rPr lang="en-US" altLang="ko-KR" sz="2800" b="1" dirty="0">
                <a:solidFill>
                  <a:srgbClr val="413787"/>
                </a:solidFill>
              </a:rPr>
              <a:t>State definition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FB8C3E9-073C-E1DD-74C0-DC9C884B17E6}"/>
              </a:ext>
            </a:extLst>
          </p:cNvPr>
          <p:cNvSpPr/>
          <p:nvPr/>
        </p:nvSpPr>
        <p:spPr>
          <a:xfrm>
            <a:off x="1273154" y="3077594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Pre-grasping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B5885F-E0A8-62DF-BB08-FC10B7E8273D}"/>
              </a:ext>
            </a:extLst>
          </p:cNvPr>
          <p:cNvSpPr txBox="1"/>
          <p:nvPr/>
        </p:nvSpPr>
        <p:spPr>
          <a:xfrm>
            <a:off x="488504" y="836712"/>
            <a:ext cx="52565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먼저 전체 </a:t>
            </a:r>
            <a:r>
              <a:rPr lang="ko-KR" altLang="en-US" dirty="0" err="1"/>
              <a:t>최상단</a:t>
            </a:r>
            <a:r>
              <a:rPr lang="ko-KR" altLang="en-US" dirty="0"/>
              <a:t> </a:t>
            </a:r>
            <a:r>
              <a:rPr lang="en-US" altLang="ko-KR" dirty="0"/>
              <a:t>FSM </a:t>
            </a:r>
            <a:r>
              <a:rPr lang="ko-KR" altLang="en-US" dirty="0"/>
              <a:t>동작부터 </a:t>
            </a:r>
            <a:r>
              <a:rPr lang="ko-KR" altLang="en-US" dirty="0" err="1"/>
              <a:t>설명합니당</a:t>
            </a:r>
            <a:endParaRPr lang="en-US" altLang="ko-KR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46C6F34-0713-1A40-2578-7F654001DB7C}"/>
              </a:ext>
            </a:extLst>
          </p:cNvPr>
          <p:cNvSpPr/>
          <p:nvPr/>
        </p:nvSpPr>
        <p:spPr>
          <a:xfrm>
            <a:off x="3721426" y="3068960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0DC6032-3C2B-DC9B-50D5-C3DB994C4725}"/>
              </a:ext>
            </a:extLst>
          </p:cNvPr>
          <p:cNvSpPr/>
          <p:nvPr/>
        </p:nvSpPr>
        <p:spPr>
          <a:xfrm>
            <a:off x="6321152" y="3068960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Re-grasping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0D81048-1D84-08BC-18AF-EF1AB1A60C84}"/>
              </a:ext>
            </a:extLst>
          </p:cNvPr>
          <p:cNvSpPr/>
          <p:nvPr/>
        </p:nvSpPr>
        <p:spPr>
          <a:xfrm>
            <a:off x="3113077" y="3545646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8F9E1A0-67FB-8ADA-DDDE-9E72B063C651}"/>
              </a:ext>
            </a:extLst>
          </p:cNvPr>
          <p:cNvSpPr/>
          <p:nvPr/>
        </p:nvSpPr>
        <p:spPr>
          <a:xfrm rot="14055408">
            <a:off x="6421455" y="2690275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C62ED-B959-BA63-6F9C-092E90152EE1}"/>
              </a:ext>
            </a:extLst>
          </p:cNvPr>
          <p:cNvSpPr txBox="1"/>
          <p:nvPr/>
        </p:nvSpPr>
        <p:spPr>
          <a:xfrm>
            <a:off x="1208584" y="421215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45</a:t>
            </a:r>
            <a:r>
              <a:rPr lang="ko-KR" altLang="en-US" sz="1400" dirty="0"/>
              <a:t>도 각도에서 </a:t>
            </a:r>
            <a:r>
              <a:rPr lang="en-US" altLang="ko-KR" sz="1400" dirty="0"/>
              <a:t>20</a:t>
            </a:r>
            <a:r>
              <a:rPr lang="ko-KR" altLang="en-US" sz="1400" dirty="0"/>
              <a:t>초 까지 대기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0E8C6-2199-6CE7-3378-79416D94452A}"/>
              </a:ext>
            </a:extLst>
          </p:cNvPr>
          <p:cNvSpPr txBox="1"/>
          <p:nvPr/>
        </p:nvSpPr>
        <p:spPr>
          <a:xfrm>
            <a:off x="3721426" y="4212155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20</a:t>
            </a:r>
            <a:r>
              <a:rPr lang="ko-KR" altLang="en-US" sz="1400" dirty="0"/>
              <a:t>초부터 명령 속도로 팔을 계속 안으로 접음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91EA1-2504-BA42-B56E-BF9CC6D6A7B2}"/>
              </a:ext>
            </a:extLst>
          </p:cNvPr>
          <p:cNvSpPr txBox="1"/>
          <p:nvPr/>
        </p:nvSpPr>
        <p:spPr>
          <a:xfrm>
            <a:off x="6234268" y="4212155"/>
            <a:ext cx="2752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잡기가 실패하면 실패한 이유에 따라 </a:t>
            </a:r>
            <a:r>
              <a:rPr lang="ko-KR" altLang="en-US" sz="1400" dirty="0" err="1"/>
              <a:t>재파지를</a:t>
            </a:r>
            <a:r>
              <a:rPr lang="ko-KR" altLang="en-US" sz="1400" dirty="0"/>
              <a:t> 시도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5F4C-2F49-9398-9CC3-850BFF8AA1B5}"/>
              </a:ext>
            </a:extLst>
          </p:cNvPr>
          <p:cNvSpPr txBox="1"/>
          <p:nvPr/>
        </p:nvSpPr>
        <p:spPr>
          <a:xfrm>
            <a:off x="3721426" y="4798450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Touch, slip, empty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판단 실행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B2DD1FE-22A9-0A4D-8418-F6FA70B8B4F8}"/>
              </a:ext>
            </a:extLst>
          </p:cNvPr>
          <p:cNvSpPr/>
          <p:nvPr/>
        </p:nvSpPr>
        <p:spPr>
          <a:xfrm>
            <a:off x="4849653" y="1565725"/>
            <a:ext cx="1728192" cy="10801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Grasping complete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B3C7229-B43C-1FB2-8DC0-8B65EA5504A0}"/>
              </a:ext>
            </a:extLst>
          </p:cNvPr>
          <p:cNvSpPr/>
          <p:nvPr/>
        </p:nvSpPr>
        <p:spPr>
          <a:xfrm rot="19174393">
            <a:off x="4586780" y="2653404"/>
            <a:ext cx="534485" cy="1847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7C816B27-583D-6C16-3BB4-4509BE36C89B}"/>
              </a:ext>
            </a:extLst>
          </p:cNvPr>
          <p:cNvSpPr/>
          <p:nvPr/>
        </p:nvSpPr>
        <p:spPr>
          <a:xfrm>
            <a:off x="5713749" y="3698046"/>
            <a:ext cx="496618" cy="14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C6187-3AE9-BA3B-99B9-728E76465625}"/>
              </a:ext>
            </a:extLst>
          </p:cNvPr>
          <p:cNvSpPr txBox="1"/>
          <p:nvPr/>
        </p:nvSpPr>
        <p:spPr>
          <a:xfrm>
            <a:off x="6292795" y="4782039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Touch, slip, empty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판단 실행</a:t>
            </a:r>
          </a:p>
        </p:txBody>
      </p:sp>
    </p:spTree>
    <p:extLst>
      <p:ext uri="{BB962C8B-B14F-4D97-AF65-F5344CB8AC3E}">
        <p14:creationId xmlns:p14="http://schemas.microsoft.com/office/powerpoint/2010/main" val="2473492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4109F-BF29-C04A-4A86-2B291D9B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1C16AF98-A7A0-25F6-05F1-7E765FB3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24" y="3228137"/>
            <a:ext cx="2465030" cy="233225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2F162151-41A1-C9B7-3D8E-6763AEF90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7504" y="3229403"/>
            <a:ext cx="3328167" cy="24331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A0941E-C02D-9B66-C356-851327174398}"/>
              </a:ext>
            </a:extLst>
          </p:cNvPr>
          <p:cNvSpPr txBox="1"/>
          <p:nvPr/>
        </p:nvSpPr>
        <p:spPr>
          <a:xfrm>
            <a:off x="106073" y="188640"/>
            <a:ext cx="655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 / Touch</a:t>
            </a:r>
          </a:p>
          <a:p>
            <a:endParaRPr lang="en-US" altLang="ko-KR" sz="2800" b="1" dirty="0">
              <a:solidFill>
                <a:srgbClr val="41378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2CF01-890F-3758-A7BA-0BDC1403BFAD}"/>
              </a:ext>
            </a:extLst>
          </p:cNvPr>
          <p:cNvSpPr txBox="1"/>
          <p:nvPr/>
        </p:nvSpPr>
        <p:spPr>
          <a:xfrm>
            <a:off x="361582" y="207002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Input : touch start flag, motor current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710C1-719C-3D46-72E8-965B50EDBB85}"/>
              </a:ext>
            </a:extLst>
          </p:cNvPr>
          <p:cNvSpPr txBox="1"/>
          <p:nvPr/>
        </p:nvSpPr>
        <p:spPr>
          <a:xfrm>
            <a:off x="340895" y="137335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Is touch occurred during grasping?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3DCBEA-A7CA-3538-6EDD-E641F1996497}"/>
              </a:ext>
            </a:extLst>
          </p:cNvPr>
          <p:cNvSpPr txBox="1"/>
          <p:nvPr/>
        </p:nvSpPr>
        <p:spPr>
          <a:xfrm>
            <a:off x="340895" y="171985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Target : 12U ( 0.35, 0, 0 )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13ABE9-B513-39E3-6599-E47E564E2644}"/>
              </a:ext>
            </a:extLst>
          </p:cNvPr>
          <p:cNvSpPr txBox="1"/>
          <p:nvPr/>
        </p:nvSpPr>
        <p:spPr>
          <a:xfrm>
            <a:off x="6146140" y="121946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3787"/>
                </a:solidFill>
              </a:rPr>
              <a:t>- Parameter </a:t>
            </a:r>
            <a:endParaRPr lang="ko-KR" altLang="en-US" sz="1600" b="1" dirty="0">
              <a:solidFill>
                <a:srgbClr val="413787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6B9F198-9046-4917-15DE-1C53DF2CB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300" y="1613867"/>
            <a:ext cx="3190801" cy="43864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6A91D2-1AEC-DD66-50BB-F72541BB4AE1}"/>
              </a:ext>
            </a:extLst>
          </p:cNvPr>
          <p:cNvSpPr txBox="1"/>
          <p:nvPr/>
        </p:nvSpPr>
        <p:spPr>
          <a:xfrm>
            <a:off x="6166678" y="2422128"/>
            <a:ext cx="2232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413787"/>
                </a:solidFill>
              </a:rPr>
              <a:t>- Touch flag start </a:t>
            </a:r>
            <a:endParaRPr lang="ko-KR" altLang="en-US" sz="1200" b="1" dirty="0">
              <a:solidFill>
                <a:srgbClr val="413787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E5F2987D-2D93-FDFA-E9CA-5E2DAD9ED0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0068" b="30963"/>
          <a:stretch/>
        </p:blipFill>
        <p:spPr>
          <a:xfrm>
            <a:off x="6146140" y="3426429"/>
            <a:ext cx="3040914" cy="15603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781F41-DCAE-3A98-E9B1-DD7346243464}"/>
                  </a:ext>
                </a:extLst>
              </p:cNvPr>
              <p:cNvSpPr txBox="1"/>
              <p:nvPr/>
            </p:nvSpPr>
            <p:spPr>
              <a:xfrm>
                <a:off x="5988446" y="3125584"/>
                <a:ext cx="3754874" cy="29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altLang="ko-KR" sz="1200" b="1" i="0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</m:t>
                      </m:r>
                      <m:sSub>
                        <m:sSubPr>
                          <m:ctrlPr>
                            <a:rPr lang="en-US" altLang="ko-KR" sz="1200" b="1" i="1" smtClean="0">
                              <a:solidFill>
                                <a:srgbClr val="4137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solidFill>
                                <a:srgbClr val="413787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altLang="ko-KR" sz="1200" b="1" i="1" smtClean="0">
                              <a:solidFill>
                                <a:srgbClr val="413787"/>
                              </a:solidFill>
                              <a:latin typeface="Cambria Math" panose="02040503050406030204" pitchFamily="18" charset="0"/>
                            </a:rPr>
                            <m:t>𝒎𝒐𝒕𝒐</m:t>
                          </m:r>
                          <m:sSub>
                            <m:sSubPr>
                              <m:ctrlPr>
                                <a:rPr lang="en-US" altLang="ko-KR" sz="1200" b="1" i="1" smtClean="0">
                                  <a:solidFill>
                                    <a:srgbClr val="41378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1" i="1" smtClean="0">
                                  <a:solidFill>
                                    <a:srgbClr val="413787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solidFill>
                                    <a:srgbClr val="413787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sub>
                      </m:sSub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𝒎𝒂𝒙</m:t>
                      </m:r>
                    </m:oMath>
                  </m:oMathPara>
                </a14:m>
                <a:endParaRPr lang="ko-KR" altLang="en-US" sz="1200" b="1" dirty="0">
                  <a:solidFill>
                    <a:srgbClr val="413787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781F41-DCAE-3A98-E9B1-DD7346243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446" y="3125584"/>
                <a:ext cx="3754874" cy="2936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4971C6AC-7491-59FC-17EF-4942188E24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411" t="73074" r="2125" b="9744"/>
          <a:stretch/>
        </p:blipFill>
        <p:spPr>
          <a:xfrm>
            <a:off x="6340576" y="5280137"/>
            <a:ext cx="2929683" cy="71680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C92C4A80-8D81-0A46-1123-39E4EE3530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8524" b="94273"/>
          <a:stretch/>
        </p:blipFill>
        <p:spPr>
          <a:xfrm>
            <a:off x="6340576" y="2705973"/>
            <a:ext cx="1525307" cy="277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4901B8-1824-9BE5-F037-782B88C8E263}"/>
                  </a:ext>
                </a:extLst>
              </p:cNvPr>
              <p:cNvSpPr txBox="1"/>
              <p:nvPr/>
            </p:nvSpPr>
            <p:spPr>
              <a:xfrm>
                <a:off x="6166678" y="4986759"/>
                <a:ext cx="3754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𝒒𝒊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𝒕𝒐𝒖𝒄𝒉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𝒕𝒐𝒖𝒄𝒉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2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200" b="1" dirty="0">
                  <a:solidFill>
                    <a:srgbClr val="413787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4901B8-1824-9BE5-F037-782B88C8E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678" y="4986759"/>
                <a:ext cx="3754874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853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55410-B98F-7D4B-C9D9-1116382D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2B479D-08D0-5D49-34EA-B1F5BD5501A8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6A4156-342D-5CE0-509F-10E06C575F75}"/>
              </a:ext>
            </a:extLst>
          </p:cNvPr>
          <p:cNvSpPr txBox="1"/>
          <p:nvPr/>
        </p:nvSpPr>
        <p:spPr>
          <a:xfrm>
            <a:off x="4844472" y="318230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Empty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B3D7939-8E6A-D276-9664-0ED862E2C82B}"/>
              </a:ext>
            </a:extLst>
          </p:cNvPr>
          <p:cNvGrpSpPr/>
          <p:nvPr/>
        </p:nvGrpSpPr>
        <p:grpSpPr>
          <a:xfrm>
            <a:off x="1447851" y="3645024"/>
            <a:ext cx="2754639" cy="2114550"/>
            <a:chOff x="799584" y="3628170"/>
            <a:chExt cx="2754639" cy="211455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5DF7288-8ABC-E15F-7E57-4FF4CA0FC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9584" y="3628170"/>
              <a:ext cx="2657475" cy="2114550"/>
            </a:xfrm>
            <a:prstGeom prst="rect">
              <a:avLst/>
            </a:prstGeom>
          </p:spPr>
        </p:pic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6D6859E-F346-BCCF-8253-E505A422E6C4}"/>
                </a:ext>
              </a:extLst>
            </p:cNvPr>
            <p:cNvCxnSpPr>
              <a:cxnSpLocks/>
            </p:cNvCxnSpPr>
            <p:nvPr/>
          </p:nvCxnSpPr>
          <p:spPr>
            <a:xfrm>
              <a:off x="2852066" y="4221088"/>
              <a:ext cx="2" cy="37196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C1835B6-09F3-FFC2-EBAC-69D10972D8DF}"/>
                </a:ext>
              </a:extLst>
            </p:cNvPr>
            <p:cNvCxnSpPr>
              <a:cxnSpLocks/>
            </p:cNvCxnSpPr>
            <p:nvPr/>
          </p:nvCxnSpPr>
          <p:spPr>
            <a:xfrm>
              <a:off x="1850306" y="4437112"/>
              <a:ext cx="1302494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A57CEB2-CBAA-48D6-585A-4601DAF628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2762" y="3795514"/>
              <a:ext cx="0" cy="64159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D2912E-FC22-AC93-77E9-0F654D1E6624}"/>
                    </a:ext>
                  </a:extLst>
                </p:cNvPr>
                <p:cNvSpPr txBox="1"/>
                <p:nvPr/>
              </p:nvSpPr>
              <p:spPr>
                <a:xfrm>
                  <a:off x="2978160" y="4375572"/>
                  <a:ext cx="576063" cy="274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100" b="0" i="1" smtClean="0">
                                <a:latin typeface="Cambria Math" panose="02040503050406030204" pitchFamily="18" charset="0"/>
                              </a:rPr>
                              <m:t>𝑏𝑜𝑑𝑦</m:t>
                            </m:r>
                          </m:sub>
                        </m:sSub>
                      </m:oMath>
                    </m:oMathPara>
                  </a14:m>
                  <a:endParaRPr lang="ko-KR" altLang="en-US" sz="11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6D2912E-FC22-AC93-77E9-0F654D1E6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160" y="4375572"/>
                  <a:ext cx="576063" cy="2749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643BE77-A2D7-A70F-DED8-09F5AB9925FF}"/>
                </a:ext>
              </a:extLst>
            </p:cNvPr>
            <p:cNvSpPr/>
            <p:nvPr/>
          </p:nvSpPr>
          <p:spPr>
            <a:xfrm>
              <a:off x="2826359" y="4411912"/>
              <a:ext cx="51415" cy="504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113D449D-66FE-139E-E318-A0E9A3C1C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77" y="3527757"/>
            <a:ext cx="3487617" cy="259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55FDA7-F4C9-7448-254D-47DB66CAFAB7}"/>
              </a:ext>
            </a:extLst>
          </p:cNvPr>
          <p:cNvSpPr txBox="1"/>
          <p:nvPr/>
        </p:nvSpPr>
        <p:spPr>
          <a:xfrm>
            <a:off x="361582" y="207002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Input : EE position, motor current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C673D-C470-FF42-5E60-279EE38E47D5}"/>
              </a:ext>
            </a:extLst>
          </p:cNvPr>
          <p:cNvSpPr txBox="1"/>
          <p:nvPr/>
        </p:nvSpPr>
        <p:spPr>
          <a:xfrm>
            <a:off x="340895" y="137335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Is empty occurred during grasping?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3E854-7881-CCFF-C3D5-1C3E71D53E26}"/>
              </a:ext>
            </a:extLst>
          </p:cNvPr>
          <p:cNvSpPr txBox="1"/>
          <p:nvPr/>
        </p:nvSpPr>
        <p:spPr>
          <a:xfrm>
            <a:off x="340895" y="171985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Target : none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7E0A-E677-2908-6871-773E194F0529}"/>
              </a:ext>
            </a:extLst>
          </p:cNvPr>
          <p:cNvSpPr txBox="1"/>
          <p:nvPr/>
        </p:nvSpPr>
        <p:spPr>
          <a:xfrm>
            <a:off x="6146140" y="121946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3787"/>
                </a:solidFill>
              </a:rPr>
              <a:t>- Parameter </a:t>
            </a:r>
            <a:endParaRPr lang="ko-KR" altLang="en-US" sz="1600" b="1" dirty="0">
              <a:solidFill>
                <a:srgbClr val="413787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57BDCC-0595-2454-B556-E7E4A6A82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1152" y="1475839"/>
            <a:ext cx="2686425" cy="85737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36C0ED-D306-678C-F18C-F098AE8539BD}"/>
                  </a:ext>
                </a:extLst>
              </p:cNvPr>
              <p:cNvSpPr txBox="1"/>
              <p:nvPr/>
            </p:nvSpPr>
            <p:spPr>
              <a:xfrm>
                <a:off x="1447851" y="2665146"/>
                <a:ext cx="626469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𝒂𝒍𝒍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𝒋𝒐𝒊𝒏𝒕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&amp;&amp; 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𝑬𝑬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𝒑𝒐𝒔𝒊𝒕𝒊𝒐𝒏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600" b="1" i="1" dirty="0">
                  <a:solidFill>
                    <a:srgbClr val="41378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𝒆𝒎𝒑𝒕𝒚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600" b="1" dirty="0">
                  <a:solidFill>
                    <a:srgbClr val="413787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36C0ED-D306-678C-F18C-F098AE853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51" y="2665146"/>
                <a:ext cx="6264696" cy="584775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55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CE4B6-5352-78FB-C342-F969A3A7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28D0CE3-AACE-D32C-40BC-B6FAB375F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18748">
            <a:off x="1386644" y="3346660"/>
            <a:ext cx="2694608" cy="2948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5123F-99A2-A966-76C9-3D0007469F81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81301B-6C8B-4ABD-800C-41685017B057}"/>
              </a:ext>
            </a:extLst>
          </p:cNvPr>
          <p:cNvSpPr txBox="1"/>
          <p:nvPr/>
        </p:nvSpPr>
        <p:spPr>
          <a:xfrm>
            <a:off x="4808984" y="292586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Overload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0216D7-E054-2576-4EDA-6B0E193B6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909" y="3833593"/>
            <a:ext cx="3161783" cy="2235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60463BD-7C24-8E24-5EB7-B444BD7C8F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368" y="1494644"/>
            <a:ext cx="2232248" cy="639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83671F-B39E-4DA2-D29A-E9783551CE6D}"/>
              </a:ext>
            </a:extLst>
          </p:cNvPr>
          <p:cNvSpPr txBox="1"/>
          <p:nvPr/>
        </p:nvSpPr>
        <p:spPr>
          <a:xfrm>
            <a:off x="361582" y="2070027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Input : touch start flag, motor current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7900AC-39FE-D1C9-D73C-56DC8CB08465}"/>
              </a:ext>
            </a:extLst>
          </p:cNvPr>
          <p:cNvSpPr txBox="1"/>
          <p:nvPr/>
        </p:nvSpPr>
        <p:spPr>
          <a:xfrm>
            <a:off x="340895" y="1373350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Is touch occurred during grasping?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7E7B6-33EC-2B16-57D7-584D82DBF675}"/>
              </a:ext>
            </a:extLst>
          </p:cNvPr>
          <p:cNvSpPr txBox="1"/>
          <p:nvPr/>
        </p:nvSpPr>
        <p:spPr>
          <a:xfrm>
            <a:off x="340895" y="171985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- Target : 12U ( 0.35, 0, 0 )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E6499-1BBB-ABB5-2560-40F39CE1789A}"/>
              </a:ext>
            </a:extLst>
          </p:cNvPr>
          <p:cNvSpPr txBox="1"/>
          <p:nvPr/>
        </p:nvSpPr>
        <p:spPr>
          <a:xfrm>
            <a:off x="6146140" y="1219462"/>
            <a:ext cx="2232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413787"/>
                </a:solidFill>
              </a:rPr>
              <a:t>- Parameter </a:t>
            </a:r>
            <a:endParaRPr lang="ko-KR" altLang="en-US" sz="1600" b="1" dirty="0">
              <a:solidFill>
                <a:srgbClr val="413787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95B31-E858-F9A9-EF96-E5815E6546A7}"/>
                  </a:ext>
                </a:extLst>
              </p:cNvPr>
              <p:cNvSpPr txBox="1"/>
              <p:nvPr/>
            </p:nvSpPr>
            <p:spPr>
              <a:xfrm>
                <a:off x="118006" y="2484185"/>
                <a:ext cx="37548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𝒋𝒐𝒊𝒏𝒕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𝒄𝒖𝒓𝒓𝒆𝒏𝒕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altLang="ko-KR" sz="1600" b="1" i="1" dirty="0">
                  <a:solidFill>
                    <a:srgbClr val="413787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𝒐𝒗𝒆𝒓𝒍𝒐𝒂𝒅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𝒇𝒍𝒂𝒈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ko-KR" sz="1600" b="1" i="1" smtClean="0">
                          <a:solidFill>
                            <a:srgbClr val="41378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600" b="1" dirty="0">
                  <a:solidFill>
                    <a:srgbClr val="413787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C95B31-E858-F9A9-EF96-E5815E654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6" y="2484185"/>
                <a:ext cx="3754874" cy="584775"/>
              </a:xfrm>
              <a:prstGeom prst="rect">
                <a:avLst/>
              </a:prstGeom>
              <a:blipFill>
                <a:blip r:embed="rId6"/>
                <a:stretch>
                  <a:fillRect b="-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9229-0F0B-1B0A-4A58-C67759490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8A906-2025-3979-AD07-C2D38E9A7FE3}"/>
              </a:ext>
            </a:extLst>
          </p:cNvPr>
          <p:cNvSpPr txBox="1"/>
          <p:nvPr/>
        </p:nvSpPr>
        <p:spPr>
          <a:xfrm>
            <a:off x="106073" y="188640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413787"/>
                </a:solidFill>
              </a:rPr>
              <a:t>Simulation/verify of predicates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17F61-47FD-EA1F-3596-E81C8A05210B}"/>
              </a:ext>
            </a:extLst>
          </p:cNvPr>
          <p:cNvSpPr txBox="1"/>
          <p:nvPr/>
        </p:nvSpPr>
        <p:spPr>
          <a:xfrm>
            <a:off x="4959722" y="299557"/>
            <a:ext cx="2664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413787"/>
                </a:solidFill>
              </a:rPr>
              <a:t>Slip</a:t>
            </a:r>
          </a:p>
        </p:txBody>
      </p:sp>
      <p:pic>
        <p:nvPicPr>
          <p:cNvPr id="6" name="slip">
            <a:hlinkClick r:id="" action="ppaction://media"/>
            <a:extLst>
              <a:ext uri="{FF2B5EF4-FFF2-40B4-BE49-F238E27FC236}">
                <a16:creationId xmlns:a16="http://schemas.microsoft.com/office/drawing/2014/main" id="{7B4E644B-90E3-4652-DC13-2F8B803BDFC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262" y="2204864"/>
            <a:ext cx="4115699" cy="29094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38540-56EF-E6AE-D8F8-E35FD4FAB948}"/>
                  </a:ext>
                </a:extLst>
              </p:cNvPr>
              <p:cNvSpPr txBox="1"/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𝑡𝑜𝑢𝑐h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𝑓𝑙𝑎𝑔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==1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6C38540-56EF-E6AE-D8F8-E35FD4FAB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445224"/>
                <a:ext cx="1520801" cy="230832"/>
              </a:xfrm>
              <a:prstGeom prst="rect">
                <a:avLst/>
              </a:prstGeom>
              <a:blipFill>
                <a:blip r:embed="rId6"/>
                <a:stretch>
                  <a:fillRect l="-1205" t="-2632" r="-80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300243-EF14-09BC-DFF9-CC7FAF12793D}"/>
                  </a:ext>
                </a:extLst>
              </p:cNvPr>
              <p:cNvSpPr txBox="1"/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𝑎𝑏𝑠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𝑠𝑙𝑖𝑝𝑖𝑛𝑔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300243-EF14-09BC-DFF9-CC7FAF127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5810792"/>
                <a:ext cx="2103525" cy="230832"/>
              </a:xfrm>
              <a:prstGeom prst="rect">
                <a:avLst/>
              </a:prstGeom>
              <a:blipFill>
                <a:blip r:embed="rId7"/>
                <a:stretch>
                  <a:fillRect l="-1739" t="-2632" r="-1159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83BD51-6028-C23B-B05A-CEB46BDCD454}"/>
                  </a:ext>
                </a:extLst>
              </p:cNvPr>
              <p:cNvSpPr txBox="1"/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𝑠𝑙𝑖𝑝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𝑑𝑟𝑜𝑝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83BD51-6028-C23B-B05A-CEB46BDCD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736" y="6180112"/>
                <a:ext cx="2151551" cy="230832"/>
              </a:xfrm>
              <a:prstGeom prst="rect">
                <a:avLst/>
              </a:prstGeom>
              <a:blipFill>
                <a:blip r:embed="rId8"/>
                <a:stretch>
                  <a:fillRect l="-1983" t="-2632" r="-1133" b="-3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5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sionCubePPT">
  <a:themeElements>
    <a:clrScheme name="고려청자">
      <a:dk1>
        <a:sysClr val="windowText" lastClr="000000"/>
      </a:dk1>
      <a:lt1>
        <a:sysClr val="window" lastClr="FFFFFF"/>
      </a:lt1>
      <a:dk2>
        <a:srgbClr val="005466"/>
      </a:dk2>
      <a:lt2>
        <a:srgbClr val="D9F3F4"/>
      </a:lt2>
      <a:accent1>
        <a:srgbClr val="3F949A"/>
      </a:accent1>
      <a:accent2>
        <a:srgbClr val="4764B0"/>
      </a:accent2>
      <a:accent3>
        <a:srgbClr val="4FADD1"/>
      </a:accent3>
      <a:accent4>
        <a:srgbClr val="85B692"/>
      </a:accent4>
      <a:accent5>
        <a:srgbClr val="6B94E2"/>
      </a:accent5>
      <a:accent6>
        <a:srgbClr val="819BAB"/>
      </a:accent6>
      <a:hlink>
        <a:srgbClr val="7C0808"/>
      </a:hlink>
      <a:folHlink>
        <a:srgbClr val="0D35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_USCL" id="{FD73750D-133E-47CF-920E-5A42F648706E}" vid="{453F82DD-B8C1-40E7-A952-611747B2ADFB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PPT_USCL</Template>
  <TotalTime>19295</TotalTime>
  <Words>391</Words>
  <Application>Microsoft Office PowerPoint</Application>
  <PresentationFormat>A4 용지(210x297mm)</PresentationFormat>
  <Paragraphs>88</Paragraphs>
  <Slides>10</Slides>
  <Notes>9</Notes>
  <HiddenSlides>0</HiddenSlides>
  <MMClips>2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Cambria Math</vt:lpstr>
      <vt:lpstr>Courier New</vt:lpstr>
      <vt:lpstr>VisionCubePPT</vt:lpstr>
      <vt:lpstr>Lab meeting</vt:lpstr>
      <vt:lpstr>One-arm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Seho</dc:creator>
  <cp:lastModifiedBy>김채윤(***5***011)</cp:lastModifiedBy>
  <cp:revision>845</cp:revision>
  <cp:lastPrinted>2016-02-11T05:00:57Z</cp:lastPrinted>
  <dcterms:created xsi:type="dcterms:W3CDTF">2015-07-11T10:48:04Z</dcterms:created>
  <dcterms:modified xsi:type="dcterms:W3CDTF">2025-05-31T00:06:57Z</dcterms:modified>
</cp:coreProperties>
</file>