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0"/>
  </p:notesMasterIdLst>
  <p:handoutMasterIdLst>
    <p:handoutMasterId r:id="rId11"/>
  </p:handoutMasterIdLst>
  <p:sldIdLst>
    <p:sldId id="1680" r:id="rId2"/>
    <p:sldId id="1682" r:id="rId3"/>
    <p:sldId id="1701" r:id="rId4"/>
    <p:sldId id="1694" r:id="rId5"/>
    <p:sldId id="1699" r:id="rId6"/>
    <p:sldId id="1698" r:id="rId7"/>
    <p:sldId id="1700" r:id="rId8"/>
    <p:sldId id="1702" r:id="rId9"/>
  </p:sldIdLst>
  <p:sldSz cx="9906000" cy="6858000" type="A4"/>
  <p:notesSz cx="6865938" cy="9998075"/>
  <p:defaultTextStyle>
    <a:defPPr>
      <a:defRPr lang="en-US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3787"/>
    <a:srgbClr val="153B3E"/>
    <a:srgbClr val="2D88AB"/>
    <a:srgbClr val="4360AF"/>
    <a:srgbClr val="344981"/>
    <a:srgbClr val="3C42C4"/>
    <a:srgbClr val="FEFEFE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2" autoAdjust="0"/>
    <p:restoredTop sz="96242" autoAdjust="0"/>
  </p:normalViewPr>
  <p:slideViewPr>
    <p:cSldViewPr>
      <p:cViewPr varScale="1">
        <p:scale>
          <a:sx n="134" d="100"/>
          <a:sy n="134" d="100"/>
        </p:scale>
        <p:origin x="120" y="6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33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3234" y="4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09" y="1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F8AD971D-DF66-478C-BA07-46F4C10E8EB6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6437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09" y="9496437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B1EA0E52-F319-4D9D-948D-6D99730BB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7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1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163F3410-9B4E-4C11-B1BE-01D7CB6E0AE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4962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6"/>
            <a:ext cx="5492750" cy="4499134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70C2690E-5898-41F6-8DC7-4B43F139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6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CD925-F594-68D5-D1F5-6338230F1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A159B3-CD4A-F851-8DC9-FA3FE68621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2B70B61-CA2F-1195-F6E2-53AA2AC7D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6E73D-C4FA-127C-ED18-806469A11F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90E-5898-41F6-8DC7-4B43F139768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6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18AE1-2035-1879-5D8F-7DCF70E42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9354D04-A0D6-0371-D780-B94E060BF9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50B7CF-A917-089B-C73E-0613D5534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C63516-4A58-45A2-76A6-051E313B01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90E-5898-41F6-8DC7-4B43F139768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59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A906A-890D-D629-6160-F7B921AE7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A1DF97-0BF1-FE9A-2604-7950D863F6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D791A11-AC81-FCD1-EBE9-629CD4D5C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02B48-EC50-F9C4-57AB-A848CF24F5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90E-5898-41F6-8DC7-4B43F139768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64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BB87C-6D09-1FA7-8788-DA1E5A97A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6452703-98FE-9D8C-21B8-329A577E4C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1563E12-7407-1DAD-C68A-1D65063A28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07CB4B-91F3-0D70-0553-9F1A49A235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90E-5898-41F6-8DC7-4B43F139768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37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56416-FAB6-5A29-29DB-A94BFDC22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3F1BF8D-A5F3-8E45-63B9-B0B61FDE7E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A5A3436-E1D6-F8AA-CDC4-4C6CE805E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33FF70-3F4C-EA34-E4CA-D0E01D275C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90E-5898-41F6-8DC7-4B43F139768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14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83464-4864-4CAD-DE93-CCD067D5F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231C66-0BB0-6965-95F5-C222E6AA5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C3B12AA-A3F2-C189-D4A8-83D47F014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1BAA64-AB0A-A33C-7269-3F9A078715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90E-5898-41F6-8DC7-4B43F139768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42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CF318-2D61-2B74-109C-706602B55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BA8E5FC-07B0-8919-4FAA-F5DC53CA7C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3D5FA4B-CACE-DDA0-17E0-12A384730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8A0672-C899-19E5-7F99-1E24C7308D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90E-5898-41F6-8DC7-4B43F139768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6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  <a:noFill/>
          <a:ln>
            <a:noFill/>
          </a:ln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defRPr sz="4400" b="1">
                <a:ln w="6350">
                  <a:solidFill>
                    <a:schemeClr val="bg1"/>
                  </a:solidFill>
                </a:ln>
                <a:solidFill>
                  <a:srgbClr val="362D7C"/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ln w="3175">
                  <a:solidFill>
                    <a:schemeClr val="bg1"/>
                  </a:solidFill>
                </a:ln>
                <a:solidFill>
                  <a:srgbClr val="362D7C"/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A499-E82F-432C-A282-98CBCA352184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765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9D6-6198-4466-8077-DD24DBC71B08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D6055C92-0B2E-4E17-81D6-607D66B61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1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3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3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BBE1-7BE0-4589-9CBA-1BBBBA6D4FC5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D6055C92-0B2E-4E17-81D6-607D66B61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8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97582"/>
            <a:ext cx="5861856" cy="634081"/>
          </a:xfrm>
        </p:spPr>
        <p:txBody>
          <a:bodyPr>
            <a:normAutofit/>
          </a:bodyPr>
          <a:lstStyle>
            <a:lvl1pPr algn="l">
              <a:defRPr sz="3300" b="1">
                <a:solidFill>
                  <a:srgbClr val="413787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2755" y="980729"/>
            <a:ext cx="9385069" cy="5428384"/>
          </a:xfrm>
        </p:spPr>
        <p:txBody>
          <a:bodyPr/>
          <a:lstStyle>
            <a:lvl1pPr marL="292219" indent="-292219">
              <a:buFont typeface="Courier New" pitchFamily="49" charset="0"/>
              <a:buChar char="o"/>
              <a:defRPr sz="2000">
                <a:solidFill>
                  <a:schemeClr val="tx1"/>
                </a:solidFill>
              </a:defRPr>
            </a:lvl1pPr>
            <a:lvl2pPr marL="360000">
              <a:defRPr sz="1800">
                <a:solidFill>
                  <a:schemeClr val="tx1"/>
                </a:solidFill>
              </a:defRPr>
            </a:lvl2pPr>
            <a:lvl3pPr marL="540000" indent="-194813"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648000">
              <a:defRPr sz="1400">
                <a:solidFill>
                  <a:schemeClr val="tx1"/>
                </a:solidFill>
              </a:defRPr>
            </a:lvl4pPr>
            <a:lvl5pPr marL="828000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23515" y="6580955"/>
            <a:ext cx="822958" cy="203509"/>
          </a:xfrm>
        </p:spPr>
        <p:txBody>
          <a:bodyPr/>
          <a:lstStyle>
            <a:lvl1pPr algn="ctr">
              <a:defRPr/>
            </a:lvl1pPr>
          </a:lstStyle>
          <a:p>
            <a:fld id="{1EBE19AE-E50A-4C71-B0A7-D3D5A3F289D4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94075" y="6543397"/>
            <a:ext cx="428795" cy="257693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24D0-DDD4-4253-A68A-80B800A96D93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D6055C92-0B2E-4E17-81D6-607D66B61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8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4"/>
            <a:ext cx="4378590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BA76-5856-4760-B30F-D50736C86751}" type="datetime1">
              <a:rPr lang="en-US" smtClean="0"/>
              <a:t>5/30/2025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D6055C92-0B2E-4E17-81D6-607D66B61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2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7515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2"/>
            <a:ext cx="437515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0EF8-8EAA-40D3-8659-F3500327C0E6}" type="datetime1">
              <a:rPr lang="en-US" smtClean="0"/>
              <a:t>5/30/2025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D6055C92-0B2E-4E17-81D6-607D66B61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9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2A3A-3184-483B-BEE4-12473B63CCC6}" type="datetime1">
              <a:rPr lang="en-US" smtClean="0"/>
              <a:t>5/30/2025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D6055C92-0B2E-4E17-81D6-607D66B61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5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E160-FB7A-48B4-B803-D05AD1E883B8}" type="datetime1">
              <a:rPr lang="en-US" smtClean="0"/>
              <a:t>5/30/2025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D6055C92-0B2E-4E17-81D6-607D66B61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4" y="273050"/>
            <a:ext cx="3259006" cy="1162051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4"/>
            <a:ext cx="5537729" cy="585311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4" y="1435103"/>
            <a:ext cx="3259006" cy="4691063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F7EA-671B-407C-A753-BE2DF803884E}" type="datetime1">
              <a:rPr lang="en-US" smtClean="0"/>
              <a:t>5/30/2025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D6055C92-0B2E-4E17-81D6-607D66B61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9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40"/>
            <a:ext cx="5943600" cy="804863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A06E-8EA5-45F2-BC2C-633B1144EFF2}" type="datetime1">
              <a:rPr lang="en-US" smtClean="0"/>
              <a:t>5/30/2025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D6055C92-0B2E-4E17-81D6-607D66B61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8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81947" y="6589269"/>
            <a:ext cx="838227" cy="195196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DA1F-5E97-483F-8171-30DA8456C92F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575369"/>
            <a:ext cx="3136900" cy="204300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60579" y="6543397"/>
            <a:ext cx="406630" cy="257693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343331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ctr" defTabSz="779252" rtl="0" eaLnBrk="1" latinLnBrk="1" hangingPunct="1">
        <a:spcBef>
          <a:spcPct val="0"/>
        </a:spcBef>
        <a:buNone/>
        <a:defRPr sz="3700" kern="1200">
          <a:solidFill>
            <a:srgbClr val="413787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rgbClr val="413787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413787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413787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rgbClr val="413787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rgbClr val="413787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16232-4D6D-469D-B5F3-0937946E0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Lab meeting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41CDCB-256A-4CBF-B5B2-0E346364B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/>
              <a:t>2025.05.20</a:t>
            </a:r>
          </a:p>
          <a:p>
            <a:r>
              <a:rPr lang="ko-KR" altLang="en-US" dirty="0"/>
              <a:t>김채윤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101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BC9B6-0702-8223-264D-84304CC27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9F1DA123-E68E-18D3-CF19-A069AF50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64" y="97582"/>
            <a:ext cx="5861856" cy="634081"/>
          </a:xfrm>
        </p:spPr>
        <p:txBody>
          <a:bodyPr anchor="ctr">
            <a:normAutofit/>
          </a:bodyPr>
          <a:lstStyle/>
          <a:p>
            <a:r>
              <a:rPr lang="en-US" altLang="ko-KR" b="1" dirty="0"/>
              <a:t>One-arm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4DAA5-07FE-BDC9-95F4-BA158DB063CB}"/>
              </a:ext>
            </a:extLst>
          </p:cNvPr>
          <p:cNvSpPr txBox="1"/>
          <p:nvPr/>
        </p:nvSpPr>
        <p:spPr>
          <a:xfrm>
            <a:off x="416496" y="2060848"/>
            <a:ext cx="60486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2000" b="1" dirty="0">
              <a:solidFill>
                <a:srgbClr val="413787"/>
              </a:solidFill>
            </a:endParaRPr>
          </a:p>
          <a:p>
            <a:r>
              <a:rPr lang="en-US" altLang="ko-KR" sz="2000" b="1" dirty="0">
                <a:solidFill>
                  <a:srgbClr val="413787"/>
                </a:solidFill>
              </a:rPr>
              <a:t>1.    Simulation/verify of predicates</a:t>
            </a:r>
          </a:p>
          <a:p>
            <a:pPr marL="457200" indent="-457200">
              <a:buAutoNum type="arabicPeriod" startAt="2"/>
            </a:pPr>
            <a:r>
              <a:rPr lang="en-US" altLang="ko-KR" sz="2000" b="1" dirty="0">
                <a:solidFill>
                  <a:srgbClr val="413787"/>
                </a:solidFill>
              </a:rPr>
              <a:t>Simulation/verify of System state</a:t>
            </a:r>
          </a:p>
          <a:p>
            <a:pPr marL="457200" indent="-457200">
              <a:buAutoNum type="arabicPeriod" startAt="2"/>
            </a:pPr>
            <a:r>
              <a:rPr lang="en-US" altLang="ko-KR" sz="2000" b="1" dirty="0" err="1">
                <a:solidFill>
                  <a:srgbClr val="413787"/>
                </a:solidFill>
              </a:rPr>
              <a:t>Vaildating</a:t>
            </a:r>
            <a:r>
              <a:rPr lang="en-US" altLang="ko-KR" sz="2000" b="1" dirty="0">
                <a:solidFill>
                  <a:srgbClr val="413787"/>
                </a:solidFill>
              </a:rPr>
              <a:t> FSM logic</a:t>
            </a:r>
          </a:p>
          <a:p>
            <a:pPr marL="457200" indent="-457200">
              <a:buAutoNum type="arabicPeriod" startAt="2"/>
            </a:pPr>
            <a:endParaRPr lang="en-US" altLang="ko-KR" sz="2000" b="1" dirty="0">
              <a:solidFill>
                <a:srgbClr val="413787"/>
              </a:solidFill>
            </a:endParaRPr>
          </a:p>
          <a:p>
            <a:endParaRPr lang="ko-KR" altLang="en-US" sz="2000" b="1" dirty="0">
              <a:solidFill>
                <a:srgbClr val="413787"/>
              </a:solidFill>
            </a:endParaRPr>
          </a:p>
          <a:p>
            <a:pPr marL="457200" indent="-457200">
              <a:buAutoNum type="arabicPeriod" startAt="2"/>
            </a:pPr>
            <a:endParaRPr lang="en-US" altLang="ko-KR" sz="2000" b="1" dirty="0">
              <a:solidFill>
                <a:srgbClr val="413787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rgbClr val="413787"/>
              </a:solidFill>
            </a:endParaRPr>
          </a:p>
          <a:p>
            <a:endParaRPr lang="en-US" altLang="ko-KR" sz="2000" b="1" dirty="0">
              <a:solidFill>
                <a:srgbClr val="413787"/>
              </a:solidFill>
            </a:endParaRPr>
          </a:p>
          <a:p>
            <a:pPr marL="342900" indent="-342900">
              <a:buAutoNum type="arabicPeriod"/>
            </a:pPr>
            <a:endParaRPr lang="ko-KR" altLang="en-US" sz="1800" b="1" dirty="0">
              <a:solidFill>
                <a:srgbClr val="4137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58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3BA57-EB24-6223-36AE-87ECEF866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78FF3D-11D1-5DF5-47B0-A312972B7678}"/>
              </a:ext>
            </a:extLst>
          </p:cNvPr>
          <p:cNvSpPr txBox="1"/>
          <p:nvPr/>
        </p:nvSpPr>
        <p:spPr>
          <a:xfrm>
            <a:off x="337050" y="187009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413787"/>
                </a:solidFill>
              </a:rPr>
              <a:t>FSM</a:t>
            </a:r>
            <a:r>
              <a:rPr lang="ko-KR" altLang="en-US" sz="2800" b="1" dirty="0">
                <a:solidFill>
                  <a:srgbClr val="413787"/>
                </a:solidFill>
              </a:rPr>
              <a:t> </a:t>
            </a:r>
            <a:r>
              <a:rPr lang="en-US" altLang="ko-KR" sz="2800" b="1" dirty="0">
                <a:solidFill>
                  <a:srgbClr val="413787"/>
                </a:solidFill>
              </a:rPr>
              <a:t>State definition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D623F4-3D3E-5059-D6F7-BE7FCA7B8782}"/>
              </a:ext>
            </a:extLst>
          </p:cNvPr>
          <p:cNvSpPr/>
          <p:nvPr/>
        </p:nvSpPr>
        <p:spPr>
          <a:xfrm>
            <a:off x="1208584" y="2276872"/>
            <a:ext cx="1728192" cy="1080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15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4109F-BF29-C04A-4A86-2B291D9BC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1C16AF98-A7A0-25F6-05F1-7E765FB3D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4" y="3228137"/>
            <a:ext cx="2465030" cy="233225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F162151-41A1-C9B7-3D8E-6763AEF90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504" y="3229403"/>
            <a:ext cx="3328167" cy="24331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A0941E-C02D-9B66-C356-851327174398}"/>
              </a:ext>
            </a:extLst>
          </p:cNvPr>
          <p:cNvSpPr txBox="1"/>
          <p:nvPr/>
        </p:nvSpPr>
        <p:spPr>
          <a:xfrm>
            <a:off x="106073" y="188640"/>
            <a:ext cx="6552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413787"/>
                </a:solidFill>
              </a:rPr>
              <a:t>Simulation/verify of predicates / Touch</a:t>
            </a:r>
          </a:p>
          <a:p>
            <a:endParaRPr lang="en-US" altLang="ko-KR" sz="2800" b="1" dirty="0">
              <a:solidFill>
                <a:srgbClr val="413787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2CF01-890F-3758-A7BA-0BDC1403BFAD}"/>
              </a:ext>
            </a:extLst>
          </p:cNvPr>
          <p:cNvSpPr txBox="1"/>
          <p:nvPr/>
        </p:nvSpPr>
        <p:spPr>
          <a:xfrm>
            <a:off x="361582" y="2070027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- Input : touch start flag, motor current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710C1-719C-3D46-72E8-965B50EDBB85}"/>
              </a:ext>
            </a:extLst>
          </p:cNvPr>
          <p:cNvSpPr txBox="1"/>
          <p:nvPr/>
        </p:nvSpPr>
        <p:spPr>
          <a:xfrm>
            <a:off x="340895" y="137335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- Is touch occurred during grasping?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3DCBEA-A7CA-3538-6EDD-E641F1996497}"/>
              </a:ext>
            </a:extLst>
          </p:cNvPr>
          <p:cNvSpPr txBox="1"/>
          <p:nvPr/>
        </p:nvSpPr>
        <p:spPr>
          <a:xfrm>
            <a:off x="340895" y="171985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- Target : 12U ( 0.35, 0, 0 )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13ABE9-B513-39E3-6599-E47E564E2644}"/>
              </a:ext>
            </a:extLst>
          </p:cNvPr>
          <p:cNvSpPr txBox="1"/>
          <p:nvPr/>
        </p:nvSpPr>
        <p:spPr>
          <a:xfrm>
            <a:off x="6146140" y="1219462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13787"/>
                </a:solidFill>
              </a:rPr>
              <a:t>- Parameter </a:t>
            </a:r>
            <a:endParaRPr lang="ko-KR" altLang="en-US" sz="1600" b="1" dirty="0">
              <a:solidFill>
                <a:srgbClr val="413787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6B9F198-9046-4917-15DE-1C53DF2CB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300" y="1613867"/>
            <a:ext cx="3190801" cy="43864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76A91D2-1AEC-DD66-50BB-F72541BB4AE1}"/>
              </a:ext>
            </a:extLst>
          </p:cNvPr>
          <p:cNvSpPr txBox="1"/>
          <p:nvPr/>
        </p:nvSpPr>
        <p:spPr>
          <a:xfrm>
            <a:off x="6166678" y="2422128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413787"/>
                </a:solidFill>
              </a:rPr>
              <a:t>- Touch flag start </a:t>
            </a:r>
            <a:endParaRPr lang="ko-KR" altLang="en-US" sz="1200" b="1" dirty="0">
              <a:solidFill>
                <a:srgbClr val="413787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5F2987D-2D93-FDFA-E9CA-5E2DAD9ED06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30068" b="30963"/>
          <a:stretch/>
        </p:blipFill>
        <p:spPr>
          <a:xfrm>
            <a:off x="6146140" y="3426429"/>
            <a:ext cx="3040914" cy="15603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781F41-DCAE-3A98-E9B1-DD7346243464}"/>
                  </a:ext>
                </a:extLst>
              </p:cNvPr>
              <p:cNvSpPr txBox="1"/>
              <p:nvPr/>
            </p:nvSpPr>
            <p:spPr>
              <a:xfrm>
                <a:off x="5988446" y="3125584"/>
                <a:ext cx="3754874" cy="293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𝒄𝒖𝒓𝒓𝒆𝒏𝒕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altLang="ko-KR" sz="1200" b="1" i="0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𝒄𝒖𝒓𝒓𝒆𝒏</m:t>
                      </m:r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rgbClr val="41378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rgbClr val="413787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rgbClr val="413787"/>
                              </a:solidFill>
                              <a:latin typeface="Cambria Math" panose="02040503050406030204" pitchFamily="18" charset="0"/>
                            </a:rPr>
                            <m:t>𝒎𝒐𝒕𝒐</m:t>
                          </m:r>
                          <m:sSub>
                            <m:sSubPr>
                              <m:ctrlPr>
                                <a:rPr lang="en-US" altLang="ko-KR" sz="1200" b="1" i="1" smtClean="0">
                                  <a:solidFill>
                                    <a:srgbClr val="41378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solidFill>
                                    <a:srgbClr val="413787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413787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𝒄𝒖𝒓𝒓𝒆𝒏𝒕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</m:oMath>
                  </m:oMathPara>
                </a14:m>
                <a:endParaRPr lang="ko-KR" altLang="en-US" sz="1200" b="1" dirty="0">
                  <a:solidFill>
                    <a:srgbClr val="413787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781F41-DCAE-3A98-E9B1-DD7346243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446" y="3125584"/>
                <a:ext cx="3754874" cy="2936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그림 27">
            <a:extLst>
              <a:ext uri="{FF2B5EF4-FFF2-40B4-BE49-F238E27FC236}">
                <a16:creationId xmlns:a16="http://schemas.microsoft.com/office/drawing/2014/main" id="{4971C6AC-7491-59FC-17EF-4942188E249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411" t="73074" r="2125" b="9744"/>
          <a:stretch/>
        </p:blipFill>
        <p:spPr>
          <a:xfrm>
            <a:off x="6340576" y="5280137"/>
            <a:ext cx="2929683" cy="71680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92C4A80-8D81-0A46-1123-39E4EE35308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58524" b="94273"/>
          <a:stretch/>
        </p:blipFill>
        <p:spPr>
          <a:xfrm>
            <a:off x="6340576" y="2705973"/>
            <a:ext cx="1525307" cy="2773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4901B8-1824-9BE5-F037-782B88C8E263}"/>
                  </a:ext>
                </a:extLst>
              </p:cNvPr>
              <p:cNvSpPr txBox="1"/>
              <p:nvPr/>
            </p:nvSpPr>
            <p:spPr>
              <a:xfrm>
                <a:off x="6166678" y="4986759"/>
                <a:ext cx="37548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𝒂𝒏𝒚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𝒒𝒊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𝒕𝒐𝒖𝒄𝒉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𝒇𝒍𝒂𝒈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𝒕𝒉𝒆𝒏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𝒕𝒐𝒖𝒄𝒉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𝒇𝒍𝒂𝒈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sz="1200" b="1" dirty="0">
                  <a:solidFill>
                    <a:srgbClr val="413787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4901B8-1824-9BE5-F037-782B88C8E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678" y="4986759"/>
                <a:ext cx="3754874" cy="27699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85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55410-B98F-7D4B-C9D9-1116382DE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2B479D-08D0-5D49-34EA-B1F5BD5501A8}"/>
              </a:ext>
            </a:extLst>
          </p:cNvPr>
          <p:cNvSpPr txBox="1"/>
          <p:nvPr/>
        </p:nvSpPr>
        <p:spPr>
          <a:xfrm>
            <a:off x="106073" y="18864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413787"/>
                </a:solidFill>
              </a:rPr>
              <a:t>Simulation/verify of predicates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6A4156-342D-5CE0-509F-10E06C575F75}"/>
              </a:ext>
            </a:extLst>
          </p:cNvPr>
          <p:cNvSpPr txBox="1"/>
          <p:nvPr/>
        </p:nvSpPr>
        <p:spPr>
          <a:xfrm>
            <a:off x="4844472" y="318230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413787"/>
                </a:solidFill>
              </a:rPr>
              <a:t>Empty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B3D7939-8E6A-D276-9664-0ED862E2C82B}"/>
              </a:ext>
            </a:extLst>
          </p:cNvPr>
          <p:cNvGrpSpPr/>
          <p:nvPr/>
        </p:nvGrpSpPr>
        <p:grpSpPr>
          <a:xfrm>
            <a:off x="52276" y="2416535"/>
            <a:ext cx="2754639" cy="2114550"/>
            <a:chOff x="799584" y="3628170"/>
            <a:chExt cx="2754639" cy="211455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5DF7288-8ABC-E15F-7E57-4FF4CA0FC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9584" y="3628170"/>
              <a:ext cx="2657475" cy="2114550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6D6859E-F346-BCCF-8253-E505A422E6C4}"/>
                </a:ext>
              </a:extLst>
            </p:cNvPr>
            <p:cNvCxnSpPr>
              <a:cxnSpLocks/>
            </p:cNvCxnSpPr>
            <p:nvPr/>
          </p:nvCxnSpPr>
          <p:spPr>
            <a:xfrm>
              <a:off x="2852066" y="4221088"/>
              <a:ext cx="2" cy="371966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EC1835B6-09F3-FFC2-EBAC-69D10972D8DF}"/>
                </a:ext>
              </a:extLst>
            </p:cNvPr>
            <p:cNvCxnSpPr>
              <a:cxnSpLocks/>
            </p:cNvCxnSpPr>
            <p:nvPr/>
          </p:nvCxnSpPr>
          <p:spPr>
            <a:xfrm>
              <a:off x="1850306" y="4437112"/>
              <a:ext cx="130249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A57CEB2-CBAA-48D6-585A-4601DAF62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2762" y="3795514"/>
              <a:ext cx="0" cy="6415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6D2912E-FC22-AC93-77E9-0F654D1E6624}"/>
                    </a:ext>
                  </a:extLst>
                </p:cNvPr>
                <p:cNvSpPr txBox="1"/>
                <p:nvPr/>
              </p:nvSpPr>
              <p:spPr>
                <a:xfrm>
                  <a:off x="2978160" y="4375572"/>
                  <a:ext cx="576063" cy="274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𝑏𝑜𝑑𝑦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6D2912E-FC22-AC93-77E9-0F654D1E6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160" y="4375572"/>
                  <a:ext cx="576063" cy="27494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643BE77-A2D7-A70F-DED8-09F5AB9925FF}"/>
                </a:ext>
              </a:extLst>
            </p:cNvPr>
            <p:cNvSpPr/>
            <p:nvPr/>
          </p:nvSpPr>
          <p:spPr>
            <a:xfrm>
              <a:off x="2826359" y="4411912"/>
              <a:ext cx="51415" cy="504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113D449D-66FE-139E-E318-A0E9A3C1C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3154" y="3447357"/>
            <a:ext cx="3487617" cy="2592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55FDA7-F4C9-7448-254D-47DB66CAFAB7}"/>
              </a:ext>
            </a:extLst>
          </p:cNvPr>
          <p:cNvSpPr txBox="1"/>
          <p:nvPr/>
        </p:nvSpPr>
        <p:spPr>
          <a:xfrm>
            <a:off x="361582" y="2070027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- Input : EE position, motor current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6C673D-C470-FF42-5E60-279EE38E47D5}"/>
              </a:ext>
            </a:extLst>
          </p:cNvPr>
          <p:cNvSpPr txBox="1"/>
          <p:nvPr/>
        </p:nvSpPr>
        <p:spPr>
          <a:xfrm>
            <a:off x="340895" y="137335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- Is empty occurred during grasping?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3E854-7881-CCFF-C3D5-1C3E71D53E26}"/>
              </a:ext>
            </a:extLst>
          </p:cNvPr>
          <p:cNvSpPr txBox="1"/>
          <p:nvPr/>
        </p:nvSpPr>
        <p:spPr>
          <a:xfrm>
            <a:off x="340895" y="171985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- Target : none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57E0A-E677-2908-6871-773E194F0529}"/>
              </a:ext>
            </a:extLst>
          </p:cNvPr>
          <p:cNvSpPr txBox="1"/>
          <p:nvPr/>
        </p:nvSpPr>
        <p:spPr>
          <a:xfrm>
            <a:off x="6146140" y="1219462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13787"/>
                </a:solidFill>
              </a:rPr>
              <a:t>- Parameter </a:t>
            </a:r>
            <a:endParaRPr lang="ko-KR" altLang="en-US" sz="1600" b="1" dirty="0">
              <a:solidFill>
                <a:srgbClr val="413787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57BDCC-0595-2454-B556-E7E4A6A826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1152" y="1475839"/>
            <a:ext cx="2686425" cy="8573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36C0ED-D306-678C-F18C-F098AE8539BD}"/>
                  </a:ext>
                </a:extLst>
              </p:cNvPr>
              <p:cNvSpPr txBox="1"/>
              <p:nvPr/>
            </p:nvSpPr>
            <p:spPr>
              <a:xfrm>
                <a:off x="6176620" y="3573016"/>
                <a:ext cx="37548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𝒂𝒍𝒍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𝒋𝒐𝒊𝒏𝒕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𝒄𝒖𝒓𝒓𝒆𝒏𝒕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𝒇𝒍𝒂𝒈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&amp;&amp; 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𝑬𝑬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𝒑𝒐𝒔𝒊𝒕𝒊𝒐𝒏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200" b="1" i="1" dirty="0">
                  <a:solidFill>
                    <a:srgbClr val="413787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𝒕𝒉𝒆𝒏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𝒆𝒎𝒑𝒕𝒚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𝒇𝒍𝒂𝒈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sz="1200" b="1" dirty="0">
                  <a:solidFill>
                    <a:srgbClr val="413787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36C0ED-D306-678C-F18C-F098AE853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620" y="3573016"/>
                <a:ext cx="3754874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55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CE4B6-5352-78FB-C342-F969A3A72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28D0CE3-AACE-D32C-40BC-B6FAB375F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18748">
            <a:off x="4676" y="2247143"/>
            <a:ext cx="2694608" cy="29489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F5123F-99A2-A966-76C9-3D0007469F81}"/>
              </a:ext>
            </a:extLst>
          </p:cNvPr>
          <p:cNvSpPr txBox="1"/>
          <p:nvPr/>
        </p:nvSpPr>
        <p:spPr>
          <a:xfrm>
            <a:off x="106073" y="18864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413787"/>
                </a:solidFill>
              </a:rPr>
              <a:t>Simulation/verify of predicates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1301B-6C8B-4ABD-800C-41685017B057}"/>
              </a:ext>
            </a:extLst>
          </p:cNvPr>
          <p:cNvSpPr txBox="1"/>
          <p:nvPr/>
        </p:nvSpPr>
        <p:spPr>
          <a:xfrm>
            <a:off x="4808984" y="292586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413787"/>
                </a:solidFill>
              </a:rPr>
              <a:t>Overload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0216D7-E054-2576-4EDA-6B0E193B6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928" y="3248818"/>
            <a:ext cx="3161783" cy="22358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0463BD-7C24-8E24-5EB7-B444BD7C8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368" y="1494644"/>
            <a:ext cx="2232248" cy="6392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83671F-B39E-4DA2-D29A-E9783551CE6D}"/>
              </a:ext>
            </a:extLst>
          </p:cNvPr>
          <p:cNvSpPr txBox="1"/>
          <p:nvPr/>
        </p:nvSpPr>
        <p:spPr>
          <a:xfrm>
            <a:off x="361582" y="2070027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- Input : touch start flag, motor current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7900AC-39FE-D1C9-D73C-56DC8CB08465}"/>
              </a:ext>
            </a:extLst>
          </p:cNvPr>
          <p:cNvSpPr txBox="1"/>
          <p:nvPr/>
        </p:nvSpPr>
        <p:spPr>
          <a:xfrm>
            <a:off x="340895" y="137335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- Is touch occurred during grasping?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57E7B6-33EC-2B16-57D7-584D82DBF675}"/>
              </a:ext>
            </a:extLst>
          </p:cNvPr>
          <p:cNvSpPr txBox="1"/>
          <p:nvPr/>
        </p:nvSpPr>
        <p:spPr>
          <a:xfrm>
            <a:off x="340895" y="171985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- Target : 12U ( 0.35, 0, 0 )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E6499-1BBB-ABB5-2560-40F39CE1789A}"/>
              </a:ext>
            </a:extLst>
          </p:cNvPr>
          <p:cNvSpPr txBox="1"/>
          <p:nvPr/>
        </p:nvSpPr>
        <p:spPr>
          <a:xfrm>
            <a:off x="6146140" y="1219462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13787"/>
                </a:solidFill>
              </a:rPr>
              <a:t>- Parameter </a:t>
            </a:r>
            <a:endParaRPr lang="ko-KR" altLang="en-US" sz="1600" b="1" dirty="0">
              <a:solidFill>
                <a:srgbClr val="41378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C95B31-E858-F9A9-EF96-E5815E6546A7}"/>
                  </a:ext>
                </a:extLst>
              </p:cNvPr>
              <p:cNvSpPr txBox="1"/>
              <p:nvPr/>
            </p:nvSpPr>
            <p:spPr>
              <a:xfrm>
                <a:off x="5595843" y="3293507"/>
                <a:ext cx="37548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𝒂𝒏𝒚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𝒋𝒐𝒊𝒏𝒕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𝒄𝒖𝒓𝒓𝒆𝒏𝒕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𝒇𝒍𝒂𝒈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sz="1200" b="1" i="1" dirty="0">
                  <a:solidFill>
                    <a:srgbClr val="413787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𝒕𝒉𝒆𝒏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𝒐𝒗𝒆𝒓𝒍𝒐𝒂𝒅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𝒇𝒍𝒂𝒈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sz="1200" b="1" dirty="0">
                  <a:solidFill>
                    <a:srgbClr val="413787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C95B31-E858-F9A9-EF96-E5815E654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843" y="3293507"/>
                <a:ext cx="375487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9229-0F0B-1B0A-4A58-C67759490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8A906-2025-3979-AD07-C2D38E9A7FE3}"/>
              </a:ext>
            </a:extLst>
          </p:cNvPr>
          <p:cNvSpPr txBox="1"/>
          <p:nvPr/>
        </p:nvSpPr>
        <p:spPr>
          <a:xfrm>
            <a:off x="106073" y="18864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413787"/>
                </a:solidFill>
              </a:rPr>
              <a:t>Simulation/verify of predicates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17F61-47FD-EA1F-3596-E81C8A05210B}"/>
              </a:ext>
            </a:extLst>
          </p:cNvPr>
          <p:cNvSpPr txBox="1"/>
          <p:nvPr/>
        </p:nvSpPr>
        <p:spPr>
          <a:xfrm>
            <a:off x="4959722" y="299557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413787"/>
                </a:solidFill>
              </a:rPr>
              <a:t>Slip</a:t>
            </a:r>
          </a:p>
        </p:txBody>
      </p:sp>
      <p:pic>
        <p:nvPicPr>
          <p:cNvPr id="6" name="slip">
            <a:hlinkClick r:id="" action="ppaction://media"/>
            <a:extLst>
              <a:ext uri="{FF2B5EF4-FFF2-40B4-BE49-F238E27FC236}">
                <a16:creationId xmlns:a16="http://schemas.microsoft.com/office/drawing/2014/main" id="{7B4E644B-90E3-4652-DC13-2F8B803BDFC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77262" y="2204864"/>
            <a:ext cx="4115699" cy="29094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C38540-56EF-E6AE-D8F8-E35FD4FAB948}"/>
                  </a:ext>
                </a:extLst>
              </p:cNvPr>
              <p:cNvSpPr txBox="1"/>
              <p:nvPr/>
            </p:nvSpPr>
            <p:spPr>
              <a:xfrm>
                <a:off x="2576736" y="5445224"/>
                <a:ext cx="1520801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𝑡𝑜𝑢𝑐h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𝑓𝑙𝑎𝑔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C38540-56EF-E6AE-D8F8-E35FD4FAB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36" y="5445224"/>
                <a:ext cx="1520801" cy="230832"/>
              </a:xfrm>
              <a:prstGeom prst="rect">
                <a:avLst/>
              </a:prstGeom>
              <a:blipFill>
                <a:blip r:embed="rId6"/>
                <a:stretch>
                  <a:fillRect l="-1205" t="-2632" r="-803" b="-3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300243-EF14-09BC-DFF9-CC7FAF12793D}"/>
                  </a:ext>
                </a:extLst>
              </p:cNvPr>
              <p:cNvSpPr txBox="1"/>
              <p:nvPr/>
            </p:nvSpPr>
            <p:spPr>
              <a:xfrm>
                <a:off x="2576736" y="5810792"/>
                <a:ext cx="2103525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𝑠𝑙𝑖𝑝𝑖𝑛𝑔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300243-EF14-09BC-DFF9-CC7FAF127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36" y="5810792"/>
                <a:ext cx="2103525" cy="230832"/>
              </a:xfrm>
              <a:prstGeom prst="rect">
                <a:avLst/>
              </a:prstGeom>
              <a:blipFill>
                <a:blip r:embed="rId7"/>
                <a:stretch>
                  <a:fillRect l="-1739" t="-2632" r="-1159" b="-3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83BD51-6028-C23B-B05A-CEB46BDCD454}"/>
                  </a:ext>
                </a:extLst>
              </p:cNvPr>
              <p:cNvSpPr txBox="1"/>
              <p:nvPr/>
            </p:nvSpPr>
            <p:spPr>
              <a:xfrm>
                <a:off x="2576736" y="6180112"/>
                <a:ext cx="2151551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𝑠𝑙𝑖𝑝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𝑑𝑟𝑜𝑝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83BD51-6028-C23B-B05A-CEB46BDCD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36" y="6180112"/>
                <a:ext cx="2151551" cy="230832"/>
              </a:xfrm>
              <a:prstGeom prst="rect">
                <a:avLst/>
              </a:prstGeom>
              <a:blipFill>
                <a:blip r:embed="rId8"/>
                <a:stretch>
                  <a:fillRect l="-1983" t="-2632" r="-1133" b="-3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5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4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0C49C-1BB2-4C79-900A-18F029904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8E295A-0122-3AB8-8D28-4BC95B40FD76}"/>
              </a:ext>
            </a:extLst>
          </p:cNvPr>
          <p:cNvSpPr txBox="1"/>
          <p:nvPr/>
        </p:nvSpPr>
        <p:spPr>
          <a:xfrm>
            <a:off x="106073" y="18864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413787"/>
                </a:solidFill>
              </a:rPr>
              <a:t>Simulation/verify of predicates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006D5-ACE2-1A28-5374-FF5AAFC6DC37}"/>
              </a:ext>
            </a:extLst>
          </p:cNvPr>
          <p:cNvSpPr txBox="1"/>
          <p:nvPr/>
        </p:nvSpPr>
        <p:spPr>
          <a:xfrm>
            <a:off x="488504" y="980728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413787"/>
                </a:solidFill>
              </a:rPr>
              <a:t>Slip</a:t>
            </a:r>
          </a:p>
        </p:txBody>
      </p:sp>
      <p:pic>
        <p:nvPicPr>
          <p:cNvPr id="6" name="slip">
            <a:hlinkClick r:id="" action="ppaction://media"/>
            <a:extLst>
              <a:ext uri="{FF2B5EF4-FFF2-40B4-BE49-F238E27FC236}">
                <a16:creationId xmlns:a16="http://schemas.microsoft.com/office/drawing/2014/main" id="{329A9B73-A7FC-FC0D-BAA4-7D720829262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77262" y="2204864"/>
            <a:ext cx="4115699" cy="29094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7DF448-CB91-E02E-95B5-D3787E8AC0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7016" y="1148755"/>
            <a:ext cx="3240360" cy="22913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CC7EC6F-7570-660B-1659-A0C22CC1A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7016" y="3887649"/>
            <a:ext cx="3240360" cy="22913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0ADF15-65E5-7456-633B-0ABBFD7CBEBB}"/>
                  </a:ext>
                </a:extLst>
              </p:cNvPr>
              <p:cNvSpPr txBox="1"/>
              <p:nvPr/>
            </p:nvSpPr>
            <p:spPr>
              <a:xfrm>
                <a:off x="2576736" y="5445224"/>
                <a:ext cx="1520801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𝑡𝑜𝑢𝑐h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𝑓𝑙𝑎𝑔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0ADF15-65E5-7456-633B-0ABBFD7CB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36" y="5445224"/>
                <a:ext cx="1520801" cy="230832"/>
              </a:xfrm>
              <a:prstGeom prst="rect">
                <a:avLst/>
              </a:prstGeom>
              <a:blipFill>
                <a:blip r:embed="rId8"/>
                <a:stretch>
                  <a:fillRect l="-1205" t="-2632" r="-803" b="-3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465AE4-7CB3-EAE6-9898-B185916D7C18}"/>
                  </a:ext>
                </a:extLst>
              </p:cNvPr>
              <p:cNvSpPr txBox="1"/>
              <p:nvPr/>
            </p:nvSpPr>
            <p:spPr>
              <a:xfrm>
                <a:off x="2576736" y="5810792"/>
                <a:ext cx="2103525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𝑠𝑙𝑖𝑝𝑖𝑛𝑔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465AE4-7CB3-EAE6-9898-B185916D7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36" y="5810792"/>
                <a:ext cx="2103525" cy="230832"/>
              </a:xfrm>
              <a:prstGeom prst="rect">
                <a:avLst/>
              </a:prstGeom>
              <a:blipFill>
                <a:blip r:embed="rId9"/>
                <a:stretch>
                  <a:fillRect l="-1739" t="-2632" r="-1159" b="-3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5B2C87-59F8-7208-BE02-FEAA82A23B47}"/>
                  </a:ext>
                </a:extLst>
              </p:cNvPr>
              <p:cNvSpPr txBox="1"/>
              <p:nvPr/>
            </p:nvSpPr>
            <p:spPr>
              <a:xfrm>
                <a:off x="2576736" y="6180112"/>
                <a:ext cx="2151551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𝑠𝑙𝑖𝑝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𝑑𝑟𝑜𝑝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5B2C87-59F8-7208-BE02-FEAA82A23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36" y="6180112"/>
                <a:ext cx="2151551" cy="230832"/>
              </a:xfrm>
              <a:prstGeom prst="rect">
                <a:avLst/>
              </a:prstGeom>
              <a:blipFill>
                <a:blip r:embed="rId10"/>
                <a:stretch>
                  <a:fillRect l="-1983" t="-2632" r="-1133" b="-3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93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4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sionCubePPT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USCL" id="{FD73750D-133E-47CF-920E-5A42F648706E}" vid="{453F82DD-B8C1-40E7-A952-611747B2ADF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PPT_USCL</Template>
  <TotalTime>19284</TotalTime>
  <Words>239</Words>
  <Application>Microsoft Office PowerPoint</Application>
  <PresentationFormat>A4 용지(210x297mm)</PresentationFormat>
  <Paragraphs>55</Paragraphs>
  <Slides>8</Slides>
  <Notes>7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Cambria Math</vt:lpstr>
      <vt:lpstr>Courier New</vt:lpstr>
      <vt:lpstr>VisionCubePPT</vt:lpstr>
      <vt:lpstr>Lab meeting</vt:lpstr>
      <vt:lpstr>One-arm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Seho</dc:creator>
  <cp:lastModifiedBy>김채윤(***5***011)</cp:lastModifiedBy>
  <cp:revision>844</cp:revision>
  <cp:lastPrinted>2016-02-11T05:00:57Z</cp:lastPrinted>
  <dcterms:created xsi:type="dcterms:W3CDTF">2015-07-11T10:48:04Z</dcterms:created>
  <dcterms:modified xsi:type="dcterms:W3CDTF">2025-05-30T02:59:08Z</dcterms:modified>
</cp:coreProperties>
</file>