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1730" r:id="rId2"/>
    <p:sldId id="349" r:id="rId3"/>
    <p:sldId id="1842" r:id="rId4"/>
    <p:sldId id="1809" r:id="rId5"/>
    <p:sldId id="1843" r:id="rId6"/>
    <p:sldId id="1810" r:id="rId7"/>
    <p:sldId id="1846" r:id="rId8"/>
    <p:sldId id="1853" r:id="rId9"/>
    <p:sldId id="1859" r:id="rId10"/>
    <p:sldId id="1858" r:id="rId11"/>
    <p:sldId id="1864" r:id="rId12"/>
    <p:sldId id="1854" r:id="rId13"/>
    <p:sldId id="1865" r:id="rId14"/>
    <p:sldId id="1856" r:id="rId15"/>
    <p:sldId id="1861" r:id="rId16"/>
    <p:sldId id="1857" r:id="rId17"/>
    <p:sldId id="1862" r:id="rId18"/>
    <p:sldId id="1863" r:id="rId19"/>
    <p:sldId id="1868" r:id="rId20"/>
    <p:sldId id="1867" r:id="rId21"/>
    <p:sldId id="1844" r:id="rId22"/>
    <p:sldId id="1845" r:id="rId23"/>
    <p:sldId id="1851" r:id="rId24"/>
    <p:sldId id="1801" r:id="rId2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9894" autoAdjust="0"/>
  </p:normalViewPr>
  <p:slideViewPr>
    <p:cSldViewPr snapToGrid="0">
      <p:cViewPr varScale="1">
        <p:scale>
          <a:sx n="88" d="100"/>
          <a:sy n="88" d="100"/>
        </p:scale>
        <p:origin x="4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训练集标签分布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A9D-4349-8843-9365FA87E6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A9D-4349-8843-9365FA87E65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A9D-4349-8843-9365FA87E6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con</c:v>
                </c:pt>
                <c:pt idx="1">
                  <c:v>pro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1019</c:v>
                </c:pt>
                <c:pt idx="1">
                  <c:v>959</c:v>
                </c:pt>
                <c:pt idx="2">
                  <c:v>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58-4C84-8435-F1A64C4C88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Topic_id:2082</a:t>
            </a:r>
            <a:r>
              <a:rPr lang="zh-CN" altLang="en-US" dirty="0"/>
              <a:t>训练集标签分布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225-4CF2-A71C-625D0F624D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225-4CF2-A71C-625D0F624DB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F97-43B9-A543-15FE52FDA1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con</c:v>
                </c:pt>
                <c:pt idx="1">
                  <c:v>pro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198</c:v>
                </c:pt>
                <c:pt idx="1">
                  <c:v>196</c:v>
                </c:pt>
                <c:pt idx="2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B3-42FF-9B76-F09B68F63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Topic_id:100</a:t>
            </a:r>
            <a:r>
              <a:rPr lang="zh-CN" altLang="en-US" dirty="0"/>
              <a:t>去除中立标签训练集标签分布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A9D-4349-8843-9365FA87E6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A9D-4349-8843-9365FA87E65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A9D-4349-8843-9365FA87E6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con</c:v>
                </c:pt>
                <c:pt idx="1">
                  <c:v>pro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1019</c:v>
                </c:pt>
                <c:pt idx="1">
                  <c:v>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58-4C84-8435-F1A64C4C88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Topic_id:2082</a:t>
            </a:r>
            <a:r>
              <a:rPr lang="zh-CN" altLang="en-US" dirty="0"/>
              <a:t>去除中立发言的训练数据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225-4CF2-A71C-625D0F624D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225-4CF2-A71C-625D0F624DB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con</c:v>
                </c:pt>
                <c:pt idx="1">
                  <c:v>pro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198</c:v>
                </c:pt>
                <c:pt idx="1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B3-42FF-9B76-F09B68F63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CE76-DC82-4CC6-A3EF-F7A45069206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205D4-127F-432A-A9E3-D9A98AA444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559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16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021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836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574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72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756F-7D4D-4194-8185-CB4413DA3902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以上就是我们开题报告的全部内容，谢谢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756F-7D4D-4194-8185-CB4413DA390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756F-7D4D-4194-8185-CB4413DA390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这里是四个人共同负责，每个人负责找到自己越读的论文的数据集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020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3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 userDrawn="1"/>
        </p:nvSpPr>
        <p:spPr>
          <a:xfrm>
            <a:off x="0" y="1470725"/>
            <a:ext cx="9144000" cy="2773548"/>
          </a:xfrm>
          <a:prstGeom prst="rect">
            <a:avLst/>
          </a:prstGeom>
          <a:solidFill>
            <a:srgbClr val="17499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661642" y="2487637"/>
            <a:ext cx="5474999" cy="73972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zh-CN" altLang="en-US" sz="3600" b="1" kern="1200" spc="300" dirty="0" smtClean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  <a:cs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输入标题文本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标题 1"/>
          <p:cNvSpPr>
            <a:spLocks noGrp="1"/>
          </p:cNvSpPr>
          <p:nvPr>
            <p:ph type="title" hasCustomPrompt="1"/>
          </p:nvPr>
        </p:nvSpPr>
        <p:spPr>
          <a:xfrm>
            <a:off x="332185" y="202974"/>
            <a:ext cx="6792638" cy="514598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800" b="1" kern="1200" baseline="0" dirty="0">
                <a:solidFill>
                  <a:srgbClr val="174994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en-US" altLang="zh-CN" dirty="0"/>
              <a:t>X.X  </a:t>
            </a:r>
            <a:r>
              <a:rPr lang="zh-CN" altLang="en-US" dirty="0"/>
              <a:t>单击此处输入标题</a:t>
            </a:r>
          </a:p>
        </p:txBody>
      </p:sp>
      <p:grpSp>
        <p:nvGrpSpPr>
          <p:cNvPr id="177" name="组合 176"/>
          <p:cNvGrpSpPr/>
          <p:nvPr userDrawn="1"/>
        </p:nvGrpSpPr>
        <p:grpSpPr>
          <a:xfrm>
            <a:off x="396530" y="723325"/>
            <a:ext cx="1824770" cy="0"/>
            <a:chOff x="7460343" y="1311756"/>
            <a:chExt cx="2433027" cy="0"/>
          </a:xfrm>
        </p:grpSpPr>
        <p:cxnSp>
          <p:nvCxnSpPr>
            <p:cNvPr id="178" name="直接连接符 177"/>
            <p:cNvCxnSpPr/>
            <p:nvPr/>
          </p:nvCxnSpPr>
          <p:spPr>
            <a:xfrm>
              <a:off x="7460343" y="1311756"/>
              <a:ext cx="2433027" cy="0"/>
            </a:xfrm>
            <a:prstGeom prst="line">
              <a:avLst/>
            </a:prstGeom>
            <a:ln>
              <a:solidFill>
                <a:srgbClr val="1749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7460343" y="1311756"/>
              <a:ext cx="589713" cy="0"/>
            </a:xfrm>
            <a:prstGeom prst="line">
              <a:avLst/>
            </a:prstGeom>
            <a:ln w="38100">
              <a:solidFill>
                <a:srgbClr val="1749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60828" y="211863"/>
            <a:ext cx="2350988" cy="548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CF0C-729F-438F-8E4F-14C61B2CAE9C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CE1-AA07-40C3-B9AE-7065CAF4B4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CF0C-729F-438F-8E4F-14C61B2CAE9C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CE1-AA07-40C3-B9AE-7065CAF4B4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CF0C-729F-438F-8E4F-14C61B2CAE9C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2CE1-AA07-40C3-B9AE-7065CAF4B4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" y="2309423"/>
            <a:ext cx="9144000" cy="1301634"/>
          </a:xfrm>
          <a:prstGeom prst="rect">
            <a:avLst/>
          </a:prstGeom>
          <a:solidFill>
            <a:srgbClr val="17499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685800">
              <a:defRPr/>
            </a:pPr>
            <a:endParaRPr lang="zh-CN" altLang="en-US" sz="13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TextBox 27"/>
          <p:cNvSpPr txBox="1"/>
          <p:nvPr/>
        </p:nvSpPr>
        <p:spPr>
          <a:xfrm>
            <a:off x="2652247" y="4350040"/>
            <a:ext cx="3839513" cy="87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指导老师：杨翊</a:t>
            </a:r>
            <a:endParaRPr lang="en-US" altLang="zh-CN" b="1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algn="ctr" defTabSz="68580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成员：冉东川 韩玉虎 施哲宇 李航程</a:t>
            </a:r>
            <a:endParaRPr lang="en-US" altLang="zh-CN" b="1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2" name="TextBox 26"/>
          <p:cNvSpPr txBox="1"/>
          <p:nvPr/>
        </p:nvSpPr>
        <p:spPr>
          <a:xfrm>
            <a:off x="2464208" y="3784340"/>
            <a:ext cx="421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中国科学院大学人机交互课程中期汇报</a:t>
            </a:r>
          </a:p>
        </p:txBody>
      </p:sp>
      <p:sp>
        <p:nvSpPr>
          <p:cNvPr id="123" name="矩形 122"/>
          <p:cNvSpPr/>
          <p:nvPr/>
        </p:nvSpPr>
        <p:spPr>
          <a:xfrm>
            <a:off x="520906" y="2660959"/>
            <a:ext cx="8102186" cy="59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3000" b="1" spc="22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弱监督的社交网络立场识别</a:t>
            </a:r>
            <a:endParaRPr lang="en-US" altLang="zh-CN" sz="3000" b="1" spc="225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 descr="横版组合——透明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00908" y="892215"/>
            <a:ext cx="3942181" cy="82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课程进展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2526" y="859111"/>
            <a:ext cx="3125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传统机器学习模型：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4154944733"/>
              </p:ext>
            </p:extLst>
          </p:nvPr>
        </p:nvGraphicFramePr>
        <p:xfrm>
          <a:off x="602526" y="1522620"/>
          <a:ext cx="7608661" cy="3953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75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算法名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f1_score_</a:t>
                      </a:r>
                      <a:r>
                        <a:rPr lang="zh-CN" altLang="en-US" sz="2000" dirty="0"/>
                        <a:t>0</a:t>
                      </a:r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con</a:t>
                      </a:r>
                      <a:r>
                        <a:rPr lang="en-US" altLang="zh-CN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f1_score_</a:t>
                      </a:r>
                      <a:r>
                        <a:rPr lang="zh-CN" altLang="en-US" sz="2000" dirty="0">
                          <a:sym typeface="+mn-ea"/>
                        </a:rPr>
                        <a:t>1</a:t>
                      </a:r>
                      <a:r>
                        <a:rPr lang="en-US" altLang="zh-CN" sz="2000" dirty="0">
                          <a:sym typeface="+mn-ea"/>
                        </a:rPr>
                        <a:t>(</a:t>
                      </a:r>
                      <a:r>
                        <a:rPr lang="zh-CN" altLang="en-US" sz="2000" dirty="0">
                          <a:sym typeface="+mn-ea"/>
                        </a:rPr>
                        <a:t>pro</a:t>
                      </a:r>
                      <a:r>
                        <a:rPr lang="en-US" altLang="zh-CN" sz="2000" dirty="0">
                          <a:sym typeface="+mn-ea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f1_score_</a:t>
                      </a:r>
                      <a:r>
                        <a:rPr lang="zh-CN" altLang="en-US" sz="2000" dirty="0">
                          <a:sym typeface="+mn-ea"/>
                        </a:rPr>
                        <a:t>2</a:t>
                      </a:r>
                      <a:r>
                        <a:rPr lang="en-US" altLang="zh-CN" sz="2000" dirty="0">
                          <a:sym typeface="+mn-ea"/>
                        </a:rPr>
                        <a:t>(</a:t>
                      </a:r>
                      <a:r>
                        <a:rPr lang="zh-CN" altLang="en-US" sz="2000" dirty="0">
                          <a:sym typeface="+mn-ea"/>
                        </a:rPr>
                        <a:t>neutral</a:t>
                      </a:r>
                      <a:r>
                        <a:rPr lang="en-US" altLang="zh-CN" sz="2000" dirty="0">
                          <a:sym typeface="+mn-ea"/>
                        </a:rPr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3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9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GradientBoost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6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6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NaiveBayes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6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6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SVM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6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468" y="881218"/>
            <a:ext cx="2522107" cy="4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60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C08D909D-7E7A-4EEA-BCB8-CB9E379A43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735228"/>
              </p:ext>
            </p:extLst>
          </p:nvPr>
        </p:nvGraphicFramePr>
        <p:xfrm>
          <a:off x="1542213" y="1839840"/>
          <a:ext cx="6058937" cy="3875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课程进展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5413" y="1381125"/>
            <a:ext cx="7966710" cy="458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10922</a:t>
            </a: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个数据</a:t>
            </a:r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,</a:t>
            </a: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选取包含id为2082的</a:t>
            </a:r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486</a:t>
            </a: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个样例，占比</a:t>
            </a:r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3.61</a:t>
            </a: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%，其余作为测试集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3908" y="859111"/>
            <a:ext cx="796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传统机器学习模型：</a:t>
            </a:r>
          </a:p>
        </p:txBody>
      </p:sp>
    </p:spTree>
    <p:extLst>
      <p:ext uri="{BB962C8B-B14F-4D97-AF65-F5344CB8AC3E}">
        <p14:creationId xmlns:p14="http://schemas.microsoft.com/office/powerpoint/2010/main" val="297031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课程进展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8645" y="859111"/>
            <a:ext cx="329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传统机器学习模型：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586637185"/>
              </p:ext>
            </p:extLst>
          </p:nvPr>
        </p:nvGraphicFramePr>
        <p:xfrm>
          <a:off x="687977" y="1521240"/>
          <a:ext cx="7872549" cy="398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6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89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算法名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f1_score_</a:t>
                      </a:r>
                      <a:r>
                        <a:rPr lang="zh-CN" altLang="en-US" sz="2000"/>
                        <a:t>0</a:t>
                      </a:r>
                      <a:r>
                        <a:rPr lang="en-US" altLang="zh-CN" sz="2000"/>
                        <a:t>(</a:t>
                      </a:r>
                      <a:r>
                        <a:rPr lang="zh-CN" altLang="en-US" sz="2000"/>
                        <a:t>con</a:t>
                      </a:r>
                      <a:r>
                        <a:rPr lang="en-US" altLang="zh-CN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f1_score_</a:t>
                      </a:r>
                      <a:r>
                        <a:rPr lang="zh-CN" altLang="en-US" sz="2000">
                          <a:sym typeface="+mn-ea"/>
                        </a:rPr>
                        <a:t>1</a:t>
                      </a:r>
                      <a:r>
                        <a:rPr lang="en-US" altLang="zh-CN" sz="2000">
                          <a:sym typeface="+mn-ea"/>
                        </a:rPr>
                        <a:t>(</a:t>
                      </a:r>
                      <a:r>
                        <a:rPr lang="zh-CN" altLang="en-US" sz="2000">
                          <a:sym typeface="+mn-ea"/>
                        </a:rPr>
                        <a:t>pro</a:t>
                      </a:r>
                      <a:r>
                        <a:rPr lang="en-US" altLang="zh-CN" sz="2000">
                          <a:sym typeface="+mn-ea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f1_score_</a:t>
                      </a:r>
                      <a:r>
                        <a:rPr lang="zh-CN" altLang="en-US" sz="2000">
                          <a:sym typeface="+mn-ea"/>
                        </a:rPr>
                        <a:t>2</a:t>
                      </a:r>
                      <a:r>
                        <a:rPr lang="en-US" altLang="zh-CN" sz="2000">
                          <a:sym typeface="+mn-ea"/>
                        </a:rPr>
                        <a:t>(</a:t>
                      </a:r>
                      <a:r>
                        <a:rPr lang="zh-CN" altLang="en-US" sz="2000">
                          <a:sym typeface="+mn-ea"/>
                        </a:rPr>
                        <a:t>neutral</a:t>
                      </a:r>
                      <a:r>
                        <a:rPr lang="en-US" altLang="zh-CN" sz="2000">
                          <a:sym typeface="+mn-ea"/>
                        </a:rPr>
                        <a:t>)</a:t>
                      </a:r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9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GradientBoost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NaiveBayes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SVM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0.09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671" y="888573"/>
            <a:ext cx="2437160" cy="4616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课程进展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2325" y="1381125"/>
            <a:ext cx="7498715" cy="458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选取包含</a:t>
            </a:r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topic_</a:t>
            </a: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id为100的2563个样例</a:t>
            </a:r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,</a:t>
            </a: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占比19.02%</a:t>
            </a:r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,</a:t>
            </a: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其余作为测试集</a:t>
            </a:r>
            <a:endParaRPr lang="en-US" altLang="zh-CN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185" y="920935"/>
            <a:ext cx="796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传统机器学习模型：</a:t>
            </a: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77C4F436-4AAA-476D-9BE5-D5D5A63A1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520"/>
              </p:ext>
            </p:extLst>
          </p:nvPr>
        </p:nvGraphicFramePr>
        <p:xfrm>
          <a:off x="1559625" y="1839840"/>
          <a:ext cx="6024113" cy="389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294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课程进展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79817" y="821187"/>
            <a:ext cx="3465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传统机器学习模型：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448264056"/>
              </p:ext>
            </p:extLst>
          </p:nvPr>
        </p:nvGraphicFramePr>
        <p:xfrm>
          <a:off x="901737" y="1464755"/>
          <a:ext cx="6992982" cy="4029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7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8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算法名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f1_score_</a:t>
                      </a:r>
                      <a:r>
                        <a:rPr lang="zh-CN" altLang="en-US" sz="2000"/>
                        <a:t>0</a:t>
                      </a:r>
                      <a:r>
                        <a:rPr lang="en-US" altLang="zh-CN" sz="2000"/>
                        <a:t>(</a:t>
                      </a:r>
                      <a:r>
                        <a:rPr lang="zh-CN" altLang="en-US" sz="2000"/>
                        <a:t>con</a:t>
                      </a:r>
                      <a:r>
                        <a:rPr lang="en-US" altLang="zh-CN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f1_score_</a:t>
                      </a:r>
                      <a:r>
                        <a:rPr lang="zh-CN" altLang="en-US" sz="2000">
                          <a:sym typeface="+mn-ea"/>
                        </a:rPr>
                        <a:t>1</a:t>
                      </a:r>
                      <a:r>
                        <a:rPr lang="en-US" altLang="zh-CN" sz="2000">
                          <a:sym typeface="+mn-ea"/>
                        </a:rPr>
                        <a:t>(</a:t>
                      </a:r>
                      <a:r>
                        <a:rPr lang="zh-CN" altLang="en-US" sz="2000">
                          <a:sym typeface="+mn-ea"/>
                        </a:rPr>
                        <a:t>pro</a:t>
                      </a:r>
                      <a:r>
                        <a:rPr lang="en-US" altLang="zh-CN" sz="2000">
                          <a:sym typeface="+mn-ea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1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5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GradientBoost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NaiveBayes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SVM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 err="1"/>
                        <a:t>XGBoost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126" y="859206"/>
            <a:ext cx="2716599" cy="5145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C08D909D-7E7A-4EEA-BCB8-CB9E379A43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8226619"/>
              </p:ext>
            </p:extLst>
          </p:nvPr>
        </p:nvGraphicFramePr>
        <p:xfrm>
          <a:off x="1542213" y="1839840"/>
          <a:ext cx="6058937" cy="3875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课程进展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5413" y="1381125"/>
            <a:ext cx="7966710" cy="458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10922</a:t>
            </a: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个数据</a:t>
            </a:r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,</a:t>
            </a: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选取包含id为2082的</a:t>
            </a:r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394</a:t>
            </a: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个样例，占比</a:t>
            </a:r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3.61</a:t>
            </a: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%，其余作为测试集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3908" y="859111"/>
            <a:ext cx="796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传统机器学习模型：</a:t>
            </a:r>
          </a:p>
        </p:txBody>
      </p:sp>
    </p:spTree>
    <p:extLst>
      <p:ext uri="{BB962C8B-B14F-4D97-AF65-F5344CB8AC3E}">
        <p14:creationId xmlns:p14="http://schemas.microsoft.com/office/powerpoint/2010/main" val="119550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课程进展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7084" y="916105"/>
            <a:ext cx="3221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传统机器学习模型：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2997855947"/>
              </p:ext>
            </p:extLst>
          </p:nvPr>
        </p:nvGraphicFramePr>
        <p:xfrm>
          <a:off x="782145" y="1654629"/>
          <a:ext cx="7579709" cy="364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0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算法名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/>
                        <a:t>f1_score_</a:t>
                      </a:r>
                      <a:r>
                        <a:rPr lang="zh-CN" altLang="en-US" sz="2000" dirty="0"/>
                        <a:t>0</a:t>
                      </a:r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con</a:t>
                      </a:r>
                      <a:r>
                        <a:rPr lang="en-US" altLang="zh-CN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f1_score_</a:t>
                      </a:r>
                      <a:r>
                        <a:rPr lang="zh-CN" altLang="en-US" sz="2000">
                          <a:sym typeface="+mn-ea"/>
                        </a:rPr>
                        <a:t>1</a:t>
                      </a:r>
                      <a:r>
                        <a:rPr lang="en-US" altLang="zh-CN" sz="2000">
                          <a:sym typeface="+mn-ea"/>
                        </a:rPr>
                        <a:t>(</a:t>
                      </a:r>
                      <a:r>
                        <a:rPr lang="zh-CN" altLang="en-US" sz="2000">
                          <a:sym typeface="+mn-ea"/>
                        </a:rPr>
                        <a:t>pro</a:t>
                      </a:r>
                      <a:r>
                        <a:rPr lang="en-US" altLang="zh-CN" sz="2000">
                          <a:sym typeface="+mn-ea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2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GradientBoost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NaiveBayes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SVM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15" y="926821"/>
            <a:ext cx="2755511" cy="52196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课程进展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3908" y="859111"/>
            <a:ext cx="796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传统机器学习模型数据集：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C01C4E4-AA76-4EAC-B13A-1ED7EA665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4" t="5072" r="4569" b="3508"/>
          <a:stretch/>
        </p:blipFill>
        <p:spPr>
          <a:xfrm>
            <a:off x="880799" y="1462315"/>
            <a:ext cx="7675625" cy="385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7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课程进展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3908" y="859111"/>
            <a:ext cx="796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传统机器学习模型论文结果：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DA1A47-F53E-42AA-B127-4F228E4861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3" t="6991" r="3906" b="4478"/>
          <a:stretch/>
        </p:blipFill>
        <p:spPr>
          <a:xfrm>
            <a:off x="588642" y="1381736"/>
            <a:ext cx="7966715" cy="392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43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F4E5D-474C-427F-8C72-1C81F4B2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课程进展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B16F6C-09DD-4C1C-8595-44E12250B231}"/>
              </a:ext>
            </a:extLst>
          </p:cNvPr>
          <p:cNvSpPr txBox="1"/>
          <p:nvPr/>
        </p:nvSpPr>
        <p:spPr>
          <a:xfrm>
            <a:off x="313908" y="859111"/>
            <a:ext cx="796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Zero-shot Learning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数据集控制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C8491F-DEC5-4E38-85E8-7D2C38414E83}"/>
              </a:ext>
            </a:extLst>
          </p:cNvPr>
          <p:cNvSpPr txBox="1"/>
          <p:nvPr/>
        </p:nvSpPr>
        <p:spPr>
          <a:xfrm>
            <a:off x="413657" y="1320776"/>
            <a:ext cx="8316686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数据集中的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字段，来判断数据用于不同的训练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时，数据用于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zero-shot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是，数据用于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few-shot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F17886E-8EAB-4148-AEF3-E312F11EC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26740"/>
              </p:ext>
            </p:extLst>
          </p:nvPr>
        </p:nvGraphicFramePr>
        <p:xfrm>
          <a:off x="487680" y="2971270"/>
          <a:ext cx="8107680" cy="203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457">
                  <a:extLst>
                    <a:ext uri="{9D8B030D-6E8A-4147-A177-3AD203B41FA5}">
                      <a16:colId xmlns:a16="http://schemas.microsoft.com/office/drawing/2014/main" val="2055622831"/>
                    </a:ext>
                  </a:extLst>
                </a:gridCol>
                <a:gridCol w="774247">
                  <a:extLst>
                    <a:ext uri="{9D8B030D-6E8A-4147-A177-3AD203B41FA5}">
                      <a16:colId xmlns:a16="http://schemas.microsoft.com/office/drawing/2014/main" val="668035552"/>
                    </a:ext>
                  </a:extLst>
                </a:gridCol>
                <a:gridCol w="774247">
                  <a:extLst>
                    <a:ext uri="{9D8B030D-6E8A-4147-A177-3AD203B41FA5}">
                      <a16:colId xmlns:a16="http://schemas.microsoft.com/office/drawing/2014/main" val="3683776653"/>
                    </a:ext>
                  </a:extLst>
                </a:gridCol>
                <a:gridCol w="774247">
                  <a:extLst>
                    <a:ext uri="{9D8B030D-6E8A-4147-A177-3AD203B41FA5}">
                      <a16:colId xmlns:a16="http://schemas.microsoft.com/office/drawing/2014/main" val="1074928629"/>
                    </a:ext>
                  </a:extLst>
                </a:gridCol>
                <a:gridCol w="774247">
                  <a:extLst>
                    <a:ext uri="{9D8B030D-6E8A-4147-A177-3AD203B41FA5}">
                      <a16:colId xmlns:a16="http://schemas.microsoft.com/office/drawing/2014/main" val="353747861"/>
                    </a:ext>
                  </a:extLst>
                </a:gridCol>
                <a:gridCol w="774247">
                  <a:extLst>
                    <a:ext uri="{9D8B030D-6E8A-4147-A177-3AD203B41FA5}">
                      <a16:colId xmlns:a16="http://schemas.microsoft.com/office/drawing/2014/main" val="2028040755"/>
                    </a:ext>
                  </a:extLst>
                </a:gridCol>
                <a:gridCol w="774247">
                  <a:extLst>
                    <a:ext uri="{9D8B030D-6E8A-4147-A177-3AD203B41FA5}">
                      <a16:colId xmlns:a16="http://schemas.microsoft.com/office/drawing/2014/main" val="152633909"/>
                    </a:ext>
                  </a:extLst>
                </a:gridCol>
                <a:gridCol w="774247">
                  <a:extLst>
                    <a:ext uri="{9D8B030D-6E8A-4147-A177-3AD203B41FA5}">
                      <a16:colId xmlns:a16="http://schemas.microsoft.com/office/drawing/2014/main" val="2400262624"/>
                    </a:ext>
                  </a:extLst>
                </a:gridCol>
                <a:gridCol w="774247">
                  <a:extLst>
                    <a:ext uri="{9D8B030D-6E8A-4147-A177-3AD203B41FA5}">
                      <a16:colId xmlns:a16="http://schemas.microsoft.com/office/drawing/2014/main" val="120340814"/>
                    </a:ext>
                  </a:extLst>
                </a:gridCol>
                <a:gridCol w="774247">
                  <a:extLst>
                    <a:ext uri="{9D8B030D-6E8A-4147-A177-3AD203B41FA5}">
                      <a16:colId xmlns:a16="http://schemas.microsoft.com/office/drawing/2014/main" val="582722573"/>
                    </a:ext>
                  </a:extLst>
                </a:gridCol>
              </a:tblGrid>
              <a:tr h="630063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endParaRPr lang="zh-CN" alt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F1 ALL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F1 Zero-Shot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F1 Few-Shot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060507"/>
                  </a:ext>
                </a:extLst>
              </a:tr>
              <a:tr h="657158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endParaRPr lang="zh-CN" altLang="en-US" sz="2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 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742856"/>
                  </a:ext>
                </a:extLst>
              </a:tr>
              <a:tr h="750374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TGA Net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.572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.590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.664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.554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.585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.666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.589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.594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.662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42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35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1216" y="2247749"/>
            <a:ext cx="2416629" cy="1196420"/>
            <a:chOff x="1042609" y="2403083"/>
            <a:chExt cx="3222172" cy="1595227"/>
          </a:xfrm>
        </p:grpSpPr>
        <p:sp>
          <p:nvSpPr>
            <p:cNvPr id="3" name="文本框 2"/>
            <p:cNvSpPr txBox="1"/>
            <p:nvPr/>
          </p:nvSpPr>
          <p:spPr>
            <a:xfrm>
              <a:off x="1042609" y="2403083"/>
              <a:ext cx="3222172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zh-CN" altLang="en-US" sz="5400" spc="1200" dirty="0">
                  <a:solidFill>
                    <a:srgbClr val="174994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49204" y="3505867"/>
              <a:ext cx="20713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685800">
                <a:defRPr/>
              </a:pPr>
              <a:r>
                <a:rPr lang="en-US" altLang="zh-CN" spc="-30" dirty="0">
                  <a:solidFill>
                    <a:srgbClr val="174994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CONTENTS</a:t>
              </a:r>
              <a:endParaRPr lang="zh-CN" altLang="en-US" spc="-30" dirty="0">
                <a:solidFill>
                  <a:srgbClr val="174994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743200" y="794159"/>
            <a:ext cx="6400800" cy="4255104"/>
          </a:xfrm>
          <a:prstGeom prst="rect">
            <a:avLst/>
          </a:prstGeom>
          <a:solidFill>
            <a:srgbClr val="174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739848" y="1981227"/>
            <a:ext cx="3307866" cy="1880815"/>
            <a:chOff x="3610584" y="1537486"/>
            <a:chExt cx="3307866" cy="1880815"/>
          </a:xfrm>
        </p:grpSpPr>
        <p:grpSp>
          <p:nvGrpSpPr>
            <p:cNvPr id="26" name="组合 25"/>
            <p:cNvGrpSpPr/>
            <p:nvPr/>
          </p:nvGrpSpPr>
          <p:grpSpPr>
            <a:xfrm>
              <a:off x="3623905" y="1537486"/>
              <a:ext cx="2922418" cy="461665"/>
              <a:chOff x="4532498" y="4323460"/>
              <a:chExt cx="3896558" cy="569216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5265231" y="4355584"/>
                <a:ext cx="3163825" cy="512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zh-CN" altLang="en-US" sz="2100" spc="45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预期目标</a:t>
                </a: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532498" y="4323460"/>
                <a:ext cx="971081" cy="569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altLang="zh-CN" sz="240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01</a:t>
                </a:r>
                <a:endParaRPr lang="zh-CN" altLang="en-US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610584" y="2247061"/>
              <a:ext cx="2941094" cy="461665"/>
              <a:chOff x="8025569" y="4309404"/>
              <a:chExt cx="3921459" cy="56921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8783202" y="4355934"/>
                <a:ext cx="3163826" cy="512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zh-CN" altLang="en-US" sz="2100" spc="45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课题进展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025569" y="4309404"/>
                <a:ext cx="971081" cy="569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altLang="zh-CN" sz="240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02</a:t>
                </a:r>
                <a:endParaRPr lang="zh-CN" altLang="en-US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615939" y="2956636"/>
              <a:ext cx="3302511" cy="461665"/>
              <a:chOff x="4517355" y="5469524"/>
              <a:chExt cx="4403348" cy="569216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5266936" y="5523474"/>
                <a:ext cx="3653767" cy="512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800" b="0" i="0" u="none" strike="noStrike" cap="none" spc="60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2100" spc="450" dirty="0"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后期规划</a:t>
                </a: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4517355" y="5469524"/>
                <a:ext cx="971081" cy="569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altLang="zh-CN" sz="240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03</a:t>
                </a:r>
                <a:endParaRPr lang="zh-CN" altLang="en-US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课程进展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3908" y="859111"/>
            <a:ext cx="796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Zero-shot Learning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论文结果：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0E5779-3379-41FA-BAE5-07FC7C3F09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3" r="3119"/>
          <a:stretch/>
        </p:blipFill>
        <p:spPr>
          <a:xfrm>
            <a:off x="263281" y="1591035"/>
            <a:ext cx="8617438" cy="326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13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3</a:t>
            </a:r>
          </a:p>
        </p:txBody>
      </p:sp>
      <p:sp>
        <p:nvSpPr>
          <p:cNvPr id="5" name="矩形 4"/>
          <p:cNvSpPr/>
          <p:nvPr/>
        </p:nvSpPr>
        <p:spPr>
          <a:xfrm>
            <a:off x="-122872" y="2136934"/>
            <a:ext cx="9434036" cy="1922621"/>
          </a:xfrm>
          <a:prstGeom prst="rect">
            <a:avLst/>
          </a:prstGeom>
          <a:solidFill>
            <a:srgbClr val="073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9" name="图片 8" descr="u=3633024110,1049183559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18" y="2448878"/>
            <a:ext cx="952024" cy="9520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12583" y="3488531"/>
            <a:ext cx="1251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PART 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79763" y="2744153"/>
            <a:ext cx="57569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后期规划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后期规划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22513" y="1704269"/>
            <a:ext cx="6698973" cy="2935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继续完善传统机器学习的方法，提高准确度</a:t>
            </a:r>
            <a:endParaRPr lang="en-US" altLang="zh-CN" sz="2400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学习知识图谱的相关知识</a:t>
            </a:r>
            <a:endParaRPr lang="en-US" altLang="zh-CN" sz="2400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复现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21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年的最新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Zero-shot Learning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的论文</a:t>
            </a:r>
            <a:endParaRPr lang="en-US" altLang="zh-CN" sz="2400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尝试将知识图谱引入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TGA Net</a:t>
            </a:r>
            <a:endParaRPr lang="zh-CN" altLang="en-US" sz="2400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Reference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7650" y="885825"/>
            <a:ext cx="87718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[1]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Allaway E ,  Mckeown K . Zero-Shot Stance Detection: A Dataset and Model using Generalized Topic Representations[J].  2020.</a:t>
            </a: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[2]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Zhi-Hua Zhou.A brief introduction to weakly supervised learning[J].National Science Review,2018,5(01):44-53.</a:t>
            </a: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[3]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Javid Ebrahimi,Dejing Dou,Daniel Lowd.Weakly Supervised Tweet Stance Classification by Relational Bootstrapping,2016.</a:t>
            </a: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[4]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Rui Dong，Yizhou Sun，Lu Wang，Yupeng Gu，Yuan Zhong.Weakly-Guided User Stance Prediction via Joint Modeling of Content and Social Interaction,2017.</a:t>
            </a: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[5]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Glandt K, Khanal S, Li Y, et al. Stance Detection in COVID-19 Tweets[C]2021: 1596-1611.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18"/>
          <p:cNvSpPr>
            <a:spLocks noGrp="1"/>
          </p:cNvSpPr>
          <p:nvPr>
            <p:ph type="body" sz="quarter" idx="11"/>
          </p:nvPr>
        </p:nvSpPr>
        <p:spPr>
          <a:xfrm>
            <a:off x="661670" y="2487930"/>
            <a:ext cx="8255635" cy="739775"/>
          </a:xfrm>
        </p:spPr>
        <p:txBody>
          <a:bodyPr/>
          <a:lstStyle/>
          <a:p>
            <a:pPr algn="ctr"/>
            <a:r>
              <a:rPr lang="zh-CN" altLang="en-US" dirty="0">
                <a:sym typeface="Arial" panose="020B0604020202020204" pitchFamily="34" charset="0"/>
              </a:rPr>
              <a:t>感谢聆听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63052" y="745697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 1</a:t>
            </a:r>
          </a:p>
        </p:txBody>
      </p:sp>
      <p:sp>
        <p:nvSpPr>
          <p:cNvPr id="5" name="矩形 4"/>
          <p:cNvSpPr/>
          <p:nvPr/>
        </p:nvSpPr>
        <p:spPr>
          <a:xfrm>
            <a:off x="-122872" y="2136934"/>
            <a:ext cx="9434036" cy="1922621"/>
          </a:xfrm>
          <a:prstGeom prst="rect">
            <a:avLst/>
          </a:prstGeom>
          <a:solidFill>
            <a:srgbClr val="073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9" name="图片 8" descr="u=3633024110,1049183559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18" y="2448878"/>
            <a:ext cx="952024" cy="9520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12583" y="3488531"/>
            <a:ext cx="1251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PART 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81338" y="2744153"/>
            <a:ext cx="57569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预期目标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预期目标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8635" y="1051560"/>
            <a:ext cx="7966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课程设计预期目标：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3712" y="1907518"/>
            <a:ext cx="7966709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获取到所读论文里的数据集。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篇左右关于弱监督方法实现立场识别的论文。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将复现的模型分解，总结其中的改进方法和创新点。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将分解出来的方法与</a:t>
            </a:r>
            <a:r>
              <a:rPr lang="en-US" altLang="zh-CN" sz="20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Zero-shot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相结合，进行改进。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</a:t>
            </a:r>
          </a:p>
        </p:txBody>
      </p:sp>
      <p:sp>
        <p:nvSpPr>
          <p:cNvPr id="5" name="矩形 4"/>
          <p:cNvSpPr/>
          <p:nvPr/>
        </p:nvSpPr>
        <p:spPr>
          <a:xfrm>
            <a:off x="-122872" y="2136934"/>
            <a:ext cx="9434036" cy="1922621"/>
          </a:xfrm>
          <a:prstGeom prst="rect">
            <a:avLst/>
          </a:prstGeom>
          <a:solidFill>
            <a:srgbClr val="073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9" name="图片 8" descr="u=3633024110,1049183559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18" y="2448878"/>
            <a:ext cx="952024" cy="9520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12583" y="3488531"/>
            <a:ext cx="1251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PART 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992438" y="2744153"/>
            <a:ext cx="57569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课题进度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课题进展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65721" y="1992869"/>
            <a:ext cx="6698973" cy="313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0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VAST: Varied Stance Topics Data</a:t>
            </a:r>
            <a:r>
              <a:rPr lang="en-US" altLang="zh-CN" sz="2000" baseline="300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[1]</a:t>
            </a:r>
            <a:endParaRPr lang="en-US" altLang="zh-CN" sz="2000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endParaRPr lang="zh-CN" altLang="en-US" sz="2000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000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weibo</a:t>
            </a:r>
            <a:r>
              <a:rPr lang="en-US" altLang="zh-CN" sz="20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-stance-small-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中文微博</a:t>
            </a:r>
            <a:r>
              <a:rPr lang="en-US" altLang="zh-CN" sz="2000" baseline="300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[2]</a:t>
            </a:r>
            <a:endParaRPr lang="en-US" altLang="zh-CN" sz="2000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2000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0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stance-detection-in-covid-19-tweets</a:t>
            </a:r>
            <a:r>
              <a:rPr lang="en-US" altLang="zh-CN" sz="2000" baseline="300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[3]</a:t>
            </a:r>
            <a:endParaRPr lang="en-US" altLang="zh-CN" sz="2000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2000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0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SemEval-2016 Stance Dataset</a:t>
            </a:r>
            <a:r>
              <a:rPr lang="en-US" altLang="zh-CN" sz="2000" baseline="300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[4]</a:t>
            </a:r>
            <a:endParaRPr lang="en-US" altLang="zh-CN" sz="2000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2000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0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Reddit Stance for Ethereum-</a:t>
            </a:r>
            <a:r>
              <a:rPr lang="en-US" altLang="zh-CN" sz="2000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kaggle</a:t>
            </a:r>
            <a:r>
              <a:rPr lang="en-US" altLang="zh-CN" sz="20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刘志远</a:t>
            </a:r>
            <a:r>
              <a:rPr lang="en-US" altLang="zh-CN" sz="2000" baseline="300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[5]</a:t>
            </a:r>
            <a:endParaRPr lang="zh-CN" altLang="en-US" sz="2000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800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5721" y="1220525"/>
            <a:ext cx="7966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数据集：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课程进展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0664" y="1522620"/>
            <a:ext cx="7498715" cy="3643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传统的机器学习模型</a:t>
            </a:r>
            <a:endParaRPr lang="en-US" altLang="zh-CN" sz="2400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/>
              <a:t>AdaBoost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 dirty="0"/>
              <a:t>GradientBoost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 dirty="0"/>
              <a:t>LR</a:t>
            </a:r>
            <a:endParaRPr lang="en-US" altLang="zh-CN" sz="1800" dirty="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800" dirty="0"/>
              <a:t>…</a:t>
            </a:r>
            <a:endParaRPr lang="zh-CN" altLang="en-US" sz="1800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Zero-shot learning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Topic-Grouped Attention (TGA) Net</a:t>
            </a:r>
            <a:b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</a:b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908" y="859111"/>
            <a:ext cx="7966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复现的模型：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课程进展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8327" y="1381125"/>
            <a:ext cx="7966710" cy="961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VAST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数据集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13477个数据,包含有24273个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topic,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2287个topic种类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8327" y="919460"/>
            <a:ext cx="796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实验数据集：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E1DC046-08D2-4DCF-8A6D-EA1F98725C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90"/>
          <a:stretch/>
        </p:blipFill>
        <p:spPr>
          <a:xfrm>
            <a:off x="332185" y="2524712"/>
            <a:ext cx="8543376" cy="28920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课程进展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2325" y="1381125"/>
            <a:ext cx="7498715" cy="458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选取包含</a:t>
            </a:r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topic_</a:t>
            </a: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id为100的2563个样例</a:t>
            </a:r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,</a:t>
            </a: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占比19.02%</a:t>
            </a:r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,</a:t>
            </a: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其余作为测试集</a:t>
            </a:r>
            <a:endParaRPr lang="en-US" altLang="zh-CN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908" y="859111"/>
            <a:ext cx="796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传统机器学习模型：</a:t>
            </a: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77C4F436-4AAA-476D-9BE5-D5D5A63A1372}"/>
              </a:ext>
            </a:extLst>
          </p:cNvPr>
          <p:cNvGraphicFramePr/>
          <p:nvPr/>
        </p:nvGraphicFramePr>
        <p:xfrm>
          <a:off x="1559625" y="1839840"/>
          <a:ext cx="6024113" cy="389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745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1024</Words>
  <Application>Microsoft Office PowerPoint</Application>
  <PresentationFormat>全屏显示(16:10)</PresentationFormat>
  <Paragraphs>261</Paragraphs>
  <Slides>24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PART 1</vt:lpstr>
      <vt:lpstr>预期目标</vt:lpstr>
      <vt:lpstr>PART 2</vt:lpstr>
      <vt:lpstr>课题进展</vt:lpstr>
      <vt:lpstr>课程进展</vt:lpstr>
      <vt:lpstr>课程进展</vt:lpstr>
      <vt:lpstr>课程进展</vt:lpstr>
      <vt:lpstr>课程进展</vt:lpstr>
      <vt:lpstr>课程进展</vt:lpstr>
      <vt:lpstr>课程进展</vt:lpstr>
      <vt:lpstr>课程进展</vt:lpstr>
      <vt:lpstr>课程进展</vt:lpstr>
      <vt:lpstr>课程进展</vt:lpstr>
      <vt:lpstr>课程进展</vt:lpstr>
      <vt:lpstr>课程进展</vt:lpstr>
      <vt:lpstr>课程进展</vt:lpstr>
      <vt:lpstr>课程进展</vt:lpstr>
      <vt:lpstr>课程进展</vt:lpstr>
      <vt:lpstr>PART 3</vt:lpstr>
      <vt:lpstr>后期规划</vt:lpstr>
      <vt:lpstr>Reference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柳彤</dc:creator>
  <cp:lastModifiedBy>施 哲宇</cp:lastModifiedBy>
  <cp:revision>229</cp:revision>
  <dcterms:created xsi:type="dcterms:W3CDTF">2021-11-02T07:21:30Z</dcterms:created>
  <dcterms:modified xsi:type="dcterms:W3CDTF">2021-11-02T15:47:53Z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7D7DB83C691D43C0B77B39BE32219DCF</vt:lpwstr>
  </property>
  <property fmtid="{D5CDD505-2E9C-101B-9397-08002B2CF9AE}" pid="3" name="KSOProductBuildVer">
    <vt:lpwstr>2052-11.1.0.10161</vt:lpwstr>
  </property>
</Properties>
</file>