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1730" r:id="rId2"/>
    <p:sldId id="349" r:id="rId3"/>
    <p:sldId id="1839" r:id="rId4"/>
    <p:sldId id="266" r:id="rId5"/>
    <p:sldId id="1733" r:id="rId6"/>
    <p:sldId id="1814" r:id="rId7"/>
    <p:sldId id="1840" r:id="rId8"/>
    <p:sldId id="1815" r:id="rId9"/>
    <p:sldId id="1816" r:id="rId10"/>
    <p:sldId id="1841" r:id="rId11"/>
    <p:sldId id="1844" r:id="rId12"/>
    <p:sldId id="1845" r:id="rId13"/>
    <p:sldId id="1825" r:id="rId14"/>
    <p:sldId id="1846" r:id="rId15"/>
    <p:sldId id="1820" r:id="rId16"/>
    <p:sldId id="1812" r:id="rId17"/>
    <p:sldId id="1813" r:id="rId18"/>
    <p:sldId id="1821" r:id="rId19"/>
    <p:sldId id="1822" r:id="rId20"/>
    <p:sldId id="1823" r:id="rId21"/>
    <p:sldId id="1802" r:id="rId22"/>
    <p:sldId id="267" r:id="rId23"/>
    <p:sldId id="1803" r:id="rId24"/>
    <p:sldId id="1806" r:id="rId25"/>
    <p:sldId id="1805" r:id="rId26"/>
    <p:sldId id="1804" r:id="rId27"/>
    <p:sldId id="1810" r:id="rId28"/>
    <p:sldId id="1842" r:id="rId29"/>
    <p:sldId id="1811" r:id="rId30"/>
    <p:sldId id="1843" r:id="rId31"/>
    <p:sldId id="1809" r:id="rId32"/>
    <p:sldId id="1819" r:id="rId33"/>
    <p:sldId id="1818" r:id="rId34"/>
    <p:sldId id="1801" r:id="rId35"/>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8121" autoAdjust="0"/>
  </p:normalViewPr>
  <p:slideViewPr>
    <p:cSldViewPr snapToGrid="0">
      <p:cViewPr varScale="1">
        <p:scale>
          <a:sx n="86" d="100"/>
          <a:sy n="86" d="100"/>
        </p:scale>
        <p:origin x="1301" y="7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2021/10/13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CE76-DC82-4CC6-A3EF-F7A450692068}" type="datetimeFigureOut">
              <a:rPr lang="zh-CN" altLang="en-US" smtClean="0"/>
              <a:t>2021/10/13</a:t>
            </a:fld>
            <a:endParaRPr lang="zh-CN" altLang="en-US"/>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205D4-127F-432A-A9E3-D9A98AA444D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713105" rtl="0" eaLnBrk="1" latinLnBrk="0" hangingPunct="1">
      <a:defRPr sz="935" kern="1200">
        <a:solidFill>
          <a:schemeClr val="tx1"/>
        </a:solidFill>
        <a:latin typeface="+mn-lt"/>
        <a:ea typeface="+mn-ea"/>
        <a:cs typeface="+mn-cs"/>
      </a:defRPr>
    </a:lvl1pPr>
    <a:lvl2pPr marL="356870" algn="l" defTabSz="713105" rtl="0" eaLnBrk="1" latinLnBrk="0" hangingPunct="1">
      <a:defRPr sz="935" kern="1200">
        <a:solidFill>
          <a:schemeClr val="tx1"/>
        </a:solidFill>
        <a:latin typeface="+mn-lt"/>
        <a:ea typeface="+mn-ea"/>
        <a:cs typeface="+mn-cs"/>
      </a:defRPr>
    </a:lvl2pPr>
    <a:lvl3pPr marL="713105" algn="l" defTabSz="713105" rtl="0" eaLnBrk="1" latinLnBrk="0" hangingPunct="1">
      <a:defRPr sz="935" kern="1200">
        <a:solidFill>
          <a:schemeClr val="tx1"/>
        </a:solidFill>
        <a:latin typeface="+mn-lt"/>
        <a:ea typeface="+mn-ea"/>
        <a:cs typeface="+mn-cs"/>
      </a:defRPr>
    </a:lvl3pPr>
    <a:lvl4pPr marL="1069975" algn="l" defTabSz="713105" rtl="0" eaLnBrk="1" latinLnBrk="0" hangingPunct="1">
      <a:defRPr sz="935" kern="1200">
        <a:solidFill>
          <a:schemeClr val="tx1"/>
        </a:solidFill>
        <a:latin typeface="+mn-lt"/>
        <a:ea typeface="+mn-ea"/>
        <a:cs typeface="+mn-cs"/>
      </a:defRPr>
    </a:lvl4pPr>
    <a:lvl5pPr marL="1426210" algn="l" defTabSz="713105" rtl="0" eaLnBrk="1" latinLnBrk="0" hangingPunct="1">
      <a:defRPr sz="935" kern="1200">
        <a:solidFill>
          <a:schemeClr val="tx1"/>
        </a:solidFill>
        <a:latin typeface="+mn-lt"/>
        <a:ea typeface="+mn-ea"/>
        <a:cs typeface="+mn-cs"/>
      </a:defRPr>
    </a:lvl5pPr>
    <a:lvl6pPr marL="1783080" algn="l" defTabSz="713105" rtl="0" eaLnBrk="1" latinLnBrk="0" hangingPunct="1">
      <a:defRPr sz="935" kern="1200">
        <a:solidFill>
          <a:schemeClr val="tx1"/>
        </a:solidFill>
        <a:latin typeface="+mn-lt"/>
        <a:ea typeface="+mn-ea"/>
        <a:cs typeface="+mn-cs"/>
      </a:defRPr>
    </a:lvl6pPr>
    <a:lvl7pPr marL="2139950" algn="l" defTabSz="713105" rtl="0" eaLnBrk="1" latinLnBrk="0" hangingPunct="1">
      <a:defRPr sz="935" kern="1200">
        <a:solidFill>
          <a:schemeClr val="tx1"/>
        </a:solidFill>
        <a:latin typeface="+mn-lt"/>
        <a:ea typeface="+mn-ea"/>
        <a:cs typeface="+mn-cs"/>
      </a:defRPr>
    </a:lvl7pPr>
    <a:lvl8pPr marL="2496185" algn="l" defTabSz="713105" rtl="0" eaLnBrk="1" latinLnBrk="0" hangingPunct="1">
      <a:defRPr sz="935" kern="1200">
        <a:solidFill>
          <a:schemeClr val="tx1"/>
        </a:solidFill>
        <a:latin typeface="+mn-lt"/>
        <a:ea typeface="+mn-ea"/>
        <a:cs typeface="+mn-cs"/>
      </a:defRPr>
    </a:lvl8pPr>
    <a:lvl9pPr marL="2853055" algn="l" defTabSz="713105" rtl="0" eaLnBrk="1" latinLnBrk="0" hangingPunct="1">
      <a:defRPr sz="9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A75D99-2AE7-49F1-BB03-59E2BF5579C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1D756F-7D4D-4194-8185-CB4413DA3902}"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F0205D4-127F-432A-A9E3-D9A98AA444DA}" type="slidenum">
              <a:rPr lang="zh-CN" altLang="en-US" smtClean="0"/>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F0205D4-127F-432A-A9E3-D9A98AA444DA}" type="slidenum">
              <a:rPr lang="zh-CN" altLang="en-US" smtClean="0"/>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F0205D4-127F-432A-A9E3-D9A98AA444DA}" type="slidenum">
              <a:rPr lang="zh-CN" altLang="en-US" smtClean="0"/>
              <a:t>20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205D4-127F-432A-A9E3-D9A98AA444DA}" type="slidenum">
              <a:rPr lang="zh-CN" altLang="en-US" smtClean="0"/>
              <a:t>21</a:t>
            </a:fld>
            <a:endParaRPr lang="zh-CN" altLang="en-US"/>
          </a:p>
        </p:txBody>
      </p:sp>
    </p:spTree>
    <p:extLst>
      <p:ext uri="{BB962C8B-B14F-4D97-AF65-F5344CB8AC3E}">
        <p14:creationId xmlns:p14="http://schemas.microsoft.com/office/powerpoint/2010/main" val="2006464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9</a:t>
            </a:r>
            <a:endParaRPr lang="zh-CN" altLang="en-US" dirty="0"/>
          </a:p>
        </p:txBody>
      </p:sp>
      <p:sp>
        <p:nvSpPr>
          <p:cNvPr id="4" name="灯片编号占位符 3"/>
          <p:cNvSpPr>
            <a:spLocks noGrp="1"/>
          </p:cNvSpPr>
          <p:nvPr>
            <p:ph type="sldNum" sz="quarter" idx="5"/>
          </p:nvPr>
        </p:nvSpPr>
        <p:spPr/>
        <p:txBody>
          <a:bodyPr/>
          <a:lstStyle/>
          <a:p>
            <a:fld id="{5F0205D4-127F-432A-A9E3-D9A98AA444DA}" type="slidenum">
              <a:rPr lang="zh-CN" altLang="en-US" smtClean="0"/>
              <a:t>22</a:t>
            </a:fld>
            <a:endParaRPr lang="zh-CN" altLang="en-US"/>
          </a:p>
        </p:txBody>
      </p:sp>
    </p:spTree>
    <p:extLst>
      <p:ext uri="{BB962C8B-B14F-4D97-AF65-F5344CB8AC3E}">
        <p14:creationId xmlns:p14="http://schemas.microsoft.com/office/powerpoint/2010/main" val="2550667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我阅读的第一篇论文标题如图所示，这篇论文主要有两个贡献，一是提出了一个用于</a:t>
            </a:r>
            <a:r>
              <a:rPr lang="en-US" altLang="zh-CN" dirty="0" err="1"/>
              <a:t>zsl</a:t>
            </a:r>
            <a:r>
              <a:rPr lang="zh-CN" altLang="en-US" dirty="0"/>
              <a:t>的数据集</a:t>
            </a:r>
            <a:r>
              <a:rPr lang="en-US" altLang="zh-CN" dirty="0"/>
              <a:t>VAST</a:t>
            </a:r>
            <a:r>
              <a:rPr lang="zh-CN" altLang="en-US" dirty="0"/>
              <a:t>，第二个是提出了一种新的立场检测模型，还是用广义的主题表示来捕获主题间的关系。</a:t>
            </a:r>
          </a:p>
        </p:txBody>
      </p:sp>
      <p:sp>
        <p:nvSpPr>
          <p:cNvPr id="4" name="灯片编号占位符 3"/>
          <p:cNvSpPr>
            <a:spLocks noGrp="1"/>
          </p:cNvSpPr>
          <p:nvPr>
            <p:ph type="sldNum" sz="quarter" idx="5"/>
          </p:nvPr>
        </p:nvSpPr>
        <p:spPr/>
        <p:txBody>
          <a:bodyPr/>
          <a:lstStyle/>
          <a:p>
            <a:fld id="{5F0205D4-127F-432A-A9E3-D9A98AA444DA}" type="slidenum">
              <a:rPr lang="zh-CN" altLang="en-US" smtClean="0"/>
              <a:t>23</a:t>
            </a:fld>
            <a:endParaRPr lang="zh-CN" altLang="en-US"/>
          </a:p>
        </p:txBody>
      </p:sp>
    </p:spTree>
    <p:extLst>
      <p:ext uri="{BB962C8B-B14F-4D97-AF65-F5344CB8AC3E}">
        <p14:creationId xmlns:p14="http://schemas.microsoft.com/office/powerpoint/2010/main" val="3789490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205D4-127F-432A-A9E3-D9A98AA444DA}" type="slidenum">
              <a:rPr lang="zh-CN" altLang="en-US" smtClean="0"/>
              <a:t>24</a:t>
            </a:fld>
            <a:endParaRPr lang="zh-CN" altLang="en-US"/>
          </a:p>
        </p:txBody>
      </p:sp>
    </p:spTree>
    <p:extLst>
      <p:ext uri="{BB962C8B-B14F-4D97-AF65-F5344CB8AC3E}">
        <p14:creationId xmlns:p14="http://schemas.microsoft.com/office/powerpoint/2010/main" val="574588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a:t>
            </a:r>
            <a:r>
              <a:rPr lang="en-US" altLang="zh-CN" dirty="0"/>
              <a:t>TGA Net</a:t>
            </a:r>
            <a:r>
              <a:rPr lang="zh-CN" altLang="en-US" dirty="0"/>
              <a:t>，如图所示是模型的结构，通过和其他的</a:t>
            </a:r>
            <a:r>
              <a:rPr lang="en-US" altLang="zh-CN" dirty="0"/>
              <a:t>baseline</a:t>
            </a:r>
            <a:r>
              <a:rPr lang="zh-CN" altLang="en-US" dirty="0"/>
              <a:t>进行比较，作者发现上下文嵌入能够有效地改善模型的效果，因此选择了</a:t>
            </a:r>
            <a:r>
              <a:rPr lang="en-US" altLang="zh-CN" dirty="0"/>
              <a:t>Bert</a:t>
            </a:r>
            <a:r>
              <a:rPr lang="zh-CN" altLang="en-US" dirty="0"/>
              <a:t>来作为编码器对</a:t>
            </a:r>
            <a:r>
              <a:rPr lang="en-US" altLang="zh-CN" dirty="0"/>
              <a:t>document</a:t>
            </a:r>
            <a:r>
              <a:rPr lang="zh-CN" altLang="en-US" dirty="0"/>
              <a:t>和</a:t>
            </a:r>
            <a:r>
              <a:rPr lang="en-US" altLang="zh-CN" dirty="0"/>
              <a:t>topic</a:t>
            </a:r>
            <a:r>
              <a:rPr lang="zh-CN" altLang="en-US" dirty="0"/>
              <a:t>进行编码。整个模型的核心部分是虚线框起来的这一部分</a:t>
            </a:r>
            <a:r>
              <a:rPr lang="en-US" altLang="zh-CN" dirty="0"/>
              <a:t>TGA</a:t>
            </a:r>
            <a:r>
              <a:rPr lang="zh-CN" altLang="en-US" dirty="0"/>
              <a:t>，下面详细地展示一下模型是如何进行预测的。</a:t>
            </a:r>
          </a:p>
        </p:txBody>
      </p:sp>
      <p:sp>
        <p:nvSpPr>
          <p:cNvPr id="4" name="灯片编号占位符 3"/>
          <p:cNvSpPr>
            <a:spLocks noGrp="1"/>
          </p:cNvSpPr>
          <p:nvPr>
            <p:ph type="sldNum" sz="quarter" idx="5"/>
          </p:nvPr>
        </p:nvSpPr>
        <p:spPr/>
        <p:txBody>
          <a:bodyPr/>
          <a:lstStyle/>
          <a:p>
            <a:fld id="{5F0205D4-127F-432A-A9E3-D9A98AA444DA}" type="slidenum">
              <a:rPr lang="zh-CN" altLang="en-US" smtClean="0"/>
              <a:t>25</a:t>
            </a:fld>
            <a:endParaRPr lang="zh-CN" altLang="en-US"/>
          </a:p>
        </p:txBody>
      </p:sp>
    </p:spTree>
    <p:extLst>
      <p:ext uri="{BB962C8B-B14F-4D97-AF65-F5344CB8AC3E}">
        <p14:creationId xmlns:p14="http://schemas.microsoft.com/office/powerpoint/2010/main" val="2814914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篇论文的核心思路也是增强模型的推理能力，不过他是采用了知识图谱，引入了一个常识知识增强模型来利用关系知识的结构和语义信息。作者之所以有这个想法是因此有些文本的主题是没法从原文中找到原词的，就像如图所示，这篇短文的</a:t>
            </a:r>
            <a:r>
              <a:rPr lang="en-US" altLang="zh-CN" dirty="0"/>
              <a:t>topic</a:t>
            </a:r>
            <a:r>
              <a:rPr lang="zh-CN" altLang="en-US" dirty="0"/>
              <a:t>是</a:t>
            </a:r>
            <a:r>
              <a:rPr lang="en-US" altLang="zh-CN" dirty="0"/>
              <a:t>stability</a:t>
            </a:r>
            <a:r>
              <a:rPr lang="zh-CN" altLang="en-US" dirty="0"/>
              <a:t>，但是文中没有出现过一次这个词，但是如果引入了常识知识图谱，就可以通过文中黄色的一些词推理得到主题。</a:t>
            </a:r>
          </a:p>
        </p:txBody>
      </p:sp>
      <p:sp>
        <p:nvSpPr>
          <p:cNvPr id="4" name="灯片编号占位符 3"/>
          <p:cNvSpPr>
            <a:spLocks noGrp="1"/>
          </p:cNvSpPr>
          <p:nvPr>
            <p:ph type="sldNum" sz="quarter" idx="5"/>
          </p:nvPr>
        </p:nvSpPr>
        <p:spPr/>
        <p:txBody>
          <a:bodyPr/>
          <a:lstStyle/>
          <a:p>
            <a:fld id="{5F0205D4-127F-432A-A9E3-D9A98AA444DA}" type="slidenum">
              <a:rPr lang="zh-CN" altLang="en-US" smtClean="0"/>
              <a:t>26</a:t>
            </a:fld>
            <a:endParaRPr lang="zh-CN" altLang="en-US"/>
          </a:p>
        </p:txBody>
      </p:sp>
    </p:spTree>
    <p:extLst>
      <p:ext uri="{BB962C8B-B14F-4D97-AF65-F5344CB8AC3E}">
        <p14:creationId xmlns:p14="http://schemas.microsoft.com/office/powerpoint/2010/main" val="9676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A75D99-2AE7-49F1-BB03-59E2BF5579C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zh-CN" altLang="en-US" dirty="0"/>
                  <a:t>这篇论文的模型结构如图所示，这边重点介绍一下</a:t>
                </a:r>
                <a:r>
                  <a:rPr lang="zh-CN" altLang="en-US"/>
                  <a:t>右半边这部分内容。</a:t>
                </a:r>
                <a:r>
                  <a:rPr lang="zh-CN" altLang="en-US" dirty="0"/>
                  <a:t>首先介绍一下如何从</a:t>
                </a:r>
                <a:r>
                  <a:rPr lang="en-US" altLang="zh-CN" dirty="0" err="1"/>
                  <a:t>ConceptNet</a:t>
                </a:r>
                <a:r>
                  <a:rPr lang="zh-CN" altLang="en-US" dirty="0"/>
                  <a:t>中抽取子图。</a:t>
                </a:r>
                <a:r>
                  <a:rPr lang="en-US" altLang="zh-CN" dirty="0" err="1"/>
                  <a:t>ConceptNet</a:t>
                </a:r>
                <a:r>
                  <a:rPr lang="zh-CN" altLang="en-US" dirty="0"/>
                  <a:t>中使用三元组（</a:t>
                </a:r>
                <a:r>
                  <a:rPr lang="en-US" altLang="zh-CN" dirty="0" err="1"/>
                  <a:t>u,r,v</a:t>
                </a:r>
                <a:r>
                  <a:rPr lang="zh-CN" altLang="en-US" dirty="0"/>
                  <a:t>）来表示概念间的关系。将输入中的</a:t>
                </a:r>
                <a:r>
                  <a:rPr lang="en-US" altLang="zh-CN" dirty="0"/>
                  <a:t>x</a:t>
                </a:r>
                <a:r>
                  <a:rPr lang="zh-CN" altLang="en-US" dirty="0"/>
                  <a:t>和</a:t>
                </a:r>
                <a:r>
                  <a:rPr lang="en-US" altLang="zh-CN" dirty="0"/>
                  <a:t>t</a:t>
                </a:r>
                <a:r>
                  <a:rPr lang="zh-CN" altLang="en-US" dirty="0"/>
                  <a:t>中的短语与</a:t>
                </a:r>
                <a:r>
                  <a:rPr lang="en-US" altLang="zh-CN" dirty="0" err="1"/>
                  <a:t>ConceptNet</a:t>
                </a:r>
                <a:r>
                  <a:rPr lang="zh-CN" altLang="en-US" dirty="0"/>
                  <a:t>中的概念进行匹配，将匹配的内容放入</a:t>
                </a:r>
                <a:r>
                  <a:rPr lang="en-US" altLang="zh-CN" dirty="0"/>
                  <a:t>Cd</a:t>
                </a:r>
                <a:r>
                  <a:rPr lang="zh-CN" altLang="en-US" dirty="0"/>
                  <a:t>和</a:t>
                </a:r>
                <a:r>
                  <a:rPr lang="en-US" altLang="zh-CN" dirty="0"/>
                  <a:t>Ct</a:t>
                </a:r>
                <a:r>
                  <a:rPr lang="zh-CN" altLang="en-US" dirty="0"/>
                  <a:t>中，然后将</a:t>
                </a:r>
                <a:r>
                  <a:rPr lang="en-US" altLang="zh-CN" dirty="0"/>
                  <a:t>Cd</a:t>
                </a:r>
                <a:r>
                  <a:rPr lang="zh-CN" altLang="en-US" dirty="0"/>
                  <a:t>中的概念到</a:t>
                </a:r>
                <a:r>
                  <a:rPr lang="en-US" altLang="zh-CN" dirty="0"/>
                  <a:t>Ct</a:t>
                </a:r>
                <a:r>
                  <a:rPr lang="zh-CN" altLang="en-US" dirty="0"/>
                  <a:t>中的概念的</a:t>
                </a:r>
                <a:r>
                  <a:rPr lang="en-US" altLang="zh-CN" dirty="0"/>
                  <a:t>two-hop directed paths</a:t>
                </a:r>
                <a:r>
                  <a:rPr lang="zh-CN" altLang="en-US" dirty="0"/>
                  <a:t>提取出来构成了子图。然后在</a:t>
                </a:r>
                <a:r>
                  <a:rPr lang="en-US" altLang="zh-CN" dirty="0"/>
                  <a:t>graph encoder</a:t>
                </a:r>
                <a:r>
                  <a:rPr lang="zh-CN" altLang="en-US" dirty="0"/>
                  <a:t>中，包含</a:t>
                </a:r>
                <a:r>
                  <a:rPr lang="en-US" altLang="zh-CN" dirty="0"/>
                  <a:t>L-stacked </a:t>
                </a:r>
                <a:r>
                  <a:rPr lang="en-US" altLang="zh-CN" dirty="0" err="1"/>
                  <a:t>CompGCN</a:t>
                </a:r>
                <a:r>
                  <a:rPr lang="en-US" altLang="zh-CN" dirty="0"/>
                  <a:t> layers</a:t>
                </a:r>
                <a:r>
                  <a:rPr lang="zh-CN" altLang="en-US" dirty="0"/>
                  <a:t>，</a:t>
                </a:r>
                <a:r>
                  <a:rPr lang="en-US" altLang="zh-CN" dirty="0"/>
                  <a:t>CompGcn</a:t>
                </a:r>
                <a:r>
                  <a:rPr lang="zh-CN" altLang="en-US" dirty="0"/>
                  <a:t>嵌入了子图的节点和关系并通过聚合邻居节点和关系边的信息来更新节点表示，通过计算得到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𝑑</m:t>
                        </m:r>
                      </m:sub>
                    </m:sSub>
                    <m:r>
                      <a:rPr lang="zh-CN" altLang="en-US" i="1">
                        <a:latin typeface="Cambria Math" panose="02040503050406030204" pitchFamily="18" charset="0"/>
                      </a:rPr>
                      <m:t>和</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𝑡</m:t>
                        </m:r>
                      </m:sub>
                    </m:sSub>
                  </m:oMath>
                </a14:m>
                <a:r>
                  <a:rPr lang="zh-CN" altLang="en-US" dirty="0"/>
                  <a:t>的平均关系表示</a:t>
                </a:r>
                <a:r>
                  <a:rPr lang="en-US" altLang="zh-CN" sz="1000" dirty="0">
                    <a:sym typeface="Symbol" panose="05050102010706020507" pitchFamily="18" charset="2"/>
                  </a:rPr>
                  <a:t>d</a:t>
                </a:r>
                <a:r>
                  <a:rPr lang="zh-CN" altLang="en-US" dirty="0"/>
                  <a:t>和</a:t>
                </a:r>
                <a:r>
                  <a:rPr lang="en-US" altLang="zh-CN" sz="1000" dirty="0">
                    <a:sym typeface="Symbol" panose="05050102010706020507" pitchFamily="18" charset="2"/>
                  </a:rPr>
                  <a:t>g</a:t>
                </a:r>
                <a:r>
                  <a:rPr lang="zh-CN" altLang="en-US" sz="1000" dirty="0">
                    <a:sym typeface="Symbol" panose="05050102010706020507" pitchFamily="18" charset="2"/>
                  </a:rPr>
                  <a:t>，最后将这些数据都输入分类器，预测标签。</a:t>
                </a:r>
                <a:endParaRPr lang="zh-CN" altLang="en-US" sz="1000"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zh-CN" altLang="en-US" dirty="0"/>
                  <a:t>这篇论文的模型结构如图所示，这边重点介绍一下</a:t>
                </a:r>
                <a:r>
                  <a:rPr lang="zh-CN" altLang="en-US"/>
                  <a:t>右半边这部分内容。</a:t>
                </a:r>
                <a:r>
                  <a:rPr lang="zh-CN" altLang="en-US" dirty="0"/>
                  <a:t>首先介绍一下如何从</a:t>
                </a:r>
                <a:r>
                  <a:rPr lang="en-US" altLang="zh-CN" dirty="0" err="1"/>
                  <a:t>ConceptNet</a:t>
                </a:r>
                <a:r>
                  <a:rPr lang="zh-CN" altLang="en-US" dirty="0"/>
                  <a:t>中抽取子图。</a:t>
                </a:r>
                <a:r>
                  <a:rPr lang="en-US" altLang="zh-CN" dirty="0" err="1"/>
                  <a:t>ConceptNet</a:t>
                </a:r>
                <a:r>
                  <a:rPr lang="zh-CN" altLang="en-US" dirty="0"/>
                  <a:t>中使用三元组（</a:t>
                </a:r>
                <a:r>
                  <a:rPr lang="en-US" altLang="zh-CN" dirty="0" err="1"/>
                  <a:t>u,r,v</a:t>
                </a:r>
                <a:r>
                  <a:rPr lang="zh-CN" altLang="en-US" dirty="0"/>
                  <a:t>）来表示概念间的关系。将输入中的</a:t>
                </a:r>
                <a:r>
                  <a:rPr lang="en-US" altLang="zh-CN" dirty="0"/>
                  <a:t>x</a:t>
                </a:r>
                <a:r>
                  <a:rPr lang="zh-CN" altLang="en-US" dirty="0"/>
                  <a:t>和</a:t>
                </a:r>
                <a:r>
                  <a:rPr lang="en-US" altLang="zh-CN" dirty="0"/>
                  <a:t>t</a:t>
                </a:r>
                <a:r>
                  <a:rPr lang="zh-CN" altLang="en-US" dirty="0"/>
                  <a:t>中的短语与</a:t>
                </a:r>
                <a:r>
                  <a:rPr lang="en-US" altLang="zh-CN" dirty="0" err="1"/>
                  <a:t>ConceptNet</a:t>
                </a:r>
                <a:r>
                  <a:rPr lang="zh-CN" altLang="en-US" dirty="0"/>
                  <a:t>中的概念进行匹配，将匹配的内容放入</a:t>
                </a:r>
                <a:r>
                  <a:rPr lang="en-US" altLang="zh-CN" dirty="0"/>
                  <a:t>Cd</a:t>
                </a:r>
                <a:r>
                  <a:rPr lang="zh-CN" altLang="en-US" dirty="0"/>
                  <a:t>和</a:t>
                </a:r>
                <a:r>
                  <a:rPr lang="en-US" altLang="zh-CN" dirty="0"/>
                  <a:t>Ct</a:t>
                </a:r>
                <a:r>
                  <a:rPr lang="zh-CN" altLang="en-US" dirty="0"/>
                  <a:t>中，然后将</a:t>
                </a:r>
                <a:r>
                  <a:rPr lang="en-US" altLang="zh-CN" dirty="0"/>
                  <a:t>Cd</a:t>
                </a:r>
                <a:r>
                  <a:rPr lang="zh-CN" altLang="en-US" dirty="0"/>
                  <a:t>中的概念到</a:t>
                </a:r>
                <a:r>
                  <a:rPr lang="en-US" altLang="zh-CN" dirty="0"/>
                  <a:t>Ct</a:t>
                </a:r>
                <a:r>
                  <a:rPr lang="zh-CN" altLang="en-US" dirty="0"/>
                  <a:t>中的概念的</a:t>
                </a:r>
                <a:r>
                  <a:rPr lang="en-US" altLang="zh-CN" dirty="0"/>
                  <a:t>two-hop directed paths</a:t>
                </a:r>
                <a:r>
                  <a:rPr lang="zh-CN" altLang="en-US" dirty="0"/>
                  <a:t>提取出来构成了子图。然后在</a:t>
                </a:r>
                <a:r>
                  <a:rPr lang="en-US" altLang="zh-CN" dirty="0"/>
                  <a:t>graph encoder</a:t>
                </a:r>
                <a:r>
                  <a:rPr lang="zh-CN" altLang="en-US" dirty="0"/>
                  <a:t>中，包含</a:t>
                </a:r>
                <a:r>
                  <a:rPr lang="en-US" altLang="zh-CN" dirty="0"/>
                  <a:t>L-stacked </a:t>
                </a:r>
                <a:r>
                  <a:rPr lang="en-US" altLang="zh-CN" dirty="0" err="1"/>
                  <a:t>CompGCN</a:t>
                </a:r>
                <a:r>
                  <a:rPr lang="en-US" altLang="zh-CN" dirty="0"/>
                  <a:t> layers</a:t>
                </a:r>
                <a:r>
                  <a:rPr lang="zh-CN" altLang="en-US" dirty="0"/>
                  <a:t>，</a:t>
                </a:r>
                <a:r>
                  <a:rPr lang="en-US" altLang="zh-CN" dirty="0"/>
                  <a:t>CompGcn</a:t>
                </a:r>
                <a:r>
                  <a:rPr lang="zh-CN" altLang="en-US" dirty="0"/>
                  <a:t>嵌入了子图的节点和关系并通过聚合邻居节点和关系边的信息来更新节点表示，通过计算得到</a:t>
                </a:r>
                <a:r>
                  <a:rPr lang="en-US" altLang="zh-CN" b="0" i="0">
                    <a:latin typeface="Cambria Math" panose="02040503050406030204" pitchFamily="18" charset="0"/>
                  </a:rPr>
                  <a:t>𝐶_𝑑</a:t>
                </a:r>
                <a:r>
                  <a:rPr lang="zh-CN" altLang="en-US" b="0" i="0">
                    <a:latin typeface="Cambria Math" panose="02040503050406030204" pitchFamily="18" charset="0"/>
                  </a:rPr>
                  <a:t> </a:t>
                </a:r>
                <a:r>
                  <a:rPr lang="zh-CN" altLang="en-US" i="0">
                    <a:latin typeface="Cambria Math" panose="02040503050406030204" pitchFamily="18" charset="0"/>
                  </a:rPr>
                  <a:t>和</a:t>
                </a:r>
                <a:r>
                  <a:rPr lang="en-US" altLang="zh-CN" b="0" i="0">
                    <a:latin typeface="Cambria Math" panose="02040503050406030204" pitchFamily="18" charset="0"/>
                  </a:rPr>
                  <a:t>𝐶_𝑡</a:t>
                </a:r>
                <a:r>
                  <a:rPr lang="zh-CN" altLang="en-US" dirty="0"/>
                  <a:t>的平均关系表示</a:t>
                </a:r>
                <a:r>
                  <a:rPr lang="en-US" altLang="zh-CN" sz="1000" dirty="0">
                    <a:sym typeface="Symbol" panose="05050102010706020507" pitchFamily="18" charset="2"/>
                  </a:rPr>
                  <a:t>d</a:t>
                </a:r>
                <a:r>
                  <a:rPr lang="zh-CN" altLang="en-US" dirty="0"/>
                  <a:t>和</a:t>
                </a:r>
                <a:r>
                  <a:rPr lang="en-US" altLang="zh-CN" sz="1000" dirty="0">
                    <a:sym typeface="Symbol" panose="05050102010706020507" pitchFamily="18" charset="2"/>
                  </a:rPr>
                  <a:t>g</a:t>
                </a:r>
                <a:r>
                  <a:rPr lang="zh-CN" altLang="en-US" sz="1000" dirty="0">
                    <a:sym typeface="Symbol" panose="05050102010706020507" pitchFamily="18" charset="2"/>
                  </a:rPr>
                  <a:t>，最后将这些数据都输入分类器，预测标签。</a:t>
                </a:r>
                <a:endParaRPr lang="zh-CN" altLang="en-US" sz="1000" dirty="0"/>
              </a:p>
              <a:p>
                <a:endParaRPr lang="zh-CN" altLang="en-US" dirty="0"/>
              </a:p>
            </p:txBody>
          </p:sp>
        </mc:Fallback>
      </mc:AlternateContent>
      <p:sp>
        <p:nvSpPr>
          <p:cNvPr id="4" name="灯片编号占位符 3"/>
          <p:cNvSpPr>
            <a:spLocks noGrp="1"/>
          </p:cNvSpPr>
          <p:nvPr>
            <p:ph type="sldNum" sz="quarter" idx="5"/>
          </p:nvPr>
        </p:nvSpPr>
        <p:spPr/>
        <p:txBody>
          <a:bodyPr/>
          <a:lstStyle/>
          <a:p>
            <a:fld id="{5F0205D4-127F-432A-A9E3-D9A98AA444DA}" type="slidenum">
              <a:rPr lang="zh-CN" altLang="en-US" smtClean="0"/>
              <a:t>27</a:t>
            </a:fld>
            <a:endParaRPr lang="zh-CN" altLang="en-US"/>
          </a:p>
        </p:txBody>
      </p:sp>
    </p:spTree>
    <p:extLst>
      <p:ext uri="{BB962C8B-B14F-4D97-AF65-F5344CB8AC3E}">
        <p14:creationId xmlns:p14="http://schemas.microsoft.com/office/powerpoint/2010/main" val="1812391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1D756F-7D4D-4194-8185-CB4413DA3902}" type="slidenum">
              <a:rPr lang="zh-CN" altLang="en-US" smtClean="0"/>
              <a:t>28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1D756F-7D4D-4194-8185-CB4413DA3902}" type="slidenum">
              <a:rPr lang="zh-CN" altLang="en-US" smtClean="0"/>
              <a:t>30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1D756F-7D4D-4194-8185-CB4413DA390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5F0205D4-127F-432A-A9E3-D9A98AA444D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205D4-127F-432A-A9E3-D9A98AA444D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205D4-127F-432A-A9E3-D9A98AA444DA}"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1D756F-7D4D-4194-8185-CB4413DA390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205D4-127F-432A-A9E3-D9A98AA444DA}"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0205D4-127F-432A-A9E3-D9A98AA444DA}"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p:cNvSpPr/>
          <p:nvPr userDrawn="1"/>
        </p:nvSpPr>
        <p:spPr>
          <a:xfrm>
            <a:off x="0" y="1470725"/>
            <a:ext cx="9144000" cy="2773548"/>
          </a:xfrm>
          <a:prstGeom prst="rect">
            <a:avLst/>
          </a:prstGeom>
          <a:solidFill>
            <a:srgbClr val="174994"/>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ea"/>
              <a:sym typeface="+mn-lt"/>
            </a:endParaRPr>
          </a:p>
        </p:txBody>
      </p:sp>
      <p:sp>
        <p:nvSpPr>
          <p:cNvPr id="127" name="文本占位符 3"/>
          <p:cNvSpPr>
            <a:spLocks noGrp="1"/>
          </p:cNvSpPr>
          <p:nvPr>
            <p:ph type="body" sz="quarter" idx="11" hasCustomPrompt="1"/>
          </p:nvPr>
        </p:nvSpPr>
        <p:spPr>
          <a:xfrm>
            <a:off x="661642" y="2487637"/>
            <a:ext cx="5474999" cy="739723"/>
          </a:xfrm>
        </p:spPr>
        <p:txBody>
          <a:bodyPr>
            <a:noAutofit/>
          </a:bodyPr>
          <a:lstStyle>
            <a:lvl1pPr marL="0" indent="0">
              <a:buFontTx/>
              <a:buNone/>
              <a:defRPr lang="zh-CN" altLang="en-US" sz="3600" b="1" kern="1200" spc="300" dirty="0" smtClean="0">
                <a:solidFill>
                  <a:prstClr val="white"/>
                </a:solidFill>
                <a:latin typeface="Arial" panose="020B0604020202020204"/>
                <a:ea typeface="微软雅黑" panose="020B0503020204020204" charset="-122"/>
                <a:cs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dirty="0"/>
              <a:t>输入标题文本</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sp>
        <p:nvSpPr>
          <p:cNvPr id="176" name="标题 1"/>
          <p:cNvSpPr>
            <a:spLocks noGrp="1"/>
          </p:cNvSpPr>
          <p:nvPr>
            <p:ph type="title" hasCustomPrompt="1"/>
          </p:nvPr>
        </p:nvSpPr>
        <p:spPr>
          <a:xfrm>
            <a:off x="332185" y="202974"/>
            <a:ext cx="6792638" cy="514598"/>
          </a:xfrm>
        </p:spPr>
        <p:txBody>
          <a:bodyPr>
            <a:normAutofit/>
          </a:bodyPr>
          <a:lstStyle>
            <a:lvl1pPr algn="l" defTabSz="685800" rtl="0" eaLnBrk="1" latinLnBrk="0" hangingPunct="1">
              <a:lnSpc>
                <a:spcPct val="90000"/>
              </a:lnSpc>
              <a:spcBef>
                <a:spcPct val="0"/>
              </a:spcBef>
              <a:buNone/>
              <a:defRPr lang="zh-CN" altLang="en-US" sz="1800" b="1" kern="1200" baseline="0" dirty="0">
                <a:solidFill>
                  <a:srgbClr val="174994"/>
                </a:solidFill>
                <a:latin typeface="Arial" panose="020B0604020202020204" pitchFamily="34" charset="0"/>
                <a:ea typeface="微软雅黑" panose="020B0503020204020204" charset="-122"/>
                <a:cs typeface="+mn-ea"/>
              </a:defRPr>
            </a:lvl1pPr>
          </a:lstStyle>
          <a:p>
            <a:r>
              <a:rPr lang="en-US" altLang="zh-CN" dirty="0"/>
              <a:t>X.X  </a:t>
            </a:r>
            <a:r>
              <a:rPr lang="zh-CN" altLang="en-US" dirty="0"/>
              <a:t>单击此处输入标题</a:t>
            </a:r>
          </a:p>
        </p:txBody>
      </p:sp>
      <p:grpSp>
        <p:nvGrpSpPr>
          <p:cNvPr id="177" name="组合 176"/>
          <p:cNvGrpSpPr/>
          <p:nvPr userDrawn="1"/>
        </p:nvGrpSpPr>
        <p:grpSpPr>
          <a:xfrm>
            <a:off x="396530" y="723325"/>
            <a:ext cx="1824770" cy="0"/>
            <a:chOff x="7460343" y="1311756"/>
            <a:chExt cx="2433027" cy="0"/>
          </a:xfrm>
        </p:grpSpPr>
        <p:cxnSp>
          <p:nvCxnSpPr>
            <p:cNvPr id="178" name="直接连接符 177"/>
            <p:cNvCxnSpPr/>
            <p:nvPr/>
          </p:nvCxnSpPr>
          <p:spPr>
            <a:xfrm>
              <a:off x="7460343" y="1311756"/>
              <a:ext cx="2433027" cy="0"/>
            </a:xfrm>
            <a:prstGeom prst="line">
              <a:avLst/>
            </a:prstGeom>
            <a:ln>
              <a:solidFill>
                <a:srgbClr val="174994"/>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7460343" y="1311756"/>
              <a:ext cx="589713" cy="0"/>
            </a:xfrm>
            <a:prstGeom prst="line">
              <a:avLst/>
            </a:prstGeom>
            <a:ln w="38100">
              <a:solidFill>
                <a:srgbClr val="174994"/>
              </a:solidFill>
            </a:ln>
          </p:spPr>
          <p:style>
            <a:lnRef idx="1">
              <a:schemeClr val="accent1"/>
            </a:lnRef>
            <a:fillRef idx="0">
              <a:schemeClr val="accent1"/>
            </a:fillRef>
            <a:effectRef idx="0">
              <a:schemeClr val="accent1"/>
            </a:effectRef>
            <a:fontRef idx="minor">
              <a:schemeClr val="tx1"/>
            </a:fontRef>
          </p:style>
        </p:cxnSp>
      </p:grpSp>
      <p:pic>
        <p:nvPicPr>
          <p:cNvPr id="8" name="图片 7" descr="横版组合——透明.png"/>
          <p:cNvPicPr>
            <a:picLocks noChangeAspect="1"/>
          </p:cNvPicPr>
          <p:nvPr userDrawn="1"/>
        </p:nvPicPr>
        <p:blipFill>
          <a:blip r:embed="rId2" cstate="screen"/>
          <a:srcRect/>
          <a:stretch>
            <a:fillRect/>
          </a:stretch>
        </p:blipFill>
        <p:spPr bwMode="auto">
          <a:xfrm>
            <a:off x="6460828" y="211863"/>
            <a:ext cx="2350988" cy="54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CE8CF0C-729F-438F-8E4F-14C61B2CAE9C}" type="datetimeFigureOut">
              <a:rPr lang="zh-CN" altLang="en-US" smtClean="0"/>
              <a:t>2021/10/13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92CE1-AA07-40C3-B9AE-7065CAF4B46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CE8CF0C-729F-438F-8E4F-14C61B2CAE9C}" type="datetimeFigureOut">
              <a:rPr lang="zh-CN" altLang="en-US" smtClean="0"/>
              <a:t>2021/10/13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892CE1-AA07-40C3-B9AE-7065CAF4B46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全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7CE8CF0C-729F-438F-8E4F-14C61B2CAE9C}" type="datetimeFigureOut">
              <a:rPr lang="zh-CN" altLang="en-US" smtClean="0"/>
              <a:t>2021/10/13</a:t>
            </a:fld>
            <a:endParaRPr lang="zh-CN"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20892CE1-AA07-40C3-B9AE-7065CAF4B46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 y="2309423"/>
            <a:ext cx="9144000" cy="1301634"/>
          </a:xfrm>
          <a:prstGeom prst="rect">
            <a:avLst/>
          </a:prstGeom>
          <a:solidFill>
            <a:srgbClr val="174994"/>
          </a:solidFill>
          <a:ln>
            <a:noFill/>
          </a:ln>
        </p:spPr>
        <p:txBody>
          <a:bodyPr vert="horz" wrap="square" lIns="68580" tIns="34290" rIns="68580" bIns="34290" numCol="1" anchor="t" anchorCtr="0" compatLnSpc="1"/>
          <a:lstStyle/>
          <a:p>
            <a:pPr defTabSz="685800">
              <a:defRPr/>
            </a:pPr>
            <a:endParaRPr lang="zh-CN" altLang="en-US" sz="1350" dirty="0">
              <a:solidFill>
                <a:schemeClr val="accent3">
                  <a:lumMod val="7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1" name="TextBox 27"/>
          <p:cNvSpPr txBox="1"/>
          <p:nvPr/>
        </p:nvSpPr>
        <p:spPr>
          <a:xfrm>
            <a:off x="2652245" y="4350040"/>
            <a:ext cx="3839513" cy="458459"/>
          </a:xfrm>
          <a:prstGeom prst="rect">
            <a:avLst/>
          </a:prstGeom>
          <a:noFill/>
        </p:spPr>
        <p:txBody>
          <a:bodyPr wrap="none" rtlCol="0">
            <a:spAutoFit/>
          </a:bodyPr>
          <a:lstStyle/>
          <a:p>
            <a:pPr algn="ctr" defTabSz="685800">
              <a:lnSpc>
                <a:spcPct val="150000"/>
              </a:lnSpc>
              <a:defRPr/>
            </a:pPr>
            <a:r>
              <a:rPr lang="zh-CN" altLang="en-US" b="1" dirty="0">
                <a:solidFill>
                  <a:prstClr val="black">
                    <a:lumMod val="95000"/>
                    <a:lumOff val="5000"/>
                  </a:prstClr>
                </a:solidFill>
                <a:latin typeface="Arial" panose="020B0604020202020204" pitchFamily="34" charset="0"/>
                <a:ea typeface="微软雅黑" panose="020B0503020204020204" charset="-122"/>
                <a:cs typeface="+mn-ea"/>
                <a:sym typeface="Arial" panose="020B0604020202020204" pitchFamily="34" charset="0"/>
              </a:rPr>
              <a:t>成员：冉东川 李航程 韩玉虎 施哲宇</a:t>
            </a:r>
            <a:endParaRPr lang="en-US" altLang="zh-CN" b="1" dirty="0">
              <a:solidFill>
                <a:prstClr val="black">
                  <a:lumMod val="95000"/>
                  <a:lumOff val="5000"/>
                </a:prst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2" name="TextBox 26"/>
          <p:cNvSpPr txBox="1"/>
          <p:nvPr/>
        </p:nvSpPr>
        <p:spPr>
          <a:xfrm>
            <a:off x="2464208" y="3784340"/>
            <a:ext cx="4215584" cy="369332"/>
          </a:xfrm>
          <a:prstGeom prst="rect">
            <a:avLst/>
          </a:prstGeom>
          <a:noFill/>
        </p:spPr>
        <p:txBody>
          <a:bodyPr wrap="square" rtlCol="0">
            <a:spAutoFit/>
          </a:bodyPr>
          <a:lstStyle/>
          <a:p>
            <a:pPr algn="ctr" defTabSz="685800">
              <a:defRPr/>
            </a:pPr>
            <a:r>
              <a:rPr lang="zh-CN" altLang="en-US" dirty="0">
                <a:solidFill>
                  <a:prstClr val="black">
                    <a:lumMod val="95000"/>
                    <a:lumOff val="5000"/>
                  </a:prstClr>
                </a:solidFill>
                <a:latin typeface="Arial" panose="020B0604020202020204" pitchFamily="34" charset="0"/>
                <a:ea typeface="微软雅黑" panose="020B0503020204020204" charset="-122"/>
                <a:cs typeface="+mn-ea"/>
                <a:sym typeface="Arial" panose="020B0604020202020204" pitchFamily="34" charset="0"/>
              </a:rPr>
              <a:t>中国科学院大学人机交互课程开题报告</a:t>
            </a:r>
          </a:p>
        </p:txBody>
      </p:sp>
      <p:sp>
        <p:nvSpPr>
          <p:cNvPr id="123" name="矩形 122"/>
          <p:cNvSpPr/>
          <p:nvPr/>
        </p:nvSpPr>
        <p:spPr>
          <a:xfrm>
            <a:off x="520906" y="2660959"/>
            <a:ext cx="8102186" cy="598562"/>
          </a:xfrm>
          <a:prstGeom prst="rect">
            <a:avLst/>
          </a:prstGeom>
        </p:spPr>
        <p:txBody>
          <a:bodyPr wrap="square">
            <a:spAutoFit/>
          </a:bodyPr>
          <a:lstStyle/>
          <a:p>
            <a:pPr lvl="0" algn="ctr">
              <a:lnSpc>
                <a:spcPct val="120000"/>
              </a:lnSpc>
              <a:defRPr/>
            </a:pPr>
            <a:r>
              <a:rPr lang="zh-CN" altLang="en-US" sz="3000" b="1" spc="225" dirty="0">
                <a:solidFill>
                  <a:prstClr val="white"/>
                </a:solidFill>
                <a:latin typeface="Arial" panose="020B0604020202020204" pitchFamily="34" charset="0"/>
                <a:ea typeface="微软雅黑" panose="020B0503020204020204" charset="-122"/>
                <a:cs typeface="+mn-ea"/>
                <a:sym typeface="Arial" panose="020B0604020202020204" pitchFamily="34" charset="0"/>
              </a:rPr>
              <a:t>弱监督的社交网络立场识别</a:t>
            </a:r>
            <a:endParaRPr lang="en-US" altLang="zh-CN" sz="3000" b="1" spc="225" dirty="0">
              <a:solidFill>
                <a:prstClr val="white"/>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7" name="图片 6" descr="横版组合——透明.png"/>
          <p:cNvPicPr>
            <a:picLocks noChangeAspect="1"/>
          </p:cNvPicPr>
          <p:nvPr/>
        </p:nvPicPr>
        <p:blipFill>
          <a:blip r:embed="rId3" cstate="screen"/>
          <a:srcRect/>
          <a:stretch>
            <a:fillRect/>
          </a:stretch>
        </p:blipFill>
        <p:spPr bwMode="auto">
          <a:xfrm>
            <a:off x="2600908" y="892215"/>
            <a:ext cx="3942181" cy="82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PART 3</a:t>
            </a:r>
          </a:p>
        </p:txBody>
      </p:sp>
      <p:sp>
        <p:nvSpPr>
          <p:cNvPr id="5" name="矩形 4"/>
          <p:cNvSpPr/>
          <p:nvPr/>
        </p:nvSpPr>
        <p:spPr>
          <a:xfrm>
            <a:off x="-122872" y="2136934"/>
            <a:ext cx="9434036" cy="1922621"/>
          </a:xfrm>
          <a:prstGeom prst="rect">
            <a:avLst/>
          </a:prstGeom>
          <a:solidFill>
            <a:srgbClr val="073E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3860324" y="3488531"/>
            <a:ext cx="2268379" cy="368300"/>
          </a:xfrm>
          <a:prstGeom prst="rect">
            <a:avLst/>
          </a:prstGeom>
          <a:noFill/>
        </p:spPr>
        <p:txBody>
          <a:bodyPr wrap="square" rtlCol="0">
            <a:spAutoFit/>
          </a:bodyPr>
          <a:lstStyle/>
          <a:p>
            <a:pPr marL="342900" indent="-342900" algn="l">
              <a:buFont typeface="Wingdings" panose="05000000000000000000" charset="0"/>
              <a:buChar char="l"/>
            </a:pPr>
            <a:r>
              <a:rPr lang="zh-CN" altLang="en-US">
                <a:solidFill>
                  <a:schemeClr val="bg1"/>
                </a:solidFill>
              </a:rPr>
              <a:t>冉东川</a:t>
            </a:r>
          </a:p>
        </p:txBody>
      </p:sp>
      <p:pic>
        <p:nvPicPr>
          <p:cNvPr id="9" name="图片 8" descr="u=3633024110,1049183559&amp;fm=26&amp;gp=0"/>
          <p:cNvPicPr>
            <a:picLocks noChangeAspect="1"/>
          </p:cNvPicPr>
          <p:nvPr/>
        </p:nvPicPr>
        <p:blipFill>
          <a:blip r:embed="rId3"/>
          <a:stretch>
            <a:fillRect/>
          </a:stretch>
        </p:blipFill>
        <p:spPr>
          <a:xfrm>
            <a:off x="1664018" y="2448878"/>
            <a:ext cx="952024" cy="952024"/>
          </a:xfrm>
          <a:prstGeom prst="rect">
            <a:avLst/>
          </a:prstGeom>
        </p:spPr>
      </p:pic>
      <p:sp>
        <p:nvSpPr>
          <p:cNvPr id="11" name="文本框 10"/>
          <p:cNvSpPr txBox="1"/>
          <p:nvPr/>
        </p:nvSpPr>
        <p:spPr>
          <a:xfrm>
            <a:off x="1612583" y="3488531"/>
            <a:ext cx="1251585" cy="460375"/>
          </a:xfrm>
          <a:prstGeom prst="rect">
            <a:avLst/>
          </a:prstGeom>
          <a:noFill/>
        </p:spPr>
        <p:txBody>
          <a:bodyPr wrap="square" rtlCol="0">
            <a:spAutoFit/>
          </a:bodyPr>
          <a:lstStyle/>
          <a:p>
            <a:r>
              <a:rPr lang="en-US" altLang="zh-CN" sz="2400">
                <a:solidFill>
                  <a:schemeClr val="bg1"/>
                </a:solidFill>
                <a:latin typeface="Times New Roman" panose="02020603050405020304" charset="0"/>
                <a:ea typeface="微软雅黑" panose="020B0503020204020204" charset="-122"/>
                <a:cs typeface="Times New Roman" panose="02020603050405020304" charset="0"/>
              </a:rPr>
              <a:t>PART 3</a:t>
            </a:r>
          </a:p>
        </p:txBody>
      </p:sp>
      <p:sp>
        <p:nvSpPr>
          <p:cNvPr id="12" name="文本框 11"/>
          <p:cNvSpPr txBox="1"/>
          <p:nvPr/>
        </p:nvSpPr>
        <p:spPr>
          <a:xfrm>
            <a:off x="3095943" y="2478723"/>
            <a:ext cx="5756910" cy="706755"/>
          </a:xfrm>
          <a:prstGeom prst="rect">
            <a:avLst/>
          </a:prstGeom>
          <a:noFill/>
        </p:spPr>
        <p:txBody>
          <a:bodyPr wrap="square" rtlCol="0">
            <a:spAutoFit/>
          </a:bodyPr>
          <a:lstStyle/>
          <a:p>
            <a:pPr algn="ctr"/>
            <a:r>
              <a:rPr lang="en-US" altLang="zh-CN" sz="4000">
                <a:solidFill>
                  <a:schemeClr val="bg1"/>
                </a:solidFill>
                <a:latin typeface="微软雅黑" panose="020B0503020204020204" charset="-122"/>
                <a:ea typeface="微软雅黑" panose="020B0503020204020204" charset="-122"/>
                <a:cs typeface="微软雅黑" panose="020B0503020204020204" charset="-122"/>
              </a:rPr>
              <a:t>3.</a:t>
            </a:r>
            <a:r>
              <a:rPr lang="zh-CN" altLang="en-US" sz="4000">
                <a:solidFill>
                  <a:schemeClr val="bg1"/>
                </a:solidFill>
                <a:latin typeface="微软雅黑" panose="020B0503020204020204" charset="-122"/>
                <a:ea typeface="微软雅黑" panose="020B0503020204020204" charset="-122"/>
                <a:cs typeface="微软雅黑" panose="020B0503020204020204" charset="-122"/>
              </a:rPr>
              <a:t>所读文献具体相关工作</a:t>
            </a:r>
            <a:r>
              <a:rPr lang="en-US" altLang="zh-CN" sz="4000">
                <a:solidFill>
                  <a:schemeClr val="bg1"/>
                </a:solidFill>
                <a:latin typeface="微软雅黑" panose="020B0503020204020204" charset="-122"/>
                <a:ea typeface="微软雅黑" panose="020B0503020204020204" charset="-122"/>
                <a:cs typeface="微软雅黑" panose="020B0503020204020204" charset="-122"/>
              </a:rPr>
              <a:t> </a:t>
            </a:r>
          </a:p>
        </p:txBody>
      </p:sp>
      <p:sp>
        <p:nvSpPr>
          <p:cNvPr id="13" name="文本框 12"/>
          <p:cNvSpPr txBox="1"/>
          <p:nvPr/>
        </p:nvSpPr>
        <p:spPr>
          <a:xfrm>
            <a:off x="5419090" y="3488690"/>
            <a:ext cx="2484120" cy="368300"/>
          </a:xfrm>
          <a:prstGeom prst="rect">
            <a:avLst/>
          </a:prstGeom>
          <a:noFill/>
        </p:spPr>
        <p:txBody>
          <a:bodyPr wrap="square" rtlCol="0">
            <a:spAutoFit/>
          </a:bodyPr>
          <a:lstStyle/>
          <a:p>
            <a:pPr marL="342900" indent="-342900" algn="l">
              <a:buFont typeface="Wingdings" panose="05000000000000000000" charset="0"/>
              <a:buChar char="l"/>
            </a:pPr>
            <a:r>
              <a:rPr lang="zh-CN" altLang="en-US">
                <a:solidFill>
                  <a:schemeClr val="bg1"/>
                </a:solidFill>
              </a:rPr>
              <a:t>韩玉虎</a:t>
            </a:r>
          </a:p>
        </p:txBody>
      </p:sp>
      <p:sp>
        <p:nvSpPr>
          <p:cNvPr id="2" name="文本框 1"/>
          <p:cNvSpPr txBox="1"/>
          <p:nvPr/>
        </p:nvSpPr>
        <p:spPr>
          <a:xfrm>
            <a:off x="6895465" y="3496945"/>
            <a:ext cx="2484120" cy="368300"/>
          </a:xfrm>
          <a:prstGeom prst="rect">
            <a:avLst/>
          </a:prstGeom>
          <a:noFill/>
        </p:spPr>
        <p:txBody>
          <a:bodyPr wrap="square" rtlCol="0">
            <a:spAutoFit/>
          </a:bodyPr>
          <a:lstStyle/>
          <a:p>
            <a:pPr marL="342900" indent="-342900" algn="l">
              <a:buFont typeface="Wingdings" panose="05000000000000000000" charset="0"/>
              <a:buChar char="l"/>
            </a:pPr>
            <a:r>
              <a:rPr lang="zh-CN" altLang="en-US">
                <a:solidFill>
                  <a:schemeClr val="bg1"/>
                </a:solidFill>
              </a:rPr>
              <a:t>施哲宇</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B1685E2-5DB8-47D3-B6F6-6A543C1DE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49" y="912916"/>
            <a:ext cx="6975732" cy="4599110"/>
          </a:xfrm>
          <a:prstGeom prst="rect">
            <a:avLst/>
          </a:prstGeom>
        </p:spPr>
      </p:pic>
      <p:sp>
        <p:nvSpPr>
          <p:cNvPr id="2" name="标题 1"/>
          <p:cNvSpPr>
            <a:spLocks noGrp="1"/>
          </p:cNvSpPr>
          <p:nvPr>
            <p:ph type="title"/>
          </p:nvPr>
        </p:nvSpPr>
        <p:spPr/>
        <p:txBody>
          <a:bodyPr/>
          <a:lstStyle/>
          <a:p>
            <a:r>
              <a:rPr lang="zh-CN" altLang="en-US" dirty="0">
                <a:sym typeface="+mn-ea"/>
              </a:rPr>
              <a:t>所读文献具体相关工作</a:t>
            </a:r>
            <a:endParaRPr lang="zh-CN" altLang="en-US" dirty="0"/>
          </a:p>
        </p:txBody>
      </p:sp>
      <p:sp>
        <p:nvSpPr>
          <p:cNvPr id="6" name="文本框 5"/>
          <p:cNvSpPr txBox="1"/>
          <p:nvPr/>
        </p:nvSpPr>
        <p:spPr>
          <a:xfrm>
            <a:off x="6830371" y="1140570"/>
            <a:ext cx="2235251" cy="2419124"/>
          </a:xfrm>
          <a:prstGeom prst="rect">
            <a:avLst/>
          </a:prstGeom>
          <a:noFill/>
        </p:spPr>
        <p:txBody>
          <a:bodyPr wrap="square">
            <a:spAutoFit/>
          </a:bodyPr>
          <a:lstStyle/>
          <a:p>
            <a:r>
              <a:rPr lang="en-US" altLang="zh-CN" sz="2520" b="1" dirty="0"/>
              <a:t>Weakly Supervised Tweet Stance Classification by Relational Bootstrapping</a:t>
            </a:r>
            <a:endParaRPr lang="en-GB" altLang="zh-CN" sz="252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637575" y="1978975"/>
            <a:ext cx="4803106" cy="3280670"/>
          </a:xfrm>
          <a:prstGeom prst="rect">
            <a:avLst/>
          </a:prstGeom>
        </p:spPr>
      </p:pic>
      <p:sp>
        <p:nvSpPr>
          <p:cNvPr id="2" name="标题 1"/>
          <p:cNvSpPr>
            <a:spLocks noGrp="1"/>
          </p:cNvSpPr>
          <p:nvPr>
            <p:ph type="title"/>
          </p:nvPr>
        </p:nvSpPr>
        <p:spPr/>
        <p:txBody>
          <a:bodyPr/>
          <a:lstStyle/>
          <a:p>
            <a:r>
              <a:rPr lang="zh-CN" altLang="en-US" dirty="0">
                <a:sym typeface="+mn-ea"/>
              </a:rPr>
              <a:t>所读文献具体相关工作</a:t>
            </a:r>
            <a:endParaRPr lang="zh-CN" altLang="en-US" dirty="0"/>
          </a:p>
        </p:txBody>
      </p:sp>
      <p:sp>
        <p:nvSpPr>
          <p:cNvPr id="6" name="文本框 5"/>
          <p:cNvSpPr txBox="1"/>
          <p:nvPr/>
        </p:nvSpPr>
        <p:spPr>
          <a:xfrm>
            <a:off x="756166" y="1134128"/>
            <a:ext cx="7750259" cy="867930"/>
          </a:xfrm>
          <a:prstGeom prst="rect">
            <a:avLst/>
          </a:prstGeom>
          <a:noFill/>
        </p:spPr>
        <p:txBody>
          <a:bodyPr wrap="square">
            <a:spAutoFit/>
          </a:bodyPr>
          <a:lstStyle/>
          <a:p>
            <a:r>
              <a:rPr lang="en-US" altLang="zh-CN" sz="2520" b="1" dirty="0"/>
              <a:t>Weakly-Guided User Stance Prediction via Joint Modeling of Content and Social Interaction</a:t>
            </a:r>
            <a:endParaRPr lang="en-GB" altLang="zh-CN" sz="2520" b="1" dirty="0"/>
          </a:p>
        </p:txBody>
      </p:sp>
      <p:sp>
        <p:nvSpPr>
          <p:cNvPr id="7" name="文本框 6"/>
          <p:cNvSpPr txBox="1"/>
          <p:nvPr/>
        </p:nvSpPr>
        <p:spPr>
          <a:xfrm>
            <a:off x="5965610" y="2069270"/>
            <a:ext cx="2943259" cy="3033074"/>
          </a:xfrm>
          <a:prstGeom prst="rect">
            <a:avLst/>
          </a:prstGeom>
          <a:noFill/>
        </p:spPr>
        <p:txBody>
          <a:bodyPr wrap="square" rtlCol="0">
            <a:spAutoFit/>
          </a:bodyPr>
          <a:lstStyle/>
          <a:p>
            <a:pPr marL="257175" indent="-257175">
              <a:lnSpc>
                <a:spcPct val="150000"/>
              </a:lnSpc>
              <a:buFont typeface="Arial" panose="020B0604020202020204" pitchFamily="34" charset="0"/>
              <a:buChar char="•"/>
            </a:pPr>
            <a:r>
              <a:rPr kumimoji="1" lang="zh-CN" altLang="en-US" sz="2160" dirty="0"/>
              <a:t>不同观点的人使用的词汇不同</a:t>
            </a:r>
            <a:endParaRPr kumimoji="1" lang="en-US" altLang="zh-CN" sz="2160" dirty="0"/>
          </a:p>
          <a:p>
            <a:pPr marL="257175" indent="-257175">
              <a:lnSpc>
                <a:spcPct val="150000"/>
              </a:lnSpc>
              <a:buFont typeface="Arial" panose="020B0604020202020204" pitchFamily="34" charset="0"/>
              <a:buChar char="•"/>
            </a:pPr>
            <a:r>
              <a:rPr kumimoji="1" lang="zh-CN" altLang="en-US" sz="2160" dirty="0"/>
              <a:t>立场更极端的用户有更高的概率从她表达观点的词汇表里面选择更多的词汇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32185" y="2022920"/>
            <a:ext cx="6206801" cy="2178612"/>
          </a:xfrm>
          <a:prstGeom prst="rect">
            <a:avLst/>
          </a:prstGeom>
        </p:spPr>
      </p:pic>
      <p:sp>
        <p:nvSpPr>
          <p:cNvPr id="2" name="标题 1"/>
          <p:cNvSpPr>
            <a:spLocks noGrp="1"/>
          </p:cNvSpPr>
          <p:nvPr>
            <p:ph type="title"/>
          </p:nvPr>
        </p:nvSpPr>
        <p:spPr/>
        <p:txBody>
          <a:bodyPr/>
          <a:lstStyle/>
          <a:p>
            <a:r>
              <a:rPr lang="zh-CN" altLang="en-US" dirty="0">
                <a:sym typeface="+mn-ea"/>
              </a:rPr>
              <a:t>所读文献具体相关工作</a:t>
            </a:r>
            <a:endParaRPr lang="zh-CN" altLang="en-US" dirty="0"/>
          </a:p>
        </p:txBody>
      </p:sp>
      <p:sp>
        <p:nvSpPr>
          <p:cNvPr id="6" name="文本框 5"/>
          <p:cNvSpPr txBox="1"/>
          <p:nvPr/>
        </p:nvSpPr>
        <p:spPr>
          <a:xfrm>
            <a:off x="756166" y="1134129"/>
            <a:ext cx="7750259" cy="480131"/>
          </a:xfrm>
          <a:prstGeom prst="rect">
            <a:avLst/>
          </a:prstGeom>
          <a:noFill/>
        </p:spPr>
        <p:txBody>
          <a:bodyPr wrap="square">
            <a:spAutoFit/>
          </a:bodyPr>
          <a:lstStyle/>
          <a:p>
            <a:r>
              <a:rPr lang="zh-CN" altLang="en-US" sz="2520" b="1" dirty="0"/>
              <a:t>用户与用户之间</a:t>
            </a:r>
            <a:endParaRPr lang="en-GB" altLang="zh-CN" sz="2520" b="1" dirty="0"/>
          </a:p>
        </p:txBody>
      </p:sp>
      <p:sp>
        <p:nvSpPr>
          <p:cNvPr id="7" name="文本框 6"/>
          <p:cNvSpPr txBox="1"/>
          <p:nvPr/>
        </p:nvSpPr>
        <p:spPr>
          <a:xfrm>
            <a:off x="6224694" y="1767424"/>
            <a:ext cx="2762552" cy="3033074"/>
          </a:xfrm>
          <a:prstGeom prst="rect">
            <a:avLst/>
          </a:prstGeom>
          <a:noFill/>
        </p:spPr>
        <p:txBody>
          <a:bodyPr wrap="square" rtlCol="0">
            <a:spAutoFit/>
          </a:bodyPr>
          <a:lstStyle/>
          <a:p>
            <a:pPr marL="257175" indent="-257175">
              <a:lnSpc>
                <a:spcPct val="150000"/>
              </a:lnSpc>
              <a:buFont typeface="Arial" panose="020B0604020202020204" pitchFamily="34" charset="0"/>
              <a:buChar char="•"/>
            </a:pPr>
            <a:r>
              <a:rPr kumimoji="1" lang="zh-CN" altLang="en-US" sz="2160" dirty="0"/>
              <a:t>相同观点的会彼此认同，不同观点的会彼此争论</a:t>
            </a:r>
            <a:endParaRPr kumimoji="1" lang="en-US" altLang="zh-CN" sz="2160" dirty="0"/>
          </a:p>
          <a:p>
            <a:pPr marL="257175" indent="-257175">
              <a:lnSpc>
                <a:spcPct val="150000"/>
              </a:lnSpc>
              <a:buFont typeface="Arial" panose="020B0604020202020204" pitchFamily="34" charset="0"/>
              <a:buChar char="•"/>
            </a:pPr>
            <a:r>
              <a:rPr kumimoji="1" lang="zh-CN" altLang="en-US" sz="2160" dirty="0"/>
              <a:t>以问号结尾为反对</a:t>
            </a:r>
            <a:endParaRPr kumimoji="1" lang="en-US" altLang="zh-CN" sz="2160" dirty="0"/>
          </a:p>
          <a:p>
            <a:pPr marL="257175" indent="-257175">
              <a:lnSpc>
                <a:spcPct val="150000"/>
              </a:lnSpc>
              <a:buFont typeface="Arial" panose="020B0604020202020204" pitchFamily="34" charset="0"/>
              <a:buChar char="•"/>
            </a:pPr>
            <a:r>
              <a:rPr kumimoji="1" lang="zh-CN" altLang="en-US" sz="2160" dirty="0"/>
              <a:t>很多人会在句子开头说出是否同意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7B00049-4CCC-443D-8388-DDF9952F9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78805"/>
            <a:ext cx="5897368" cy="4136661"/>
          </a:xfrm>
          <a:prstGeom prst="rect">
            <a:avLst/>
          </a:prstGeom>
        </p:spPr>
      </p:pic>
      <p:sp>
        <p:nvSpPr>
          <p:cNvPr id="2" name="标题 1"/>
          <p:cNvSpPr>
            <a:spLocks noGrp="1"/>
          </p:cNvSpPr>
          <p:nvPr>
            <p:ph type="title"/>
          </p:nvPr>
        </p:nvSpPr>
        <p:spPr/>
        <p:txBody>
          <a:bodyPr/>
          <a:lstStyle/>
          <a:p>
            <a:r>
              <a:rPr lang="zh-CN" altLang="en-US" dirty="0">
                <a:sym typeface="+mn-ea"/>
              </a:rPr>
              <a:t>所读文献具体相关工作</a:t>
            </a:r>
            <a:endParaRPr lang="zh-CN" altLang="en-US" dirty="0"/>
          </a:p>
        </p:txBody>
      </p:sp>
      <p:sp>
        <p:nvSpPr>
          <p:cNvPr id="6" name="文本框 5"/>
          <p:cNvSpPr txBox="1"/>
          <p:nvPr/>
        </p:nvSpPr>
        <p:spPr>
          <a:xfrm>
            <a:off x="6096970" y="1659480"/>
            <a:ext cx="2818430" cy="2419124"/>
          </a:xfrm>
          <a:prstGeom prst="rect">
            <a:avLst/>
          </a:prstGeom>
          <a:noFill/>
        </p:spPr>
        <p:txBody>
          <a:bodyPr wrap="square">
            <a:spAutoFit/>
          </a:bodyPr>
          <a:lstStyle/>
          <a:p>
            <a:r>
              <a:rPr lang="zh-CN" altLang="en-US" sz="2520" b="1" dirty="0"/>
              <a:t>基于立场的关系正则化文本生成模型</a:t>
            </a:r>
            <a:endParaRPr lang="en-US" altLang="zh-CN" sz="2520" b="1" dirty="0"/>
          </a:p>
          <a:p>
            <a:r>
              <a:rPr lang="zh-CN" altLang="en-US" sz="2520" b="1" dirty="0"/>
              <a:t>（</a:t>
            </a:r>
            <a:r>
              <a:rPr lang="en-US" altLang="zh-CN" sz="2520" b="1" dirty="0"/>
              <a:t>Stance-based Text Generative Model with Link Regularization</a:t>
            </a:r>
            <a:r>
              <a:rPr lang="zh-CN" altLang="en-US" sz="2520" b="1" dirty="0"/>
              <a:t>）</a:t>
            </a:r>
            <a:endParaRPr lang="en-GB" altLang="zh-CN" sz="252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所读文献具体相关工作</a:t>
            </a:r>
            <a:endParaRPr lang="zh-CN" altLang="en-US" dirty="0"/>
          </a:p>
        </p:txBody>
      </p:sp>
      <p:sp>
        <p:nvSpPr>
          <p:cNvPr id="6" name="文本框 5"/>
          <p:cNvSpPr txBox="1"/>
          <p:nvPr/>
        </p:nvSpPr>
        <p:spPr>
          <a:xfrm>
            <a:off x="332184" y="942642"/>
            <a:ext cx="8611399" cy="954107"/>
          </a:xfrm>
          <a:prstGeom prst="rect">
            <a:avLst/>
          </a:prstGeom>
          <a:noFill/>
        </p:spPr>
        <p:txBody>
          <a:bodyPr wrap="square">
            <a:spAutoFit/>
          </a:bodyPr>
          <a:lstStyle/>
          <a:p>
            <a:r>
              <a:rPr lang="en-GB" altLang="zh-CN" sz="2800" b="1" dirty="0"/>
              <a:t>A Topic-Aware Reinforced Model for Weakly Supervised Stance Detection </a:t>
            </a:r>
          </a:p>
        </p:txBody>
      </p:sp>
      <p:sp>
        <p:nvSpPr>
          <p:cNvPr id="8" name="文本框 7"/>
          <p:cNvSpPr txBox="1"/>
          <p:nvPr/>
        </p:nvSpPr>
        <p:spPr>
          <a:xfrm>
            <a:off x="469970" y="2256754"/>
            <a:ext cx="8674030" cy="22518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2400" dirty="0"/>
              <a:t>提出了一种</a:t>
            </a:r>
            <a:r>
              <a:rPr kumimoji="1" lang="en-US" altLang="zh-CN" sz="2400" dirty="0"/>
              <a:t>TARM</a:t>
            </a:r>
            <a:r>
              <a:rPr kumimoji="1" lang="zh-CN" altLang="en-US" sz="2400" dirty="0"/>
              <a:t>模型，将主题信息集成到</a:t>
            </a:r>
            <a:r>
              <a:rPr kumimoji="1" lang="zh-CN" altLang="en-GB" sz="2400" dirty="0"/>
              <a:t>推特</a:t>
            </a:r>
            <a:r>
              <a:rPr kumimoji="1" lang="zh-CN" altLang="en-US" sz="2400" dirty="0"/>
              <a:t>文本表示中，以有效地识别目标立场</a:t>
            </a:r>
            <a:endParaRPr kumimoji="1" lang="en-US" altLang="zh-CN" sz="2400" dirty="0"/>
          </a:p>
          <a:p>
            <a:pPr marL="285750" indent="-285750">
              <a:lnSpc>
                <a:spcPct val="150000"/>
              </a:lnSpc>
              <a:buFont typeface="Arial" panose="020B0604020202020204" pitchFamily="34" charset="0"/>
              <a:buChar char="•"/>
            </a:pPr>
            <a:r>
              <a:rPr kumimoji="1" lang="zh-CN" altLang="en-US" sz="2400" dirty="0"/>
              <a:t>使用基于强化学习的策略网络，减少弱监督环境下噪声立场标注的影响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所读文献具体相关工作</a:t>
            </a:r>
            <a:endParaRPr lang="zh-CN" altLang="en-US" dirty="0"/>
          </a:p>
        </p:txBody>
      </p:sp>
      <p:pic>
        <p:nvPicPr>
          <p:cNvPr id="3" name="图片 2"/>
          <p:cNvPicPr>
            <a:picLocks noChangeAspect="1"/>
          </p:cNvPicPr>
          <p:nvPr/>
        </p:nvPicPr>
        <p:blipFill>
          <a:blip r:embed="rId2"/>
          <a:stretch>
            <a:fillRect/>
          </a:stretch>
        </p:blipFill>
        <p:spPr>
          <a:xfrm>
            <a:off x="0" y="2275708"/>
            <a:ext cx="9144000" cy="2917228"/>
          </a:xfrm>
          <a:prstGeom prst="rect">
            <a:avLst/>
          </a:prstGeom>
        </p:spPr>
      </p:pic>
      <p:sp>
        <p:nvSpPr>
          <p:cNvPr id="6" name="文本框 5"/>
          <p:cNvSpPr txBox="1"/>
          <p:nvPr/>
        </p:nvSpPr>
        <p:spPr>
          <a:xfrm>
            <a:off x="332184" y="942642"/>
            <a:ext cx="8611399" cy="954107"/>
          </a:xfrm>
          <a:prstGeom prst="rect">
            <a:avLst/>
          </a:prstGeom>
          <a:noFill/>
        </p:spPr>
        <p:txBody>
          <a:bodyPr wrap="square">
            <a:spAutoFit/>
          </a:bodyPr>
          <a:lstStyle/>
          <a:p>
            <a:r>
              <a:rPr lang="en-GB" altLang="zh-CN" sz="2800" b="1" dirty="0"/>
              <a:t>A Topic-Aware Reinforced Model for Weakly Supervised Stance Detection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所读文献具体相关工作</a:t>
            </a:r>
            <a:endParaRPr lang="zh-CN" altLang="en-US" dirty="0"/>
          </a:p>
        </p:txBody>
      </p:sp>
      <p:sp>
        <p:nvSpPr>
          <p:cNvPr id="6" name="文本框 5"/>
          <p:cNvSpPr txBox="1"/>
          <p:nvPr/>
        </p:nvSpPr>
        <p:spPr>
          <a:xfrm>
            <a:off x="332184" y="942642"/>
            <a:ext cx="8611399" cy="523220"/>
          </a:xfrm>
          <a:prstGeom prst="rect">
            <a:avLst/>
          </a:prstGeom>
          <a:noFill/>
        </p:spPr>
        <p:txBody>
          <a:bodyPr wrap="square">
            <a:spAutoFit/>
          </a:bodyPr>
          <a:lstStyle/>
          <a:p>
            <a:r>
              <a:rPr lang="en-GB" altLang="zh-CN" sz="2800" b="1" dirty="0"/>
              <a:t>Stance Detection in COVID-19 Tweets</a:t>
            </a:r>
          </a:p>
        </p:txBody>
      </p:sp>
      <p:sp>
        <p:nvSpPr>
          <p:cNvPr id="8" name="文本框 7"/>
          <p:cNvSpPr txBox="1"/>
          <p:nvPr/>
        </p:nvSpPr>
        <p:spPr>
          <a:xfrm>
            <a:off x="469970" y="1540316"/>
            <a:ext cx="8674030" cy="16978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2400" dirty="0"/>
              <a:t>构建了一个</a:t>
            </a:r>
            <a:r>
              <a:rPr kumimoji="1" lang="en-US" altLang="zh-CN" sz="2400" dirty="0"/>
              <a:t>COVID-19</a:t>
            </a:r>
            <a:r>
              <a:rPr kumimoji="1" lang="zh-CN" altLang="en-US" sz="2400" dirty="0"/>
              <a:t>立场检测数据集</a:t>
            </a:r>
            <a:endParaRPr kumimoji="1" lang="en-US" altLang="zh-CN" sz="2400" dirty="0"/>
          </a:p>
          <a:p>
            <a:pPr marL="285750" indent="-285750">
              <a:lnSpc>
                <a:spcPct val="150000"/>
              </a:lnSpc>
              <a:buFont typeface="Arial" panose="020B0604020202020204" pitchFamily="34" charset="0"/>
              <a:buChar char="•"/>
            </a:pPr>
            <a:r>
              <a:rPr kumimoji="1" lang="zh-CN" altLang="en-US" sz="2400" dirty="0"/>
              <a:t>并且基于此数据集建立一些列基线模型，包括有监督、自学习以及域适应模型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所读文献具体相关工作</a:t>
            </a:r>
            <a:endParaRPr lang="zh-CN" altLang="en-US" dirty="0"/>
          </a:p>
        </p:txBody>
      </p:sp>
      <p:sp>
        <p:nvSpPr>
          <p:cNvPr id="6" name="文本框 5"/>
          <p:cNvSpPr txBox="1"/>
          <p:nvPr/>
        </p:nvSpPr>
        <p:spPr>
          <a:xfrm>
            <a:off x="332184" y="942642"/>
            <a:ext cx="8611399" cy="523220"/>
          </a:xfrm>
          <a:prstGeom prst="rect">
            <a:avLst/>
          </a:prstGeom>
          <a:noFill/>
        </p:spPr>
        <p:txBody>
          <a:bodyPr wrap="square">
            <a:spAutoFit/>
          </a:bodyPr>
          <a:lstStyle/>
          <a:p>
            <a:r>
              <a:rPr lang="en-GB" altLang="zh-CN" sz="2800" b="1" dirty="0"/>
              <a:t>Stance Detection in COVID-19 Tweets</a:t>
            </a:r>
          </a:p>
        </p:txBody>
      </p:sp>
      <p:pic>
        <p:nvPicPr>
          <p:cNvPr id="4" name="图片 3"/>
          <p:cNvPicPr>
            <a:picLocks noChangeAspect="1"/>
          </p:cNvPicPr>
          <p:nvPr/>
        </p:nvPicPr>
        <p:blipFill>
          <a:blip r:embed="rId3"/>
          <a:stretch>
            <a:fillRect/>
          </a:stretch>
        </p:blipFill>
        <p:spPr>
          <a:xfrm>
            <a:off x="554647" y="1465862"/>
            <a:ext cx="2725882" cy="3822501"/>
          </a:xfrm>
          <a:prstGeom prst="rect">
            <a:avLst/>
          </a:prstGeom>
        </p:spPr>
      </p:pic>
      <p:sp>
        <p:nvSpPr>
          <p:cNvPr id="5" name="文本框 4"/>
          <p:cNvSpPr txBox="1"/>
          <p:nvPr/>
        </p:nvSpPr>
        <p:spPr>
          <a:xfrm>
            <a:off x="4260916" y="1980337"/>
            <a:ext cx="4166648" cy="1754326"/>
          </a:xfrm>
          <a:prstGeom prst="rect">
            <a:avLst/>
          </a:prstGeom>
          <a:noFill/>
        </p:spPr>
        <p:txBody>
          <a:bodyPr wrap="square" rtlCol="0">
            <a:spAutoFit/>
          </a:bodyPr>
          <a:lstStyle/>
          <a:p>
            <a:r>
              <a:rPr kumimoji="1" lang="zh-CN" altLang="en-US" dirty="0"/>
              <a:t>数据集包含四个话题，每个推文属于一个话题，并且分别有三个标签，分别是立场，观点以及情感。</a:t>
            </a:r>
            <a:endParaRPr kumimoji="1" lang="en-US" altLang="zh-CN" dirty="0"/>
          </a:p>
          <a:p>
            <a:r>
              <a:rPr kumimoji="1" lang="zh-CN" altLang="en-US" dirty="0"/>
              <a:t>除了可以直接使用立场标签外，还可以使用观点和情感作为辅助信息进行立场检测。</a:t>
            </a:r>
            <a:endParaRPr kumimoji="1"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所读文献具体相关工作</a:t>
            </a:r>
            <a:endParaRPr lang="zh-CN" altLang="en-US" dirty="0"/>
          </a:p>
        </p:txBody>
      </p:sp>
      <p:sp>
        <p:nvSpPr>
          <p:cNvPr id="6" name="文本框 5"/>
          <p:cNvSpPr txBox="1"/>
          <p:nvPr/>
        </p:nvSpPr>
        <p:spPr>
          <a:xfrm>
            <a:off x="332184" y="942642"/>
            <a:ext cx="8611399" cy="523220"/>
          </a:xfrm>
          <a:prstGeom prst="rect">
            <a:avLst/>
          </a:prstGeom>
          <a:noFill/>
        </p:spPr>
        <p:txBody>
          <a:bodyPr wrap="square">
            <a:spAutoFit/>
          </a:bodyPr>
          <a:lstStyle/>
          <a:p>
            <a:r>
              <a:rPr lang="en-GB" altLang="zh-CN" sz="2800" b="1" dirty="0"/>
              <a:t>Stance Detection in COVID-19 Tweets</a:t>
            </a:r>
          </a:p>
        </p:txBody>
      </p:sp>
      <p:graphicFrame>
        <p:nvGraphicFramePr>
          <p:cNvPr id="3" name="表格 6"/>
          <p:cNvGraphicFramePr>
            <a:graphicFrameLocks noGrp="1"/>
          </p:cNvGraphicFramePr>
          <p:nvPr/>
        </p:nvGraphicFramePr>
        <p:xfrm>
          <a:off x="566390" y="1849408"/>
          <a:ext cx="8142986" cy="2118360"/>
        </p:xfrm>
        <a:graphic>
          <a:graphicData uri="http://schemas.openxmlformats.org/drawingml/2006/table">
            <a:tbl>
              <a:tblPr firstRow="1" bandRow="1">
                <a:tableStyleId>{2D5ABB26-0587-4C30-8999-92F81FD0307C}</a:tableStyleId>
              </a:tblPr>
              <a:tblGrid>
                <a:gridCol w="1181301">
                  <a:extLst>
                    <a:ext uri="{9D8B030D-6E8A-4147-A177-3AD203B41FA5}">
                      <a16:colId xmlns:a16="http://schemas.microsoft.com/office/drawing/2014/main" val="20000"/>
                    </a:ext>
                  </a:extLst>
                </a:gridCol>
                <a:gridCol w="1234040">
                  <a:extLst>
                    <a:ext uri="{9D8B030D-6E8A-4147-A177-3AD203B41FA5}">
                      <a16:colId xmlns:a16="http://schemas.microsoft.com/office/drawing/2014/main" val="20001"/>
                    </a:ext>
                  </a:extLst>
                </a:gridCol>
                <a:gridCol w="5727645">
                  <a:extLst>
                    <a:ext uri="{9D8B030D-6E8A-4147-A177-3AD203B41FA5}">
                      <a16:colId xmlns:a16="http://schemas.microsoft.com/office/drawing/2014/main" val="20002"/>
                    </a:ext>
                  </a:extLst>
                </a:gridCol>
              </a:tblGrid>
              <a:tr h="370840">
                <a:tc>
                  <a:txBody>
                    <a:bodyPr/>
                    <a:lstStyle/>
                    <a:p>
                      <a:pPr algn="ctr"/>
                      <a:endParaRPr lang="zh-CN" alt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Model</a:t>
                      </a:r>
                      <a:endParaRPr lang="zh-CN" alt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Description</a:t>
                      </a:r>
                      <a:endParaRPr lang="zh-CN" alt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rowSpan="4">
                  <a:txBody>
                    <a:bodyPr/>
                    <a:lstStyle/>
                    <a:p>
                      <a:pPr algn="ctr"/>
                      <a:r>
                        <a:rPr lang="zh-CN" altLang="en-US" dirty="0"/>
                        <a:t>有监督</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GB" altLang="zh-CN" dirty="0" err="1"/>
                        <a:t>BiLSTM</a:t>
                      </a:r>
                      <a:r>
                        <a:rPr lang="en-GB" altLang="zh-CN" dirty="0"/>
                        <a:t>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err="1"/>
                        <a:t>BiLSTM</a:t>
                      </a:r>
                      <a:r>
                        <a:rPr lang="zh-CN" altLang="en-US" dirty="0"/>
                        <a:t>以推特作为输入，并经过训练预测对目标的立场</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vMerge="1">
                  <a:txBody>
                    <a:bodyPr/>
                    <a:lstStyle/>
                    <a:p>
                      <a:endParaRPr lang="zh-CN"/>
                    </a:p>
                  </a:txBody>
                  <a:tcPr/>
                </a:tc>
                <a:tc>
                  <a:txBody>
                    <a:bodyPr/>
                    <a:lstStyle/>
                    <a:p>
                      <a:pPr algn="ctr"/>
                      <a:r>
                        <a:rPr lang="en-US" altLang="zh-CN" dirty="0" err="1"/>
                        <a:t>TextCNN</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err="1"/>
                        <a:t>TextCNN</a:t>
                      </a:r>
                      <a:r>
                        <a:rPr lang="zh-CN" altLang="en-US" dirty="0"/>
                        <a:t>以推特作为输入，并经过训练预测对目标的立场</a:t>
                      </a:r>
                    </a:p>
                  </a:txBody>
                  <a:tcPr anchor="ctr"/>
                </a:tc>
                <a:extLst>
                  <a:ext uri="{0D108BD9-81ED-4DB2-BD59-A6C34878D82A}">
                    <a16:rowId xmlns:a16="http://schemas.microsoft.com/office/drawing/2014/main" val="10002"/>
                  </a:ext>
                </a:extLst>
              </a:tr>
              <a:tr h="370840">
                <a:tc vMerge="1">
                  <a:txBody>
                    <a:bodyPr/>
                    <a:lstStyle/>
                    <a:p>
                      <a:endParaRPr lang="zh-CN"/>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GB" altLang="zh-CN" dirty="0"/>
                        <a:t>TAN </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GB" altLang="zh-CN" dirty="0"/>
                        <a:t>Target-specific Attention Networks</a:t>
                      </a:r>
                      <a:r>
                        <a:rPr lang="zh-CN" altLang="en-US" dirty="0"/>
                        <a:t>代表了一种基于注意力机制的</a:t>
                      </a:r>
                      <a:r>
                        <a:rPr lang="en-GB" altLang="zh-CN" dirty="0" err="1"/>
                        <a:t>BiLSTM</a:t>
                      </a:r>
                      <a:r>
                        <a:rPr lang="zh-CN" altLang="en-US" dirty="0"/>
                        <a:t>模型，该模型通过明确合并目标信息来识别特定于感兴趣目标的特征。</a:t>
                      </a:r>
                    </a:p>
                  </a:txBody>
                  <a:tcPr anchor="ctr"/>
                </a:tc>
                <a:extLst>
                  <a:ext uri="{0D108BD9-81ED-4DB2-BD59-A6C34878D82A}">
                    <a16:rowId xmlns:a16="http://schemas.microsoft.com/office/drawing/2014/main" val="10003"/>
                  </a:ext>
                </a:extLst>
              </a:tr>
              <a:tr h="370840">
                <a:tc vMerge="1">
                  <a:txBody>
                    <a:bodyPr/>
                    <a:lstStyle/>
                    <a:p>
                      <a:endParaRPr lang="zh-CN"/>
                    </a:p>
                  </a:txBody>
                  <a:tcPr>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GB" altLang="zh-CN" dirty="0"/>
                        <a:t>ATGRU </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GB" altLang="zh-CN" dirty="0"/>
                        <a:t>The Bi-Directional Gated Recurrent Unit Network with Token-Level Attention Mechanism</a:t>
                      </a:r>
                      <a:r>
                        <a:rPr lang="zh-CN" altLang="en-US" dirty="0"/>
                        <a:t>是一种基于注意的双向</a:t>
                      </a:r>
                      <a:r>
                        <a:rPr lang="en-GB" altLang="zh-CN" dirty="0"/>
                        <a:t>GRU</a:t>
                      </a:r>
                      <a:r>
                        <a:rPr lang="zh-CN" altLang="en-US" dirty="0"/>
                        <a:t>模型，与</a:t>
                      </a:r>
                      <a:r>
                        <a:rPr lang="en-US" altLang="zh-CN" dirty="0"/>
                        <a:t>TAN</a:t>
                      </a:r>
                      <a:r>
                        <a:rPr lang="zh-CN" altLang="en-US" dirty="0"/>
                        <a:t>相似</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91216" y="2247749"/>
            <a:ext cx="2416629" cy="1196420"/>
            <a:chOff x="1042609" y="2403083"/>
            <a:chExt cx="3222172" cy="1595227"/>
          </a:xfrm>
        </p:grpSpPr>
        <p:sp>
          <p:nvSpPr>
            <p:cNvPr id="3" name="文本框 2"/>
            <p:cNvSpPr txBox="1"/>
            <p:nvPr/>
          </p:nvSpPr>
          <p:spPr>
            <a:xfrm>
              <a:off x="1042609" y="2403083"/>
              <a:ext cx="3222172" cy="1231107"/>
            </a:xfrm>
            <a:prstGeom prst="rect">
              <a:avLst/>
            </a:prstGeom>
            <a:noFill/>
          </p:spPr>
          <p:txBody>
            <a:bodyPr wrap="square" rtlCol="0">
              <a:spAutoFit/>
            </a:bodyPr>
            <a:lstStyle/>
            <a:p>
              <a:pPr defTabSz="685800">
                <a:defRPr/>
              </a:pPr>
              <a:r>
                <a:rPr lang="zh-CN" altLang="en-US" sz="5400" spc="1200" dirty="0">
                  <a:solidFill>
                    <a:srgbClr val="174994"/>
                  </a:solidFill>
                  <a:latin typeface="Arial" panose="020B0604020202020204" pitchFamily="34" charset="0"/>
                  <a:ea typeface="微软雅黑" panose="020B0503020204020204" charset="-122"/>
                  <a:cs typeface="+mn-ea"/>
                  <a:sym typeface="Arial" panose="020B0604020202020204" pitchFamily="34" charset="0"/>
                </a:rPr>
                <a:t>目录</a:t>
              </a:r>
            </a:p>
          </p:txBody>
        </p:sp>
        <p:sp>
          <p:nvSpPr>
            <p:cNvPr id="4" name="文本框 3"/>
            <p:cNvSpPr txBox="1"/>
            <p:nvPr/>
          </p:nvSpPr>
          <p:spPr>
            <a:xfrm>
              <a:off x="1149204" y="3505867"/>
              <a:ext cx="2071332" cy="492443"/>
            </a:xfrm>
            <a:prstGeom prst="rect">
              <a:avLst/>
            </a:prstGeom>
            <a:noFill/>
          </p:spPr>
          <p:txBody>
            <a:bodyPr wrap="square" rtlCol="0">
              <a:spAutoFit/>
            </a:bodyPr>
            <a:lstStyle/>
            <a:p>
              <a:pPr algn="dist" defTabSz="685800">
                <a:defRPr/>
              </a:pPr>
              <a:r>
                <a:rPr lang="en-US" altLang="zh-CN" spc="-30" dirty="0">
                  <a:solidFill>
                    <a:srgbClr val="174994"/>
                  </a:solidFill>
                  <a:latin typeface="Arial" panose="020B0604020202020204" pitchFamily="34" charset="0"/>
                  <a:ea typeface="微软雅黑" panose="020B0503020204020204" charset="-122"/>
                  <a:cs typeface="+mn-ea"/>
                  <a:sym typeface="Arial" panose="020B0604020202020204" pitchFamily="34" charset="0"/>
                </a:rPr>
                <a:t>CONTENTS</a:t>
              </a:r>
              <a:endParaRPr lang="zh-CN" altLang="en-US" spc="-30" dirty="0">
                <a:solidFill>
                  <a:srgbClr val="174994"/>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5" name="矩形 4"/>
          <p:cNvSpPr/>
          <p:nvPr/>
        </p:nvSpPr>
        <p:spPr>
          <a:xfrm>
            <a:off x="2743200" y="829084"/>
            <a:ext cx="6400800" cy="4255104"/>
          </a:xfrm>
          <a:prstGeom prst="rect">
            <a:avLst/>
          </a:prstGeom>
          <a:solidFill>
            <a:srgbClr val="1749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accent3">
                  <a:lumMod val="75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nvGrpSpPr>
          <p:cNvPr id="9" name="组合 8"/>
          <p:cNvGrpSpPr/>
          <p:nvPr/>
        </p:nvGrpSpPr>
        <p:grpSpPr>
          <a:xfrm>
            <a:off x="3623463" y="1306653"/>
            <a:ext cx="4069354" cy="3299965"/>
            <a:chOff x="3610584" y="1537486"/>
            <a:chExt cx="4069354" cy="3299965"/>
          </a:xfrm>
        </p:grpSpPr>
        <p:grpSp>
          <p:nvGrpSpPr>
            <p:cNvPr id="26" name="组合 25"/>
            <p:cNvGrpSpPr/>
            <p:nvPr/>
          </p:nvGrpSpPr>
          <p:grpSpPr>
            <a:xfrm>
              <a:off x="3623905" y="1537486"/>
              <a:ext cx="3360364" cy="461665"/>
              <a:chOff x="4532498" y="4323460"/>
              <a:chExt cx="4480486" cy="569216"/>
            </a:xfrm>
          </p:grpSpPr>
          <p:sp>
            <p:nvSpPr>
              <p:cNvPr id="27" name="文本框 26"/>
              <p:cNvSpPr txBox="1"/>
              <p:nvPr/>
            </p:nvSpPr>
            <p:spPr>
              <a:xfrm>
                <a:off x="5265231" y="4355584"/>
                <a:ext cx="3747753" cy="510471"/>
              </a:xfrm>
              <a:prstGeom prst="rect">
                <a:avLst/>
              </a:prstGeom>
              <a:noFill/>
            </p:spPr>
            <p:txBody>
              <a:bodyPr wrap="square" rtlCol="0">
                <a:spAutoFit/>
              </a:bodyPr>
              <a:lstStyle/>
              <a:p>
                <a:pPr defTabSz="685800">
                  <a:defRPr/>
                </a:pPr>
                <a:r>
                  <a:rPr lang="zh-CN" altLang="en-US" sz="2100" spc="450" dirty="0">
                    <a:solidFill>
                      <a:prstClr val="white"/>
                    </a:solidFill>
                    <a:latin typeface="Arial" panose="020B0604020202020204" pitchFamily="34" charset="0"/>
                    <a:ea typeface="微软雅黑" panose="020B0503020204020204" charset="-122"/>
                    <a:cs typeface="+mn-ea"/>
                    <a:sym typeface="Arial" panose="020B0604020202020204" pitchFamily="34" charset="0"/>
                  </a:rPr>
                  <a:t>研究背景及意义</a:t>
                </a:r>
              </a:p>
            </p:txBody>
          </p:sp>
          <p:sp>
            <p:nvSpPr>
              <p:cNvPr id="29" name="文本框 28"/>
              <p:cNvSpPr txBox="1"/>
              <p:nvPr/>
            </p:nvSpPr>
            <p:spPr>
              <a:xfrm>
                <a:off x="4532498" y="4323460"/>
                <a:ext cx="971081" cy="569216"/>
              </a:xfrm>
              <a:prstGeom prst="rect">
                <a:avLst/>
              </a:prstGeom>
              <a:noFill/>
            </p:spPr>
            <p:txBody>
              <a:bodyPr wrap="square" rtlCol="0">
                <a:spAutoFit/>
              </a:bodyPr>
              <a:lstStyle/>
              <a:p>
                <a:pPr defTabSz="685800">
                  <a:defRPr/>
                </a:pPr>
                <a:r>
                  <a:rPr lang="en-US" altLang="zh-CN" sz="2400" dirty="0">
                    <a:solidFill>
                      <a:prstClr val="white"/>
                    </a:solidFill>
                    <a:latin typeface="Arial" panose="020B0604020202020204" pitchFamily="34" charset="0"/>
                    <a:ea typeface="微软雅黑" panose="020B0503020204020204" charset="-122"/>
                    <a:cs typeface="+mn-ea"/>
                    <a:sym typeface="Arial" panose="020B0604020202020204" pitchFamily="34" charset="0"/>
                  </a:rPr>
                  <a:t>01</a:t>
                </a:r>
                <a:endParaRPr lang="zh-CN" altLang="en-US" sz="2400" dirty="0">
                  <a:solidFill>
                    <a:prstClr val="white"/>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0" name="组合 29"/>
            <p:cNvGrpSpPr/>
            <p:nvPr/>
          </p:nvGrpSpPr>
          <p:grpSpPr>
            <a:xfrm>
              <a:off x="3610584" y="2247061"/>
              <a:ext cx="3486150" cy="461665"/>
              <a:chOff x="8025569" y="4309404"/>
              <a:chExt cx="4648201" cy="569216"/>
            </a:xfrm>
          </p:grpSpPr>
          <p:sp>
            <p:nvSpPr>
              <p:cNvPr id="31" name="文本框 30"/>
              <p:cNvSpPr txBox="1"/>
              <p:nvPr/>
            </p:nvSpPr>
            <p:spPr>
              <a:xfrm>
                <a:off x="8783336" y="4355597"/>
                <a:ext cx="3890434" cy="510471"/>
              </a:xfrm>
              <a:prstGeom prst="rect">
                <a:avLst/>
              </a:prstGeom>
              <a:noFill/>
            </p:spPr>
            <p:txBody>
              <a:bodyPr wrap="square" rtlCol="0">
                <a:spAutoFit/>
              </a:bodyPr>
              <a:lstStyle/>
              <a:p>
                <a:pPr defTabSz="685800">
                  <a:defRPr/>
                </a:pPr>
                <a:r>
                  <a:rPr lang="zh-CN" altLang="en-US" sz="2100" spc="450" dirty="0">
                    <a:solidFill>
                      <a:prstClr val="white"/>
                    </a:solidFill>
                    <a:latin typeface="Arial" panose="020B0604020202020204" pitchFamily="34" charset="0"/>
                    <a:ea typeface="微软雅黑" panose="020B0503020204020204" charset="-122"/>
                    <a:cs typeface="+mn-ea"/>
                    <a:sym typeface="Arial" panose="020B0604020202020204" pitchFamily="34" charset="0"/>
                  </a:rPr>
                  <a:t>国内外研究现状</a:t>
                </a:r>
              </a:p>
            </p:txBody>
          </p:sp>
          <p:sp>
            <p:nvSpPr>
              <p:cNvPr id="33" name="文本框 32"/>
              <p:cNvSpPr txBox="1"/>
              <p:nvPr/>
            </p:nvSpPr>
            <p:spPr>
              <a:xfrm>
                <a:off x="8025569" y="4309404"/>
                <a:ext cx="971081" cy="569216"/>
              </a:xfrm>
              <a:prstGeom prst="rect">
                <a:avLst/>
              </a:prstGeom>
              <a:noFill/>
            </p:spPr>
            <p:txBody>
              <a:bodyPr wrap="square" rtlCol="0">
                <a:spAutoFit/>
              </a:bodyPr>
              <a:lstStyle/>
              <a:p>
                <a:pPr defTabSz="685800">
                  <a:defRPr/>
                </a:pPr>
                <a:r>
                  <a:rPr lang="en-US" altLang="zh-CN" sz="2400" dirty="0">
                    <a:solidFill>
                      <a:prstClr val="white"/>
                    </a:solidFill>
                    <a:latin typeface="Arial" panose="020B0604020202020204" pitchFamily="34" charset="0"/>
                    <a:ea typeface="微软雅黑" panose="020B0503020204020204" charset="-122"/>
                    <a:cs typeface="+mn-ea"/>
                    <a:sym typeface="Arial" panose="020B0604020202020204" pitchFamily="34" charset="0"/>
                  </a:rPr>
                  <a:t>02</a:t>
                </a:r>
                <a:endParaRPr lang="zh-CN" altLang="en-US" sz="2400" dirty="0">
                  <a:solidFill>
                    <a:prstClr val="white"/>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7" name="组合 6"/>
            <p:cNvGrpSpPr/>
            <p:nvPr/>
          </p:nvGrpSpPr>
          <p:grpSpPr>
            <a:xfrm>
              <a:off x="3615253" y="3666211"/>
              <a:ext cx="3980180" cy="461665"/>
              <a:chOff x="3615253" y="3703230"/>
              <a:chExt cx="3980180" cy="461665"/>
            </a:xfrm>
          </p:grpSpPr>
          <p:sp>
            <p:nvSpPr>
              <p:cNvPr id="37" name="文本框 36"/>
              <p:cNvSpPr txBox="1"/>
              <p:nvPr/>
            </p:nvSpPr>
            <p:spPr>
              <a:xfrm>
                <a:off x="4177228" y="3747045"/>
                <a:ext cx="3418205" cy="414020"/>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2800" b="0" i="0" u="none" strike="noStrike" cap="none" spc="600" normalizeH="0" baseline="0">
                    <a:ln>
                      <a:noFill/>
                    </a:ln>
                    <a:solidFill>
                      <a:prstClr val="white"/>
                    </a:solidFill>
                    <a:effectLst/>
                    <a:uLnTx/>
                    <a:uFillTx/>
                    <a:latin typeface="微软雅黑" panose="020B0503020204020204" charset="-122"/>
                    <a:ea typeface="微软雅黑" panose="020B0503020204020204" charset="-122"/>
                  </a:defRPr>
                </a:lvl1pPr>
              </a:lstStyle>
              <a:p>
                <a:pPr defTabSz="685800">
                  <a:defRPr/>
                </a:pPr>
                <a:r>
                  <a:rPr lang="zh-CN" altLang="en-US" sz="2100" dirty="0">
                    <a:latin typeface="Arial" panose="020B0604020202020204" pitchFamily="34" charset="0"/>
                    <a:ea typeface="微软雅黑" panose="020B0503020204020204" charset="-122"/>
                    <a:cs typeface="+mn-ea"/>
                    <a:sym typeface="Arial" panose="020B0604020202020204" pitchFamily="34" charset="0"/>
                  </a:rPr>
                  <a:t>拟采用技术路线</a:t>
                </a:r>
              </a:p>
            </p:txBody>
          </p:sp>
          <p:sp>
            <p:nvSpPr>
              <p:cNvPr id="38" name="文本框 37"/>
              <p:cNvSpPr txBox="1"/>
              <p:nvPr/>
            </p:nvSpPr>
            <p:spPr>
              <a:xfrm>
                <a:off x="3615253" y="3703230"/>
                <a:ext cx="728311" cy="461665"/>
              </a:xfrm>
              <a:prstGeom prst="rect">
                <a:avLst/>
              </a:prstGeom>
              <a:noFill/>
            </p:spPr>
            <p:txBody>
              <a:bodyPr wrap="square" rtlCol="0">
                <a:spAutoFit/>
              </a:bodyPr>
              <a:lstStyle/>
              <a:p>
                <a:pPr defTabSz="685800">
                  <a:defRPr/>
                </a:pPr>
                <a:r>
                  <a:rPr lang="en-US" altLang="zh-CN" sz="2400" dirty="0">
                    <a:solidFill>
                      <a:prstClr val="white"/>
                    </a:solidFill>
                    <a:latin typeface="Arial" panose="020B0604020202020204" pitchFamily="34" charset="0"/>
                    <a:ea typeface="微软雅黑" panose="020B0503020204020204" charset="-122"/>
                    <a:cs typeface="+mn-ea"/>
                    <a:sym typeface="Arial" panose="020B0604020202020204" pitchFamily="34" charset="0"/>
                  </a:rPr>
                  <a:t>04</a:t>
                </a:r>
                <a:endParaRPr lang="zh-CN" altLang="en-US" sz="2400" dirty="0">
                  <a:solidFill>
                    <a:prstClr val="white"/>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8" name="组合 7"/>
            <p:cNvGrpSpPr/>
            <p:nvPr/>
          </p:nvGrpSpPr>
          <p:grpSpPr>
            <a:xfrm>
              <a:off x="3615253" y="4375786"/>
              <a:ext cx="3980815" cy="461665"/>
              <a:chOff x="3615253" y="4375786"/>
              <a:chExt cx="3980815" cy="461665"/>
            </a:xfrm>
          </p:grpSpPr>
          <p:sp>
            <p:nvSpPr>
              <p:cNvPr id="19" name="文本框 18"/>
              <p:cNvSpPr txBox="1"/>
              <p:nvPr/>
            </p:nvSpPr>
            <p:spPr>
              <a:xfrm>
                <a:off x="4177228" y="4419601"/>
                <a:ext cx="3418840" cy="414020"/>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2800" b="0" i="0" u="none" strike="noStrike" cap="none" spc="600" normalizeH="0" baseline="0">
                    <a:ln>
                      <a:noFill/>
                    </a:ln>
                    <a:solidFill>
                      <a:prstClr val="white"/>
                    </a:solidFill>
                    <a:effectLst/>
                    <a:uLnTx/>
                    <a:uFillTx/>
                    <a:latin typeface="微软雅黑" panose="020B0503020204020204" charset="-122"/>
                    <a:ea typeface="微软雅黑" panose="020B0503020204020204" charset="-122"/>
                  </a:defRPr>
                </a:lvl1pPr>
              </a:lstStyle>
              <a:p>
                <a:pPr defTabSz="685800">
                  <a:defRPr/>
                </a:pPr>
                <a:r>
                  <a:rPr lang="zh-CN" altLang="en-US" sz="2100" dirty="0">
                    <a:latin typeface="Arial" panose="020B0604020202020204" pitchFamily="34" charset="0"/>
                    <a:ea typeface="微软雅黑" panose="020B0503020204020204" charset="-122"/>
                    <a:cs typeface="+mn-ea"/>
                    <a:sym typeface="Arial" panose="020B0604020202020204" pitchFamily="34" charset="0"/>
                  </a:rPr>
                  <a:t>预期目标及分工安排</a:t>
                </a:r>
              </a:p>
            </p:txBody>
          </p:sp>
          <p:sp>
            <p:nvSpPr>
              <p:cNvPr id="20" name="文本框 19"/>
              <p:cNvSpPr txBox="1"/>
              <p:nvPr/>
            </p:nvSpPr>
            <p:spPr>
              <a:xfrm>
                <a:off x="3615253" y="4375786"/>
                <a:ext cx="728311" cy="461665"/>
              </a:xfrm>
              <a:prstGeom prst="rect">
                <a:avLst/>
              </a:prstGeom>
              <a:noFill/>
            </p:spPr>
            <p:txBody>
              <a:bodyPr wrap="square" rtlCol="0">
                <a:spAutoFit/>
              </a:bodyPr>
              <a:lstStyle/>
              <a:p>
                <a:pPr defTabSz="685800">
                  <a:defRPr/>
                </a:pPr>
                <a:r>
                  <a:rPr lang="en-US" altLang="zh-CN" sz="2400" dirty="0">
                    <a:solidFill>
                      <a:prstClr val="white"/>
                    </a:solidFill>
                    <a:latin typeface="Arial" panose="020B0604020202020204" pitchFamily="34" charset="0"/>
                    <a:ea typeface="微软雅黑" panose="020B0503020204020204" charset="-122"/>
                    <a:cs typeface="+mn-ea"/>
                    <a:sym typeface="Arial" panose="020B0604020202020204" pitchFamily="34" charset="0"/>
                  </a:rPr>
                  <a:t>05</a:t>
                </a:r>
                <a:endParaRPr lang="zh-CN" altLang="en-US" sz="2400" dirty="0">
                  <a:solidFill>
                    <a:prstClr val="white"/>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5" name="组合 24"/>
            <p:cNvGrpSpPr/>
            <p:nvPr/>
          </p:nvGrpSpPr>
          <p:grpSpPr>
            <a:xfrm>
              <a:off x="3615938" y="2956636"/>
              <a:ext cx="4064000" cy="461665"/>
              <a:chOff x="4517355" y="5469524"/>
              <a:chExt cx="5418667" cy="569216"/>
            </a:xfrm>
          </p:grpSpPr>
          <p:sp>
            <p:nvSpPr>
              <p:cNvPr id="44" name="文本框 43"/>
              <p:cNvSpPr txBox="1"/>
              <p:nvPr/>
            </p:nvSpPr>
            <p:spPr>
              <a:xfrm>
                <a:off x="5266655" y="5523546"/>
                <a:ext cx="4669367" cy="510471"/>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2800" b="0" i="0" u="none" strike="noStrike" cap="none" spc="600" normalizeH="0" baseline="0">
                    <a:ln>
                      <a:noFill/>
                    </a:ln>
                    <a:solidFill>
                      <a:prstClr val="white"/>
                    </a:solidFill>
                    <a:effectLst/>
                    <a:uLnTx/>
                    <a:uFillTx/>
                    <a:latin typeface="微软雅黑" panose="020B0503020204020204" charset="-122"/>
                    <a:ea typeface="微软雅黑" panose="020B0503020204020204" charset="-122"/>
                  </a:defRPr>
                </a:lvl1pPr>
              </a:lstStyle>
              <a:p>
                <a:pPr defTabSz="685800">
                  <a:defRPr/>
                </a:pPr>
                <a:r>
                  <a:rPr lang="zh-CN" altLang="en-US" sz="2100" spc="450" dirty="0">
                    <a:latin typeface="Arial" panose="020B0604020202020204" pitchFamily="34" charset="0"/>
                    <a:ea typeface="微软雅黑" panose="020B0503020204020204" charset="-122"/>
                    <a:cs typeface="+mn-ea"/>
                    <a:sym typeface="Arial" panose="020B0604020202020204" pitchFamily="34" charset="0"/>
                  </a:rPr>
                  <a:t>所读文献具体相关工作</a:t>
                </a:r>
              </a:p>
            </p:txBody>
          </p:sp>
          <p:sp>
            <p:nvSpPr>
              <p:cNvPr id="45" name="文本框 44"/>
              <p:cNvSpPr txBox="1"/>
              <p:nvPr/>
            </p:nvSpPr>
            <p:spPr>
              <a:xfrm>
                <a:off x="4517355" y="5469524"/>
                <a:ext cx="971081" cy="569216"/>
              </a:xfrm>
              <a:prstGeom prst="rect">
                <a:avLst/>
              </a:prstGeom>
              <a:noFill/>
            </p:spPr>
            <p:txBody>
              <a:bodyPr wrap="square" rtlCol="0">
                <a:spAutoFit/>
              </a:bodyPr>
              <a:lstStyle/>
              <a:p>
                <a:pPr defTabSz="685800">
                  <a:defRPr/>
                </a:pPr>
                <a:r>
                  <a:rPr lang="en-US" altLang="zh-CN" sz="2400" dirty="0">
                    <a:solidFill>
                      <a:prstClr val="white"/>
                    </a:solidFill>
                    <a:latin typeface="Arial" panose="020B0604020202020204" pitchFamily="34" charset="0"/>
                    <a:ea typeface="微软雅黑" panose="020B0503020204020204" charset="-122"/>
                    <a:cs typeface="+mn-ea"/>
                    <a:sym typeface="Arial" panose="020B0604020202020204" pitchFamily="34" charset="0"/>
                  </a:rPr>
                  <a:t>03</a:t>
                </a:r>
                <a:endParaRPr lang="zh-CN" altLang="en-US" sz="2400" dirty="0">
                  <a:solidFill>
                    <a:prstClr val="white"/>
                  </a:solidFill>
                  <a:latin typeface="Arial" panose="020B0604020202020204" pitchFamily="34" charset="0"/>
                  <a:ea typeface="微软雅黑" panose="020B0503020204020204" charset="-122"/>
                  <a:cs typeface="+mn-ea"/>
                  <a:sym typeface="Arial" panose="020B0604020202020204" pitchFamily="34" charset="0"/>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所读文献具体相关工作</a:t>
            </a:r>
            <a:endParaRPr lang="zh-CN" altLang="en-US" dirty="0"/>
          </a:p>
        </p:txBody>
      </p:sp>
      <p:sp>
        <p:nvSpPr>
          <p:cNvPr id="6" name="文本框 5"/>
          <p:cNvSpPr txBox="1"/>
          <p:nvPr/>
        </p:nvSpPr>
        <p:spPr>
          <a:xfrm>
            <a:off x="332184" y="942642"/>
            <a:ext cx="8611399" cy="523220"/>
          </a:xfrm>
          <a:prstGeom prst="rect">
            <a:avLst/>
          </a:prstGeom>
          <a:noFill/>
        </p:spPr>
        <p:txBody>
          <a:bodyPr wrap="square">
            <a:spAutoFit/>
          </a:bodyPr>
          <a:lstStyle/>
          <a:p>
            <a:r>
              <a:rPr lang="en-GB" altLang="zh-CN" sz="2800" b="1" dirty="0"/>
              <a:t>Stance Detection in COVID-19 Tweets</a:t>
            </a:r>
          </a:p>
        </p:txBody>
      </p:sp>
      <p:graphicFrame>
        <p:nvGraphicFramePr>
          <p:cNvPr id="3" name="表格 6"/>
          <p:cNvGraphicFramePr>
            <a:graphicFrameLocks noGrp="1"/>
          </p:cNvGraphicFramePr>
          <p:nvPr/>
        </p:nvGraphicFramePr>
        <p:xfrm>
          <a:off x="566390" y="1849408"/>
          <a:ext cx="8142986" cy="1788160"/>
        </p:xfrm>
        <a:graphic>
          <a:graphicData uri="http://schemas.openxmlformats.org/drawingml/2006/table">
            <a:tbl>
              <a:tblPr firstRow="1" bandRow="1">
                <a:tableStyleId>{2D5ABB26-0587-4C30-8999-92F81FD0307C}</a:tableStyleId>
              </a:tblPr>
              <a:tblGrid>
                <a:gridCol w="1181301">
                  <a:extLst>
                    <a:ext uri="{9D8B030D-6E8A-4147-A177-3AD203B41FA5}">
                      <a16:colId xmlns:a16="http://schemas.microsoft.com/office/drawing/2014/main" val="20000"/>
                    </a:ext>
                  </a:extLst>
                </a:gridCol>
                <a:gridCol w="1234040">
                  <a:extLst>
                    <a:ext uri="{9D8B030D-6E8A-4147-A177-3AD203B41FA5}">
                      <a16:colId xmlns:a16="http://schemas.microsoft.com/office/drawing/2014/main" val="20001"/>
                    </a:ext>
                  </a:extLst>
                </a:gridCol>
                <a:gridCol w="5727645">
                  <a:extLst>
                    <a:ext uri="{9D8B030D-6E8A-4147-A177-3AD203B41FA5}">
                      <a16:colId xmlns:a16="http://schemas.microsoft.com/office/drawing/2014/main" val="20002"/>
                    </a:ext>
                  </a:extLst>
                </a:gridCol>
              </a:tblGrid>
              <a:tr h="370840">
                <a:tc>
                  <a:txBody>
                    <a:bodyPr/>
                    <a:lstStyle/>
                    <a:p>
                      <a:pPr algn="ctr"/>
                      <a:endParaRPr lang="zh-CN" alt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Model</a:t>
                      </a:r>
                      <a:endParaRPr lang="zh-CN" alt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Description</a:t>
                      </a:r>
                      <a:endParaRPr lang="zh-CN" alt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dirty="0"/>
                        <a:t>半监督</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GB" altLang="zh-CN" sz="1350" b="0" kern="1200" dirty="0">
                          <a:solidFill>
                            <a:schemeClr val="tx1"/>
                          </a:solidFill>
                          <a:effectLst/>
                          <a:latin typeface="+mn-lt"/>
                          <a:ea typeface="+mn-ea"/>
                          <a:cs typeface="+mn-cs"/>
                        </a:rPr>
                        <a:t>BERT-NS </a:t>
                      </a:r>
                      <a:endParaRPr lang="en-GB" altLang="zh-CN"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a:t>基于</a:t>
                      </a:r>
                      <a:r>
                        <a:rPr lang="en-US" altLang="zh-CN" dirty="0"/>
                        <a:t>BERT</a:t>
                      </a:r>
                      <a:r>
                        <a:rPr lang="zh-CN" altLang="en-US" dirty="0"/>
                        <a:t>的</a:t>
                      </a:r>
                      <a:r>
                        <a:rPr lang="en-US" altLang="zh-CN" dirty="0"/>
                        <a:t>Noisy</a:t>
                      </a:r>
                      <a:r>
                        <a:rPr lang="zh-CN" altLang="en-US" dirty="0"/>
                        <a:t> </a:t>
                      </a:r>
                      <a:r>
                        <a:rPr lang="en-US" altLang="zh-CN" dirty="0"/>
                        <a:t>Student</a:t>
                      </a:r>
                      <a:r>
                        <a:rPr lang="zh-CN" altLang="en-US" dirty="0"/>
                        <a:t>模型。</a:t>
                      </a:r>
                      <a:r>
                        <a:rPr lang="en-US" altLang="zh-CN" dirty="0"/>
                        <a:t>Teacher</a:t>
                      </a:r>
                      <a:r>
                        <a:rPr lang="zh-CN" altLang="en-US" dirty="0"/>
                        <a:t>模型最初是根据部分可用的标记数据进行训练，并用于预测未标记数据的伪标记。随后，使用带标签和伪标签的数据训练有噪声的</a:t>
                      </a:r>
                      <a:r>
                        <a:rPr lang="en-US" altLang="zh-CN" dirty="0"/>
                        <a:t>Student</a:t>
                      </a:r>
                      <a:r>
                        <a:rPr lang="zh-CN" altLang="en-US" dirty="0"/>
                        <a:t>模型。通过将教师替换为学生，该过程可以重复多次。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dirty="0"/>
                        <a:t>迁移学习</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GB" altLang="zh-CN" sz="1350" b="0" kern="1200" dirty="0">
                          <a:solidFill>
                            <a:schemeClr val="tx1"/>
                          </a:solidFill>
                          <a:effectLst/>
                          <a:latin typeface="+mn-lt"/>
                          <a:ea typeface="+mn-ea"/>
                          <a:cs typeface="+mn-cs"/>
                        </a:rPr>
                        <a:t>BERT-DAN </a:t>
                      </a:r>
                      <a:endParaRPr lang="en-GB" altLang="zh-CN"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基于</a:t>
                      </a:r>
                      <a:r>
                        <a:rPr lang="en-US" altLang="zh-CN" dirty="0"/>
                        <a:t>BERT</a:t>
                      </a:r>
                      <a:r>
                        <a:rPr lang="zh-CN" altLang="en-US" dirty="0"/>
                        <a:t>的</a:t>
                      </a:r>
                      <a:r>
                        <a:rPr lang="en-US" altLang="zh-CN" dirty="0"/>
                        <a:t>Dual-view Attention Networks</a:t>
                      </a:r>
                      <a:r>
                        <a:rPr lang="zh-CN" altLang="en-US" dirty="0"/>
                        <a:t>模型，模型可以学习到推文的主观和客观信息的域不变特征，并使用先前任务的标签来预测现有任务的标签。</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文本框 3"/>
          <p:cNvSpPr txBox="1"/>
          <p:nvPr/>
        </p:nvSpPr>
        <p:spPr>
          <a:xfrm>
            <a:off x="566390" y="3808429"/>
            <a:ext cx="8142986" cy="646331"/>
          </a:xfrm>
          <a:prstGeom prst="rect">
            <a:avLst/>
          </a:prstGeom>
          <a:noFill/>
        </p:spPr>
        <p:txBody>
          <a:bodyPr wrap="square" rtlCol="0">
            <a:spAutoFit/>
          </a:bodyPr>
          <a:lstStyle/>
          <a:p>
            <a:r>
              <a:rPr kumimoji="1" lang="zh-CN" altLang="en-US" dirty="0"/>
              <a:t>一系列的基线模型提示我们可以往弱监督、半监督、迁移学习等方向寻找更有效的检测方法！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2DF3A-1C93-4126-8E57-70E7BA54FABF}"/>
              </a:ext>
            </a:extLst>
          </p:cNvPr>
          <p:cNvSpPr>
            <a:spLocks noGrp="1"/>
          </p:cNvSpPr>
          <p:nvPr>
            <p:ph type="title"/>
          </p:nvPr>
        </p:nvSpPr>
        <p:spPr/>
        <p:txBody>
          <a:bodyPr/>
          <a:lstStyle/>
          <a:p>
            <a:r>
              <a:rPr lang="zh-CN" altLang="en-US" dirty="0"/>
              <a:t>相关工作</a:t>
            </a:r>
          </a:p>
        </p:txBody>
      </p:sp>
      <p:sp>
        <p:nvSpPr>
          <p:cNvPr id="4" name="文本框 3">
            <a:extLst>
              <a:ext uri="{FF2B5EF4-FFF2-40B4-BE49-F238E27FC236}">
                <a16:creationId xmlns:a16="http://schemas.microsoft.com/office/drawing/2014/main" id="{49DF09A7-313F-44EB-B836-DF5861AF27BD}"/>
              </a:ext>
            </a:extLst>
          </p:cNvPr>
          <p:cNvSpPr txBox="1"/>
          <p:nvPr/>
        </p:nvSpPr>
        <p:spPr>
          <a:xfrm>
            <a:off x="1120249" y="1034372"/>
            <a:ext cx="7437342" cy="36462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800" dirty="0"/>
              <a:t>Topic-specific stance detection</a:t>
            </a:r>
          </a:p>
          <a:p>
            <a:pPr marL="742950" lvl="1" indent="-285750">
              <a:lnSpc>
                <a:spcPct val="150000"/>
              </a:lnSpc>
              <a:buFont typeface="Arial" panose="020B0604020202020204" pitchFamily="34" charset="0"/>
              <a:buChar char="•"/>
            </a:pPr>
            <a:r>
              <a:rPr lang="zh-CN" altLang="en-US" sz="2000" dirty="0"/>
              <a:t>训练针对特定主题的分类器</a:t>
            </a:r>
            <a:endParaRPr lang="en-US" altLang="zh-CN" sz="2000" dirty="0"/>
          </a:p>
          <a:p>
            <a:pPr marL="742950" lvl="1" indent="-285750">
              <a:lnSpc>
                <a:spcPct val="150000"/>
              </a:lnSpc>
              <a:buFont typeface="Arial" panose="020B0604020202020204" pitchFamily="34" charset="0"/>
              <a:buChar char="•"/>
            </a:pPr>
            <a:r>
              <a:rPr lang="zh-CN" altLang="en-US" sz="2000" dirty="0"/>
              <a:t>对每一个主题都需要大量标记良好的训练数据</a:t>
            </a:r>
            <a:endParaRPr lang="en-US" altLang="zh-CN" sz="2000" dirty="0"/>
          </a:p>
          <a:p>
            <a:pPr marL="285750" indent="-285750">
              <a:lnSpc>
                <a:spcPct val="150000"/>
              </a:lnSpc>
              <a:buFont typeface="Arial" panose="020B0604020202020204" pitchFamily="34" charset="0"/>
              <a:buChar char="•"/>
            </a:pPr>
            <a:r>
              <a:rPr lang="en-US" altLang="zh-CN" sz="2800" dirty="0"/>
              <a:t>Cross-target stance detection</a:t>
            </a:r>
          </a:p>
          <a:p>
            <a:pPr marL="742950" lvl="1" indent="-285750">
              <a:lnSpc>
                <a:spcPct val="150000"/>
              </a:lnSpc>
              <a:buFont typeface="Arial" panose="020B0604020202020204" pitchFamily="34" charset="0"/>
              <a:buChar char="•"/>
            </a:pPr>
            <a:r>
              <a:rPr lang="zh-CN" altLang="en-US" sz="2000" dirty="0"/>
              <a:t>需要有关新主题的知识</a:t>
            </a:r>
            <a:endParaRPr lang="en-US" altLang="zh-CN" sz="2000" dirty="0"/>
          </a:p>
          <a:p>
            <a:pPr marL="742950" lvl="1" indent="-285750">
              <a:lnSpc>
                <a:spcPct val="150000"/>
              </a:lnSpc>
              <a:buFont typeface="Arial" panose="020B0604020202020204" pitchFamily="34" charset="0"/>
              <a:buChar char="•"/>
            </a:pPr>
            <a:r>
              <a:rPr lang="zh-CN" altLang="en-US" sz="2000" dirty="0"/>
              <a:t>需要了解新主题与训练数据中的主题的关系</a:t>
            </a:r>
            <a:endParaRPr lang="en-US" altLang="zh-CN" sz="2000" dirty="0"/>
          </a:p>
          <a:p>
            <a:pPr marL="742950" lvl="1" indent="-285750">
              <a:lnSpc>
                <a:spcPct val="150000"/>
              </a:lnSpc>
              <a:buFont typeface="Arial" panose="020B0604020202020204" pitchFamily="34" charset="0"/>
              <a:buChar char="•"/>
            </a:pPr>
            <a:r>
              <a:rPr lang="zh-CN" altLang="en-US" sz="2000" dirty="0"/>
              <a:t>这种方法的模型泛化能力有限，对于新话题的效果不佳</a:t>
            </a:r>
          </a:p>
        </p:txBody>
      </p:sp>
    </p:spTree>
    <p:extLst>
      <p:ext uri="{BB962C8B-B14F-4D97-AF65-F5344CB8AC3E}">
        <p14:creationId xmlns:p14="http://schemas.microsoft.com/office/powerpoint/2010/main" val="2470287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23DC5-8625-411F-8058-4EE856D42F7A}"/>
              </a:ext>
            </a:extLst>
          </p:cNvPr>
          <p:cNvSpPr>
            <a:spLocks noGrp="1"/>
          </p:cNvSpPr>
          <p:nvPr>
            <p:ph type="title"/>
          </p:nvPr>
        </p:nvSpPr>
        <p:spPr/>
        <p:txBody>
          <a:bodyPr/>
          <a:lstStyle/>
          <a:p>
            <a:r>
              <a:rPr lang="zh-CN" altLang="en-US" dirty="0"/>
              <a:t>相关工作</a:t>
            </a:r>
          </a:p>
        </p:txBody>
      </p:sp>
      <p:sp>
        <p:nvSpPr>
          <p:cNvPr id="3" name="文本框 2">
            <a:extLst>
              <a:ext uri="{FF2B5EF4-FFF2-40B4-BE49-F238E27FC236}">
                <a16:creationId xmlns:a16="http://schemas.microsoft.com/office/drawing/2014/main" id="{C964E693-F35C-49D7-8207-3305608A1D3D}"/>
              </a:ext>
            </a:extLst>
          </p:cNvPr>
          <p:cNvSpPr txBox="1"/>
          <p:nvPr/>
        </p:nvSpPr>
        <p:spPr>
          <a:xfrm>
            <a:off x="526774" y="851261"/>
            <a:ext cx="7702826"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Zero-Shot Learning</a:t>
            </a:r>
          </a:p>
          <a:p>
            <a:pPr marL="742950" lvl="1" indent="-285750">
              <a:buFont typeface="Arial" panose="020B0604020202020204" pitchFamily="34" charset="0"/>
              <a:buChar char="•"/>
            </a:pPr>
            <a:r>
              <a:rPr lang="zh-CN" altLang="en-US" sz="2000" dirty="0"/>
              <a:t>训练集中的样本标签与测试集中的样本标签不重合</a:t>
            </a:r>
          </a:p>
        </p:txBody>
      </p:sp>
      <p:pic>
        <p:nvPicPr>
          <p:cNvPr id="9" name="图片 8">
            <a:extLst>
              <a:ext uri="{FF2B5EF4-FFF2-40B4-BE49-F238E27FC236}">
                <a16:creationId xmlns:a16="http://schemas.microsoft.com/office/drawing/2014/main" id="{E0EA8CB5-2604-4E69-AF61-ECD1BA6A34B2}"/>
              </a:ext>
            </a:extLst>
          </p:cNvPr>
          <p:cNvPicPr>
            <a:picLocks noChangeAspect="1"/>
          </p:cNvPicPr>
          <p:nvPr/>
        </p:nvPicPr>
        <p:blipFill>
          <a:blip r:embed="rId3"/>
          <a:stretch>
            <a:fillRect/>
          </a:stretch>
        </p:blipFill>
        <p:spPr>
          <a:xfrm>
            <a:off x="606287" y="1647123"/>
            <a:ext cx="7861851" cy="4067877"/>
          </a:xfrm>
          <a:prstGeom prst="rect">
            <a:avLst/>
          </a:prstGeom>
        </p:spPr>
      </p:pic>
    </p:spTree>
    <p:extLst>
      <p:ext uri="{BB962C8B-B14F-4D97-AF65-F5344CB8AC3E}">
        <p14:creationId xmlns:p14="http://schemas.microsoft.com/office/powerpoint/2010/main" val="3474935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28432-DD90-40FD-B1D9-CD5F39F47A6C}"/>
              </a:ext>
            </a:extLst>
          </p:cNvPr>
          <p:cNvSpPr>
            <a:spLocks noGrp="1"/>
          </p:cNvSpPr>
          <p:nvPr>
            <p:ph type="title"/>
          </p:nvPr>
        </p:nvSpPr>
        <p:spPr/>
        <p:txBody>
          <a:bodyPr/>
          <a:lstStyle/>
          <a:p>
            <a:r>
              <a:rPr lang="zh-CN" altLang="en-US" dirty="0"/>
              <a:t>相关工作</a:t>
            </a:r>
          </a:p>
        </p:txBody>
      </p:sp>
      <p:sp>
        <p:nvSpPr>
          <p:cNvPr id="4" name="文本框 3">
            <a:extLst>
              <a:ext uri="{FF2B5EF4-FFF2-40B4-BE49-F238E27FC236}">
                <a16:creationId xmlns:a16="http://schemas.microsoft.com/office/drawing/2014/main" id="{DCB6C202-AD0F-4A12-9F2B-CD6A3D3D075F}"/>
              </a:ext>
            </a:extLst>
          </p:cNvPr>
          <p:cNvSpPr txBox="1"/>
          <p:nvPr/>
        </p:nvSpPr>
        <p:spPr>
          <a:xfrm>
            <a:off x="332185" y="954661"/>
            <a:ext cx="8662728" cy="4796057"/>
          </a:xfrm>
          <a:prstGeom prst="rect">
            <a:avLst/>
          </a:prstGeom>
          <a:noFill/>
        </p:spPr>
        <p:txBody>
          <a:bodyPr wrap="square">
            <a:spAutoFit/>
          </a:bodyPr>
          <a:lstStyle/>
          <a:p>
            <a:pPr marL="342900" indent="-342900">
              <a:lnSpc>
                <a:spcPct val="150000"/>
              </a:lnSpc>
              <a:spcBef>
                <a:spcPts val="600"/>
              </a:spcBef>
              <a:buFont typeface="Arial" panose="020B0604020202020204" pitchFamily="34" charset="0"/>
              <a:buChar char="•"/>
            </a:pPr>
            <a:r>
              <a:rPr lang="zh-CN" altLang="en-US" sz="2800" dirty="0"/>
              <a:t>Zero-Shot Stance Detection: A Dataset and Model using Generalized Topic Representations</a:t>
            </a:r>
            <a:endParaRPr lang="en-US" altLang="zh-CN" sz="2800" dirty="0"/>
          </a:p>
          <a:p>
            <a:pPr marL="800100" lvl="1" indent="-342900">
              <a:lnSpc>
                <a:spcPct val="150000"/>
              </a:lnSpc>
              <a:spcBef>
                <a:spcPts val="600"/>
              </a:spcBef>
              <a:buFont typeface="Arial" panose="020B0604020202020204" pitchFamily="34" charset="0"/>
              <a:buChar char="•"/>
            </a:pPr>
            <a:r>
              <a:rPr lang="zh-CN" altLang="en-US" sz="2200" dirty="0"/>
              <a:t>提出了一个新的用于</a:t>
            </a:r>
            <a:r>
              <a:rPr lang="en-US" altLang="zh-CN" sz="2200" dirty="0"/>
              <a:t>Zero-Shot Learning</a:t>
            </a:r>
            <a:r>
              <a:rPr lang="zh-CN" altLang="en-US" sz="2200" dirty="0"/>
              <a:t>的数据集</a:t>
            </a:r>
            <a:r>
              <a:rPr lang="en-US" altLang="zh-CN" sz="2200" dirty="0"/>
              <a:t>VAST</a:t>
            </a:r>
            <a:r>
              <a:rPr lang="zh-CN" altLang="en-US" sz="2200" dirty="0"/>
              <a:t>，相比以前的数据集有更广泛的主题和词汇变化</a:t>
            </a:r>
            <a:endParaRPr lang="en-US" altLang="zh-CN" sz="2200" dirty="0"/>
          </a:p>
          <a:p>
            <a:pPr marL="800100" lvl="1" indent="-342900">
              <a:lnSpc>
                <a:spcPct val="150000"/>
              </a:lnSpc>
              <a:spcBef>
                <a:spcPts val="600"/>
              </a:spcBef>
              <a:buFont typeface="Arial" panose="020B0604020202020204" pitchFamily="34" charset="0"/>
              <a:buChar char="•"/>
            </a:pPr>
            <a:r>
              <a:rPr lang="zh-CN" altLang="en-US" sz="2200" dirty="0"/>
              <a:t>提出了一种新的立场检测模型</a:t>
            </a:r>
            <a:r>
              <a:rPr lang="en-US" altLang="zh-CN" sz="2200" dirty="0"/>
              <a:t>Topic-Grouped Attention (TGA) Net</a:t>
            </a:r>
            <a:r>
              <a:rPr lang="zh-CN" altLang="en-US" sz="2200" dirty="0"/>
              <a:t>，该模型使用广义的主题表示来捕获主题间的关系</a:t>
            </a:r>
            <a:endParaRPr lang="en-US" altLang="zh-CN" sz="2200" dirty="0"/>
          </a:p>
          <a:p>
            <a:pPr marL="800100" lvl="1" indent="-342900">
              <a:lnSpc>
                <a:spcPct val="150000"/>
              </a:lnSpc>
              <a:buFont typeface="Arial" panose="020B0604020202020204" pitchFamily="34" charset="0"/>
              <a:buChar char="•"/>
            </a:pPr>
            <a:endParaRPr lang="en-US" altLang="zh-CN" sz="2800" dirty="0"/>
          </a:p>
          <a:p>
            <a:pPr marL="800100" lvl="1" indent="-342900">
              <a:lnSpc>
                <a:spcPct val="150000"/>
              </a:lnSpc>
              <a:buFont typeface="Arial" panose="020B0604020202020204" pitchFamily="34" charset="0"/>
              <a:buChar char="•"/>
            </a:pPr>
            <a:endParaRPr lang="zh-CN" altLang="en-US" sz="2800" dirty="0"/>
          </a:p>
        </p:txBody>
      </p:sp>
    </p:spTree>
    <p:extLst>
      <p:ext uri="{BB962C8B-B14F-4D97-AF65-F5344CB8AC3E}">
        <p14:creationId xmlns:p14="http://schemas.microsoft.com/office/powerpoint/2010/main" val="419807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8E5AC-484B-40BA-BDB7-5FA78B2BD468}"/>
              </a:ext>
            </a:extLst>
          </p:cNvPr>
          <p:cNvSpPr>
            <a:spLocks noGrp="1"/>
          </p:cNvSpPr>
          <p:nvPr>
            <p:ph type="title"/>
          </p:nvPr>
        </p:nvSpPr>
        <p:spPr/>
        <p:txBody>
          <a:bodyPr/>
          <a:lstStyle/>
          <a:p>
            <a:r>
              <a:rPr lang="zh-CN" altLang="en-US" dirty="0"/>
              <a:t>相关工作</a:t>
            </a:r>
          </a:p>
        </p:txBody>
      </p:sp>
      <p:sp>
        <p:nvSpPr>
          <p:cNvPr id="6" name="文本框 5">
            <a:extLst>
              <a:ext uri="{FF2B5EF4-FFF2-40B4-BE49-F238E27FC236}">
                <a16:creationId xmlns:a16="http://schemas.microsoft.com/office/drawing/2014/main" id="{79224918-1848-4CC3-9415-4ECDEEBAFE67}"/>
              </a:ext>
            </a:extLst>
          </p:cNvPr>
          <p:cNvSpPr txBox="1"/>
          <p:nvPr/>
        </p:nvSpPr>
        <p:spPr>
          <a:xfrm>
            <a:off x="447260" y="983111"/>
            <a:ext cx="8378688" cy="769441"/>
          </a:xfrm>
          <a:prstGeom prst="rect">
            <a:avLst/>
          </a:prstGeom>
          <a:noFill/>
        </p:spPr>
        <p:txBody>
          <a:bodyPr wrap="square">
            <a:spAutoFit/>
          </a:bodyPr>
          <a:lstStyle/>
          <a:p>
            <a:pPr marL="342900" indent="-342900">
              <a:buFont typeface="Arial" panose="020B0604020202020204" pitchFamily="34" charset="0"/>
              <a:buChar char="•"/>
            </a:pPr>
            <a:r>
              <a:rPr lang="en-US" altLang="zh-CN" sz="2200" dirty="0"/>
              <a:t>VAST</a:t>
            </a:r>
            <a:r>
              <a:rPr lang="zh-CN" altLang="en-US" sz="2200" dirty="0"/>
              <a:t>数据集是在</a:t>
            </a:r>
            <a:r>
              <a:rPr lang="en-US" altLang="zh-CN" sz="2200" dirty="0"/>
              <a:t>ARC</a:t>
            </a:r>
            <a:r>
              <a:rPr lang="zh-CN" altLang="en-US" sz="2200" dirty="0"/>
              <a:t>数据集的基础上进行创建的，采用众包的方式对数据集进行标注和完善</a:t>
            </a:r>
          </a:p>
        </p:txBody>
      </p:sp>
      <p:pic>
        <p:nvPicPr>
          <p:cNvPr id="8" name="图片 7">
            <a:extLst>
              <a:ext uri="{FF2B5EF4-FFF2-40B4-BE49-F238E27FC236}">
                <a16:creationId xmlns:a16="http://schemas.microsoft.com/office/drawing/2014/main" id="{118F581E-739C-4CF1-89F9-27927A61E13D}"/>
              </a:ext>
            </a:extLst>
          </p:cNvPr>
          <p:cNvPicPr>
            <a:picLocks noChangeAspect="1"/>
          </p:cNvPicPr>
          <p:nvPr/>
        </p:nvPicPr>
        <p:blipFill>
          <a:blip r:embed="rId3"/>
          <a:stretch>
            <a:fillRect/>
          </a:stretch>
        </p:blipFill>
        <p:spPr>
          <a:xfrm>
            <a:off x="451929" y="2018091"/>
            <a:ext cx="8240141" cy="2971352"/>
          </a:xfrm>
          <a:prstGeom prst="rect">
            <a:avLst/>
          </a:prstGeom>
        </p:spPr>
      </p:pic>
    </p:spTree>
    <p:extLst>
      <p:ext uri="{BB962C8B-B14F-4D97-AF65-F5344CB8AC3E}">
        <p14:creationId xmlns:p14="http://schemas.microsoft.com/office/powerpoint/2010/main" val="3780119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23DC5-8625-411F-8058-4EE856D42F7A}"/>
              </a:ext>
            </a:extLst>
          </p:cNvPr>
          <p:cNvSpPr>
            <a:spLocks noGrp="1"/>
          </p:cNvSpPr>
          <p:nvPr>
            <p:ph type="title"/>
          </p:nvPr>
        </p:nvSpPr>
        <p:spPr/>
        <p:txBody>
          <a:bodyPr/>
          <a:lstStyle/>
          <a:p>
            <a:r>
              <a:rPr lang="zh-CN" altLang="en-US" dirty="0"/>
              <a:t>相关工作</a:t>
            </a:r>
          </a:p>
        </p:txBody>
      </p:sp>
      <p:sp>
        <p:nvSpPr>
          <p:cNvPr id="3" name="文本框 2">
            <a:extLst>
              <a:ext uri="{FF2B5EF4-FFF2-40B4-BE49-F238E27FC236}">
                <a16:creationId xmlns:a16="http://schemas.microsoft.com/office/drawing/2014/main" id="{C964E693-F35C-49D7-8207-3305608A1D3D}"/>
              </a:ext>
            </a:extLst>
          </p:cNvPr>
          <p:cNvSpPr txBox="1"/>
          <p:nvPr/>
        </p:nvSpPr>
        <p:spPr>
          <a:xfrm>
            <a:off x="526774" y="851261"/>
            <a:ext cx="7702826"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Topic-Grouped Attention (TGA) Net</a:t>
            </a:r>
          </a:p>
        </p:txBody>
      </p:sp>
      <p:pic>
        <p:nvPicPr>
          <p:cNvPr id="10" name="图片 9">
            <a:extLst>
              <a:ext uri="{FF2B5EF4-FFF2-40B4-BE49-F238E27FC236}">
                <a16:creationId xmlns:a16="http://schemas.microsoft.com/office/drawing/2014/main" id="{D384E0C4-B63D-4841-9A10-B6E449CE4225}"/>
              </a:ext>
            </a:extLst>
          </p:cNvPr>
          <p:cNvPicPr>
            <a:picLocks noChangeAspect="1"/>
          </p:cNvPicPr>
          <p:nvPr/>
        </p:nvPicPr>
        <p:blipFill rotWithShape="1">
          <a:blip r:embed="rId3"/>
          <a:srcRect t="2062" b="833"/>
          <a:stretch/>
        </p:blipFill>
        <p:spPr>
          <a:xfrm>
            <a:off x="854862" y="1374481"/>
            <a:ext cx="7732595" cy="4206830"/>
          </a:xfrm>
          <a:prstGeom prst="rect">
            <a:avLst/>
          </a:prstGeom>
        </p:spPr>
      </p:pic>
    </p:spTree>
    <p:extLst>
      <p:ext uri="{BB962C8B-B14F-4D97-AF65-F5344CB8AC3E}">
        <p14:creationId xmlns:p14="http://schemas.microsoft.com/office/powerpoint/2010/main" val="2555175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A3F16-EB3F-4552-B9DC-2D91B4954F97}"/>
              </a:ext>
            </a:extLst>
          </p:cNvPr>
          <p:cNvSpPr>
            <a:spLocks noGrp="1"/>
          </p:cNvSpPr>
          <p:nvPr>
            <p:ph type="title"/>
          </p:nvPr>
        </p:nvSpPr>
        <p:spPr/>
        <p:txBody>
          <a:bodyPr/>
          <a:lstStyle/>
          <a:p>
            <a:r>
              <a:rPr lang="zh-CN" altLang="en-US" dirty="0"/>
              <a:t>分工安排</a:t>
            </a:r>
          </a:p>
        </p:txBody>
      </p:sp>
      <p:sp>
        <p:nvSpPr>
          <p:cNvPr id="3" name="文本框 2">
            <a:extLst>
              <a:ext uri="{FF2B5EF4-FFF2-40B4-BE49-F238E27FC236}">
                <a16:creationId xmlns:a16="http://schemas.microsoft.com/office/drawing/2014/main" id="{FB8AE115-A55A-4929-B49F-C43EF2541223}"/>
              </a:ext>
            </a:extLst>
          </p:cNvPr>
          <p:cNvSpPr txBox="1"/>
          <p:nvPr/>
        </p:nvSpPr>
        <p:spPr>
          <a:xfrm>
            <a:off x="252672" y="855269"/>
            <a:ext cx="8970841" cy="1661096"/>
          </a:xfrm>
          <a:prstGeom prst="rect">
            <a:avLst/>
          </a:prstGeom>
          <a:noFill/>
        </p:spPr>
        <p:txBody>
          <a:bodyPr wrap="square">
            <a:spAutoFit/>
          </a:bodyPr>
          <a:lstStyle/>
          <a:p>
            <a:pPr marL="342900" indent="-342900">
              <a:lnSpc>
                <a:spcPct val="125000"/>
              </a:lnSpc>
              <a:spcBef>
                <a:spcPts val="600"/>
              </a:spcBef>
              <a:buFont typeface="Arial" panose="020B0604020202020204" pitchFamily="34" charset="0"/>
              <a:buChar char="•"/>
            </a:pPr>
            <a:r>
              <a:rPr lang="en-US" altLang="zh-CN" sz="2800" dirty="0"/>
              <a:t>Enhancing Zero-shot and Few-shot Stance Detection with Commonsense Knowledge Graph</a:t>
            </a:r>
          </a:p>
          <a:p>
            <a:pPr marL="800100" lvl="1" indent="-342900">
              <a:lnSpc>
                <a:spcPct val="150000"/>
              </a:lnSpc>
              <a:spcBef>
                <a:spcPts val="600"/>
              </a:spcBef>
              <a:buFont typeface="Arial" panose="020B0604020202020204" pitchFamily="34" charset="0"/>
              <a:buChar char="•"/>
            </a:pPr>
            <a:r>
              <a:rPr lang="zh-CN" altLang="en-US" sz="2000" dirty="0"/>
              <a:t>本文引入了一个常识知识增强模型来利用关系知识的结构和语义信息</a:t>
            </a:r>
            <a:endParaRPr lang="en-US" altLang="zh-CN" sz="2000" dirty="0"/>
          </a:p>
        </p:txBody>
      </p:sp>
      <p:pic>
        <p:nvPicPr>
          <p:cNvPr id="11" name="图片 10">
            <a:extLst>
              <a:ext uri="{FF2B5EF4-FFF2-40B4-BE49-F238E27FC236}">
                <a16:creationId xmlns:a16="http://schemas.microsoft.com/office/drawing/2014/main" id="{841C3BF8-AE05-44EA-A060-EFF8316D4C1D}"/>
              </a:ext>
            </a:extLst>
          </p:cNvPr>
          <p:cNvPicPr>
            <a:picLocks noChangeAspect="1"/>
          </p:cNvPicPr>
          <p:nvPr/>
        </p:nvPicPr>
        <p:blipFill>
          <a:blip r:embed="rId3"/>
          <a:stretch>
            <a:fillRect/>
          </a:stretch>
        </p:blipFill>
        <p:spPr>
          <a:xfrm>
            <a:off x="0" y="2857500"/>
            <a:ext cx="4990288" cy="2414507"/>
          </a:xfrm>
          <a:prstGeom prst="rect">
            <a:avLst/>
          </a:prstGeom>
        </p:spPr>
      </p:pic>
      <p:pic>
        <p:nvPicPr>
          <p:cNvPr id="13" name="图片 12">
            <a:extLst>
              <a:ext uri="{FF2B5EF4-FFF2-40B4-BE49-F238E27FC236}">
                <a16:creationId xmlns:a16="http://schemas.microsoft.com/office/drawing/2014/main" id="{1CEE1C7B-B9AE-41A8-A69C-39BF0480A7DD}"/>
              </a:ext>
            </a:extLst>
          </p:cNvPr>
          <p:cNvPicPr>
            <a:picLocks noChangeAspect="1"/>
          </p:cNvPicPr>
          <p:nvPr/>
        </p:nvPicPr>
        <p:blipFill rotWithShape="1">
          <a:blip r:embed="rId4"/>
          <a:srcRect l="2763" t="2070" r="2763" b="2456"/>
          <a:stretch/>
        </p:blipFill>
        <p:spPr>
          <a:xfrm>
            <a:off x="5000227" y="2933269"/>
            <a:ext cx="4089996" cy="2338738"/>
          </a:xfrm>
          <a:prstGeom prst="rect">
            <a:avLst/>
          </a:prstGeom>
        </p:spPr>
      </p:pic>
    </p:spTree>
    <p:extLst>
      <p:ext uri="{BB962C8B-B14F-4D97-AF65-F5344CB8AC3E}">
        <p14:creationId xmlns:p14="http://schemas.microsoft.com/office/powerpoint/2010/main" val="45264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B935E-73FA-4415-B136-D03BC709B4A8}"/>
              </a:ext>
            </a:extLst>
          </p:cNvPr>
          <p:cNvSpPr>
            <a:spLocks noGrp="1"/>
          </p:cNvSpPr>
          <p:nvPr>
            <p:ph type="title"/>
          </p:nvPr>
        </p:nvSpPr>
        <p:spPr/>
        <p:txBody>
          <a:bodyPr/>
          <a:lstStyle/>
          <a:p>
            <a:r>
              <a:rPr lang="zh-CN" altLang="en-US" dirty="0"/>
              <a:t>相关工作</a:t>
            </a:r>
          </a:p>
        </p:txBody>
      </p:sp>
      <p:pic>
        <p:nvPicPr>
          <p:cNvPr id="4" name="图片 3">
            <a:extLst>
              <a:ext uri="{FF2B5EF4-FFF2-40B4-BE49-F238E27FC236}">
                <a16:creationId xmlns:a16="http://schemas.microsoft.com/office/drawing/2014/main" id="{09DC94EA-08DA-495D-85F1-4A5C92C66551}"/>
              </a:ext>
            </a:extLst>
          </p:cNvPr>
          <p:cNvPicPr>
            <a:picLocks noChangeAspect="1"/>
          </p:cNvPicPr>
          <p:nvPr/>
        </p:nvPicPr>
        <p:blipFill>
          <a:blip r:embed="rId3"/>
          <a:stretch>
            <a:fillRect/>
          </a:stretch>
        </p:blipFill>
        <p:spPr>
          <a:xfrm>
            <a:off x="1135833" y="805070"/>
            <a:ext cx="5336597" cy="4909930"/>
          </a:xfrm>
          <a:prstGeom prst="rect">
            <a:avLst/>
          </a:prstGeom>
        </p:spPr>
      </p:pic>
      <p:sp>
        <p:nvSpPr>
          <p:cNvPr id="5" name="文本框 4">
            <a:extLst>
              <a:ext uri="{FF2B5EF4-FFF2-40B4-BE49-F238E27FC236}">
                <a16:creationId xmlns:a16="http://schemas.microsoft.com/office/drawing/2014/main" id="{B9A98224-102C-4E75-834A-5EEDCA46FBEE}"/>
              </a:ext>
            </a:extLst>
          </p:cNvPr>
          <p:cNvSpPr txBox="1"/>
          <p:nvPr/>
        </p:nvSpPr>
        <p:spPr>
          <a:xfrm>
            <a:off x="6629400" y="4909930"/>
            <a:ext cx="2295939" cy="400110"/>
          </a:xfrm>
          <a:prstGeom prst="rect">
            <a:avLst/>
          </a:prstGeom>
          <a:noFill/>
        </p:spPr>
        <p:txBody>
          <a:bodyPr wrap="square" rtlCol="0">
            <a:spAutoFit/>
          </a:bodyPr>
          <a:lstStyle/>
          <a:p>
            <a:r>
              <a:rPr lang="en-US" altLang="zh-CN" sz="2000" dirty="0"/>
              <a:t>R= (u, r, v)</a:t>
            </a:r>
            <a:endParaRPr lang="zh-CN" altLang="en-US" sz="20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FD1BDFC-EA7B-43C3-8243-10D442A09227}"/>
                  </a:ext>
                </a:extLst>
              </p:cNvPr>
              <p:cNvSpPr txBox="1"/>
              <p:nvPr/>
            </p:nvSpPr>
            <p:spPr>
              <a:xfrm>
                <a:off x="5120708" y="4203290"/>
                <a:ext cx="13517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𝑑</m:t>
                          </m:r>
                        </m:sub>
                      </m:sSub>
                    </m:oMath>
                  </m:oMathPara>
                </a14:m>
                <a:endParaRPr lang="zh-CN" altLang="en-US" dirty="0"/>
              </a:p>
            </p:txBody>
          </p:sp>
        </mc:Choice>
        <mc:Fallback xmlns="">
          <p:sp>
            <p:nvSpPr>
              <p:cNvPr id="6" name="文本框 5">
                <a:extLst>
                  <a:ext uri="{FF2B5EF4-FFF2-40B4-BE49-F238E27FC236}">
                    <a16:creationId xmlns:a16="http://schemas.microsoft.com/office/drawing/2014/main" id="{9FD1BDFC-EA7B-43C3-8243-10D442A09227}"/>
                  </a:ext>
                </a:extLst>
              </p:cNvPr>
              <p:cNvSpPr txBox="1">
                <a:spLocks noRot="1" noChangeAspect="1" noMove="1" noResize="1" noEditPoints="1" noAdjustHandles="1" noChangeArrowheads="1" noChangeShapeType="1" noTextEdit="1"/>
              </p:cNvSpPr>
              <p:nvPr/>
            </p:nvSpPr>
            <p:spPr>
              <a:xfrm>
                <a:off x="5120708" y="4203290"/>
                <a:ext cx="1351722" cy="369332"/>
              </a:xfrm>
              <a:prstGeom prst="rect">
                <a:avLst/>
              </a:prstGeom>
              <a:blipFill>
                <a:blip r:embed="rId4"/>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BF0FF5A1-C06C-4E0F-BC6F-C6C2F851EAC1}"/>
              </a:ext>
            </a:extLst>
          </p:cNvPr>
          <p:cNvSpPr txBox="1"/>
          <p:nvPr/>
        </p:nvSpPr>
        <p:spPr>
          <a:xfrm>
            <a:off x="444706" y="1356872"/>
            <a:ext cx="1781659" cy="400110"/>
          </a:xfrm>
          <a:prstGeom prst="rect">
            <a:avLst/>
          </a:prstGeom>
          <a:noFill/>
        </p:spPr>
        <p:txBody>
          <a:bodyPr wrap="square" rtlCol="0">
            <a:spAutoFit/>
          </a:bodyPr>
          <a:lstStyle/>
          <a:p>
            <a:r>
              <a:rPr lang="en-US" altLang="zh-CN" sz="2000" dirty="0"/>
              <a:t> two-layer MLP</a:t>
            </a:r>
            <a:endParaRPr lang="zh-CN" altLang="en-US" sz="20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1881457-234B-4A17-9A6A-8B6FD75FEC9A}"/>
                  </a:ext>
                </a:extLst>
              </p:cNvPr>
              <p:cNvSpPr txBox="1"/>
              <p:nvPr/>
            </p:nvSpPr>
            <p:spPr>
              <a:xfrm>
                <a:off x="6308934" y="905411"/>
                <a:ext cx="2616405" cy="2308324"/>
              </a:xfrm>
              <a:prstGeom prst="rect">
                <a:avLst/>
              </a:prstGeom>
              <a:noFill/>
            </p:spPr>
            <p:txBody>
              <a:bodyPr wrap="square" rtlCol="0">
                <a:spAutoFit/>
              </a:bodyPr>
              <a:lstStyle/>
              <a:p>
                <a:r>
                  <a:rPr lang="zh-CN" altLang="en-US" dirty="0"/>
                  <a:t>包含</a:t>
                </a:r>
                <a:r>
                  <a:rPr lang="en-US" altLang="zh-CN" dirty="0"/>
                  <a:t>L-stacked </a:t>
                </a:r>
                <a:r>
                  <a:rPr lang="en-US" altLang="zh-CN" dirty="0" err="1"/>
                  <a:t>CompGCN</a:t>
                </a:r>
                <a:r>
                  <a:rPr lang="en-US" altLang="zh-CN" dirty="0"/>
                  <a:t> layers</a:t>
                </a:r>
                <a:r>
                  <a:rPr lang="zh-CN" altLang="en-US" dirty="0"/>
                  <a:t>，</a:t>
                </a:r>
                <a:r>
                  <a:rPr lang="en-US" altLang="zh-CN" dirty="0"/>
                  <a:t>CompGcn</a:t>
                </a:r>
                <a:r>
                  <a:rPr lang="zh-CN" altLang="en-US" dirty="0"/>
                  <a:t>嵌入了子图的节点和关系并通过聚合邻居节点和关系边的信息来更新节点表示，通过计算得到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𝑑</m:t>
                        </m:r>
                      </m:sub>
                    </m:sSub>
                    <m:r>
                      <a:rPr lang="zh-CN" altLang="en-US" i="1">
                        <a:latin typeface="Cambria Math" panose="02040503050406030204" pitchFamily="18" charset="0"/>
                      </a:rPr>
                      <m:t>和</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𝑡</m:t>
                        </m:r>
                      </m:sub>
                    </m:sSub>
                  </m:oMath>
                </a14:m>
                <a:r>
                  <a:rPr lang="zh-CN" altLang="en-US" dirty="0"/>
                  <a:t>的平均关系表示</a:t>
                </a:r>
                <a:r>
                  <a:rPr lang="en-US" altLang="zh-CN" sz="1800" dirty="0">
                    <a:sym typeface="Symbol" panose="05050102010706020507" pitchFamily="18" charset="2"/>
                  </a:rPr>
                  <a:t>d</a:t>
                </a:r>
                <a:r>
                  <a:rPr lang="zh-CN" altLang="en-US" dirty="0"/>
                  <a:t>和</a:t>
                </a:r>
                <a:r>
                  <a:rPr lang="en-US" altLang="zh-CN" sz="1800" dirty="0">
                    <a:sym typeface="Symbol" panose="05050102010706020507" pitchFamily="18" charset="2"/>
                  </a:rPr>
                  <a:t>g</a:t>
                </a:r>
                <a:endParaRPr lang="zh-CN" altLang="en-US" sz="1800" dirty="0"/>
              </a:p>
            </p:txBody>
          </p:sp>
        </mc:Choice>
        <mc:Fallback xmlns="">
          <p:sp>
            <p:nvSpPr>
              <p:cNvPr id="8" name="文本框 7">
                <a:extLst>
                  <a:ext uri="{FF2B5EF4-FFF2-40B4-BE49-F238E27FC236}">
                    <a16:creationId xmlns:a16="http://schemas.microsoft.com/office/drawing/2014/main" id="{C1881457-234B-4A17-9A6A-8B6FD75FEC9A}"/>
                  </a:ext>
                </a:extLst>
              </p:cNvPr>
              <p:cNvSpPr txBox="1">
                <a:spLocks noRot="1" noChangeAspect="1" noMove="1" noResize="1" noEditPoints="1" noAdjustHandles="1" noChangeArrowheads="1" noChangeShapeType="1" noTextEdit="1"/>
              </p:cNvSpPr>
              <p:nvPr/>
            </p:nvSpPr>
            <p:spPr>
              <a:xfrm>
                <a:off x="6308934" y="905411"/>
                <a:ext cx="2616405" cy="2308324"/>
              </a:xfrm>
              <a:prstGeom prst="rect">
                <a:avLst/>
              </a:prstGeom>
              <a:blipFill>
                <a:blip r:embed="rId5"/>
                <a:stretch>
                  <a:fillRect l="-2098" t="-1587" b="-343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4A4ED208-BAC5-4EE6-9117-B62132A9E481}"/>
              </a:ext>
            </a:extLst>
          </p:cNvPr>
          <p:cNvSpPr txBox="1"/>
          <p:nvPr/>
        </p:nvSpPr>
        <p:spPr>
          <a:xfrm>
            <a:off x="6472430" y="3184885"/>
            <a:ext cx="2874322" cy="400110"/>
          </a:xfrm>
          <a:prstGeom prst="rect">
            <a:avLst/>
          </a:prstGeom>
          <a:noFill/>
        </p:spPr>
        <p:txBody>
          <a:bodyPr wrap="square" rtlCol="0">
            <a:spAutoFit/>
          </a:bodyPr>
          <a:lstStyle/>
          <a:p>
            <a:r>
              <a:rPr lang="en-US" altLang="zh-CN" sz="2000" dirty="0"/>
              <a:t>Two-hop directed paths</a:t>
            </a:r>
            <a:endParaRPr lang="zh-CN" altLang="en-US" sz="2000" dirty="0"/>
          </a:p>
        </p:txBody>
      </p:sp>
    </p:spTree>
    <p:extLst>
      <p:ext uri="{BB962C8B-B14F-4D97-AF65-F5344CB8AC3E}">
        <p14:creationId xmlns:p14="http://schemas.microsoft.com/office/powerpoint/2010/main" val="3340780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PART 4</a:t>
            </a:r>
          </a:p>
        </p:txBody>
      </p:sp>
      <p:sp>
        <p:nvSpPr>
          <p:cNvPr id="5" name="矩形 4"/>
          <p:cNvSpPr/>
          <p:nvPr/>
        </p:nvSpPr>
        <p:spPr>
          <a:xfrm>
            <a:off x="-122872" y="2136934"/>
            <a:ext cx="9434036" cy="1922621"/>
          </a:xfrm>
          <a:prstGeom prst="rect">
            <a:avLst/>
          </a:prstGeom>
          <a:solidFill>
            <a:srgbClr val="073E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descr="u=3633024110,1049183559&amp;fm=26&amp;gp=0"/>
          <p:cNvPicPr>
            <a:picLocks noChangeAspect="1"/>
          </p:cNvPicPr>
          <p:nvPr/>
        </p:nvPicPr>
        <p:blipFill>
          <a:blip r:embed="rId3"/>
          <a:stretch>
            <a:fillRect/>
          </a:stretch>
        </p:blipFill>
        <p:spPr>
          <a:xfrm>
            <a:off x="1664018" y="2448878"/>
            <a:ext cx="952024" cy="952024"/>
          </a:xfrm>
          <a:prstGeom prst="rect">
            <a:avLst/>
          </a:prstGeom>
        </p:spPr>
      </p:pic>
      <p:sp>
        <p:nvSpPr>
          <p:cNvPr id="11" name="文本框 10"/>
          <p:cNvSpPr txBox="1"/>
          <p:nvPr/>
        </p:nvSpPr>
        <p:spPr>
          <a:xfrm>
            <a:off x="1612583" y="3488531"/>
            <a:ext cx="1251585" cy="460375"/>
          </a:xfrm>
          <a:prstGeom prst="rect">
            <a:avLst/>
          </a:prstGeom>
          <a:noFill/>
        </p:spPr>
        <p:txBody>
          <a:bodyPr wrap="square" rtlCol="0">
            <a:spAutoFit/>
          </a:bodyPr>
          <a:lstStyle/>
          <a:p>
            <a:r>
              <a:rPr lang="en-US" altLang="zh-CN" sz="2400">
                <a:solidFill>
                  <a:schemeClr val="bg1"/>
                </a:solidFill>
                <a:latin typeface="Times New Roman" panose="02020603050405020304" charset="0"/>
                <a:ea typeface="微软雅黑" panose="020B0503020204020204" charset="-122"/>
                <a:cs typeface="Times New Roman" panose="02020603050405020304" charset="0"/>
              </a:rPr>
              <a:t>PART 4</a:t>
            </a:r>
          </a:p>
        </p:txBody>
      </p:sp>
      <p:sp>
        <p:nvSpPr>
          <p:cNvPr id="12" name="文本框 11"/>
          <p:cNvSpPr txBox="1"/>
          <p:nvPr/>
        </p:nvSpPr>
        <p:spPr>
          <a:xfrm>
            <a:off x="3095943" y="2478723"/>
            <a:ext cx="5756910" cy="706755"/>
          </a:xfrm>
          <a:prstGeom prst="rect">
            <a:avLst/>
          </a:prstGeom>
          <a:noFill/>
        </p:spPr>
        <p:txBody>
          <a:bodyPr wrap="square" rtlCol="0">
            <a:spAutoFit/>
          </a:bodyPr>
          <a:lstStyle/>
          <a:p>
            <a:pPr algn="ctr"/>
            <a:r>
              <a:rPr lang="en-US" altLang="zh-CN" sz="4000">
                <a:solidFill>
                  <a:schemeClr val="bg1"/>
                </a:solidFill>
                <a:latin typeface="微软雅黑" panose="020B0503020204020204" charset="-122"/>
                <a:ea typeface="微软雅黑" panose="020B0503020204020204" charset="-122"/>
                <a:cs typeface="微软雅黑" panose="020B0503020204020204" charset="-122"/>
              </a:rPr>
              <a:t>4. </a:t>
            </a:r>
            <a:r>
              <a:rPr lang="zh-CN" altLang="en-US" sz="4000">
                <a:solidFill>
                  <a:schemeClr val="bg1"/>
                </a:solidFill>
                <a:latin typeface="微软雅黑" panose="020B0503020204020204" charset="-122"/>
                <a:ea typeface="微软雅黑" panose="020B0503020204020204" charset="-122"/>
                <a:cs typeface="微软雅黑" panose="020B0503020204020204" charset="-122"/>
              </a:rPr>
              <a:t>拟采用技术路线</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拟采用的技术路线</a:t>
            </a:r>
          </a:p>
        </p:txBody>
      </p:sp>
      <p:sp>
        <p:nvSpPr>
          <p:cNvPr id="3" name="文本框 2"/>
          <p:cNvSpPr txBox="1"/>
          <p:nvPr/>
        </p:nvSpPr>
        <p:spPr>
          <a:xfrm>
            <a:off x="394970" y="1240155"/>
            <a:ext cx="8465185" cy="706755"/>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经小组共同讨论：我们决定以基于</a:t>
            </a:r>
            <a:r>
              <a:rPr lang="en-US" altLang="zh-CN" sz="2000">
                <a:solidFill>
                  <a:srgbClr val="FF0000"/>
                </a:solidFill>
                <a:latin typeface="Times New Roman" panose="02020603050405020304" charset="0"/>
                <a:ea typeface="微软雅黑" panose="020B0503020204020204" charset="-122"/>
                <a:cs typeface="Times New Roman" panose="02020603050405020304" charset="0"/>
              </a:rPr>
              <a:t>zero-shot </a:t>
            </a:r>
            <a:r>
              <a:rPr lang="en-US" altLang="zh-CN" sz="2000" dirty="0">
                <a:solidFill>
                  <a:srgbClr val="FF0000"/>
                </a:solidFill>
                <a:latin typeface="Times New Roman" panose="02020603050405020304" charset="0"/>
                <a:ea typeface="微软雅黑" panose="020B0503020204020204" charset="-122"/>
                <a:cs typeface="Times New Roman" panose="02020603050405020304" charset="0"/>
              </a:rPr>
              <a:t>learning</a:t>
            </a:r>
            <a:r>
              <a:rPr lang="zh-CN" altLang="en-US" sz="2000" dirty="0">
                <a:latin typeface="微软雅黑" panose="020B0503020204020204" charset="-122"/>
                <a:ea typeface="微软雅黑" panose="020B0503020204020204" charset="-122"/>
                <a:cs typeface="微软雅黑" panose="020B0503020204020204" charset="-122"/>
              </a:rPr>
              <a:t>和</a:t>
            </a:r>
            <a:r>
              <a:rPr lang="en-US" altLang="zh-CN" sz="2000" dirty="0">
                <a:solidFill>
                  <a:srgbClr val="FF0000"/>
                </a:solidFill>
                <a:latin typeface="Times New Roman" panose="02020603050405020304" charset="0"/>
                <a:ea typeface="微软雅黑" panose="020B0503020204020204" charset="-122"/>
                <a:cs typeface="Times New Roman" panose="02020603050405020304" charset="0"/>
              </a:rPr>
              <a:t>few-shot learning</a:t>
            </a:r>
            <a:r>
              <a:rPr lang="zh-CN" altLang="en-US" sz="2000" dirty="0">
                <a:latin typeface="微软雅黑" panose="020B0503020204020204" charset="-122"/>
                <a:ea typeface="微软雅黑" panose="020B0503020204020204" charset="-122"/>
                <a:cs typeface="微软雅黑" panose="020B0503020204020204" charset="-122"/>
              </a:rPr>
              <a:t>的</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弱监督</a:t>
            </a:r>
            <a:r>
              <a:rPr lang="zh-CN" altLang="en-US" sz="2000" dirty="0">
                <a:latin typeface="微软雅黑" panose="020B0503020204020204" charset="-122"/>
                <a:ea typeface="微软雅黑" panose="020B0503020204020204" charset="-122"/>
                <a:cs typeface="微软雅黑" panose="020B0503020204020204" charset="-122"/>
              </a:rPr>
              <a:t>模型来实现对文本立场的识别，总体方案如下：</a:t>
            </a:r>
          </a:p>
        </p:txBody>
      </p:sp>
      <p:sp>
        <p:nvSpPr>
          <p:cNvPr id="5" name="文本框 4"/>
          <p:cNvSpPr txBox="1"/>
          <p:nvPr/>
        </p:nvSpPr>
        <p:spPr>
          <a:xfrm>
            <a:off x="1072515" y="2318385"/>
            <a:ext cx="6998970" cy="1476375"/>
          </a:xfrm>
          <a:prstGeom prst="rect">
            <a:avLst/>
          </a:prstGeom>
          <a:noFill/>
        </p:spPr>
        <p:txBody>
          <a:bodyPr wrap="square" rtlCol="0">
            <a:spAutoFit/>
          </a:bodyPr>
          <a:lstStyle/>
          <a:p>
            <a:pPr marL="285750" indent="-285750">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参考其他论文提出的模型，分解其提出的改进方法和创新点</a:t>
            </a:r>
          </a:p>
          <a:p>
            <a:pPr marL="285750" indent="-285750">
              <a:buFont typeface="Wingdings" panose="05000000000000000000" charset="0"/>
              <a:buChar char="l"/>
            </a:pPr>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a:latin typeface="微软雅黑" panose="020B0503020204020204" charset="-122"/>
                <a:ea typeface="微软雅黑" panose="020B0503020204020204" charset="-122"/>
                <a:cs typeface="微软雅黑" panose="020B0503020204020204" charset="-122"/>
              </a:rPr>
              <a:t>将分解出来方法与</a:t>
            </a:r>
            <a:r>
              <a:rPr lang="en-US" altLang="zh-CN">
                <a:solidFill>
                  <a:schemeClr val="tx1"/>
                </a:solidFill>
                <a:latin typeface="Times New Roman" panose="02020603050405020304" charset="0"/>
                <a:ea typeface="微软雅黑" panose="020B0503020204020204" charset="-122"/>
                <a:cs typeface="Times New Roman" panose="02020603050405020304" charset="0"/>
                <a:sym typeface="+mn-ea"/>
              </a:rPr>
              <a:t>zore shot</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和</a:t>
            </a:r>
            <a:r>
              <a:rPr lang="en-US" altLang="zh-CN">
                <a:solidFill>
                  <a:schemeClr val="tx1"/>
                </a:solidFill>
                <a:latin typeface="Times New Roman" panose="02020603050405020304" charset="0"/>
                <a:ea typeface="微软雅黑" panose="020B0503020204020204" charset="-122"/>
                <a:cs typeface="Times New Roman" panose="02020603050405020304" charset="0"/>
                <a:sym typeface="+mn-ea"/>
              </a:rPr>
              <a:t>few shot</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相结合，再与原方法对比</a:t>
            </a:r>
          </a:p>
          <a:p>
            <a:pPr marL="285750" indent="-285750">
              <a:buFont typeface="Wingdings" panose="05000000000000000000" charset="0"/>
              <a:buChar char="l"/>
            </a:pP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marL="285750" indent="-285750">
              <a:buFont typeface="Wingdings" panose="05000000000000000000" charset="0"/>
              <a:buChar char="l"/>
            </a:pP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比较两者在不同数据集下结果的优缺点</a:t>
            </a:r>
          </a:p>
        </p:txBody>
      </p:sp>
      <p:sp>
        <p:nvSpPr>
          <p:cNvPr id="6" name="文本框 5"/>
          <p:cNvSpPr txBox="1"/>
          <p:nvPr/>
        </p:nvSpPr>
        <p:spPr>
          <a:xfrm>
            <a:off x="394970" y="4217670"/>
            <a:ext cx="8465820" cy="706755"/>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       </a:t>
            </a:r>
            <a:r>
              <a:rPr lang="zh-CN" altLang="en-US" sz="2000">
                <a:latin typeface="微软雅黑" panose="020B0503020204020204" charset="-122"/>
                <a:ea typeface="微软雅黑" panose="020B0503020204020204" charset="-122"/>
                <a:cs typeface="微软雅黑" panose="020B0503020204020204" charset="-122"/>
              </a:rPr>
              <a:t>比如，运用文献</a:t>
            </a:r>
            <a:r>
              <a:rPr lang="en-US" altLang="zh-CN" sz="2000">
                <a:latin typeface="微软雅黑" panose="020B0503020204020204" charset="-122"/>
                <a:ea typeface="微软雅黑" panose="020B0503020204020204" charset="-122"/>
                <a:cs typeface="微软雅黑" panose="020B0503020204020204" charset="-122"/>
              </a:rPr>
              <a:t>[6,7]</a:t>
            </a:r>
            <a:r>
              <a:rPr lang="zh-CN" altLang="en-US" sz="2000">
                <a:latin typeface="微软雅黑" panose="020B0503020204020204" charset="-122"/>
                <a:ea typeface="微软雅黑" panose="020B0503020204020204" charset="-122"/>
                <a:cs typeface="微软雅黑" panose="020B0503020204020204" charset="-122"/>
              </a:rPr>
              <a:t>中的强化学习方法或者知识图谱方法寻找到与主题相关的其他主题，提高弱监督学习的效率，以达到优化模型的效果</a:t>
            </a:r>
            <a:endParaRPr lang="en-US" altLang="zh-CN"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PART 1</a:t>
            </a:r>
          </a:p>
        </p:txBody>
      </p:sp>
      <p:sp>
        <p:nvSpPr>
          <p:cNvPr id="5" name="矩形 4"/>
          <p:cNvSpPr/>
          <p:nvPr/>
        </p:nvSpPr>
        <p:spPr>
          <a:xfrm>
            <a:off x="-122872" y="2136934"/>
            <a:ext cx="9434036" cy="1922621"/>
          </a:xfrm>
          <a:prstGeom prst="rect">
            <a:avLst/>
          </a:prstGeom>
          <a:solidFill>
            <a:srgbClr val="073E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3860324" y="3488531"/>
            <a:ext cx="2268379" cy="368300"/>
          </a:xfrm>
          <a:prstGeom prst="rect">
            <a:avLst/>
          </a:prstGeom>
          <a:noFill/>
        </p:spPr>
        <p:txBody>
          <a:bodyPr wrap="square" rtlCol="0">
            <a:spAutoFit/>
          </a:bodyPr>
          <a:lstStyle/>
          <a:p>
            <a:pPr marL="342900" indent="-342900" algn="l">
              <a:buFont typeface="Wingdings" panose="05000000000000000000" charset="0"/>
              <a:buChar char="l"/>
            </a:pPr>
            <a:r>
              <a:rPr lang="zh-CN" altLang="en-US">
                <a:solidFill>
                  <a:schemeClr val="bg1"/>
                </a:solidFill>
              </a:rPr>
              <a:t>研究背景</a:t>
            </a:r>
          </a:p>
        </p:txBody>
      </p:sp>
      <p:pic>
        <p:nvPicPr>
          <p:cNvPr id="9" name="图片 8" descr="u=3633024110,1049183559&amp;fm=26&amp;gp=0"/>
          <p:cNvPicPr>
            <a:picLocks noChangeAspect="1"/>
          </p:cNvPicPr>
          <p:nvPr/>
        </p:nvPicPr>
        <p:blipFill>
          <a:blip r:embed="rId3"/>
          <a:stretch>
            <a:fillRect/>
          </a:stretch>
        </p:blipFill>
        <p:spPr>
          <a:xfrm>
            <a:off x="1664018" y="2448878"/>
            <a:ext cx="952024" cy="952024"/>
          </a:xfrm>
          <a:prstGeom prst="rect">
            <a:avLst/>
          </a:prstGeom>
        </p:spPr>
      </p:pic>
      <p:sp>
        <p:nvSpPr>
          <p:cNvPr id="11" name="文本框 10"/>
          <p:cNvSpPr txBox="1"/>
          <p:nvPr/>
        </p:nvSpPr>
        <p:spPr>
          <a:xfrm>
            <a:off x="1612583" y="3488531"/>
            <a:ext cx="1251585" cy="460375"/>
          </a:xfrm>
          <a:prstGeom prst="rect">
            <a:avLst/>
          </a:prstGeom>
          <a:noFill/>
        </p:spPr>
        <p:txBody>
          <a:bodyPr wrap="square" rtlCol="0">
            <a:spAutoFit/>
          </a:bodyPr>
          <a:lstStyle/>
          <a:p>
            <a:r>
              <a:rPr lang="en-US" altLang="zh-CN" sz="2400">
                <a:solidFill>
                  <a:schemeClr val="bg1"/>
                </a:solidFill>
                <a:latin typeface="Times New Roman" panose="02020603050405020304" charset="0"/>
                <a:ea typeface="微软雅黑" panose="020B0503020204020204" charset="-122"/>
                <a:cs typeface="Times New Roman" panose="02020603050405020304" charset="0"/>
              </a:rPr>
              <a:t>PART 1</a:t>
            </a:r>
          </a:p>
        </p:txBody>
      </p:sp>
      <p:sp>
        <p:nvSpPr>
          <p:cNvPr id="12" name="文本框 11"/>
          <p:cNvSpPr txBox="1"/>
          <p:nvPr/>
        </p:nvSpPr>
        <p:spPr>
          <a:xfrm>
            <a:off x="3095943" y="2478723"/>
            <a:ext cx="5756910" cy="768350"/>
          </a:xfrm>
          <a:prstGeom prst="rect">
            <a:avLst/>
          </a:prstGeom>
          <a:noFill/>
        </p:spPr>
        <p:txBody>
          <a:bodyPr wrap="square" rtlCol="0">
            <a:spAutoFit/>
          </a:bodyPr>
          <a:lstStyle/>
          <a:p>
            <a:pPr algn="ctr"/>
            <a:r>
              <a:rPr lang="en-US" altLang="zh-CN" sz="4400">
                <a:solidFill>
                  <a:schemeClr val="bg1"/>
                </a:solidFill>
                <a:latin typeface="微软雅黑" panose="020B0503020204020204" charset="-122"/>
                <a:ea typeface="微软雅黑" panose="020B0503020204020204" charset="-122"/>
                <a:cs typeface="微软雅黑" panose="020B0503020204020204" charset="-122"/>
              </a:rPr>
              <a:t>1.</a:t>
            </a:r>
            <a:r>
              <a:rPr lang="zh-CN" altLang="en-US" sz="4400">
                <a:solidFill>
                  <a:schemeClr val="bg1"/>
                </a:solidFill>
                <a:latin typeface="微软雅黑" panose="020B0503020204020204" charset="-122"/>
                <a:ea typeface="微软雅黑" panose="020B0503020204020204" charset="-122"/>
                <a:cs typeface="微软雅黑" panose="020B0503020204020204" charset="-122"/>
              </a:rPr>
              <a:t>研究背景及其意义</a:t>
            </a:r>
            <a:r>
              <a:rPr lang="en-US" altLang="zh-CN" sz="4400">
                <a:solidFill>
                  <a:schemeClr val="bg1"/>
                </a:solidFill>
                <a:latin typeface="微软雅黑" panose="020B0503020204020204" charset="-122"/>
                <a:ea typeface="微软雅黑" panose="020B0503020204020204" charset="-122"/>
                <a:cs typeface="微软雅黑" panose="020B0503020204020204" charset="-122"/>
              </a:rPr>
              <a:t> </a:t>
            </a:r>
          </a:p>
        </p:txBody>
      </p:sp>
      <p:sp>
        <p:nvSpPr>
          <p:cNvPr id="13" name="文本框 12"/>
          <p:cNvSpPr txBox="1"/>
          <p:nvPr/>
        </p:nvSpPr>
        <p:spPr>
          <a:xfrm>
            <a:off x="6466046" y="3488531"/>
            <a:ext cx="2268379" cy="368300"/>
          </a:xfrm>
          <a:prstGeom prst="rect">
            <a:avLst/>
          </a:prstGeom>
          <a:noFill/>
        </p:spPr>
        <p:txBody>
          <a:bodyPr wrap="square" rtlCol="0">
            <a:spAutoFit/>
          </a:bodyPr>
          <a:lstStyle/>
          <a:p>
            <a:pPr marL="342900" indent="-342900" algn="l">
              <a:buFont typeface="Wingdings" panose="05000000000000000000" charset="0"/>
              <a:buChar char="l"/>
            </a:pPr>
            <a:r>
              <a:rPr lang="zh-CN" altLang="en-US">
                <a:solidFill>
                  <a:schemeClr val="bg1"/>
                </a:solidFill>
              </a:rPr>
              <a:t>研究意义</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PART 5</a:t>
            </a:r>
          </a:p>
        </p:txBody>
      </p:sp>
      <p:sp>
        <p:nvSpPr>
          <p:cNvPr id="5" name="矩形 4"/>
          <p:cNvSpPr/>
          <p:nvPr/>
        </p:nvSpPr>
        <p:spPr>
          <a:xfrm>
            <a:off x="-122872" y="2136934"/>
            <a:ext cx="9434036" cy="1922621"/>
          </a:xfrm>
          <a:prstGeom prst="rect">
            <a:avLst/>
          </a:prstGeom>
          <a:solidFill>
            <a:srgbClr val="073E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4130199" y="3488531"/>
            <a:ext cx="2268379" cy="368300"/>
          </a:xfrm>
          <a:prstGeom prst="rect">
            <a:avLst/>
          </a:prstGeom>
          <a:noFill/>
        </p:spPr>
        <p:txBody>
          <a:bodyPr wrap="square" rtlCol="0">
            <a:spAutoFit/>
          </a:bodyPr>
          <a:lstStyle/>
          <a:p>
            <a:pPr marL="342900" indent="-342900" algn="l">
              <a:buFont typeface="Wingdings" panose="05000000000000000000" charset="0"/>
              <a:buChar char="l"/>
            </a:pPr>
            <a:r>
              <a:rPr lang="zh-CN" altLang="en-US">
                <a:solidFill>
                  <a:schemeClr val="bg1"/>
                </a:solidFill>
              </a:rPr>
              <a:t>预期目标</a:t>
            </a:r>
          </a:p>
        </p:txBody>
      </p:sp>
      <p:pic>
        <p:nvPicPr>
          <p:cNvPr id="9" name="图片 8" descr="u=3633024110,1049183559&amp;fm=26&amp;gp=0"/>
          <p:cNvPicPr>
            <a:picLocks noChangeAspect="1"/>
          </p:cNvPicPr>
          <p:nvPr/>
        </p:nvPicPr>
        <p:blipFill>
          <a:blip r:embed="rId3"/>
          <a:stretch>
            <a:fillRect/>
          </a:stretch>
        </p:blipFill>
        <p:spPr>
          <a:xfrm>
            <a:off x="1664018" y="2448878"/>
            <a:ext cx="952024" cy="952024"/>
          </a:xfrm>
          <a:prstGeom prst="rect">
            <a:avLst/>
          </a:prstGeom>
        </p:spPr>
      </p:pic>
      <p:sp>
        <p:nvSpPr>
          <p:cNvPr id="11" name="文本框 10"/>
          <p:cNvSpPr txBox="1"/>
          <p:nvPr/>
        </p:nvSpPr>
        <p:spPr>
          <a:xfrm>
            <a:off x="1612583" y="3488531"/>
            <a:ext cx="1251585" cy="460375"/>
          </a:xfrm>
          <a:prstGeom prst="rect">
            <a:avLst/>
          </a:prstGeom>
          <a:noFill/>
        </p:spPr>
        <p:txBody>
          <a:bodyPr wrap="square" rtlCol="0">
            <a:spAutoFit/>
          </a:bodyPr>
          <a:lstStyle/>
          <a:p>
            <a:r>
              <a:rPr lang="en-US" altLang="zh-CN" sz="2400">
                <a:solidFill>
                  <a:schemeClr val="bg1"/>
                </a:solidFill>
                <a:latin typeface="Times New Roman" panose="02020603050405020304" charset="0"/>
                <a:ea typeface="微软雅黑" panose="020B0503020204020204" charset="-122"/>
                <a:cs typeface="Times New Roman" panose="02020603050405020304" charset="0"/>
              </a:rPr>
              <a:t>PART 5</a:t>
            </a:r>
          </a:p>
        </p:txBody>
      </p:sp>
      <p:sp>
        <p:nvSpPr>
          <p:cNvPr id="12" name="文本框 11"/>
          <p:cNvSpPr txBox="1"/>
          <p:nvPr/>
        </p:nvSpPr>
        <p:spPr>
          <a:xfrm>
            <a:off x="3095943" y="2478723"/>
            <a:ext cx="5756910" cy="706755"/>
          </a:xfrm>
          <a:prstGeom prst="rect">
            <a:avLst/>
          </a:prstGeom>
          <a:noFill/>
        </p:spPr>
        <p:txBody>
          <a:bodyPr wrap="square" rtlCol="0">
            <a:spAutoFit/>
          </a:bodyPr>
          <a:lstStyle/>
          <a:p>
            <a:pPr algn="ctr"/>
            <a:r>
              <a:rPr lang="en-US" altLang="zh-CN" sz="4000">
                <a:solidFill>
                  <a:schemeClr val="bg1"/>
                </a:solidFill>
                <a:latin typeface="微软雅黑" panose="020B0503020204020204" charset="-122"/>
                <a:ea typeface="微软雅黑" panose="020B0503020204020204" charset="-122"/>
                <a:cs typeface="微软雅黑" panose="020B0503020204020204" charset="-122"/>
              </a:rPr>
              <a:t>5. </a:t>
            </a:r>
            <a:r>
              <a:rPr lang="zh-CN" altLang="en-US" sz="4000">
                <a:solidFill>
                  <a:schemeClr val="bg1"/>
                </a:solidFill>
                <a:latin typeface="微软雅黑" panose="020B0503020204020204" charset="-122"/>
                <a:ea typeface="微软雅黑" panose="020B0503020204020204" charset="-122"/>
                <a:cs typeface="微软雅黑" panose="020B0503020204020204" charset="-122"/>
              </a:rPr>
              <a:t>预期目标和分工安排</a:t>
            </a:r>
          </a:p>
        </p:txBody>
      </p:sp>
      <p:sp>
        <p:nvSpPr>
          <p:cNvPr id="13" name="文本框 12"/>
          <p:cNvSpPr txBox="1"/>
          <p:nvPr/>
        </p:nvSpPr>
        <p:spPr>
          <a:xfrm>
            <a:off x="6293485" y="3488690"/>
            <a:ext cx="2484120" cy="368300"/>
          </a:xfrm>
          <a:prstGeom prst="rect">
            <a:avLst/>
          </a:prstGeom>
          <a:noFill/>
        </p:spPr>
        <p:txBody>
          <a:bodyPr wrap="square" rtlCol="0">
            <a:spAutoFit/>
          </a:bodyPr>
          <a:lstStyle/>
          <a:p>
            <a:pPr marL="342900" indent="-342900" algn="l">
              <a:buFont typeface="Wingdings" panose="05000000000000000000" charset="0"/>
              <a:buChar char="l"/>
            </a:pPr>
            <a:r>
              <a:rPr lang="zh-CN" altLang="en-US">
                <a:solidFill>
                  <a:schemeClr val="bg1"/>
                </a:solidFill>
              </a:rPr>
              <a:t>分工安排</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预期目标</a:t>
            </a:r>
          </a:p>
        </p:txBody>
      </p:sp>
      <p:sp>
        <p:nvSpPr>
          <p:cNvPr id="3" name="文本框 2"/>
          <p:cNvSpPr txBox="1"/>
          <p:nvPr/>
        </p:nvSpPr>
        <p:spPr>
          <a:xfrm>
            <a:off x="508635" y="1051560"/>
            <a:ext cx="796671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课程设计预期目标：</a:t>
            </a:r>
          </a:p>
        </p:txBody>
      </p:sp>
      <p:sp>
        <p:nvSpPr>
          <p:cNvPr id="4" name="文本框 3"/>
          <p:cNvSpPr txBox="1"/>
          <p:nvPr/>
        </p:nvSpPr>
        <p:spPr>
          <a:xfrm>
            <a:off x="683895" y="2529840"/>
            <a:ext cx="7616190" cy="2245360"/>
          </a:xfrm>
          <a:prstGeom prst="rect">
            <a:avLst/>
          </a:prstGeom>
          <a:noFill/>
        </p:spPr>
        <p:txBody>
          <a:bodyPr wrap="square" rtlCol="0">
            <a:spAutoFit/>
          </a:bodyPr>
          <a:lstStyle/>
          <a:p>
            <a:pPr marL="285750" indent="-285750">
              <a:buFont typeface="Wingdings" panose="05000000000000000000" charset="0"/>
              <a:buChar char="l"/>
            </a:pPr>
            <a:r>
              <a:rPr lang="zh-CN" altLang="en-US" sz="2000">
                <a:latin typeface="微软雅黑" panose="020B0503020204020204" charset="-122"/>
                <a:ea typeface="微软雅黑" panose="020B0503020204020204" charset="-122"/>
                <a:cs typeface="微软雅黑" panose="020B0503020204020204" charset="-122"/>
              </a:rPr>
              <a:t>想办法获取到所读论文里的数据集。</a:t>
            </a:r>
          </a:p>
          <a:p>
            <a:pPr marL="285750" indent="-285750">
              <a:buFont typeface="Wingdings" panose="05000000000000000000" charset="0"/>
              <a:buChar char="l"/>
            </a:pP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sz="2000">
                <a:latin typeface="微软雅黑" panose="020B0503020204020204" charset="-122"/>
                <a:ea typeface="微软雅黑" panose="020B0503020204020204" charset="-122"/>
                <a:cs typeface="微软雅黑" panose="020B0503020204020204" charset="-122"/>
              </a:rPr>
              <a:t>复现</a:t>
            </a:r>
            <a:r>
              <a:rPr lang="en-US" altLang="zh-CN" sz="2000">
                <a:latin typeface="微软雅黑" panose="020B0503020204020204" charset="-122"/>
                <a:ea typeface="微软雅黑" panose="020B0503020204020204" charset="-122"/>
                <a:cs typeface="微软雅黑" panose="020B0503020204020204" charset="-122"/>
              </a:rPr>
              <a:t>4</a:t>
            </a:r>
            <a:r>
              <a:rPr lang="zh-CN" altLang="en-US" sz="2000">
                <a:latin typeface="微软雅黑" panose="020B0503020204020204" charset="-122"/>
                <a:ea typeface="微软雅黑" panose="020B0503020204020204" charset="-122"/>
                <a:cs typeface="微软雅黑" panose="020B0503020204020204" charset="-122"/>
              </a:rPr>
              <a:t>篇左右关于弱监督方法实现立场识别的论文。</a:t>
            </a:r>
          </a:p>
          <a:p>
            <a:pPr marL="285750" indent="-285750">
              <a:buFont typeface="Wingdings" panose="05000000000000000000" charset="0"/>
              <a:buChar char="l"/>
            </a:pP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zh-CN" altLang="en-US" sz="2000">
                <a:latin typeface="微软雅黑" panose="020B0503020204020204" charset="-122"/>
                <a:ea typeface="微软雅黑" panose="020B0503020204020204" charset="-122"/>
                <a:cs typeface="微软雅黑" panose="020B0503020204020204" charset="-122"/>
              </a:rPr>
              <a:t>在复现模型的基础上进行改进，进一步提高立场识别的准确率。</a:t>
            </a:r>
          </a:p>
          <a:p>
            <a:pPr marL="285750" indent="-285750">
              <a:buFont typeface="Wingdings" panose="05000000000000000000" charset="0"/>
              <a:buChar char="l"/>
            </a:pP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分工安排</a:t>
            </a:r>
          </a:p>
        </p:txBody>
      </p:sp>
      <p:cxnSp>
        <p:nvCxnSpPr>
          <p:cNvPr id="9" name="直接箭头连接符 8"/>
          <p:cNvCxnSpPr/>
          <p:nvPr/>
        </p:nvCxnSpPr>
        <p:spPr>
          <a:xfrm flipV="1">
            <a:off x="914400" y="3113720"/>
            <a:ext cx="8056734" cy="17092"/>
          </a:xfrm>
          <a:prstGeom prst="straightConnector1">
            <a:avLst/>
          </a:prstGeom>
          <a:ln w="63500" cmpd="sng">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617628" y="2908783"/>
            <a:ext cx="383535" cy="410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p>
        </p:txBody>
      </p:sp>
      <p:sp>
        <p:nvSpPr>
          <p:cNvPr id="4" name="文本框 3"/>
          <p:cNvSpPr txBox="1"/>
          <p:nvPr/>
        </p:nvSpPr>
        <p:spPr>
          <a:xfrm>
            <a:off x="-21288" y="2918412"/>
            <a:ext cx="1046480" cy="368300"/>
          </a:xfrm>
          <a:prstGeom prst="rect">
            <a:avLst/>
          </a:prstGeom>
          <a:noFill/>
        </p:spPr>
        <p:txBody>
          <a:bodyPr wrap="none" rtlCol="0">
            <a:spAutoFit/>
          </a:bodyPr>
          <a:lstStyle/>
          <a:p>
            <a:r>
              <a:rPr lang="zh-CN" altLang="en-US" dirty="0">
                <a:solidFill>
                  <a:srgbClr val="FF0000"/>
                </a:solidFill>
                <a:latin typeface="微软雅黑" panose="020B0503020204020204" charset="-122"/>
                <a:ea typeface="微软雅黑" panose="020B0503020204020204" charset="-122"/>
              </a:rPr>
              <a:t>第几周</a:t>
            </a:r>
            <a:r>
              <a:rPr lang="zh-CN" altLang="en-US" sz="1400" dirty="0">
                <a:solidFill>
                  <a:srgbClr val="FF0000"/>
                </a:solidFill>
              </a:rPr>
              <a:t>：</a:t>
            </a:r>
          </a:p>
        </p:txBody>
      </p:sp>
      <p:sp>
        <p:nvSpPr>
          <p:cNvPr id="29" name="椭圆 28"/>
          <p:cNvSpPr/>
          <p:nvPr/>
        </p:nvSpPr>
        <p:spPr>
          <a:xfrm>
            <a:off x="2662664" y="2908783"/>
            <a:ext cx="383535" cy="410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p>
        </p:txBody>
      </p:sp>
      <p:sp>
        <p:nvSpPr>
          <p:cNvPr id="30" name="椭圆 29"/>
          <p:cNvSpPr/>
          <p:nvPr/>
        </p:nvSpPr>
        <p:spPr>
          <a:xfrm>
            <a:off x="3684035" y="2908581"/>
            <a:ext cx="383535" cy="410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p>
        </p:txBody>
      </p:sp>
      <p:sp>
        <p:nvSpPr>
          <p:cNvPr id="31" name="椭圆 30"/>
          <p:cNvSpPr/>
          <p:nvPr/>
        </p:nvSpPr>
        <p:spPr>
          <a:xfrm>
            <a:off x="4717228" y="2919267"/>
            <a:ext cx="383535" cy="410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p>
        </p:txBody>
      </p:sp>
      <p:sp>
        <p:nvSpPr>
          <p:cNvPr id="33" name="椭圆 32"/>
          <p:cNvSpPr/>
          <p:nvPr/>
        </p:nvSpPr>
        <p:spPr>
          <a:xfrm>
            <a:off x="6855606" y="2908582"/>
            <a:ext cx="428538" cy="42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lstStyle/>
          <a:p>
            <a:r>
              <a:rPr lang="en-US" altLang="zh-CN" dirty="0"/>
              <a:t>11</a:t>
            </a:r>
            <a:endParaRPr lang="zh-CN" altLang="en-US" dirty="0"/>
          </a:p>
        </p:txBody>
      </p:sp>
      <p:sp>
        <p:nvSpPr>
          <p:cNvPr id="34" name="椭圆 33"/>
          <p:cNvSpPr/>
          <p:nvPr/>
        </p:nvSpPr>
        <p:spPr>
          <a:xfrm>
            <a:off x="7919169" y="2921584"/>
            <a:ext cx="410782" cy="410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r>
              <a:rPr lang="en-US" altLang="zh-CN" dirty="0"/>
              <a:t>12</a:t>
            </a:r>
            <a:endParaRPr lang="zh-CN" altLang="en-US" dirty="0"/>
          </a:p>
        </p:txBody>
      </p:sp>
      <p:sp>
        <p:nvSpPr>
          <p:cNvPr id="3" name="椭圆 2"/>
          <p:cNvSpPr/>
          <p:nvPr/>
        </p:nvSpPr>
        <p:spPr>
          <a:xfrm>
            <a:off x="5811031" y="2898422"/>
            <a:ext cx="428538" cy="42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lstStyle/>
          <a:p>
            <a:r>
              <a:rPr lang="en-US" altLang="zh-CN" dirty="0"/>
              <a:t>10</a:t>
            </a:r>
            <a:endParaRPr lang="zh-CN" altLang="en-US" dirty="0"/>
          </a:p>
        </p:txBody>
      </p:sp>
      <p:cxnSp>
        <p:nvCxnSpPr>
          <p:cNvPr id="8" name="直接箭头连接符 7"/>
          <p:cNvCxnSpPr/>
          <p:nvPr/>
        </p:nvCxnSpPr>
        <p:spPr>
          <a:xfrm flipH="1" flipV="1">
            <a:off x="1798320" y="3319145"/>
            <a:ext cx="9525" cy="897890"/>
          </a:xfrm>
          <a:prstGeom prst="straightConnector1">
            <a:avLst/>
          </a:prstGeom>
          <a:ln w="571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2215" y="4232275"/>
            <a:ext cx="1215390" cy="706755"/>
          </a:xfrm>
          <a:prstGeom prst="rect">
            <a:avLst/>
          </a:prstGeom>
          <a:noFill/>
          <a:ln w="38100" cmpd="sng">
            <a:solidFill>
              <a:schemeClr val="accent1">
                <a:shade val="50000"/>
              </a:schemeClr>
            </a:solidFill>
            <a:prstDash val="solid"/>
          </a:ln>
        </p:spPr>
        <p:txBody>
          <a:bodyPr wrap="square" rtlCol="0">
            <a:spAutoFit/>
          </a:bodyPr>
          <a:lstStyle/>
          <a:p>
            <a:r>
              <a:rPr lang="zh-CN" altLang="en-US" sz="2000"/>
              <a:t>完成开题报告</a:t>
            </a:r>
          </a:p>
        </p:txBody>
      </p:sp>
      <p:cxnSp>
        <p:nvCxnSpPr>
          <p:cNvPr id="13" name="直接箭头连接符 12"/>
          <p:cNvCxnSpPr/>
          <p:nvPr/>
        </p:nvCxnSpPr>
        <p:spPr>
          <a:xfrm flipH="1">
            <a:off x="2853690" y="2078355"/>
            <a:ext cx="1270" cy="819785"/>
          </a:xfrm>
          <a:prstGeom prst="straightConnector1">
            <a:avLst/>
          </a:prstGeom>
          <a:ln w="571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135505" y="1422400"/>
            <a:ext cx="1438275" cy="645160"/>
          </a:xfrm>
          <a:prstGeom prst="rect">
            <a:avLst/>
          </a:prstGeom>
          <a:noFill/>
          <a:ln w="38100" cmpd="sng">
            <a:solidFill>
              <a:schemeClr val="accent1">
                <a:shade val="50000"/>
              </a:schemeClr>
            </a:solidFill>
            <a:prstDash val="solid"/>
          </a:ln>
        </p:spPr>
        <p:txBody>
          <a:bodyPr wrap="square" rtlCol="0">
            <a:spAutoFit/>
          </a:bodyPr>
          <a:lstStyle/>
          <a:p>
            <a:r>
              <a:rPr lang="zh-CN" altLang="en-US"/>
              <a:t>获取到论文里的数据集</a:t>
            </a:r>
          </a:p>
        </p:txBody>
      </p:sp>
      <p:cxnSp>
        <p:nvCxnSpPr>
          <p:cNvPr id="15" name="直接箭头连接符 14"/>
          <p:cNvCxnSpPr/>
          <p:nvPr/>
        </p:nvCxnSpPr>
        <p:spPr>
          <a:xfrm flipH="1" flipV="1">
            <a:off x="3857625" y="3305810"/>
            <a:ext cx="9525" cy="897890"/>
          </a:xfrm>
          <a:prstGeom prst="straightConnector1">
            <a:avLst/>
          </a:prstGeom>
          <a:ln w="571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61640" y="4220845"/>
            <a:ext cx="1829435" cy="706755"/>
          </a:xfrm>
          <a:prstGeom prst="rect">
            <a:avLst/>
          </a:prstGeom>
          <a:noFill/>
          <a:ln w="38100" cmpd="sng">
            <a:solidFill>
              <a:schemeClr val="accent1">
                <a:shade val="50000"/>
              </a:schemeClr>
            </a:solidFill>
            <a:prstDash val="solid"/>
          </a:ln>
        </p:spPr>
        <p:txBody>
          <a:bodyPr wrap="square" rtlCol="0">
            <a:spAutoFit/>
          </a:bodyPr>
          <a:lstStyle/>
          <a:p>
            <a:r>
              <a:rPr lang="zh-CN" altLang="en-US" sz="2000"/>
              <a:t>再次精读论文，配置实验环境</a:t>
            </a:r>
          </a:p>
        </p:txBody>
      </p:sp>
      <p:cxnSp>
        <p:nvCxnSpPr>
          <p:cNvPr id="17" name="直接箭头连接符 16"/>
          <p:cNvCxnSpPr>
            <a:stCxn id="18" idx="2"/>
          </p:cNvCxnSpPr>
          <p:nvPr/>
        </p:nvCxnSpPr>
        <p:spPr>
          <a:xfrm flipH="1">
            <a:off x="4907915" y="2054860"/>
            <a:ext cx="635" cy="868045"/>
          </a:xfrm>
          <a:prstGeom prst="straightConnector1">
            <a:avLst/>
          </a:prstGeom>
          <a:ln w="571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837305" y="1409700"/>
            <a:ext cx="2142490" cy="645160"/>
          </a:xfrm>
          <a:prstGeom prst="rect">
            <a:avLst/>
          </a:prstGeom>
          <a:noFill/>
          <a:ln w="38100" cmpd="sng">
            <a:solidFill>
              <a:schemeClr val="accent1">
                <a:shade val="50000"/>
              </a:schemeClr>
            </a:solidFill>
            <a:prstDash val="solid"/>
          </a:ln>
        </p:spPr>
        <p:txBody>
          <a:bodyPr wrap="square" rtlCol="0">
            <a:spAutoFit/>
          </a:bodyPr>
          <a:lstStyle/>
          <a:p>
            <a:r>
              <a:rPr lang="zh-CN" altLang="en-US"/>
              <a:t>进行论文仿真复现，与原文实验对比</a:t>
            </a:r>
          </a:p>
        </p:txBody>
      </p:sp>
      <p:cxnSp>
        <p:nvCxnSpPr>
          <p:cNvPr id="19" name="直接箭头连接符 18"/>
          <p:cNvCxnSpPr/>
          <p:nvPr/>
        </p:nvCxnSpPr>
        <p:spPr>
          <a:xfrm flipH="1" flipV="1">
            <a:off x="6003925" y="3309620"/>
            <a:ext cx="9525" cy="897890"/>
          </a:xfrm>
          <a:prstGeom prst="straightConnector1">
            <a:avLst/>
          </a:prstGeom>
          <a:ln w="571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899025" y="4228465"/>
            <a:ext cx="2252345" cy="706755"/>
          </a:xfrm>
          <a:prstGeom prst="rect">
            <a:avLst/>
          </a:prstGeom>
          <a:noFill/>
          <a:ln w="38100" cmpd="sng">
            <a:solidFill>
              <a:schemeClr val="accent1">
                <a:shade val="50000"/>
              </a:schemeClr>
            </a:solidFill>
            <a:prstDash val="solid"/>
          </a:ln>
        </p:spPr>
        <p:txBody>
          <a:bodyPr wrap="square" rtlCol="0">
            <a:spAutoFit/>
          </a:bodyPr>
          <a:lstStyle/>
          <a:p>
            <a:r>
              <a:rPr lang="zh-CN" altLang="en-US" sz="2000"/>
              <a:t>在复现模型基础上进行创新改进</a:t>
            </a:r>
          </a:p>
        </p:txBody>
      </p:sp>
      <p:cxnSp>
        <p:nvCxnSpPr>
          <p:cNvPr id="21" name="直接箭头连接符 20"/>
          <p:cNvCxnSpPr/>
          <p:nvPr/>
        </p:nvCxnSpPr>
        <p:spPr>
          <a:xfrm flipH="1">
            <a:off x="7068820" y="2079625"/>
            <a:ext cx="1270" cy="819785"/>
          </a:xfrm>
          <a:prstGeom prst="straightConnector1">
            <a:avLst/>
          </a:prstGeom>
          <a:ln w="571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350635" y="1423670"/>
            <a:ext cx="1438275" cy="645160"/>
          </a:xfrm>
          <a:prstGeom prst="rect">
            <a:avLst/>
          </a:prstGeom>
          <a:noFill/>
          <a:ln w="38100" cmpd="sng">
            <a:solidFill>
              <a:schemeClr val="accent1">
                <a:shade val="50000"/>
              </a:schemeClr>
            </a:solidFill>
            <a:prstDash val="solid"/>
          </a:ln>
        </p:spPr>
        <p:txBody>
          <a:bodyPr wrap="square" rtlCol="0">
            <a:spAutoFit/>
          </a:bodyPr>
          <a:lstStyle/>
          <a:p>
            <a:r>
              <a:rPr lang="zh-CN" altLang="en-US"/>
              <a:t>进行创新改进实验对比</a:t>
            </a:r>
          </a:p>
        </p:txBody>
      </p:sp>
      <p:cxnSp>
        <p:nvCxnSpPr>
          <p:cNvPr id="23" name="直接箭头连接符 22"/>
          <p:cNvCxnSpPr/>
          <p:nvPr/>
        </p:nvCxnSpPr>
        <p:spPr>
          <a:xfrm flipH="1" flipV="1">
            <a:off x="8102600" y="3319145"/>
            <a:ext cx="9525" cy="897890"/>
          </a:xfrm>
          <a:prstGeom prst="straightConnector1">
            <a:avLst/>
          </a:prstGeom>
          <a:ln w="571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516495" y="4232275"/>
            <a:ext cx="1215390" cy="706755"/>
          </a:xfrm>
          <a:prstGeom prst="rect">
            <a:avLst/>
          </a:prstGeom>
          <a:noFill/>
          <a:ln w="38100" cmpd="sng">
            <a:solidFill>
              <a:schemeClr val="accent1">
                <a:shade val="50000"/>
              </a:schemeClr>
            </a:solidFill>
            <a:prstDash val="solid"/>
          </a:ln>
        </p:spPr>
        <p:txBody>
          <a:bodyPr wrap="square" rtlCol="0">
            <a:spAutoFit/>
          </a:bodyPr>
          <a:lstStyle/>
          <a:p>
            <a:r>
              <a:rPr lang="zh-CN" altLang="en-US" sz="2000"/>
              <a:t>撰写课程设计报告</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charset="0"/>
                <a:cs typeface="Times New Roman" panose="02020603050405020304" charset="0"/>
              </a:rPr>
              <a:t>Reference</a:t>
            </a:r>
          </a:p>
        </p:txBody>
      </p:sp>
      <p:sp>
        <p:nvSpPr>
          <p:cNvPr id="3" name="文本框 2"/>
          <p:cNvSpPr txBox="1"/>
          <p:nvPr/>
        </p:nvSpPr>
        <p:spPr>
          <a:xfrm>
            <a:off x="247650" y="915035"/>
            <a:ext cx="8771890" cy="4799965"/>
          </a:xfrm>
          <a:prstGeom prst="rect">
            <a:avLst/>
          </a:prstGeom>
          <a:noFill/>
        </p:spPr>
        <p:txBody>
          <a:bodyPr wrap="square" rtlCol="0">
            <a:spAutoFit/>
          </a:bodyPr>
          <a:lstStyle/>
          <a:p>
            <a:r>
              <a:rPr lang="en-US" altLang="zh-CN" b="1">
                <a:latin typeface="Times New Roman" panose="02020603050405020304" charset="0"/>
                <a:cs typeface="Times New Roman" panose="02020603050405020304" charset="0"/>
              </a:rPr>
              <a:t>[1]</a:t>
            </a:r>
            <a:r>
              <a:rPr lang="en-US" altLang="zh-CN">
                <a:latin typeface="Times New Roman" panose="02020603050405020304" charset="0"/>
                <a:cs typeface="Times New Roman" panose="02020603050405020304" charset="0"/>
              </a:rPr>
              <a:t>李洋,孙宇晴,景维鹏.文本立场检测综述[J].计算机研究与发展.</a:t>
            </a:r>
          </a:p>
          <a:p>
            <a:r>
              <a:rPr lang="en-US" altLang="zh-CN" b="1">
                <a:latin typeface="Times New Roman" panose="02020603050405020304" charset="0"/>
                <a:cs typeface="Times New Roman" panose="02020603050405020304" charset="0"/>
              </a:rPr>
              <a:t>[2]</a:t>
            </a:r>
            <a:r>
              <a:rPr lang="en-US" altLang="zh-CN">
                <a:latin typeface="Times New Roman" panose="02020603050405020304" charset="0"/>
                <a:cs typeface="Times New Roman" panose="02020603050405020304" charset="0"/>
              </a:rPr>
              <a:t>Zhi-Hua Zhou.A brief introduction to weakly supervised learning[J].National Science Review,2018,5(01):44-53.</a:t>
            </a:r>
          </a:p>
          <a:p>
            <a:r>
              <a:rPr lang="en-US" altLang="zh-CN" b="1">
                <a:latin typeface="Times New Roman" panose="02020603050405020304" charset="0"/>
                <a:cs typeface="Times New Roman" panose="02020603050405020304" charset="0"/>
              </a:rPr>
              <a:t>[3]</a:t>
            </a:r>
            <a:r>
              <a:rPr lang="en-US" altLang="zh-CN">
                <a:latin typeface="Times New Roman" panose="02020603050405020304" charset="0"/>
                <a:cs typeface="Times New Roman" panose="02020603050405020304" charset="0"/>
              </a:rPr>
              <a:t>Javid Ebrahimi,Dejing Dou,Daniel Lowd.Weakly Supervised Tweet Stance Classification by Relational Bootstrapping,2016</a:t>
            </a:r>
          </a:p>
          <a:p>
            <a:r>
              <a:rPr lang="en-US" altLang="zh-CN" b="1">
                <a:latin typeface="Times New Roman" panose="02020603050405020304" charset="0"/>
                <a:cs typeface="Times New Roman" panose="02020603050405020304" charset="0"/>
              </a:rPr>
              <a:t>[4]</a:t>
            </a:r>
            <a:r>
              <a:rPr lang="en-US" altLang="zh-CN">
                <a:latin typeface="Times New Roman" panose="02020603050405020304" charset="0"/>
                <a:cs typeface="Times New Roman" panose="02020603050405020304" charset="0"/>
              </a:rPr>
              <a:t>Rui Dong，Yizhou Sun，Lu Wang，Yupeng Gu，Yuan Zhong.Weakly-Guided User Stance Prediction via Joint Modeling of Content and Social Interaction,2017</a:t>
            </a:r>
          </a:p>
          <a:p>
            <a:r>
              <a:rPr lang="en-US" altLang="zh-CN" b="1">
                <a:latin typeface="Times New Roman" panose="02020603050405020304" charset="0"/>
                <a:cs typeface="Times New Roman" panose="02020603050405020304" charset="0"/>
              </a:rPr>
              <a:t>[5]</a:t>
            </a:r>
            <a:r>
              <a:rPr lang="en-US" altLang="zh-CN">
                <a:latin typeface="Times New Roman" panose="02020603050405020304" charset="0"/>
                <a:cs typeface="Times New Roman" panose="02020603050405020304" charset="0"/>
              </a:rPr>
              <a:t>Allaway E ,  Mckeown K . Zero-Shot Stance Detection: A Dataset and Model using Generalized Topic Representations[J].  2020.</a:t>
            </a:r>
          </a:p>
          <a:p>
            <a:r>
              <a:rPr lang="en-US" altLang="zh-CN" b="1">
                <a:latin typeface="Times New Roman" panose="02020603050405020304" charset="0"/>
                <a:cs typeface="Times New Roman" panose="02020603050405020304" charset="0"/>
              </a:rPr>
              <a:t>[6]</a:t>
            </a:r>
            <a:r>
              <a:rPr lang="en-US" altLang="zh-CN">
                <a:latin typeface="Times New Roman" panose="02020603050405020304" charset="0"/>
                <a:cs typeface="Times New Roman" panose="02020603050405020304" charset="0"/>
              </a:rPr>
              <a:t>Liu R ,  Lin Z ,  Tan Y , et al. Enhancing Zero-shot and Few-shot Stance Detection with Commonsense Knowledge Graph[C]// Findings of the Association for Computational Linguistics: ACL-IJCNLP 2021. 2021.</a:t>
            </a:r>
          </a:p>
          <a:p>
            <a:r>
              <a:rPr lang="en-US" altLang="zh-CN" b="1">
                <a:latin typeface="Times New Roman" panose="02020603050405020304" charset="0"/>
                <a:cs typeface="Times New Roman" panose="02020603050405020304" charset="0"/>
              </a:rPr>
              <a:t>[7]</a:t>
            </a:r>
            <a:r>
              <a:rPr lang="en-US" altLang="zh-CN">
                <a:latin typeface="Times New Roman" panose="02020603050405020304" charset="0"/>
                <a:cs typeface="Times New Roman" panose="02020603050405020304" charset="0"/>
              </a:rPr>
              <a:t>Wei P, Mao W, Chen G. A topic-aware reinforced model for weakly supervised stance detection[C] 2019, 33(01): 7249-7256.</a:t>
            </a:r>
          </a:p>
          <a:p>
            <a:r>
              <a:rPr lang="en-US" altLang="zh-CN" b="1">
                <a:latin typeface="Times New Roman" panose="02020603050405020304" charset="0"/>
                <a:cs typeface="Times New Roman" panose="02020603050405020304" charset="0"/>
              </a:rPr>
              <a:t>[8]</a:t>
            </a:r>
            <a:r>
              <a:rPr lang="en-US" altLang="zh-CN">
                <a:latin typeface="Times New Roman" panose="02020603050405020304" charset="0"/>
                <a:cs typeface="Times New Roman" panose="02020603050405020304" charset="0"/>
              </a:rPr>
              <a:t>Glandt K, Khanal S, Li Y, et al. Stance Detection in COVID-19 Tweets[C]2021: 1596-1611.</a:t>
            </a:r>
          </a:p>
          <a:p>
            <a:endParaRPr lang="en-US" altLang="zh-CN" b="1">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quarter" idx="11"/>
          </p:nvPr>
        </p:nvSpPr>
        <p:spPr>
          <a:xfrm>
            <a:off x="252730" y="2487930"/>
            <a:ext cx="8712200" cy="739775"/>
          </a:xfrm>
        </p:spPr>
        <p:txBody>
          <a:bodyPr/>
          <a:lstStyle/>
          <a:p>
            <a:pPr algn="ctr"/>
            <a:r>
              <a:rPr lang="zh-CN" altLang="en-US" dirty="0">
                <a:sym typeface="Arial" panose="020B0604020202020204" pitchFamily="34" charset="0"/>
              </a:rPr>
              <a:t>谢谢老师和同学的聆听</a:t>
            </a:r>
          </a:p>
        </p:txBody>
      </p:sp>
      <p:pic>
        <p:nvPicPr>
          <p:cNvPr id="6" name="图片 5" descr="横版组合——透明.png"/>
          <p:cNvPicPr>
            <a:picLocks noChangeAspect="1"/>
          </p:cNvPicPr>
          <p:nvPr/>
        </p:nvPicPr>
        <p:blipFill>
          <a:blip r:embed="rId3" cstate="screen"/>
          <a:srcRect/>
          <a:stretch>
            <a:fillRect/>
          </a:stretch>
        </p:blipFill>
        <p:spPr bwMode="auto">
          <a:xfrm>
            <a:off x="563052" y="745697"/>
            <a:ext cx="2572148"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27"/>
          <p:cNvSpPr txBox="1"/>
          <p:nvPr/>
        </p:nvSpPr>
        <p:spPr>
          <a:xfrm>
            <a:off x="4225926" y="3588675"/>
            <a:ext cx="4259580" cy="506730"/>
          </a:xfrm>
          <a:prstGeom prst="rect">
            <a:avLst/>
          </a:prstGeom>
          <a:noFill/>
        </p:spPr>
        <p:txBody>
          <a:bodyPr wrap="none" rtlCol="0">
            <a:spAutoFit/>
          </a:bodyPr>
          <a:lstStyle/>
          <a:p>
            <a:pPr algn="ctr" defTabSz="685800">
              <a:lnSpc>
                <a:spcPct val="150000"/>
              </a:lnSpc>
              <a:defRPr/>
            </a:pPr>
            <a:r>
              <a:rPr lang="zh-CN" altLang="en-US" b="1" dirty="0">
                <a:solidFill>
                  <a:prstClr val="black">
                    <a:lumMod val="95000"/>
                    <a:lumOff val="5000"/>
                  </a:prstClr>
                </a:solidFill>
                <a:latin typeface="Arial" panose="020B0604020202020204" pitchFamily="34" charset="0"/>
                <a:ea typeface="微软雅黑" panose="020B0503020204020204" charset="-122"/>
                <a:cs typeface="+mn-ea"/>
                <a:sym typeface="Arial" panose="020B0604020202020204" pitchFamily="34" charset="0"/>
              </a:rPr>
              <a:t>演示成员：冉东川 李航程 韩玉虎 施哲宇</a:t>
            </a:r>
            <a:endParaRPr lang="en-US" altLang="zh-CN" b="1" dirty="0">
              <a:solidFill>
                <a:prstClr val="black">
                  <a:lumMod val="95000"/>
                  <a:lumOff val="5000"/>
                </a:prst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背景及意义</a:t>
            </a:r>
          </a:p>
        </p:txBody>
      </p:sp>
      <p:pic>
        <p:nvPicPr>
          <p:cNvPr id="100" name="图片 99"/>
          <p:cNvPicPr/>
          <p:nvPr/>
        </p:nvPicPr>
        <p:blipFill>
          <a:blip r:embed="rId3"/>
          <a:stretch>
            <a:fillRect/>
          </a:stretch>
        </p:blipFill>
        <p:spPr>
          <a:xfrm>
            <a:off x="136525" y="3419475"/>
            <a:ext cx="8870950" cy="1705610"/>
          </a:xfrm>
          <a:prstGeom prst="rect">
            <a:avLst/>
          </a:prstGeom>
          <a:noFill/>
          <a:ln w="9525">
            <a:noFill/>
          </a:ln>
        </p:spPr>
      </p:pic>
      <p:sp>
        <p:nvSpPr>
          <p:cNvPr id="2" name="文本框 1"/>
          <p:cNvSpPr txBox="1"/>
          <p:nvPr/>
        </p:nvSpPr>
        <p:spPr>
          <a:xfrm>
            <a:off x="396875" y="885825"/>
            <a:ext cx="8521700" cy="2245360"/>
          </a:xfrm>
          <a:prstGeom prst="rect">
            <a:avLst/>
          </a:prstGeom>
          <a:noFill/>
        </p:spPr>
        <p:txBody>
          <a:bodyPr wrap="square" rtlCol="0">
            <a:spAutoFit/>
          </a:bodyPr>
          <a:lstStyle/>
          <a:p>
            <a:r>
              <a:rPr lang="en-US" altLang="zh-CN" sz="2000" dirty="0"/>
              <a:t>         </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立场识别</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FF0000"/>
                </a:solidFill>
                <a:latin typeface="Times New Roman" panose="02020603050405020304" charset="0"/>
                <a:ea typeface="微软雅黑" panose="020B0503020204020204" charset="-122"/>
                <a:cs typeface="Times New Roman" panose="02020603050405020304" charset="0"/>
              </a:rPr>
              <a:t>Stance Detection</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aseline="30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是文本情感分析的一个子问题，旨在确定文本作者对一个目标</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实体、概念、事件、想法、意见、主张、主题等</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的立场。</a:t>
            </a:r>
            <a:endParaRPr lang="zh-CN" altLang="en-US" sz="2000" dirty="0"/>
          </a:p>
          <a:p>
            <a:r>
              <a:rPr lang="en-US" altLang="zh-CN" sz="2000" dirty="0"/>
              <a:t>         </a:t>
            </a:r>
            <a:r>
              <a:rPr lang="zh-CN" altLang="en-US" sz="2000" dirty="0">
                <a:latin typeface="微软雅黑" panose="020B0503020204020204" charset="-122"/>
                <a:ea typeface="微软雅黑" panose="020B0503020204020204" charset="-122"/>
                <a:cs typeface="微软雅黑" panose="020B0503020204020204" charset="-122"/>
              </a:rPr>
              <a:t>立场识别的定义有很多种，最常见的是：将观点自动分类为</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支持，反对，中立</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FF0000"/>
                </a:solidFill>
                <a:latin typeface="Times New Roman" panose="02020603050405020304" charset="0"/>
                <a:ea typeface="微软雅黑" panose="020B0503020204020204" charset="-122"/>
                <a:cs typeface="Times New Roman" panose="02020603050405020304" charset="0"/>
                <a:sym typeface="+mn-ea"/>
              </a:rPr>
              <a:t>{favor,against,neither}</a:t>
            </a:r>
            <a:r>
              <a:rPr lang="zh-CN" altLang="en-US" sz="2000" dirty="0">
                <a:latin typeface="微软雅黑" panose="020B0503020204020204" charset="-122"/>
                <a:ea typeface="微软雅黑" panose="020B0503020204020204" charset="-122"/>
                <a:cs typeface="微软雅黑" panose="020B0503020204020204" charset="-122"/>
              </a:rPr>
              <a:t>中的一类。</a:t>
            </a:r>
          </a:p>
          <a:p>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以现实中的社交网络文本为例：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sym typeface="+mn-ea"/>
              </a:rPr>
              <a:t>背景及意义</a:t>
            </a:r>
            <a:endParaRPr lang="zh-CN" altLang="en-US" dirty="0"/>
          </a:p>
        </p:txBody>
      </p:sp>
      <p:sp>
        <p:nvSpPr>
          <p:cNvPr id="4" name="文本框 3"/>
          <p:cNvSpPr txBox="1"/>
          <p:nvPr/>
        </p:nvSpPr>
        <p:spPr>
          <a:xfrm>
            <a:off x="361315" y="1339215"/>
            <a:ext cx="8521700" cy="1938020"/>
          </a:xfrm>
          <a:prstGeom prst="rect">
            <a:avLst/>
          </a:prstGeom>
          <a:noFill/>
        </p:spPr>
        <p:txBody>
          <a:bodyPr wrap="square" rtlCol="0">
            <a:spAutoFit/>
          </a:bodyPr>
          <a:lstStyle/>
          <a:p>
            <a:r>
              <a:rPr lang="en-US" altLang="zh-CN"/>
              <a:t>        </a:t>
            </a:r>
            <a:r>
              <a:rPr lang="zh-CN" altLang="en-US" sz="2000" dirty="0">
                <a:latin typeface="微软雅黑" panose="020B0503020204020204" charset="-122"/>
                <a:ea typeface="微软雅黑" panose="020B0503020204020204" charset="-122"/>
                <a:cs typeface="微软雅黑" panose="020B0503020204020204" charset="-122"/>
              </a:rPr>
              <a:t> 当今社会，社交媒体网站、新闻门户网站和论坛等社交网络言论已越来越自由方便，公众立场识别和挖掘对商业决策者、政府机构有着广泛应用和意义。</a:t>
            </a:r>
          </a:p>
          <a:p>
            <a:r>
              <a:rPr lang="en-US" altLang="zh-CN" sz="2000" dirty="0">
                <a:latin typeface="微软雅黑" panose="020B0503020204020204" charset="-122"/>
                <a:ea typeface="微软雅黑" panose="020B0503020204020204" charset="-122"/>
                <a:cs typeface="微软雅黑" panose="020B0503020204020204" charset="-122"/>
              </a:rPr>
              <a:t>       </a:t>
            </a:r>
          </a:p>
          <a:p>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然而，文本立场识别仍然面临着许多困难，如：</a:t>
            </a:r>
          </a:p>
          <a:p>
            <a:pPr indent="0">
              <a:buFont typeface="+mj-ea"/>
              <a:buNone/>
            </a:pPr>
            <a:r>
              <a:rPr lang="en-US" altLang="zh-CN" sz="2000" dirty="0">
                <a:latin typeface="微软雅黑" panose="020B0503020204020204" charset="-122"/>
                <a:ea typeface="微软雅黑" panose="020B0503020204020204" charset="-122"/>
                <a:cs typeface="微软雅黑" panose="020B0503020204020204" charset="-122"/>
              </a:rPr>
              <a:t>       </a:t>
            </a:r>
          </a:p>
        </p:txBody>
      </p:sp>
      <p:sp>
        <p:nvSpPr>
          <p:cNvPr id="5" name="文本框 4"/>
          <p:cNvSpPr txBox="1"/>
          <p:nvPr/>
        </p:nvSpPr>
        <p:spPr>
          <a:xfrm>
            <a:off x="902335" y="3317875"/>
            <a:ext cx="7980045" cy="1938020"/>
          </a:xfrm>
          <a:prstGeom prst="rect">
            <a:avLst/>
          </a:prstGeom>
          <a:noFill/>
        </p:spPr>
        <p:txBody>
          <a:bodyPr wrap="square" rtlCol="0">
            <a:spAutoFit/>
            <a:scene3d>
              <a:camera prst="orthographicFront"/>
              <a:lightRig rig="threePt" dir="t"/>
            </a:scene3d>
          </a:bodyPr>
          <a:lstStyle/>
          <a:p>
            <a:pPr marL="285750" indent="-285750">
              <a:buFont typeface="Wingdings" panose="05000000000000000000" charset="0"/>
              <a:buChar char="l"/>
            </a:pP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需要非常复杂的自然语言处理</a:t>
            </a: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altLang="zh-CN" sz="2000" dirty="0">
                <a:solidFill>
                  <a:schemeClr val="accent1"/>
                </a:solidFill>
                <a:effectLst>
                  <a:outerShdw blurRad="38100" dist="25400" dir="5400000" algn="ctr" rotWithShape="0">
                    <a:srgbClr val="6E747A">
                      <a:alpha val="43000"/>
                    </a:srgbClr>
                  </a:outerShdw>
                </a:effectLst>
                <a:latin typeface="Times New Roman" panose="02020603050405020304" charset="0"/>
                <a:ea typeface="微软雅黑" panose="020B0503020204020204" charset="-122"/>
                <a:cs typeface="Times New Roman" panose="02020603050405020304" charset="0"/>
                <a:sym typeface="+mn-ea"/>
              </a:rPr>
              <a:t>NLP</a:t>
            </a: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模型。</a:t>
            </a:r>
          </a:p>
          <a:p>
            <a:pPr marL="285750" indent="-285750">
              <a:buFont typeface="Wingdings" panose="05000000000000000000" charset="0"/>
              <a:buChar char="l"/>
            </a:pPr>
            <a:endPar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marL="285750" indent="-285750">
              <a:buFont typeface="Wingdings" panose="05000000000000000000" charset="0"/>
              <a:buChar char="l"/>
            </a:pP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 传统的</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立场识别</a:t>
            </a:r>
            <a:r>
              <a:rPr lang="en-US" altLang="zh-CN" sz="2000" dirty="0">
                <a:solidFill>
                  <a:schemeClr val="accent1"/>
                </a:solidFill>
                <a:effectLst>
                  <a:outerShdw blurRad="38100" dist="25400" dir="5400000" algn="ctr" rotWithShape="0">
                    <a:srgbClr val="6E747A">
                      <a:alpha val="43000"/>
                    </a:srgbClr>
                  </a:outerShdw>
                </a:effectLst>
                <a:latin typeface="Times New Roman" panose="02020603050405020304" charset="0"/>
                <a:ea typeface="微软雅黑" panose="020B0503020204020204" charset="-122"/>
                <a:cs typeface="Times New Roman" panose="02020603050405020304" charset="0"/>
              </a:rPr>
              <a:t>NLP</a:t>
            </a: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模型需要有标记的数据进行监督学习</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a:t>
            </a:r>
          </a:p>
          <a:p>
            <a:pPr marL="285750" indent="-285750">
              <a:buFont typeface="Wingdings" panose="05000000000000000000" charset="0"/>
              <a:buChar char="l"/>
            </a:pPr>
            <a:endPar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获取</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正确</a:t>
            </a: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标记</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的</a:t>
            </a: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文本标签本身就是</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困难的事情，需要的代价巨大。</a:t>
            </a:r>
            <a:endPar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l"/>
            </a:pPr>
            <a:endPar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背景及意义</a:t>
            </a:r>
            <a:endParaRPr lang="zh-CN" altLang="en-US" dirty="0"/>
          </a:p>
        </p:txBody>
      </p:sp>
      <p:pic>
        <p:nvPicPr>
          <p:cNvPr id="5" name="图片 4"/>
          <p:cNvPicPr>
            <a:picLocks noChangeAspect="1"/>
          </p:cNvPicPr>
          <p:nvPr>
            <p:custDataLst>
              <p:tags r:id="rId1"/>
            </p:custDataLst>
          </p:nvPr>
        </p:nvPicPr>
        <p:blipFill>
          <a:blip r:embed="rId4"/>
          <a:stretch>
            <a:fillRect/>
          </a:stretch>
        </p:blipFill>
        <p:spPr>
          <a:xfrm>
            <a:off x="4051300" y="2686685"/>
            <a:ext cx="5002530" cy="2279015"/>
          </a:xfrm>
          <a:prstGeom prst="rect">
            <a:avLst/>
          </a:prstGeom>
        </p:spPr>
      </p:pic>
      <p:sp>
        <p:nvSpPr>
          <p:cNvPr id="7" name="文本框 6"/>
          <p:cNvSpPr txBox="1"/>
          <p:nvPr/>
        </p:nvSpPr>
        <p:spPr>
          <a:xfrm>
            <a:off x="332105" y="1006475"/>
            <a:ext cx="8482965" cy="1476375"/>
          </a:xfrm>
          <a:prstGeom prst="rect">
            <a:avLst/>
          </a:prstGeom>
          <a:noFill/>
        </p:spPr>
        <p:txBody>
          <a:bodyPr wrap="square" rtlCol="0">
            <a:spAutoFit/>
          </a:bodyPr>
          <a:lstStyle/>
          <a:p>
            <a:r>
              <a:rPr lang="en-US" altLang="zh-CN"/>
              <a:t>         </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弱监督学习</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Times New Roman" panose="02020603050405020304" charset="0"/>
                <a:ea typeface="微软雅黑" panose="020B0503020204020204" charset="-122"/>
                <a:cs typeface="Times New Roman" panose="02020603050405020304" charset="0"/>
              </a:rPr>
              <a:t>Weakly Supervised Learning</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baseline="300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是相对于有监督学习和无监督学习来说的，对于一个只有部分标签的数据集，但还是想训练一个不错的模型，我们称其为弱监督学习。</a:t>
            </a:r>
          </a:p>
          <a:p>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      弱监督学习一般可以根据数据类型分为三类：       </a:t>
            </a:r>
          </a:p>
        </p:txBody>
      </p:sp>
      <p:sp>
        <p:nvSpPr>
          <p:cNvPr id="8" name="文本框 7"/>
          <p:cNvSpPr txBox="1"/>
          <p:nvPr/>
        </p:nvSpPr>
        <p:spPr>
          <a:xfrm>
            <a:off x="45085" y="2717800"/>
            <a:ext cx="3930015" cy="230695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rgbClr val="FF0000"/>
                </a:solidFill>
                <a:latin typeface="微软雅黑" panose="020B0503020204020204" charset="-122"/>
                <a:ea typeface="微软雅黑" panose="020B0503020204020204" charset="-122"/>
                <a:cs typeface="微软雅黑" panose="020B0503020204020204" charset="-122"/>
                <a:sym typeface="+mn-ea"/>
              </a:rPr>
              <a:t>不完整监督学习</a:t>
            </a:r>
            <a:r>
              <a:rPr lang="en-US" altLang="zh-CN" sz="1600" dirty="0">
                <a:solidFill>
                  <a:schemeClr val="tx1"/>
                </a:solidFill>
                <a:latin typeface="Times New Roman" panose="02020603050405020304" charset="0"/>
                <a:ea typeface="微软雅黑" panose="020B0503020204020204" charset="-122"/>
                <a:cs typeface="Times New Roman" panose="02020603050405020304" charset="0"/>
                <a:sym typeface="+mn-ea"/>
              </a:rPr>
              <a:t>(</a:t>
            </a:r>
            <a:r>
              <a:rPr lang="zh-CN" altLang="en-US" sz="1600" dirty="0">
                <a:solidFill>
                  <a:schemeClr val="tx1"/>
                </a:solidFill>
                <a:latin typeface="Times New Roman" panose="02020603050405020304" charset="0"/>
                <a:ea typeface="微软雅黑" panose="020B0503020204020204" charset="-122"/>
                <a:cs typeface="Times New Roman" panose="02020603050405020304" charset="0"/>
                <a:sym typeface="+mn-ea"/>
              </a:rPr>
              <a:t>incomplete supervised learning</a:t>
            </a:r>
            <a:r>
              <a:rPr lang="en-US" altLang="zh-CN" sz="1600" dirty="0">
                <a:solidFill>
                  <a:schemeClr val="tx1"/>
                </a:solidFill>
                <a:latin typeface="Times New Roman" panose="02020603050405020304" charset="0"/>
                <a:ea typeface="微软雅黑" panose="020B0503020204020204" charset="-122"/>
                <a:cs typeface="Times New Roman" panose="02020603050405020304" charset="0"/>
                <a:sym typeface="+mn-ea"/>
              </a:rPr>
              <a:t>)</a:t>
            </a:r>
            <a:r>
              <a:rPr lang="zh-CN" altLang="en-US" sz="1600" dirty="0">
                <a:latin typeface="微软雅黑" panose="020B0503020204020204" charset="-122"/>
                <a:ea typeface="微软雅黑" panose="020B0503020204020204" charset="-122"/>
                <a:cs typeface="微软雅黑" panose="020B0503020204020204" charset="-122"/>
                <a:sym typeface="+mn-ea"/>
              </a:rPr>
              <a:t>：数据中只有一部分由标记。</a:t>
            </a:r>
          </a:p>
          <a:p>
            <a:endParaRPr lang="zh-CN" altLang="en-US" sz="1600" dirty="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1600" dirty="0">
                <a:solidFill>
                  <a:srgbClr val="FF0000"/>
                </a:solidFill>
                <a:latin typeface="微软雅黑" panose="020B0503020204020204" charset="-122"/>
                <a:ea typeface="微软雅黑" panose="020B0503020204020204" charset="-122"/>
                <a:cs typeface="微软雅黑" panose="020B0503020204020204" charset="-122"/>
                <a:sym typeface="+mn-ea"/>
              </a:rPr>
              <a:t>不确切监督学习</a:t>
            </a:r>
            <a:r>
              <a:rPr lang="en-US" altLang="zh-CN" sz="1600" dirty="0">
                <a:solidFill>
                  <a:schemeClr val="tx1"/>
                </a:solidFill>
                <a:latin typeface="Times New Roman" panose="02020603050405020304" charset="0"/>
                <a:ea typeface="微软雅黑" panose="020B0503020204020204" charset="-122"/>
                <a:cs typeface="Times New Roman" panose="02020603050405020304" charset="0"/>
                <a:sym typeface="+mn-ea"/>
              </a:rPr>
              <a:t>(</a:t>
            </a:r>
            <a:r>
              <a:rPr lang="zh-CN" altLang="en-US" sz="1600" dirty="0">
                <a:solidFill>
                  <a:schemeClr val="tx1"/>
                </a:solidFill>
                <a:latin typeface="Times New Roman" panose="02020603050405020304" charset="0"/>
                <a:ea typeface="微软雅黑" panose="020B0503020204020204" charset="-122"/>
                <a:cs typeface="Times New Roman" panose="02020603050405020304" charset="0"/>
                <a:sym typeface="+mn-ea"/>
              </a:rPr>
              <a:t>inexact supervised learning</a:t>
            </a:r>
            <a:r>
              <a:rPr lang="en-US" altLang="zh-CN" sz="1600" dirty="0">
                <a:solidFill>
                  <a:schemeClr val="tx1"/>
                </a:solidFill>
                <a:latin typeface="Times New Roman" panose="02020603050405020304" charset="0"/>
                <a:ea typeface="微软雅黑" panose="020B0503020204020204" charset="-122"/>
                <a:cs typeface="Times New Roman" panose="02020603050405020304" charset="0"/>
                <a:sym typeface="+mn-ea"/>
              </a:rPr>
              <a:t>)</a:t>
            </a:r>
            <a:r>
              <a:rPr lang="zh-CN" altLang="en-US" sz="1600" dirty="0">
                <a:latin typeface="微软雅黑" panose="020B0503020204020204" charset="-122"/>
                <a:ea typeface="微软雅黑" panose="020B0503020204020204" charset="-122"/>
                <a:cs typeface="微软雅黑" panose="020B0503020204020204" charset="-122"/>
                <a:sym typeface="+mn-ea"/>
              </a:rPr>
              <a:t>：数据中标记数据粗粒度太大。</a:t>
            </a:r>
          </a:p>
          <a:p>
            <a:endParaRPr lang="zh-CN" altLang="en-US" sz="1600" dirty="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1600" dirty="0">
                <a:solidFill>
                  <a:srgbClr val="FF0000"/>
                </a:solidFill>
                <a:latin typeface="微软雅黑" panose="020B0503020204020204" charset="-122"/>
                <a:ea typeface="微软雅黑" panose="020B0503020204020204" charset="-122"/>
                <a:cs typeface="微软雅黑" panose="020B0503020204020204" charset="-122"/>
                <a:sym typeface="+mn-ea"/>
              </a:rPr>
              <a:t>不准确监督学习</a:t>
            </a:r>
            <a:r>
              <a:rPr lang="en-US" altLang="zh-CN" sz="1600" dirty="0">
                <a:solidFill>
                  <a:schemeClr val="tx1"/>
                </a:solidFill>
                <a:latin typeface="Times New Roman" panose="02020603050405020304" charset="0"/>
                <a:ea typeface="微软雅黑" panose="020B0503020204020204" charset="-122"/>
                <a:cs typeface="Times New Roman" panose="02020603050405020304" charset="0"/>
                <a:sym typeface="+mn-ea"/>
              </a:rPr>
              <a:t>(</a:t>
            </a:r>
            <a:r>
              <a:rPr lang="zh-CN" altLang="en-US" sz="1600" dirty="0">
                <a:solidFill>
                  <a:schemeClr val="tx1"/>
                </a:solidFill>
                <a:latin typeface="Times New Roman" panose="02020603050405020304" charset="0"/>
                <a:ea typeface="微软雅黑" panose="020B0503020204020204" charset="-122"/>
                <a:cs typeface="Times New Roman" panose="02020603050405020304" charset="0"/>
                <a:sym typeface="+mn-ea"/>
              </a:rPr>
              <a:t>inaccurate supervised learning</a:t>
            </a:r>
            <a:r>
              <a:rPr lang="en-US" altLang="zh-CN" sz="1600" dirty="0">
                <a:solidFill>
                  <a:schemeClr val="tx1"/>
                </a:solidFill>
                <a:latin typeface="Times New Roman" panose="02020603050405020304" charset="0"/>
                <a:ea typeface="微软雅黑" panose="020B0503020204020204" charset="-122"/>
                <a:cs typeface="Times New Roman" panose="02020603050405020304" charset="0"/>
                <a:sym typeface="+mn-ea"/>
              </a:rPr>
              <a:t>)</a:t>
            </a:r>
            <a:r>
              <a:rPr lang="zh-CN" altLang="en-US" sz="1600" dirty="0">
                <a:latin typeface="微软雅黑" panose="020B0503020204020204" charset="-122"/>
                <a:ea typeface="微软雅黑" panose="020B0503020204020204" charset="-122"/>
                <a:cs typeface="微软雅黑" panose="020B0503020204020204" charset="-122"/>
                <a:sym typeface="+mn-ea"/>
              </a:rPr>
              <a:t>：数据中标签错误。</a:t>
            </a:r>
            <a:endParaRPr lang="zh-CN" altLang="en-US" sz="1600" dirty="0">
              <a:latin typeface="微软雅黑" panose="020B0503020204020204" charset="-122"/>
              <a:ea typeface="微软雅黑" panose="020B0503020204020204" charset="-122"/>
              <a:cs typeface="微软雅黑" panose="020B0503020204020204" charset="-122"/>
            </a:endParaRPr>
          </a:p>
          <a:p>
            <a:endParaRPr lang="zh-CN" altLang="en-US"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PART 2</a:t>
            </a:r>
          </a:p>
        </p:txBody>
      </p:sp>
      <p:sp>
        <p:nvSpPr>
          <p:cNvPr id="5" name="矩形 4"/>
          <p:cNvSpPr/>
          <p:nvPr/>
        </p:nvSpPr>
        <p:spPr>
          <a:xfrm>
            <a:off x="-122872" y="2136934"/>
            <a:ext cx="9434036" cy="1922621"/>
          </a:xfrm>
          <a:prstGeom prst="rect">
            <a:avLst/>
          </a:prstGeom>
          <a:solidFill>
            <a:srgbClr val="073E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3860324" y="3488531"/>
            <a:ext cx="2268379" cy="368300"/>
          </a:xfrm>
          <a:prstGeom prst="rect">
            <a:avLst/>
          </a:prstGeom>
          <a:noFill/>
        </p:spPr>
        <p:txBody>
          <a:bodyPr wrap="square" rtlCol="0">
            <a:spAutoFit/>
          </a:bodyPr>
          <a:lstStyle/>
          <a:p>
            <a:pPr marL="342900" indent="-342900" algn="l">
              <a:buFont typeface="Wingdings" panose="05000000000000000000" charset="0"/>
              <a:buChar char="l"/>
            </a:pPr>
            <a:r>
              <a:rPr lang="zh-CN" altLang="en-US">
                <a:solidFill>
                  <a:schemeClr val="bg1"/>
                </a:solidFill>
              </a:rPr>
              <a:t>传统方法</a:t>
            </a:r>
          </a:p>
        </p:txBody>
      </p:sp>
      <p:pic>
        <p:nvPicPr>
          <p:cNvPr id="9" name="图片 8" descr="u=3633024110,1049183559&amp;fm=26&amp;gp=0"/>
          <p:cNvPicPr>
            <a:picLocks noChangeAspect="1"/>
          </p:cNvPicPr>
          <p:nvPr/>
        </p:nvPicPr>
        <p:blipFill>
          <a:blip r:embed="rId3"/>
          <a:stretch>
            <a:fillRect/>
          </a:stretch>
        </p:blipFill>
        <p:spPr>
          <a:xfrm>
            <a:off x="1664018" y="2448878"/>
            <a:ext cx="952024" cy="952024"/>
          </a:xfrm>
          <a:prstGeom prst="rect">
            <a:avLst/>
          </a:prstGeom>
        </p:spPr>
      </p:pic>
      <p:sp>
        <p:nvSpPr>
          <p:cNvPr id="11" name="文本框 10"/>
          <p:cNvSpPr txBox="1"/>
          <p:nvPr/>
        </p:nvSpPr>
        <p:spPr>
          <a:xfrm>
            <a:off x="1612583" y="3488531"/>
            <a:ext cx="1251585" cy="460375"/>
          </a:xfrm>
          <a:prstGeom prst="rect">
            <a:avLst/>
          </a:prstGeom>
          <a:noFill/>
        </p:spPr>
        <p:txBody>
          <a:bodyPr wrap="square" rtlCol="0">
            <a:spAutoFit/>
          </a:bodyPr>
          <a:lstStyle/>
          <a:p>
            <a:r>
              <a:rPr lang="en-US" altLang="zh-CN" sz="2400">
                <a:solidFill>
                  <a:schemeClr val="bg1"/>
                </a:solidFill>
                <a:latin typeface="Times New Roman" panose="02020603050405020304" charset="0"/>
                <a:ea typeface="微软雅黑" panose="020B0503020204020204" charset="-122"/>
                <a:cs typeface="Times New Roman" panose="02020603050405020304" charset="0"/>
              </a:rPr>
              <a:t>PART 2</a:t>
            </a:r>
          </a:p>
        </p:txBody>
      </p:sp>
      <p:sp>
        <p:nvSpPr>
          <p:cNvPr id="12" name="文本框 11"/>
          <p:cNvSpPr txBox="1"/>
          <p:nvPr/>
        </p:nvSpPr>
        <p:spPr>
          <a:xfrm>
            <a:off x="3095943" y="2478723"/>
            <a:ext cx="5756910" cy="768350"/>
          </a:xfrm>
          <a:prstGeom prst="rect">
            <a:avLst/>
          </a:prstGeom>
          <a:noFill/>
        </p:spPr>
        <p:txBody>
          <a:bodyPr wrap="square" rtlCol="0">
            <a:spAutoFit/>
          </a:bodyPr>
          <a:lstStyle/>
          <a:p>
            <a:pPr algn="ctr"/>
            <a:r>
              <a:rPr lang="en-US" altLang="zh-CN" sz="4400">
                <a:solidFill>
                  <a:schemeClr val="bg1"/>
                </a:solidFill>
                <a:latin typeface="微软雅黑" panose="020B0503020204020204" charset="-122"/>
                <a:ea typeface="微软雅黑" panose="020B0503020204020204" charset="-122"/>
                <a:cs typeface="微软雅黑" panose="020B0503020204020204" charset="-122"/>
              </a:rPr>
              <a:t>2.</a:t>
            </a:r>
            <a:r>
              <a:rPr lang="zh-CN" altLang="en-US" sz="4400">
                <a:solidFill>
                  <a:schemeClr val="bg1"/>
                </a:solidFill>
                <a:latin typeface="微软雅黑" panose="020B0503020204020204" charset="-122"/>
                <a:ea typeface="微软雅黑" panose="020B0503020204020204" charset="-122"/>
                <a:cs typeface="微软雅黑" panose="020B0503020204020204" charset="-122"/>
              </a:rPr>
              <a:t>国内外研究现状</a:t>
            </a:r>
            <a:r>
              <a:rPr lang="en-US" altLang="zh-CN" sz="4400">
                <a:solidFill>
                  <a:schemeClr val="bg1"/>
                </a:solidFill>
                <a:latin typeface="微软雅黑" panose="020B0503020204020204" charset="-122"/>
                <a:ea typeface="微软雅黑" panose="020B0503020204020204" charset="-122"/>
                <a:cs typeface="微软雅黑" panose="020B0503020204020204" charset="-122"/>
              </a:rPr>
              <a:t> </a:t>
            </a:r>
          </a:p>
        </p:txBody>
      </p:sp>
      <p:sp>
        <p:nvSpPr>
          <p:cNvPr id="13" name="文本框 12"/>
          <p:cNvSpPr txBox="1"/>
          <p:nvPr/>
        </p:nvSpPr>
        <p:spPr>
          <a:xfrm>
            <a:off x="6250305" y="3488690"/>
            <a:ext cx="2484120" cy="368300"/>
          </a:xfrm>
          <a:prstGeom prst="rect">
            <a:avLst/>
          </a:prstGeom>
          <a:noFill/>
        </p:spPr>
        <p:txBody>
          <a:bodyPr wrap="square" rtlCol="0">
            <a:spAutoFit/>
          </a:bodyPr>
          <a:lstStyle/>
          <a:p>
            <a:pPr marL="342900" indent="-342900" algn="l">
              <a:buFont typeface="Wingdings" panose="05000000000000000000" charset="0"/>
              <a:buChar char="l"/>
            </a:pPr>
            <a:r>
              <a:rPr lang="zh-CN" altLang="en-US">
                <a:solidFill>
                  <a:schemeClr val="bg1"/>
                </a:solidFill>
              </a:rPr>
              <a:t>新兴的弱监督方法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国内外研究现状</a:t>
            </a:r>
          </a:p>
        </p:txBody>
      </p:sp>
      <p:sp>
        <p:nvSpPr>
          <p:cNvPr id="3" name="文本框 2"/>
          <p:cNvSpPr txBox="1"/>
          <p:nvPr/>
        </p:nvSpPr>
        <p:spPr>
          <a:xfrm>
            <a:off x="406400" y="1119505"/>
            <a:ext cx="838581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文本立场识别的相关方法：</a:t>
            </a:r>
            <a:endParaRPr lang="en-US" altLang="zh-CN" sz="2000">
              <a:latin typeface="微软雅黑" panose="020B0503020204020204" charset="-122"/>
              <a:ea typeface="微软雅黑" panose="020B0503020204020204" charset="-122"/>
            </a:endParaRPr>
          </a:p>
        </p:txBody>
      </p:sp>
      <p:pic>
        <p:nvPicPr>
          <p:cNvPr id="101" name="图片 100"/>
          <p:cNvPicPr/>
          <p:nvPr/>
        </p:nvPicPr>
        <p:blipFill>
          <a:blip r:embed="rId3"/>
          <a:srcRect l="8478" t="2857" r="7054" b="10224"/>
          <a:stretch>
            <a:fillRect/>
          </a:stretch>
        </p:blipFill>
        <p:spPr>
          <a:xfrm>
            <a:off x="4758690" y="2106930"/>
            <a:ext cx="4033520" cy="2715260"/>
          </a:xfrm>
          <a:prstGeom prst="rect">
            <a:avLst/>
          </a:prstGeom>
          <a:noFill/>
          <a:ln w="9525">
            <a:noFill/>
          </a:ln>
        </p:spPr>
      </p:pic>
      <p:sp>
        <p:nvSpPr>
          <p:cNvPr id="4" name="文本框 3"/>
          <p:cNvSpPr txBox="1"/>
          <p:nvPr/>
        </p:nvSpPr>
        <p:spPr>
          <a:xfrm>
            <a:off x="429260" y="2263775"/>
            <a:ext cx="4318000" cy="2553335"/>
          </a:xfrm>
          <a:prstGeom prst="rect">
            <a:avLst/>
          </a:prstGeom>
          <a:noFill/>
        </p:spPr>
        <p:txBody>
          <a:bodyPr wrap="square" rtlCol="0">
            <a:spAutoFit/>
          </a:bodyPr>
          <a:lstStyle/>
          <a:p>
            <a:pPr marL="342900" indent="-342900">
              <a:buFont typeface="Wingdings" panose="05000000000000000000" charset="0"/>
              <a:buChar char="l"/>
            </a:pPr>
            <a:r>
              <a:rPr lang="zh-CN" altLang="en-US" sz="2000">
                <a:latin typeface="微软雅黑" panose="020B0503020204020204" charset="-122"/>
                <a:ea typeface="微软雅黑" panose="020B0503020204020204" charset="-122"/>
              </a:rPr>
              <a:t>基于机器学习的方法</a:t>
            </a:r>
          </a:p>
          <a:p>
            <a:pPr marL="342900" indent="-342900">
              <a:buFont typeface="Wingdings" panose="05000000000000000000" charset="0"/>
              <a:buChar char="l"/>
            </a:pPr>
            <a:endParaRPr lang="zh-CN" altLang="en-US" sz="2000">
              <a:latin typeface="微软雅黑" panose="020B0503020204020204" charset="-122"/>
              <a:ea typeface="微软雅黑" panose="020B0503020204020204" charset="-122"/>
            </a:endParaRPr>
          </a:p>
          <a:p>
            <a:pPr marL="342900" indent="-342900">
              <a:buFont typeface="Wingdings" panose="05000000000000000000" charset="0"/>
              <a:buChar char="l"/>
            </a:pPr>
            <a:r>
              <a:rPr lang="zh-CN" altLang="en-US" sz="2000">
                <a:latin typeface="微软雅黑" panose="020B0503020204020204" charset="-122"/>
                <a:ea typeface="微软雅黑" panose="020B0503020204020204" charset="-122"/>
              </a:rPr>
              <a:t>基于深度学习的方法</a:t>
            </a:r>
          </a:p>
          <a:p>
            <a:pPr marL="342900" indent="-342900">
              <a:buFont typeface="Wingdings" panose="05000000000000000000" charset="0"/>
              <a:buChar char="l"/>
            </a:pPr>
            <a:endParaRPr lang="zh-CN" altLang="en-US" sz="2000">
              <a:latin typeface="微软雅黑" panose="020B0503020204020204" charset="-122"/>
              <a:ea typeface="微软雅黑" panose="020B0503020204020204" charset="-122"/>
            </a:endParaRPr>
          </a:p>
          <a:p>
            <a:pPr marL="342900" indent="-342900">
              <a:buFont typeface="Wingdings" panose="05000000000000000000" charset="0"/>
              <a:buChar char="l"/>
            </a:pPr>
            <a:r>
              <a:rPr lang="zh-CN" altLang="en-US" sz="2000">
                <a:latin typeface="微软雅黑" panose="020B0503020204020204" charset="-122"/>
                <a:ea typeface="微软雅黑" panose="020B0503020204020204" charset="-122"/>
              </a:rPr>
              <a:t>集成学习的方法</a:t>
            </a:r>
          </a:p>
          <a:p>
            <a:pPr indent="0">
              <a:buFont typeface="Wingdings" panose="05000000000000000000" charset="0"/>
              <a:buNone/>
            </a:pPr>
            <a:r>
              <a:rPr lang="en-US" altLang="zh-CN" sz="2000">
                <a:latin typeface="微软雅黑" panose="020B0503020204020204" charset="-122"/>
                <a:ea typeface="微软雅黑" panose="020B0503020204020204" charset="-122"/>
              </a:rPr>
              <a:t>     .....</a:t>
            </a:r>
          </a:p>
          <a:p>
            <a:pPr indent="0">
              <a:buFont typeface="Wingdings" panose="05000000000000000000" charset="0"/>
              <a:buNone/>
            </a:pPr>
            <a:endParaRPr lang="en-US" altLang="zh-CN" sz="2000">
              <a:latin typeface="微软雅黑" panose="020B0503020204020204" charset="-122"/>
              <a:ea typeface="微软雅黑" panose="020B0503020204020204" charset="-122"/>
            </a:endParaRPr>
          </a:p>
          <a:p>
            <a:pPr marL="342900" indent="-342900">
              <a:buFont typeface="Wingdings" panose="05000000000000000000" charset="0"/>
              <a:buChar char="l"/>
            </a:pPr>
            <a:r>
              <a:rPr lang="zh-CN" altLang="en-US" sz="2000">
                <a:solidFill>
                  <a:srgbClr val="FF0000"/>
                </a:solidFill>
                <a:latin typeface="微软雅黑" panose="020B0503020204020204" charset="-122"/>
                <a:ea typeface="微软雅黑" panose="020B0503020204020204" charset="-122"/>
              </a:rPr>
              <a:t>新兴的弱监督方法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国内外研究现状</a:t>
            </a:r>
          </a:p>
        </p:txBody>
      </p:sp>
      <p:sp>
        <p:nvSpPr>
          <p:cNvPr id="3" name="文本框 2"/>
          <p:cNvSpPr txBox="1"/>
          <p:nvPr/>
        </p:nvSpPr>
        <p:spPr>
          <a:xfrm>
            <a:off x="372110" y="904240"/>
            <a:ext cx="866838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基于弱监督的文本立场识别方法论文综述：</a:t>
            </a:r>
          </a:p>
        </p:txBody>
      </p:sp>
      <p:sp>
        <p:nvSpPr>
          <p:cNvPr id="6" name="文本框 5"/>
          <p:cNvSpPr txBox="1"/>
          <p:nvPr/>
        </p:nvSpPr>
        <p:spPr>
          <a:xfrm>
            <a:off x="396875" y="1496060"/>
            <a:ext cx="8510270" cy="369252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cs typeface="微软雅黑" panose="020B0503020204020204" charset="-122"/>
              </a:rPr>
              <a:t>       </a:t>
            </a:r>
            <a:r>
              <a:rPr lang="en-US" altLang="zh-CN">
                <a:latin typeface="Times New Roman" panose="02020603050405020304" charset="0"/>
                <a:ea typeface="微软雅黑" panose="020B0503020204020204" charset="-122"/>
                <a:cs typeface="Times New Roman" panose="02020603050405020304" charset="0"/>
              </a:rPr>
              <a:t>2016</a:t>
            </a:r>
            <a:r>
              <a:rPr lang="en-US" altLang="zh-CN">
                <a:latin typeface="微软雅黑" panose="020B0503020204020204" charset="-122"/>
                <a:ea typeface="微软雅黑" panose="020B0503020204020204" charset="-122"/>
                <a:cs typeface="微软雅黑" panose="020B0503020204020204" charset="-122"/>
              </a:rPr>
              <a:t>年,</a:t>
            </a:r>
            <a:r>
              <a:rPr lang="en-US" altLang="zh-CN">
                <a:latin typeface="Times New Roman" panose="02020603050405020304" charset="0"/>
                <a:ea typeface="微软雅黑" panose="020B0503020204020204" charset="-122"/>
                <a:cs typeface="Times New Roman" panose="02020603050405020304" charset="0"/>
              </a:rPr>
              <a:t>Javid</a:t>
            </a:r>
            <a:r>
              <a:rPr lang="zh-CN" altLang="en-US">
                <a:latin typeface="微软雅黑" panose="020B0503020204020204" charset="-122"/>
                <a:ea typeface="微软雅黑" panose="020B0503020204020204" charset="-122"/>
                <a:cs typeface="微软雅黑" panose="020B0503020204020204" charset="-122"/>
              </a:rPr>
              <a:t>等人</a:t>
            </a:r>
            <a:r>
              <a:rPr lang="en-US" altLang="zh-CN" sz="2400" baseline="30000">
                <a:latin typeface="微软雅黑" panose="020B0503020204020204" charset="-122"/>
                <a:ea typeface="微软雅黑" panose="020B0503020204020204" charset="-122"/>
                <a:cs typeface="微软雅黑" panose="020B0503020204020204" charset="-122"/>
              </a:rPr>
              <a:t>[3]</a:t>
            </a:r>
            <a:r>
              <a:rPr lang="en-US" altLang="zh-CN">
                <a:latin typeface="微软雅黑" panose="020B0503020204020204" charset="-122"/>
                <a:ea typeface="微软雅黑" panose="020B0503020204020204" charset="-122"/>
                <a:cs typeface="微软雅黑" panose="020B0503020204020204" charset="-122"/>
              </a:rPr>
              <a:t>提出了一个弱监督立场分类模型，将用户社交关系作为模型的潜在变量</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首先训练了一个马尔可夫随机场模型，以此得到一些有噪声的标签，进而使用这些标签训练一个</a:t>
            </a:r>
            <a:r>
              <a:rPr lang="en-US" altLang="zh-CN">
                <a:latin typeface="Times New Roman" panose="02020603050405020304" charset="0"/>
                <a:ea typeface="微软雅黑" panose="020B0503020204020204" charset="-122"/>
                <a:cs typeface="Times New Roman" panose="02020603050405020304" charset="0"/>
              </a:rPr>
              <a:t>SVM</a:t>
            </a:r>
            <a:r>
              <a:rPr lang="en-US" altLang="zh-CN">
                <a:latin typeface="微软雅黑" panose="020B0503020204020204" charset="-122"/>
                <a:ea typeface="微软雅黑" panose="020B0503020204020204" charset="-122"/>
                <a:cs typeface="微软雅黑" panose="020B0503020204020204" charset="-122"/>
              </a:rPr>
              <a:t>分类器，得到了比较好的推特文本立场判别模型。</a:t>
            </a:r>
          </a:p>
          <a:p>
            <a:endParaRPr lang="en-US" altLang="zh-CN">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rPr>
              <a:t>       </a:t>
            </a:r>
            <a:r>
              <a:rPr lang="en-US" altLang="zh-CN">
                <a:latin typeface="Times New Roman" panose="02020603050405020304" charset="0"/>
                <a:ea typeface="微软雅黑" panose="020B0503020204020204" charset="-122"/>
                <a:cs typeface="Times New Roman" panose="02020603050405020304" charset="0"/>
              </a:rPr>
              <a:t>2017</a:t>
            </a:r>
            <a:r>
              <a:rPr lang="zh-CN" altLang="en-US">
                <a:latin typeface="微软雅黑" panose="020B0503020204020204" charset="-122"/>
                <a:ea typeface="微软雅黑" panose="020B0503020204020204" charset="-122"/>
                <a:cs typeface="微软雅黑" panose="020B0503020204020204" charset="-122"/>
              </a:rPr>
              <a:t>年</a:t>
            </a:r>
            <a:r>
              <a:rPr lang="zh-CN" altLang="en-US">
                <a:latin typeface="Times New Roman" panose="02020603050405020304" charset="0"/>
                <a:ea typeface="微软雅黑" panose="020B0503020204020204" charset="-122"/>
                <a:cs typeface="Times New Roman" panose="02020603050405020304" charset="0"/>
              </a:rPr>
              <a:t>Rui Dong等人</a:t>
            </a:r>
            <a:r>
              <a:rPr lang="en-US" altLang="zh-CN" sz="2400" baseline="30000">
                <a:latin typeface="Times New Roman" panose="02020603050405020304" charset="0"/>
                <a:ea typeface="微软雅黑" panose="020B0503020204020204" charset="-122"/>
                <a:cs typeface="Times New Roman" panose="02020603050405020304" charset="0"/>
              </a:rPr>
              <a:t>[4]</a:t>
            </a:r>
            <a:r>
              <a:rPr lang="en-US" altLang="zh-CN">
                <a:latin typeface="微软雅黑" panose="020B0503020204020204" charset="-122"/>
                <a:ea typeface="微软雅黑" panose="020B0503020204020204" charset="-122"/>
                <a:cs typeface="微软雅黑" panose="020B0503020204020204" charset="-122"/>
              </a:rPr>
              <a:t>提出了一个基于立场的关系正则化文本生成模型，该模型同时考虑了用户措辞和用户之间的关系，得到了更高的准确率。</a:t>
            </a:r>
          </a:p>
          <a:p>
            <a:endParaRPr lang="en-US" altLang="zh-CN">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rPr>
              <a:t>       </a:t>
            </a:r>
            <a:r>
              <a:rPr lang="en-US" altLang="zh-CN">
                <a:latin typeface="Times New Roman" panose="02020603050405020304" charset="0"/>
                <a:ea typeface="微软雅黑" panose="020B0503020204020204" charset="-122"/>
                <a:cs typeface="Times New Roman" panose="02020603050405020304" charset="0"/>
              </a:rPr>
              <a:t>2020</a:t>
            </a:r>
            <a:r>
              <a:rPr lang="en-US" altLang="zh-CN">
                <a:latin typeface="微软雅黑" panose="020B0503020204020204" charset="-122"/>
                <a:ea typeface="微软雅黑" panose="020B0503020204020204" charset="-122"/>
                <a:cs typeface="微软雅黑" panose="020B0503020204020204" charset="-122"/>
              </a:rPr>
              <a:t>年，</a:t>
            </a:r>
            <a:r>
              <a:rPr lang="en-US" altLang="zh-CN">
                <a:latin typeface="Times New Roman" panose="02020603050405020304" charset="0"/>
                <a:ea typeface="微软雅黑" panose="020B0503020204020204" charset="-122"/>
                <a:cs typeface="Times New Roman" panose="02020603050405020304" charset="0"/>
              </a:rPr>
              <a:t>Wei</a:t>
            </a:r>
            <a:r>
              <a:rPr lang="en-US" altLang="zh-CN">
                <a:latin typeface="微软雅黑" panose="020B0503020204020204" charset="-122"/>
                <a:ea typeface="微软雅黑" panose="020B0503020204020204" charset="-122"/>
                <a:cs typeface="微软雅黑" panose="020B0503020204020204" charset="-122"/>
              </a:rPr>
              <a:t>等人</a:t>
            </a:r>
            <a:r>
              <a:rPr lang="en-US" altLang="zh-CN" sz="2400" baseline="30000">
                <a:latin typeface="微软雅黑" panose="020B0503020204020204" charset="-122"/>
                <a:ea typeface="微软雅黑" panose="020B0503020204020204" charset="-122"/>
                <a:cs typeface="微软雅黑" panose="020B0503020204020204" charset="-122"/>
              </a:rPr>
              <a:t>[7]</a:t>
            </a:r>
            <a:r>
              <a:rPr lang="en-US" altLang="zh-CN">
                <a:latin typeface="微软雅黑" panose="020B0503020204020204" charset="-122"/>
                <a:ea typeface="微软雅黑" panose="020B0503020204020204" charset="-122"/>
                <a:cs typeface="微软雅黑" panose="020B0503020204020204" charset="-122"/>
              </a:rPr>
              <a:t>通过强化学习的方法去除弱监督设置中的噪声标签，并且使用话题信息结合推特文本信息来辅助立场检测。</a:t>
            </a:r>
          </a:p>
          <a:p>
            <a:endParaRPr lang="en-US" altLang="zh-CN">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rPr>
              <a:t>       </a:t>
            </a:r>
            <a:r>
              <a:rPr lang="en-US" altLang="zh-CN">
                <a:latin typeface="Times New Roman" panose="02020603050405020304" charset="0"/>
                <a:ea typeface="微软雅黑" panose="020B0503020204020204" charset="-122"/>
                <a:cs typeface="Times New Roman" panose="02020603050405020304" charset="0"/>
              </a:rPr>
              <a:t>2021</a:t>
            </a:r>
            <a:r>
              <a:rPr lang="en-US" altLang="zh-CN">
                <a:latin typeface="微软雅黑" panose="020B0503020204020204" charset="-122"/>
                <a:ea typeface="微软雅黑" panose="020B0503020204020204" charset="-122"/>
                <a:cs typeface="微软雅黑" panose="020B0503020204020204" charset="-122"/>
              </a:rPr>
              <a:t>年：</a:t>
            </a:r>
            <a:r>
              <a:rPr lang="zh-CN" altLang="en-US">
                <a:latin typeface="微软雅黑" panose="020B0503020204020204" charset="-122"/>
                <a:ea typeface="微软雅黑" panose="020B0503020204020204" charset="-122"/>
                <a:cs typeface="微软雅黑" panose="020B0503020204020204" charset="-122"/>
              </a:rPr>
              <a:t>文献</a:t>
            </a:r>
            <a:r>
              <a:rPr lang="en-US" altLang="zh-CN" sz="2400" baseline="30000">
                <a:latin typeface="Times New Roman" panose="02020603050405020304" charset="0"/>
                <a:ea typeface="微软雅黑" panose="020B0503020204020204" charset="-122"/>
                <a:cs typeface="Times New Roman" panose="02020603050405020304" charset="0"/>
              </a:rPr>
              <a:t>[5,6]</a:t>
            </a:r>
            <a:r>
              <a:rPr lang="en-US" altLang="zh-CN">
                <a:latin typeface="微软雅黑" panose="020B0503020204020204" charset="-122"/>
                <a:ea typeface="微软雅黑" panose="020B0503020204020204" charset="-122"/>
                <a:cs typeface="微软雅黑" panose="020B0503020204020204" charset="-122"/>
              </a:rPr>
              <a:t>提出了一个新的用于</a:t>
            </a:r>
            <a:r>
              <a:rPr lang="en-US" altLang="zh-CN">
                <a:latin typeface="Times New Roman" panose="02020603050405020304" charset="0"/>
                <a:ea typeface="微软雅黑" panose="020B0503020204020204" charset="-122"/>
                <a:cs typeface="Times New Roman" panose="02020603050405020304" charset="0"/>
              </a:rPr>
              <a:t>Zero-Shot Learning</a:t>
            </a:r>
            <a:r>
              <a:rPr lang="en-US" altLang="zh-CN">
                <a:latin typeface="微软雅黑" panose="020B0503020204020204" charset="-122"/>
                <a:ea typeface="微软雅黑" panose="020B0503020204020204" charset="-122"/>
                <a:cs typeface="微软雅黑" panose="020B0503020204020204" charset="-122"/>
              </a:rPr>
              <a:t>的数据集</a:t>
            </a:r>
            <a:r>
              <a:rPr lang="en-US" altLang="zh-CN">
                <a:latin typeface="Times New Roman" panose="02020603050405020304" charset="0"/>
                <a:ea typeface="微软雅黑" panose="020B0503020204020204" charset="-122"/>
                <a:cs typeface="Times New Roman" panose="02020603050405020304" charset="0"/>
              </a:rPr>
              <a:t>VAST</a:t>
            </a:r>
            <a:r>
              <a:rPr lang="en-US" altLang="zh-CN">
                <a:latin typeface="微软雅黑" panose="020B0503020204020204" charset="-122"/>
                <a:ea typeface="微软雅黑" panose="020B0503020204020204" charset="-122"/>
                <a:cs typeface="微软雅黑" panose="020B0503020204020204" charset="-122"/>
              </a:rPr>
              <a:t>，相比以前的数据集有更广泛的主题和词汇变化,</a:t>
            </a:r>
            <a:r>
              <a:rPr lang="zh-CN" altLang="en-US">
                <a:latin typeface="微软雅黑" panose="020B0503020204020204" charset="-122"/>
                <a:ea typeface="微软雅黑" panose="020B0503020204020204" charset="-122"/>
                <a:cs typeface="微软雅黑" panose="020B0503020204020204" charset="-122"/>
              </a:rPr>
              <a:t>还</a:t>
            </a:r>
            <a:r>
              <a:rPr lang="en-US" altLang="zh-CN">
                <a:latin typeface="微软雅黑" panose="020B0503020204020204" charset="-122"/>
                <a:ea typeface="微软雅黑" panose="020B0503020204020204" charset="-122"/>
                <a:cs typeface="微软雅黑" panose="020B0503020204020204" charset="-122"/>
              </a:rPr>
              <a:t>提出了一种新的立场检测模型，该模型使用广义的主题表示来捕获主题间的关系</a:t>
            </a:r>
            <a:r>
              <a:rPr lang="zh-CN" altLang="en-US">
                <a:latin typeface="微软雅黑" panose="020B0503020204020204" charset="-122"/>
                <a:ea typeface="微软雅黑" panose="020B0503020204020204" charset="-122"/>
                <a:cs typeface="微软雅黑" panose="020B0503020204020204" charset="-122"/>
              </a:rPr>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920,&quot;width&quot;:1080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TotalTime>
  <Words>2224</Words>
  <Application>Microsoft Office PowerPoint</Application>
  <PresentationFormat>全屏显示(16:10)</PresentationFormat>
  <Paragraphs>232</Paragraphs>
  <Slides>34</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等线</vt:lpstr>
      <vt:lpstr>微软雅黑</vt:lpstr>
      <vt:lpstr>Arial</vt:lpstr>
      <vt:lpstr>Calibri</vt:lpstr>
      <vt:lpstr>Calibri Light</vt:lpstr>
      <vt:lpstr>Cambria Math</vt:lpstr>
      <vt:lpstr>Times New Roman</vt:lpstr>
      <vt:lpstr>Wingdings</vt:lpstr>
      <vt:lpstr>Office 主题​​</vt:lpstr>
      <vt:lpstr>PowerPoint 演示文稿</vt:lpstr>
      <vt:lpstr>PowerPoint 演示文稿</vt:lpstr>
      <vt:lpstr>PART 1</vt:lpstr>
      <vt:lpstr>背景及意义</vt:lpstr>
      <vt:lpstr>背景及意义</vt:lpstr>
      <vt:lpstr>背景及意义</vt:lpstr>
      <vt:lpstr>PART 2</vt:lpstr>
      <vt:lpstr>国内外研究现状</vt:lpstr>
      <vt:lpstr>国内外研究现状</vt:lpstr>
      <vt:lpstr>PART 3</vt:lpstr>
      <vt:lpstr>所读文献具体相关工作</vt:lpstr>
      <vt:lpstr>所读文献具体相关工作</vt:lpstr>
      <vt:lpstr>所读文献具体相关工作</vt:lpstr>
      <vt:lpstr>所读文献具体相关工作</vt:lpstr>
      <vt:lpstr>所读文献具体相关工作</vt:lpstr>
      <vt:lpstr>所读文献具体相关工作</vt:lpstr>
      <vt:lpstr>所读文献具体相关工作</vt:lpstr>
      <vt:lpstr>所读文献具体相关工作</vt:lpstr>
      <vt:lpstr>所读文献具体相关工作</vt:lpstr>
      <vt:lpstr>所读文献具体相关工作</vt:lpstr>
      <vt:lpstr>相关工作</vt:lpstr>
      <vt:lpstr>相关工作</vt:lpstr>
      <vt:lpstr>相关工作</vt:lpstr>
      <vt:lpstr>相关工作</vt:lpstr>
      <vt:lpstr>相关工作</vt:lpstr>
      <vt:lpstr>分工安排</vt:lpstr>
      <vt:lpstr>相关工作</vt:lpstr>
      <vt:lpstr>PART 4</vt:lpstr>
      <vt:lpstr>拟采用的技术路线</vt:lpstr>
      <vt:lpstr>PART 5</vt:lpstr>
      <vt:lpstr>预期目标</vt:lpstr>
      <vt:lpstr>分工安排</vt:lpstr>
      <vt:lpstr>Reference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韩 柳彤</dc:creator>
  <cp:lastModifiedBy>施 哲宇</cp:lastModifiedBy>
  <cp:revision>245</cp:revision>
  <dcterms:created xsi:type="dcterms:W3CDTF">2020-10-15T02:40:00Z</dcterms:created>
  <dcterms:modified xsi:type="dcterms:W3CDTF">2021-10-13T03:46:46Z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FD6E24C99D88492FB145F210D7E67840</vt:lpwstr>
  </property>
  <property fmtid="{D5CDD505-2E9C-101B-9397-08002B2CF9AE}" pid="3" name="KSOProductBuildVer">
    <vt:lpwstr>2052-11.1.0.10938</vt:lpwstr>
  </property>
</Properties>
</file>