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69" r:id="rId2"/>
    <p:sldId id="1870" r:id="rId3"/>
    <p:sldId id="1871" r:id="rId4"/>
    <p:sldId id="1872" r:id="rId5"/>
    <p:sldId id="1873" r:id="rId6"/>
    <p:sldId id="1874" r:id="rId7"/>
    <p:sldId id="1875" r:id="rId8"/>
    <p:sldId id="1898" r:id="rId9"/>
    <p:sldId id="1899" r:id="rId10"/>
    <p:sldId id="1868" r:id="rId11"/>
    <p:sldId id="267" r:id="rId12"/>
    <p:sldId id="1805" r:id="rId13"/>
    <p:sldId id="1808" r:id="rId14"/>
    <p:sldId id="1820" r:id="rId15"/>
    <p:sldId id="1849" r:id="rId16"/>
    <p:sldId id="1850" r:id="rId17"/>
    <p:sldId id="1851" r:id="rId18"/>
    <p:sldId id="1852" r:id="rId19"/>
    <p:sldId id="1853" r:id="rId20"/>
    <p:sldId id="1854" r:id="rId21"/>
    <p:sldId id="1855" r:id="rId22"/>
    <p:sldId id="1842" r:id="rId23"/>
    <p:sldId id="1845" r:id="rId24"/>
    <p:sldId id="1856" r:id="rId25"/>
    <p:sldId id="1878" r:id="rId26"/>
    <p:sldId id="1879" r:id="rId27"/>
    <p:sldId id="1880" r:id="rId28"/>
    <p:sldId id="1818" r:id="rId29"/>
    <p:sldId id="1801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121" autoAdjust="0"/>
  </p:normalViewPr>
  <p:slideViewPr>
    <p:cSldViewPr snapToGrid="0">
      <p:cViewPr varScale="1">
        <p:scale>
          <a:sx n="86" d="100"/>
          <a:sy n="86" d="100"/>
        </p:scale>
        <p:origin x="1301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CE76-DC82-4CC6-A3EF-F7A4506920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205D4-127F-432A-A9E3-D9A98AA444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</a:t>
            </a:r>
            <a:r>
              <a:rPr lang="en-US" altLang="zh-CN" dirty="0"/>
              <a:t>TGA Net</a:t>
            </a:r>
            <a:r>
              <a:rPr lang="zh-CN" altLang="en-US" dirty="0"/>
              <a:t>，如图所示是模型的结构，通过和其他的</a:t>
            </a:r>
            <a:r>
              <a:rPr lang="en-US" altLang="zh-CN" dirty="0"/>
              <a:t>baseline</a:t>
            </a:r>
            <a:r>
              <a:rPr lang="zh-CN" altLang="en-US" dirty="0"/>
              <a:t>进行比较，作者发现上下文嵌入能够有效地改善模型的效果，因此选择了</a:t>
            </a:r>
            <a:r>
              <a:rPr lang="en-US" altLang="zh-CN" dirty="0"/>
              <a:t>Bert</a:t>
            </a:r>
            <a:r>
              <a:rPr lang="zh-CN" altLang="en-US" dirty="0"/>
              <a:t>来作为编码器对</a:t>
            </a:r>
            <a:r>
              <a:rPr lang="en-US" altLang="zh-CN" dirty="0"/>
              <a:t>document</a:t>
            </a:r>
            <a:r>
              <a:rPr lang="zh-CN" altLang="en-US" dirty="0"/>
              <a:t>和</a:t>
            </a:r>
            <a:r>
              <a:rPr lang="en-US" altLang="zh-CN" dirty="0"/>
              <a:t>topic</a:t>
            </a:r>
            <a:r>
              <a:rPr lang="zh-CN" altLang="en-US" dirty="0"/>
              <a:t>进行编码。整个模型的核心部分是虚线框起来的这一部分</a:t>
            </a:r>
            <a:r>
              <a:rPr lang="en-US" altLang="zh-CN" dirty="0"/>
              <a:t>TGA</a:t>
            </a:r>
            <a:r>
              <a:rPr lang="zh-CN" altLang="en-US" dirty="0"/>
              <a:t>，下面详细地展示一下模型是如何进行预测的。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首先对输入数据进行处理，加入标志符</a:t>
            </a:r>
            <a:r>
              <a:rPr lang="en-US" altLang="zh-CN" dirty="0" err="1"/>
              <a:t>cls</a:t>
            </a:r>
            <a:r>
              <a:rPr lang="zh-CN" altLang="en-US" dirty="0"/>
              <a:t>和</a:t>
            </a:r>
            <a:r>
              <a:rPr lang="en-US" altLang="zh-CN" dirty="0" err="1"/>
              <a:t>sep</a:t>
            </a:r>
            <a:r>
              <a:rPr lang="zh-CN" altLang="en-US" dirty="0"/>
              <a:t>之后输入</a:t>
            </a:r>
            <a:r>
              <a:rPr lang="en-US" altLang="zh-CN" dirty="0"/>
              <a:t>Bert</a:t>
            </a:r>
            <a:r>
              <a:rPr lang="zh-CN" altLang="en-US" dirty="0"/>
              <a:t>，输出文本和主题的向量表示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，然后对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进行加权平均，再使用</a:t>
            </a:r>
            <a:r>
              <a:rPr lang="en-US" altLang="zh-CN" dirty="0" err="1"/>
              <a:t>tf-idf</a:t>
            </a:r>
            <a:r>
              <a:rPr lang="zh-CN" altLang="en-US" dirty="0"/>
              <a:t>算法来进行权重计算，淡化普通词对最后结果的影响，这样就获得了</a:t>
            </a:r>
            <a:r>
              <a:rPr lang="en-US" altLang="zh-CN" dirty="0" err="1"/>
              <a:t>Vd</a:t>
            </a:r>
            <a:r>
              <a:rPr lang="zh-CN" altLang="en-US" dirty="0"/>
              <a:t>和</a:t>
            </a:r>
            <a:r>
              <a:rPr lang="en-US" altLang="zh-CN" dirty="0"/>
              <a:t>Vt</a:t>
            </a:r>
            <a:r>
              <a:rPr lang="zh-CN" altLang="en-US" dirty="0"/>
              <a:t>，组成了</a:t>
            </a:r>
            <a:r>
              <a:rPr lang="en-US" altLang="zh-CN" dirty="0" err="1"/>
              <a:t>Vdt</a:t>
            </a:r>
            <a:r>
              <a:rPr lang="en-US" altLang="zh-CN" dirty="0"/>
              <a:t>;</a:t>
            </a:r>
            <a:r>
              <a:rPr lang="zh-CN" altLang="en-US" dirty="0"/>
              <a:t>然后计算</a:t>
            </a:r>
            <a:r>
              <a:rPr lang="en-US" altLang="zh-CN" dirty="0" err="1"/>
              <a:t>Vdt</a:t>
            </a:r>
            <a:r>
              <a:rPr lang="zh-CN" altLang="en-US" dirty="0"/>
              <a:t>到最近的簇的质心的距离，簇是根据训练数据得到的，因此，</a:t>
            </a:r>
            <a:r>
              <a:rPr lang="en-US" altLang="zh-CN" dirty="0" err="1"/>
              <a:t>rdt</a:t>
            </a:r>
            <a:r>
              <a:rPr lang="zh-CN" altLang="en-US" dirty="0"/>
              <a:t>可以表示当前主题与训练主题的相似度；然后将</a:t>
            </a:r>
            <a:r>
              <a:rPr lang="en-US" altLang="zh-CN" dirty="0" err="1"/>
              <a:t>Rdt</a:t>
            </a:r>
            <a:r>
              <a:rPr lang="zh-CN" altLang="en-US" dirty="0"/>
              <a:t>输入</a:t>
            </a:r>
            <a:r>
              <a:rPr lang="en-US" altLang="zh-CN" dirty="0"/>
              <a:t>topic-grouped attention</a:t>
            </a:r>
            <a:r>
              <a:rPr lang="zh-CN" altLang="en-US" dirty="0"/>
              <a:t>，通过公式计算的到</a:t>
            </a:r>
            <a:r>
              <a:rPr lang="en-US" altLang="zh-CN" dirty="0" err="1"/>
              <a:t>Cdt</a:t>
            </a:r>
            <a:r>
              <a:rPr lang="zh-CN" altLang="en-US" dirty="0"/>
              <a:t>，来捕获相关主题和文档之间的关系，最后将代表文档的向量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 err="1"/>
              <a:t>Cdt</a:t>
            </a:r>
            <a:r>
              <a:rPr lang="zh-CN" altLang="en-US" dirty="0"/>
              <a:t>一起输入一个前馈神经网络即可对立场进行预测。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Policy base learning f1=0.487796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32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 userDrawn="1"/>
        </p:nvSpPr>
        <p:spPr>
          <a:xfrm>
            <a:off x="0" y="1470725"/>
            <a:ext cx="9144000" cy="2773548"/>
          </a:xfrm>
          <a:prstGeom prst="rect">
            <a:avLst/>
          </a:prstGeom>
          <a:solidFill>
            <a:srgbClr val="1749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61642" y="2487637"/>
            <a:ext cx="5474999" cy="73972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zh-CN" altLang="en-US" sz="3600" b="1" kern="1200" spc="3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输入标题文本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</a:p>
        </p:txBody>
      </p:sp>
      <p:grpSp>
        <p:nvGrpSpPr>
          <p:cNvPr id="177" name="组合 176"/>
          <p:cNvGrpSpPr/>
          <p:nvPr userDrawn="1"/>
        </p:nvGrpSpPr>
        <p:grpSpPr>
          <a:xfrm>
            <a:off x="396530" y="723325"/>
            <a:ext cx="1824770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60828" y="211863"/>
            <a:ext cx="2350988" cy="54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F0C-729F-438F-8E4F-14C61B2CAE9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" y="2309423"/>
            <a:ext cx="9144000" cy="130163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/>
          <p:cNvSpPr txBox="1"/>
          <p:nvPr/>
        </p:nvSpPr>
        <p:spPr>
          <a:xfrm>
            <a:off x="2652245" y="4350040"/>
            <a:ext cx="3839513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成员：冉东川 李航程 韩玉虎 施哲宇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/>
          <p:cNvSpPr txBox="1"/>
          <p:nvPr/>
        </p:nvSpPr>
        <p:spPr>
          <a:xfrm>
            <a:off x="2464208" y="3784340"/>
            <a:ext cx="421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中国科学院大学人机交互课程结题报告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1541" y="2660959"/>
            <a:ext cx="8102186" cy="59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3000" b="1" spc="22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弱监督的社交网络立场识别</a:t>
            </a:r>
            <a:endParaRPr lang="en-US" altLang="zh-CN" sz="3000" b="1" spc="22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00908" y="892215"/>
            <a:ext cx="3942181" cy="82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3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采用技术路线</a:t>
            </a:r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774" y="851261"/>
            <a:ext cx="7702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Zero-Shot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训练集中的样本标签与测试集中的样本标签不重合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647123"/>
            <a:ext cx="7861851" cy="40678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774" y="851261"/>
            <a:ext cx="770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Topic-Grouped Attention (TGA) Net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2062" b="833"/>
          <a:stretch>
            <a:fillRect/>
          </a:stretch>
        </p:blipFill>
        <p:spPr>
          <a:xfrm>
            <a:off x="854862" y="1374481"/>
            <a:ext cx="7732595" cy="4206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4" y="4866420"/>
            <a:ext cx="3910011" cy="676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565" y="3631050"/>
            <a:ext cx="3905042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BERT</a:t>
            </a:r>
            <a:endParaRPr lang="zh-CN" altLang="en-US" sz="2400" dirty="0"/>
          </a:p>
        </p:txBody>
      </p:sp>
      <p:cxnSp>
        <p:nvCxnSpPr>
          <p:cNvPr id="9" name="直接箭头连接符 8"/>
          <p:cNvCxnSpPr>
            <a:endCxn id="7" idx="2"/>
          </p:cNvCxnSpPr>
          <p:nvPr/>
        </p:nvCxnSpPr>
        <p:spPr>
          <a:xfrm flipV="1">
            <a:off x="2429600" y="4307325"/>
            <a:ext cx="2486" cy="55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16" idx="2"/>
          </p:cNvCxnSpPr>
          <p:nvPr/>
        </p:nvCxnSpPr>
        <p:spPr>
          <a:xfrm flipH="1" flipV="1">
            <a:off x="2429601" y="3098943"/>
            <a:ext cx="2485" cy="532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22640" y="3134164"/>
            <a:ext cx="88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</a:t>
            </a:r>
            <a:r>
              <a:rPr lang="en-US" altLang="zh-CN" sz="2400" dirty="0" err="1">
                <a:sym typeface="Symbol" panose="05050102010706020507" pitchFamily="18" charset="2"/>
              </a:rPr>
              <a:t>dt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74595" y="2422668"/>
            <a:ext cx="3910011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weighted average &amp; </a:t>
            </a:r>
            <a:r>
              <a:rPr lang="en-US" altLang="zh-CN" sz="2400" dirty="0" err="1"/>
              <a:t>tf-Idf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74595" y="1233823"/>
            <a:ext cx="3910011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the centroid of the nearest cluster toxin Euclidean space</a:t>
            </a:r>
            <a:endParaRPr lang="zh-CN" altLang="en-US" sz="2400" dirty="0"/>
          </a:p>
        </p:txBody>
      </p:sp>
      <p:cxnSp>
        <p:nvCxnSpPr>
          <p:cNvPr id="18" name="直接箭头连接符 17"/>
          <p:cNvCxnSpPr>
            <a:stCxn id="16" idx="0"/>
            <a:endCxn id="17" idx="2"/>
          </p:cNvCxnSpPr>
          <p:nvPr/>
        </p:nvCxnSpPr>
        <p:spPr>
          <a:xfrm flipV="1">
            <a:off x="2429601" y="1910098"/>
            <a:ext cx="0" cy="512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64123" y="1923031"/>
                <a:ext cx="21170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= [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3" y="1923031"/>
                <a:ext cx="211703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" t="-54" r="1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52962" y="450216"/>
                <a:ext cx="762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62" y="450216"/>
                <a:ext cx="76282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" r="6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肘形 42"/>
          <p:cNvCxnSpPr/>
          <p:nvPr/>
        </p:nvCxnSpPr>
        <p:spPr>
          <a:xfrm rot="16200000" flipH="1">
            <a:off x="4754060" y="-1048059"/>
            <a:ext cx="23917" cy="4547567"/>
          </a:xfrm>
          <a:prstGeom prst="bentConnector3">
            <a:avLst>
              <a:gd name="adj1" fmla="val -15376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034375" y="1233823"/>
            <a:ext cx="3905042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Topic-Grouped Attention</a:t>
            </a:r>
            <a:endParaRPr lang="zh-CN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5029406" y="2397215"/>
            <a:ext cx="3910011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feed-forward neural network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039802" y="1877104"/>
                <a:ext cx="762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02" y="1877104"/>
                <a:ext cx="76282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5" t="-10" r="5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>
            <a:stCxn id="72" idx="2"/>
            <a:endCxn id="73" idx="0"/>
          </p:cNvCxnSpPr>
          <p:nvPr/>
        </p:nvCxnSpPr>
        <p:spPr>
          <a:xfrm flipH="1">
            <a:off x="6984412" y="1910098"/>
            <a:ext cx="2484" cy="48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21803" y="3239828"/>
            <a:ext cx="5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d</a:t>
            </a:r>
            <a:endParaRPr lang="zh-CN" altLang="en-US" sz="2400" dirty="0"/>
          </a:p>
        </p:txBody>
      </p:sp>
      <p:cxnSp>
        <p:nvCxnSpPr>
          <p:cNvPr id="82" name="直接箭头连接符 81"/>
          <p:cNvCxnSpPr>
            <a:stCxn id="73" idx="2"/>
            <a:endCxn id="83" idx="0"/>
          </p:cNvCxnSpPr>
          <p:nvPr/>
        </p:nvCxnSpPr>
        <p:spPr>
          <a:xfrm flipH="1">
            <a:off x="6984411" y="3073490"/>
            <a:ext cx="1" cy="664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458740" y="3738354"/>
            <a:ext cx="305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Predicted Stance Label</a:t>
            </a:r>
            <a:endParaRPr lang="zh-CN" altLang="en-US" sz="2400" dirty="0"/>
          </a:p>
        </p:txBody>
      </p:sp>
      <p:cxnSp>
        <p:nvCxnSpPr>
          <p:cNvPr id="5" name="连接符: 肘形 4"/>
          <p:cNvCxnSpPr>
            <a:stCxn id="7" idx="3"/>
            <a:endCxn id="73" idx="1"/>
          </p:cNvCxnSpPr>
          <p:nvPr/>
        </p:nvCxnSpPr>
        <p:spPr>
          <a:xfrm flipV="1">
            <a:off x="4384607" y="2735353"/>
            <a:ext cx="644799" cy="12338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技术路线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2184" y="942642"/>
            <a:ext cx="8611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800" b="1" dirty="0"/>
              <a:t>A Topic-Aware Reinforced Model for Weakly Supervised Stance Detection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9970" y="1990424"/>
            <a:ext cx="8674030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提出了一种</a:t>
            </a:r>
            <a:r>
              <a:rPr kumimoji="1" lang="en-US" altLang="zh-CN" sz="2400" dirty="0"/>
              <a:t>TARM</a:t>
            </a:r>
            <a:r>
              <a:rPr kumimoji="1" lang="zh-CN" altLang="en-US" sz="2400" dirty="0"/>
              <a:t>模型，将主题信息集成到</a:t>
            </a:r>
            <a:r>
              <a:rPr kumimoji="1" lang="zh-CN" altLang="en-GB" sz="2400" dirty="0"/>
              <a:t>推特</a:t>
            </a:r>
            <a:r>
              <a:rPr kumimoji="1" lang="zh-CN" altLang="en-US" sz="2400" dirty="0"/>
              <a:t>文本表示中，以有效地识别目标立场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使用基于强化学习的策略网络，减少弱监督环境下噪声立场标注的影响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" y="1281891"/>
            <a:ext cx="9145148" cy="4230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当前数据中应该删除哪些数据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784"/>
            <a:ext cx="9144000" cy="49532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  <a:r>
              <a:rPr lang="en-US" altLang="zh-CN" dirty="0"/>
              <a:t>:</a:t>
            </a:r>
            <a:r>
              <a:rPr lang="zh-CN" altLang="en-US" dirty="0"/>
              <a:t>更新</a:t>
            </a:r>
            <a:r>
              <a:rPr lang="en-US" altLang="zh-CN" dirty="0" err="1"/>
              <a:t>TDNet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76"/>
            <a:ext cx="9144000" cy="49004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/>
              <a:t>:</a:t>
            </a:r>
            <a:r>
              <a:rPr lang="zh-CN" altLang="en-US" dirty="0"/>
              <a:t>计算新数据的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239"/>
            <a:ext cx="9144000" cy="4189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en-US" altLang="zh-CN" dirty="0"/>
              <a:t>:</a:t>
            </a:r>
            <a:r>
              <a:rPr lang="zh-CN" altLang="en-US" dirty="0"/>
              <a:t>更新</a:t>
            </a:r>
            <a:r>
              <a:rPr lang="en-US" altLang="zh-CN" dirty="0" err="1"/>
              <a:t>SRNet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8" y="795572"/>
            <a:ext cx="8273584" cy="4919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1216" y="2247749"/>
            <a:ext cx="2416629" cy="1196420"/>
            <a:chOff x="1042609" y="2403083"/>
            <a:chExt cx="3222172" cy="1595227"/>
          </a:xfrm>
        </p:grpSpPr>
        <p:sp>
          <p:nvSpPr>
            <p:cNvPr id="3" name="文本框 2"/>
            <p:cNvSpPr txBox="1"/>
            <p:nvPr/>
          </p:nvSpPr>
          <p:spPr>
            <a:xfrm>
              <a:off x="1042609" y="2403083"/>
              <a:ext cx="3222172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5400" spc="1200" dirty="0">
                  <a:solidFill>
                    <a:srgbClr val="174994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9204" y="3505867"/>
              <a:ext cx="20713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30" dirty="0">
                  <a:solidFill>
                    <a:srgbClr val="174994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CONTENTS</a:t>
              </a:r>
              <a:endParaRPr lang="zh-CN" altLang="en-US" spc="-3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743200" y="829084"/>
            <a:ext cx="6400800" cy="425510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23463" y="1323581"/>
            <a:ext cx="4106804" cy="2965153"/>
            <a:chOff x="3610584" y="1554414"/>
            <a:chExt cx="4106804" cy="2965153"/>
          </a:xfrm>
        </p:grpSpPr>
        <p:grpSp>
          <p:nvGrpSpPr>
            <p:cNvPr id="26" name="组合 25"/>
            <p:cNvGrpSpPr/>
            <p:nvPr/>
          </p:nvGrpSpPr>
          <p:grpSpPr>
            <a:xfrm>
              <a:off x="3610585" y="1554414"/>
              <a:ext cx="3403102" cy="531400"/>
              <a:chOff x="4514737" y="4344333"/>
              <a:chExt cx="4537470" cy="655197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304454" y="4355584"/>
                <a:ext cx="3747753" cy="64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选题背景及意义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514737" y="4344333"/>
                <a:ext cx="971081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10584" y="2353591"/>
              <a:ext cx="3514109" cy="461665"/>
              <a:chOff x="8025569" y="4440752"/>
              <a:chExt cx="4685479" cy="56921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820614" y="4440752"/>
                <a:ext cx="3890434" cy="56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小组相关工作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25569" y="4440752"/>
                <a:ext cx="971082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610584" y="4056904"/>
              <a:ext cx="4064896" cy="462663"/>
              <a:chOff x="3610584" y="4093923"/>
              <a:chExt cx="4064896" cy="46266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4257275" y="4093923"/>
                <a:ext cx="34182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实验及结果分析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610584" y="4094921"/>
                <a:ext cx="72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10584" y="3222165"/>
              <a:ext cx="4106804" cy="462662"/>
              <a:chOff x="4510216" y="5796919"/>
              <a:chExt cx="5475740" cy="570446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316589" y="5798149"/>
                <a:ext cx="4669367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pc="45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采用技术路线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10216" y="5796919"/>
                <a:ext cx="971082" cy="56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en-US" altLang="zh-CN" dirty="0"/>
              <a:t>size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042"/>
            <a:ext cx="9144000" cy="42897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训练过程中</a:t>
            </a:r>
            <a:r>
              <a:rPr lang="en-US" altLang="zh-CN" dirty="0" err="1"/>
              <a:t>SRNet</a:t>
            </a:r>
            <a:r>
              <a:rPr lang="zh-CN" altLang="en-US" dirty="0"/>
              <a:t>平均删除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54.61</a:t>
            </a:r>
            <a:r>
              <a:rPr lang="zh-CN" altLang="en-US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条数据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963"/>
            <a:ext cx="9144000" cy="31603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4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实验及结果分析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3467" y="80708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SemEval-2016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Stance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 B</a:t>
            </a:r>
            <a:endParaRPr lang="zh-CN" altLang="en-US" sz="200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52938"/>
              </p:ext>
            </p:extLst>
          </p:nvPr>
        </p:nvGraphicFramePr>
        <p:xfrm>
          <a:off x="433467" y="1207199"/>
          <a:ext cx="7973688" cy="417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F1_Avg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F1_Con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F1_Pro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TGA Net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0.6617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0.6618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0.6616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TARM(ours)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0.5879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0.7435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0.4317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TARM(</a:t>
                      </a:r>
                      <a:r>
                        <a:rPr lang="en-US" altLang="zh-CN" sz="2000" dirty="0" err="1"/>
                        <a:t>TDNet</a:t>
                      </a:r>
                      <a:r>
                        <a:rPr lang="en-US" altLang="zh-CN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0.5376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0.6689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0.4062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TARM(In paper)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0.6078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0.6178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0.5978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与论文不同点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5677" y="829391"/>
            <a:ext cx="7563715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TARM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没有加入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信息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文章没有说网络实现细节，根据文章说的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bi-GRU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，所以我们用的三层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bi-GRU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，卷积核个数分别是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128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256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value base learning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而不是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policy base learning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参数量是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296.322k*2=592.644k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不到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600k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的参数，原网络有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649k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的参数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677" y="3432028"/>
            <a:ext cx="7279689" cy="198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TGA Net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原数据集中一条信息可能包含多个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，但是现在训练使用的数据集一条记录只有一个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，导致模型效果没有原来那么好，并且数据集中有些缺失值的填补我们采用的是随机填补，对模型效果也会产生影响。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4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总结与分工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185" y="299227"/>
            <a:ext cx="6792638" cy="514598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5286" y="1175657"/>
            <a:ext cx="787037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阅读文献，了解了基于弱监督学习的立场检测的背景与研究现状。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重点复现了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篇论文的模型算法，学习了深度学习和强化学习的相关知识。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编码能力还有待提升，虽然基本明白了算法原理但是还是未能完整的复现算法模型。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185" y="299227"/>
            <a:ext cx="6792638" cy="514598"/>
          </a:xfrm>
        </p:spPr>
        <p:txBody>
          <a:bodyPr/>
          <a:lstStyle/>
          <a:p>
            <a:r>
              <a:rPr lang="zh-CN" altLang="en-US" dirty="0"/>
              <a:t>分工</a:t>
            </a: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854552" y="1230086"/>
          <a:ext cx="743489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李航程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文献阅读、数据处理、代码编写、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韩玉虎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文献阅读、数据处理、代码编写、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施哲宇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文献阅读、数据处理、代码编写、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冉东川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文献阅读、数据处理、代码编写、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7650" y="915035"/>
            <a:ext cx="8771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李洋,孙宇晴,景维鹏.文本立场检测综述[J].计算机研究与发展.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Zhi-Hua Zhou.A brief introduction to weakly supervised learning[J].National Science Review,2018,5(01):44-53.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Javid Ebrahimi,Dejing Dou,Daniel Lowd.Weakly Supervised Tweet Stance Classification by Relational Bootstrapping,2016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[4]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Rui Dong，Yizhou Sun，Lu Wang，Yupeng Gu，Yuan Zhong.Weakly-Guided User Stance Prediction via Joint Modeling of Content and Social Interaction,2017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[5]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Allaway E ,  Mckeown K . Zero-Shot Stance Detection: A Dataset and Model using Generalized Topic Representations[J].  2020.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[6]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Liu R ,  Lin Z ,  Tan Y , et al. Enhancing Zero-shot and Few-shot Stance Detection with Commonsense Knowledge Graph[C]// Findings of the Association for Computational Linguistics: ACL-IJCNLP 2021. 2021.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[7]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Wei P, Mao W, Chen G. A topic-aware reinforced model for weakly supervised stance detection[C] 2019, 33(01): 7249-7256.</a:t>
            </a: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[8]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Glandt K, Khanal S, Li Y, et al. Stance Detection in COVID-19 Tweets[C]2021: 1596-1611.</a:t>
            </a:r>
          </a:p>
          <a:p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252730" y="2487930"/>
            <a:ext cx="8712200" cy="739775"/>
          </a:xfrm>
        </p:spPr>
        <p:txBody>
          <a:bodyPr/>
          <a:lstStyle/>
          <a:p>
            <a:pPr algn="ctr"/>
            <a:r>
              <a:rPr lang="zh-CN" altLang="en-US" dirty="0">
                <a:sym typeface="Arial" panose="020B0604020202020204" pitchFamily="34" charset="0"/>
              </a:rPr>
              <a:t>谢谢老师和同学的聆听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052" y="745697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27"/>
          <p:cNvSpPr txBox="1"/>
          <p:nvPr/>
        </p:nvSpPr>
        <p:spPr>
          <a:xfrm>
            <a:off x="4205129" y="3588675"/>
            <a:ext cx="4301177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演示成员：李航程 韩玉虎 施哲宇 冉东川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47378" y="2713673"/>
            <a:ext cx="5756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选题背景及意义</a:t>
            </a:r>
            <a:endParaRPr lang="en-US" altLang="zh-CN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25" y="3419475"/>
            <a:ext cx="8870950" cy="1705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6875" y="885825"/>
            <a:ext cx="85217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立场识别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Stance Detection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4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是文本情感分析的一个子问题，旨在确定文本作者对一个目标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实体、概念、事件、想法、意见、主张、主题等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的立场。</a:t>
            </a:r>
            <a:endParaRPr lang="zh-CN" altLang="en-US" sz="2000" dirty="0"/>
          </a:p>
          <a:p>
            <a:r>
              <a:rPr lang="en-US" altLang="zh-CN" sz="2000" dirty="0"/>
              <a:t>  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立场识别的定义有很多种，最常见的是：将观点自动分类为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支持，反对，中立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{favor,against,neither}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中的一类。</a:t>
            </a: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以现实中的社交网络文本为例：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1300" y="2686685"/>
            <a:ext cx="5002530" cy="2279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2105" y="1006475"/>
            <a:ext cx="8482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弱监督学习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Weakly Supervised Learning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[2]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是相对于强监督学习和无监督学习来说的，对于一个只有部分标签的数据集，但还是想训练一个不错的模型，我们称其为弱监督学习。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弱监督学习一般可以根据数据类型分为三类： 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85" y="2717800"/>
            <a:ext cx="39300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不完整监督学习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incomplete supervised learning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：数据中只有一部分由标记。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不确切监督学习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inexact supervised learning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：数据中标记数据粗粒度太大。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不准确监督学习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inaccurate supervised learning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：数据中标签错误。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" y="1119505"/>
            <a:ext cx="8385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文本立场识别的相关方法：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rcRect l="8478" t="2857" r="7054" b="10224"/>
          <a:stretch>
            <a:fillRect/>
          </a:stretch>
        </p:blipFill>
        <p:spPr>
          <a:xfrm>
            <a:off x="4758690" y="2106930"/>
            <a:ext cx="4033520" cy="2715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29260" y="2263775"/>
            <a:ext cx="4318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基于机器学习的方法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基于深度学习的方法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集成学习的方法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.....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基于弱监督的方法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2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小组相关工作</a:t>
            </a:r>
            <a:endParaRPr lang="en-US" altLang="zh-CN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小组相关工作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2105" y="1554480"/>
            <a:ext cx="8668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TGA_NET</a:t>
            </a:r>
            <a:r>
              <a:rPr lang="zh-CN" altLang="en-US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模型</a:t>
            </a:r>
            <a:r>
              <a:rPr lang="en-US" altLang="zh-CN" sz="20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[5]</a:t>
            </a:r>
            <a:r>
              <a:rPr lang="zh-CN" altLang="en-US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8300" y="2200910"/>
            <a:ext cx="851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[5] Allaway E ,  Mckeown K . Zero-Shot Stance Detection: A Dataset and Model using Generalized Topic Representations[C].  EMNLP 2020.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3592830"/>
            <a:ext cx="818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TARM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" y="4184650"/>
            <a:ext cx="851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[7] Wei P, Mao W, Chen G. A topic-aware reinforced model for weakly supervised stance detection[C]  AAAI 2019.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121" y="1812835"/>
            <a:ext cx="796670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复现两篇论文，两篇都用到了弱监督的思想，一篇论文采用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zero-shot learning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的方法，一篇论文将强化学习和主题感知网络模型结合。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分别采用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SemEval-2016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[7]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Stance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 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的数据集和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 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的数据集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对模型效果进行评价。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采用Task A的数据集来进行训练，使用Task B的数据集进行验证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分别记录每个模型的在测试集的正负样本的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</a:t>
            </a:r>
            <a:endParaRPr lang="zh-CN" altLang="en-US" baseline="-25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266" y="1270525"/>
            <a:ext cx="4572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结题成果</a:t>
            </a:r>
            <a:r>
              <a:rPr lang="zh-CN" altLang="en-US" sz="2400" dirty="0"/>
              <a:t>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20,&quot;width&quot;:1080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1408</Words>
  <Application>Microsoft Office PowerPoint</Application>
  <PresentationFormat>全屏显示(16:10)</PresentationFormat>
  <Paragraphs>171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PART 1</vt:lpstr>
      <vt:lpstr>选题背景</vt:lpstr>
      <vt:lpstr>选题背景</vt:lpstr>
      <vt:lpstr>国内外研究现状</vt:lpstr>
      <vt:lpstr>PART 2</vt:lpstr>
      <vt:lpstr>小组相关工作</vt:lpstr>
      <vt:lpstr>预期工作</vt:lpstr>
      <vt:lpstr>PART 3</vt:lpstr>
      <vt:lpstr>技术路线</vt:lpstr>
      <vt:lpstr>技术路线</vt:lpstr>
      <vt:lpstr>相关工作</vt:lpstr>
      <vt:lpstr>技术路线</vt:lpstr>
      <vt:lpstr>整体架构</vt:lpstr>
      <vt:lpstr>第一步:当前数据中应该删除哪些数据</vt:lpstr>
      <vt:lpstr>第二步:更新TDNet</vt:lpstr>
      <vt:lpstr>第三步:计算新数据的value</vt:lpstr>
      <vt:lpstr>第四步:更新SRNet</vt:lpstr>
      <vt:lpstr>确定size</vt:lpstr>
      <vt:lpstr>训练过程中SRNet平均删除54.61条数据</vt:lpstr>
      <vt:lpstr>PART 4</vt:lpstr>
      <vt:lpstr>结果分析</vt:lpstr>
      <vt:lpstr>与论文不同点</vt:lpstr>
      <vt:lpstr>PART 4</vt:lpstr>
      <vt:lpstr>总结</vt:lpstr>
      <vt:lpstr>分工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柳彤</dc:creator>
  <cp:lastModifiedBy>施 哲宇</cp:lastModifiedBy>
  <cp:revision>306</cp:revision>
  <dcterms:created xsi:type="dcterms:W3CDTF">2020-10-15T02:40:00Z</dcterms:created>
  <dcterms:modified xsi:type="dcterms:W3CDTF">2021-12-01T03:26:09Z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FD6E24C99D88492FB145F210D7E67840</vt:lpwstr>
  </property>
  <property fmtid="{D5CDD505-2E9C-101B-9397-08002B2CF9AE}" pid="3" name="KSOProductBuildVer">
    <vt:lpwstr>2052-11.1.0.11115</vt:lpwstr>
  </property>
</Properties>
</file>