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730" r:id="rId3"/>
    <p:sldId id="349" r:id="rId5"/>
    <p:sldId id="1820" r:id="rId6"/>
    <p:sldId id="264" r:id="rId7"/>
    <p:sldId id="266" r:id="rId8"/>
    <p:sldId id="1821" r:id="rId9"/>
    <p:sldId id="1809" r:id="rId10"/>
    <p:sldId id="258" r:id="rId11"/>
    <p:sldId id="1802" r:id="rId12"/>
    <p:sldId id="1803" r:id="rId13"/>
    <p:sldId id="1805" r:id="rId14"/>
    <p:sldId id="260" r:id="rId15"/>
    <p:sldId id="1822" r:id="rId16"/>
    <p:sldId id="262" r:id="rId17"/>
    <p:sldId id="1823" r:id="rId18"/>
    <p:sldId id="261" r:id="rId19"/>
    <p:sldId id="1801" r:id="rId2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78496" autoAdjust="0"/>
  </p:normalViewPr>
  <p:slideViewPr>
    <p:cSldViewPr snapToGrid="0">
      <p:cViewPr varScale="1">
        <p:scale>
          <a:sx n="81" d="100"/>
          <a:sy n="81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CE76-DC82-4CC6-A3EF-F7A4506920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205D4-127F-432A-A9E3-D9A98AA444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756F-7D4D-4194-8185-CB4413DA39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756F-7D4D-4194-8185-CB4413DA39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13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这是我们的一个大概的分工，每位同学都参与到了需求分析、原型设计、技术选型、包括模块接口定义这样的前期工作中，那么之后呢我们都会各自负责一个模块的开发，通过合作的方式去完成这个项目。</a:t>
            </a:r>
            <a:endParaRPr lang="en-US" altLang="zh-CN" sz="135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713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35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下面是我们计划的项目管理进度图，便于把控项目的进度，在</a:t>
            </a:r>
            <a:r>
              <a:rPr lang="en-US" altLang="zh-CN" sz="1350" b="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ddl</a:t>
            </a:r>
            <a:r>
              <a:rPr lang="zh-CN" altLang="en-US" sz="135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之前顺利完整的实现整个项目，并完成编写相应的文档工作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以上就是我们开题报告的全部内容，谢谢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756F-7D4D-4194-8185-CB4413DA39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756F-7D4D-4194-8185-CB4413DA39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756F-7D4D-4194-8185-CB4413DA39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 userDrawn="1"/>
        </p:nvSpPr>
        <p:spPr>
          <a:xfrm>
            <a:off x="0" y="1470725"/>
            <a:ext cx="9144000" cy="2773548"/>
          </a:xfrm>
          <a:prstGeom prst="rect">
            <a:avLst/>
          </a:prstGeom>
          <a:solidFill>
            <a:srgbClr val="17499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661642" y="2487637"/>
            <a:ext cx="5474999" cy="73972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zh-CN" altLang="en-US" sz="3600" b="1" kern="1200" spc="300" dirty="0" smtClean="0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  <a:cs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输入标题文本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标题 1"/>
          <p:cNvSpPr>
            <a:spLocks noGrp="1"/>
          </p:cNvSpPr>
          <p:nvPr>
            <p:ph type="title" hasCustomPrompt="1"/>
          </p:nvPr>
        </p:nvSpPr>
        <p:spPr>
          <a:xfrm>
            <a:off x="332185" y="202974"/>
            <a:ext cx="6792638" cy="514598"/>
          </a:xfr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1800" b="1" kern="1200" baseline="0" dirty="0">
                <a:solidFill>
                  <a:srgbClr val="174994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en-US" altLang="zh-CN" dirty="0"/>
              <a:t>X.X  </a:t>
            </a:r>
            <a:r>
              <a:rPr lang="zh-CN" altLang="en-US" dirty="0"/>
              <a:t>单击此处输入标题</a:t>
            </a:r>
            <a:endParaRPr lang="zh-CN" altLang="en-US" dirty="0"/>
          </a:p>
        </p:txBody>
      </p:sp>
      <p:grpSp>
        <p:nvGrpSpPr>
          <p:cNvPr id="177" name="组合 176"/>
          <p:cNvGrpSpPr/>
          <p:nvPr userDrawn="1"/>
        </p:nvGrpSpPr>
        <p:grpSpPr>
          <a:xfrm>
            <a:off x="396530" y="723325"/>
            <a:ext cx="1824770" cy="0"/>
            <a:chOff x="7460343" y="1311756"/>
            <a:chExt cx="2433027" cy="0"/>
          </a:xfrm>
        </p:grpSpPr>
        <p:cxnSp>
          <p:nvCxnSpPr>
            <p:cNvPr id="178" name="直接连接符 177"/>
            <p:cNvCxnSpPr/>
            <p:nvPr/>
          </p:nvCxnSpPr>
          <p:spPr>
            <a:xfrm>
              <a:off x="7460343" y="1311756"/>
              <a:ext cx="2433027" cy="0"/>
            </a:xfrm>
            <a:prstGeom prst="line">
              <a:avLst/>
            </a:prstGeom>
            <a:ln>
              <a:solidFill>
                <a:srgbClr val="1749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7460343" y="1311756"/>
              <a:ext cx="589713" cy="0"/>
            </a:xfrm>
            <a:prstGeom prst="line">
              <a:avLst/>
            </a:prstGeom>
            <a:ln w="38100">
              <a:solidFill>
                <a:srgbClr val="1749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60828" y="211863"/>
            <a:ext cx="2350988" cy="548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CF0C-729F-438F-8E4F-14C61B2CAE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CE1-AA07-40C3-B9AE-7065CAF4B4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CF0C-729F-438F-8E4F-14C61B2CAE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CE1-AA07-40C3-B9AE-7065CAF4B4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CF0C-729F-438F-8E4F-14C61B2CAE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2CE1-AA07-40C3-B9AE-7065CAF4B4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" y="2309423"/>
            <a:ext cx="9144000" cy="1301634"/>
          </a:xfrm>
          <a:prstGeom prst="rect">
            <a:avLst/>
          </a:prstGeom>
          <a:solidFill>
            <a:srgbClr val="17499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685800">
              <a:defRPr/>
            </a:pPr>
            <a:endParaRPr lang="zh-CN" altLang="en-US" sz="13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TextBox 27"/>
          <p:cNvSpPr txBox="1"/>
          <p:nvPr/>
        </p:nvSpPr>
        <p:spPr>
          <a:xfrm>
            <a:off x="2273936" y="4350040"/>
            <a:ext cx="4596131" cy="87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指导老师：</a:t>
            </a:r>
            <a:r>
              <a: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魏峻 朱家鑫</a:t>
            </a:r>
            <a:endParaRPr lang="en-US" altLang="zh-CN" b="1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algn="ctr" defTabSz="685800"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成员：施哲宇 李航程 王自然 陈励鹏 严愉程</a:t>
            </a:r>
            <a:endParaRPr lang="en-US" altLang="zh-CN" b="1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2" name="TextBox 26"/>
          <p:cNvSpPr txBox="1"/>
          <p:nvPr/>
        </p:nvSpPr>
        <p:spPr>
          <a:xfrm>
            <a:off x="2464208" y="3784340"/>
            <a:ext cx="421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中国科学院大学高级软件工程课程实验</a:t>
            </a:r>
            <a:endParaRPr lang="zh-CN" altLang="en-US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20906" y="2660959"/>
            <a:ext cx="810218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3000" b="1" spc="225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果壳社团信息管理系统</a:t>
            </a:r>
            <a:endParaRPr lang="en-US" altLang="zh-CN" sz="3000" b="1" spc="225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2600908" y="892215"/>
            <a:ext cx="3942181" cy="827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  <a:r>
              <a:rPr lang="en-US" altLang="zh-CN" dirty="0"/>
              <a:t>-</a:t>
            </a:r>
            <a:r>
              <a:rPr lang="zh-CN" altLang="en-US" dirty="0"/>
              <a:t>系统管理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2337" y="3657577"/>
            <a:ext cx="1157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系统管理员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36720" y="1785439"/>
            <a:ext cx="2435087" cy="97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社团信息管理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936720" y="3750208"/>
            <a:ext cx="2365513" cy="97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系统设置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endCxn id="8" idx="2"/>
          </p:cNvCxnSpPr>
          <p:nvPr/>
        </p:nvCxnSpPr>
        <p:spPr>
          <a:xfrm flipV="1">
            <a:off x="1561683" y="2272457"/>
            <a:ext cx="1375037" cy="10784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9" idx="2"/>
          </p:cNvCxnSpPr>
          <p:nvPr/>
        </p:nvCxnSpPr>
        <p:spPr>
          <a:xfrm>
            <a:off x="1561683" y="3350897"/>
            <a:ext cx="1375037" cy="8863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354540" y="886188"/>
            <a:ext cx="1759226" cy="514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增加社团</a:t>
            </a:r>
            <a:endParaRPr lang="zh-CN" altLang="en-US" sz="1200" dirty="0"/>
          </a:p>
        </p:txBody>
      </p:sp>
      <p:sp>
        <p:nvSpPr>
          <p:cNvPr id="12" name="椭圆 11"/>
          <p:cNvSpPr/>
          <p:nvPr/>
        </p:nvSpPr>
        <p:spPr>
          <a:xfrm>
            <a:off x="6354540" y="1545119"/>
            <a:ext cx="1759226" cy="514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修改社团信息</a:t>
            </a:r>
            <a:endParaRPr lang="zh-CN" altLang="en-US" sz="1200" dirty="0"/>
          </a:p>
        </p:txBody>
      </p:sp>
      <p:sp>
        <p:nvSpPr>
          <p:cNvPr id="14" name="椭圆 13"/>
          <p:cNvSpPr/>
          <p:nvPr/>
        </p:nvSpPr>
        <p:spPr>
          <a:xfrm>
            <a:off x="6354540" y="2878002"/>
            <a:ext cx="1759226" cy="514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撤销社团</a:t>
            </a:r>
            <a:endParaRPr lang="zh-CN" altLang="en-US" sz="1200" dirty="0"/>
          </a:p>
        </p:txBody>
      </p:sp>
      <p:cxnSp>
        <p:nvCxnSpPr>
          <p:cNvPr id="5" name="直接箭头连接符 4"/>
          <p:cNvCxnSpPr>
            <a:stCxn id="8" idx="6"/>
            <a:endCxn id="12" idx="2"/>
          </p:cNvCxnSpPr>
          <p:nvPr/>
        </p:nvCxnSpPr>
        <p:spPr>
          <a:xfrm flipV="1">
            <a:off x="5371807" y="1801922"/>
            <a:ext cx="982345" cy="47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6"/>
            <a:endCxn id="11" idx="2"/>
          </p:cNvCxnSpPr>
          <p:nvPr/>
        </p:nvCxnSpPr>
        <p:spPr>
          <a:xfrm flipV="1">
            <a:off x="5371807" y="1143427"/>
            <a:ext cx="982345" cy="112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6"/>
            <a:endCxn id="14" idx="2"/>
          </p:cNvCxnSpPr>
          <p:nvPr/>
        </p:nvCxnSpPr>
        <p:spPr>
          <a:xfrm>
            <a:off x="5371807" y="2272457"/>
            <a:ext cx="982733" cy="86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形 3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95967" y="2301034"/>
            <a:ext cx="1668533" cy="1668533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6354540" y="3998142"/>
            <a:ext cx="1759226" cy="514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/>
              <a:t>权限设置</a:t>
            </a:r>
            <a:endParaRPr lang="zh-CN" altLang="en-US" sz="1200" dirty="0"/>
          </a:p>
        </p:txBody>
      </p:sp>
      <p:cxnSp>
        <p:nvCxnSpPr>
          <p:cNvPr id="4" name="直接箭头连接符 3"/>
          <p:cNvCxnSpPr>
            <a:stCxn id="9" idx="6"/>
            <a:endCxn id="3" idx="2"/>
          </p:cNvCxnSpPr>
          <p:nvPr/>
        </p:nvCxnSpPr>
        <p:spPr>
          <a:xfrm>
            <a:off x="5302250" y="4237355"/>
            <a:ext cx="1052195" cy="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6354540" y="2249352"/>
            <a:ext cx="1759226" cy="514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/>
              <a:t>查询社团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endCxn id="7" idx="2"/>
          </p:cNvCxnSpPr>
          <p:nvPr/>
        </p:nvCxnSpPr>
        <p:spPr>
          <a:xfrm>
            <a:off x="5386070" y="2262505"/>
            <a:ext cx="968375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32185" y="202974"/>
            <a:ext cx="6792638" cy="514598"/>
          </a:xfrm>
        </p:spPr>
        <p:txBody>
          <a:bodyPr/>
          <a:lstStyle/>
          <a:p>
            <a:r>
              <a:rPr lang="zh-CN" altLang="en-US" dirty="0"/>
              <a:t>系统设计</a:t>
            </a:r>
            <a:r>
              <a:rPr lang="en-US" altLang="zh-CN" dirty="0"/>
              <a:t>——</a:t>
            </a:r>
            <a:r>
              <a:rPr dirty="0"/>
              <a:t>非功能</a:t>
            </a:r>
            <a:endParaRPr dirty="0"/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09485" y="3480485"/>
            <a:ext cx="2234515" cy="2234515"/>
          </a:xfrm>
          <a:prstGeom prst="rect">
            <a:avLst/>
          </a:prstGeom>
        </p:spPr>
      </p:pic>
      <p:sp>
        <p:nvSpPr>
          <p:cNvPr id="8" name="副标题 2"/>
          <p:cNvSpPr txBox="1"/>
          <p:nvPr/>
        </p:nvSpPr>
        <p:spPr>
          <a:xfrm>
            <a:off x="332105" y="826770"/>
            <a:ext cx="8305165" cy="47967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可用性</a:t>
            </a:r>
            <a:endParaRPr lang="en-US" altLang="zh-CN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>
              <a:lnSpc>
                <a:spcPct val="200000"/>
              </a:lnSpc>
            </a:pPr>
            <a:r>
              <a:rPr lang="zh-CN" altLang="zh-CN" sz="16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系统需要具备高度可用性，所有菜单、按钮、输入框位置安排合理，可以让使用人员点击即可获得围绕目标的所有详细内容</a:t>
            </a:r>
            <a:r>
              <a:rPr lang="zh-CN" altLang="en-US" sz="16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，并</a:t>
            </a:r>
            <a:r>
              <a:rPr lang="zh-CN" altLang="zh-CN" sz="16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为各种信息的添加录入提供方便</a:t>
            </a:r>
            <a:r>
              <a:rPr lang="zh-CN" altLang="en-US" sz="16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安全性</a:t>
            </a:r>
            <a:endParaRPr lang="en-US" altLang="zh-CN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>
              <a:lnSpc>
                <a:spcPct val="200000"/>
              </a:lnSpc>
            </a:pP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本系统在设计中需要注意多个视角的安全性问题，如数据库安全、用户名和口令保护、访问控制权限设定、对象权限控制。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可维护性</a:t>
            </a:r>
            <a:endParaRPr lang="en-US" altLang="zh-CN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 algn="l">
              <a:lnSpc>
                <a:spcPct val="200000"/>
              </a:lnSpc>
              <a:buClrTx/>
              <a:buSzTx/>
            </a:pP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开发过程中尽量遵守高内聚，低耦合原则，便于后期维护和二次开发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200000"/>
              </a:lnSpc>
              <a:buNone/>
            </a:pP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2184" y="998773"/>
            <a:ext cx="6056739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系统架构：经典的MVC架构</a:t>
            </a:r>
            <a:endParaRPr lang="zh-CN" alt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前端：HTML，CSS，JavaScript，bootstrap，</a:t>
            </a:r>
            <a:r>
              <a:rPr lang="en-US" altLang="zh-CN" sz="2800" dirty="0"/>
              <a:t>jQuery</a:t>
            </a:r>
            <a:r>
              <a:rPr lang="zh-CN" altLang="en-US" sz="2800" dirty="0"/>
              <a:t>，</a:t>
            </a:r>
            <a:r>
              <a:rPr lang="en-US" altLang="zh-CN" sz="2800" dirty="0"/>
              <a:t>Ajax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后端：Ruby on Rails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数据库：Mysql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开发方法：敏捷开发和统一过程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6801317" y="4967932"/>
            <a:ext cx="175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Rails</a:t>
            </a:r>
            <a:r>
              <a:rPr lang="zh-CN" altLang="en-US" dirty="0"/>
              <a:t>的</a:t>
            </a:r>
            <a:r>
              <a:rPr lang="en-US" altLang="zh-CN" dirty="0"/>
              <a:t>MVC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32185" y="202974"/>
            <a:ext cx="6792638" cy="514598"/>
          </a:xfrm>
        </p:spPr>
        <p:txBody>
          <a:bodyPr/>
          <a:lstStyle/>
          <a:p>
            <a:r>
              <a:rPr lang="zh-CN" altLang="en-US" dirty="0"/>
              <a:t>系统设计</a:t>
            </a:r>
            <a:r>
              <a:rPr lang="en-US" altLang="zh-CN" dirty="0"/>
              <a:t>——</a:t>
            </a:r>
            <a:r>
              <a:rPr dirty="0"/>
              <a:t>技术选型</a:t>
            </a:r>
            <a:endParaRPr dirty="0"/>
          </a:p>
        </p:txBody>
      </p:sp>
      <p:sp>
        <p:nvSpPr>
          <p:cNvPr id="8" name="矩形 7"/>
          <p:cNvSpPr/>
          <p:nvPr/>
        </p:nvSpPr>
        <p:spPr>
          <a:xfrm>
            <a:off x="6296441" y="1104730"/>
            <a:ext cx="2633869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296441" y="2186609"/>
            <a:ext cx="1202634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727676" y="2186609"/>
            <a:ext cx="1202634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96440" y="3268488"/>
            <a:ext cx="2633869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296440" y="4345228"/>
            <a:ext cx="2633869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9" idx="0"/>
          </p:cNvCxnSpPr>
          <p:nvPr/>
        </p:nvCxnSpPr>
        <p:spPr>
          <a:xfrm flipV="1">
            <a:off x="6897758" y="1542052"/>
            <a:ext cx="0" cy="64455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891133" y="2623931"/>
            <a:ext cx="0" cy="64455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874568" y="3700671"/>
            <a:ext cx="0" cy="64455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1" idx="0"/>
          </p:cNvCxnSpPr>
          <p:nvPr/>
        </p:nvCxnSpPr>
        <p:spPr>
          <a:xfrm>
            <a:off x="8328993" y="1542052"/>
            <a:ext cx="0" cy="64455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328993" y="2623931"/>
            <a:ext cx="0" cy="64455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328993" y="3700671"/>
            <a:ext cx="0" cy="64455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PART 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-122872" y="2136934"/>
            <a:ext cx="9434036" cy="1922621"/>
          </a:xfrm>
          <a:prstGeom prst="rect">
            <a:avLst/>
          </a:prstGeom>
          <a:solidFill>
            <a:srgbClr val="073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3860324" y="3488531"/>
            <a:ext cx="22683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GitHub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9" name="图片 8" descr="u=3633024110,1049183559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018" y="2448878"/>
            <a:ext cx="952024" cy="9520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12583" y="3488531"/>
            <a:ext cx="1251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PART 3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95943" y="2478723"/>
            <a:ext cx="57569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开发与测试</a:t>
            </a:r>
            <a:r>
              <a:rPr lang="en-US" altLang="zh-CN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5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66046" y="3488531"/>
            <a:ext cx="22683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GitHub CI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2185" y="852028"/>
            <a:ext cx="4567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Github</a:t>
            </a:r>
            <a:r>
              <a:rPr lang="en-US" altLang="zh-CN" sz="2400" b="1" dirty="0"/>
              <a:t> CI (Continuous integration)</a:t>
            </a:r>
            <a:endParaRPr lang="en-US" altLang="zh-CN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450621" y="1313912"/>
            <a:ext cx="410881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通过代码托管平台确保分工协作进度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通过使用自动化测试工具确保开发质量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594" y="2287411"/>
            <a:ext cx="7234767" cy="3386667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32185" y="202974"/>
            <a:ext cx="6792638" cy="514598"/>
          </a:xfrm>
        </p:spPr>
        <p:txBody>
          <a:bodyPr>
            <a:normAutofit/>
          </a:bodyPr>
          <a:lstStyle/>
          <a:p>
            <a:r>
              <a:rPr lang="zh-CN" altLang="en-US" dirty="0"/>
              <a:t>开发与测试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PART 4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-122872" y="2136934"/>
            <a:ext cx="9434036" cy="1922621"/>
          </a:xfrm>
          <a:prstGeom prst="rect">
            <a:avLst/>
          </a:prstGeom>
          <a:solidFill>
            <a:srgbClr val="073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3860324" y="3488531"/>
            <a:ext cx="22683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人员分工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图片 8" descr="u=3633024110,1049183559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018" y="2448878"/>
            <a:ext cx="952024" cy="9520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12583" y="3488531"/>
            <a:ext cx="1251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PART 4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95943" y="2478723"/>
            <a:ext cx="57569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lang="zh-CN" altLang="en-US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分工及安排</a:t>
            </a:r>
            <a:endParaRPr lang="zh-CN" altLang="en-US" sz="5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66046" y="3488531"/>
            <a:ext cx="22683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项目进度安排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分工及安排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27023" y="913136"/>
          <a:ext cx="7358248" cy="2547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820"/>
                <a:gridCol w="288730"/>
                <a:gridCol w="1180090"/>
                <a:gridCol w="182748"/>
                <a:gridCol w="1286073"/>
                <a:gridCol w="194851"/>
                <a:gridCol w="1273968"/>
                <a:gridCol w="120130"/>
                <a:gridCol w="1362838"/>
              </a:tblGrid>
              <a:tr h="7169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李航程</a:t>
                      </a:r>
                      <a:endParaRPr lang="zh-CN" alt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0000" marB="0" anchor="ctr" anchorCtr="1"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施哲宇</a:t>
                      </a:r>
                      <a:endParaRPr lang="zh-CN" altLang="en-US" dirty="0"/>
                    </a:p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endParaRPr lang="zh-CN" altLang="en-US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0000" marB="0" anchor="ctr" anchorCtr="1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王自然</a:t>
                      </a:r>
                      <a:endParaRPr lang="zh-CN" altLang="en-US" dirty="0"/>
                    </a:p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endParaRPr lang="zh-CN" altLang="en-US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0000" marB="0" anchor="ctr" anchorCtr="1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陈励鹏</a:t>
                      </a:r>
                      <a:endParaRPr lang="zh-CN" altLang="en-US" dirty="0"/>
                    </a:p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endParaRPr lang="zh-CN" altLang="en-US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0000" marB="0" anchor="ctr" anchorCtr="1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严愉程</a:t>
                      </a:r>
                      <a:endParaRPr lang="zh-CN" altLang="en-US" dirty="0"/>
                    </a:p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endParaRPr lang="zh-CN" altLang="en-US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0000" marB="0" anchor="ctr" anchorCtr="1"/>
                </a:tc>
                <a:tc hMerge="1">
                  <a:tcPr/>
                </a:tc>
              </a:tr>
              <a:tr h="766507">
                <a:tc gridSpan="9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需求分析、原型设计、技术选型、定义模块接口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 anchor="ctr"/>
                </a:tc>
              </a:tr>
              <a:tr h="1064047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文档编写</a:t>
                      </a:r>
                      <a:r>
                        <a:rPr lang="en-US" altLang="zh-CN" dirty="0"/>
                        <a:t>&amp;</a:t>
                      </a:r>
                      <a:r>
                        <a:rPr lang="zh-CN" altLang="en-US" dirty="0"/>
                        <a:t>项目进度及质量跟进</a:t>
                      </a:r>
                      <a:endParaRPr lang="zh-CN" altLang="en-US" dirty="0"/>
                    </a:p>
                    <a:p>
                      <a:r>
                        <a:rPr lang="zh-CN" altLang="en-US" sz="1350" dirty="0">
                          <a:sym typeface="+mn-ea"/>
                        </a:rPr>
                        <a:t>数据库设计</a:t>
                      </a:r>
                      <a:endParaRPr lang="en-US" altLang="zh-CN" sz="1350" dirty="0"/>
                    </a:p>
                    <a:p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搭建开发</a:t>
                      </a:r>
                      <a:r>
                        <a:rPr lang="en-US" altLang="zh-CN" dirty="0"/>
                        <a:t>&amp;</a:t>
                      </a:r>
                      <a:r>
                        <a:rPr lang="zh-CN" altLang="en-US" dirty="0"/>
                        <a:t>测试环境</a:t>
                      </a:r>
                      <a:endParaRPr lang="zh-CN" altLang="en-US" dirty="0"/>
                    </a:p>
                    <a:p>
                      <a:r>
                        <a:rPr lang="zh-CN" altLang="en-US" sz="1350" dirty="0">
                          <a:sym typeface="+mn-ea"/>
                        </a:rPr>
                        <a:t>前端开发</a:t>
                      </a:r>
                      <a:endParaRPr lang="en-US" altLang="zh-CN" dirty="0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及界面设计</a:t>
                      </a:r>
                      <a:endParaRPr lang="en-US" altLang="zh-CN" sz="13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前端界面实现</a:t>
                      </a:r>
                      <a:endParaRPr lang="zh-CN" altLang="zh-CN" sz="13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后端逻辑与实现</a:t>
                      </a:r>
                      <a:endParaRPr lang="zh-CN" altLang="en-US" dirty="0"/>
                    </a:p>
                    <a:p>
                      <a:endParaRPr lang="zh-CN" altLang="zh-CN" sz="13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构建测试用例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&amp;</a:t>
                      </a:r>
                      <a:r>
                        <a:rPr lang="zh-CN" altLang="en-US" dirty="0"/>
                        <a:t>搭建测试环境</a:t>
                      </a:r>
                      <a:endParaRPr lang="zh-CN" altLang="en-US" dirty="0"/>
                    </a:p>
                    <a:p>
                      <a:r>
                        <a:rPr lang="zh-CN" altLang="en-US" sz="1350" dirty="0">
                          <a:sym typeface="+mn-ea"/>
                        </a:rPr>
                        <a:t>前端开发</a:t>
                      </a:r>
                      <a:endParaRPr lang="en-US" altLang="zh-CN" sz="1350" dirty="0"/>
                    </a:p>
                    <a:p>
                      <a:endParaRPr lang="zh-CN" altLang="zh-CN" sz="13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914400" y="4430710"/>
            <a:ext cx="8056734" cy="17092"/>
          </a:xfrm>
          <a:prstGeom prst="straightConnector1">
            <a:avLst/>
          </a:prstGeom>
          <a:ln w="6350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617628" y="4225773"/>
            <a:ext cx="383535" cy="41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ea typeface="方正粗黑宋简体" panose="02000000000000000000" charset="-122"/>
                <a:sym typeface="+mn-ea"/>
              </a:rPr>
              <a:t>5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285544" y="3601776"/>
            <a:ext cx="114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环境配置，需求调研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350289" y="4770475"/>
            <a:ext cx="114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需求分析，</a:t>
            </a:r>
            <a:endParaRPr lang="en-US" altLang="zh-CN" dirty="0"/>
          </a:p>
          <a:p>
            <a:r>
              <a:rPr lang="zh-CN" altLang="en-US" dirty="0"/>
              <a:t>系统设计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375783" y="3601776"/>
            <a:ext cx="114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</a:t>
            </a:r>
            <a:r>
              <a:rPr lang="en-US" altLang="zh-CN" dirty="0"/>
              <a:t>UI</a:t>
            </a:r>
            <a:r>
              <a:rPr lang="zh-CN" altLang="en-US" dirty="0"/>
              <a:t>及界面设计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399321" y="4740126"/>
            <a:ext cx="1324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前后端开发，实现对接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493143" y="3809444"/>
            <a:ext cx="114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系统测试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442237" y="4750072"/>
            <a:ext cx="114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编写文档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610505" y="3842956"/>
            <a:ext cx="114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交付使用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21288" y="42354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第几周：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2662664" y="4225773"/>
            <a:ext cx="383535" cy="41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3684035" y="4225571"/>
            <a:ext cx="383535" cy="41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4717228" y="4236257"/>
            <a:ext cx="383535" cy="41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5750421" y="4225571"/>
            <a:ext cx="410783" cy="420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6855606" y="4225572"/>
            <a:ext cx="428538" cy="42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/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7919169" y="4238574"/>
            <a:ext cx="410782" cy="41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18"/>
          <p:cNvSpPr>
            <a:spLocks noGrp="1"/>
          </p:cNvSpPr>
          <p:nvPr>
            <p:ph type="body" sz="quarter" idx="11"/>
          </p:nvPr>
        </p:nvSpPr>
        <p:spPr>
          <a:xfrm>
            <a:off x="0" y="2567305"/>
            <a:ext cx="9144000" cy="739775"/>
          </a:xfrm>
        </p:spPr>
        <p:txBody>
          <a:bodyPr/>
          <a:lstStyle/>
          <a:p>
            <a:pPr algn="ctr"/>
            <a:r>
              <a:rPr lang="zh-CN" altLang="en-US" sz="4800" dirty="0">
                <a:sym typeface="Arial" panose="020B0604020202020204" pitchFamily="34" charset="0"/>
              </a:rPr>
              <a:t>谢谢老师聆听</a:t>
            </a:r>
            <a:endParaRPr lang="zh-CN" altLang="en-US" sz="4800" dirty="0">
              <a:sym typeface="Arial" panose="020B0604020202020204" pitchFamily="34" charset="0"/>
            </a:endParaRP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563052" y="745697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5168265" y="3738245"/>
            <a:ext cx="3626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/>
                </a:solidFill>
              </a:rPr>
              <a:t>演示人：李航程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479" y="696346"/>
            <a:ext cx="9164908" cy="4255104"/>
          </a:xfrm>
          <a:prstGeom prst="rect">
            <a:avLst/>
          </a:prstGeom>
          <a:solidFill>
            <a:srgbClr val="174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80595" y="1377449"/>
            <a:ext cx="2941094" cy="2651945"/>
            <a:chOff x="3610584" y="1537486"/>
            <a:chExt cx="2941094" cy="2651945"/>
          </a:xfrm>
        </p:grpSpPr>
        <p:grpSp>
          <p:nvGrpSpPr>
            <p:cNvPr id="26" name="组合 25"/>
            <p:cNvGrpSpPr/>
            <p:nvPr/>
          </p:nvGrpSpPr>
          <p:grpSpPr>
            <a:xfrm>
              <a:off x="3623905" y="1537486"/>
              <a:ext cx="2922417" cy="523220"/>
              <a:chOff x="4532499" y="4323460"/>
              <a:chExt cx="3896557" cy="64511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5265231" y="4355584"/>
                <a:ext cx="3163825" cy="569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zh-CN" altLang="en-US" sz="2400" spc="45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需求分析</a:t>
                </a:r>
                <a:endParaRPr lang="zh-CN" altLang="en-US" sz="2400" spc="45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532499" y="4323460"/>
                <a:ext cx="971082" cy="645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01</a:t>
                </a:r>
                <a:endParaRPr lang="zh-CN" altLang="en-US" sz="28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610584" y="2247061"/>
              <a:ext cx="2941094" cy="523220"/>
              <a:chOff x="8025569" y="4309404"/>
              <a:chExt cx="3921459" cy="645111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8783202" y="4355934"/>
                <a:ext cx="3163826" cy="569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zh-CN" altLang="en-US" sz="2400" spc="45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系统设计</a:t>
                </a:r>
                <a:endParaRPr lang="zh-CN" altLang="en-US" sz="2400" spc="45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025569" y="4309404"/>
                <a:ext cx="971081" cy="645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02</a:t>
                </a:r>
                <a:endParaRPr lang="zh-CN" altLang="en-US" sz="28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623905" y="3666211"/>
              <a:ext cx="2900708" cy="523220"/>
              <a:chOff x="3623905" y="3666211"/>
              <a:chExt cx="2900708" cy="523220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4151745" y="3690028"/>
                <a:ext cx="23728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800" b="0" i="0" u="none" strike="noStrike" cap="none" spc="60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2400" dirty="0"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分工安排</a:t>
                </a:r>
                <a:endParaRPr lang="zh-CN" altLang="en-US" sz="2400" dirty="0"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23905" y="3666211"/>
                <a:ext cx="7283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04</a:t>
                </a:r>
                <a:endParaRPr lang="zh-CN" altLang="en-US" sz="28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615938" y="2956636"/>
              <a:ext cx="2935054" cy="523220"/>
              <a:chOff x="4517355" y="5469524"/>
              <a:chExt cx="3913406" cy="645111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5266936" y="5523474"/>
                <a:ext cx="3163825" cy="569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2800" b="0" i="0" u="none" strike="noStrike" cap="none" spc="60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defTabSz="685800">
                  <a:defRPr/>
                </a:pPr>
                <a:r>
                  <a:rPr lang="zh-CN" altLang="en-US" sz="2400" spc="450" dirty="0"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开发测试</a:t>
                </a:r>
                <a:endParaRPr lang="zh-CN" altLang="en-US" sz="2400" spc="450" dirty="0"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4517355" y="5469524"/>
                <a:ext cx="971081" cy="645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defRPr/>
                </a:pPr>
                <a:r>
                  <a:rPr lang="en-US" altLang="zh-CN" sz="2800" dirty="0">
                    <a:solidFill>
                      <a:prstClr val="white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Arial" panose="020B0604020202020204" pitchFamily="34" charset="0"/>
                  </a:rPr>
                  <a:t>03</a:t>
                </a:r>
                <a:endParaRPr lang="zh-CN" altLang="en-US" sz="28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cxnSp>
        <p:nvCxnSpPr>
          <p:cNvPr id="21" name="直接连接符 20"/>
          <p:cNvCxnSpPr/>
          <p:nvPr>
            <p:custDataLst>
              <p:tags r:id="rId1"/>
            </p:custDataLst>
          </p:nvPr>
        </p:nvCxnSpPr>
        <p:spPr>
          <a:xfrm flipV="1">
            <a:off x="2933205" y="2670979"/>
            <a:ext cx="1481861" cy="2727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28" name="直接连接符 27"/>
          <p:cNvCxnSpPr/>
          <p:nvPr>
            <p:custDataLst>
              <p:tags r:id="rId2"/>
            </p:custDataLst>
          </p:nvPr>
        </p:nvCxnSpPr>
        <p:spPr>
          <a:xfrm>
            <a:off x="4440785" y="1600311"/>
            <a:ext cx="1075271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32" name="直接连接符 31"/>
          <p:cNvCxnSpPr/>
          <p:nvPr>
            <p:custDataLst>
              <p:tags r:id="rId3"/>
            </p:custDataLst>
          </p:nvPr>
        </p:nvCxnSpPr>
        <p:spPr>
          <a:xfrm>
            <a:off x="4453339" y="2324584"/>
            <a:ext cx="1075271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34" name="直接连接符 33"/>
          <p:cNvCxnSpPr/>
          <p:nvPr>
            <p:custDataLst>
              <p:tags r:id="rId4"/>
            </p:custDataLst>
          </p:nvPr>
        </p:nvCxnSpPr>
        <p:spPr>
          <a:xfrm>
            <a:off x="4453338" y="3034159"/>
            <a:ext cx="1075271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35" name="直接连接符 34"/>
          <p:cNvCxnSpPr/>
          <p:nvPr>
            <p:custDataLst>
              <p:tags r:id="rId5"/>
            </p:custDataLst>
          </p:nvPr>
        </p:nvCxnSpPr>
        <p:spPr>
          <a:xfrm flipV="1">
            <a:off x="4453338" y="3826470"/>
            <a:ext cx="1049397" cy="6961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36" name="直接连接符 35"/>
          <p:cNvCxnSpPr/>
          <p:nvPr>
            <p:custDataLst>
              <p:tags r:id="rId6"/>
            </p:custDataLst>
          </p:nvPr>
        </p:nvCxnSpPr>
        <p:spPr>
          <a:xfrm flipH="1">
            <a:off x="4434124" y="1600311"/>
            <a:ext cx="19214" cy="223312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22" name="文本框 21"/>
          <p:cNvSpPr txBox="1"/>
          <p:nvPr/>
        </p:nvSpPr>
        <p:spPr>
          <a:xfrm>
            <a:off x="2209103" y="2009259"/>
            <a:ext cx="927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4000" b="1" spc="45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目录</a:t>
            </a:r>
            <a:endParaRPr lang="zh-CN" altLang="en-US" sz="4000" b="1" spc="45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3" name="组 28"/>
          <p:cNvGrpSpPr/>
          <p:nvPr/>
        </p:nvGrpSpPr>
        <p:grpSpPr>
          <a:xfrm>
            <a:off x="602338" y="1976201"/>
            <a:ext cx="1451114" cy="1389556"/>
            <a:chOff x="5048524" y="945026"/>
            <a:chExt cx="2049070" cy="2049070"/>
          </a:xfrm>
        </p:grpSpPr>
        <p:sp>
          <p:nvSpPr>
            <p:cNvPr id="24" name="Freeform 21"/>
            <p:cNvSpPr/>
            <p:nvPr/>
          </p:nvSpPr>
          <p:spPr bwMode="auto">
            <a:xfrm>
              <a:off x="5048524" y="945026"/>
              <a:ext cx="2049070" cy="2049070"/>
            </a:xfrm>
            <a:custGeom>
              <a:avLst/>
              <a:gdLst/>
              <a:ahLst/>
              <a:cxnLst>
                <a:cxn ang="0">
                  <a:pos x="880" y="440"/>
                </a:cxn>
                <a:cxn ang="0">
                  <a:pos x="872" y="528"/>
                </a:cxn>
                <a:cxn ang="0">
                  <a:pos x="846" y="612"/>
                </a:cxn>
                <a:cxn ang="0">
                  <a:pos x="804" y="686"/>
                </a:cxn>
                <a:cxn ang="0">
                  <a:pos x="752" y="752"/>
                </a:cxn>
                <a:cxn ang="0">
                  <a:pos x="686" y="804"/>
                </a:cxn>
                <a:cxn ang="0">
                  <a:pos x="612" y="846"/>
                </a:cxn>
                <a:cxn ang="0">
                  <a:pos x="528" y="872"/>
                </a:cxn>
                <a:cxn ang="0">
                  <a:pos x="440" y="880"/>
                </a:cxn>
                <a:cxn ang="0">
                  <a:pos x="396" y="878"/>
                </a:cxn>
                <a:cxn ang="0">
                  <a:pos x="310" y="860"/>
                </a:cxn>
                <a:cxn ang="0">
                  <a:pos x="230" y="826"/>
                </a:cxn>
                <a:cxn ang="0">
                  <a:pos x="160" y="780"/>
                </a:cxn>
                <a:cxn ang="0">
                  <a:pos x="100" y="720"/>
                </a:cxn>
                <a:cxn ang="0">
                  <a:pos x="54" y="650"/>
                </a:cxn>
                <a:cxn ang="0">
                  <a:pos x="20" y="570"/>
                </a:cxn>
                <a:cxn ang="0">
                  <a:pos x="2" y="484"/>
                </a:cxn>
                <a:cxn ang="0">
                  <a:pos x="0" y="440"/>
                </a:cxn>
                <a:cxn ang="0">
                  <a:pos x="8" y="352"/>
                </a:cxn>
                <a:cxn ang="0">
                  <a:pos x="34" y="268"/>
                </a:cxn>
                <a:cxn ang="0">
                  <a:pos x="76" y="194"/>
                </a:cxn>
                <a:cxn ang="0">
                  <a:pos x="128" y="128"/>
                </a:cxn>
                <a:cxn ang="0">
                  <a:pos x="194" y="76"/>
                </a:cxn>
                <a:cxn ang="0">
                  <a:pos x="268" y="34"/>
                </a:cxn>
                <a:cxn ang="0">
                  <a:pos x="352" y="8"/>
                </a:cxn>
                <a:cxn ang="0">
                  <a:pos x="440" y="0"/>
                </a:cxn>
                <a:cxn ang="0">
                  <a:pos x="484" y="2"/>
                </a:cxn>
                <a:cxn ang="0">
                  <a:pos x="570" y="20"/>
                </a:cxn>
                <a:cxn ang="0">
                  <a:pos x="650" y="54"/>
                </a:cxn>
                <a:cxn ang="0">
                  <a:pos x="720" y="100"/>
                </a:cxn>
                <a:cxn ang="0">
                  <a:pos x="780" y="160"/>
                </a:cxn>
                <a:cxn ang="0">
                  <a:pos x="826" y="230"/>
                </a:cxn>
                <a:cxn ang="0">
                  <a:pos x="860" y="310"/>
                </a:cxn>
                <a:cxn ang="0">
                  <a:pos x="878" y="396"/>
                </a:cxn>
                <a:cxn ang="0">
                  <a:pos x="880" y="440"/>
                </a:cxn>
              </a:cxnLst>
              <a:rect l="0" t="0" r="r" b="b"/>
              <a:pathLst>
                <a:path w="880" h="880">
                  <a:moveTo>
                    <a:pt x="880" y="440"/>
                  </a:moveTo>
                  <a:lnTo>
                    <a:pt x="880" y="440"/>
                  </a:lnTo>
                  <a:lnTo>
                    <a:pt x="878" y="484"/>
                  </a:lnTo>
                  <a:lnTo>
                    <a:pt x="872" y="528"/>
                  </a:lnTo>
                  <a:lnTo>
                    <a:pt x="860" y="570"/>
                  </a:lnTo>
                  <a:lnTo>
                    <a:pt x="846" y="612"/>
                  </a:lnTo>
                  <a:lnTo>
                    <a:pt x="826" y="650"/>
                  </a:lnTo>
                  <a:lnTo>
                    <a:pt x="804" y="686"/>
                  </a:lnTo>
                  <a:lnTo>
                    <a:pt x="780" y="720"/>
                  </a:lnTo>
                  <a:lnTo>
                    <a:pt x="752" y="752"/>
                  </a:lnTo>
                  <a:lnTo>
                    <a:pt x="720" y="780"/>
                  </a:lnTo>
                  <a:lnTo>
                    <a:pt x="686" y="804"/>
                  </a:lnTo>
                  <a:lnTo>
                    <a:pt x="650" y="826"/>
                  </a:lnTo>
                  <a:lnTo>
                    <a:pt x="612" y="846"/>
                  </a:lnTo>
                  <a:lnTo>
                    <a:pt x="570" y="860"/>
                  </a:lnTo>
                  <a:lnTo>
                    <a:pt x="528" y="872"/>
                  </a:lnTo>
                  <a:lnTo>
                    <a:pt x="484" y="87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396" y="878"/>
                  </a:lnTo>
                  <a:lnTo>
                    <a:pt x="352" y="872"/>
                  </a:lnTo>
                  <a:lnTo>
                    <a:pt x="310" y="860"/>
                  </a:lnTo>
                  <a:lnTo>
                    <a:pt x="268" y="846"/>
                  </a:lnTo>
                  <a:lnTo>
                    <a:pt x="230" y="826"/>
                  </a:lnTo>
                  <a:lnTo>
                    <a:pt x="194" y="804"/>
                  </a:lnTo>
                  <a:lnTo>
                    <a:pt x="160" y="780"/>
                  </a:lnTo>
                  <a:lnTo>
                    <a:pt x="128" y="752"/>
                  </a:lnTo>
                  <a:lnTo>
                    <a:pt x="100" y="720"/>
                  </a:lnTo>
                  <a:lnTo>
                    <a:pt x="76" y="686"/>
                  </a:lnTo>
                  <a:lnTo>
                    <a:pt x="54" y="650"/>
                  </a:lnTo>
                  <a:lnTo>
                    <a:pt x="34" y="612"/>
                  </a:lnTo>
                  <a:lnTo>
                    <a:pt x="20" y="570"/>
                  </a:lnTo>
                  <a:lnTo>
                    <a:pt x="8" y="528"/>
                  </a:lnTo>
                  <a:lnTo>
                    <a:pt x="2" y="484"/>
                  </a:lnTo>
                  <a:lnTo>
                    <a:pt x="0" y="440"/>
                  </a:lnTo>
                  <a:lnTo>
                    <a:pt x="0" y="440"/>
                  </a:lnTo>
                  <a:lnTo>
                    <a:pt x="2" y="396"/>
                  </a:lnTo>
                  <a:lnTo>
                    <a:pt x="8" y="352"/>
                  </a:lnTo>
                  <a:lnTo>
                    <a:pt x="20" y="310"/>
                  </a:lnTo>
                  <a:lnTo>
                    <a:pt x="34" y="268"/>
                  </a:lnTo>
                  <a:lnTo>
                    <a:pt x="54" y="230"/>
                  </a:lnTo>
                  <a:lnTo>
                    <a:pt x="76" y="194"/>
                  </a:lnTo>
                  <a:lnTo>
                    <a:pt x="100" y="160"/>
                  </a:lnTo>
                  <a:lnTo>
                    <a:pt x="128" y="128"/>
                  </a:lnTo>
                  <a:lnTo>
                    <a:pt x="160" y="100"/>
                  </a:lnTo>
                  <a:lnTo>
                    <a:pt x="194" y="76"/>
                  </a:lnTo>
                  <a:lnTo>
                    <a:pt x="230" y="54"/>
                  </a:lnTo>
                  <a:lnTo>
                    <a:pt x="268" y="34"/>
                  </a:lnTo>
                  <a:lnTo>
                    <a:pt x="310" y="20"/>
                  </a:lnTo>
                  <a:lnTo>
                    <a:pt x="352" y="8"/>
                  </a:lnTo>
                  <a:lnTo>
                    <a:pt x="396" y="2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84" y="2"/>
                  </a:lnTo>
                  <a:lnTo>
                    <a:pt x="528" y="8"/>
                  </a:lnTo>
                  <a:lnTo>
                    <a:pt x="570" y="20"/>
                  </a:lnTo>
                  <a:lnTo>
                    <a:pt x="612" y="34"/>
                  </a:lnTo>
                  <a:lnTo>
                    <a:pt x="650" y="54"/>
                  </a:lnTo>
                  <a:lnTo>
                    <a:pt x="686" y="76"/>
                  </a:lnTo>
                  <a:lnTo>
                    <a:pt x="720" y="100"/>
                  </a:lnTo>
                  <a:lnTo>
                    <a:pt x="752" y="128"/>
                  </a:lnTo>
                  <a:lnTo>
                    <a:pt x="780" y="160"/>
                  </a:lnTo>
                  <a:lnTo>
                    <a:pt x="804" y="194"/>
                  </a:lnTo>
                  <a:lnTo>
                    <a:pt x="826" y="230"/>
                  </a:lnTo>
                  <a:lnTo>
                    <a:pt x="846" y="268"/>
                  </a:lnTo>
                  <a:lnTo>
                    <a:pt x="860" y="310"/>
                  </a:lnTo>
                  <a:lnTo>
                    <a:pt x="872" y="352"/>
                  </a:lnTo>
                  <a:lnTo>
                    <a:pt x="878" y="396"/>
                  </a:lnTo>
                  <a:lnTo>
                    <a:pt x="880" y="440"/>
                  </a:lnTo>
                  <a:lnTo>
                    <a:pt x="880" y="44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A326B"/>
                </a:solidFill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5154141" y="1251970"/>
              <a:ext cx="1530864" cy="1435182"/>
              <a:chOff x="5823868" y="2545903"/>
              <a:chExt cx="993682" cy="931575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Rectangle 391"/>
              <p:cNvSpPr>
                <a:spLocks noChangeArrowheads="1"/>
              </p:cNvSpPr>
              <p:nvPr/>
            </p:nvSpPr>
            <p:spPr bwMode="auto">
              <a:xfrm>
                <a:off x="6041237" y="2545903"/>
                <a:ext cx="776313" cy="9315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92"/>
              <p:cNvSpPr/>
              <p:nvPr/>
            </p:nvSpPr>
            <p:spPr bwMode="auto">
              <a:xfrm>
                <a:off x="6487618" y="3135901"/>
                <a:ext cx="248421" cy="24842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0" y="64"/>
                  </a:cxn>
                  <a:cxn ang="0">
                    <a:pos x="2" y="76"/>
                  </a:cxn>
                  <a:cxn ang="0">
                    <a:pos x="4" y="88"/>
                  </a:cxn>
                  <a:cxn ang="0">
                    <a:pos x="10" y="100"/>
                  </a:cxn>
                  <a:cxn ang="0">
                    <a:pos x="18" y="110"/>
                  </a:cxn>
                  <a:cxn ang="0">
                    <a:pos x="28" y="118"/>
                  </a:cxn>
                  <a:cxn ang="0">
                    <a:pos x="38" y="122"/>
                  </a:cxn>
                  <a:cxn ang="0">
                    <a:pos x="50" y="126"/>
                  </a:cxn>
                  <a:cxn ang="0">
                    <a:pos x="64" y="128"/>
                  </a:cxn>
                  <a:cxn ang="0">
                    <a:pos x="64" y="128"/>
                  </a:cxn>
                  <a:cxn ang="0">
                    <a:pos x="76" y="126"/>
                  </a:cxn>
                  <a:cxn ang="0">
                    <a:pos x="90" y="122"/>
                  </a:cxn>
                  <a:cxn ang="0">
                    <a:pos x="100" y="118"/>
                  </a:cxn>
                  <a:cxn ang="0">
                    <a:pos x="110" y="110"/>
                  </a:cxn>
                  <a:cxn ang="0">
                    <a:pos x="118" y="100"/>
                  </a:cxn>
                  <a:cxn ang="0">
                    <a:pos x="124" y="88"/>
                  </a:cxn>
                  <a:cxn ang="0">
                    <a:pos x="128" y="76"/>
                  </a:cxn>
                  <a:cxn ang="0">
                    <a:pos x="128" y="64"/>
                  </a:cxn>
                  <a:cxn ang="0">
                    <a:pos x="128" y="64"/>
                  </a:cxn>
                  <a:cxn ang="0">
                    <a:pos x="126" y="50"/>
                  </a:cxn>
                  <a:cxn ang="0">
                    <a:pos x="120" y="38"/>
                  </a:cxn>
                  <a:cxn ang="0">
                    <a:pos x="114" y="28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8" y="4"/>
                  </a:cxn>
                  <a:cxn ang="0">
                    <a:pos x="76" y="2"/>
                  </a:cxn>
                  <a:cxn ang="0">
                    <a:pos x="64" y="0"/>
                  </a:cxn>
                  <a:cxn ang="0">
                    <a:pos x="64" y="0"/>
                  </a:cxn>
                  <a:cxn ang="0">
                    <a:pos x="50" y="2"/>
                  </a:cxn>
                  <a:cxn ang="0">
                    <a:pos x="38" y="6"/>
                  </a:cxn>
                  <a:cxn ang="0">
                    <a:pos x="28" y="12"/>
                  </a:cxn>
                  <a:cxn ang="0">
                    <a:pos x="18" y="18"/>
                  </a:cxn>
                  <a:cxn ang="0">
                    <a:pos x="10" y="28"/>
                  </a:cxn>
                  <a:cxn ang="0">
                    <a:pos x="4" y="40"/>
                  </a:cxn>
                  <a:cxn ang="0">
                    <a:pos x="2" y="52"/>
                  </a:cxn>
                  <a:cxn ang="0">
                    <a:pos x="0" y="64"/>
                  </a:cxn>
                  <a:cxn ang="0">
                    <a:pos x="0" y="64"/>
                  </a:cxn>
                </a:cxnLst>
                <a:rect l="0" t="0" r="r" b="b"/>
                <a:pathLst>
                  <a:path w="128" h="128">
                    <a:moveTo>
                      <a:pt x="0" y="64"/>
                    </a:moveTo>
                    <a:lnTo>
                      <a:pt x="0" y="64"/>
                    </a:lnTo>
                    <a:lnTo>
                      <a:pt x="2" y="76"/>
                    </a:lnTo>
                    <a:lnTo>
                      <a:pt x="4" y="88"/>
                    </a:lnTo>
                    <a:lnTo>
                      <a:pt x="10" y="100"/>
                    </a:lnTo>
                    <a:lnTo>
                      <a:pt x="18" y="110"/>
                    </a:lnTo>
                    <a:lnTo>
                      <a:pt x="28" y="118"/>
                    </a:lnTo>
                    <a:lnTo>
                      <a:pt x="38" y="122"/>
                    </a:lnTo>
                    <a:lnTo>
                      <a:pt x="50" y="126"/>
                    </a:lnTo>
                    <a:lnTo>
                      <a:pt x="64" y="128"/>
                    </a:lnTo>
                    <a:lnTo>
                      <a:pt x="64" y="128"/>
                    </a:lnTo>
                    <a:lnTo>
                      <a:pt x="76" y="126"/>
                    </a:lnTo>
                    <a:lnTo>
                      <a:pt x="90" y="122"/>
                    </a:lnTo>
                    <a:lnTo>
                      <a:pt x="100" y="118"/>
                    </a:lnTo>
                    <a:lnTo>
                      <a:pt x="110" y="110"/>
                    </a:lnTo>
                    <a:lnTo>
                      <a:pt x="118" y="100"/>
                    </a:lnTo>
                    <a:lnTo>
                      <a:pt x="124" y="88"/>
                    </a:lnTo>
                    <a:lnTo>
                      <a:pt x="128" y="76"/>
                    </a:lnTo>
                    <a:lnTo>
                      <a:pt x="128" y="64"/>
                    </a:lnTo>
                    <a:lnTo>
                      <a:pt x="128" y="64"/>
                    </a:lnTo>
                    <a:lnTo>
                      <a:pt x="126" y="50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8" y="4"/>
                    </a:lnTo>
                    <a:lnTo>
                      <a:pt x="76" y="2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50" y="2"/>
                    </a:lnTo>
                    <a:lnTo>
                      <a:pt x="38" y="6"/>
                    </a:lnTo>
                    <a:lnTo>
                      <a:pt x="28" y="12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4" y="40"/>
                    </a:lnTo>
                    <a:lnTo>
                      <a:pt x="2" y="52"/>
                    </a:lnTo>
                    <a:lnTo>
                      <a:pt x="0" y="64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FBE158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93"/>
              <p:cNvSpPr/>
              <p:nvPr/>
            </p:nvSpPr>
            <p:spPr bwMode="auto">
              <a:xfrm>
                <a:off x="6487618" y="3209650"/>
                <a:ext cx="240657" cy="174669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0" y="26"/>
                  </a:cxn>
                  <a:cxn ang="0">
                    <a:pos x="2" y="38"/>
                  </a:cxn>
                  <a:cxn ang="0">
                    <a:pos x="4" y="50"/>
                  </a:cxn>
                  <a:cxn ang="0">
                    <a:pos x="10" y="62"/>
                  </a:cxn>
                  <a:cxn ang="0">
                    <a:pos x="18" y="72"/>
                  </a:cxn>
                  <a:cxn ang="0">
                    <a:pos x="28" y="80"/>
                  </a:cxn>
                  <a:cxn ang="0">
                    <a:pos x="38" y="84"/>
                  </a:cxn>
                  <a:cxn ang="0">
                    <a:pos x="50" y="88"/>
                  </a:cxn>
                  <a:cxn ang="0">
                    <a:pos x="64" y="90"/>
                  </a:cxn>
                  <a:cxn ang="0">
                    <a:pos x="64" y="90"/>
                  </a:cxn>
                  <a:cxn ang="0">
                    <a:pos x="74" y="90"/>
                  </a:cxn>
                  <a:cxn ang="0">
                    <a:pos x="84" y="88"/>
                  </a:cxn>
                  <a:cxn ang="0">
                    <a:pos x="92" y="84"/>
                  </a:cxn>
                  <a:cxn ang="0">
                    <a:pos x="100" y="78"/>
                  </a:cxn>
                  <a:cxn ang="0">
                    <a:pos x="108" y="72"/>
                  </a:cxn>
                  <a:cxn ang="0">
                    <a:pos x="114" y="66"/>
                  </a:cxn>
                  <a:cxn ang="0">
                    <a:pos x="118" y="58"/>
                  </a:cxn>
                  <a:cxn ang="0">
                    <a:pos x="124" y="5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12"/>
                  </a:cxn>
                  <a:cxn ang="0">
                    <a:pos x="0" y="26"/>
                  </a:cxn>
                  <a:cxn ang="0">
                    <a:pos x="0" y="26"/>
                  </a:cxn>
                </a:cxnLst>
                <a:rect l="0" t="0" r="r" b="b"/>
                <a:pathLst>
                  <a:path w="124" h="90">
                    <a:moveTo>
                      <a:pt x="0" y="26"/>
                    </a:moveTo>
                    <a:lnTo>
                      <a:pt x="0" y="26"/>
                    </a:lnTo>
                    <a:lnTo>
                      <a:pt x="2" y="38"/>
                    </a:lnTo>
                    <a:lnTo>
                      <a:pt x="4" y="50"/>
                    </a:lnTo>
                    <a:lnTo>
                      <a:pt x="10" y="62"/>
                    </a:lnTo>
                    <a:lnTo>
                      <a:pt x="18" y="72"/>
                    </a:lnTo>
                    <a:lnTo>
                      <a:pt x="28" y="80"/>
                    </a:lnTo>
                    <a:lnTo>
                      <a:pt x="38" y="84"/>
                    </a:lnTo>
                    <a:lnTo>
                      <a:pt x="50" y="88"/>
                    </a:lnTo>
                    <a:lnTo>
                      <a:pt x="64" y="90"/>
                    </a:lnTo>
                    <a:lnTo>
                      <a:pt x="64" y="90"/>
                    </a:lnTo>
                    <a:lnTo>
                      <a:pt x="74" y="90"/>
                    </a:lnTo>
                    <a:lnTo>
                      <a:pt x="84" y="88"/>
                    </a:lnTo>
                    <a:lnTo>
                      <a:pt x="92" y="84"/>
                    </a:lnTo>
                    <a:lnTo>
                      <a:pt x="100" y="78"/>
                    </a:lnTo>
                    <a:lnTo>
                      <a:pt x="108" y="72"/>
                    </a:lnTo>
                    <a:lnTo>
                      <a:pt x="114" y="66"/>
                    </a:lnTo>
                    <a:lnTo>
                      <a:pt x="118" y="58"/>
                    </a:lnTo>
                    <a:lnTo>
                      <a:pt x="124" y="5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2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59BB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4"/>
              <p:cNvSpPr/>
              <p:nvPr/>
            </p:nvSpPr>
            <p:spPr bwMode="auto">
              <a:xfrm>
                <a:off x="6487618" y="3209650"/>
                <a:ext cx="124211" cy="155263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0" y="26"/>
                  </a:cxn>
                  <a:cxn ang="0">
                    <a:pos x="2" y="42"/>
                  </a:cxn>
                  <a:cxn ang="0">
                    <a:pos x="8" y="58"/>
                  </a:cxn>
                  <a:cxn ang="0">
                    <a:pos x="16" y="70"/>
                  </a:cxn>
                  <a:cxn ang="0">
                    <a:pos x="30" y="80"/>
                  </a:cxn>
                  <a:cxn ang="0">
                    <a:pos x="64" y="26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12"/>
                  </a:cxn>
                  <a:cxn ang="0">
                    <a:pos x="0" y="26"/>
                  </a:cxn>
                  <a:cxn ang="0">
                    <a:pos x="0" y="26"/>
                  </a:cxn>
                </a:cxnLst>
                <a:rect l="0" t="0" r="r" b="b"/>
                <a:pathLst>
                  <a:path w="64" h="80">
                    <a:moveTo>
                      <a:pt x="0" y="26"/>
                    </a:moveTo>
                    <a:lnTo>
                      <a:pt x="0" y="26"/>
                    </a:lnTo>
                    <a:lnTo>
                      <a:pt x="2" y="42"/>
                    </a:lnTo>
                    <a:lnTo>
                      <a:pt x="8" y="58"/>
                    </a:lnTo>
                    <a:lnTo>
                      <a:pt x="16" y="70"/>
                    </a:lnTo>
                    <a:lnTo>
                      <a:pt x="30" y="80"/>
                    </a:lnTo>
                    <a:lnTo>
                      <a:pt x="64" y="26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2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47C4B7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395"/>
              <p:cNvSpPr/>
              <p:nvPr/>
            </p:nvSpPr>
            <p:spPr bwMode="auto">
              <a:xfrm>
                <a:off x="6495380" y="3135901"/>
                <a:ext cx="116446" cy="124211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60" y="64"/>
                  </a:cxn>
                  <a:cxn ang="0">
                    <a:pos x="60" y="0"/>
                  </a:cxn>
                  <a:cxn ang="0">
                    <a:pos x="60" y="0"/>
                  </a:cxn>
                  <a:cxn ang="0">
                    <a:pos x="50" y="0"/>
                  </a:cxn>
                  <a:cxn ang="0">
                    <a:pos x="40" y="2"/>
                  </a:cxn>
                  <a:cxn ang="0">
                    <a:pos x="32" y="6"/>
                  </a:cxn>
                  <a:cxn ang="0">
                    <a:pos x="24" y="10"/>
                  </a:cxn>
                  <a:cxn ang="0">
                    <a:pos x="16" y="16"/>
                  </a:cxn>
                  <a:cxn ang="0">
                    <a:pos x="10" y="24"/>
                  </a:cxn>
                  <a:cxn ang="0">
                    <a:pos x="6" y="30"/>
                  </a:cxn>
                  <a:cxn ang="0">
                    <a:pos x="0" y="38"/>
                  </a:cxn>
                  <a:cxn ang="0">
                    <a:pos x="0" y="38"/>
                  </a:cxn>
                </a:cxnLst>
                <a:rect l="0" t="0" r="r" b="b"/>
                <a:pathLst>
                  <a:path w="60" h="64">
                    <a:moveTo>
                      <a:pt x="0" y="38"/>
                    </a:moveTo>
                    <a:lnTo>
                      <a:pt x="60" y="64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50" y="0"/>
                    </a:lnTo>
                    <a:lnTo>
                      <a:pt x="40" y="2"/>
                    </a:lnTo>
                    <a:lnTo>
                      <a:pt x="32" y="6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0" y="24"/>
                    </a:lnTo>
                    <a:lnTo>
                      <a:pt x="6" y="30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A5655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Rectangle 396"/>
              <p:cNvSpPr>
                <a:spLocks noChangeArrowheads="1"/>
              </p:cNvSpPr>
              <p:nvPr/>
            </p:nvSpPr>
            <p:spPr bwMode="auto">
              <a:xfrm>
                <a:off x="6662287" y="2747746"/>
                <a:ext cx="62104" cy="279473"/>
              </a:xfrm>
              <a:prstGeom prst="rect">
                <a:avLst/>
              </a:prstGeom>
              <a:solidFill>
                <a:srgbClr val="47C4B7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Rectangle 397"/>
              <p:cNvSpPr>
                <a:spLocks noChangeArrowheads="1"/>
              </p:cNvSpPr>
              <p:nvPr/>
            </p:nvSpPr>
            <p:spPr bwMode="auto">
              <a:xfrm>
                <a:off x="6549722" y="2871954"/>
                <a:ext cx="62104" cy="155263"/>
              </a:xfrm>
              <a:prstGeom prst="rect">
                <a:avLst/>
              </a:prstGeom>
              <a:solidFill>
                <a:srgbClr val="47C4B7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398"/>
              <p:cNvSpPr/>
              <p:nvPr/>
            </p:nvSpPr>
            <p:spPr bwMode="auto">
              <a:xfrm>
                <a:off x="6378933" y="3163072"/>
                <a:ext cx="46578" cy="4657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22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24" y="6"/>
                  </a:cxn>
                  <a:cxn ang="0">
                    <a:pos x="22" y="2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24" h="24">
                    <a:moveTo>
                      <a:pt x="0" y="12"/>
                    </a:move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6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FD3D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Rectangle 399"/>
              <p:cNvSpPr>
                <a:spLocks noChangeArrowheads="1"/>
              </p:cNvSpPr>
              <p:nvPr/>
            </p:nvSpPr>
            <p:spPr bwMode="auto">
              <a:xfrm>
                <a:off x="6192619" y="3178598"/>
                <a:ext cx="155263" cy="15526"/>
              </a:xfrm>
              <a:prstGeom prst="rect">
                <a:avLst/>
              </a:prstGeom>
              <a:solidFill>
                <a:srgbClr val="CFD3D4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00"/>
              <p:cNvSpPr/>
              <p:nvPr/>
            </p:nvSpPr>
            <p:spPr bwMode="auto">
              <a:xfrm>
                <a:off x="6378933" y="3240704"/>
                <a:ext cx="46578" cy="4657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4"/>
                  </a:cxn>
                  <a:cxn ang="0">
                    <a:pos x="22" y="22"/>
                  </a:cxn>
                  <a:cxn ang="0">
                    <a:pos x="24" y="18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18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24" h="24">
                    <a:moveTo>
                      <a:pt x="0" y="12"/>
                    </a:moveTo>
                    <a:lnTo>
                      <a:pt x="0" y="12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22" y="22"/>
                    </a:lnTo>
                    <a:lnTo>
                      <a:pt x="24" y="18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FD3D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Rectangle 401"/>
              <p:cNvSpPr>
                <a:spLocks noChangeArrowheads="1"/>
              </p:cNvSpPr>
              <p:nvPr/>
            </p:nvSpPr>
            <p:spPr bwMode="auto">
              <a:xfrm>
                <a:off x="6192619" y="3256230"/>
                <a:ext cx="155263" cy="15526"/>
              </a:xfrm>
              <a:prstGeom prst="rect">
                <a:avLst/>
              </a:prstGeom>
              <a:solidFill>
                <a:srgbClr val="CFD3D4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402"/>
              <p:cNvSpPr/>
              <p:nvPr/>
            </p:nvSpPr>
            <p:spPr bwMode="auto">
              <a:xfrm>
                <a:off x="6378933" y="3322215"/>
                <a:ext cx="46578" cy="4657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20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4"/>
                  </a:cxn>
                  <a:cxn ang="0">
                    <a:pos x="22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24" h="24">
                    <a:moveTo>
                      <a:pt x="0" y="12"/>
                    </a:moveTo>
                    <a:lnTo>
                      <a:pt x="0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4"/>
                    </a:lnTo>
                    <a:lnTo>
                      <a:pt x="22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FD3D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Rectangle 403"/>
              <p:cNvSpPr>
                <a:spLocks noChangeArrowheads="1"/>
              </p:cNvSpPr>
              <p:nvPr/>
            </p:nvSpPr>
            <p:spPr bwMode="auto">
              <a:xfrm>
                <a:off x="6192619" y="3337741"/>
                <a:ext cx="155263" cy="15526"/>
              </a:xfrm>
              <a:prstGeom prst="rect">
                <a:avLst/>
              </a:prstGeom>
              <a:solidFill>
                <a:srgbClr val="CFD3D4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404"/>
              <p:cNvSpPr/>
              <p:nvPr/>
            </p:nvSpPr>
            <p:spPr bwMode="auto">
              <a:xfrm>
                <a:off x="5823868" y="2953467"/>
                <a:ext cx="260064" cy="256183"/>
              </a:xfrm>
              <a:custGeom>
                <a:avLst/>
                <a:gdLst/>
                <a:ahLst/>
                <a:cxnLst>
                  <a:cxn ang="0">
                    <a:pos x="134" y="38"/>
                  </a:cxn>
                  <a:cxn ang="0">
                    <a:pos x="48" y="124"/>
                  </a:cxn>
                  <a:cxn ang="0">
                    <a:pos x="48" y="124"/>
                  </a:cxn>
                  <a:cxn ang="0">
                    <a:pos x="38" y="130"/>
                  </a:cxn>
                  <a:cxn ang="0">
                    <a:pos x="28" y="132"/>
                  </a:cxn>
                  <a:cxn ang="0">
                    <a:pos x="18" y="130"/>
                  </a:cxn>
                  <a:cxn ang="0">
                    <a:pos x="8" y="124"/>
                  </a:cxn>
                  <a:cxn ang="0">
                    <a:pos x="8" y="124"/>
                  </a:cxn>
                  <a:cxn ang="0">
                    <a:pos x="2" y="116"/>
                  </a:cxn>
                  <a:cxn ang="0">
                    <a:pos x="0" y="106"/>
                  </a:cxn>
                  <a:cxn ang="0">
                    <a:pos x="2" y="94"/>
                  </a:cxn>
                  <a:cxn ang="0">
                    <a:pos x="8" y="86"/>
                  </a:cxn>
                  <a:cxn ang="0">
                    <a:pos x="96" y="0"/>
                  </a:cxn>
                  <a:cxn ang="0">
                    <a:pos x="96" y="0"/>
                  </a:cxn>
                  <a:cxn ang="0">
                    <a:pos x="104" y="10"/>
                  </a:cxn>
                  <a:cxn ang="0">
                    <a:pos x="112" y="20"/>
                  </a:cxn>
                  <a:cxn ang="0">
                    <a:pos x="122" y="30"/>
                  </a:cxn>
                  <a:cxn ang="0">
                    <a:pos x="134" y="38"/>
                  </a:cxn>
                  <a:cxn ang="0">
                    <a:pos x="134" y="38"/>
                  </a:cxn>
                </a:cxnLst>
                <a:rect l="0" t="0" r="r" b="b"/>
                <a:pathLst>
                  <a:path w="134" h="132">
                    <a:moveTo>
                      <a:pt x="134" y="38"/>
                    </a:moveTo>
                    <a:lnTo>
                      <a:pt x="48" y="124"/>
                    </a:lnTo>
                    <a:lnTo>
                      <a:pt x="48" y="124"/>
                    </a:lnTo>
                    <a:lnTo>
                      <a:pt x="38" y="130"/>
                    </a:lnTo>
                    <a:lnTo>
                      <a:pt x="28" y="132"/>
                    </a:lnTo>
                    <a:lnTo>
                      <a:pt x="18" y="130"/>
                    </a:lnTo>
                    <a:lnTo>
                      <a:pt x="8" y="124"/>
                    </a:lnTo>
                    <a:lnTo>
                      <a:pt x="8" y="124"/>
                    </a:lnTo>
                    <a:lnTo>
                      <a:pt x="2" y="116"/>
                    </a:lnTo>
                    <a:lnTo>
                      <a:pt x="0" y="106"/>
                    </a:lnTo>
                    <a:lnTo>
                      <a:pt x="2" y="94"/>
                    </a:lnTo>
                    <a:lnTo>
                      <a:pt x="8" y="86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104" y="10"/>
                    </a:lnTo>
                    <a:lnTo>
                      <a:pt x="112" y="20"/>
                    </a:lnTo>
                    <a:lnTo>
                      <a:pt x="122" y="30"/>
                    </a:lnTo>
                    <a:lnTo>
                      <a:pt x="134" y="38"/>
                    </a:lnTo>
                    <a:lnTo>
                      <a:pt x="134" y="38"/>
                    </a:lnTo>
                    <a:close/>
                  </a:path>
                </a:pathLst>
              </a:custGeom>
              <a:solidFill>
                <a:srgbClr val="84462D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405"/>
              <p:cNvSpPr/>
              <p:nvPr/>
            </p:nvSpPr>
            <p:spPr bwMode="auto">
              <a:xfrm>
                <a:off x="5823868" y="2949586"/>
                <a:ext cx="217367" cy="244538"/>
              </a:xfrm>
              <a:custGeom>
                <a:avLst/>
                <a:gdLst/>
                <a:ahLst/>
                <a:cxnLst>
                  <a:cxn ang="0">
                    <a:pos x="112" y="22"/>
                  </a:cxn>
                  <a:cxn ang="0">
                    <a:pos x="8" y="126"/>
                  </a:cxn>
                  <a:cxn ang="0">
                    <a:pos x="8" y="126"/>
                  </a:cxn>
                  <a:cxn ang="0">
                    <a:pos x="2" y="118"/>
                  </a:cxn>
                  <a:cxn ang="0">
                    <a:pos x="0" y="106"/>
                  </a:cxn>
                  <a:cxn ang="0">
                    <a:pos x="2" y="96"/>
                  </a:cxn>
                  <a:cxn ang="0">
                    <a:pos x="8" y="88"/>
                  </a:cxn>
                  <a:cxn ang="0">
                    <a:pos x="96" y="0"/>
                  </a:cxn>
                  <a:cxn ang="0">
                    <a:pos x="96" y="0"/>
                  </a:cxn>
                  <a:cxn ang="0">
                    <a:pos x="102" y="12"/>
                  </a:cxn>
                  <a:cxn ang="0">
                    <a:pos x="112" y="22"/>
                  </a:cxn>
                  <a:cxn ang="0">
                    <a:pos x="112" y="22"/>
                  </a:cxn>
                </a:cxnLst>
                <a:rect l="0" t="0" r="r" b="b"/>
                <a:pathLst>
                  <a:path w="112" h="126">
                    <a:moveTo>
                      <a:pt x="112" y="22"/>
                    </a:moveTo>
                    <a:lnTo>
                      <a:pt x="8" y="126"/>
                    </a:lnTo>
                    <a:lnTo>
                      <a:pt x="8" y="126"/>
                    </a:lnTo>
                    <a:lnTo>
                      <a:pt x="2" y="118"/>
                    </a:lnTo>
                    <a:lnTo>
                      <a:pt x="0" y="106"/>
                    </a:lnTo>
                    <a:lnTo>
                      <a:pt x="2" y="96"/>
                    </a:lnTo>
                    <a:lnTo>
                      <a:pt x="8" y="88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102" y="12"/>
                    </a:lnTo>
                    <a:lnTo>
                      <a:pt x="112" y="22"/>
                    </a:lnTo>
                    <a:lnTo>
                      <a:pt x="112" y="22"/>
                    </a:lnTo>
                    <a:close/>
                  </a:path>
                </a:pathLst>
              </a:custGeom>
              <a:solidFill>
                <a:srgbClr val="9C614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406"/>
              <p:cNvSpPr/>
              <p:nvPr/>
            </p:nvSpPr>
            <p:spPr bwMode="auto">
              <a:xfrm>
                <a:off x="5979131" y="2608009"/>
                <a:ext cx="450262" cy="450262"/>
              </a:xfrm>
              <a:custGeom>
                <a:avLst/>
                <a:gdLst/>
                <a:ahLst/>
                <a:cxnLst>
                  <a:cxn ang="0">
                    <a:pos x="116" y="232"/>
                  </a:cxn>
                  <a:cxn ang="0">
                    <a:pos x="116" y="232"/>
                  </a:cxn>
                  <a:cxn ang="0">
                    <a:pos x="104" y="232"/>
                  </a:cxn>
                  <a:cxn ang="0">
                    <a:pos x="92" y="230"/>
                  </a:cxn>
                  <a:cxn ang="0">
                    <a:pos x="70" y="224"/>
                  </a:cxn>
                  <a:cxn ang="0">
                    <a:pos x="50" y="212"/>
                  </a:cxn>
                  <a:cxn ang="0">
                    <a:pos x="34" y="198"/>
                  </a:cxn>
                  <a:cxn ang="0">
                    <a:pos x="20" y="182"/>
                  </a:cxn>
                  <a:cxn ang="0">
                    <a:pos x="8" y="162"/>
                  </a:cxn>
                  <a:cxn ang="0">
                    <a:pos x="2" y="140"/>
                  </a:cxn>
                  <a:cxn ang="0">
                    <a:pos x="0" y="128"/>
                  </a:cxn>
                  <a:cxn ang="0">
                    <a:pos x="0" y="116"/>
                  </a:cxn>
                  <a:cxn ang="0">
                    <a:pos x="0" y="116"/>
                  </a:cxn>
                  <a:cxn ang="0">
                    <a:pos x="0" y="104"/>
                  </a:cxn>
                  <a:cxn ang="0">
                    <a:pos x="2" y="94"/>
                  </a:cxn>
                  <a:cxn ang="0">
                    <a:pos x="8" y="72"/>
                  </a:cxn>
                  <a:cxn ang="0">
                    <a:pos x="20" y="52"/>
                  </a:cxn>
                  <a:cxn ang="0">
                    <a:pos x="34" y="34"/>
                  </a:cxn>
                  <a:cxn ang="0">
                    <a:pos x="50" y="20"/>
                  </a:cxn>
                  <a:cxn ang="0">
                    <a:pos x="70" y="10"/>
                  </a:cxn>
                  <a:cxn ang="0">
                    <a:pos x="92" y="4"/>
                  </a:cxn>
                  <a:cxn ang="0">
                    <a:pos x="104" y="2"/>
                  </a:cxn>
                  <a:cxn ang="0">
                    <a:pos x="116" y="0"/>
                  </a:cxn>
                  <a:cxn ang="0">
                    <a:pos x="116" y="0"/>
                  </a:cxn>
                  <a:cxn ang="0">
                    <a:pos x="128" y="2"/>
                  </a:cxn>
                  <a:cxn ang="0">
                    <a:pos x="138" y="4"/>
                  </a:cxn>
                  <a:cxn ang="0">
                    <a:pos x="160" y="10"/>
                  </a:cxn>
                  <a:cxn ang="0">
                    <a:pos x="180" y="20"/>
                  </a:cxn>
                  <a:cxn ang="0">
                    <a:pos x="198" y="34"/>
                  </a:cxn>
                  <a:cxn ang="0">
                    <a:pos x="212" y="52"/>
                  </a:cxn>
                  <a:cxn ang="0">
                    <a:pos x="222" y="72"/>
                  </a:cxn>
                  <a:cxn ang="0">
                    <a:pos x="228" y="94"/>
                  </a:cxn>
                  <a:cxn ang="0">
                    <a:pos x="230" y="104"/>
                  </a:cxn>
                  <a:cxn ang="0">
                    <a:pos x="232" y="116"/>
                  </a:cxn>
                  <a:cxn ang="0">
                    <a:pos x="232" y="116"/>
                  </a:cxn>
                  <a:cxn ang="0">
                    <a:pos x="230" y="128"/>
                  </a:cxn>
                  <a:cxn ang="0">
                    <a:pos x="228" y="140"/>
                  </a:cxn>
                  <a:cxn ang="0">
                    <a:pos x="222" y="162"/>
                  </a:cxn>
                  <a:cxn ang="0">
                    <a:pos x="212" y="182"/>
                  </a:cxn>
                  <a:cxn ang="0">
                    <a:pos x="198" y="198"/>
                  </a:cxn>
                  <a:cxn ang="0">
                    <a:pos x="180" y="212"/>
                  </a:cxn>
                  <a:cxn ang="0">
                    <a:pos x="160" y="224"/>
                  </a:cxn>
                  <a:cxn ang="0">
                    <a:pos x="138" y="230"/>
                  </a:cxn>
                  <a:cxn ang="0">
                    <a:pos x="128" y="232"/>
                  </a:cxn>
                  <a:cxn ang="0">
                    <a:pos x="116" y="232"/>
                  </a:cxn>
                  <a:cxn ang="0">
                    <a:pos x="116" y="232"/>
                  </a:cxn>
                </a:cxnLst>
                <a:rect l="0" t="0" r="r" b="b"/>
                <a:pathLst>
                  <a:path w="232" h="232">
                    <a:moveTo>
                      <a:pt x="116" y="232"/>
                    </a:moveTo>
                    <a:lnTo>
                      <a:pt x="116" y="232"/>
                    </a:lnTo>
                    <a:lnTo>
                      <a:pt x="104" y="232"/>
                    </a:lnTo>
                    <a:lnTo>
                      <a:pt x="92" y="230"/>
                    </a:lnTo>
                    <a:lnTo>
                      <a:pt x="70" y="224"/>
                    </a:lnTo>
                    <a:lnTo>
                      <a:pt x="50" y="212"/>
                    </a:lnTo>
                    <a:lnTo>
                      <a:pt x="34" y="198"/>
                    </a:lnTo>
                    <a:lnTo>
                      <a:pt x="20" y="182"/>
                    </a:lnTo>
                    <a:lnTo>
                      <a:pt x="8" y="162"/>
                    </a:lnTo>
                    <a:lnTo>
                      <a:pt x="2" y="140"/>
                    </a:lnTo>
                    <a:lnTo>
                      <a:pt x="0" y="128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0" y="104"/>
                    </a:lnTo>
                    <a:lnTo>
                      <a:pt x="2" y="94"/>
                    </a:lnTo>
                    <a:lnTo>
                      <a:pt x="8" y="72"/>
                    </a:lnTo>
                    <a:lnTo>
                      <a:pt x="20" y="52"/>
                    </a:lnTo>
                    <a:lnTo>
                      <a:pt x="34" y="34"/>
                    </a:lnTo>
                    <a:lnTo>
                      <a:pt x="50" y="20"/>
                    </a:lnTo>
                    <a:lnTo>
                      <a:pt x="70" y="10"/>
                    </a:lnTo>
                    <a:lnTo>
                      <a:pt x="92" y="4"/>
                    </a:lnTo>
                    <a:lnTo>
                      <a:pt x="104" y="2"/>
                    </a:lnTo>
                    <a:lnTo>
                      <a:pt x="116" y="0"/>
                    </a:lnTo>
                    <a:lnTo>
                      <a:pt x="116" y="0"/>
                    </a:lnTo>
                    <a:lnTo>
                      <a:pt x="128" y="2"/>
                    </a:lnTo>
                    <a:lnTo>
                      <a:pt x="138" y="4"/>
                    </a:lnTo>
                    <a:lnTo>
                      <a:pt x="160" y="10"/>
                    </a:lnTo>
                    <a:lnTo>
                      <a:pt x="180" y="20"/>
                    </a:lnTo>
                    <a:lnTo>
                      <a:pt x="198" y="34"/>
                    </a:lnTo>
                    <a:lnTo>
                      <a:pt x="212" y="52"/>
                    </a:lnTo>
                    <a:lnTo>
                      <a:pt x="222" y="72"/>
                    </a:lnTo>
                    <a:lnTo>
                      <a:pt x="228" y="94"/>
                    </a:lnTo>
                    <a:lnTo>
                      <a:pt x="230" y="104"/>
                    </a:lnTo>
                    <a:lnTo>
                      <a:pt x="232" y="116"/>
                    </a:lnTo>
                    <a:lnTo>
                      <a:pt x="232" y="116"/>
                    </a:lnTo>
                    <a:lnTo>
                      <a:pt x="230" y="128"/>
                    </a:lnTo>
                    <a:lnTo>
                      <a:pt x="228" y="140"/>
                    </a:lnTo>
                    <a:lnTo>
                      <a:pt x="222" y="162"/>
                    </a:lnTo>
                    <a:lnTo>
                      <a:pt x="212" y="182"/>
                    </a:lnTo>
                    <a:lnTo>
                      <a:pt x="198" y="198"/>
                    </a:lnTo>
                    <a:lnTo>
                      <a:pt x="180" y="212"/>
                    </a:lnTo>
                    <a:lnTo>
                      <a:pt x="160" y="224"/>
                    </a:lnTo>
                    <a:lnTo>
                      <a:pt x="138" y="230"/>
                    </a:lnTo>
                    <a:lnTo>
                      <a:pt x="128" y="232"/>
                    </a:lnTo>
                    <a:lnTo>
                      <a:pt x="116" y="232"/>
                    </a:lnTo>
                    <a:lnTo>
                      <a:pt x="116" y="2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408"/>
              <p:cNvSpPr>
                <a:spLocks noEditPoints="1"/>
              </p:cNvSpPr>
              <p:nvPr/>
            </p:nvSpPr>
            <p:spPr bwMode="auto">
              <a:xfrm>
                <a:off x="5948079" y="2576955"/>
                <a:ext cx="512366" cy="512366"/>
              </a:xfrm>
              <a:custGeom>
                <a:avLst/>
                <a:gdLst/>
                <a:ahLst/>
                <a:cxnLst>
                  <a:cxn ang="0">
                    <a:pos x="132" y="16"/>
                  </a:cxn>
                  <a:cxn ang="0">
                    <a:pos x="154" y="20"/>
                  </a:cxn>
                  <a:cxn ang="0">
                    <a:pos x="196" y="36"/>
                  </a:cxn>
                  <a:cxn ang="0">
                    <a:pos x="228" y="68"/>
                  </a:cxn>
                  <a:cxn ang="0">
                    <a:pos x="244" y="110"/>
                  </a:cxn>
                  <a:cxn ang="0">
                    <a:pos x="248" y="132"/>
                  </a:cxn>
                  <a:cxn ang="0">
                    <a:pos x="246" y="144"/>
                  </a:cxn>
                  <a:cxn ang="0">
                    <a:pos x="238" y="178"/>
                  </a:cxn>
                  <a:cxn ang="0">
                    <a:pos x="214" y="214"/>
                  </a:cxn>
                  <a:cxn ang="0">
                    <a:pos x="176" y="240"/>
                  </a:cxn>
                  <a:cxn ang="0">
                    <a:pos x="144" y="248"/>
                  </a:cxn>
                  <a:cxn ang="0">
                    <a:pos x="132" y="248"/>
                  </a:cxn>
                  <a:cxn ang="0">
                    <a:pos x="108" y="246"/>
                  </a:cxn>
                  <a:cxn ang="0">
                    <a:pos x="66" y="228"/>
                  </a:cxn>
                  <a:cxn ang="0">
                    <a:pos x="34" y="198"/>
                  </a:cxn>
                  <a:cxn ang="0">
                    <a:pos x="18" y="156"/>
                  </a:cxn>
                  <a:cxn ang="0">
                    <a:pos x="16" y="132"/>
                  </a:cxn>
                  <a:cxn ang="0">
                    <a:pos x="18" y="110"/>
                  </a:cxn>
                  <a:cxn ang="0">
                    <a:pos x="34" y="68"/>
                  </a:cxn>
                  <a:cxn ang="0">
                    <a:pos x="66" y="36"/>
                  </a:cxn>
                  <a:cxn ang="0">
                    <a:pos x="108" y="20"/>
                  </a:cxn>
                  <a:cxn ang="0">
                    <a:pos x="132" y="16"/>
                  </a:cxn>
                  <a:cxn ang="0">
                    <a:pos x="132" y="0"/>
                  </a:cxn>
                  <a:cxn ang="0">
                    <a:pos x="104" y="4"/>
                  </a:cxn>
                  <a:cxn ang="0">
                    <a:pos x="80" y="12"/>
                  </a:cxn>
                  <a:cxn ang="0">
                    <a:pos x="58" y="24"/>
                  </a:cxn>
                  <a:cxn ang="0">
                    <a:pos x="38" y="40"/>
                  </a:cxn>
                  <a:cxn ang="0">
                    <a:pos x="22" y="60"/>
                  </a:cxn>
                  <a:cxn ang="0">
                    <a:pos x="10" y="82"/>
                  </a:cxn>
                  <a:cxn ang="0">
                    <a:pos x="2" y="106"/>
                  </a:cxn>
                  <a:cxn ang="0">
                    <a:pos x="0" y="132"/>
                  </a:cxn>
                  <a:cxn ang="0">
                    <a:pos x="0" y="146"/>
                  </a:cxn>
                  <a:cxn ang="0">
                    <a:pos x="6" y="172"/>
                  </a:cxn>
                  <a:cxn ang="0">
                    <a:pos x="16" y="196"/>
                  </a:cxn>
                  <a:cxn ang="0">
                    <a:pos x="30" y="216"/>
                  </a:cxn>
                  <a:cxn ang="0">
                    <a:pos x="48" y="234"/>
                  </a:cxn>
                  <a:cxn ang="0">
                    <a:pos x="68" y="248"/>
                  </a:cxn>
                  <a:cxn ang="0">
                    <a:pos x="92" y="258"/>
                  </a:cxn>
                  <a:cxn ang="0">
                    <a:pos x="118" y="264"/>
                  </a:cxn>
                  <a:cxn ang="0">
                    <a:pos x="132" y="264"/>
                  </a:cxn>
                  <a:cxn ang="0">
                    <a:pos x="158" y="262"/>
                  </a:cxn>
                  <a:cxn ang="0">
                    <a:pos x="182" y="254"/>
                  </a:cxn>
                  <a:cxn ang="0">
                    <a:pos x="204" y="242"/>
                  </a:cxn>
                  <a:cxn ang="0">
                    <a:pos x="224" y="226"/>
                  </a:cxn>
                  <a:cxn ang="0">
                    <a:pos x="240" y="206"/>
                  </a:cxn>
                  <a:cxn ang="0">
                    <a:pos x="252" y="184"/>
                  </a:cxn>
                  <a:cxn ang="0">
                    <a:pos x="260" y="160"/>
                  </a:cxn>
                  <a:cxn ang="0">
                    <a:pos x="264" y="132"/>
                  </a:cxn>
                  <a:cxn ang="0">
                    <a:pos x="262" y="120"/>
                  </a:cxn>
                  <a:cxn ang="0">
                    <a:pos x="258" y="94"/>
                  </a:cxn>
                  <a:cxn ang="0">
                    <a:pos x="248" y="70"/>
                  </a:cxn>
                  <a:cxn ang="0">
                    <a:pos x="234" y="48"/>
                  </a:cxn>
                  <a:cxn ang="0">
                    <a:pos x="216" y="30"/>
                  </a:cxn>
                  <a:cxn ang="0">
                    <a:pos x="194" y="16"/>
                  </a:cxn>
                  <a:cxn ang="0">
                    <a:pos x="170" y="6"/>
                  </a:cxn>
                  <a:cxn ang="0">
                    <a:pos x="144" y="2"/>
                  </a:cxn>
                  <a:cxn ang="0">
                    <a:pos x="132" y="0"/>
                  </a:cxn>
                </a:cxnLst>
                <a:rect l="0" t="0" r="r" b="b"/>
                <a:pathLst>
                  <a:path w="264" h="264">
                    <a:moveTo>
                      <a:pt x="132" y="16"/>
                    </a:moveTo>
                    <a:lnTo>
                      <a:pt x="132" y="16"/>
                    </a:lnTo>
                    <a:lnTo>
                      <a:pt x="144" y="18"/>
                    </a:lnTo>
                    <a:lnTo>
                      <a:pt x="154" y="20"/>
                    </a:lnTo>
                    <a:lnTo>
                      <a:pt x="176" y="26"/>
                    </a:lnTo>
                    <a:lnTo>
                      <a:pt x="196" y="36"/>
                    </a:lnTo>
                    <a:lnTo>
                      <a:pt x="214" y="50"/>
                    </a:lnTo>
                    <a:lnTo>
                      <a:pt x="228" y="68"/>
                    </a:lnTo>
                    <a:lnTo>
                      <a:pt x="238" y="88"/>
                    </a:lnTo>
                    <a:lnTo>
                      <a:pt x="244" y="110"/>
                    </a:lnTo>
                    <a:lnTo>
                      <a:pt x="246" y="120"/>
                    </a:lnTo>
                    <a:lnTo>
                      <a:pt x="248" y="132"/>
                    </a:lnTo>
                    <a:lnTo>
                      <a:pt x="248" y="132"/>
                    </a:lnTo>
                    <a:lnTo>
                      <a:pt x="246" y="144"/>
                    </a:lnTo>
                    <a:lnTo>
                      <a:pt x="244" y="156"/>
                    </a:lnTo>
                    <a:lnTo>
                      <a:pt x="238" y="178"/>
                    </a:lnTo>
                    <a:lnTo>
                      <a:pt x="228" y="198"/>
                    </a:lnTo>
                    <a:lnTo>
                      <a:pt x="214" y="214"/>
                    </a:lnTo>
                    <a:lnTo>
                      <a:pt x="196" y="230"/>
                    </a:lnTo>
                    <a:lnTo>
                      <a:pt x="176" y="240"/>
                    </a:lnTo>
                    <a:lnTo>
                      <a:pt x="154" y="246"/>
                    </a:lnTo>
                    <a:lnTo>
                      <a:pt x="144" y="248"/>
                    </a:lnTo>
                    <a:lnTo>
                      <a:pt x="132" y="248"/>
                    </a:lnTo>
                    <a:lnTo>
                      <a:pt x="132" y="248"/>
                    </a:lnTo>
                    <a:lnTo>
                      <a:pt x="120" y="248"/>
                    </a:lnTo>
                    <a:lnTo>
                      <a:pt x="108" y="246"/>
                    </a:lnTo>
                    <a:lnTo>
                      <a:pt x="86" y="240"/>
                    </a:lnTo>
                    <a:lnTo>
                      <a:pt x="66" y="228"/>
                    </a:lnTo>
                    <a:lnTo>
                      <a:pt x="50" y="214"/>
                    </a:lnTo>
                    <a:lnTo>
                      <a:pt x="34" y="198"/>
                    </a:lnTo>
                    <a:lnTo>
                      <a:pt x="24" y="178"/>
                    </a:lnTo>
                    <a:lnTo>
                      <a:pt x="18" y="156"/>
                    </a:lnTo>
                    <a:lnTo>
                      <a:pt x="16" y="132"/>
                    </a:lnTo>
                    <a:lnTo>
                      <a:pt x="16" y="132"/>
                    </a:lnTo>
                    <a:lnTo>
                      <a:pt x="16" y="120"/>
                    </a:lnTo>
                    <a:lnTo>
                      <a:pt x="18" y="110"/>
                    </a:lnTo>
                    <a:lnTo>
                      <a:pt x="24" y="88"/>
                    </a:lnTo>
                    <a:lnTo>
                      <a:pt x="34" y="68"/>
                    </a:lnTo>
                    <a:lnTo>
                      <a:pt x="50" y="50"/>
                    </a:lnTo>
                    <a:lnTo>
                      <a:pt x="66" y="36"/>
                    </a:lnTo>
                    <a:lnTo>
                      <a:pt x="86" y="26"/>
                    </a:lnTo>
                    <a:lnTo>
                      <a:pt x="108" y="20"/>
                    </a:lnTo>
                    <a:lnTo>
                      <a:pt x="120" y="18"/>
                    </a:lnTo>
                    <a:lnTo>
                      <a:pt x="132" y="16"/>
                    </a:lnTo>
                    <a:close/>
                    <a:moveTo>
                      <a:pt x="132" y="0"/>
                    </a:moveTo>
                    <a:lnTo>
                      <a:pt x="132" y="0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92" y="6"/>
                    </a:lnTo>
                    <a:lnTo>
                      <a:pt x="80" y="12"/>
                    </a:lnTo>
                    <a:lnTo>
                      <a:pt x="68" y="16"/>
                    </a:lnTo>
                    <a:lnTo>
                      <a:pt x="58" y="24"/>
                    </a:lnTo>
                    <a:lnTo>
                      <a:pt x="48" y="30"/>
                    </a:lnTo>
                    <a:lnTo>
                      <a:pt x="38" y="40"/>
                    </a:lnTo>
                    <a:lnTo>
                      <a:pt x="30" y="48"/>
                    </a:lnTo>
                    <a:lnTo>
                      <a:pt x="22" y="60"/>
                    </a:lnTo>
                    <a:lnTo>
                      <a:pt x="16" y="70"/>
                    </a:lnTo>
                    <a:lnTo>
                      <a:pt x="10" y="82"/>
                    </a:lnTo>
                    <a:lnTo>
                      <a:pt x="6" y="94"/>
                    </a:lnTo>
                    <a:lnTo>
                      <a:pt x="2" y="106"/>
                    </a:lnTo>
                    <a:lnTo>
                      <a:pt x="0" y="12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46"/>
                    </a:lnTo>
                    <a:lnTo>
                      <a:pt x="2" y="160"/>
                    </a:lnTo>
                    <a:lnTo>
                      <a:pt x="6" y="172"/>
                    </a:lnTo>
                    <a:lnTo>
                      <a:pt x="10" y="184"/>
                    </a:lnTo>
                    <a:lnTo>
                      <a:pt x="16" y="196"/>
                    </a:lnTo>
                    <a:lnTo>
                      <a:pt x="22" y="206"/>
                    </a:lnTo>
                    <a:lnTo>
                      <a:pt x="30" y="216"/>
                    </a:lnTo>
                    <a:lnTo>
                      <a:pt x="38" y="226"/>
                    </a:lnTo>
                    <a:lnTo>
                      <a:pt x="48" y="234"/>
                    </a:lnTo>
                    <a:lnTo>
                      <a:pt x="58" y="242"/>
                    </a:lnTo>
                    <a:lnTo>
                      <a:pt x="68" y="248"/>
                    </a:lnTo>
                    <a:lnTo>
                      <a:pt x="80" y="254"/>
                    </a:lnTo>
                    <a:lnTo>
                      <a:pt x="92" y="258"/>
                    </a:lnTo>
                    <a:lnTo>
                      <a:pt x="104" y="262"/>
                    </a:lnTo>
                    <a:lnTo>
                      <a:pt x="118" y="264"/>
                    </a:lnTo>
                    <a:lnTo>
                      <a:pt x="132" y="264"/>
                    </a:lnTo>
                    <a:lnTo>
                      <a:pt x="132" y="264"/>
                    </a:lnTo>
                    <a:lnTo>
                      <a:pt x="144" y="264"/>
                    </a:lnTo>
                    <a:lnTo>
                      <a:pt x="158" y="262"/>
                    </a:lnTo>
                    <a:lnTo>
                      <a:pt x="170" y="258"/>
                    </a:lnTo>
                    <a:lnTo>
                      <a:pt x="182" y="254"/>
                    </a:lnTo>
                    <a:lnTo>
                      <a:pt x="194" y="248"/>
                    </a:lnTo>
                    <a:lnTo>
                      <a:pt x="204" y="242"/>
                    </a:lnTo>
                    <a:lnTo>
                      <a:pt x="216" y="234"/>
                    </a:lnTo>
                    <a:lnTo>
                      <a:pt x="224" y="226"/>
                    </a:lnTo>
                    <a:lnTo>
                      <a:pt x="234" y="216"/>
                    </a:lnTo>
                    <a:lnTo>
                      <a:pt x="240" y="206"/>
                    </a:lnTo>
                    <a:lnTo>
                      <a:pt x="248" y="196"/>
                    </a:lnTo>
                    <a:lnTo>
                      <a:pt x="252" y="184"/>
                    </a:lnTo>
                    <a:lnTo>
                      <a:pt x="258" y="172"/>
                    </a:lnTo>
                    <a:lnTo>
                      <a:pt x="260" y="160"/>
                    </a:lnTo>
                    <a:lnTo>
                      <a:pt x="262" y="146"/>
                    </a:lnTo>
                    <a:lnTo>
                      <a:pt x="264" y="132"/>
                    </a:lnTo>
                    <a:lnTo>
                      <a:pt x="264" y="132"/>
                    </a:lnTo>
                    <a:lnTo>
                      <a:pt x="262" y="120"/>
                    </a:lnTo>
                    <a:lnTo>
                      <a:pt x="260" y="106"/>
                    </a:lnTo>
                    <a:lnTo>
                      <a:pt x="258" y="94"/>
                    </a:lnTo>
                    <a:lnTo>
                      <a:pt x="252" y="82"/>
                    </a:lnTo>
                    <a:lnTo>
                      <a:pt x="248" y="70"/>
                    </a:lnTo>
                    <a:lnTo>
                      <a:pt x="240" y="60"/>
                    </a:lnTo>
                    <a:lnTo>
                      <a:pt x="234" y="48"/>
                    </a:lnTo>
                    <a:lnTo>
                      <a:pt x="224" y="40"/>
                    </a:lnTo>
                    <a:lnTo>
                      <a:pt x="216" y="30"/>
                    </a:lnTo>
                    <a:lnTo>
                      <a:pt x="204" y="24"/>
                    </a:lnTo>
                    <a:lnTo>
                      <a:pt x="194" y="16"/>
                    </a:lnTo>
                    <a:lnTo>
                      <a:pt x="182" y="12"/>
                    </a:lnTo>
                    <a:lnTo>
                      <a:pt x="170" y="6"/>
                    </a:lnTo>
                    <a:lnTo>
                      <a:pt x="158" y="4"/>
                    </a:lnTo>
                    <a:lnTo>
                      <a:pt x="144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CFD3D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409"/>
              <p:cNvSpPr/>
              <p:nvPr/>
            </p:nvSpPr>
            <p:spPr bwMode="auto">
              <a:xfrm>
                <a:off x="5979131" y="2608009"/>
                <a:ext cx="450262" cy="450262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16" y="0"/>
                  </a:cxn>
                  <a:cxn ang="0">
                    <a:pos x="128" y="2"/>
                  </a:cxn>
                  <a:cxn ang="0">
                    <a:pos x="138" y="4"/>
                  </a:cxn>
                  <a:cxn ang="0">
                    <a:pos x="160" y="10"/>
                  </a:cxn>
                  <a:cxn ang="0">
                    <a:pos x="180" y="20"/>
                  </a:cxn>
                  <a:cxn ang="0">
                    <a:pos x="198" y="34"/>
                  </a:cxn>
                  <a:cxn ang="0">
                    <a:pos x="212" y="52"/>
                  </a:cxn>
                  <a:cxn ang="0">
                    <a:pos x="222" y="72"/>
                  </a:cxn>
                  <a:cxn ang="0">
                    <a:pos x="228" y="94"/>
                  </a:cxn>
                  <a:cxn ang="0">
                    <a:pos x="230" y="104"/>
                  </a:cxn>
                  <a:cxn ang="0">
                    <a:pos x="232" y="116"/>
                  </a:cxn>
                  <a:cxn ang="0">
                    <a:pos x="232" y="116"/>
                  </a:cxn>
                  <a:cxn ang="0">
                    <a:pos x="230" y="128"/>
                  </a:cxn>
                  <a:cxn ang="0">
                    <a:pos x="228" y="140"/>
                  </a:cxn>
                  <a:cxn ang="0">
                    <a:pos x="222" y="162"/>
                  </a:cxn>
                  <a:cxn ang="0">
                    <a:pos x="212" y="182"/>
                  </a:cxn>
                  <a:cxn ang="0">
                    <a:pos x="198" y="198"/>
                  </a:cxn>
                  <a:cxn ang="0">
                    <a:pos x="180" y="214"/>
                  </a:cxn>
                  <a:cxn ang="0">
                    <a:pos x="160" y="224"/>
                  </a:cxn>
                  <a:cxn ang="0">
                    <a:pos x="138" y="230"/>
                  </a:cxn>
                  <a:cxn ang="0">
                    <a:pos x="128" y="232"/>
                  </a:cxn>
                  <a:cxn ang="0">
                    <a:pos x="116" y="232"/>
                  </a:cxn>
                  <a:cxn ang="0">
                    <a:pos x="116" y="232"/>
                  </a:cxn>
                  <a:cxn ang="0">
                    <a:pos x="104" y="232"/>
                  </a:cxn>
                  <a:cxn ang="0">
                    <a:pos x="92" y="230"/>
                  </a:cxn>
                  <a:cxn ang="0">
                    <a:pos x="70" y="224"/>
                  </a:cxn>
                  <a:cxn ang="0">
                    <a:pos x="50" y="212"/>
                  </a:cxn>
                  <a:cxn ang="0">
                    <a:pos x="34" y="198"/>
                  </a:cxn>
                  <a:cxn ang="0">
                    <a:pos x="18" y="182"/>
                  </a:cxn>
                  <a:cxn ang="0">
                    <a:pos x="8" y="162"/>
                  </a:cxn>
                  <a:cxn ang="0">
                    <a:pos x="2" y="140"/>
                  </a:cxn>
                  <a:cxn ang="0">
                    <a:pos x="0" y="116"/>
                  </a:cxn>
                  <a:cxn ang="0">
                    <a:pos x="0" y="116"/>
                  </a:cxn>
                  <a:cxn ang="0">
                    <a:pos x="0" y="104"/>
                  </a:cxn>
                  <a:cxn ang="0">
                    <a:pos x="2" y="94"/>
                  </a:cxn>
                  <a:cxn ang="0">
                    <a:pos x="8" y="72"/>
                  </a:cxn>
                  <a:cxn ang="0">
                    <a:pos x="18" y="52"/>
                  </a:cxn>
                  <a:cxn ang="0">
                    <a:pos x="34" y="34"/>
                  </a:cxn>
                  <a:cxn ang="0">
                    <a:pos x="50" y="20"/>
                  </a:cxn>
                  <a:cxn ang="0">
                    <a:pos x="70" y="10"/>
                  </a:cxn>
                  <a:cxn ang="0">
                    <a:pos x="92" y="4"/>
                  </a:cxn>
                  <a:cxn ang="0">
                    <a:pos x="104" y="2"/>
                  </a:cxn>
                  <a:cxn ang="0">
                    <a:pos x="116" y="0"/>
                  </a:cxn>
                </a:cxnLst>
                <a:rect l="0" t="0" r="r" b="b"/>
                <a:pathLst>
                  <a:path w="232" h="232">
                    <a:moveTo>
                      <a:pt x="116" y="0"/>
                    </a:moveTo>
                    <a:lnTo>
                      <a:pt x="116" y="0"/>
                    </a:lnTo>
                    <a:lnTo>
                      <a:pt x="128" y="2"/>
                    </a:lnTo>
                    <a:lnTo>
                      <a:pt x="138" y="4"/>
                    </a:lnTo>
                    <a:lnTo>
                      <a:pt x="160" y="10"/>
                    </a:lnTo>
                    <a:lnTo>
                      <a:pt x="180" y="20"/>
                    </a:lnTo>
                    <a:lnTo>
                      <a:pt x="198" y="34"/>
                    </a:lnTo>
                    <a:lnTo>
                      <a:pt x="212" y="52"/>
                    </a:lnTo>
                    <a:lnTo>
                      <a:pt x="222" y="72"/>
                    </a:lnTo>
                    <a:lnTo>
                      <a:pt x="228" y="94"/>
                    </a:lnTo>
                    <a:lnTo>
                      <a:pt x="230" y="104"/>
                    </a:lnTo>
                    <a:lnTo>
                      <a:pt x="232" y="116"/>
                    </a:lnTo>
                    <a:lnTo>
                      <a:pt x="232" y="116"/>
                    </a:lnTo>
                    <a:lnTo>
                      <a:pt x="230" y="128"/>
                    </a:lnTo>
                    <a:lnTo>
                      <a:pt x="228" y="140"/>
                    </a:lnTo>
                    <a:lnTo>
                      <a:pt x="222" y="162"/>
                    </a:lnTo>
                    <a:lnTo>
                      <a:pt x="212" y="182"/>
                    </a:lnTo>
                    <a:lnTo>
                      <a:pt x="198" y="198"/>
                    </a:lnTo>
                    <a:lnTo>
                      <a:pt x="180" y="214"/>
                    </a:lnTo>
                    <a:lnTo>
                      <a:pt x="160" y="224"/>
                    </a:lnTo>
                    <a:lnTo>
                      <a:pt x="138" y="230"/>
                    </a:lnTo>
                    <a:lnTo>
                      <a:pt x="128" y="232"/>
                    </a:lnTo>
                    <a:lnTo>
                      <a:pt x="116" y="232"/>
                    </a:lnTo>
                    <a:lnTo>
                      <a:pt x="116" y="232"/>
                    </a:lnTo>
                    <a:lnTo>
                      <a:pt x="104" y="232"/>
                    </a:lnTo>
                    <a:lnTo>
                      <a:pt x="92" y="230"/>
                    </a:lnTo>
                    <a:lnTo>
                      <a:pt x="70" y="224"/>
                    </a:lnTo>
                    <a:lnTo>
                      <a:pt x="50" y="212"/>
                    </a:lnTo>
                    <a:lnTo>
                      <a:pt x="34" y="198"/>
                    </a:lnTo>
                    <a:lnTo>
                      <a:pt x="18" y="182"/>
                    </a:lnTo>
                    <a:lnTo>
                      <a:pt x="8" y="162"/>
                    </a:lnTo>
                    <a:lnTo>
                      <a:pt x="2" y="140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0" y="104"/>
                    </a:lnTo>
                    <a:lnTo>
                      <a:pt x="2" y="94"/>
                    </a:lnTo>
                    <a:lnTo>
                      <a:pt x="8" y="72"/>
                    </a:lnTo>
                    <a:lnTo>
                      <a:pt x="18" y="52"/>
                    </a:lnTo>
                    <a:lnTo>
                      <a:pt x="34" y="34"/>
                    </a:lnTo>
                    <a:lnTo>
                      <a:pt x="50" y="20"/>
                    </a:lnTo>
                    <a:lnTo>
                      <a:pt x="70" y="10"/>
                    </a:lnTo>
                    <a:lnTo>
                      <a:pt x="92" y="4"/>
                    </a:lnTo>
                    <a:lnTo>
                      <a:pt x="104" y="2"/>
                    </a:lnTo>
                    <a:lnTo>
                      <a:pt x="116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410"/>
              <p:cNvSpPr/>
              <p:nvPr/>
            </p:nvSpPr>
            <p:spPr bwMode="auto">
              <a:xfrm>
                <a:off x="5948081" y="2576955"/>
                <a:ext cx="512366" cy="512366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04" y="4"/>
                  </a:cxn>
                  <a:cxn ang="0">
                    <a:pos x="80" y="12"/>
                  </a:cxn>
                  <a:cxn ang="0">
                    <a:pos x="58" y="24"/>
                  </a:cxn>
                  <a:cxn ang="0">
                    <a:pos x="38" y="40"/>
                  </a:cxn>
                  <a:cxn ang="0">
                    <a:pos x="22" y="60"/>
                  </a:cxn>
                  <a:cxn ang="0">
                    <a:pos x="10" y="82"/>
                  </a:cxn>
                  <a:cxn ang="0">
                    <a:pos x="2" y="106"/>
                  </a:cxn>
                  <a:cxn ang="0">
                    <a:pos x="0" y="132"/>
                  </a:cxn>
                  <a:cxn ang="0">
                    <a:pos x="0" y="146"/>
                  </a:cxn>
                  <a:cxn ang="0">
                    <a:pos x="6" y="172"/>
                  </a:cxn>
                  <a:cxn ang="0">
                    <a:pos x="16" y="196"/>
                  </a:cxn>
                  <a:cxn ang="0">
                    <a:pos x="30" y="216"/>
                  </a:cxn>
                  <a:cxn ang="0">
                    <a:pos x="48" y="234"/>
                  </a:cxn>
                  <a:cxn ang="0">
                    <a:pos x="68" y="248"/>
                  </a:cxn>
                  <a:cxn ang="0">
                    <a:pos x="92" y="258"/>
                  </a:cxn>
                  <a:cxn ang="0">
                    <a:pos x="118" y="264"/>
                  </a:cxn>
                  <a:cxn ang="0">
                    <a:pos x="132" y="264"/>
                  </a:cxn>
                  <a:cxn ang="0">
                    <a:pos x="158" y="262"/>
                  </a:cxn>
                  <a:cxn ang="0">
                    <a:pos x="182" y="254"/>
                  </a:cxn>
                  <a:cxn ang="0">
                    <a:pos x="204" y="242"/>
                  </a:cxn>
                  <a:cxn ang="0">
                    <a:pos x="224" y="226"/>
                  </a:cxn>
                  <a:cxn ang="0">
                    <a:pos x="240" y="206"/>
                  </a:cxn>
                  <a:cxn ang="0">
                    <a:pos x="252" y="184"/>
                  </a:cxn>
                  <a:cxn ang="0">
                    <a:pos x="260" y="160"/>
                  </a:cxn>
                  <a:cxn ang="0">
                    <a:pos x="264" y="132"/>
                  </a:cxn>
                  <a:cxn ang="0">
                    <a:pos x="262" y="120"/>
                  </a:cxn>
                  <a:cxn ang="0">
                    <a:pos x="258" y="94"/>
                  </a:cxn>
                  <a:cxn ang="0">
                    <a:pos x="248" y="70"/>
                  </a:cxn>
                  <a:cxn ang="0">
                    <a:pos x="234" y="48"/>
                  </a:cxn>
                  <a:cxn ang="0">
                    <a:pos x="216" y="30"/>
                  </a:cxn>
                  <a:cxn ang="0">
                    <a:pos x="194" y="16"/>
                  </a:cxn>
                  <a:cxn ang="0">
                    <a:pos x="170" y="6"/>
                  </a:cxn>
                  <a:cxn ang="0">
                    <a:pos x="144" y="2"/>
                  </a:cxn>
                  <a:cxn ang="0">
                    <a:pos x="132" y="0"/>
                  </a:cxn>
                </a:cxnLst>
                <a:rect l="0" t="0" r="r" b="b"/>
                <a:pathLst>
                  <a:path w="264" h="264">
                    <a:moveTo>
                      <a:pt x="132" y="0"/>
                    </a:moveTo>
                    <a:lnTo>
                      <a:pt x="132" y="0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92" y="6"/>
                    </a:lnTo>
                    <a:lnTo>
                      <a:pt x="80" y="12"/>
                    </a:lnTo>
                    <a:lnTo>
                      <a:pt x="68" y="16"/>
                    </a:lnTo>
                    <a:lnTo>
                      <a:pt x="58" y="24"/>
                    </a:lnTo>
                    <a:lnTo>
                      <a:pt x="48" y="30"/>
                    </a:lnTo>
                    <a:lnTo>
                      <a:pt x="38" y="40"/>
                    </a:lnTo>
                    <a:lnTo>
                      <a:pt x="30" y="48"/>
                    </a:lnTo>
                    <a:lnTo>
                      <a:pt x="22" y="60"/>
                    </a:lnTo>
                    <a:lnTo>
                      <a:pt x="16" y="70"/>
                    </a:lnTo>
                    <a:lnTo>
                      <a:pt x="10" y="82"/>
                    </a:lnTo>
                    <a:lnTo>
                      <a:pt x="6" y="94"/>
                    </a:lnTo>
                    <a:lnTo>
                      <a:pt x="2" y="106"/>
                    </a:lnTo>
                    <a:lnTo>
                      <a:pt x="0" y="12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46"/>
                    </a:lnTo>
                    <a:lnTo>
                      <a:pt x="2" y="160"/>
                    </a:lnTo>
                    <a:lnTo>
                      <a:pt x="6" y="172"/>
                    </a:lnTo>
                    <a:lnTo>
                      <a:pt x="10" y="184"/>
                    </a:lnTo>
                    <a:lnTo>
                      <a:pt x="16" y="196"/>
                    </a:lnTo>
                    <a:lnTo>
                      <a:pt x="22" y="206"/>
                    </a:lnTo>
                    <a:lnTo>
                      <a:pt x="30" y="216"/>
                    </a:lnTo>
                    <a:lnTo>
                      <a:pt x="38" y="226"/>
                    </a:lnTo>
                    <a:lnTo>
                      <a:pt x="48" y="234"/>
                    </a:lnTo>
                    <a:lnTo>
                      <a:pt x="58" y="242"/>
                    </a:lnTo>
                    <a:lnTo>
                      <a:pt x="68" y="248"/>
                    </a:lnTo>
                    <a:lnTo>
                      <a:pt x="80" y="254"/>
                    </a:lnTo>
                    <a:lnTo>
                      <a:pt x="92" y="258"/>
                    </a:lnTo>
                    <a:lnTo>
                      <a:pt x="104" y="262"/>
                    </a:lnTo>
                    <a:lnTo>
                      <a:pt x="118" y="264"/>
                    </a:lnTo>
                    <a:lnTo>
                      <a:pt x="132" y="264"/>
                    </a:lnTo>
                    <a:lnTo>
                      <a:pt x="132" y="264"/>
                    </a:lnTo>
                    <a:lnTo>
                      <a:pt x="144" y="264"/>
                    </a:lnTo>
                    <a:lnTo>
                      <a:pt x="158" y="262"/>
                    </a:lnTo>
                    <a:lnTo>
                      <a:pt x="170" y="258"/>
                    </a:lnTo>
                    <a:lnTo>
                      <a:pt x="182" y="254"/>
                    </a:lnTo>
                    <a:lnTo>
                      <a:pt x="194" y="248"/>
                    </a:lnTo>
                    <a:lnTo>
                      <a:pt x="204" y="242"/>
                    </a:lnTo>
                    <a:lnTo>
                      <a:pt x="216" y="234"/>
                    </a:lnTo>
                    <a:lnTo>
                      <a:pt x="224" y="226"/>
                    </a:lnTo>
                    <a:lnTo>
                      <a:pt x="234" y="216"/>
                    </a:lnTo>
                    <a:lnTo>
                      <a:pt x="240" y="206"/>
                    </a:lnTo>
                    <a:lnTo>
                      <a:pt x="248" y="196"/>
                    </a:lnTo>
                    <a:lnTo>
                      <a:pt x="252" y="184"/>
                    </a:lnTo>
                    <a:lnTo>
                      <a:pt x="258" y="172"/>
                    </a:lnTo>
                    <a:lnTo>
                      <a:pt x="260" y="160"/>
                    </a:lnTo>
                    <a:lnTo>
                      <a:pt x="262" y="146"/>
                    </a:lnTo>
                    <a:lnTo>
                      <a:pt x="264" y="132"/>
                    </a:lnTo>
                    <a:lnTo>
                      <a:pt x="264" y="132"/>
                    </a:lnTo>
                    <a:lnTo>
                      <a:pt x="262" y="120"/>
                    </a:lnTo>
                    <a:lnTo>
                      <a:pt x="260" y="106"/>
                    </a:lnTo>
                    <a:lnTo>
                      <a:pt x="258" y="94"/>
                    </a:lnTo>
                    <a:lnTo>
                      <a:pt x="252" y="82"/>
                    </a:lnTo>
                    <a:lnTo>
                      <a:pt x="248" y="70"/>
                    </a:lnTo>
                    <a:lnTo>
                      <a:pt x="240" y="60"/>
                    </a:lnTo>
                    <a:lnTo>
                      <a:pt x="234" y="48"/>
                    </a:lnTo>
                    <a:lnTo>
                      <a:pt x="224" y="40"/>
                    </a:lnTo>
                    <a:lnTo>
                      <a:pt x="216" y="30"/>
                    </a:lnTo>
                    <a:lnTo>
                      <a:pt x="204" y="24"/>
                    </a:lnTo>
                    <a:lnTo>
                      <a:pt x="194" y="16"/>
                    </a:lnTo>
                    <a:lnTo>
                      <a:pt x="182" y="12"/>
                    </a:lnTo>
                    <a:lnTo>
                      <a:pt x="170" y="6"/>
                    </a:lnTo>
                    <a:lnTo>
                      <a:pt x="158" y="4"/>
                    </a:lnTo>
                    <a:lnTo>
                      <a:pt x="144" y="2"/>
                    </a:lnTo>
                    <a:lnTo>
                      <a:pt x="132" y="0"/>
                    </a:lnTo>
                    <a:lnTo>
                      <a:pt x="132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411"/>
              <p:cNvSpPr/>
              <p:nvPr/>
            </p:nvSpPr>
            <p:spPr bwMode="auto">
              <a:xfrm>
                <a:off x="6021828" y="2654587"/>
                <a:ext cx="360986" cy="360986"/>
              </a:xfrm>
              <a:custGeom>
                <a:avLst/>
                <a:gdLst/>
                <a:ahLst/>
                <a:cxnLst>
                  <a:cxn ang="0">
                    <a:pos x="186" y="92"/>
                  </a:cxn>
                  <a:cxn ang="0">
                    <a:pos x="186" y="92"/>
                  </a:cxn>
                  <a:cxn ang="0">
                    <a:pos x="184" y="74"/>
                  </a:cxn>
                  <a:cxn ang="0">
                    <a:pos x="178" y="56"/>
                  </a:cxn>
                  <a:cxn ang="0">
                    <a:pos x="170" y="42"/>
                  </a:cxn>
                  <a:cxn ang="0">
                    <a:pos x="158" y="28"/>
                  </a:cxn>
                  <a:cxn ang="0">
                    <a:pos x="144" y="16"/>
                  </a:cxn>
                  <a:cxn ang="0">
                    <a:pos x="130" y="8"/>
                  </a:cxn>
                  <a:cxn ang="0">
                    <a:pos x="112" y="2"/>
                  </a:cxn>
                  <a:cxn ang="0">
                    <a:pos x="94" y="0"/>
                  </a:cxn>
                  <a:cxn ang="0">
                    <a:pos x="94" y="0"/>
                  </a:cxn>
                  <a:cxn ang="0">
                    <a:pos x="74" y="2"/>
                  </a:cxn>
                  <a:cxn ang="0">
                    <a:pos x="58" y="8"/>
                  </a:cxn>
                  <a:cxn ang="0">
                    <a:pos x="42" y="16"/>
                  </a:cxn>
                  <a:cxn ang="0">
                    <a:pos x="28" y="28"/>
                  </a:cxn>
                  <a:cxn ang="0">
                    <a:pos x="16" y="42"/>
                  </a:cxn>
                  <a:cxn ang="0">
                    <a:pos x="8" y="56"/>
                  </a:cxn>
                  <a:cxn ang="0">
                    <a:pos x="2" y="74"/>
                  </a:cxn>
                  <a:cxn ang="0">
                    <a:pos x="0" y="92"/>
                  </a:cxn>
                  <a:cxn ang="0">
                    <a:pos x="0" y="92"/>
                  </a:cxn>
                  <a:cxn ang="0">
                    <a:pos x="2" y="112"/>
                  </a:cxn>
                  <a:cxn ang="0">
                    <a:pos x="8" y="128"/>
                  </a:cxn>
                  <a:cxn ang="0">
                    <a:pos x="16" y="144"/>
                  </a:cxn>
                  <a:cxn ang="0">
                    <a:pos x="28" y="158"/>
                  </a:cxn>
                  <a:cxn ang="0">
                    <a:pos x="42" y="170"/>
                  </a:cxn>
                  <a:cxn ang="0">
                    <a:pos x="58" y="178"/>
                  </a:cxn>
                  <a:cxn ang="0">
                    <a:pos x="74" y="184"/>
                  </a:cxn>
                  <a:cxn ang="0">
                    <a:pos x="94" y="186"/>
                  </a:cxn>
                  <a:cxn ang="0">
                    <a:pos x="94" y="186"/>
                  </a:cxn>
                  <a:cxn ang="0">
                    <a:pos x="112" y="184"/>
                  </a:cxn>
                  <a:cxn ang="0">
                    <a:pos x="130" y="178"/>
                  </a:cxn>
                  <a:cxn ang="0">
                    <a:pos x="144" y="170"/>
                  </a:cxn>
                  <a:cxn ang="0">
                    <a:pos x="158" y="158"/>
                  </a:cxn>
                  <a:cxn ang="0">
                    <a:pos x="170" y="144"/>
                  </a:cxn>
                  <a:cxn ang="0">
                    <a:pos x="178" y="128"/>
                  </a:cxn>
                  <a:cxn ang="0">
                    <a:pos x="184" y="112"/>
                  </a:cxn>
                  <a:cxn ang="0">
                    <a:pos x="186" y="92"/>
                  </a:cxn>
                  <a:cxn ang="0">
                    <a:pos x="186" y="92"/>
                  </a:cxn>
                </a:cxnLst>
                <a:rect l="0" t="0" r="r" b="b"/>
                <a:pathLst>
                  <a:path w="186" h="186">
                    <a:moveTo>
                      <a:pt x="186" y="92"/>
                    </a:moveTo>
                    <a:lnTo>
                      <a:pt x="186" y="92"/>
                    </a:lnTo>
                    <a:lnTo>
                      <a:pt x="184" y="74"/>
                    </a:lnTo>
                    <a:lnTo>
                      <a:pt x="178" y="56"/>
                    </a:lnTo>
                    <a:lnTo>
                      <a:pt x="170" y="42"/>
                    </a:lnTo>
                    <a:lnTo>
                      <a:pt x="158" y="28"/>
                    </a:lnTo>
                    <a:lnTo>
                      <a:pt x="144" y="16"/>
                    </a:lnTo>
                    <a:lnTo>
                      <a:pt x="130" y="8"/>
                    </a:lnTo>
                    <a:lnTo>
                      <a:pt x="112" y="2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4" y="2"/>
                    </a:lnTo>
                    <a:lnTo>
                      <a:pt x="58" y="8"/>
                    </a:lnTo>
                    <a:lnTo>
                      <a:pt x="42" y="16"/>
                    </a:lnTo>
                    <a:lnTo>
                      <a:pt x="28" y="28"/>
                    </a:lnTo>
                    <a:lnTo>
                      <a:pt x="16" y="42"/>
                    </a:lnTo>
                    <a:lnTo>
                      <a:pt x="8" y="56"/>
                    </a:lnTo>
                    <a:lnTo>
                      <a:pt x="2" y="74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2" y="112"/>
                    </a:lnTo>
                    <a:lnTo>
                      <a:pt x="8" y="128"/>
                    </a:lnTo>
                    <a:lnTo>
                      <a:pt x="16" y="144"/>
                    </a:lnTo>
                    <a:lnTo>
                      <a:pt x="28" y="158"/>
                    </a:lnTo>
                    <a:lnTo>
                      <a:pt x="42" y="170"/>
                    </a:lnTo>
                    <a:lnTo>
                      <a:pt x="58" y="178"/>
                    </a:lnTo>
                    <a:lnTo>
                      <a:pt x="74" y="184"/>
                    </a:lnTo>
                    <a:lnTo>
                      <a:pt x="94" y="186"/>
                    </a:lnTo>
                    <a:lnTo>
                      <a:pt x="94" y="186"/>
                    </a:lnTo>
                    <a:lnTo>
                      <a:pt x="112" y="184"/>
                    </a:lnTo>
                    <a:lnTo>
                      <a:pt x="130" y="178"/>
                    </a:lnTo>
                    <a:lnTo>
                      <a:pt x="144" y="170"/>
                    </a:lnTo>
                    <a:lnTo>
                      <a:pt x="158" y="158"/>
                    </a:lnTo>
                    <a:lnTo>
                      <a:pt x="170" y="144"/>
                    </a:lnTo>
                    <a:lnTo>
                      <a:pt x="178" y="128"/>
                    </a:lnTo>
                    <a:lnTo>
                      <a:pt x="184" y="112"/>
                    </a:lnTo>
                    <a:lnTo>
                      <a:pt x="186" y="92"/>
                    </a:lnTo>
                    <a:lnTo>
                      <a:pt x="186" y="92"/>
                    </a:lnTo>
                    <a:close/>
                  </a:path>
                </a:pathLst>
              </a:custGeom>
              <a:solidFill>
                <a:srgbClr val="6FDAF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412"/>
              <p:cNvSpPr/>
              <p:nvPr/>
            </p:nvSpPr>
            <p:spPr bwMode="auto">
              <a:xfrm>
                <a:off x="6021828" y="2654587"/>
                <a:ext cx="306644" cy="306644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94" y="0"/>
                  </a:cxn>
                  <a:cxn ang="0">
                    <a:pos x="74" y="2"/>
                  </a:cxn>
                  <a:cxn ang="0">
                    <a:pos x="58" y="8"/>
                  </a:cxn>
                  <a:cxn ang="0">
                    <a:pos x="42" y="16"/>
                  </a:cxn>
                  <a:cxn ang="0">
                    <a:pos x="28" y="28"/>
                  </a:cxn>
                  <a:cxn ang="0">
                    <a:pos x="16" y="42"/>
                  </a:cxn>
                  <a:cxn ang="0">
                    <a:pos x="8" y="56"/>
                  </a:cxn>
                  <a:cxn ang="0">
                    <a:pos x="2" y="74"/>
                  </a:cxn>
                  <a:cxn ang="0">
                    <a:pos x="0" y="92"/>
                  </a:cxn>
                  <a:cxn ang="0">
                    <a:pos x="0" y="92"/>
                  </a:cxn>
                  <a:cxn ang="0">
                    <a:pos x="2" y="112"/>
                  </a:cxn>
                  <a:cxn ang="0">
                    <a:pos x="8" y="128"/>
                  </a:cxn>
                  <a:cxn ang="0">
                    <a:pos x="16" y="144"/>
                  </a:cxn>
                  <a:cxn ang="0">
                    <a:pos x="28" y="158"/>
                  </a:cxn>
                  <a:cxn ang="0">
                    <a:pos x="158" y="26"/>
                  </a:cxn>
                  <a:cxn ang="0">
                    <a:pos x="158" y="26"/>
                  </a:cxn>
                  <a:cxn ang="0">
                    <a:pos x="144" y="16"/>
                  </a:cxn>
                  <a:cxn ang="0">
                    <a:pos x="128" y="8"/>
                  </a:cxn>
                  <a:cxn ang="0">
                    <a:pos x="112" y="2"/>
                  </a:cxn>
                  <a:cxn ang="0">
                    <a:pos x="94" y="0"/>
                  </a:cxn>
                  <a:cxn ang="0">
                    <a:pos x="94" y="0"/>
                  </a:cxn>
                </a:cxnLst>
                <a:rect l="0" t="0" r="r" b="b"/>
                <a:pathLst>
                  <a:path w="158" h="158">
                    <a:moveTo>
                      <a:pt x="94" y="0"/>
                    </a:moveTo>
                    <a:lnTo>
                      <a:pt x="94" y="0"/>
                    </a:lnTo>
                    <a:lnTo>
                      <a:pt x="74" y="2"/>
                    </a:lnTo>
                    <a:lnTo>
                      <a:pt x="58" y="8"/>
                    </a:lnTo>
                    <a:lnTo>
                      <a:pt x="42" y="16"/>
                    </a:lnTo>
                    <a:lnTo>
                      <a:pt x="28" y="28"/>
                    </a:lnTo>
                    <a:lnTo>
                      <a:pt x="16" y="42"/>
                    </a:lnTo>
                    <a:lnTo>
                      <a:pt x="8" y="56"/>
                    </a:lnTo>
                    <a:lnTo>
                      <a:pt x="2" y="74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2" y="112"/>
                    </a:lnTo>
                    <a:lnTo>
                      <a:pt x="8" y="128"/>
                    </a:lnTo>
                    <a:lnTo>
                      <a:pt x="16" y="144"/>
                    </a:lnTo>
                    <a:lnTo>
                      <a:pt x="28" y="158"/>
                    </a:lnTo>
                    <a:lnTo>
                      <a:pt x="158" y="26"/>
                    </a:lnTo>
                    <a:lnTo>
                      <a:pt x="158" y="26"/>
                    </a:lnTo>
                    <a:lnTo>
                      <a:pt x="144" y="16"/>
                    </a:lnTo>
                    <a:lnTo>
                      <a:pt x="128" y="8"/>
                    </a:lnTo>
                    <a:lnTo>
                      <a:pt x="112" y="2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9CE5F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PART 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-122872" y="2136934"/>
            <a:ext cx="9434036" cy="1922621"/>
          </a:xfrm>
          <a:prstGeom prst="rect">
            <a:avLst/>
          </a:prstGeom>
          <a:solidFill>
            <a:srgbClr val="073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3860324" y="3488531"/>
            <a:ext cx="22683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选题意义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图片 8" descr="u=3633024110,1049183559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018" y="2448878"/>
            <a:ext cx="952024" cy="9520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12583" y="3488531"/>
            <a:ext cx="1251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PART 1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95943" y="2478723"/>
            <a:ext cx="57569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需求分析</a:t>
            </a:r>
            <a:r>
              <a:rPr lang="en-US" altLang="zh-CN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5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66046" y="3488531"/>
            <a:ext cx="22683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预实现功能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675" y="203200"/>
            <a:ext cx="5441315" cy="525780"/>
          </a:xfrm>
        </p:spPr>
        <p:txBody>
          <a:bodyPr/>
          <a:lstStyle/>
          <a:p>
            <a:r>
              <a:rPr lang="zh-CN" altLang="en-US" dirty="0"/>
              <a:t>传统管理方式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474133" y="1263252"/>
            <a:ext cx="6858000" cy="386754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 dirty="0"/>
              <a:t>传统的社团管理方式</a:t>
            </a:r>
            <a:endParaRPr lang="en-US" altLang="zh-CN" sz="2400" dirty="0"/>
          </a:p>
          <a:p>
            <a:pPr lvl="1">
              <a:lnSpc>
                <a:spcPct val="200000"/>
              </a:lnSpc>
            </a:pPr>
            <a:r>
              <a:rPr lang="zh-CN" altLang="en-US" sz="2000" dirty="0"/>
              <a:t>使用人工管理，无法快捷地处理各类信息</a:t>
            </a:r>
            <a:endParaRPr lang="en-US" altLang="zh-CN" sz="2000" dirty="0"/>
          </a:p>
          <a:p>
            <a:pPr lvl="1">
              <a:lnSpc>
                <a:spcPct val="200000"/>
              </a:lnSpc>
            </a:pPr>
            <a:r>
              <a:rPr lang="zh-CN" altLang="en-US" sz="2000" dirty="0"/>
              <a:t>各个社团没有统一的信息发布渠道</a:t>
            </a:r>
            <a:endParaRPr lang="en-US" altLang="zh-CN" sz="2000" dirty="0"/>
          </a:p>
          <a:p>
            <a:pPr lvl="1">
              <a:lnSpc>
                <a:spcPct val="200000"/>
              </a:lnSpc>
            </a:pPr>
            <a:r>
              <a:rPr lang="zh-CN" altLang="en-US" sz="2000" dirty="0"/>
              <a:t>数据可视化性较差，不易检索</a:t>
            </a:r>
            <a:endParaRPr lang="en-US" altLang="zh-CN" sz="2000" dirty="0"/>
          </a:p>
          <a:p>
            <a:pPr lvl="1">
              <a:lnSpc>
                <a:spcPct val="200000"/>
              </a:lnSpc>
            </a:pPr>
            <a:endParaRPr lang="en-US" altLang="zh-CN" sz="2000" dirty="0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12528" y="2966830"/>
            <a:ext cx="4639209" cy="386754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08379" y="3620751"/>
            <a:ext cx="5342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800" b="1" dirty="0">
                <a:solidFill>
                  <a:srgbClr val="152261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问</a:t>
            </a:r>
            <a:endParaRPr lang="zh-CN" altLang="en-US" sz="4800" b="1" dirty="0">
              <a:solidFill>
                <a:srgbClr val="15226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00039" y="3657601"/>
            <a:ext cx="5342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800" b="1" dirty="0">
                <a:solidFill>
                  <a:srgbClr val="152261"/>
                </a:solidFill>
                <a:latin typeface="微软雅黑" panose="020B0503020204020204" charset="-122"/>
                <a:cs typeface="Times New Roman" panose="02020603050405020304" pitchFamily="18" charset="0"/>
              </a:rPr>
              <a:t>题</a:t>
            </a:r>
            <a:endParaRPr lang="zh-CN" altLang="en-US" sz="4800" b="1" dirty="0">
              <a:solidFill>
                <a:srgbClr val="15226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7385" y="3041015"/>
            <a:ext cx="8300085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/>
              <a:t>预期设计五大模块：</a:t>
            </a:r>
            <a:r>
              <a:rPr lang="en-US" altLang="zh-CN" sz="1600" dirty="0"/>
              <a:t>[</a:t>
            </a:r>
            <a:r>
              <a:rPr lang="zh-CN" altLang="en-US" sz="1600" dirty="0"/>
              <a:t>公共页，个人中心，我的社团，社团管理，系统设置</a:t>
            </a:r>
            <a:r>
              <a:rPr lang="en-US" altLang="zh-CN" sz="1600" dirty="0"/>
              <a:t>]</a:t>
            </a:r>
            <a:endParaRPr lang="en-US" altLang="zh-CN" sz="16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1600" dirty="0"/>
              <a:t>普通游客可访问：</a:t>
            </a:r>
            <a:r>
              <a:rPr lang="en-US" altLang="zh-CN" sz="1600" dirty="0"/>
              <a:t>    [</a:t>
            </a:r>
            <a:r>
              <a:rPr lang="zh-CN" altLang="en-US" sz="1600" dirty="0">
                <a:sym typeface="+mn-ea"/>
              </a:rPr>
              <a:t>公共页</a:t>
            </a:r>
            <a:r>
              <a:rPr lang="en-US" altLang="zh-CN" sz="1600" dirty="0"/>
              <a:t>]</a:t>
            </a:r>
            <a:endParaRPr lang="en-US" altLang="zh-CN" sz="16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1600" dirty="0">
                <a:sym typeface="+mn-ea"/>
              </a:rPr>
              <a:t>普通用户可访问：</a:t>
            </a:r>
            <a:r>
              <a:rPr lang="en-US" altLang="zh-CN" sz="1600" dirty="0">
                <a:sym typeface="+mn-ea"/>
              </a:rPr>
              <a:t>    [</a:t>
            </a:r>
            <a:r>
              <a:rPr lang="zh-CN" altLang="en-US" sz="1600" dirty="0">
                <a:sym typeface="+mn-ea"/>
              </a:rPr>
              <a:t>公共页，</a:t>
            </a:r>
            <a:r>
              <a:rPr lang="zh-CN" altLang="en-US" sz="1600" dirty="0">
                <a:sym typeface="+mn-ea"/>
              </a:rPr>
              <a:t>个人中心，我的社团</a:t>
            </a:r>
            <a:r>
              <a:rPr lang="en-US" altLang="zh-CN" sz="1600" dirty="0">
                <a:sym typeface="+mn-ea"/>
              </a:rPr>
              <a:t>]</a:t>
            </a:r>
            <a:endParaRPr lang="en-US" altLang="zh-CN" sz="16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1600" dirty="0">
                <a:sym typeface="+mn-ea"/>
              </a:rPr>
              <a:t>社团管理员可访问：</a:t>
            </a:r>
            <a:r>
              <a:rPr lang="en-US" altLang="zh-CN" sz="1600" dirty="0">
                <a:sym typeface="+mn-ea"/>
              </a:rPr>
              <a:t>[</a:t>
            </a:r>
            <a:r>
              <a:rPr lang="zh-CN" altLang="en-US" sz="1600" dirty="0">
                <a:sym typeface="+mn-ea"/>
              </a:rPr>
              <a:t>公共页，</a:t>
            </a:r>
            <a:r>
              <a:rPr lang="zh-CN" altLang="en-US" sz="1600" dirty="0">
                <a:sym typeface="+mn-ea"/>
              </a:rPr>
              <a:t>个人中心，我的社团，社团管理</a:t>
            </a:r>
            <a:r>
              <a:rPr lang="en-US" altLang="zh-CN" sz="1600" dirty="0">
                <a:sym typeface="+mn-ea"/>
              </a:rPr>
              <a:t>]</a:t>
            </a:r>
            <a:endParaRPr lang="en-US" altLang="zh-CN" sz="16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1600" dirty="0">
                <a:sym typeface="+mn-ea"/>
              </a:rPr>
              <a:t>系统管理员可访问：</a:t>
            </a:r>
            <a:r>
              <a:rPr lang="en-US" altLang="zh-CN" sz="1600" dirty="0">
                <a:sym typeface="+mn-ea"/>
              </a:rPr>
              <a:t>[</a:t>
            </a:r>
            <a:r>
              <a:rPr lang="zh-CN" altLang="en-US" sz="1600" dirty="0">
                <a:sym typeface="+mn-ea"/>
              </a:rPr>
              <a:t>公共页，个人中心，我的社团，社团管理，系统设置</a:t>
            </a:r>
            <a:r>
              <a:rPr lang="en-US" altLang="zh-CN" sz="1600" dirty="0">
                <a:sym typeface="+mn-ea"/>
              </a:rPr>
              <a:t>]</a:t>
            </a:r>
            <a:endParaRPr lang="en-US" altLang="zh-CN" sz="1600" dirty="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4423" y="1053607"/>
            <a:ext cx="7826024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针对学校，社团数据可视化，便于学校了解社团的发展情况和管理社团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针对社团，可以解决学生社团组织事务办理与活动开展的不便性，提高社团的运作效率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342876" y="907609"/>
            <a:ext cx="64633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174994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意义</a:t>
            </a:r>
            <a:endParaRPr lang="zh-CN" altLang="en-US" dirty="0">
              <a:solidFill>
                <a:srgbClr val="174994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2876" y="2825115"/>
            <a:ext cx="156966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174994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预期实现功能</a:t>
            </a:r>
            <a:endParaRPr lang="zh-CN" altLang="en-US" dirty="0">
              <a:solidFill>
                <a:srgbClr val="174994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PART 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-122872" y="2136934"/>
            <a:ext cx="9434036" cy="1922621"/>
          </a:xfrm>
          <a:prstGeom prst="rect">
            <a:avLst/>
          </a:prstGeom>
          <a:solidFill>
            <a:srgbClr val="073E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3644424" y="3488531"/>
            <a:ext cx="22683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功能设计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图片 8" descr="u=3633024110,1049183559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018" y="2448878"/>
            <a:ext cx="952024" cy="9520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12583" y="3488531"/>
            <a:ext cx="1251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PART 2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95943" y="2478723"/>
            <a:ext cx="57569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系统设计</a:t>
            </a:r>
            <a:r>
              <a:rPr lang="en-US" altLang="zh-CN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5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10981" y="3488531"/>
            <a:ext cx="22683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非功能设计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2001" y="3496786"/>
            <a:ext cx="22683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技术选型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  <a:r>
              <a:rPr lang="en-US" altLang="zh-CN" dirty="0"/>
              <a:t>-</a:t>
            </a:r>
            <a:r>
              <a:rPr lang="zh-CN" altLang="en-US" dirty="0"/>
              <a:t>普通游客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49079" y="3628478"/>
            <a:ext cx="904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普通游客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70900" y="1631790"/>
            <a:ext cx="2435087" cy="97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查看公告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05825" y="3628127"/>
            <a:ext cx="2365513" cy="97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资料下载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endCxn id="8" idx="2"/>
          </p:cNvCxnSpPr>
          <p:nvPr/>
        </p:nvCxnSpPr>
        <p:spPr>
          <a:xfrm flipV="1">
            <a:off x="2661393" y="2118808"/>
            <a:ext cx="1509507" cy="10699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9" idx="2"/>
          </p:cNvCxnSpPr>
          <p:nvPr/>
        </p:nvCxnSpPr>
        <p:spPr>
          <a:xfrm>
            <a:off x="2661285" y="3192780"/>
            <a:ext cx="1544320" cy="922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形 2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353700" y="2334774"/>
            <a:ext cx="1495217" cy="14952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  <a:r>
              <a:rPr lang="en-US" altLang="zh-CN" dirty="0"/>
              <a:t>-</a:t>
            </a:r>
            <a:r>
              <a:rPr lang="zh-CN" altLang="en-US" dirty="0"/>
              <a:t>普通用户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40039" y="3390988"/>
            <a:ext cx="90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普通用户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61640" y="1286510"/>
            <a:ext cx="2365375" cy="96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注册登录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62495" y="3272527"/>
            <a:ext cx="2365513" cy="97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个人信息管理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341423" y="2570217"/>
            <a:ext cx="2467959" cy="97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修改个人信息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endCxn id="8" idx="2"/>
          </p:cNvCxnSpPr>
          <p:nvPr/>
        </p:nvCxnSpPr>
        <p:spPr>
          <a:xfrm flipV="1">
            <a:off x="1452353" y="1769558"/>
            <a:ext cx="1509507" cy="10699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452353" y="2847560"/>
            <a:ext cx="1509507" cy="8512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6"/>
            <a:endCxn id="10" idx="2"/>
          </p:cNvCxnSpPr>
          <p:nvPr/>
        </p:nvCxnSpPr>
        <p:spPr>
          <a:xfrm flipV="1">
            <a:off x="5327373" y="3057235"/>
            <a:ext cx="1013460" cy="702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形 2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44660" y="2049659"/>
            <a:ext cx="1495217" cy="1495217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6341423" y="4049132"/>
            <a:ext cx="2467959" cy="97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查看加入社团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9" idx="6"/>
            <a:endCxn id="4" idx="2"/>
          </p:cNvCxnSpPr>
          <p:nvPr/>
        </p:nvCxnSpPr>
        <p:spPr>
          <a:xfrm>
            <a:off x="5327650" y="3759835"/>
            <a:ext cx="1013460" cy="7766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  <a:r>
              <a:rPr lang="en-US" altLang="zh-CN" dirty="0"/>
              <a:t>-</a:t>
            </a:r>
            <a:r>
              <a:rPr lang="zh-CN" altLang="en-US" dirty="0"/>
              <a:t>社团管理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5576" y="3669912"/>
            <a:ext cx="1147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社团管理员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63686" y="1495166"/>
            <a:ext cx="2435087" cy="97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社员信息管理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733260" y="3963871"/>
            <a:ext cx="2365513" cy="97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社团动态管理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endCxn id="8" idx="2"/>
          </p:cNvCxnSpPr>
          <p:nvPr/>
        </p:nvCxnSpPr>
        <p:spPr>
          <a:xfrm flipV="1">
            <a:off x="1452353" y="1982184"/>
            <a:ext cx="1211333" cy="11416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9" idx="2"/>
          </p:cNvCxnSpPr>
          <p:nvPr/>
        </p:nvCxnSpPr>
        <p:spPr>
          <a:xfrm>
            <a:off x="1452353" y="3339706"/>
            <a:ext cx="1280907" cy="1111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6"/>
            <a:endCxn id="33" idx="2"/>
          </p:cNvCxnSpPr>
          <p:nvPr/>
        </p:nvCxnSpPr>
        <p:spPr>
          <a:xfrm flipV="1">
            <a:off x="5098138" y="4429299"/>
            <a:ext cx="1266190" cy="215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6310106" y="1636841"/>
            <a:ext cx="1759226" cy="514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查询社员信息</a:t>
            </a:r>
            <a:endParaRPr lang="zh-CN" altLang="en-US" sz="1200" dirty="0"/>
          </a:p>
        </p:txBody>
      </p:sp>
      <p:sp>
        <p:nvSpPr>
          <p:cNvPr id="12" name="椭圆 11"/>
          <p:cNvSpPr/>
          <p:nvPr/>
        </p:nvSpPr>
        <p:spPr>
          <a:xfrm>
            <a:off x="6364356" y="2233338"/>
            <a:ext cx="1759226" cy="514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修改社员信息</a:t>
            </a:r>
            <a:endParaRPr lang="zh-CN" altLang="en-US" sz="1100" dirty="0"/>
          </a:p>
        </p:txBody>
      </p:sp>
      <p:sp>
        <p:nvSpPr>
          <p:cNvPr id="14" name="椭圆 13"/>
          <p:cNvSpPr/>
          <p:nvPr/>
        </p:nvSpPr>
        <p:spPr>
          <a:xfrm>
            <a:off x="6364356" y="2849466"/>
            <a:ext cx="1759226" cy="514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删除社员</a:t>
            </a:r>
            <a:endParaRPr lang="zh-CN" altLang="en-US" sz="1100" dirty="0"/>
          </a:p>
        </p:txBody>
      </p:sp>
      <p:cxnSp>
        <p:nvCxnSpPr>
          <p:cNvPr id="15" name="直接箭头连接符 14"/>
          <p:cNvCxnSpPr>
            <a:stCxn id="8" idx="6"/>
            <a:endCxn id="3" idx="2"/>
          </p:cNvCxnSpPr>
          <p:nvPr/>
        </p:nvCxnSpPr>
        <p:spPr>
          <a:xfrm flipV="1">
            <a:off x="5098773" y="1893919"/>
            <a:ext cx="1210945" cy="882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12" idx="2"/>
          </p:cNvCxnSpPr>
          <p:nvPr/>
        </p:nvCxnSpPr>
        <p:spPr>
          <a:xfrm>
            <a:off x="5098773" y="1982184"/>
            <a:ext cx="1265555" cy="508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6"/>
            <a:endCxn id="14" idx="2"/>
          </p:cNvCxnSpPr>
          <p:nvPr/>
        </p:nvCxnSpPr>
        <p:spPr>
          <a:xfrm>
            <a:off x="5098773" y="1982184"/>
            <a:ext cx="1265555" cy="112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6310106" y="3546428"/>
            <a:ext cx="1759226" cy="514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社团活动管理</a:t>
            </a:r>
            <a:endParaRPr lang="zh-CN" altLang="en-US" sz="1200" dirty="0"/>
          </a:p>
        </p:txBody>
      </p:sp>
      <p:sp>
        <p:nvSpPr>
          <p:cNvPr id="33" name="椭圆 32"/>
          <p:cNvSpPr/>
          <p:nvPr/>
        </p:nvSpPr>
        <p:spPr>
          <a:xfrm>
            <a:off x="6364356" y="4171999"/>
            <a:ext cx="1759226" cy="514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社团新闻管理</a:t>
            </a:r>
            <a:endParaRPr lang="zh-CN" altLang="en-US" sz="1200" dirty="0"/>
          </a:p>
        </p:txBody>
      </p:sp>
      <p:sp>
        <p:nvSpPr>
          <p:cNvPr id="35" name="椭圆 34"/>
          <p:cNvSpPr/>
          <p:nvPr/>
        </p:nvSpPr>
        <p:spPr>
          <a:xfrm>
            <a:off x="6364356" y="4793396"/>
            <a:ext cx="1759226" cy="514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社团部门管理</a:t>
            </a:r>
            <a:endParaRPr lang="zh-CN" altLang="en-US" sz="1200" dirty="0"/>
          </a:p>
        </p:txBody>
      </p:sp>
      <p:cxnSp>
        <p:nvCxnSpPr>
          <p:cNvPr id="46" name="直接箭头连接符 45"/>
          <p:cNvCxnSpPr>
            <a:stCxn id="9" idx="6"/>
            <a:endCxn id="32" idx="2"/>
          </p:cNvCxnSpPr>
          <p:nvPr/>
        </p:nvCxnSpPr>
        <p:spPr>
          <a:xfrm flipV="1">
            <a:off x="5098138" y="3803824"/>
            <a:ext cx="1211580" cy="647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9" idx="6"/>
            <a:endCxn id="35" idx="2"/>
          </p:cNvCxnSpPr>
          <p:nvPr/>
        </p:nvCxnSpPr>
        <p:spPr>
          <a:xfrm>
            <a:off x="5098138" y="4450889"/>
            <a:ext cx="1266190" cy="6000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形 5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35929" y="2218981"/>
            <a:ext cx="1668533" cy="1668533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6310106" y="1040576"/>
            <a:ext cx="1759226" cy="514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/>
              <a:t>增加社员</a:t>
            </a:r>
            <a:endParaRPr lang="zh-CN" altLang="en-US" sz="1200" dirty="0"/>
          </a:p>
        </p:txBody>
      </p:sp>
      <p:cxnSp>
        <p:nvCxnSpPr>
          <p:cNvPr id="5" name="直接箭头连接符 4"/>
          <p:cNvCxnSpPr>
            <a:stCxn id="8" idx="6"/>
            <a:endCxn id="4" idx="2"/>
          </p:cNvCxnSpPr>
          <p:nvPr/>
        </p:nvCxnSpPr>
        <p:spPr>
          <a:xfrm flipV="1">
            <a:off x="5099050" y="1297940"/>
            <a:ext cx="1210945" cy="6845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diagram"/>
  <p:tag name="KSO_WM_TEMPLATE_INDEX" val="20165058"/>
  <p:tag name="KSO_WM_UNIT_TYPE" val="p_h_i"/>
  <p:tag name="KSO_WM_UNIT_INDEX" val="1_1_3"/>
  <p:tag name="KSO_WM_UNIT_ID" val="diagram20165058_1*p_h_i*1_1_3"/>
  <p:tag name="KSO_WM_UNIT_LAYERLEVEL" val="1_1_1"/>
  <p:tag name="KSO_WM_BEAUTIFY_FLAG" val="#wm#"/>
  <p:tag name="KSO_WM_TAG_VERSION" val="1.0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</p:tagLst>
</file>

<file path=ppt/tags/tag2.xml><?xml version="1.0" encoding="utf-8"?>
<p:tagLst xmlns:p="http://schemas.openxmlformats.org/presentationml/2006/main">
  <p:tag name="KSO_WM_TEMPLATE_CATEGORY" val="diagram"/>
  <p:tag name="KSO_WM_TEMPLATE_INDEX" val="20165058"/>
  <p:tag name="KSO_WM_UNIT_TYPE" val="p_h_i"/>
  <p:tag name="KSO_WM_UNIT_INDEX" val="1_1_3"/>
  <p:tag name="KSO_WM_UNIT_ID" val="diagram20165058_1*p_h_i*1_1_3"/>
  <p:tag name="KSO_WM_UNIT_LAYERLEVEL" val="1_1_1"/>
  <p:tag name="KSO_WM_BEAUTIFY_FLAG" val="#wm#"/>
  <p:tag name="KSO_WM_TAG_VERSION" val="1.0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</p:tagLst>
</file>

<file path=ppt/tags/tag3.xml><?xml version="1.0" encoding="utf-8"?>
<p:tagLst xmlns:p="http://schemas.openxmlformats.org/presentationml/2006/main">
  <p:tag name="KSO_WM_TEMPLATE_CATEGORY" val="diagram"/>
  <p:tag name="KSO_WM_TEMPLATE_INDEX" val="20165058"/>
  <p:tag name="KSO_WM_UNIT_TYPE" val="p_h_i"/>
  <p:tag name="KSO_WM_UNIT_INDEX" val="1_1_3"/>
  <p:tag name="KSO_WM_UNIT_ID" val="diagram20165058_1*p_h_i*1_1_3"/>
  <p:tag name="KSO_WM_UNIT_LAYERLEVEL" val="1_1_1"/>
  <p:tag name="KSO_WM_BEAUTIFY_FLAG" val="#wm#"/>
  <p:tag name="KSO_WM_TAG_VERSION" val="1.0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</p:tagLst>
</file>

<file path=ppt/tags/tag4.xml><?xml version="1.0" encoding="utf-8"?>
<p:tagLst xmlns:p="http://schemas.openxmlformats.org/presentationml/2006/main">
  <p:tag name="KSO_WM_TEMPLATE_CATEGORY" val="diagram"/>
  <p:tag name="KSO_WM_TEMPLATE_INDEX" val="20165058"/>
  <p:tag name="KSO_WM_UNIT_TYPE" val="p_h_i"/>
  <p:tag name="KSO_WM_UNIT_INDEX" val="1_1_3"/>
  <p:tag name="KSO_WM_UNIT_ID" val="diagram20165058_1*p_h_i*1_1_3"/>
  <p:tag name="KSO_WM_UNIT_LAYERLEVEL" val="1_1_1"/>
  <p:tag name="KSO_WM_BEAUTIFY_FLAG" val="#wm#"/>
  <p:tag name="KSO_WM_TAG_VERSION" val="1.0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</p:tagLst>
</file>

<file path=ppt/tags/tag5.xml><?xml version="1.0" encoding="utf-8"?>
<p:tagLst xmlns:p="http://schemas.openxmlformats.org/presentationml/2006/main">
  <p:tag name="KSO_WM_TEMPLATE_CATEGORY" val="diagram"/>
  <p:tag name="KSO_WM_TEMPLATE_INDEX" val="20165058"/>
  <p:tag name="KSO_WM_UNIT_TYPE" val="p_h_i"/>
  <p:tag name="KSO_WM_UNIT_INDEX" val="1_1_3"/>
  <p:tag name="KSO_WM_UNIT_ID" val="diagram20165058_1*p_h_i*1_1_3"/>
  <p:tag name="KSO_WM_UNIT_LAYERLEVEL" val="1_1_1"/>
  <p:tag name="KSO_WM_BEAUTIFY_FLAG" val="#wm#"/>
  <p:tag name="KSO_WM_TAG_VERSION" val="1.0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</p:tagLst>
</file>

<file path=ppt/tags/tag6.xml><?xml version="1.0" encoding="utf-8"?>
<p:tagLst xmlns:p="http://schemas.openxmlformats.org/presentationml/2006/main">
  <p:tag name="KSO_WM_TEMPLATE_CATEGORY" val="diagram"/>
  <p:tag name="KSO_WM_TEMPLATE_INDEX" val="20165058"/>
  <p:tag name="KSO_WM_UNIT_TYPE" val="p_h_i"/>
  <p:tag name="KSO_WM_UNIT_INDEX" val="1_1_3"/>
  <p:tag name="KSO_WM_UNIT_ID" val="diagram20165058_1*p_h_i*1_1_3"/>
  <p:tag name="KSO_WM_UNIT_LAYERLEVEL" val="1_1_1"/>
  <p:tag name="KSO_WM_BEAUTIFY_FLAG" val="#wm#"/>
  <p:tag name="KSO_WM_TAG_VERSION" val="1.0"/>
  <p:tag name="KSO_WM_DIAGRAM_GROUP_CODE" val="p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</p:tagLst>
</file>

<file path=ppt/tags/tag7.xml><?xml version="1.0" encoding="utf-8"?>
<p:tagLst xmlns:p="http://schemas.openxmlformats.org/presentationml/2006/main">
  <p:tag name="KSO_WM_UNIT_TABLE_BEAUTIFY" val="smartTable{ab8e340a-0552-498e-a162-dd74dc89a567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1471</Words>
  <Application>WPS 演示</Application>
  <PresentationFormat>全屏显示(16:10)</PresentationFormat>
  <Paragraphs>304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Arial</vt:lpstr>
      <vt:lpstr>微软雅黑</vt:lpstr>
      <vt:lpstr>Times New Roman</vt:lpstr>
      <vt:lpstr>等线</vt:lpstr>
      <vt:lpstr>方正粗黑宋简体</vt:lpstr>
      <vt:lpstr>Arial Unicode MS</vt:lpstr>
      <vt:lpstr>等线 Light</vt:lpstr>
      <vt:lpstr>Calibri Light</vt:lpstr>
      <vt:lpstr>Calibri</vt:lpstr>
      <vt:lpstr>Wingdings</vt:lpstr>
      <vt:lpstr>AR DARLING</vt:lpstr>
      <vt:lpstr>Office 主题​​</vt:lpstr>
      <vt:lpstr>PowerPoint 演示文稿</vt:lpstr>
      <vt:lpstr>PowerPoint 演示文稿</vt:lpstr>
      <vt:lpstr>传统管理方式</vt:lpstr>
      <vt:lpstr>传统管理方式</vt:lpstr>
      <vt:lpstr>需求分析</vt:lpstr>
      <vt:lpstr>PART 1</vt:lpstr>
      <vt:lpstr>系统设计-普通游客</vt:lpstr>
      <vt:lpstr>系统设计-普通用户</vt:lpstr>
      <vt:lpstr>系统设计-社团管理</vt:lpstr>
      <vt:lpstr>系统设计-系统管理</vt:lpstr>
      <vt:lpstr>系统设计</vt:lpstr>
      <vt:lpstr>系统设计</vt:lpstr>
      <vt:lpstr>PART 1</vt:lpstr>
      <vt:lpstr>开发与测试</vt:lpstr>
      <vt:lpstr>PART 3</vt:lpstr>
      <vt:lpstr>分工及安排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柳彤</dc:creator>
  <cp:lastModifiedBy>LHC</cp:lastModifiedBy>
  <cp:revision>158</cp:revision>
  <dcterms:created xsi:type="dcterms:W3CDTF">2020-10-15T02:40:00Z</dcterms:created>
  <dcterms:modified xsi:type="dcterms:W3CDTF">2021-10-09T02:58:29Z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5C6DCFD991CA4B328BEE52CBDB5C4496</vt:lpwstr>
  </property>
  <property fmtid="{D5CDD505-2E9C-101B-9397-08002B2CF9AE}" pid="3" name="KSOProductBuildVer">
    <vt:lpwstr>2052-11.1.0.10938</vt:lpwstr>
  </property>
</Properties>
</file>