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3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4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4"/>
  </p:notesMasterIdLst>
  <p:sldIdLst>
    <p:sldId id="257" r:id="rId2"/>
    <p:sldId id="258" r:id="rId3"/>
    <p:sldId id="275" r:id="rId4"/>
    <p:sldId id="259" r:id="rId5"/>
    <p:sldId id="278" r:id="rId6"/>
    <p:sldId id="276" r:id="rId7"/>
    <p:sldId id="260" r:id="rId8"/>
    <p:sldId id="279" r:id="rId9"/>
    <p:sldId id="261" r:id="rId10"/>
    <p:sldId id="281" r:id="rId11"/>
    <p:sldId id="263" r:id="rId12"/>
    <p:sldId id="280" r:id="rId13"/>
    <p:sldId id="282" r:id="rId14"/>
    <p:sldId id="283" r:id="rId15"/>
    <p:sldId id="284" r:id="rId16"/>
    <p:sldId id="285" r:id="rId17"/>
    <p:sldId id="264" r:id="rId18"/>
    <p:sldId id="265" r:id="rId19"/>
    <p:sldId id="286" r:id="rId20"/>
    <p:sldId id="267" r:id="rId21"/>
    <p:sldId id="268" r:id="rId22"/>
    <p:sldId id="287" r:id="rId23"/>
    <p:sldId id="269" r:id="rId24"/>
    <p:sldId id="288" r:id="rId25"/>
    <p:sldId id="270" r:id="rId26"/>
    <p:sldId id="271" r:id="rId27"/>
    <p:sldId id="289" r:id="rId28"/>
    <p:sldId id="290" r:id="rId29"/>
    <p:sldId id="291" r:id="rId30"/>
    <p:sldId id="292" r:id="rId31"/>
    <p:sldId id="272" r:id="rId32"/>
    <p:sldId id="27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04" autoAdjust="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CBF55-ADA6-6C49-88CA-30E849AB01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6D05D-D48B-2346-9263-01BCD378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AA945-6F92-4ECA-929E-40810E620BBB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3CF99-9677-49D8-8894-4574053D94D1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10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FD6381-4DCE-4C53-9E43-39297B0A14E6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11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12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13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14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15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16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C853F-678F-4228-B89B-194D7F0C5BEE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17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A9C8F-AFE1-4BCD-B6CE-8CCD19574958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18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20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3BE1DD-8FF3-464C-8EB9-572D2AA2708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21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22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532C5-4D8C-4D07-8A41-92D0DE7551EE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23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24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1D38B-20C7-43C6-BFF4-A330EF2F141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25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D70E4-2981-4887-B4C7-8E6DA1C1396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26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D70E4-2981-4887-B4C7-8E6DA1C1396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27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D70E4-2981-4887-B4C7-8E6DA1C1396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28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77164B-7592-4B90-BB22-41EB50BD05CB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4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5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6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88DF2-1724-4CB3-9EED-E0AEAD932412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7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8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3CF99-9677-49D8-8894-4574053D94D1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9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5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0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9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A05A-DF53-7541-A84F-FA6083F3930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image" Target="../media/image2.tif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Helvetica" pitchFamily="34" charset="0"/>
                <a:cs typeface="Helvetica" pitchFamily="34" charset="0"/>
              </a:rPr>
              <a:t>Central Tendency and Variability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370676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Mode + Distributions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talked about this before but:</a:t>
            </a:r>
          </a:p>
          <a:p>
            <a:pPr lvl="1"/>
            <a:r>
              <a:rPr lang="en-US" dirty="0" err="1" smtClean="0"/>
              <a:t>Unimodal</a:t>
            </a:r>
            <a:r>
              <a:rPr lang="en-US" dirty="0" smtClean="0"/>
              <a:t> = one hump distributions with one mode.</a:t>
            </a:r>
          </a:p>
          <a:p>
            <a:pPr lvl="1"/>
            <a:r>
              <a:rPr lang="en-US" dirty="0" smtClean="0"/>
              <a:t>Bimodal = distributions with two modes.</a:t>
            </a:r>
          </a:p>
          <a:p>
            <a:pPr lvl="1"/>
            <a:r>
              <a:rPr lang="en-US" dirty="0" smtClean="0"/>
              <a:t>Multimodal = distributions with three+ mode.</a:t>
            </a:r>
          </a:p>
          <a:p>
            <a:r>
              <a:rPr lang="en-US" dirty="0" smtClean="0"/>
              <a:t>Remember we talked about traditionally how if there are 10 5s and 10 6s (that is technically two modes) that people consider that </a:t>
            </a:r>
            <a:r>
              <a:rPr lang="en-US" dirty="0" err="1" smtClean="0"/>
              <a:t>unimodal</a:t>
            </a:r>
            <a:r>
              <a:rPr lang="en-US" dirty="0" smtClean="0"/>
              <a:t> because they are so close together.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55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295400" y="14478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Figure 4-4:  Bipolar Disorder and the Modal Mood</a:t>
            </a:r>
          </a:p>
        </p:txBody>
      </p:sp>
      <p:pic>
        <p:nvPicPr>
          <p:cNvPr id="11269" name="Picture 5" descr="NolESS_fig_04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09800"/>
            <a:ext cx="6172200" cy="43005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76849" y="502443"/>
            <a:ext cx="48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central tendency is not always the best answer: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7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  <a:cs typeface="Helvetica" pitchFamily="34" charset="0"/>
              </a:rPr>
              <a:t>SPSS Notes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Analyze &gt; </a:t>
            </a:r>
            <a:r>
              <a:rPr lang="en-US" dirty="0" err="1" smtClean="0">
                <a:solidFill>
                  <a:srgbClr val="000000"/>
                </a:solidFill>
              </a:rPr>
              <a:t>descriptives</a:t>
            </a:r>
            <a:r>
              <a:rPr lang="en-US" dirty="0" smtClean="0">
                <a:solidFill>
                  <a:srgbClr val="000000"/>
                </a:solidFill>
              </a:rPr>
              <a:t> &gt; frequencies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047338"/>
            <a:ext cx="7200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4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  <a:cs typeface="Helvetica" pitchFamily="34" charset="0"/>
              </a:rPr>
              <a:t>SPSS Notes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Move the variables you want to use to the right.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78666"/>
            <a:ext cx="6636348" cy="41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5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  <a:cs typeface="Helvetica" pitchFamily="34" charset="0"/>
              </a:rPr>
              <a:t>SPSS Notes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Remember that histograms are under charts.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Click statistics.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Choose the </a:t>
            </a:r>
            <a:r>
              <a:rPr lang="en-US" dirty="0" err="1" smtClean="0">
                <a:solidFill>
                  <a:srgbClr val="000000"/>
                </a:solidFill>
              </a:rPr>
              <a:t>descriptives</a:t>
            </a:r>
            <a:r>
              <a:rPr lang="en-US" dirty="0" smtClean="0">
                <a:solidFill>
                  <a:srgbClr val="000000"/>
                </a:solidFill>
              </a:rPr>
              <a:t> you want … here I selected mean, median, mode, quartiles, range, variance, and standard deviation (which we haven’t covered yet).</a:t>
            </a:r>
          </a:p>
        </p:txBody>
      </p:sp>
    </p:spTree>
    <p:extLst>
      <p:ext uri="{BB962C8B-B14F-4D97-AF65-F5344CB8AC3E}">
        <p14:creationId xmlns:p14="http://schemas.microsoft.com/office/powerpoint/2010/main" val="38407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  <a:cs typeface="Helvetica" pitchFamily="34" charset="0"/>
              </a:rPr>
              <a:t>SPSS Notes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84200"/>
            <a:ext cx="73152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  <a:cs typeface="Helvetica" pitchFamily="34" charset="0"/>
              </a:rPr>
              <a:t>SPSS Notes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794" y="1618982"/>
            <a:ext cx="3922206" cy="3031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17" y="3407901"/>
            <a:ext cx="3916683" cy="3349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89168"/>
            <a:ext cx="45466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Outliers and the Mean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An early lesson in lying with statistics</a:t>
            </a:r>
          </a:p>
          <a:p>
            <a:pPr lvl="1" eaLnBrk="1" hangingPunct="1"/>
            <a:r>
              <a:rPr lang="en-US" dirty="0" smtClean="0"/>
              <a:t>Which central tendency is “best”: mean, median, or mode?</a:t>
            </a:r>
          </a:p>
          <a:p>
            <a:pPr lvl="1" eaLnBrk="1" hangingPunct="1"/>
            <a:r>
              <a:rPr lang="en-US" dirty="0" smtClean="0"/>
              <a:t>Depends!</a:t>
            </a:r>
          </a:p>
        </p:txBody>
      </p:sp>
      <p:pic>
        <p:nvPicPr>
          <p:cNvPr id="4" name="Picture 4" descr="Nolan_fig02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581400"/>
            <a:ext cx="752856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862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Nolan_fig02_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905000"/>
            <a:ext cx="29749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85800" y="2135188"/>
            <a:ext cx="36576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Figure 4-6: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The Mean without the Outlier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9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Goudy Old Style"/>
                <a:cs typeface="Goudy Old Style"/>
              </a:rPr>
              <a:t>So what happens if we delete our outliers?</a:t>
            </a:r>
            <a:endParaRPr lang="en-US" dirty="0">
              <a:latin typeface="Goudy Old Style"/>
              <a:cs typeface="Goudy Old Style"/>
            </a:endParaRPr>
          </a:p>
          <a:p>
            <a:r>
              <a:rPr lang="en-US" dirty="0" smtClean="0">
                <a:latin typeface="Goudy Old Style"/>
                <a:cs typeface="Goudy Old Style"/>
              </a:rPr>
              <a:t>Summary:</a:t>
            </a:r>
          </a:p>
          <a:p>
            <a:pPr lvl="1"/>
            <a:r>
              <a:rPr lang="en-US" dirty="0" smtClean="0">
                <a:latin typeface="Goudy Old Style"/>
                <a:cs typeface="Goudy Old Style"/>
              </a:rPr>
              <a:t>Mean is </a:t>
            </a:r>
            <a:r>
              <a:rPr lang="en-US" i="1" dirty="0" smtClean="0">
                <a:latin typeface="Goudy Old Style"/>
                <a:cs typeface="Goudy Old Style"/>
              </a:rPr>
              <a:t>most </a:t>
            </a:r>
            <a:r>
              <a:rPr lang="en-US" dirty="0" smtClean="0">
                <a:latin typeface="Goudy Old Style"/>
                <a:cs typeface="Goudy Old Style"/>
              </a:rPr>
              <a:t>affected by outliers (moved up or down, can be by a lot).</a:t>
            </a:r>
          </a:p>
          <a:p>
            <a:pPr lvl="2"/>
            <a:r>
              <a:rPr lang="en-US" dirty="0" smtClean="0">
                <a:latin typeface="Goudy Old Style"/>
                <a:cs typeface="Goudy Old Style"/>
              </a:rPr>
              <a:t>Best for symmetric distributions.</a:t>
            </a:r>
          </a:p>
          <a:p>
            <a:pPr lvl="1"/>
            <a:r>
              <a:rPr lang="en-US" dirty="0" smtClean="0">
                <a:latin typeface="Goudy Old Style"/>
                <a:cs typeface="Goudy Old Style"/>
              </a:rPr>
              <a:t>Median may change slightly one number up or down.</a:t>
            </a:r>
          </a:p>
          <a:p>
            <a:pPr lvl="2"/>
            <a:r>
              <a:rPr lang="en-US" dirty="0" smtClean="0">
                <a:latin typeface="Goudy Old Style"/>
                <a:cs typeface="Goudy Old Style"/>
              </a:rPr>
              <a:t>Best for skewed distributions or with outliers.</a:t>
            </a:r>
          </a:p>
          <a:p>
            <a:pPr lvl="1"/>
            <a:r>
              <a:rPr lang="en-US" dirty="0" smtClean="0">
                <a:latin typeface="Goudy Old Style"/>
                <a:cs typeface="Goudy Old Style"/>
              </a:rPr>
              <a:t>Generally the mode will not change. Uses:</a:t>
            </a:r>
          </a:p>
          <a:p>
            <a:pPr lvl="2"/>
            <a:r>
              <a:rPr lang="en-US" dirty="0" smtClean="0">
                <a:latin typeface="Goudy Old Style"/>
                <a:cs typeface="Goudy Old Style"/>
              </a:rPr>
              <a:t>One particular score dominates a distribution.</a:t>
            </a:r>
          </a:p>
          <a:p>
            <a:pPr lvl="2"/>
            <a:r>
              <a:rPr lang="en-US" dirty="0" smtClean="0">
                <a:latin typeface="Goudy Old Style"/>
                <a:cs typeface="Goudy Old Style"/>
              </a:rPr>
              <a:t>Distribution is bi or multi modal</a:t>
            </a:r>
          </a:p>
          <a:p>
            <a:pPr lvl="2"/>
            <a:r>
              <a:rPr lang="en-US" dirty="0" smtClean="0">
                <a:latin typeface="Goudy Old Style"/>
                <a:cs typeface="Goudy Old Style"/>
              </a:rPr>
              <a:t>Data are nominal.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1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  <a:cs typeface="Helvetica" pitchFamily="34" charset="0"/>
              </a:rPr>
              <a:t>Variability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reality – all of statistics can be summed into one statement:</a:t>
            </a:r>
          </a:p>
          <a:p>
            <a:pPr lvl="1"/>
            <a:r>
              <a:rPr lang="en-US" dirty="0" smtClean="0"/>
              <a:t>Variability matters.</a:t>
            </a:r>
          </a:p>
          <a:p>
            <a:pPr lvl="1"/>
            <a:r>
              <a:rPr lang="en-US" dirty="0" smtClean="0"/>
              <a:t>(and less is more!, depending).</a:t>
            </a:r>
          </a:p>
          <a:p>
            <a:pPr lvl="1"/>
            <a:r>
              <a:rPr lang="en-US" dirty="0" smtClean="0"/>
              <a:t>(and error happens).</a:t>
            </a:r>
          </a:p>
        </p:txBody>
      </p:sp>
    </p:spTree>
    <p:extLst>
      <p:ext uri="{BB962C8B-B14F-4D97-AF65-F5344CB8AC3E}">
        <p14:creationId xmlns:p14="http://schemas.microsoft.com/office/powerpoint/2010/main" val="120301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latin typeface="Helvetica" pitchFamily="34" charset="0"/>
                <a:cs typeface="Helvetica" pitchFamily="34" charset="0"/>
              </a:rPr>
              <a:t>Measures of Variability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Variabilit</a:t>
            </a:r>
            <a:r>
              <a:rPr lang="en-US" dirty="0" smtClean="0"/>
              <a:t>y: a measure of how much spread there is in a distribution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Range </a:t>
            </a:r>
          </a:p>
          <a:p>
            <a:pPr lvl="1" eaLnBrk="1" hangingPunct="1"/>
            <a:r>
              <a:rPr lang="en-US" dirty="0" smtClean="0"/>
              <a:t>From the lowest to the highest score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95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Calculating the Range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highest score</a:t>
            </a:r>
          </a:p>
          <a:p>
            <a:r>
              <a:rPr lang="en-US" dirty="0" smtClean="0"/>
              <a:t>Determine the lowest score</a:t>
            </a:r>
          </a:p>
          <a:p>
            <a:r>
              <a:rPr lang="en-US" dirty="0" smtClean="0"/>
              <a:t>Subtract the lowest score from the highest score</a:t>
            </a:r>
          </a:p>
        </p:txBody>
      </p:sp>
      <p:graphicFrame>
        <p:nvGraphicFramePr>
          <p:cNvPr id="16390" name="Object 3"/>
          <p:cNvGraphicFramePr>
            <a:graphicFrameLocks noChangeAspect="1"/>
          </p:cNvGraphicFramePr>
          <p:nvPr/>
        </p:nvGraphicFramePr>
        <p:xfrm>
          <a:off x="1773238" y="4778375"/>
          <a:ext cx="56181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2145960" imgH="241200" progId="Equation.3">
                  <p:embed/>
                </p:oleObj>
              </mc:Choice>
              <mc:Fallback>
                <p:oleObj name="Equation" r:id="rId4" imgW="2145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4778375"/>
                        <a:ext cx="561816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659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latin typeface="Helvetica" pitchFamily="34" charset="0"/>
                <a:cs typeface="Helvetica" pitchFamily="34" charset="0"/>
              </a:rPr>
              <a:t>Measures of Variability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Variance </a:t>
            </a:r>
          </a:p>
          <a:p>
            <a:pPr lvl="1" eaLnBrk="1" hangingPunct="1"/>
            <a:r>
              <a:rPr lang="en-US" dirty="0" smtClean="0"/>
              <a:t>Average squared deviation from the mean</a:t>
            </a:r>
          </a:p>
          <a:p>
            <a:pPr lvl="1" eaLnBrk="1" hangingPunct="1"/>
            <a:r>
              <a:rPr lang="en-US" dirty="0" smtClean="0"/>
              <a:t>How much, on average, do people vary from the middle?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221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Calculating the Variance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Subtract the mean from each score</a:t>
            </a:r>
          </a:p>
          <a:p>
            <a:pPr eaLnBrk="1" hangingPunct="1"/>
            <a:r>
              <a:rPr lang="en-US" dirty="0" smtClean="0"/>
              <a:t>Square every deviation from the mean</a:t>
            </a:r>
          </a:p>
          <a:p>
            <a:pPr eaLnBrk="1" hangingPunct="1"/>
            <a:r>
              <a:rPr lang="en-US" dirty="0" smtClean="0"/>
              <a:t>Sum the squared deviations</a:t>
            </a:r>
          </a:p>
          <a:p>
            <a:pPr eaLnBrk="1" hangingPunct="1"/>
            <a:r>
              <a:rPr lang="en-US" dirty="0" smtClean="0"/>
              <a:t>Divide the sum of squares by N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590800" y="4724400"/>
          <a:ext cx="32908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4" imgW="1257120" imgH="431640" progId="Equation.3">
                  <p:embed/>
                </p:oleObj>
              </mc:Choice>
              <mc:Fallback>
                <p:oleObj name="Equation" r:id="rId4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329088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86237" y="6001404"/>
            <a:ext cx="519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special SPSS notes right here about N versus N-1.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8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latin typeface="Helvetica" pitchFamily="34" charset="0"/>
                <a:cs typeface="Helvetica" pitchFamily="34" charset="0"/>
              </a:rPr>
              <a:t>Measures of Variability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Standard deviation </a:t>
            </a:r>
          </a:p>
          <a:p>
            <a:pPr lvl="1" eaLnBrk="1" hangingPunct="1"/>
            <a:r>
              <a:rPr lang="en-US" dirty="0" smtClean="0"/>
              <a:t>(square root of variance)</a:t>
            </a:r>
          </a:p>
          <a:p>
            <a:pPr lvl="1" eaLnBrk="1" hangingPunct="1"/>
            <a:r>
              <a:rPr lang="en-US" dirty="0" smtClean="0"/>
              <a:t>Typical amount that each score deviates from the mean.</a:t>
            </a:r>
          </a:p>
          <a:p>
            <a:pPr lvl="1" eaLnBrk="1" hangingPunct="1"/>
            <a:r>
              <a:rPr lang="en-US" dirty="0" smtClean="0"/>
              <a:t>Most commonly used statistic with the mean.</a:t>
            </a:r>
          </a:p>
          <a:p>
            <a:pPr lvl="1" eaLnBrk="1" hangingPunct="1"/>
            <a:r>
              <a:rPr lang="en-US" dirty="0" smtClean="0"/>
              <a:t>Why use this when variance says the same thing?</a:t>
            </a:r>
          </a:p>
          <a:p>
            <a:pPr lvl="2"/>
            <a:r>
              <a:rPr lang="en-US" dirty="0" smtClean="0"/>
              <a:t>Standardized – brings the numbers back to the original scaling (since they were squared before).</a:t>
            </a:r>
          </a:p>
          <a:p>
            <a:pPr lvl="2"/>
            <a:r>
              <a:rPr lang="en-US" dirty="0" smtClean="0"/>
              <a:t>Still biased by scale.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221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Calculating the Standard Deviation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 amount the scores vary or deviate from the sample mean</a:t>
            </a:r>
          </a:p>
          <a:p>
            <a:pPr lvl="1" eaLnBrk="1" hangingPunct="1"/>
            <a:r>
              <a:rPr lang="en-US" dirty="0" smtClean="0">
                <a:cs typeface="Arial" pitchFamily="34" charset="0"/>
              </a:rPr>
              <a:t>This is the square root of variance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981200" y="4071938"/>
          <a:ext cx="4267200" cy="157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4" imgW="1307880" imgH="482400" progId="Equation.3">
                  <p:embed/>
                </p:oleObj>
              </mc:Choice>
              <mc:Fallback>
                <p:oleObj name="Equation" r:id="rId4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71938"/>
                        <a:ext cx="4267200" cy="1572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49066" y="5802868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Again, remember that SPSS uses a different denominator.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9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Practice Problem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get the </a:t>
            </a:r>
            <a:r>
              <a:rPr lang="en-US" i="1" dirty="0" smtClean="0"/>
              <a:t>biased</a:t>
            </a:r>
            <a:r>
              <a:rPr lang="en-US" dirty="0" smtClean="0"/>
              <a:t> estimates out of SPSS.</a:t>
            </a:r>
          </a:p>
          <a:p>
            <a:r>
              <a:rPr lang="en-US" dirty="0" smtClean="0"/>
              <a:t>First we need to calculate the deviations from the mean:</a:t>
            </a:r>
          </a:p>
          <a:p>
            <a:pPr lvl="1"/>
            <a:r>
              <a:rPr lang="en-US" dirty="0" smtClean="0"/>
              <a:t>Find the mean (see earlier notes about </a:t>
            </a:r>
            <a:r>
              <a:rPr lang="en-US" dirty="0" err="1" smtClean="0"/>
              <a:t>descriptives</a:t>
            </a:r>
            <a:r>
              <a:rPr lang="en-US" dirty="0" smtClean="0"/>
              <a:t>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947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Practice Problem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&gt; compute variable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853332"/>
            <a:ext cx="7366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2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Practice Problem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Give the variable a name (top left).</a:t>
            </a:r>
          </a:p>
          <a:p>
            <a:pPr lvl="1"/>
            <a:r>
              <a:rPr lang="en-US" dirty="0" smtClean="0"/>
              <a:t>In “numeric expression”:</a:t>
            </a:r>
          </a:p>
          <a:p>
            <a:pPr lvl="2"/>
            <a:r>
              <a:rPr lang="en-US" dirty="0" smtClean="0"/>
              <a:t>Put in the variable name (double click or drag and drop).</a:t>
            </a:r>
          </a:p>
          <a:p>
            <a:pPr lvl="2"/>
            <a:r>
              <a:rPr lang="en-US" dirty="0" smtClean="0"/>
              <a:t>Then the minus sign (-)</a:t>
            </a:r>
          </a:p>
          <a:p>
            <a:pPr lvl="2"/>
            <a:r>
              <a:rPr lang="en-US" dirty="0" smtClean="0"/>
              <a:t>Then type the mean.</a:t>
            </a:r>
          </a:p>
          <a:p>
            <a:pPr lvl="2"/>
            <a:r>
              <a:rPr lang="en-US" dirty="0" smtClean="0"/>
              <a:t>(VARIABLE – mean score you found from </a:t>
            </a:r>
            <a:r>
              <a:rPr lang="en-US" dirty="0" err="1" smtClean="0"/>
              <a:t>descriptives</a:t>
            </a:r>
            <a:r>
              <a:rPr lang="en-US" dirty="0" smtClean="0"/>
              <a:t>.) * (VARIABLE – mean score) </a:t>
            </a:r>
          </a:p>
          <a:p>
            <a:pPr lvl="3"/>
            <a:r>
              <a:rPr lang="en-US" dirty="0" smtClean="0"/>
              <a:t>There’s no squared button.</a:t>
            </a:r>
          </a:p>
        </p:txBody>
      </p:sp>
    </p:spTree>
    <p:extLst>
      <p:ext uri="{BB962C8B-B14F-4D97-AF65-F5344CB8AC3E}">
        <p14:creationId xmlns:p14="http://schemas.microsoft.com/office/powerpoint/2010/main" val="1266700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15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  <a:cs typeface="Helvetica" pitchFamily="34" charset="0"/>
              </a:rPr>
              <a:t>Central Tendency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Definition: descriptive stat that best represents the center of a distribution of data.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Mean: arithmetic average 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</a:rPr>
              <a:t>“Typical score”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</a:rPr>
              <a:t>Often described as the “middle” of the scores, so don’t confuse this with medians.</a:t>
            </a:r>
          </a:p>
        </p:txBody>
      </p:sp>
    </p:spTree>
    <p:extLst>
      <p:ext uri="{BB962C8B-B14F-4D97-AF65-F5344CB8AC3E}">
        <p14:creationId xmlns:p14="http://schemas.microsoft.com/office/powerpoint/2010/main" val="158399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find the mean of your new column using </a:t>
            </a:r>
            <a:r>
              <a:rPr lang="en-US" dirty="0" err="1" smtClean="0"/>
              <a:t>descriptives</a:t>
            </a:r>
            <a:r>
              <a:rPr lang="en-US" dirty="0" smtClean="0"/>
              <a:t> (see earlier).</a:t>
            </a:r>
          </a:p>
          <a:p>
            <a:pPr lvl="1"/>
            <a:r>
              <a:rPr lang="en-US" dirty="0" smtClean="0"/>
              <a:t>The MEAN = variance</a:t>
            </a:r>
          </a:p>
          <a:p>
            <a:pPr lvl="1"/>
            <a:r>
              <a:rPr lang="en-US" dirty="0" smtClean="0"/>
              <a:t>Take the square root for standard deviation.</a:t>
            </a:r>
          </a:p>
          <a:p>
            <a:pPr lvl="1"/>
            <a:r>
              <a:rPr lang="en-US" dirty="0" smtClean="0"/>
              <a:t>(note: we will be able to use the 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sd</a:t>
            </a:r>
            <a:r>
              <a:rPr lang="en-US" dirty="0" smtClean="0"/>
              <a:t> automatic options in a later chapter).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01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Interquartile</a:t>
            </a:r>
            <a:r>
              <a:rPr lang="en-US" dirty="0" smtClean="0"/>
              <a:t>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of the distance between the 1</a:t>
            </a:r>
            <a:r>
              <a:rPr lang="en-US" baseline="30000" dirty="0" smtClean="0"/>
              <a:t>st</a:t>
            </a:r>
            <a:r>
              <a:rPr lang="en-US" dirty="0" smtClean="0"/>
              <a:t>  and 3</a:t>
            </a:r>
            <a:r>
              <a:rPr lang="en-US" baseline="30000" dirty="0" smtClean="0"/>
              <a:t>rd</a:t>
            </a:r>
            <a:r>
              <a:rPr lang="en-US" dirty="0" smtClean="0"/>
              <a:t> quartiles.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quartile: 25th percentile of a data set</a:t>
            </a:r>
          </a:p>
          <a:p>
            <a:r>
              <a:rPr lang="en-US" dirty="0" smtClean="0"/>
              <a:t>The median marks the 50th percentile of a data set.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quartile: marks the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a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36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</a:t>
            </a:r>
            <a:r>
              <a:rPr lang="en-US" dirty="0" err="1" smtClean="0"/>
              <a:t>Interquartile</a:t>
            </a:r>
            <a:r>
              <a:rPr lang="en-US" dirty="0" smtClean="0"/>
              <a:t> Range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Subtract: 75</a:t>
            </a:r>
            <a:r>
              <a:rPr lang="en-US" baseline="30000" dirty="0" smtClean="0"/>
              <a:t>th</a:t>
            </a:r>
            <a:r>
              <a:rPr lang="en-US" dirty="0" smtClean="0"/>
              <a:t> percentile – 25</a:t>
            </a:r>
            <a:r>
              <a:rPr lang="en-US" baseline="30000" dirty="0" smtClean="0"/>
              <a:t>th</a:t>
            </a:r>
            <a:r>
              <a:rPr lang="en-US" dirty="0" smtClean="0"/>
              <a:t> percentile.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0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Calculating the Mean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up all scores</a:t>
            </a:r>
          </a:p>
          <a:p>
            <a:r>
              <a:rPr lang="en-US" dirty="0" smtClean="0"/>
              <a:t>Divide by number of scores</a:t>
            </a:r>
          </a:p>
          <a:p>
            <a:endParaRPr lang="en-US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625625"/>
              </p:ext>
            </p:extLst>
          </p:nvPr>
        </p:nvGraphicFramePr>
        <p:xfrm>
          <a:off x="1254125" y="3689350"/>
          <a:ext cx="2133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609600" imgH="457200" progId="Equation.3">
                  <p:embed/>
                </p:oleObj>
              </mc:Choice>
              <mc:Fallback>
                <p:oleObj name="Equation" r:id="rId4" imgW="60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3689350"/>
                        <a:ext cx="21336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 4-2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505200"/>
            <a:ext cx="4667996" cy="2895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5359394"/>
            <a:ext cx="310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Traditionally, we use </a:t>
            </a:r>
            <a:r>
              <a:rPr lang="en-US" i="1" dirty="0" smtClean="0"/>
              <a:t>M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s the symbol for sample means.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7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  <a:cs typeface="Helvetica" pitchFamily="34" charset="0"/>
              </a:rPr>
              <a:t>Note on Symbols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Usually Latin letters (normal alphabet) are used for </a:t>
            </a:r>
            <a:r>
              <a:rPr lang="en-US" i="1" dirty="0" smtClean="0">
                <a:solidFill>
                  <a:srgbClr val="000000"/>
                </a:solidFill>
              </a:rPr>
              <a:t>samples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M, SD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Sample statistics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Greek letters are used for </a:t>
            </a:r>
            <a:r>
              <a:rPr lang="en-US" i="1" dirty="0" smtClean="0">
                <a:solidFill>
                  <a:srgbClr val="000000"/>
                </a:solidFill>
              </a:rPr>
              <a:t>populations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μ, </a:t>
            </a:r>
            <a:r>
              <a:rPr lang="en-US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σ</a:t>
            </a:r>
            <a:endParaRPr lang="en-US" dirty="0" smtClean="0">
              <a:solidFill>
                <a:srgbClr val="000000"/>
              </a:solidFill>
              <a:latin typeface="Lucida Grande"/>
              <a:ea typeface="Lucida Grande"/>
              <a:cs typeface="Lucida Grande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Goudy Old Style"/>
                <a:ea typeface="Lucida Grande"/>
                <a:cs typeface="Goudy Old Style"/>
              </a:rPr>
              <a:t>Population parameters</a:t>
            </a:r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Goudy Old Style"/>
                <a:cs typeface="Goudy Old Style"/>
              </a:rPr>
              <a:t>All statistical letters are italicized.</a:t>
            </a:r>
          </a:p>
        </p:txBody>
      </p:sp>
    </p:spTree>
    <p:extLst>
      <p:ext uri="{BB962C8B-B14F-4D97-AF65-F5344CB8AC3E}">
        <p14:creationId xmlns:p14="http://schemas.microsoft.com/office/powerpoint/2010/main" val="152319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  <a:cs typeface="Helvetica" pitchFamily="34" charset="0"/>
              </a:rPr>
              <a:t>Central Tendency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Median: middle score when ordered from lowest to highest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real symbol, but you can abbreviate </a:t>
            </a:r>
            <a:r>
              <a:rPr lang="en-US" i="1" dirty="0" err="1" smtClean="0">
                <a:solidFill>
                  <a:srgbClr val="000000"/>
                </a:solidFill>
              </a:rPr>
              <a:t>mdn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7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Helvetica" pitchFamily="34" charset="0"/>
                <a:cs typeface="Helvetica" pitchFamily="34" charset="0"/>
              </a:rPr>
              <a:t>Calculating the Median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up the scores in ascending order</a:t>
            </a:r>
          </a:p>
          <a:p>
            <a:r>
              <a:rPr lang="en-US" dirty="0" smtClean="0"/>
              <a:t>Find the middle number</a:t>
            </a:r>
          </a:p>
          <a:p>
            <a:pPr lvl="1"/>
            <a:r>
              <a:rPr lang="en-US" dirty="0" smtClean="0"/>
              <a:t>For an odd number of scores, just find the middle value.</a:t>
            </a:r>
          </a:p>
          <a:p>
            <a:pPr lvl="1"/>
            <a:r>
              <a:rPr lang="en-US" dirty="0" smtClean="0"/>
              <a:t>For an even number of scores, divide number of scores by two.</a:t>
            </a:r>
          </a:p>
          <a:p>
            <a:pPr lvl="1"/>
            <a:r>
              <a:rPr lang="en-US" dirty="0" smtClean="0"/>
              <a:t>Take the average of the scores around this position.</a:t>
            </a:r>
          </a:p>
        </p:txBody>
      </p:sp>
    </p:spTree>
    <p:extLst>
      <p:ext uri="{BB962C8B-B14F-4D97-AF65-F5344CB8AC3E}">
        <p14:creationId xmlns:p14="http://schemas.microsoft.com/office/powerpoint/2010/main" val="197728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  <a:cs typeface="Helvetica" pitchFamily="34" charset="0"/>
              </a:rPr>
              <a:t>Central Tendency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Mode: most common score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It’s the value: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With the largest frequency (or percent on a table).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The highest bar on a histogram (remember that SPSS squishes categories sometimes though).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The highest point on a frequency polygon.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Note…sometimes there are multiple modes.</a:t>
            </a:r>
          </a:p>
        </p:txBody>
      </p:sp>
    </p:spTree>
    <p:extLst>
      <p:ext uri="{BB962C8B-B14F-4D97-AF65-F5344CB8AC3E}">
        <p14:creationId xmlns:p14="http://schemas.microsoft.com/office/powerpoint/2010/main" val="228754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Calculating the Mode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up the scores in ascending order.</a:t>
            </a:r>
          </a:p>
          <a:p>
            <a:endParaRPr lang="en-US" dirty="0" smtClean="0"/>
          </a:p>
          <a:p>
            <a:r>
              <a:rPr lang="en-US" dirty="0" smtClean="0"/>
              <a:t>Find the most frequent score.</a:t>
            </a:r>
          </a:p>
          <a:p>
            <a:endParaRPr lang="en-US" dirty="0" smtClean="0"/>
          </a:p>
          <a:p>
            <a:r>
              <a:rPr lang="en-US" dirty="0" smtClean="0"/>
              <a:t>That’s the Mode!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784" y="6461977"/>
            <a:ext cx="37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Aka, book notes can be silly sometimes.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8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1016</Words>
  <Application>Microsoft Macintosh PowerPoint</Application>
  <PresentationFormat>On-screen Show (4:3)</PresentationFormat>
  <Paragraphs>168</Paragraphs>
  <Slides>32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Central Tendency and Variability</vt:lpstr>
      <vt:lpstr>Variability</vt:lpstr>
      <vt:lpstr>Central Tendency</vt:lpstr>
      <vt:lpstr>Calculating the Mean</vt:lpstr>
      <vt:lpstr>Note on Symbols</vt:lpstr>
      <vt:lpstr>Central Tendency</vt:lpstr>
      <vt:lpstr>Calculating the Median</vt:lpstr>
      <vt:lpstr>Central Tendency</vt:lpstr>
      <vt:lpstr>Calculating the Mode</vt:lpstr>
      <vt:lpstr>Mode + Distributions</vt:lpstr>
      <vt:lpstr>PowerPoint Presentation</vt:lpstr>
      <vt:lpstr>SPSS Notes</vt:lpstr>
      <vt:lpstr>SPSS Notes</vt:lpstr>
      <vt:lpstr>SPSS Notes</vt:lpstr>
      <vt:lpstr>SPSS Notes</vt:lpstr>
      <vt:lpstr>SPSS Notes</vt:lpstr>
      <vt:lpstr>Outliers and the Mean</vt:lpstr>
      <vt:lpstr>PowerPoint Presentation</vt:lpstr>
      <vt:lpstr>Test with Big Data</vt:lpstr>
      <vt:lpstr>Measures of Variability</vt:lpstr>
      <vt:lpstr>Calculating the Range</vt:lpstr>
      <vt:lpstr>Measures of Variability</vt:lpstr>
      <vt:lpstr>Calculating the Variance</vt:lpstr>
      <vt:lpstr>Measures of Variability</vt:lpstr>
      <vt:lpstr>Calculating the Standard Deviation</vt:lpstr>
      <vt:lpstr>Practice Problem</vt:lpstr>
      <vt:lpstr>Practice Problem</vt:lpstr>
      <vt:lpstr>Practice Problem</vt:lpstr>
      <vt:lpstr>PowerPoint Presentation</vt:lpstr>
      <vt:lpstr>Practice Problem</vt:lpstr>
      <vt:lpstr>Interquartile Range</vt:lpstr>
      <vt:lpstr>Calculating the Interquartile Range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Tendency and Variability</dc:title>
  <dc:creator>Erin Buchanan</dc:creator>
  <cp:lastModifiedBy>Erin Buchanan</cp:lastModifiedBy>
  <cp:revision>30</cp:revision>
  <dcterms:created xsi:type="dcterms:W3CDTF">2014-01-28T20:26:04Z</dcterms:created>
  <dcterms:modified xsi:type="dcterms:W3CDTF">2015-09-17T21:00:15Z</dcterms:modified>
</cp:coreProperties>
</file>