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630-9B83-0B4A-BEE4-E8EFCFA8138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630-9B83-0B4A-BEE4-E8EFCFA8138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630-9B83-0B4A-BEE4-E8EFCFA8138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4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630-9B83-0B4A-BEE4-E8EFCFA8138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9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630-9B83-0B4A-BEE4-E8EFCFA8138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4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630-9B83-0B4A-BEE4-E8EFCFA8138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3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630-9B83-0B4A-BEE4-E8EFCFA8138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7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630-9B83-0B4A-BEE4-E8EFCFA8138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630-9B83-0B4A-BEE4-E8EFCFA8138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4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630-9B83-0B4A-BEE4-E8EFCFA8138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630-9B83-0B4A-BEE4-E8EFCFA8138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F3630-9B83-0B4A-BEE4-E8EFCFA81387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3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-25000" dirty="0" smtClean="0"/>
              <a:t>alysis</a:t>
            </a:r>
            <a:r>
              <a:rPr lang="en-US" dirty="0" smtClean="0"/>
              <a:t> O</a:t>
            </a:r>
            <a:r>
              <a:rPr lang="en-US" baseline="-25000" dirty="0" smtClean="0"/>
              <a:t>f</a:t>
            </a:r>
            <a:r>
              <a:rPr lang="en-US" dirty="0" smtClean="0"/>
              <a:t> Va</a:t>
            </a:r>
            <a:r>
              <a:rPr lang="en-US" baseline="-25000" dirty="0" smtClean="0"/>
              <a:t>riance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ANOVA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0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</a:t>
            </a:r>
            <a:r>
              <a:rPr lang="en-US" i="1" dirty="0"/>
              <a:t>way</a:t>
            </a:r>
            <a:r>
              <a:rPr lang="en-US" dirty="0"/>
              <a:t> versus two-</a:t>
            </a:r>
            <a:r>
              <a:rPr lang="en-US" i="1" dirty="0"/>
              <a:t>way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word “way” just means number of independent variables.  So a one-way ANOVA has one IV, while a two-way has two IVs.</a:t>
            </a:r>
          </a:p>
        </p:txBody>
      </p:sp>
    </p:spTree>
    <p:extLst>
      <p:ext uri="{BB962C8B-B14F-4D97-AF65-F5344CB8AC3E}">
        <p14:creationId xmlns:p14="http://schemas.microsoft.com/office/powerpoint/2010/main" val="227154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Between subjects / independent: ANOVA for independent measures where participants are in only one level/condition.</a:t>
            </a:r>
          </a:p>
          <a:p>
            <a:r>
              <a:rPr lang="en-US" dirty="0"/>
              <a:t>Repeated measures / dependent / within subjects: ANOVA for dependent measures where participants are in all levels/conditions.</a:t>
            </a:r>
          </a:p>
          <a:p>
            <a:r>
              <a:rPr lang="en-US" dirty="0"/>
              <a:t>Mixed designs: ANOVA for when you have two variables, one between subjects and one repeated measures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8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two or more way ANOVAs:</a:t>
            </a:r>
          </a:p>
          <a:p>
            <a:r>
              <a:rPr lang="en-US" dirty="0" smtClean="0"/>
              <a:t># </a:t>
            </a:r>
            <a:r>
              <a:rPr lang="en-US" dirty="0"/>
              <a:t>X # (i.e. 2X4, 2X3) ANOVA: designates the number of levels for the multiple IVs in a </a:t>
            </a:r>
            <a:r>
              <a:rPr lang="en-US" dirty="0" smtClean="0"/>
              <a:t>two-</a:t>
            </a:r>
            <a:r>
              <a:rPr lang="en-US" dirty="0"/>
              <a:t>way design.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7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say a 2X4 between subjects ANOVA, you mean:</a:t>
            </a:r>
          </a:p>
          <a:p>
            <a:pPr lvl="1"/>
            <a:r>
              <a:rPr lang="en-US" dirty="0"/>
              <a:t>I have two variables.</a:t>
            </a:r>
          </a:p>
          <a:p>
            <a:pPr lvl="1"/>
            <a:r>
              <a:rPr lang="en-US" dirty="0"/>
              <a:t>These variables are both between subjects.</a:t>
            </a:r>
          </a:p>
          <a:p>
            <a:pPr lvl="1"/>
            <a:r>
              <a:rPr lang="en-US" dirty="0"/>
              <a:t>One variable has two levels.</a:t>
            </a:r>
          </a:p>
          <a:p>
            <a:pPr lvl="1"/>
            <a:r>
              <a:rPr lang="en-US" dirty="0"/>
              <a:t>One variable has four levels.</a:t>
            </a:r>
          </a:p>
          <a:p>
            <a:pPr lvl="1"/>
            <a:r>
              <a:rPr lang="en-US" dirty="0"/>
              <a:t>Together there are eight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8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Whereas a 2X2X3 mixed ANOVA would be:</a:t>
            </a:r>
          </a:p>
          <a:p>
            <a:pPr lvl="1"/>
            <a:r>
              <a:rPr lang="en-US" dirty="0" smtClean="0"/>
              <a:t>I have three variables.</a:t>
            </a:r>
          </a:p>
          <a:p>
            <a:pPr lvl="1"/>
            <a:r>
              <a:rPr lang="en-US" dirty="0" smtClean="0"/>
              <a:t>Some are repeated, some are between subjects variables.</a:t>
            </a:r>
          </a:p>
          <a:p>
            <a:pPr lvl="1"/>
            <a:r>
              <a:rPr lang="en-US" dirty="0" smtClean="0"/>
              <a:t>One variable has two levels.</a:t>
            </a:r>
          </a:p>
          <a:p>
            <a:pPr lvl="1"/>
            <a:r>
              <a:rPr lang="en-US" dirty="0" smtClean="0"/>
              <a:t>One variable has two levels.</a:t>
            </a:r>
          </a:p>
          <a:p>
            <a:pPr lvl="1"/>
            <a:r>
              <a:rPr lang="en-US" dirty="0" smtClean="0"/>
              <a:t>One variable has three levels.</a:t>
            </a:r>
          </a:p>
          <a:p>
            <a:pPr lvl="1"/>
            <a:r>
              <a:rPr lang="en-US" dirty="0" smtClean="0"/>
              <a:t>There are twelve conditions.</a:t>
            </a:r>
          </a:p>
        </p:txBody>
      </p:sp>
    </p:spTree>
    <p:extLst>
      <p:ext uri="{BB962C8B-B14F-4D97-AF65-F5344CB8AC3E}">
        <p14:creationId xmlns:p14="http://schemas.microsoft.com/office/powerpoint/2010/main" val="3662731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ANOVA: First you run an ANOVA to determine the </a:t>
            </a:r>
            <a:r>
              <a:rPr lang="en-US" dirty="0" smtClean="0"/>
              <a:t>following:</a:t>
            </a:r>
          </a:p>
          <a:p>
            <a:pPr lvl="1"/>
            <a:r>
              <a:rPr lang="en-US" dirty="0" smtClean="0"/>
              <a:t>Null </a:t>
            </a:r>
            <a:r>
              <a:rPr lang="en-US" dirty="0"/>
              <a:t>hypothesis – level/condition means are not different.</a:t>
            </a:r>
          </a:p>
          <a:p>
            <a:pPr lvl="1"/>
            <a:r>
              <a:rPr lang="en-US" dirty="0"/>
              <a:t>Research hypothesis – level/conditions means are different.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67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Notice, this analysis does not tell you </a:t>
            </a:r>
            <a:r>
              <a:rPr lang="en-US" i="1" dirty="0"/>
              <a:t>where</a:t>
            </a:r>
            <a:r>
              <a:rPr lang="en-US" dirty="0"/>
              <a:t> group differences occur, just that groups are different.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your overall test is significant, you then run a post hoc test (different types are discussed below) to determine how groups are different.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4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Hoc Tests: depending on the type of test, you will have to run several tests to determine how levels/conditions are different, usually by comparing level/condition means </a:t>
            </a:r>
            <a:r>
              <a:rPr lang="en-US" i="1" dirty="0"/>
              <a:t>pairwise </a:t>
            </a:r>
            <a:r>
              <a:rPr lang="en-US" dirty="0"/>
              <a:t>(two at a time).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4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post </a:t>
            </a:r>
            <a:r>
              <a:rPr lang="en-US" dirty="0" err="1"/>
              <a:t>hocs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A priori </a:t>
            </a:r>
            <a:r>
              <a:rPr lang="en-US" dirty="0"/>
              <a:t>– or planned comparisons: means that you knew before you started the experiment what group means you wanted to compare.</a:t>
            </a:r>
          </a:p>
          <a:p>
            <a:pPr lvl="1"/>
            <a:r>
              <a:rPr lang="en-US" i="1" dirty="0"/>
              <a:t>A posteriori </a:t>
            </a:r>
            <a:r>
              <a:rPr lang="en-US" dirty="0"/>
              <a:t>– all comparisons: after the fact you decided to do these comparisons or you decided to do all pairwise combinations.</a:t>
            </a:r>
          </a:p>
          <a:p>
            <a:pPr lvl="0"/>
            <a:r>
              <a:rPr lang="en-US" dirty="0"/>
              <a:t>We are mostly going to discuss </a:t>
            </a:r>
            <a:r>
              <a:rPr lang="en-US" i="1" dirty="0"/>
              <a:t>posteriori</a:t>
            </a:r>
            <a:r>
              <a:rPr lang="en-US" dirty="0"/>
              <a:t> tests because they are the most common.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43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hoc TEST: The actual statistical test you use to determine group differences.</a:t>
            </a:r>
          </a:p>
          <a:p>
            <a:pPr lvl="1"/>
            <a:r>
              <a:rPr lang="en-US" dirty="0"/>
              <a:t>Must match the type of analysis you are using.</a:t>
            </a:r>
          </a:p>
          <a:p>
            <a:pPr lvl="1"/>
            <a:r>
              <a:rPr lang="en-US" dirty="0"/>
              <a:t>Between subjects = independent t-test.</a:t>
            </a:r>
          </a:p>
          <a:p>
            <a:pPr lvl="1"/>
            <a:r>
              <a:rPr lang="en-US" dirty="0"/>
              <a:t>Repeated measures = dependent t-test.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4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ANOVA?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ANOVA stands for the analysis of variance.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44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 hoc CORRECTION:</a:t>
            </a:r>
          </a:p>
          <a:p>
            <a:pPr lvl="0"/>
            <a:r>
              <a:rPr lang="en-US" dirty="0"/>
              <a:t>You can still run into the problem of increasing Type 1 error rate if you run all pairwise combinations (or just have a lot of tests). We will discuss the most common solutions for Type 1 error control, given the type of test you are running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75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do the corrections do?  Control type 1 error rate by making it harder for you to find a significant difference.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7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However, that’s not obvious on the output, because it automatically recalculates the </a:t>
            </a:r>
            <a:r>
              <a:rPr lang="en-US" i="1" dirty="0" smtClean="0"/>
              <a:t>p</a:t>
            </a:r>
            <a:r>
              <a:rPr lang="en-US" dirty="0" smtClean="0"/>
              <a:t>-values based on that adjustment.</a:t>
            </a:r>
          </a:p>
          <a:p>
            <a:pPr lvl="1"/>
            <a:r>
              <a:rPr lang="en-US" dirty="0" smtClean="0"/>
              <a:t>That auto recalculation is a good thing! It makes it easy to remember the rule for if you should say it’s significant or not.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7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There are many types of corrections – we are going to do </a:t>
            </a:r>
            <a:r>
              <a:rPr lang="en-US" dirty="0" err="1" smtClean="0"/>
              <a:t>Bonferroni</a:t>
            </a:r>
            <a:r>
              <a:rPr lang="en-US" dirty="0" smtClean="0"/>
              <a:t> for simplicity.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F</a:t>
            </a:r>
            <a:r>
              <a:rPr lang="en-US" dirty="0"/>
              <a:t>-ratios:</a:t>
            </a:r>
          </a:p>
          <a:p>
            <a:r>
              <a:rPr lang="en-US" dirty="0" smtClean="0"/>
              <a:t>In </a:t>
            </a:r>
            <a:r>
              <a:rPr lang="en-US" dirty="0"/>
              <a:t>this chapter, we introduce a new statistical distribution and letter, </a:t>
            </a:r>
            <a:r>
              <a:rPr lang="en-US" i="1" dirty="0"/>
              <a:t>F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discussed previously the </a:t>
            </a:r>
            <a:r>
              <a:rPr lang="en-US" i="1" dirty="0"/>
              <a:t>z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distributions, which are related to the </a:t>
            </a:r>
            <a:r>
              <a:rPr lang="en-US" i="1" dirty="0"/>
              <a:t>F</a:t>
            </a:r>
            <a:r>
              <a:rPr lang="en-US" dirty="0"/>
              <a:t> distribution.  </a:t>
            </a:r>
          </a:p>
        </p:txBody>
      </p:sp>
    </p:spTree>
    <p:extLst>
      <p:ext uri="{BB962C8B-B14F-4D97-AF65-F5344CB8AC3E}">
        <p14:creationId xmlns:p14="http://schemas.microsoft.com/office/powerpoint/2010/main" val="230553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F</a:t>
            </a:r>
            <a:r>
              <a:rPr lang="en-US" dirty="0" smtClean="0"/>
              <a:t> distribution is the </a:t>
            </a:r>
            <a:r>
              <a:rPr lang="en-US" i="1" dirty="0" smtClean="0"/>
              <a:t>t</a:t>
            </a:r>
            <a:r>
              <a:rPr lang="en-US" dirty="0" smtClean="0"/>
              <a:t> distribution squared, so there are no negative cut off scores or </a:t>
            </a:r>
            <a:r>
              <a:rPr lang="en-US" i="1" dirty="0" smtClean="0"/>
              <a:t>F</a:t>
            </a:r>
            <a:r>
              <a:rPr lang="en-US" dirty="0" smtClean="0"/>
              <a:t>-values. </a:t>
            </a:r>
          </a:p>
          <a:p>
            <a:r>
              <a:rPr lang="en-US" dirty="0" smtClean="0"/>
              <a:t>With the </a:t>
            </a:r>
            <a:r>
              <a:rPr lang="en-US" i="1" dirty="0" smtClean="0"/>
              <a:t>t</a:t>
            </a:r>
            <a:r>
              <a:rPr lang="en-US" dirty="0" smtClean="0"/>
              <a:t> distribution, we had one degree of freedom (</a:t>
            </a:r>
            <a:r>
              <a:rPr lang="en-US" i="1" dirty="0" err="1" smtClean="0"/>
              <a:t>df</a:t>
            </a:r>
            <a:r>
              <a:rPr lang="en-US" dirty="0" smtClean="0"/>
              <a:t>) value to use to look up cut off scores or report for our results sections.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06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i="1" dirty="0" smtClean="0"/>
              <a:t>F,</a:t>
            </a:r>
            <a:r>
              <a:rPr lang="en-US" dirty="0" smtClean="0"/>
              <a:t> we have two </a:t>
            </a:r>
            <a:r>
              <a:rPr lang="en-US" i="1" dirty="0" err="1" smtClean="0"/>
              <a:t>df</a:t>
            </a:r>
            <a:r>
              <a:rPr lang="en-US" i="1" dirty="0" smtClean="0"/>
              <a:t> </a:t>
            </a:r>
            <a:r>
              <a:rPr lang="en-US" dirty="0" smtClean="0"/>
              <a:t>value to report:</a:t>
            </a:r>
          </a:p>
          <a:p>
            <a:pPr lvl="1"/>
            <a:r>
              <a:rPr lang="en-US" dirty="0" smtClean="0"/>
              <a:t>Model (numerator) </a:t>
            </a:r>
          </a:p>
          <a:p>
            <a:pPr lvl="1"/>
            <a:r>
              <a:rPr lang="en-US" dirty="0" smtClean="0"/>
              <a:t>Error (denominator).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00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:Users:buchanan:Downloads:75fd6a2d869b9403de8408b42a054db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73" y="890264"/>
            <a:ext cx="6847733" cy="5304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210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52500"/>
            <a:ext cx="66929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67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variance – </a:t>
            </a:r>
            <a:r>
              <a:rPr lang="en-US" dirty="0"/>
              <a:t>This variance is the noted in red on the picture. 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are measuring an average distance between level/condition means and the grand mean.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3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ANOVA?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independent variables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different levels/conditions (groups or measurements) </a:t>
            </a:r>
            <a:endParaRPr lang="en-US" dirty="0" smtClean="0"/>
          </a:p>
          <a:p>
            <a:r>
              <a:rPr lang="en-US" dirty="0" smtClean="0"/>
              <a:t>Analyzing </a:t>
            </a:r>
            <a:r>
              <a:rPr lang="en-US" dirty="0"/>
              <a:t>differences in means </a:t>
            </a:r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/>
              <a:t>a continuous dependent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96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this score to be LARGE because it is the effect that your experiment had on the means.</a:t>
            </a:r>
          </a:p>
          <a:p>
            <a:r>
              <a:rPr lang="en-US" dirty="0" smtClean="0"/>
              <a:t>Small numbers indicate that the means are not very different (boo!), while large values indicate that at least one of the means is far apart from the 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82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variance </a:t>
            </a:r>
            <a:r>
              <a:rPr lang="en-US" dirty="0"/>
              <a:t>– This variance is the error term in your experiment, noted in yellow on the picture.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score is basically the average of group variances.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63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want this score to be SMALL, which means that you measured your groups with precision and their scores do not vary widely. </a:t>
            </a:r>
          </a:p>
          <a:p>
            <a:r>
              <a:rPr lang="en-US" dirty="0" smtClean="0"/>
              <a:t>Large numbers indicate a lot of error or that levels/conditions have a wide range of scores.  </a:t>
            </a:r>
          </a:p>
          <a:p>
            <a:r>
              <a:rPr lang="en-US" dirty="0" smtClean="0"/>
              <a:t>Small numbers indicate that you have scores that tightly cluster around their means.  </a:t>
            </a:r>
          </a:p>
          <a:p>
            <a:r>
              <a:rPr lang="en-US" dirty="0" smtClean="0"/>
              <a:t>Sometimes, this value is called individual differences.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51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i="1" dirty="0" err="1" smtClean="0"/>
              <a:t>df</a:t>
            </a:r>
            <a:r>
              <a:rPr lang="en-US" dirty="0" smtClean="0"/>
              <a:t> </a:t>
            </a:r>
            <a:r>
              <a:rPr lang="en-US" dirty="0"/>
              <a:t>(numerator) = Number of levels/conditions – 1 (number of means for that variable)</a:t>
            </a:r>
          </a:p>
          <a:p>
            <a:r>
              <a:rPr lang="en-US" dirty="0" smtClean="0"/>
              <a:t>Error </a:t>
            </a:r>
            <a:r>
              <a:rPr lang="en-US" i="1" dirty="0" err="1" smtClean="0"/>
              <a:t>df</a:t>
            </a:r>
            <a:r>
              <a:rPr lang="en-US" dirty="0" smtClean="0"/>
              <a:t> </a:t>
            </a:r>
            <a:r>
              <a:rPr lang="en-US" dirty="0"/>
              <a:t>(denominator) = (Number of participants – 1) + (Number of participants – 1) + (Number of participants – 1) …</a:t>
            </a:r>
          </a:p>
          <a:p>
            <a:r>
              <a:rPr lang="en-US" dirty="0" smtClean="0"/>
              <a:t>(mainly I want you to know it’s N-1 idea).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15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η</a:t>
            </a:r>
            <a:r>
              <a:rPr lang="en-US" baseline="30000" dirty="0"/>
              <a:t>2</a:t>
            </a:r>
            <a:r>
              <a:rPr lang="en-US" dirty="0"/>
              <a:t> is effect size (eta squared) – the proportion of variance accounted for by the between groups variance (you want this to be big).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34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 range from 0 – 1.</a:t>
            </a:r>
          </a:p>
          <a:p>
            <a:pPr lvl="1"/>
            <a:r>
              <a:rPr lang="en-US" dirty="0" smtClean="0"/>
              <a:t>Small = .01</a:t>
            </a:r>
          </a:p>
          <a:p>
            <a:pPr lvl="1"/>
            <a:r>
              <a:rPr lang="en-US" dirty="0" smtClean="0"/>
              <a:t>Medium = .09</a:t>
            </a:r>
          </a:p>
          <a:p>
            <a:pPr lvl="1"/>
            <a:r>
              <a:rPr lang="en-US" dirty="0" smtClean="0"/>
              <a:t>Large = .25</a:t>
            </a:r>
          </a:p>
          <a:p>
            <a:r>
              <a:rPr lang="en-US" dirty="0" smtClean="0"/>
              <a:t>Basically, how much variance is due to the IV and not the error variance.</a:t>
            </a:r>
          </a:p>
          <a:p>
            <a:r>
              <a:rPr lang="en-US" dirty="0" smtClean="0"/>
              <a:t>NOTE: this value will be listed as </a:t>
            </a:r>
            <a:r>
              <a:rPr lang="en-US" i="1" dirty="0" err="1" smtClean="0"/>
              <a:t>ges</a:t>
            </a:r>
            <a:r>
              <a:rPr lang="en-US" dirty="0" smtClean="0"/>
              <a:t> on the output.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17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G*Power if you haven’t already!</a:t>
            </a:r>
          </a:p>
          <a:p>
            <a:r>
              <a:rPr lang="en-US" dirty="0" smtClean="0"/>
              <a:t>For each type of ANOVA we will cover how to calculate power. </a:t>
            </a:r>
          </a:p>
          <a:p>
            <a:pPr lvl="1"/>
            <a:r>
              <a:rPr lang="en-US" dirty="0" smtClean="0"/>
              <a:t>There is also a handy chart on blackboard that covers many designs we will go over.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23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– same!</a:t>
            </a:r>
          </a:p>
          <a:p>
            <a:r>
              <a:rPr lang="en-US" dirty="0" smtClean="0"/>
              <a:t>Missing – well, there’s only one DV that you could really fill in </a:t>
            </a:r>
            <a:r>
              <a:rPr lang="is-IS" dirty="0" smtClean="0"/>
              <a:t>… so basically, you have to drop missing people.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86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Outliers – we’ve discussed </a:t>
            </a:r>
            <a:r>
              <a:rPr lang="en-US" dirty="0" err="1" smtClean="0"/>
              <a:t>Mahalanobis</a:t>
            </a:r>
            <a:r>
              <a:rPr lang="en-US" dirty="0" smtClean="0"/>
              <a:t> – but for that procedure to run, you have to have more than one continuous variable.</a:t>
            </a:r>
          </a:p>
          <a:p>
            <a:pPr lvl="1"/>
            <a:r>
              <a:rPr lang="en-US" dirty="0" smtClean="0"/>
              <a:t>Which means that all between subjects only designs cannot use this procedure.</a:t>
            </a:r>
          </a:p>
          <a:p>
            <a:pPr lvl="1"/>
            <a:r>
              <a:rPr lang="en-US" dirty="0" smtClean="0"/>
              <a:t>Therefore, we will talk about how to use z-scores to eliminate outliers.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27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Additivity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 between subjects only designs, there is only one DV (continuous variable), so there’s nothing to check.</a:t>
            </a:r>
          </a:p>
          <a:p>
            <a:pPr lvl="1"/>
            <a:r>
              <a:rPr lang="en-US" dirty="0" smtClean="0"/>
              <a:t>With repeated measures designs, there’s a new rule </a:t>
            </a:r>
            <a:r>
              <a:rPr lang="en-US" i="1" dirty="0" smtClean="0"/>
              <a:t>r &lt; .999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3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ANOVA?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can use t-tests to analyze two groups or two time measurements from the same people. 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when you use more than two groups or times, you increase the chance of a Type 1 error (rejecting when you shouldn’t) for each t-test you have to run.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89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Normality – check!</a:t>
            </a:r>
          </a:p>
          <a:p>
            <a:r>
              <a:rPr lang="en-US" dirty="0" smtClean="0"/>
              <a:t>Linearity – check!</a:t>
            </a:r>
          </a:p>
          <a:p>
            <a:r>
              <a:rPr lang="en-US" dirty="0" smtClean="0"/>
              <a:t>Homogeneity/homoscedasticity – check!</a:t>
            </a:r>
          </a:p>
          <a:p>
            <a:pPr lvl="1"/>
            <a:r>
              <a:rPr lang="en-US" dirty="0" err="1" smtClean="0"/>
              <a:t>Levene’s</a:t>
            </a:r>
            <a:r>
              <a:rPr lang="en-US" dirty="0" smtClean="0"/>
              <a:t> test</a:t>
            </a:r>
          </a:p>
          <a:p>
            <a:pPr lvl="1"/>
            <a:r>
              <a:rPr lang="en-US" dirty="0" smtClean="0"/>
              <a:t>Sphericity – </a:t>
            </a:r>
            <a:r>
              <a:rPr lang="en-US" dirty="0" err="1" smtClean="0"/>
              <a:t>Mauchley’s</a:t>
            </a:r>
            <a:r>
              <a:rPr lang="en-US" dirty="0" smtClean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718264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do examples of the following:</a:t>
            </a:r>
          </a:p>
          <a:p>
            <a:pPr lvl="1"/>
            <a:r>
              <a:rPr lang="en-US" dirty="0" smtClean="0"/>
              <a:t>One way between subjects</a:t>
            </a:r>
          </a:p>
          <a:p>
            <a:pPr lvl="1"/>
            <a:r>
              <a:rPr lang="en-US" dirty="0" smtClean="0"/>
              <a:t>One way repeated measures</a:t>
            </a:r>
          </a:p>
          <a:p>
            <a:pPr lvl="1"/>
            <a:r>
              <a:rPr lang="en-US" dirty="0" smtClean="0"/>
              <a:t>Two way between subjects only</a:t>
            </a:r>
          </a:p>
          <a:p>
            <a:pPr lvl="1"/>
            <a:r>
              <a:rPr lang="en-US" dirty="0" smtClean="0"/>
              <a:t>Two way repeated measures only</a:t>
            </a:r>
          </a:p>
          <a:p>
            <a:pPr lvl="1"/>
            <a:r>
              <a:rPr lang="en-US" dirty="0" smtClean="0"/>
              <a:t>Two way mixed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60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one, we will cover:</a:t>
            </a:r>
          </a:p>
          <a:p>
            <a:pPr lvl="1"/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Data screening</a:t>
            </a:r>
          </a:p>
          <a:p>
            <a:pPr lvl="1"/>
            <a:r>
              <a:rPr lang="en-US" dirty="0" smtClean="0"/>
              <a:t>The ANOVA</a:t>
            </a:r>
          </a:p>
          <a:p>
            <a:pPr lvl="1"/>
            <a:r>
              <a:rPr lang="en-US" dirty="0" smtClean="0"/>
              <a:t>Post </a:t>
            </a:r>
            <a:r>
              <a:rPr lang="en-US" dirty="0" err="1" smtClean="0"/>
              <a:t>Hocs</a:t>
            </a:r>
            <a:endParaRPr lang="en-US" dirty="0" smtClean="0"/>
          </a:p>
          <a:p>
            <a:pPr lvl="1"/>
            <a:r>
              <a:rPr lang="en-US" dirty="0" smtClean="0"/>
              <a:t>Effect sizes 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Write 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37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want to install:</a:t>
            </a:r>
          </a:p>
          <a:p>
            <a:pPr lvl="1"/>
            <a:r>
              <a:rPr lang="en-US" dirty="0" err="1" smtClean="0"/>
              <a:t>ez</a:t>
            </a:r>
            <a:endParaRPr lang="en-US" dirty="0" smtClean="0"/>
          </a:p>
          <a:p>
            <a:pPr lvl="1"/>
            <a:r>
              <a:rPr lang="en-US" dirty="0" smtClean="0"/>
              <a:t>ggplot2</a:t>
            </a:r>
          </a:p>
          <a:p>
            <a:r>
              <a:rPr lang="en-US" dirty="0" smtClean="0"/>
              <a:t>How to run through examples?</a:t>
            </a:r>
          </a:p>
          <a:p>
            <a:pPr lvl="1"/>
            <a:r>
              <a:rPr lang="en-US" dirty="0" smtClean="0"/>
              <a:t>Do it? (with the answers)</a:t>
            </a:r>
          </a:p>
          <a:p>
            <a:pPr lvl="1"/>
            <a:r>
              <a:rPr lang="en-US" dirty="0" smtClean="0"/>
              <a:t>Example watch? (but no interruptions)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9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ANOVA?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Therefore, you use an ANOVA to cover the chance of that error.  </a:t>
            </a:r>
          </a:p>
          <a:p>
            <a:r>
              <a:rPr lang="en-US" dirty="0" smtClean="0"/>
              <a:t>However, ANOVAs have the disadvantage of involving extra steps or </a:t>
            </a:r>
            <a:r>
              <a:rPr lang="en-US" i="1" dirty="0" smtClean="0"/>
              <a:t>post hoc</a:t>
            </a:r>
            <a:r>
              <a:rPr lang="en-US" dirty="0" smtClean="0"/>
              <a:t> tests.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7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 – independent variable. 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variable </a:t>
            </a:r>
            <a:r>
              <a:rPr lang="en-US" i="1" dirty="0"/>
              <a:t>has </a:t>
            </a:r>
            <a:r>
              <a:rPr lang="en-US" dirty="0"/>
              <a:t>to be a dichotomous variable.  You can put people into groups based on any category (gender, handedness) or your experimental manipulation (instructions versus no instructions).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5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DV – dependent variable.  The dependent variable </a:t>
            </a:r>
            <a:r>
              <a:rPr lang="en-US" i="1" dirty="0"/>
              <a:t>needs</a:t>
            </a:r>
            <a:r>
              <a:rPr lang="en-US" dirty="0"/>
              <a:t> to be a continuous variable or another type of analysis might work better (see log regression).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Your dependent variable should be the measurement you took in your study or what information you are expecting to see changed over groups.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7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Levels versus conditions: </a:t>
            </a:r>
            <a:endParaRPr lang="en-US" dirty="0" smtClean="0"/>
          </a:p>
          <a:p>
            <a:pPr lvl="1"/>
            <a:r>
              <a:rPr lang="en-US" dirty="0" smtClean="0"/>
              <a:t>Levels </a:t>
            </a:r>
            <a:r>
              <a:rPr lang="en-US" dirty="0"/>
              <a:t>are the different groups within an IV.  </a:t>
            </a:r>
            <a:endParaRPr lang="en-US" dirty="0" smtClean="0"/>
          </a:p>
          <a:p>
            <a:pPr lvl="1"/>
            <a:r>
              <a:rPr lang="en-US" dirty="0" smtClean="0"/>
              <a:t>Conditions </a:t>
            </a:r>
            <a:r>
              <a:rPr lang="en-US" dirty="0"/>
              <a:t>are the combinations of different levels.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3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IV: Gender</a:t>
            </a:r>
          </a:p>
          <a:p>
            <a:pPr lvl="1"/>
            <a:r>
              <a:rPr lang="en-US" dirty="0"/>
              <a:t>Levels: Male, Female</a:t>
            </a:r>
          </a:p>
          <a:p>
            <a:pPr lvl="1"/>
            <a:r>
              <a:rPr lang="en-US" dirty="0"/>
              <a:t>Conditions would be the same because you only have one variable.</a:t>
            </a:r>
          </a:p>
          <a:p>
            <a:pPr lvl="0"/>
            <a:r>
              <a:rPr lang="en-US" dirty="0"/>
              <a:t>IV: Gender, Handedness</a:t>
            </a:r>
          </a:p>
          <a:p>
            <a:pPr lvl="1"/>
            <a:r>
              <a:rPr lang="en-US" dirty="0"/>
              <a:t>Levels: Male, Female, Left, Right</a:t>
            </a:r>
          </a:p>
          <a:p>
            <a:pPr lvl="1"/>
            <a:r>
              <a:rPr lang="en-US" dirty="0"/>
              <a:t>Conditions: Male Left, Male Right, Female Left, Female </a:t>
            </a:r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4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1665</Words>
  <Application>Microsoft Macintosh PowerPoint</Application>
  <PresentationFormat>On-screen Show (4:3)</PresentationFormat>
  <Paragraphs>169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Analysis Of Variance</vt:lpstr>
      <vt:lpstr>What is ANOVA?</vt:lpstr>
      <vt:lpstr>What is ANOVA?</vt:lpstr>
      <vt:lpstr>Why ANOVA?</vt:lpstr>
      <vt:lpstr>Why ANOVA?</vt:lpstr>
      <vt:lpstr>Parts of ANOVAs</vt:lpstr>
      <vt:lpstr>Parts of ANOVAs</vt:lpstr>
      <vt:lpstr>Parts of ANOVAs</vt:lpstr>
      <vt:lpstr>Parts of ANOVAs</vt:lpstr>
      <vt:lpstr>Types of ANOVA</vt:lpstr>
      <vt:lpstr>Types of ANOVAs</vt:lpstr>
      <vt:lpstr>Types of ANOVAs</vt:lpstr>
      <vt:lpstr>Types of ANOVAs</vt:lpstr>
      <vt:lpstr>Types of ANOVAs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F Distribution</vt:lpstr>
      <vt:lpstr>F Distribution</vt:lpstr>
      <vt:lpstr>F Distribution</vt:lpstr>
      <vt:lpstr>PowerPoint Presentation</vt:lpstr>
      <vt:lpstr>PowerPoint Presentation</vt:lpstr>
      <vt:lpstr>F Ratio</vt:lpstr>
      <vt:lpstr>F Ratio</vt:lpstr>
      <vt:lpstr>F Ratio</vt:lpstr>
      <vt:lpstr>F Ratio</vt:lpstr>
      <vt:lpstr>F Ratios</vt:lpstr>
      <vt:lpstr>Effect Size</vt:lpstr>
      <vt:lpstr>Effect Size</vt:lpstr>
      <vt:lpstr>Power!</vt:lpstr>
      <vt:lpstr>Data Screening</vt:lpstr>
      <vt:lpstr>Data Screening</vt:lpstr>
      <vt:lpstr>Data Screening</vt:lpstr>
      <vt:lpstr>Data Screening</vt:lpstr>
      <vt:lpstr>R Stuff</vt:lpstr>
      <vt:lpstr>R Stuff</vt:lpstr>
      <vt:lpstr>R Stuff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Buchanan</dc:creator>
  <cp:lastModifiedBy>Erin Buchanan</cp:lastModifiedBy>
  <cp:revision>34</cp:revision>
  <dcterms:created xsi:type="dcterms:W3CDTF">2016-02-17T02:44:11Z</dcterms:created>
  <dcterms:modified xsi:type="dcterms:W3CDTF">2016-02-17T05:09:54Z</dcterms:modified>
</cp:coreProperties>
</file>