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90" r:id="rId26"/>
    <p:sldId id="280" r:id="rId27"/>
    <p:sldId id="282" r:id="rId28"/>
    <p:sldId id="283" r:id="rId29"/>
    <p:sldId id="285" r:id="rId30"/>
    <p:sldId id="286"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31"/>
  </p:normalViewPr>
  <p:slideViewPr>
    <p:cSldViewPr snapToGrid="0" snapToObjects="1">
      <p:cViewPr varScale="1">
        <p:scale>
          <a:sx n="103" d="100"/>
          <a:sy n="103" d="100"/>
        </p:scale>
        <p:origin x="2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4DAD5E-28F3-B74C-992F-BB50E8FD60F2}" type="datetimeFigureOut">
              <a:rPr lang="en-US" smtClean="0"/>
              <a:t>12/29/16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EA243D-32AA-B543-8592-0F7AA29300D7}" type="slidenum">
              <a:rPr lang="en-US" smtClean="0"/>
              <a:t>‹#›</a:t>
            </a:fld>
            <a:endParaRPr lang="en-US"/>
          </a:p>
        </p:txBody>
      </p:sp>
    </p:spTree>
    <p:extLst>
      <p:ext uri="{BB962C8B-B14F-4D97-AF65-F5344CB8AC3E}">
        <p14:creationId xmlns:p14="http://schemas.microsoft.com/office/powerpoint/2010/main" val="589306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latin typeface="Lucida Grande" pitchFamily="-48" charset="0"/>
              <a:ea typeface="Geneva" pitchFamily="-48" charset="-128"/>
            </a:endParaRPr>
          </a:p>
        </p:txBody>
      </p:sp>
      <p:sp>
        <p:nvSpPr>
          <p:cNvPr id="24580" name="Slide Number Placeholder 3"/>
          <p:cNvSpPr>
            <a:spLocks noGrp="1"/>
          </p:cNvSpPr>
          <p:nvPr>
            <p:ph type="sldNum" sz="quarter" idx="5"/>
          </p:nvPr>
        </p:nvSpPr>
        <p:spPr>
          <a:noFill/>
        </p:spPr>
        <p:txBody>
          <a:bodyPr/>
          <a:lstStyle/>
          <a:p>
            <a:fld id="{D5B0A8DA-6179-4175-8D1E-9B270D0A5733}" type="slidenum">
              <a:rPr lang="en-US" smtClean="0"/>
              <a:pPr/>
              <a:t>28</a:t>
            </a:fld>
            <a:endParaRPr lang="en-US" smtClean="0"/>
          </a:p>
        </p:txBody>
      </p:sp>
    </p:spTree>
    <p:extLst>
      <p:ext uri="{BB962C8B-B14F-4D97-AF65-F5344CB8AC3E}">
        <p14:creationId xmlns:p14="http://schemas.microsoft.com/office/powerpoint/2010/main" val="286908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latin typeface="Lucida Grande" pitchFamily="-48" charset="0"/>
              <a:ea typeface="Geneva" pitchFamily="-48" charset="-128"/>
            </a:endParaRPr>
          </a:p>
        </p:txBody>
      </p:sp>
      <p:sp>
        <p:nvSpPr>
          <p:cNvPr id="25604" name="Slide Number Placeholder 3"/>
          <p:cNvSpPr>
            <a:spLocks noGrp="1"/>
          </p:cNvSpPr>
          <p:nvPr>
            <p:ph type="sldNum" sz="quarter" idx="5"/>
          </p:nvPr>
        </p:nvSpPr>
        <p:spPr>
          <a:noFill/>
        </p:spPr>
        <p:txBody>
          <a:bodyPr/>
          <a:lstStyle/>
          <a:p>
            <a:fld id="{EE5F1123-492E-4F12-A562-D327075A87BE}" type="slidenum">
              <a:rPr lang="en-US" smtClean="0"/>
              <a:pPr/>
              <a:t>29</a:t>
            </a:fld>
            <a:endParaRPr lang="en-US" smtClean="0"/>
          </a:p>
        </p:txBody>
      </p:sp>
    </p:spTree>
    <p:extLst>
      <p:ext uri="{BB962C8B-B14F-4D97-AF65-F5344CB8AC3E}">
        <p14:creationId xmlns:p14="http://schemas.microsoft.com/office/powerpoint/2010/main" val="1921251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smtClean="0">
              <a:latin typeface="Lucida Grande" pitchFamily="-48" charset="0"/>
              <a:ea typeface="Geneva" pitchFamily="-48" charset="-128"/>
            </a:endParaRPr>
          </a:p>
        </p:txBody>
      </p:sp>
      <p:sp>
        <p:nvSpPr>
          <p:cNvPr id="27652" name="Slide Number Placeholder 3"/>
          <p:cNvSpPr>
            <a:spLocks noGrp="1"/>
          </p:cNvSpPr>
          <p:nvPr>
            <p:ph type="sldNum" sz="quarter" idx="5"/>
          </p:nvPr>
        </p:nvSpPr>
        <p:spPr>
          <a:noFill/>
        </p:spPr>
        <p:txBody>
          <a:bodyPr/>
          <a:lstStyle/>
          <a:p>
            <a:fld id="{528C14A7-0E07-4C48-8E69-DF260865C415}" type="slidenum">
              <a:rPr lang="en-US" smtClean="0"/>
              <a:pPr/>
              <a:t>30</a:t>
            </a:fld>
            <a:endParaRPr lang="en-US" smtClean="0"/>
          </a:p>
        </p:txBody>
      </p:sp>
    </p:spTree>
    <p:extLst>
      <p:ext uri="{BB962C8B-B14F-4D97-AF65-F5344CB8AC3E}">
        <p14:creationId xmlns:p14="http://schemas.microsoft.com/office/powerpoint/2010/main" val="1708342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0ECAEA-0E83-BF4C-B5F6-B864F09AFA57}" type="datetimeFigureOut">
              <a:rPr lang="en-US" smtClean="0"/>
              <a:t>12/29/16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F0785-F318-9A45-A805-D93B956DFBD4}" type="slidenum">
              <a:rPr lang="en-US" smtClean="0"/>
              <a:t>‹#›</a:t>
            </a:fld>
            <a:endParaRPr lang="en-US"/>
          </a:p>
        </p:txBody>
      </p:sp>
    </p:spTree>
    <p:extLst>
      <p:ext uri="{BB962C8B-B14F-4D97-AF65-F5344CB8AC3E}">
        <p14:creationId xmlns:p14="http://schemas.microsoft.com/office/powerpoint/2010/main" val="2091165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0ECAEA-0E83-BF4C-B5F6-B864F09AFA57}" type="datetimeFigureOut">
              <a:rPr lang="en-US" smtClean="0"/>
              <a:t>12/29/16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F0785-F318-9A45-A805-D93B956DFBD4}" type="slidenum">
              <a:rPr lang="en-US" smtClean="0"/>
              <a:t>‹#›</a:t>
            </a:fld>
            <a:endParaRPr lang="en-US"/>
          </a:p>
        </p:txBody>
      </p:sp>
    </p:spTree>
    <p:extLst>
      <p:ext uri="{BB962C8B-B14F-4D97-AF65-F5344CB8AC3E}">
        <p14:creationId xmlns:p14="http://schemas.microsoft.com/office/powerpoint/2010/main" val="423937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0ECAEA-0E83-BF4C-B5F6-B864F09AFA57}" type="datetimeFigureOut">
              <a:rPr lang="en-US" smtClean="0"/>
              <a:t>12/29/16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F0785-F318-9A45-A805-D93B956DFBD4}" type="slidenum">
              <a:rPr lang="en-US" smtClean="0"/>
              <a:t>‹#›</a:t>
            </a:fld>
            <a:endParaRPr lang="en-US"/>
          </a:p>
        </p:txBody>
      </p:sp>
    </p:spTree>
    <p:extLst>
      <p:ext uri="{BB962C8B-B14F-4D97-AF65-F5344CB8AC3E}">
        <p14:creationId xmlns:p14="http://schemas.microsoft.com/office/powerpoint/2010/main" val="191260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0ECAEA-0E83-BF4C-B5F6-B864F09AFA57}" type="datetimeFigureOut">
              <a:rPr lang="en-US" smtClean="0"/>
              <a:t>12/29/16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F0785-F318-9A45-A805-D93B956DFBD4}" type="slidenum">
              <a:rPr lang="en-US" smtClean="0"/>
              <a:t>‹#›</a:t>
            </a:fld>
            <a:endParaRPr lang="en-US"/>
          </a:p>
        </p:txBody>
      </p:sp>
    </p:spTree>
    <p:extLst>
      <p:ext uri="{BB962C8B-B14F-4D97-AF65-F5344CB8AC3E}">
        <p14:creationId xmlns:p14="http://schemas.microsoft.com/office/powerpoint/2010/main" val="50124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0ECAEA-0E83-BF4C-B5F6-B864F09AFA57}" type="datetimeFigureOut">
              <a:rPr lang="en-US" smtClean="0"/>
              <a:t>12/29/16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F0785-F318-9A45-A805-D93B956DFBD4}" type="slidenum">
              <a:rPr lang="en-US" smtClean="0"/>
              <a:t>‹#›</a:t>
            </a:fld>
            <a:endParaRPr lang="en-US"/>
          </a:p>
        </p:txBody>
      </p:sp>
    </p:spTree>
    <p:extLst>
      <p:ext uri="{BB962C8B-B14F-4D97-AF65-F5344CB8AC3E}">
        <p14:creationId xmlns:p14="http://schemas.microsoft.com/office/powerpoint/2010/main" val="1945430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0ECAEA-0E83-BF4C-B5F6-B864F09AFA57}" type="datetimeFigureOut">
              <a:rPr lang="en-US" smtClean="0"/>
              <a:t>12/29/16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F0785-F318-9A45-A805-D93B956DFBD4}" type="slidenum">
              <a:rPr lang="en-US" smtClean="0"/>
              <a:t>‹#›</a:t>
            </a:fld>
            <a:endParaRPr lang="en-US"/>
          </a:p>
        </p:txBody>
      </p:sp>
    </p:spTree>
    <p:extLst>
      <p:ext uri="{BB962C8B-B14F-4D97-AF65-F5344CB8AC3E}">
        <p14:creationId xmlns:p14="http://schemas.microsoft.com/office/powerpoint/2010/main" val="1411871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0ECAEA-0E83-BF4C-B5F6-B864F09AFA57}" type="datetimeFigureOut">
              <a:rPr lang="en-US" smtClean="0"/>
              <a:t>12/29/16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F0785-F318-9A45-A805-D93B956DFBD4}" type="slidenum">
              <a:rPr lang="en-US" smtClean="0"/>
              <a:t>‹#›</a:t>
            </a:fld>
            <a:endParaRPr lang="en-US"/>
          </a:p>
        </p:txBody>
      </p:sp>
    </p:spTree>
    <p:extLst>
      <p:ext uri="{BB962C8B-B14F-4D97-AF65-F5344CB8AC3E}">
        <p14:creationId xmlns:p14="http://schemas.microsoft.com/office/powerpoint/2010/main" val="1771064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0ECAEA-0E83-BF4C-B5F6-B864F09AFA57}" type="datetimeFigureOut">
              <a:rPr lang="en-US" smtClean="0"/>
              <a:t>12/29/16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F0785-F318-9A45-A805-D93B956DFBD4}" type="slidenum">
              <a:rPr lang="en-US" smtClean="0"/>
              <a:t>‹#›</a:t>
            </a:fld>
            <a:endParaRPr lang="en-US"/>
          </a:p>
        </p:txBody>
      </p:sp>
    </p:spTree>
    <p:extLst>
      <p:ext uri="{BB962C8B-B14F-4D97-AF65-F5344CB8AC3E}">
        <p14:creationId xmlns:p14="http://schemas.microsoft.com/office/powerpoint/2010/main" val="10606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ECAEA-0E83-BF4C-B5F6-B864F09AFA57}" type="datetimeFigureOut">
              <a:rPr lang="en-US" smtClean="0"/>
              <a:t>12/29/16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F0785-F318-9A45-A805-D93B956DFBD4}" type="slidenum">
              <a:rPr lang="en-US" smtClean="0"/>
              <a:t>‹#›</a:t>
            </a:fld>
            <a:endParaRPr lang="en-US"/>
          </a:p>
        </p:txBody>
      </p:sp>
    </p:spTree>
    <p:extLst>
      <p:ext uri="{BB962C8B-B14F-4D97-AF65-F5344CB8AC3E}">
        <p14:creationId xmlns:p14="http://schemas.microsoft.com/office/powerpoint/2010/main" val="3060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0ECAEA-0E83-BF4C-B5F6-B864F09AFA57}" type="datetimeFigureOut">
              <a:rPr lang="en-US" smtClean="0"/>
              <a:t>12/29/16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F0785-F318-9A45-A805-D93B956DFBD4}" type="slidenum">
              <a:rPr lang="en-US" smtClean="0"/>
              <a:t>‹#›</a:t>
            </a:fld>
            <a:endParaRPr lang="en-US"/>
          </a:p>
        </p:txBody>
      </p:sp>
    </p:spTree>
    <p:extLst>
      <p:ext uri="{BB962C8B-B14F-4D97-AF65-F5344CB8AC3E}">
        <p14:creationId xmlns:p14="http://schemas.microsoft.com/office/powerpoint/2010/main" val="1137324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0ECAEA-0E83-BF4C-B5F6-B864F09AFA57}" type="datetimeFigureOut">
              <a:rPr lang="en-US" smtClean="0"/>
              <a:t>12/29/16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F0785-F318-9A45-A805-D93B956DFBD4}" type="slidenum">
              <a:rPr lang="en-US" smtClean="0"/>
              <a:t>‹#›</a:t>
            </a:fld>
            <a:endParaRPr lang="en-US"/>
          </a:p>
        </p:txBody>
      </p:sp>
    </p:spTree>
    <p:extLst>
      <p:ext uri="{BB962C8B-B14F-4D97-AF65-F5344CB8AC3E}">
        <p14:creationId xmlns:p14="http://schemas.microsoft.com/office/powerpoint/2010/main" val="2553160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ECAEA-0E83-BF4C-B5F6-B864F09AFA57}" type="datetimeFigureOut">
              <a:rPr lang="en-US" smtClean="0"/>
              <a:t>12/29/16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F0785-F318-9A45-A805-D93B956DFBD4}" type="slidenum">
              <a:rPr lang="en-US" smtClean="0"/>
              <a:t>‹#›</a:t>
            </a:fld>
            <a:endParaRPr lang="en-US"/>
          </a:p>
        </p:txBody>
      </p:sp>
    </p:spTree>
    <p:extLst>
      <p:ext uri="{BB962C8B-B14F-4D97-AF65-F5344CB8AC3E}">
        <p14:creationId xmlns:p14="http://schemas.microsoft.com/office/powerpoint/2010/main" val="15664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tif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Statistics</a:t>
            </a:r>
            <a:endParaRPr lang="en-US" dirty="0"/>
          </a:p>
        </p:txBody>
      </p:sp>
      <p:sp>
        <p:nvSpPr>
          <p:cNvPr id="3" name="Subtitle 2"/>
          <p:cNvSpPr>
            <a:spLocks noGrp="1"/>
          </p:cNvSpPr>
          <p:nvPr>
            <p:ph type="subTitle" idx="1"/>
          </p:nvPr>
        </p:nvSpPr>
        <p:spPr/>
        <p:txBody>
          <a:bodyPr/>
          <a:lstStyle/>
          <a:p>
            <a:r>
              <a:rPr lang="en-US" dirty="0" smtClean="0"/>
              <a:t>Inferential Statistics</a:t>
            </a:r>
          </a:p>
          <a:p>
            <a:r>
              <a:rPr lang="en-US" i="1" dirty="0" smtClean="0"/>
              <a:t>t-</a:t>
            </a:r>
            <a:r>
              <a:rPr lang="en-US" dirty="0" smtClean="0"/>
              <a:t>Tests</a:t>
            </a:r>
          </a:p>
          <a:p>
            <a:r>
              <a:rPr lang="en-US" dirty="0" smtClean="0"/>
              <a:t>Correlation</a:t>
            </a:r>
            <a:endParaRPr lang="en-US" dirty="0"/>
          </a:p>
        </p:txBody>
      </p:sp>
    </p:spTree>
    <p:extLst>
      <p:ext uri="{BB962C8B-B14F-4D97-AF65-F5344CB8AC3E}">
        <p14:creationId xmlns:p14="http://schemas.microsoft.com/office/powerpoint/2010/main" val="16656461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a:t>Alpha – the probability of a Type 1 error (please note that alpha / = </a:t>
            </a:r>
            <a:r>
              <a:rPr lang="en-US" dirty="0" err="1"/>
              <a:t>pvalue</a:t>
            </a:r>
            <a:r>
              <a:rPr lang="en-US" dirty="0"/>
              <a:t> … you SET alpha as a criterion for a low type 1 error, which generally is </a:t>
            </a:r>
            <a:r>
              <a:rPr lang="en-US" i="1" dirty="0"/>
              <a:t>p</a:t>
            </a:r>
            <a:r>
              <a:rPr lang="en-US" dirty="0"/>
              <a:t>&lt;.05, or </a:t>
            </a:r>
            <a:r>
              <a:rPr lang="en-US" i="1" dirty="0"/>
              <a:t>p</a:t>
            </a:r>
            <a:r>
              <a:rPr lang="en-US" dirty="0"/>
              <a:t>&lt;.01, but it’s not the same thing as the </a:t>
            </a:r>
            <a:r>
              <a:rPr lang="en-US" i="1" dirty="0"/>
              <a:t>p</a:t>
            </a:r>
            <a:r>
              <a:rPr lang="en-US" dirty="0"/>
              <a:t>-actual found in your experiment).</a:t>
            </a:r>
            <a:r>
              <a:rPr lang="en-US" dirty="0" smtClean="0">
                <a:effectLst/>
              </a:rPr>
              <a:t> </a:t>
            </a:r>
          </a:p>
          <a:p>
            <a:endParaRPr lang="en-US" dirty="0"/>
          </a:p>
        </p:txBody>
      </p:sp>
    </p:spTree>
    <p:extLst>
      <p:ext uri="{BB962C8B-B14F-4D97-AF65-F5344CB8AC3E}">
        <p14:creationId xmlns:p14="http://schemas.microsoft.com/office/powerpoint/2010/main" val="520007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smtClean="0"/>
              <a:t>Alpha is also known as:</a:t>
            </a:r>
          </a:p>
          <a:p>
            <a:r>
              <a:rPr lang="en-US" dirty="0" smtClean="0"/>
              <a:t>Type </a:t>
            </a:r>
            <a:r>
              <a:rPr lang="en-US" dirty="0"/>
              <a:t>1 error – rejecting the null hypothesis when it is </a:t>
            </a:r>
            <a:r>
              <a:rPr lang="en-US" dirty="0" smtClean="0"/>
              <a:t>TRUE.  </a:t>
            </a:r>
            <a:endParaRPr lang="en-US" dirty="0"/>
          </a:p>
          <a:p>
            <a:pPr lvl="1"/>
            <a:r>
              <a:rPr lang="en-US" dirty="0"/>
              <a:t>Memory mnemonic: First mistake = worst mistake.  Saying something </a:t>
            </a:r>
            <a:r>
              <a:rPr lang="en-US" dirty="0" smtClean="0"/>
              <a:t>happened </a:t>
            </a:r>
            <a:r>
              <a:rPr lang="en-US" dirty="0"/>
              <a:t>when it did not.</a:t>
            </a:r>
          </a:p>
          <a:p>
            <a:endParaRPr lang="en-US" dirty="0"/>
          </a:p>
        </p:txBody>
      </p:sp>
    </p:spTree>
    <p:extLst>
      <p:ext uri="{BB962C8B-B14F-4D97-AF65-F5344CB8AC3E}">
        <p14:creationId xmlns:p14="http://schemas.microsoft.com/office/powerpoint/2010/main" val="1658941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a:t>Beta – the probability of a Type 2 error, the opposite of power.</a:t>
            </a:r>
          </a:p>
          <a:p>
            <a:pPr lvl="1"/>
            <a:r>
              <a:rPr lang="en-US" dirty="0"/>
              <a:t>Type 2 error – failing reject the null hypothesis when you should reject the null (aka your research hypothesis is supported but you missed it…bummer).</a:t>
            </a:r>
          </a:p>
          <a:p>
            <a:endParaRPr lang="en-US" dirty="0"/>
          </a:p>
        </p:txBody>
      </p:sp>
    </p:spTree>
    <p:extLst>
      <p:ext uri="{BB962C8B-B14F-4D97-AF65-F5344CB8AC3E}">
        <p14:creationId xmlns:p14="http://schemas.microsoft.com/office/powerpoint/2010/main" val="1052290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a:t>Power – the probability of rejecting the null when you should reject the null (aka your research hypothesis is supported and you showed that … yeah!).</a:t>
            </a:r>
          </a:p>
          <a:p>
            <a:pPr lvl="1"/>
            <a:r>
              <a:rPr lang="en-US" dirty="0"/>
              <a:t>G*Power is fantastical!</a:t>
            </a:r>
          </a:p>
          <a:p>
            <a:pPr lvl="1"/>
            <a:r>
              <a:rPr lang="en-US" dirty="0"/>
              <a:t>Power is normally used for sample size calculation, to determine how many participants you need to find statistical significance, given a set effect size and analysis type.</a:t>
            </a:r>
          </a:p>
          <a:p>
            <a:endParaRPr lang="en-US" dirty="0"/>
          </a:p>
        </p:txBody>
      </p:sp>
    </p:spTree>
    <p:extLst>
      <p:ext uri="{BB962C8B-B14F-4D97-AF65-F5344CB8AC3E}">
        <p14:creationId xmlns:p14="http://schemas.microsoft.com/office/powerpoint/2010/main" val="1320600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a:t>Assumptions: Things that must be true for your test to return an answer that is reasonably correct</a:t>
            </a:r>
          </a:p>
          <a:p>
            <a:r>
              <a:rPr lang="en-US" dirty="0" smtClean="0"/>
              <a:t>Therefore</a:t>
            </a:r>
            <a:r>
              <a:rPr lang="en-US" dirty="0"/>
              <a:t>, when the assumptions are not met, you do not know what the answer you got actually </a:t>
            </a:r>
            <a:r>
              <a:rPr lang="en-US" i="1" dirty="0"/>
              <a:t>means.</a:t>
            </a:r>
            <a:r>
              <a:rPr lang="en-US" dirty="0" smtClean="0">
                <a:effectLst/>
              </a:rPr>
              <a:t> </a:t>
            </a:r>
            <a:endParaRPr lang="en-US" dirty="0"/>
          </a:p>
        </p:txBody>
      </p:sp>
    </p:spTree>
    <p:extLst>
      <p:ext uri="{BB962C8B-B14F-4D97-AF65-F5344CB8AC3E}">
        <p14:creationId xmlns:p14="http://schemas.microsoft.com/office/powerpoint/2010/main" val="1088910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a:t>
            </a:r>
            <a:endParaRPr lang="en-US" dirty="0"/>
          </a:p>
        </p:txBody>
      </p:sp>
      <p:sp>
        <p:nvSpPr>
          <p:cNvPr id="3" name="Content Placeholder 2"/>
          <p:cNvSpPr>
            <a:spLocks noGrp="1"/>
          </p:cNvSpPr>
          <p:nvPr>
            <p:ph idx="1"/>
          </p:nvPr>
        </p:nvSpPr>
        <p:spPr/>
        <p:txBody>
          <a:bodyPr>
            <a:normAutofit/>
          </a:bodyPr>
          <a:lstStyle/>
          <a:p>
            <a:r>
              <a:rPr lang="en-US" dirty="0"/>
              <a:t>Effect size is a measure of “how big” an effect was in your experiment.  For example, you might reject the null hypothesis (yay the experiment worked!), but then determine that the group differences or relationships were </a:t>
            </a:r>
            <a:r>
              <a:rPr lang="en-US" dirty="0" smtClean="0"/>
              <a:t>small (boo).</a:t>
            </a:r>
            <a:endParaRPr lang="en-US" dirty="0"/>
          </a:p>
          <a:p>
            <a:r>
              <a:rPr lang="en-US" dirty="0"/>
              <a:t>Effect size is considered “a measure of strength of a phenomenon” for a technical definition.</a:t>
            </a:r>
          </a:p>
          <a:p>
            <a:endParaRPr lang="en-US" dirty="0"/>
          </a:p>
        </p:txBody>
      </p:sp>
    </p:spTree>
    <p:extLst>
      <p:ext uri="{BB962C8B-B14F-4D97-AF65-F5344CB8AC3E}">
        <p14:creationId xmlns:p14="http://schemas.microsoft.com/office/powerpoint/2010/main" val="455923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Sizes</a:t>
            </a:r>
            <a:endParaRPr lang="en-US" dirty="0"/>
          </a:p>
        </p:txBody>
      </p:sp>
      <p:sp>
        <p:nvSpPr>
          <p:cNvPr id="3" name="Content Placeholder 2"/>
          <p:cNvSpPr>
            <a:spLocks noGrp="1"/>
          </p:cNvSpPr>
          <p:nvPr>
            <p:ph idx="1"/>
          </p:nvPr>
        </p:nvSpPr>
        <p:spPr/>
        <p:txBody>
          <a:bodyPr>
            <a:normAutofit/>
          </a:bodyPr>
          <a:lstStyle/>
          <a:p>
            <a:r>
              <a:rPr lang="en-US" dirty="0"/>
              <a:t>Those based on mean differences (Used for: any time you have two means: </a:t>
            </a:r>
            <a:r>
              <a:rPr lang="en-US" i="1" dirty="0"/>
              <a:t>t</a:t>
            </a:r>
            <a:r>
              <a:rPr lang="en-US" dirty="0"/>
              <a:t>-tests, ANOVA post hoc tests)</a:t>
            </a:r>
          </a:p>
          <a:p>
            <a:pPr lvl="1"/>
            <a:r>
              <a:rPr lang="en-US" dirty="0"/>
              <a:t>Cohen’s </a:t>
            </a:r>
            <a:r>
              <a:rPr lang="en-US" i="1" dirty="0"/>
              <a:t>d</a:t>
            </a:r>
            <a:r>
              <a:rPr lang="en-US" dirty="0"/>
              <a:t> - Cohen’s </a:t>
            </a:r>
            <a:r>
              <a:rPr lang="en-US" i="1" dirty="0"/>
              <a:t>d</a:t>
            </a:r>
            <a:r>
              <a:rPr lang="en-US" dirty="0"/>
              <a:t> is one of the most well-known calculations for effect size. The general formula gives the standardized distance between the two population means, or how much the two populations do not overlap. The formula for </a:t>
            </a:r>
            <a:r>
              <a:rPr lang="en-US" i="1" dirty="0"/>
              <a:t>d </a:t>
            </a:r>
            <a:r>
              <a:rPr lang="en-US" dirty="0"/>
              <a:t>is very adaptive and can be used for many different between samples and within samples tests.</a:t>
            </a:r>
          </a:p>
          <a:p>
            <a:endParaRPr lang="en-US" dirty="0"/>
          </a:p>
        </p:txBody>
      </p:sp>
      <p:sp>
        <p:nvSpPr>
          <p:cNvPr id="4" name="TextBox 3"/>
          <p:cNvSpPr txBox="1"/>
          <p:nvPr/>
        </p:nvSpPr>
        <p:spPr>
          <a:xfrm>
            <a:off x="1742306" y="6283929"/>
            <a:ext cx="5749779" cy="369332"/>
          </a:xfrm>
          <a:prstGeom prst="rect">
            <a:avLst/>
          </a:prstGeom>
          <a:noFill/>
        </p:spPr>
        <p:txBody>
          <a:bodyPr wrap="none" rtlCol="0">
            <a:spAutoFit/>
          </a:bodyPr>
          <a:lstStyle/>
          <a:p>
            <a:r>
              <a:rPr lang="en-US" dirty="0"/>
              <a:t>Some others based on this idea: Hedges’ </a:t>
            </a:r>
            <a:r>
              <a:rPr lang="en-US" i="1" dirty="0"/>
              <a:t>g</a:t>
            </a:r>
            <a:r>
              <a:rPr lang="en-US" dirty="0"/>
              <a:t> and Glass’ delta.</a:t>
            </a:r>
            <a:endParaRPr lang="en-US" dirty="0"/>
          </a:p>
        </p:txBody>
      </p:sp>
    </p:spTree>
    <p:extLst>
      <p:ext uri="{BB962C8B-B14F-4D97-AF65-F5344CB8AC3E}">
        <p14:creationId xmlns:p14="http://schemas.microsoft.com/office/powerpoint/2010/main" val="485670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Sizes</a:t>
            </a:r>
            <a:endParaRPr lang="en-US" dirty="0"/>
          </a:p>
        </p:txBody>
      </p:sp>
      <p:sp>
        <p:nvSpPr>
          <p:cNvPr id="3" name="Content Placeholder 2"/>
          <p:cNvSpPr>
            <a:spLocks noGrp="1"/>
          </p:cNvSpPr>
          <p:nvPr>
            <p:ph idx="1"/>
          </p:nvPr>
        </p:nvSpPr>
        <p:spPr/>
        <p:txBody>
          <a:bodyPr/>
          <a:lstStyle/>
          <a:p>
            <a:r>
              <a:rPr lang="en-US" dirty="0" smtClean="0"/>
              <a:t>Size Guide Lines:</a:t>
            </a:r>
            <a:endParaRPr lang="en-US" dirty="0"/>
          </a:p>
          <a:p>
            <a:pPr lvl="1"/>
            <a:r>
              <a:rPr lang="en-US" dirty="0"/>
              <a:t>Small .2</a:t>
            </a:r>
          </a:p>
          <a:p>
            <a:pPr lvl="1"/>
            <a:r>
              <a:rPr lang="en-US" dirty="0"/>
              <a:t>Medium .5</a:t>
            </a:r>
          </a:p>
          <a:p>
            <a:pPr lvl="1"/>
            <a:r>
              <a:rPr lang="en-US" dirty="0"/>
              <a:t>Large .8</a:t>
            </a:r>
          </a:p>
          <a:p>
            <a:r>
              <a:rPr lang="en-US" dirty="0"/>
              <a:t>Can get very big or be negative.</a:t>
            </a:r>
          </a:p>
          <a:p>
            <a:endParaRPr lang="en-US" dirty="0"/>
          </a:p>
        </p:txBody>
      </p:sp>
    </p:spTree>
    <p:extLst>
      <p:ext uri="{BB962C8B-B14F-4D97-AF65-F5344CB8AC3E}">
        <p14:creationId xmlns:p14="http://schemas.microsoft.com/office/powerpoint/2010/main" val="84549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Sizes</a:t>
            </a:r>
            <a:endParaRPr lang="en-US" dirty="0"/>
          </a:p>
        </p:txBody>
      </p:sp>
      <p:sp>
        <p:nvSpPr>
          <p:cNvPr id="3" name="Content Placeholder 2"/>
          <p:cNvSpPr>
            <a:spLocks noGrp="1"/>
          </p:cNvSpPr>
          <p:nvPr>
            <p:ph idx="1"/>
          </p:nvPr>
        </p:nvSpPr>
        <p:spPr/>
        <p:txBody>
          <a:bodyPr>
            <a:normAutofit/>
          </a:bodyPr>
          <a:lstStyle/>
          <a:p>
            <a:r>
              <a:rPr lang="en-US" dirty="0"/>
              <a:t>Those based on variance overlap (Used for: ANOVA overalls, regression)</a:t>
            </a:r>
          </a:p>
          <a:p>
            <a:pPr lvl="1"/>
            <a:r>
              <a:rPr lang="en-US" dirty="0" err="1"/>
              <a:t>η</a:t>
            </a:r>
            <a:r>
              <a:rPr lang="en-US" baseline="30000" dirty="0"/>
              <a:t> 2</a:t>
            </a:r>
            <a:r>
              <a:rPr lang="en-US" dirty="0"/>
              <a:t> (eta squared) and R</a:t>
            </a:r>
            <a:r>
              <a:rPr lang="en-US" baseline="30000" dirty="0"/>
              <a:t>2</a:t>
            </a:r>
            <a:r>
              <a:rPr lang="en-US" dirty="0"/>
              <a:t> – These statistics are based on the amount of variance that you have accounted for by your manipulation (groups) or independent variable (like predictors in regression) out of the total variance.  </a:t>
            </a:r>
          </a:p>
          <a:p>
            <a:endParaRPr lang="en-US" dirty="0"/>
          </a:p>
        </p:txBody>
      </p:sp>
    </p:spTree>
    <p:extLst>
      <p:ext uri="{BB962C8B-B14F-4D97-AF65-F5344CB8AC3E}">
        <p14:creationId xmlns:p14="http://schemas.microsoft.com/office/powerpoint/2010/main" val="1539579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Sizes</a:t>
            </a:r>
            <a:endParaRPr lang="en-US" dirty="0"/>
          </a:p>
        </p:txBody>
      </p:sp>
      <p:sp>
        <p:nvSpPr>
          <p:cNvPr id="3" name="Content Placeholder 2"/>
          <p:cNvSpPr>
            <a:spLocks noGrp="1"/>
          </p:cNvSpPr>
          <p:nvPr>
            <p:ph idx="1"/>
          </p:nvPr>
        </p:nvSpPr>
        <p:spPr/>
        <p:txBody>
          <a:bodyPr/>
          <a:lstStyle/>
          <a:p>
            <a:pPr lvl="1"/>
            <a:r>
              <a:rPr lang="en-US" dirty="0" smtClean="0"/>
              <a:t>ω</a:t>
            </a:r>
            <a:r>
              <a:rPr lang="en-US" baseline="30000" dirty="0" smtClean="0"/>
              <a:t>2 </a:t>
            </a:r>
            <a:r>
              <a:rPr lang="en-US" dirty="0" smtClean="0"/>
              <a:t>– omega squared is an estimate of the population effect size for eta and r squared (so it’s usually smaller than the other two) and is an evil disaster we are going to avoid.</a:t>
            </a:r>
          </a:p>
          <a:p>
            <a:pPr lvl="1"/>
            <a:r>
              <a:rPr lang="en-US" dirty="0" smtClean="0"/>
              <a:t>Eta squared is the most common for ANOVA, R</a:t>
            </a:r>
            <a:r>
              <a:rPr lang="en-US" baseline="30000" dirty="0" smtClean="0"/>
              <a:t>2</a:t>
            </a:r>
            <a:r>
              <a:rPr lang="en-US" dirty="0" smtClean="0"/>
              <a:t> is more common for regression.</a:t>
            </a:r>
          </a:p>
          <a:p>
            <a:pPr lvl="2"/>
            <a:r>
              <a:rPr lang="en-US" dirty="0" smtClean="0"/>
              <a:t>Why?! Beats me</a:t>
            </a:r>
            <a:r>
              <a:rPr lang="is-IS" dirty="0" smtClean="0"/>
              <a:t>…they are the same thing. </a:t>
            </a:r>
            <a:endParaRPr lang="en-US" dirty="0" smtClean="0"/>
          </a:p>
          <a:p>
            <a:endParaRPr lang="en-US" dirty="0"/>
          </a:p>
        </p:txBody>
      </p:sp>
    </p:spTree>
    <p:extLst>
      <p:ext uri="{BB962C8B-B14F-4D97-AF65-F5344CB8AC3E}">
        <p14:creationId xmlns:p14="http://schemas.microsoft.com/office/powerpoint/2010/main" val="680664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Inferentials</a:t>
            </a:r>
            <a:endParaRPr lang="en-US" dirty="0"/>
          </a:p>
        </p:txBody>
      </p:sp>
      <p:sp>
        <p:nvSpPr>
          <p:cNvPr id="3" name="Content Placeholder 2"/>
          <p:cNvSpPr>
            <a:spLocks noGrp="1"/>
          </p:cNvSpPr>
          <p:nvPr>
            <p:ph idx="1"/>
          </p:nvPr>
        </p:nvSpPr>
        <p:spPr/>
        <p:txBody>
          <a:bodyPr/>
          <a:lstStyle/>
          <a:p>
            <a:r>
              <a:rPr lang="en-US" dirty="0" smtClean="0"/>
              <a:t>Infer </a:t>
            </a:r>
            <a:r>
              <a:rPr lang="en-US" dirty="0"/>
              <a:t>information about the data.  </a:t>
            </a:r>
          </a:p>
          <a:p>
            <a:r>
              <a:rPr lang="en-US" dirty="0"/>
              <a:t>Tells you if your data is different from some known sample OR some other data set.</a:t>
            </a:r>
          </a:p>
          <a:p>
            <a:r>
              <a:rPr lang="en-US" dirty="0" smtClean="0"/>
              <a:t>Used for hypothesis testing.</a:t>
            </a:r>
            <a:endParaRPr lang="en-US" dirty="0"/>
          </a:p>
        </p:txBody>
      </p:sp>
    </p:spTree>
    <p:extLst>
      <p:ext uri="{BB962C8B-B14F-4D97-AF65-F5344CB8AC3E}">
        <p14:creationId xmlns:p14="http://schemas.microsoft.com/office/powerpoint/2010/main" val="20657060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Sizes</a:t>
            </a:r>
            <a:endParaRPr lang="en-US" dirty="0"/>
          </a:p>
        </p:txBody>
      </p:sp>
      <p:sp>
        <p:nvSpPr>
          <p:cNvPr id="3" name="Content Placeholder 2"/>
          <p:cNvSpPr>
            <a:spLocks noGrp="1"/>
          </p:cNvSpPr>
          <p:nvPr>
            <p:ph idx="1"/>
          </p:nvPr>
        </p:nvSpPr>
        <p:spPr/>
        <p:txBody>
          <a:bodyPr>
            <a:normAutofit/>
          </a:bodyPr>
          <a:lstStyle/>
          <a:p>
            <a:pPr lvl="1"/>
            <a:r>
              <a:rPr lang="en-US" dirty="0"/>
              <a:t>There are also partial versions of all three of these statistics for when you have more than one IV … that means that you can calculate the effect size of each piece separately, rather than the experiment as a whole (useful to know which variable was the “best”)</a:t>
            </a:r>
            <a:r>
              <a:rPr lang="en-US" dirty="0" smtClean="0"/>
              <a:t>.</a:t>
            </a:r>
            <a:endParaRPr lang="en-US" dirty="0"/>
          </a:p>
        </p:txBody>
      </p:sp>
    </p:spTree>
    <p:extLst>
      <p:ext uri="{BB962C8B-B14F-4D97-AF65-F5344CB8AC3E}">
        <p14:creationId xmlns:p14="http://schemas.microsoft.com/office/powerpoint/2010/main" val="2805109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Sizes</a:t>
            </a:r>
            <a:endParaRPr lang="en-US" dirty="0"/>
          </a:p>
        </p:txBody>
      </p:sp>
      <p:sp>
        <p:nvSpPr>
          <p:cNvPr id="3" name="Content Placeholder 2"/>
          <p:cNvSpPr>
            <a:spLocks noGrp="1"/>
          </p:cNvSpPr>
          <p:nvPr>
            <p:ph idx="1"/>
          </p:nvPr>
        </p:nvSpPr>
        <p:spPr/>
        <p:txBody>
          <a:bodyPr/>
          <a:lstStyle/>
          <a:p>
            <a:r>
              <a:rPr lang="en-US" dirty="0" smtClean="0"/>
              <a:t>Sizes (the rules for this are not as set in stone as the </a:t>
            </a:r>
            <a:r>
              <a:rPr lang="en-US" i="1" dirty="0" smtClean="0"/>
              <a:t>d</a:t>
            </a:r>
            <a:r>
              <a:rPr lang="en-US" dirty="0" smtClean="0"/>
              <a:t>):</a:t>
            </a:r>
          </a:p>
          <a:p>
            <a:pPr lvl="1"/>
            <a:r>
              <a:rPr lang="en-US" dirty="0" smtClean="0"/>
              <a:t>Small .01</a:t>
            </a:r>
          </a:p>
          <a:p>
            <a:pPr lvl="1"/>
            <a:r>
              <a:rPr lang="en-US" dirty="0" smtClean="0"/>
              <a:t>Medium .09</a:t>
            </a:r>
          </a:p>
          <a:p>
            <a:pPr lvl="1"/>
            <a:r>
              <a:rPr lang="en-US" dirty="0" smtClean="0"/>
              <a:t>Large .25</a:t>
            </a:r>
          </a:p>
          <a:p>
            <a:r>
              <a:rPr lang="en-US" dirty="0" smtClean="0"/>
              <a:t>Since this statistic is the proportion of variance over a total, it ranges from 0 to 1 and cannot be negative.</a:t>
            </a:r>
          </a:p>
          <a:p>
            <a:endParaRPr lang="en-US" dirty="0" smtClean="0"/>
          </a:p>
          <a:p>
            <a:endParaRPr lang="en-US" dirty="0"/>
          </a:p>
        </p:txBody>
      </p:sp>
    </p:spTree>
    <p:extLst>
      <p:ext uri="{BB962C8B-B14F-4D97-AF65-F5344CB8AC3E}">
        <p14:creationId xmlns:p14="http://schemas.microsoft.com/office/powerpoint/2010/main" val="8209482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Sizes</a:t>
            </a:r>
            <a:endParaRPr lang="en-US" dirty="0"/>
          </a:p>
        </p:txBody>
      </p:sp>
      <p:sp>
        <p:nvSpPr>
          <p:cNvPr id="3" name="Content Placeholder 2"/>
          <p:cNvSpPr>
            <a:spLocks noGrp="1"/>
          </p:cNvSpPr>
          <p:nvPr>
            <p:ph idx="1"/>
          </p:nvPr>
        </p:nvSpPr>
        <p:spPr/>
        <p:txBody>
          <a:bodyPr/>
          <a:lstStyle/>
          <a:p>
            <a:r>
              <a:rPr lang="en-US" dirty="0"/>
              <a:t>For categorical variables:</a:t>
            </a:r>
          </a:p>
          <a:p>
            <a:pPr lvl="1"/>
            <a:r>
              <a:rPr lang="en-US" dirty="0"/>
              <a:t>Odds-ratios – gives you the odds of one group membership over another.</a:t>
            </a:r>
          </a:p>
          <a:p>
            <a:pPr lvl="1"/>
            <a:r>
              <a:rPr lang="en-US" dirty="0" err="1"/>
              <a:t>φ</a:t>
            </a:r>
            <a:r>
              <a:rPr lang="en-US" dirty="0"/>
              <a:t> and Cramer’s V – chi-square statistic (for independence tests only, see below) that is loosely based on Cohen’s </a:t>
            </a:r>
            <a:r>
              <a:rPr lang="en-US" i="1" dirty="0"/>
              <a:t>d</a:t>
            </a:r>
            <a:r>
              <a:rPr lang="en-US" dirty="0"/>
              <a:t>.</a:t>
            </a:r>
          </a:p>
          <a:p>
            <a:endParaRPr lang="en-US" dirty="0"/>
          </a:p>
        </p:txBody>
      </p:sp>
    </p:spTree>
    <p:extLst>
      <p:ext uri="{BB962C8B-B14F-4D97-AF65-F5344CB8AC3E}">
        <p14:creationId xmlns:p14="http://schemas.microsoft.com/office/powerpoint/2010/main" val="955116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Statistics Review</a:t>
            </a:r>
            <a:endParaRPr lang="en-US" dirty="0"/>
          </a:p>
        </p:txBody>
      </p:sp>
      <p:sp>
        <p:nvSpPr>
          <p:cNvPr id="3" name="Content Placeholder 2"/>
          <p:cNvSpPr>
            <a:spLocks noGrp="1"/>
          </p:cNvSpPr>
          <p:nvPr>
            <p:ph idx="1"/>
          </p:nvPr>
        </p:nvSpPr>
        <p:spPr/>
        <p:txBody>
          <a:bodyPr/>
          <a:lstStyle/>
          <a:p>
            <a:r>
              <a:rPr lang="en-US" i="1" dirty="0" smtClean="0"/>
              <a:t>t</a:t>
            </a:r>
            <a:r>
              <a:rPr lang="en-US" dirty="0" smtClean="0"/>
              <a:t>-Tests</a:t>
            </a:r>
          </a:p>
          <a:p>
            <a:pPr lvl="1"/>
            <a:r>
              <a:rPr lang="en-US" dirty="0" smtClean="0"/>
              <a:t>Single</a:t>
            </a:r>
          </a:p>
          <a:p>
            <a:pPr lvl="1"/>
            <a:r>
              <a:rPr lang="en-US" dirty="0" smtClean="0"/>
              <a:t>Dependent</a:t>
            </a:r>
          </a:p>
          <a:p>
            <a:pPr lvl="1"/>
            <a:r>
              <a:rPr lang="en-US" dirty="0" smtClean="0"/>
              <a:t>Independent</a:t>
            </a:r>
          </a:p>
          <a:p>
            <a:r>
              <a:rPr lang="en-US" dirty="0" smtClean="0"/>
              <a:t>Correlation</a:t>
            </a:r>
            <a:endParaRPr lang="en-US" dirty="0" smtClean="0"/>
          </a:p>
        </p:txBody>
      </p:sp>
    </p:spTree>
    <p:extLst>
      <p:ext uri="{BB962C8B-B14F-4D97-AF65-F5344CB8AC3E}">
        <p14:creationId xmlns:p14="http://schemas.microsoft.com/office/powerpoint/2010/main" val="10943365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a:t>
            </a:r>
            <a:r>
              <a:rPr lang="en-US" dirty="0" smtClean="0"/>
              <a:t>-Tests</a:t>
            </a:r>
            <a:endParaRPr lang="en-US" i="1" dirty="0"/>
          </a:p>
        </p:txBody>
      </p:sp>
      <p:sp>
        <p:nvSpPr>
          <p:cNvPr id="3" name="Content Placeholder 2"/>
          <p:cNvSpPr>
            <a:spLocks noGrp="1"/>
          </p:cNvSpPr>
          <p:nvPr>
            <p:ph idx="1"/>
          </p:nvPr>
        </p:nvSpPr>
        <p:spPr/>
        <p:txBody>
          <a:bodyPr/>
          <a:lstStyle/>
          <a:p>
            <a:r>
              <a:rPr lang="en-US" dirty="0" smtClean="0"/>
              <a:t>Basic gist mathematically:</a:t>
            </a:r>
          </a:p>
          <a:p>
            <a:pPr lvl="1"/>
            <a:r>
              <a:rPr lang="en-US" dirty="0" smtClean="0"/>
              <a:t>Mean differences divided by error</a:t>
            </a:r>
          </a:p>
          <a:p>
            <a:pPr lvl="1"/>
            <a:r>
              <a:rPr lang="en-US" dirty="0" smtClean="0"/>
              <a:t>Good variance to bad variance</a:t>
            </a:r>
          </a:p>
          <a:p>
            <a:pPr lvl="1"/>
            <a:r>
              <a:rPr lang="en-US" dirty="0" smtClean="0"/>
              <a:t>Examines if they are different from a null distribution </a:t>
            </a:r>
            <a:r>
              <a:rPr lang="en-US" dirty="0" smtClean="0"/>
              <a:t> </a:t>
            </a:r>
            <a:endParaRPr lang="en-US" dirty="0" smtClean="0"/>
          </a:p>
          <a:p>
            <a:endParaRPr lang="en-US" dirty="0"/>
          </a:p>
        </p:txBody>
      </p:sp>
    </p:spTree>
    <p:extLst>
      <p:ext uri="{BB962C8B-B14F-4D97-AF65-F5344CB8AC3E}">
        <p14:creationId xmlns:p14="http://schemas.microsoft.com/office/powerpoint/2010/main" val="1464846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a:t>
            </a:r>
            <a:r>
              <a:rPr lang="en-US" dirty="0" smtClean="0"/>
              <a:t>-Tests</a:t>
            </a:r>
            <a:endParaRPr lang="en-US" i="1" dirty="0"/>
          </a:p>
        </p:txBody>
      </p:sp>
      <p:sp>
        <p:nvSpPr>
          <p:cNvPr id="3" name="Content Placeholder 2"/>
          <p:cNvSpPr>
            <a:spLocks noGrp="1"/>
          </p:cNvSpPr>
          <p:nvPr>
            <p:ph idx="1"/>
          </p:nvPr>
        </p:nvSpPr>
        <p:spPr/>
        <p:txBody>
          <a:bodyPr/>
          <a:lstStyle/>
          <a:p>
            <a:r>
              <a:rPr lang="en-US" dirty="0" smtClean="0"/>
              <a:t>Types</a:t>
            </a:r>
          </a:p>
          <a:p>
            <a:pPr lvl="1"/>
            <a:r>
              <a:rPr lang="en-US" dirty="0" smtClean="0"/>
              <a:t>Single sample – one group of people, a population mean, NO population standard deviation.</a:t>
            </a:r>
          </a:p>
          <a:p>
            <a:pPr lvl="1"/>
            <a:r>
              <a:rPr lang="en-US" dirty="0" smtClean="0"/>
              <a:t>Dependent – one group of people tested </a:t>
            </a:r>
            <a:r>
              <a:rPr lang="en-US" dirty="0" smtClean="0"/>
              <a:t>twice.</a:t>
            </a:r>
            <a:endParaRPr lang="en-US" dirty="0" smtClean="0"/>
          </a:p>
          <a:p>
            <a:pPr lvl="1"/>
            <a:r>
              <a:rPr lang="en-US" dirty="0" smtClean="0"/>
              <a:t>Independent – two groups of people.</a:t>
            </a:r>
          </a:p>
          <a:p>
            <a:endParaRPr lang="en-US" dirty="0"/>
          </a:p>
        </p:txBody>
      </p:sp>
    </p:spTree>
    <p:extLst>
      <p:ext uri="{BB962C8B-B14F-4D97-AF65-F5344CB8AC3E}">
        <p14:creationId xmlns:p14="http://schemas.microsoft.com/office/powerpoint/2010/main" val="15414693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a:t>
            </a:r>
            <a:r>
              <a:rPr lang="en-US" dirty="0" smtClean="0"/>
              <a:t>-Tests</a:t>
            </a:r>
            <a:endParaRPr lang="en-US" dirty="0"/>
          </a:p>
        </p:txBody>
      </p:sp>
      <p:sp>
        <p:nvSpPr>
          <p:cNvPr id="3" name="Content Placeholder 2"/>
          <p:cNvSpPr>
            <a:spLocks noGrp="1"/>
          </p:cNvSpPr>
          <p:nvPr>
            <p:ph idx="1"/>
          </p:nvPr>
        </p:nvSpPr>
        <p:spPr/>
        <p:txBody>
          <a:bodyPr/>
          <a:lstStyle/>
          <a:p>
            <a:r>
              <a:rPr lang="en-US" dirty="0"/>
              <a:t>Assumptions:</a:t>
            </a:r>
          </a:p>
          <a:p>
            <a:pPr lvl="1"/>
            <a:r>
              <a:rPr lang="en-US" dirty="0" smtClean="0"/>
              <a:t>Normality</a:t>
            </a:r>
          </a:p>
          <a:p>
            <a:pPr lvl="1"/>
            <a:r>
              <a:rPr lang="en-US" dirty="0" smtClean="0"/>
              <a:t>Homogeneity </a:t>
            </a:r>
            <a:r>
              <a:rPr lang="en-US" dirty="0"/>
              <a:t>– equal variances for each group</a:t>
            </a:r>
          </a:p>
          <a:p>
            <a:pPr lvl="1"/>
            <a:r>
              <a:rPr lang="en-US" dirty="0"/>
              <a:t>Linearity </a:t>
            </a:r>
            <a:r>
              <a:rPr lang="en-US" dirty="0" smtClean="0"/>
              <a:t>– the DV is linear for the relationship between IV groups</a:t>
            </a:r>
            <a:endParaRPr lang="en-US" dirty="0"/>
          </a:p>
        </p:txBody>
      </p:sp>
    </p:spTree>
    <p:extLst>
      <p:ext uri="{BB962C8B-B14F-4D97-AF65-F5344CB8AC3E}">
        <p14:creationId xmlns:p14="http://schemas.microsoft.com/office/powerpoint/2010/main" val="919402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sp>
        <p:nvSpPr>
          <p:cNvPr id="3" name="Content Placeholder 2"/>
          <p:cNvSpPr>
            <a:spLocks noGrp="1"/>
          </p:cNvSpPr>
          <p:nvPr>
            <p:ph idx="1"/>
          </p:nvPr>
        </p:nvSpPr>
        <p:spPr/>
        <p:txBody>
          <a:bodyPr/>
          <a:lstStyle/>
          <a:p>
            <a:r>
              <a:rPr lang="en-US" dirty="0"/>
              <a:t>Assumptions</a:t>
            </a:r>
          </a:p>
          <a:p>
            <a:pPr lvl="1"/>
            <a:r>
              <a:rPr lang="en-US" dirty="0"/>
              <a:t>Normality</a:t>
            </a:r>
          </a:p>
          <a:p>
            <a:pPr lvl="1"/>
            <a:r>
              <a:rPr lang="en-US" dirty="0"/>
              <a:t>Homogeneity</a:t>
            </a:r>
          </a:p>
          <a:p>
            <a:pPr lvl="1"/>
            <a:r>
              <a:rPr lang="en-US" dirty="0"/>
              <a:t>Homoscedasticity – the spread of the errors for the X variable is the same all the way across the Y variable (equal errors)</a:t>
            </a:r>
          </a:p>
          <a:p>
            <a:pPr lvl="1"/>
            <a:r>
              <a:rPr lang="en-US" dirty="0"/>
              <a:t>Linearity</a:t>
            </a:r>
          </a:p>
          <a:p>
            <a:endParaRPr lang="en-US" dirty="0"/>
          </a:p>
        </p:txBody>
      </p:sp>
    </p:spTree>
    <p:extLst>
      <p:ext uri="{BB962C8B-B14F-4D97-AF65-F5344CB8AC3E}">
        <p14:creationId xmlns:p14="http://schemas.microsoft.com/office/powerpoint/2010/main" val="11522333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Correlation Coefficient</a:t>
            </a:r>
            <a:endParaRPr lang="en-US" dirty="0" smtClean="0"/>
          </a:p>
        </p:txBody>
      </p:sp>
      <p:sp>
        <p:nvSpPr>
          <p:cNvPr id="6147" name="Content Placeholder 2"/>
          <p:cNvSpPr>
            <a:spLocks noGrp="1"/>
          </p:cNvSpPr>
          <p:nvPr>
            <p:ph idx="1"/>
          </p:nvPr>
        </p:nvSpPr>
        <p:spPr/>
        <p:txBody>
          <a:bodyPr/>
          <a:lstStyle/>
          <a:p>
            <a:r>
              <a:rPr lang="en-US" dirty="0" smtClean="0"/>
              <a:t>A statistic that quantifies a relation between two scale variables</a:t>
            </a:r>
          </a:p>
          <a:p>
            <a:pPr marL="228600" lvl="1">
              <a:spcBef>
                <a:spcPts val="1000"/>
              </a:spcBef>
            </a:pPr>
            <a:r>
              <a:rPr lang="en-US" sz="2800" dirty="0" smtClean="0"/>
              <a:t>When you have two variables, but do not know which one </a:t>
            </a:r>
            <a:r>
              <a:rPr lang="en-US" sz="2800" i="1" dirty="0" smtClean="0"/>
              <a:t>caused</a:t>
            </a:r>
            <a:r>
              <a:rPr lang="en-US" sz="2800" dirty="0" smtClean="0"/>
              <a:t> the other one.  </a:t>
            </a:r>
          </a:p>
          <a:p>
            <a:r>
              <a:rPr lang="en-US" dirty="0" smtClean="0"/>
              <a:t>Tells you two pieces of information:</a:t>
            </a:r>
          </a:p>
          <a:p>
            <a:pPr lvl="1"/>
            <a:r>
              <a:rPr lang="en-US" dirty="0" smtClean="0"/>
              <a:t>Direction</a:t>
            </a:r>
          </a:p>
          <a:p>
            <a:pPr lvl="1"/>
            <a:r>
              <a:rPr lang="en-US" dirty="0" smtClean="0"/>
              <a:t>Magnitude</a:t>
            </a:r>
            <a:endParaRPr lang="en-US" dirty="0" smtClean="0"/>
          </a:p>
        </p:txBody>
      </p:sp>
    </p:spTree>
    <p:extLst>
      <p:ext uri="{BB962C8B-B14F-4D97-AF65-F5344CB8AC3E}">
        <p14:creationId xmlns:p14="http://schemas.microsoft.com/office/powerpoint/2010/main" val="1211452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Positive Correlation</a:t>
            </a:r>
            <a:endParaRPr lang="en-US" dirty="0" smtClean="0"/>
          </a:p>
        </p:txBody>
      </p:sp>
      <p:sp>
        <p:nvSpPr>
          <p:cNvPr id="7171" name="Content Placeholder 2"/>
          <p:cNvSpPr>
            <a:spLocks noGrp="1"/>
          </p:cNvSpPr>
          <p:nvPr>
            <p:ph idx="1"/>
          </p:nvPr>
        </p:nvSpPr>
        <p:spPr/>
        <p:txBody>
          <a:bodyPr/>
          <a:lstStyle/>
          <a:p>
            <a:r>
              <a:rPr lang="en-US" smtClean="0"/>
              <a:t>Association between variables such that high scores on one variable tend to have high scores on the other variable</a:t>
            </a:r>
          </a:p>
          <a:p>
            <a:pPr lvl="1"/>
            <a:r>
              <a:rPr lang="en-US" smtClean="0"/>
              <a:t>A direct relation between the variables</a:t>
            </a:r>
            <a:endParaRPr lang="en-US" smtClean="0"/>
          </a:p>
        </p:txBody>
      </p:sp>
      <p:pic>
        <p:nvPicPr>
          <p:cNvPr id="4" name="Content Placeholder 3" descr="Fig 15-1.tif"/>
          <p:cNvPicPr>
            <a:picLocks noChangeAspect="1"/>
          </p:cNvPicPr>
          <p:nvPr/>
        </p:nvPicPr>
        <p:blipFill>
          <a:blip r:embed="rId3"/>
          <a:stretch>
            <a:fillRect/>
          </a:stretch>
        </p:blipFill>
        <p:spPr bwMode="auto">
          <a:xfrm>
            <a:off x="3218688" y="4038600"/>
            <a:ext cx="5010913" cy="2438400"/>
          </a:xfrm>
          <a:prstGeom prst="rect">
            <a:avLst/>
          </a:prstGeom>
          <a:noFill/>
          <a:ln w="9525">
            <a:noFill/>
            <a:miter lim="800000"/>
            <a:headEnd/>
            <a:tailEnd/>
          </a:ln>
        </p:spPr>
      </p:pic>
    </p:spTree>
    <p:extLst>
      <p:ext uri="{BB962C8B-B14F-4D97-AF65-F5344CB8AC3E}">
        <p14:creationId xmlns:p14="http://schemas.microsoft.com/office/powerpoint/2010/main" val="2010880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lstStyle/>
          <a:p>
            <a:pPr marL="342900" lvl="1" indent="-342900"/>
            <a:r>
              <a:rPr lang="en-US" dirty="0"/>
              <a:t>Basic gist:  You are pitting two rival answers against each other.  Think of it like your favorite sport.  You have a Favorite team (Research hypothesis) versus your enemy team (Null hypothesis).  You want them to be different.  You want your team to win (reject the null!). </a:t>
            </a:r>
          </a:p>
          <a:p>
            <a:endParaRPr lang="en-US" dirty="0"/>
          </a:p>
        </p:txBody>
      </p:sp>
    </p:spTree>
    <p:extLst>
      <p:ext uri="{BB962C8B-B14F-4D97-AF65-F5344CB8AC3E}">
        <p14:creationId xmlns:p14="http://schemas.microsoft.com/office/powerpoint/2010/main" val="21016004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Negative Correlation</a:t>
            </a:r>
            <a:endParaRPr lang="en-US" dirty="0" smtClean="0"/>
          </a:p>
        </p:txBody>
      </p:sp>
      <p:sp>
        <p:nvSpPr>
          <p:cNvPr id="9219" name="Content Placeholder 2"/>
          <p:cNvSpPr>
            <a:spLocks noGrp="1"/>
          </p:cNvSpPr>
          <p:nvPr>
            <p:ph idx="1"/>
          </p:nvPr>
        </p:nvSpPr>
        <p:spPr/>
        <p:txBody>
          <a:bodyPr/>
          <a:lstStyle/>
          <a:p>
            <a:r>
              <a:rPr lang="en-US" smtClean="0"/>
              <a:t>Association between variables such that high scores on one variable tend to have low scores on the other variable</a:t>
            </a:r>
          </a:p>
          <a:p>
            <a:pPr lvl="1"/>
            <a:r>
              <a:rPr lang="en-US" smtClean="0"/>
              <a:t>An inverse relation between the variables</a:t>
            </a:r>
            <a:endParaRPr lang="en-US" dirty="0" smtClean="0"/>
          </a:p>
        </p:txBody>
      </p:sp>
      <p:pic>
        <p:nvPicPr>
          <p:cNvPr id="4" name="Picture 3" descr="Fig 15-2.tif"/>
          <p:cNvPicPr>
            <a:picLocks noChangeAspect="1"/>
          </p:cNvPicPr>
          <p:nvPr/>
        </p:nvPicPr>
        <p:blipFill>
          <a:blip r:embed="rId3"/>
          <a:stretch>
            <a:fillRect/>
          </a:stretch>
        </p:blipFill>
        <p:spPr>
          <a:xfrm>
            <a:off x="3505201" y="3962400"/>
            <a:ext cx="4909457" cy="2514600"/>
          </a:xfrm>
          <a:prstGeom prst="rect">
            <a:avLst/>
          </a:prstGeom>
        </p:spPr>
      </p:pic>
    </p:spTree>
    <p:extLst>
      <p:ext uri="{BB962C8B-B14F-4D97-AF65-F5344CB8AC3E}">
        <p14:creationId xmlns:p14="http://schemas.microsoft.com/office/powerpoint/2010/main" val="9021802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Correlation Coefficient</a:t>
            </a:r>
            <a:endParaRPr lang="en-US" dirty="0"/>
          </a:p>
        </p:txBody>
      </p:sp>
      <p:sp>
        <p:nvSpPr>
          <p:cNvPr id="3" name="Content Placeholder 2"/>
          <p:cNvSpPr>
            <a:spLocks noGrp="1"/>
          </p:cNvSpPr>
          <p:nvPr>
            <p:ph idx="1"/>
          </p:nvPr>
        </p:nvSpPr>
        <p:spPr/>
        <p:txBody>
          <a:bodyPr/>
          <a:lstStyle/>
          <a:p>
            <a:r>
              <a:rPr lang="en-US" smtClean="0"/>
              <a:t>Magnitude</a:t>
            </a:r>
          </a:p>
          <a:p>
            <a:pPr lvl="1"/>
            <a:r>
              <a:rPr lang="en-US" smtClean="0"/>
              <a:t>Falls between -1.00 and 1.00</a:t>
            </a:r>
          </a:p>
          <a:p>
            <a:pPr lvl="1"/>
            <a:r>
              <a:rPr lang="en-US" smtClean="0"/>
              <a:t>The value of the number (not the sign) indicates the strength of the relation</a:t>
            </a:r>
            <a:endParaRPr lang="en-US" dirty="0"/>
          </a:p>
        </p:txBody>
      </p:sp>
    </p:spTree>
    <p:extLst>
      <p:ext uri="{BB962C8B-B14F-4D97-AF65-F5344CB8AC3E}">
        <p14:creationId xmlns:p14="http://schemas.microsoft.com/office/powerpoint/2010/main" val="35778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normAutofit/>
          </a:bodyPr>
          <a:lstStyle/>
          <a:p>
            <a:r>
              <a:rPr lang="en-US" dirty="0"/>
              <a:t>Null hypothesis: You expect to find: 1) no difference between group scores (t-tests, ANOVA families), 2) no relationship between variables (regression </a:t>
            </a:r>
            <a:r>
              <a:rPr lang="en-US" dirty="0" smtClean="0"/>
              <a:t>families, </a:t>
            </a:r>
            <a:r>
              <a:rPr lang="en-US" dirty="0"/>
              <a:t>Chi-square)</a:t>
            </a:r>
            <a:r>
              <a:rPr lang="en-US" dirty="0" smtClean="0"/>
              <a:t>.</a:t>
            </a:r>
            <a:endParaRPr lang="en-US" dirty="0"/>
          </a:p>
        </p:txBody>
      </p:sp>
    </p:spTree>
    <p:extLst>
      <p:ext uri="{BB962C8B-B14F-4D97-AF65-F5344CB8AC3E}">
        <p14:creationId xmlns:p14="http://schemas.microsoft.com/office/powerpoint/2010/main" val="1934733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lstStyle/>
          <a:p>
            <a:r>
              <a:rPr lang="en-US" dirty="0" smtClean="0"/>
              <a:t>Research/alternative hypothesis: You expect to find: 1) differences in group scores, 2) relationships between variables.</a:t>
            </a:r>
          </a:p>
          <a:p>
            <a:r>
              <a:rPr lang="en-US" dirty="0" smtClean="0"/>
              <a:t>Hypothesis testing = </a:t>
            </a:r>
            <a:r>
              <a:rPr lang="en-US" dirty="0" err="1" smtClean="0"/>
              <a:t>rock’em</a:t>
            </a:r>
            <a:r>
              <a:rPr lang="en-US" dirty="0" smtClean="0"/>
              <a:t> </a:t>
            </a:r>
            <a:r>
              <a:rPr lang="en-US" dirty="0" err="1" smtClean="0"/>
              <a:t>sock’em</a:t>
            </a:r>
            <a:r>
              <a:rPr lang="en-US" dirty="0" smtClean="0"/>
              <a:t> robots of statistics.</a:t>
            </a:r>
            <a:r>
              <a:rPr lang="en-US" dirty="0" smtClean="0">
                <a:effectLst/>
              </a:rPr>
              <a:t> </a:t>
            </a:r>
          </a:p>
          <a:p>
            <a:pPr lvl="1"/>
            <a:r>
              <a:rPr lang="en-US" dirty="0"/>
              <a:t>Why is this called </a:t>
            </a:r>
            <a:r>
              <a:rPr lang="en-US" i="1" dirty="0"/>
              <a:t>Null Hypothesis Significance Testing (NHST)?</a:t>
            </a:r>
            <a:endParaRPr lang="en-US" dirty="0"/>
          </a:p>
          <a:p>
            <a:pPr lvl="1"/>
            <a:endParaRPr lang="en-US" dirty="0" smtClean="0"/>
          </a:p>
          <a:p>
            <a:endParaRPr lang="en-US" dirty="0"/>
          </a:p>
        </p:txBody>
      </p:sp>
    </p:spTree>
    <p:extLst>
      <p:ext uri="{BB962C8B-B14F-4D97-AF65-F5344CB8AC3E}">
        <p14:creationId xmlns:p14="http://schemas.microsoft.com/office/powerpoint/2010/main" val="2016673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lstStyle/>
          <a:p>
            <a:r>
              <a:rPr lang="en-US" dirty="0" smtClean="0"/>
              <a:t>How do you determine which robot won?</a:t>
            </a:r>
          </a:p>
          <a:p>
            <a:pPr lvl="1"/>
            <a:r>
              <a:rPr lang="en-US" i="1" dirty="0"/>
              <a:t>p</a:t>
            </a:r>
            <a:r>
              <a:rPr lang="en-US" dirty="0"/>
              <a:t>-values (most common)</a:t>
            </a:r>
          </a:p>
          <a:p>
            <a:pPr lvl="1"/>
            <a:r>
              <a:rPr lang="en-US" dirty="0"/>
              <a:t>Cut off scores </a:t>
            </a:r>
            <a:r>
              <a:rPr lang="en-US" dirty="0" smtClean="0"/>
              <a:t>(</a:t>
            </a:r>
            <a:r>
              <a:rPr lang="en-US" i="1" dirty="0" smtClean="0"/>
              <a:t>p</a:t>
            </a:r>
            <a:r>
              <a:rPr lang="en-US" dirty="0"/>
              <a:t>-</a:t>
            </a:r>
            <a:r>
              <a:rPr lang="en-US" dirty="0" smtClean="0"/>
              <a:t>values friendly cousin)</a:t>
            </a:r>
          </a:p>
          <a:p>
            <a:pPr lvl="1"/>
            <a:r>
              <a:rPr lang="en-US" dirty="0" smtClean="0"/>
              <a:t>Fit </a:t>
            </a:r>
            <a:r>
              <a:rPr lang="en-US" dirty="0"/>
              <a:t>indices (EFA)</a:t>
            </a:r>
          </a:p>
          <a:p>
            <a:pPr lvl="1"/>
            <a:endParaRPr lang="en-US" dirty="0"/>
          </a:p>
        </p:txBody>
      </p:sp>
    </p:spTree>
    <p:extLst>
      <p:ext uri="{BB962C8B-B14F-4D97-AF65-F5344CB8AC3E}">
        <p14:creationId xmlns:p14="http://schemas.microsoft.com/office/powerpoint/2010/main" val="504492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normAutofit/>
          </a:bodyPr>
          <a:lstStyle/>
          <a:p>
            <a:r>
              <a:rPr lang="en-US" dirty="0"/>
              <a:t>Rejecting the null / statistically significant – when your team wins!  You find that the probability of the null hypothesis is very low, so you reject the idea that everything is equal (or that your team would never win).  </a:t>
            </a:r>
          </a:p>
          <a:p>
            <a:endParaRPr lang="en-US" b="1" dirty="0"/>
          </a:p>
        </p:txBody>
      </p:sp>
    </p:spTree>
    <p:extLst>
      <p:ext uri="{BB962C8B-B14F-4D97-AF65-F5344CB8AC3E}">
        <p14:creationId xmlns:p14="http://schemas.microsoft.com/office/powerpoint/2010/main" val="734496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lstStyle/>
          <a:p>
            <a:r>
              <a:rPr lang="en-US" dirty="0" smtClean="0"/>
              <a:t>Retaining the null / not statistically significant – the probability of the null hypothesis is not low enough, it could be that the groups are equal, or that your team might not win.</a:t>
            </a:r>
          </a:p>
          <a:p>
            <a:endParaRPr lang="en-US" dirty="0"/>
          </a:p>
        </p:txBody>
      </p:sp>
    </p:spTree>
    <p:extLst>
      <p:ext uri="{BB962C8B-B14F-4D97-AF65-F5344CB8AC3E}">
        <p14:creationId xmlns:p14="http://schemas.microsoft.com/office/powerpoint/2010/main" val="945798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a:t>P-values – the probability of getting that results (t-value, f-value, chi-square, etc.) if the NULL were true</a:t>
            </a:r>
          </a:p>
          <a:p>
            <a:pPr lvl="1"/>
            <a:r>
              <a:rPr lang="en-US" dirty="0"/>
              <a:t>You want your team to win!  So you want the null to be false.  Therefore, you want the probability of being wrong to be very low.</a:t>
            </a:r>
          </a:p>
          <a:p>
            <a:endParaRPr lang="en-US" dirty="0"/>
          </a:p>
        </p:txBody>
      </p:sp>
    </p:spTree>
    <p:extLst>
      <p:ext uri="{BB962C8B-B14F-4D97-AF65-F5344CB8AC3E}">
        <p14:creationId xmlns:p14="http://schemas.microsoft.com/office/powerpoint/2010/main" val="362778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1278</Words>
  <Application>Microsoft Macintosh PowerPoint</Application>
  <PresentationFormat>Widescreen</PresentationFormat>
  <Paragraphs>122</Paragraphs>
  <Slides>31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Calibri Light</vt:lpstr>
      <vt:lpstr>Geneva</vt:lpstr>
      <vt:lpstr>Lucida Grande</vt:lpstr>
      <vt:lpstr>Arial</vt:lpstr>
      <vt:lpstr>Office Theme</vt:lpstr>
      <vt:lpstr>Basic Statistics</vt:lpstr>
      <vt:lpstr>Inferentials</vt:lpstr>
      <vt:lpstr>Hypothesis Testing</vt:lpstr>
      <vt:lpstr>Hypothesis Testing</vt:lpstr>
      <vt:lpstr>Hypothesis Testing</vt:lpstr>
      <vt:lpstr>Hypothesis Testing</vt:lpstr>
      <vt:lpstr>Hypothesis Testing</vt:lpstr>
      <vt:lpstr>Hypothesis Testing</vt:lpstr>
      <vt:lpstr>Terminology</vt:lpstr>
      <vt:lpstr>Terminology</vt:lpstr>
      <vt:lpstr>Terminology</vt:lpstr>
      <vt:lpstr>Terminology</vt:lpstr>
      <vt:lpstr>Terminology</vt:lpstr>
      <vt:lpstr>Terminology</vt:lpstr>
      <vt:lpstr>Effect Size</vt:lpstr>
      <vt:lpstr>Effect Sizes</vt:lpstr>
      <vt:lpstr>Effect Sizes</vt:lpstr>
      <vt:lpstr>Effect Sizes</vt:lpstr>
      <vt:lpstr>Effect Sizes</vt:lpstr>
      <vt:lpstr>Effect Sizes</vt:lpstr>
      <vt:lpstr>Effect Sizes</vt:lpstr>
      <vt:lpstr>Effect Sizes</vt:lpstr>
      <vt:lpstr>Basic Statistics Review</vt:lpstr>
      <vt:lpstr>t-Tests</vt:lpstr>
      <vt:lpstr>t-Tests</vt:lpstr>
      <vt:lpstr>t-Tests</vt:lpstr>
      <vt:lpstr>Correlation</vt:lpstr>
      <vt:lpstr>Correlation Coefficient</vt:lpstr>
      <vt:lpstr>Positive Correlation</vt:lpstr>
      <vt:lpstr>Negative Correlation</vt:lpstr>
      <vt:lpstr>Correlation Coefficient</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Statistics</dc:title>
  <dc:creator>Buchanan, Erin M</dc:creator>
  <cp:lastModifiedBy>Buchanan, Erin M</cp:lastModifiedBy>
  <cp:revision>5</cp:revision>
  <dcterms:created xsi:type="dcterms:W3CDTF">2016-12-29T19:26:12Z</dcterms:created>
  <dcterms:modified xsi:type="dcterms:W3CDTF">2016-12-30T00:17:43Z</dcterms:modified>
</cp:coreProperties>
</file>