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2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30E5C-5D68-BF45-B0CD-7C91188370D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55B64-5B1A-9844-8B1C-FF2A27F4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2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D504-C2B0-E547-AF8E-FC235ED9DFC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5317-3014-184F-B107-66241DD3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clin1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ssarstats.net/roc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Block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13601"/>
              </p:ext>
            </p:extLst>
          </p:nvPr>
        </p:nvGraphicFramePr>
        <p:xfrm>
          <a:off x="3654283" y="1465401"/>
          <a:ext cx="7699516" cy="4719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</a:p>
                    <a:p>
                      <a:pPr algn="ctr"/>
                      <a:r>
                        <a:rPr lang="en-US" sz="2400" dirty="0" smtClean="0"/>
                        <a:t>45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</a:p>
                    <a:p>
                      <a:pPr algn="ctr"/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</a:p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</a:p>
                    <a:p>
                      <a:pPr algn="ctr"/>
                      <a:r>
                        <a:rPr lang="en-US" sz="2400" dirty="0" smtClean="0"/>
                        <a:t>85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078" y="530087"/>
            <a:ext cx="19376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</a:t>
            </a:r>
          </a:p>
          <a:p>
            <a:r>
              <a:rPr lang="en-US" dirty="0" smtClean="0"/>
              <a:t>Prevalence 15/100</a:t>
            </a:r>
          </a:p>
          <a:p>
            <a:r>
              <a:rPr lang="en-US" dirty="0" smtClean="0"/>
              <a:t>Sensitivity 10/15</a:t>
            </a:r>
          </a:p>
          <a:p>
            <a:r>
              <a:rPr lang="en-US" dirty="0" smtClean="0"/>
              <a:t>Specificity 45/85</a:t>
            </a:r>
          </a:p>
          <a:p>
            <a:r>
              <a:rPr lang="en-US" dirty="0" smtClean="0"/>
              <a:t>PPV 10/50</a:t>
            </a:r>
          </a:p>
          <a:p>
            <a:r>
              <a:rPr lang="en-US" dirty="0" smtClean="0"/>
              <a:t>NPV 45/50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15739"/>
              </p:ext>
            </p:extLst>
          </p:nvPr>
        </p:nvGraphicFramePr>
        <p:xfrm>
          <a:off x="3654283" y="1465401"/>
          <a:ext cx="7699516" cy="4719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</a:p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</a:p>
                    <a:p>
                      <a:pPr algn="ctr"/>
                      <a:r>
                        <a:rPr lang="en-US" sz="2400" dirty="0" smtClean="0"/>
                        <a:t>37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</a:p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</a:p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</a:p>
                    <a:p>
                      <a:pPr algn="ctr"/>
                      <a:r>
                        <a:rPr lang="en-US" sz="2400" dirty="0" smtClean="0"/>
                        <a:t>70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078" y="530087"/>
            <a:ext cx="19376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</a:t>
            </a:r>
          </a:p>
          <a:p>
            <a:r>
              <a:rPr lang="en-US" dirty="0" smtClean="0"/>
              <a:t>Prevalence 30/100</a:t>
            </a:r>
          </a:p>
          <a:p>
            <a:r>
              <a:rPr lang="en-US" dirty="0" smtClean="0"/>
              <a:t>Sensitivity 20/30</a:t>
            </a:r>
          </a:p>
          <a:p>
            <a:r>
              <a:rPr lang="en-US" dirty="0" smtClean="0"/>
              <a:t>Specificity 37/70</a:t>
            </a:r>
          </a:p>
          <a:p>
            <a:r>
              <a:rPr lang="en-US" dirty="0" smtClean="0"/>
              <a:t>PPV 20/53</a:t>
            </a:r>
          </a:p>
          <a:p>
            <a:r>
              <a:rPr lang="en-US" dirty="0" smtClean="0"/>
              <a:t>NPV 37/47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078" y="4707172"/>
            <a:ext cx="1937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Higher prevalence increases PPV (when specificity and sensitivity are held constant).</a:t>
            </a:r>
          </a:p>
        </p:txBody>
      </p:sp>
    </p:spTree>
    <p:extLst>
      <p:ext uri="{BB962C8B-B14F-4D97-AF65-F5344CB8AC3E}">
        <p14:creationId xmlns:p14="http://schemas.microsoft.com/office/powerpoint/2010/main" val="12337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Likelihood that a given test result would be expected in a patient </a:t>
            </a:r>
            <a:r>
              <a:rPr lang="en-US" b="1" dirty="0" smtClean="0"/>
              <a:t>with the target disorder </a:t>
            </a:r>
            <a:r>
              <a:rPr lang="en-US" dirty="0" smtClean="0"/>
              <a:t>compared to the likelihood that that same result would be expected in a patient </a:t>
            </a:r>
            <a:r>
              <a:rPr lang="en-US" b="1" dirty="0" smtClean="0"/>
              <a:t>without the target disorder</a:t>
            </a:r>
          </a:p>
          <a:p>
            <a:pPr lvl="1"/>
            <a:r>
              <a:rPr lang="en-US" b="1" dirty="0" smtClean="0"/>
              <a:t>LR+ Sensitivity / (1-Specificity)</a:t>
            </a:r>
          </a:p>
          <a:p>
            <a:pPr lvl="1"/>
            <a:r>
              <a:rPr lang="en-US" b="1" dirty="0" smtClean="0"/>
              <a:t>LR- (1-Sensitivity) / Specificity </a:t>
            </a:r>
          </a:p>
          <a:p>
            <a:r>
              <a:rPr lang="en-US" dirty="0" smtClean="0"/>
              <a:t>You can also weigh these values by prevalence.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these values!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http://vassarstats.net/clin1.html</a:t>
            </a:r>
            <a:r>
              <a:rPr lang="en-US" dirty="0"/>
              <a:t> </a:t>
            </a:r>
          </a:p>
          <a:p>
            <a:r>
              <a:rPr lang="en-US" dirty="0" smtClean="0"/>
              <a:t>Watch the order of the calculator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Operator Characteristic (ROC)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sensitivity and specificity for tests without simple binary categories.</a:t>
            </a:r>
          </a:p>
          <a:p>
            <a:r>
              <a:rPr lang="en-US" dirty="0" smtClean="0"/>
              <a:t>True positive rate (Sensitivity) is plotted in function of the false positive rate (100-Specificity) for different cut-off criterion.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Operator Characteristic (ROC)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point on the ROC curve represents a sensitivity/specificity pair corresponding to a particular decision threshold. </a:t>
            </a:r>
          </a:p>
          <a:p>
            <a:r>
              <a:rPr lang="en-US" dirty="0" smtClean="0"/>
              <a:t>The area under the ROC curve is a measure of how well a parameter can distinguish between two diagnostic groups (diseased/normal).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Operator Characteristic (ROC) Curves</a:t>
            </a:r>
            <a:endParaRPr lang="en-US" dirty="0"/>
          </a:p>
        </p:txBody>
      </p:sp>
      <p:pic>
        <p:nvPicPr>
          <p:cNvPr id="4" name="Picture 2" descr="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1371"/>
            <a:ext cx="4787968" cy="478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ge result for roc cur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2870"/>
            <a:ext cx="4704522" cy="408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6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Operator Characteristic (ROC)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http://vassarstats.net/roc1.html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picture isn’t working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But we can paste those results into Excel! (see attached sheet)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0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 Real World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have a test for a specific disease, and we want to know:</a:t>
            </a:r>
          </a:p>
          <a:p>
            <a:pPr lvl="1"/>
            <a:r>
              <a:rPr lang="en-US" dirty="0" smtClean="0"/>
              <a:t>The prevalence of the disease</a:t>
            </a:r>
          </a:p>
          <a:p>
            <a:pPr lvl="1"/>
            <a:r>
              <a:rPr lang="en-US" dirty="0" smtClean="0"/>
              <a:t>The characteristics of the test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415013"/>
              </p:ext>
            </p:extLst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05060" y="4068417"/>
            <a:ext cx="1616765" cy="104692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0" y="2909887"/>
            <a:ext cx="1616765" cy="104692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05060" y="2909887"/>
            <a:ext cx="1616765" cy="104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0000" y="4068417"/>
            <a:ext cx="1616765" cy="1046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85144"/>
              </p:ext>
            </p:extLst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1" y="365125"/>
            <a:ext cx="2627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good test has most of the numbers in the </a:t>
            </a:r>
            <a:r>
              <a:rPr lang="en-US" smtClean="0"/>
              <a:t>blue area </a:t>
            </a:r>
            <a:r>
              <a:rPr lang="en-US" dirty="0" smtClean="0"/>
              <a:t>and </a:t>
            </a:r>
            <a:r>
              <a:rPr lang="en-US" smtClean="0"/>
              <a:t>not the red area.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654210" y="5194851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830957" y="5194852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31" y="427741"/>
            <a:ext cx="259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Prevalence is the total in the disease column / divided by the total people X 100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2831" y="5095886"/>
            <a:ext cx="2305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population/sample used heavily </a:t>
            </a:r>
            <a:r>
              <a:rPr lang="en-US" smtClean="0"/>
              <a:t>influences prevalence numbers.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77948" y="5210522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7948" y="2877794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589" y="289242"/>
            <a:ext cx="2517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Sensitivity is the probability that a test will indicate </a:t>
            </a:r>
            <a:r>
              <a:rPr lang="en-US" b="1" dirty="0" smtClean="0"/>
              <a:t>disease </a:t>
            </a:r>
            <a:r>
              <a:rPr lang="en-US" b="1" dirty="0"/>
              <a:t>among those with the </a:t>
            </a:r>
            <a:r>
              <a:rPr lang="en-US" b="1" dirty="0" smtClean="0"/>
              <a:t>disease</a:t>
            </a:r>
          </a:p>
          <a:p>
            <a:endParaRPr lang="en-US" b="1" dirty="0"/>
          </a:p>
          <a:p>
            <a:r>
              <a:rPr lang="en-US" b="1" dirty="0" smtClean="0"/>
              <a:t>True Positive / Total Disease X 100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0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745897" y="5199200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45897" y="4095957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306" y="365125"/>
            <a:ext cx="2199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Specificity </a:t>
            </a:r>
            <a:r>
              <a:rPr lang="en-US" b="1" dirty="0" smtClean="0"/>
              <a:t>percent of </a:t>
            </a:r>
            <a:r>
              <a:rPr lang="en-US" b="1" dirty="0"/>
              <a:t>those without disease who will have a negative test </a:t>
            </a:r>
            <a:r>
              <a:rPr lang="en-US" b="1" dirty="0" smtClean="0"/>
              <a:t>result.</a:t>
            </a:r>
          </a:p>
          <a:p>
            <a:endParaRPr lang="en-US" b="1" dirty="0"/>
          </a:p>
          <a:p>
            <a:r>
              <a:rPr lang="en-US" b="1" dirty="0" smtClean="0"/>
              <a:t>True Negative / Total Non Disease X 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1" y="5366656"/>
            <a:ext cx="225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 and specificity are characteristics of the test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687341" y="2877794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1334" y="2877794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053" y="359535"/>
            <a:ext cx="2266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the chance that a person with a positive test truly has the disease?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b="1" dirty="0" smtClean="0"/>
              <a:t>Positive predictive value is True Positive / Test Positive X 100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44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680714" y="4082706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65775" y="4063863"/>
            <a:ext cx="1444486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3" y="365125"/>
            <a:ext cx="5366656" cy="1325563"/>
          </a:xfrm>
        </p:spPr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4283" y="1690688"/>
          <a:ext cx="7699516" cy="46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9"/>
                <a:gridCol w="1924879"/>
                <a:gridCol w="1924879"/>
                <a:gridCol w="1924879"/>
              </a:tblGrid>
              <a:tr h="1152939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 Disease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Negative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 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</a:t>
                      </a:r>
                    </a:p>
                    <a:p>
                      <a:pPr algn="ctr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9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</a:p>
                    <a:p>
                      <a:pPr algn="ctr"/>
                      <a:r>
                        <a:rPr lang="en-US" sz="2400" dirty="0" smtClean="0"/>
                        <a:t>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 </a:t>
                      </a:r>
                    </a:p>
                    <a:p>
                      <a:pPr algn="ctr"/>
                      <a:r>
                        <a:rPr lang="en-US" sz="2400" dirty="0" smtClean="0"/>
                        <a:t>Non Disease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308174" y="2020546"/>
            <a:ext cx="5366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053" y="359535"/>
            <a:ext cx="2266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the chance that a person with a </a:t>
            </a:r>
            <a:r>
              <a:rPr lang="en-US" dirty="0" smtClean="0"/>
              <a:t>negative test </a:t>
            </a:r>
            <a:r>
              <a:rPr lang="en-US" dirty="0"/>
              <a:t>truly </a:t>
            </a:r>
            <a:r>
              <a:rPr lang="en-US" dirty="0" smtClean="0"/>
              <a:t>does no have </a:t>
            </a:r>
            <a:r>
              <a:rPr lang="en-US" dirty="0"/>
              <a:t>the disease?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b="1" dirty="0" smtClean="0"/>
              <a:t>Negative predictive value is True Negative/ Test Negative X 100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8053" y="4731026"/>
            <a:ext cx="2534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and negative predictive values are influenced by the prevalence of disease in the population that is being </a:t>
            </a:r>
            <a:r>
              <a:rPr lang="en-US" dirty="0" smtClean="0"/>
              <a:t>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710</Words>
  <Application>Microsoft Macintosh PowerPoint</Application>
  <PresentationFormat>Widescreen</PresentationFormat>
  <Paragraphs>277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Wingdings</vt:lpstr>
      <vt:lpstr>Arial</vt:lpstr>
      <vt:lpstr>Office Theme</vt:lpstr>
      <vt:lpstr>Clinical Block 1</vt:lpstr>
      <vt:lpstr>Test to Real World Characteristics </vt:lpstr>
      <vt:lpstr>The Truth</vt:lpstr>
      <vt:lpstr>The Truth</vt:lpstr>
      <vt:lpstr>The Truth</vt:lpstr>
      <vt:lpstr>The Truth</vt:lpstr>
      <vt:lpstr>The Truth</vt:lpstr>
      <vt:lpstr>The Truth</vt:lpstr>
      <vt:lpstr>The Truth</vt:lpstr>
      <vt:lpstr>The Truth</vt:lpstr>
      <vt:lpstr>The Truth</vt:lpstr>
      <vt:lpstr>Likelihood Ratios</vt:lpstr>
      <vt:lpstr>Calculate these values!</vt:lpstr>
      <vt:lpstr>Receiver Operator Characteristic (ROC) Curves</vt:lpstr>
      <vt:lpstr>Receiver Operator Characteristic (ROC) Curves</vt:lpstr>
      <vt:lpstr>Receiver Operator Characteristic (ROC) Curves</vt:lpstr>
      <vt:lpstr>Receiver Operator Characteristic (ROC) Curves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Block 1</dc:title>
  <dc:creator>Buchanan, Erin M</dc:creator>
  <cp:lastModifiedBy>Buchanan, Erin M</cp:lastModifiedBy>
  <cp:revision>18</cp:revision>
  <dcterms:created xsi:type="dcterms:W3CDTF">2017-03-16T13:59:16Z</dcterms:created>
  <dcterms:modified xsi:type="dcterms:W3CDTF">2017-03-16T16:36:56Z</dcterms:modified>
</cp:coreProperties>
</file>