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3CF07-D443-8042-BAE9-588A58078325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948AD-A12B-E943-B5F0-DF45DB3B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EE62-F6D9-9F41-A5F2-E7E71A494C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E6BC-D568-C14E-89A7-E3B90204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odds2x2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Block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Needed to Treat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NNT is </a:t>
            </a:r>
            <a:r>
              <a:rPr lang="en-US" dirty="0"/>
              <a:t>the number of patients who need to be treated to prevent one bad outcome or produce one good outcome.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other words, it is the number of patients that a clinician would have to treat with the experimental treatment compared to the control treatment to achieve one </a:t>
            </a:r>
            <a:r>
              <a:rPr lang="en-US" dirty="0" smtClean="0"/>
              <a:t>additional patient with a favorable outcome.</a:t>
            </a:r>
          </a:p>
          <a:p>
            <a:pPr lvl="1"/>
            <a:r>
              <a:rPr lang="en-US" dirty="0" smtClean="0"/>
              <a:t>1/ABI or ARR</a:t>
            </a:r>
          </a:p>
          <a:p>
            <a:pPr lvl="1"/>
            <a:r>
              <a:rPr lang="en-US" dirty="0" smtClean="0"/>
              <a:t>1/.16 = </a:t>
            </a:r>
            <a:r>
              <a:rPr lang="en-US" dirty="0" smtClean="0"/>
              <a:t>6.25 (this case would be numbers needed to harm)</a:t>
            </a:r>
          </a:p>
          <a:p>
            <a:pPr lvl="1"/>
            <a:r>
              <a:rPr lang="en-US" dirty="0" smtClean="0"/>
              <a:t>1/-.33 = -3.03 (this case would be numbers needed to treat)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5611" y="5535826"/>
            <a:ext cx="7957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that negative numbers imply risk reduction, so you can reduce the population disease by treating XX people.  It appears most people reverse the sign, I find this confusing as well </a:t>
            </a:r>
            <a:r>
              <a:rPr lang="en-US" dirty="0" smtClean="0">
                <a:sym typeface="Wingdings"/>
              </a:rPr>
              <a:t>.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we ran a study: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180205"/>
              </p:ext>
            </p:extLst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Group 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Group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Group</a:t>
                      </a:r>
                      <a:r>
                        <a:rPr lang="en-US" sz="3200" baseline="0" dirty="0" smtClean="0"/>
                        <a:t> 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 Group 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65956" y="2990334"/>
            <a:ext cx="1285103" cy="889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250704"/>
              </p:ext>
            </p:extLst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Group 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Group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Group</a:t>
                      </a:r>
                      <a:r>
                        <a:rPr lang="en-US" sz="3200" baseline="0" dirty="0" smtClean="0"/>
                        <a:t> 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 Group 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594022"/>
            <a:ext cx="21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 </a:t>
            </a:r>
            <a:r>
              <a:rPr lang="en-US" dirty="0"/>
              <a:t>present / total in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18886" y="2990335"/>
            <a:ext cx="1285103" cy="889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Group 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Group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Group</a:t>
                      </a:r>
                      <a:r>
                        <a:rPr lang="en-US" sz="3200" baseline="0" dirty="0" smtClean="0"/>
                        <a:t> 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 Group 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495167"/>
            <a:ext cx="2619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RR is </a:t>
            </a:r>
            <a:r>
              <a:rPr lang="en-US" dirty="0"/>
              <a:t>the ratio of the risk in the experimental group compared to the risk in the control group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Online Control = Group 2</a:t>
            </a:r>
          </a:p>
          <a:p>
            <a:endParaRPr lang="en-US" dirty="0"/>
          </a:p>
          <a:p>
            <a:r>
              <a:rPr lang="en-US" dirty="0" smtClean="0"/>
              <a:t>Rate group 1 / rate group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for each 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Group 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Group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Group</a:t>
                      </a:r>
                      <a:r>
                        <a:rPr lang="en-US" sz="3200" baseline="0" dirty="0" smtClean="0"/>
                        <a:t> 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 Group 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199" y="1480945"/>
            <a:ext cx="241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Ratio of presence of a disease to absence </a:t>
            </a:r>
            <a:r>
              <a:rPr lang="en-US" smtClean="0"/>
              <a:t>after study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5857103" y="2979180"/>
            <a:ext cx="1334529" cy="889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88876" y="2979179"/>
            <a:ext cx="1334529" cy="889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Group 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Group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Group</a:t>
                      </a:r>
                      <a:r>
                        <a:rPr lang="en-US" sz="3200" baseline="0" dirty="0" smtClean="0"/>
                        <a:t> 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 Group 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495167"/>
            <a:ext cx="2619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 is </a:t>
            </a:r>
            <a:r>
              <a:rPr lang="en-US" dirty="0"/>
              <a:t>the ratio of the </a:t>
            </a:r>
            <a:r>
              <a:rPr lang="en-US" dirty="0" smtClean="0"/>
              <a:t>odds in </a:t>
            </a:r>
            <a:r>
              <a:rPr lang="en-US" dirty="0"/>
              <a:t>the experimental group compared to the </a:t>
            </a:r>
            <a:r>
              <a:rPr lang="en-US" dirty="0" smtClean="0"/>
              <a:t>odds in </a:t>
            </a:r>
            <a:r>
              <a:rPr lang="en-US" dirty="0"/>
              <a:t>the control group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Online Control = Group 2</a:t>
            </a:r>
          </a:p>
          <a:p>
            <a:endParaRPr lang="en-US" dirty="0"/>
          </a:p>
          <a:p>
            <a:r>
              <a:rPr lang="en-US" dirty="0" smtClean="0"/>
              <a:t>Odds group 1 / Odds group 2</a:t>
            </a:r>
          </a:p>
          <a:p>
            <a:endParaRPr lang="en-US" dirty="0"/>
          </a:p>
          <a:p>
            <a:r>
              <a:rPr lang="en-US" dirty="0" smtClean="0"/>
              <a:t>LOG Odds is the natural log of the odds ratio.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these values!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http://vassarstats.net/odds2x2.html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Watch the order of the boxes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Benefit Increase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95167"/>
            <a:ext cx="2619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ABI is the difference between the rates of events in the experimental and control group, also called Absolute Risk Reduction</a:t>
            </a:r>
          </a:p>
          <a:p>
            <a:endParaRPr lang="en-US" dirty="0"/>
          </a:p>
          <a:p>
            <a:r>
              <a:rPr lang="en-US" dirty="0" smtClean="0"/>
              <a:t>Rate Group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Rate Group 2</a:t>
            </a:r>
          </a:p>
          <a:p>
            <a:endParaRPr lang="en-US" dirty="0"/>
          </a:p>
          <a:p>
            <a:r>
              <a:rPr lang="en-US" dirty="0" smtClean="0"/>
              <a:t>.25 - .09 = .16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74" y="1495167"/>
            <a:ext cx="7505700" cy="321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9114" y="5622324"/>
            <a:ext cx="960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that a negative number implies risk reduction, while positive numbers imply risk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Benefit Increase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95167"/>
            <a:ext cx="2619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ABI is the difference between the rates of events in the experimental and control group, also called Absolute Risk Reduction</a:t>
            </a:r>
          </a:p>
          <a:p>
            <a:endParaRPr lang="en-US" dirty="0"/>
          </a:p>
          <a:p>
            <a:r>
              <a:rPr lang="en-US" dirty="0" smtClean="0"/>
              <a:t>Rate Group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Rate Group 2</a:t>
            </a:r>
          </a:p>
          <a:p>
            <a:endParaRPr lang="en-US" dirty="0"/>
          </a:p>
          <a:p>
            <a:r>
              <a:rPr lang="en-US" dirty="0" smtClean="0"/>
              <a:t>.17 - .50 </a:t>
            </a:r>
            <a:r>
              <a:rPr lang="en-US" dirty="0" smtClean="0"/>
              <a:t>= -.33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9114" y="5622324"/>
            <a:ext cx="960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that a negative number implies risk reduction, while positive numbers imply risk increase.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1495167"/>
            <a:ext cx="751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401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Wingdings</vt:lpstr>
      <vt:lpstr>Arial</vt:lpstr>
      <vt:lpstr>Office Theme</vt:lpstr>
      <vt:lpstr>Clinical Block 2</vt:lpstr>
      <vt:lpstr>So, we ran a study:</vt:lpstr>
      <vt:lpstr>Event Rates</vt:lpstr>
      <vt:lpstr>Relative Risk</vt:lpstr>
      <vt:lpstr>Odds for each group</vt:lpstr>
      <vt:lpstr>Odds Ratio</vt:lpstr>
      <vt:lpstr>Calculate these values!</vt:lpstr>
      <vt:lpstr>Absolute Benefit Increase</vt:lpstr>
      <vt:lpstr>Absolute Benefit Increase</vt:lpstr>
      <vt:lpstr>Numbers Needed to Treat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Block 2</dc:title>
  <dc:creator>Buchanan, Erin M</dc:creator>
  <cp:lastModifiedBy>Buchanan, Erin M</cp:lastModifiedBy>
  <cp:revision>12</cp:revision>
  <dcterms:created xsi:type="dcterms:W3CDTF">2017-03-16T15:44:31Z</dcterms:created>
  <dcterms:modified xsi:type="dcterms:W3CDTF">2017-03-16T17:13:49Z</dcterms:modified>
</cp:coreProperties>
</file>