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1" r:id="rId16"/>
    <p:sldId id="270" r:id="rId17"/>
    <p:sldId id="272" r:id="rId18"/>
    <p:sldId id="273" r:id="rId19"/>
    <p:sldId id="274" r:id="rId20"/>
    <p:sldId id="275" r:id="rId21"/>
    <p:sldId id="276" r:id="rId22"/>
    <p:sldId id="277" r:id="rId23"/>
    <p:sldId id="279" r:id="rId24"/>
    <p:sldId id="281" r:id="rId25"/>
    <p:sldId id="282" r:id="rId26"/>
    <p:sldId id="285" r:id="rId27"/>
    <p:sldId id="297" r:id="rId28"/>
    <p:sldId id="298" r:id="rId29"/>
    <p:sldId id="286" r:id="rId30"/>
    <p:sldId id="284" r:id="rId31"/>
    <p:sldId id="289" r:id="rId32"/>
    <p:sldId id="288" r:id="rId33"/>
    <p:sldId id="290" r:id="rId34"/>
    <p:sldId id="291" r:id="rId35"/>
    <p:sldId id="292" r:id="rId36"/>
    <p:sldId id="293" r:id="rId37"/>
    <p:sldId id="294" r:id="rId38"/>
    <p:sldId id="295" r:id="rId39"/>
    <p:sldId id="296" r:id="rId40"/>
    <p:sldId id="283"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796" autoAdjust="0"/>
    <p:restoredTop sz="94660"/>
  </p:normalViewPr>
  <p:slideViewPr>
    <p:cSldViewPr snapToGrid="0" snapToObjects="1">
      <p:cViewPr varScale="1">
        <p:scale>
          <a:sx n="153" d="100"/>
          <a:sy n="153" d="100"/>
        </p:scale>
        <p:origin x="-30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E39C7A-8259-4243-A5ED-6E49CA1CFE79}"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760083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E39C7A-8259-4243-A5ED-6E49CA1CFE79}"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331323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E39C7A-8259-4243-A5ED-6E49CA1CFE79}"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1864244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E39C7A-8259-4243-A5ED-6E49CA1CFE79}"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115342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E39C7A-8259-4243-A5ED-6E49CA1CFE79}"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205431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E39C7A-8259-4243-A5ED-6E49CA1CFE79}" type="datetimeFigureOut">
              <a:rPr lang="en-US" smtClean="0"/>
              <a:t>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136901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E39C7A-8259-4243-A5ED-6E49CA1CFE79}" type="datetimeFigureOut">
              <a:rPr lang="en-US" smtClean="0"/>
              <a:t>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28021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E39C7A-8259-4243-A5ED-6E49CA1CFE79}" type="datetimeFigureOut">
              <a:rPr lang="en-US" smtClean="0"/>
              <a:t>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559954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39C7A-8259-4243-A5ED-6E49CA1CFE79}" type="datetimeFigureOut">
              <a:rPr lang="en-US" smtClean="0"/>
              <a:t>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1606059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E39C7A-8259-4243-A5ED-6E49CA1CFE79}" type="datetimeFigureOut">
              <a:rPr lang="en-US" smtClean="0"/>
              <a:t>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30379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E39C7A-8259-4243-A5ED-6E49CA1CFE79}" type="datetimeFigureOut">
              <a:rPr lang="en-US" smtClean="0"/>
              <a:t>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24A24-48FB-9F43-917D-0EAFB70E6D0D}" type="slidenum">
              <a:rPr lang="en-US" smtClean="0"/>
              <a:t>‹#›</a:t>
            </a:fld>
            <a:endParaRPr lang="en-US"/>
          </a:p>
        </p:txBody>
      </p:sp>
    </p:spTree>
    <p:extLst>
      <p:ext uri="{BB962C8B-B14F-4D97-AF65-F5344CB8AC3E}">
        <p14:creationId xmlns:p14="http://schemas.microsoft.com/office/powerpoint/2010/main" val="28491757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E39C7A-8259-4243-A5ED-6E49CA1CFE79}" type="datetimeFigureOut">
              <a:rPr lang="en-US" smtClean="0"/>
              <a:t>2/1/16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A24A24-48FB-9F43-917D-0EAFB70E6D0D}" type="slidenum">
              <a:rPr lang="en-US" smtClean="0"/>
              <a:t>‹#›</a:t>
            </a:fld>
            <a:endParaRPr lang="en-US"/>
          </a:p>
        </p:txBody>
      </p:sp>
    </p:spTree>
    <p:extLst>
      <p:ext uri="{BB962C8B-B14F-4D97-AF65-F5344CB8AC3E}">
        <p14:creationId xmlns:p14="http://schemas.microsoft.com/office/powerpoint/2010/main" val="2626854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Screening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4050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a:t>
            </a:r>
            <a:endParaRPr lang="en-US" dirty="0"/>
          </a:p>
        </p:txBody>
      </p:sp>
      <p:sp>
        <p:nvSpPr>
          <p:cNvPr id="3" name="Content Placeholder 2"/>
          <p:cNvSpPr>
            <a:spLocks noGrp="1"/>
          </p:cNvSpPr>
          <p:nvPr>
            <p:ph idx="1"/>
          </p:nvPr>
        </p:nvSpPr>
        <p:spPr/>
        <p:txBody>
          <a:bodyPr/>
          <a:lstStyle/>
          <a:p>
            <a:r>
              <a:rPr lang="en-US" dirty="0"/>
              <a:t>How much can I replace?</a:t>
            </a:r>
          </a:p>
          <a:p>
            <a:pPr lvl="1"/>
            <a:r>
              <a:rPr lang="en-US" dirty="0"/>
              <a:t>Depends on your sample size – in large datasets </a:t>
            </a:r>
            <a:r>
              <a:rPr lang="en-US" dirty="0" smtClean="0"/>
              <a:t>&lt;=5</a:t>
            </a:r>
            <a:r>
              <a:rPr lang="en-US" dirty="0"/>
              <a:t>% is ok.</a:t>
            </a:r>
          </a:p>
          <a:p>
            <a:pPr lvl="1"/>
            <a:r>
              <a:rPr lang="en-US" dirty="0"/>
              <a:t>The 5% rule applies either across (by participant – how much data are they missing?) or down (by variable – how much of that variable is missing).</a:t>
            </a:r>
          </a:p>
          <a:p>
            <a:pPr lvl="1"/>
            <a:r>
              <a:rPr lang="en-US" dirty="0"/>
              <a:t>Small samples = you may need to collect more data.</a:t>
            </a:r>
          </a:p>
          <a:p>
            <a:endParaRPr lang="en-US" dirty="0"/>
          </a:p>
        </p:txBody>
      </p:sp>
    </p:spTree>
    <p:extLst>
      <p:ext uri="{BB962C8B-B14F-4D97-AF65-F5344CB8AC3E}">
        <p14:creationId xmlns:p14="http://schemas.microsoft.com/office/powerpoint/2010/main" val="349993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a:t>
            </a:r>
            <a:endParaRPr lang="en-US" dirty="0"/>
          </a:p>
        </p:txBody>
      </p:sp>
      <p:sp>
        <p:nvSpPr>
          <p:cNvPr id="3" name="Content Placeholder 2"/>
          <p:cNvSpPr>
            <a:spLocks noGrp="1"/>
          </p:cNvSpPr>
          <p:nvPr>
            <p:ph idx="1"/>
          </p:nvPr>
        </p:nvSpPr>
        <p:spPr/>
        <p:txBody>
          <a:bodyPr/>
          <a:lstStyle/>
          <a:p>
            <a:r>
              <a:rPr lang="en-US" dirty="0"/>
              <a:t>What should I replace?</a:t>
            </a:r>
          </a:p>
          <a:p>
            <a:pPr lvl="1"/>
            <a:r>
              <a:rPr lang="en-US" dirty="0"/>
              <a:t>Do not replace categorical variables. </a:t>
            </a:r>
          </a:p>
          <a:p>
            <a:pPr lvl="1"/>
            <a:r>
              <a:rPr lang="en-US" dirty="0"/>
              <a:t>Do not replace demographic variables</a:t>
            </a:r>
            <a:r>
              <a:rPr lang="en-US" dirty="0" smtClean="0"/>
              <a:t>.</a:t>
            </a:r>
          </a:p>
          <a:p>
            <a:pPr lvl="1"/>
            <a:r>
              <a:rPr lang="en-US" dirty="0" smtClean="0"/>
              <a:t>Do not replace data that is MNAR.</a:t>
            </a:r>
            <a:endParaRPr lang="en-US" dirty="0"/>
          </a:p>
          <a:p>
            <a:pPr lvl="1"/>
            <a:r>
              <a:rPr lang="en-US" dirty="0"/>
              <a:t>Most people replace continuous variables (interval / ratio).</a:t>
            </a:r>
          </a:p>
          <a:p>
            <a:endParaRPr lang="en-US" dirty="0"/>
          </a:p>
        </p:txBody>
      </p:sp>
    </p:spTree>
    <p:extLst>
      <p:ext uri="{BB962C8B-B14F-4D97-AF65-F5344CB8AC3E}">
        <p14:creationId xmlns:p14="http://schemas.microsoft.com/office/powerpoint/2010/main" val="4018887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a:t>
            </a:r>
            <a:endParaRPr lang="en-US" dirty="0"/>
          </a:p>
        </p:txBody>
      </p:sp>
      <p:sp>
        <p:nvSpPr>
          <p:cNvPr id="3" name="Content Placeholder 2"/>
          <p:cNvSpPr>
            <a:spLocks noGrp="1"/>
          </p:cNvSpPr>
          <p:nvPr>
            <p:ph idx="1"/>
          </p:nvPr>
        </p:nvSpPr>
        <p:spPr/>
        <p:txBody>
          <a:bodyPr/>
          <a:lstStyle/>
          <a:p>
            <a:r>
              <a:rPr lang="en-US" dirty="0" smtClean="0"/>
              <a:t>How to replace?</a:t>
            </a:r>
          </a:p>
          <a:p>
            <a:r>
              <a:rPr lang="en-US" dirty="0" smtClean="0"/>
              <a:t>Old ways to replace:</a:t>
            </a:r>
          </a:p>
          <a:p>
            <a:pPr lvl="1"/>
            <a:r>
              <a:rPr lang="en-US" dirty="0"/>
              <a:t>Mean substitution – used to be a popular way to fill in data (</a:t>
            </a:r>
            <a:r>
              <a:rPr lang="en-US" dirty="0" err="1"/>
              <a:t>cuz</a:t>
            </a:r>
            <a:r>
              <a:rPr lang="en-US" dirty="0"/>
              <a:t> it was easy, but now most people don’t recommend this solution).</a:t>
            </a:r>
          </a:p>
          <a:p>
            <a:pPr lvl="1"/>
            <a:r>
              <a:rPr lang="en-US" dirty="0"/>
              <a:t>Regression – uses the data given and estimates the missing values</a:t>
            </a:r>
          </a:p>
          <a:p>
            <a:pPr lvl="1"/>
            <a:endParaRPr lang="en-US" dirty="0"/>
          </a:p>
        </p:txBody>
      </p:sp>
    </p:spTree>
    <p:extLst>
      <p:ext uri="{BB962C8B-B14F-4D97-AF65-F5344CB8AC3E}">
        <p14:creationId xmlns:p14="http://schemas.microsoft.com/office/powerpoint/2010/main" val="3577998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a:t>
            </a:r>
            <a:endParaRPr lang="en-US" dirty="0"/>
          </a:p>
        </p:txBody>
      </p:sp>
      <p:sp>
        <p:nvSpPr>
          <p:cNvPr id="3" name="Content Placeholder 2"/>
          <p:cNvSpPr>
            <a:spLocks noGrp="1"/>
          </p:cNvSpPr>
          <p:nvPr>
            <p:ph idx="1"/>
          </p:nvPr>
        </p:nvSpPr>
        <p:spPr/>
        <p:txBody>
          <a:bodyPr/>
          <a:lstStyle/>
          <a:p>
            <a:r>
              <a:rPr lang="en-US" dirty="0" smtClean="0"/>
              <a:t>Problems with the old ways:</a:t>
            </a:r>
          </a:p>
          <a:p>
            <a:pPr lvl="1"/>
            <a:r>
              <a:rPr lang="en-US" dirty="0" smtClean="0"/>
              <a:t>Conservative – doesn’t change the mean values used to find significant differences</a:t>
            </a:r>
          </a:p>
          <a:p>
            <a:pPr lvl="1"/>
            <a:r>
              <a:rPr lang="en-US" dirty="0" smtClean="0"/>
              <a:t>Does reduce the variance, which may cause significance tests to change with a lot of missing data</a:t>
            </a:r>
          </a:p>
          <a:p>
            <a:pPr lvl="1"/>
            <a:endParaRPr lang="en-US" dirty="0"/>
          </a:p>
        </p:txBody>
      </p:sp>
    </p:spTree>
    <p:extLst>
      <p:ext uri="{BB962C8B-B14F-4D97-AF65-F5344CB8AC3E}">
        <p14:creationId xmlns:p14="http://schemas.microsoft.com/office/powerpoint/2010/main" val="491681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a:t>
            </a:r>
            <a:endParaRPr lang="en-US" dirty="0"/>
          </a:p>
        </p:txBody>
      </p:sp>
      <p:sp>
        <p:nvSpPr>
          <p:cNvPr id="3" name="Content Placeholder 2"/>
          <p:cNvSpPr>
            <a:spLocks noGrp="1"/>
          </p:cNvSpPr>
          <p:nvPr>
            <p:ph idx="1"/>
          </p:nvPr>
        </p:nvSpPr>
        <p:spPr/>
        <p:txBody>
          <a:bodyPr/>
          <a:lstStyle/>
          <a:p>
            <a:r>
              <a:rPr lang="en-US" dirty="0" smtClean="0"/>
              <a:t>New fancy ways to replace</a:t>
            </a:r>
          </a:p>
          <a:p>
            <a:pPr lvl="1"/>
            <a:r>
              <a:rPr lang="en-US" dirty="0" smtClean="0"/>
              <a:t>Expected maximization – now considered the best at replacing missing data – uses multiple imputation.</a:t>
            </a:r>
          </a:p>
          <a:p>
            <a:pPr lvl="1"/>
            <a:r>
              <a:rPr lang="en-US" dirty="0"/>
              <a:t>Creates an expected values set for each missing point</a:t>
            </a:r>
            <a:endParaRPr lang="en-US" sz="2600" dirty="0"/>
          </a:p>
          <a:p>
            <a:pPr lvl="1"/>
            <a:r>
              <a:rPr lang="en-US" dirty="0"/>
              <a:t>Using matrix algebra, the program estimates the </a:t>
            </a:r>
            <a:r>
              <a:rPr lang="en-US" dirty="0" smtClean="0"/>
              <a:t>probability </a:t>
            </a:r>
            <a:r>
              <a:rPr lang="en-US" dirty="0"/>
              <a:t>of each value and picks the highest one </a:t>
            </a:r>
            <a:endParaRPr lang="en-US" dirty="0" smtClean="0"/>
          </a:p>
          <a:p>
            <a:endParaRPr lang="en-US" dirty="0"/>
          </a:p>
        </p:txBody>
      </p:sp>
    </p:spTree>
    <p:extLst>
      <p:ext uri="{BB962C8B-B14F-4D97-AF65-F5344CB8AC3E}">
        <p14:creationId xmlns:p14="http://schemas.microsoft.com/office/powerpoint/2010/main" val="139799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 </a:t>
            </a:r>
            <a:endParaRPr lang="en-US" dirty="0"/>
          </a:p>
        </p:txBody>
      </p:sp>
      <p:sp>
        <p:nvSpPr>
          <p:cNvPr id="3" name="Content Placeholder 2"/>
          <p:cNvSpPr>
            <a:spLocks noGrp="1"/>
          </p:cNvSpPr>
          <p:nvPr>
            <p:ph idx="1"/>
          </p:nvPr>
        </p:nvSpPr>
        <p:spPr/>
        <p:txBody>
          <a:bodyPr/>
          <a:lstStyle/>
          <a:p>
            <a:r>
              <a:rPr lang="en-US" dirty="0" smtClean="0"/>
              <a:t>Practical point here:</a:t>
            </a:r>
          </a:p>
          <a:p>
            <a:pPr lvl="1"/>
            <a:r>
              <a:rPr lang="en-US" dirty="0" err="1" smtClean="0"/>
              <a:t>Noncompleters</a:t>
            </a:r>
            <a:endParaRPr lang="en-US" dirty="0" smtClean="0"/>
          </a:p>
          <a:p>
            <a:pPr lvl="1"/>
            <a:r>
              <a:rPr lang="en-US" dirty="0" smtClean="0"/>
              <a:t>Breaking apart rows and columns for </a:t>
            </a:r>
            <a:r>
              <a:rPr lang="en-US" dirty="0" smtClean="0"/>
              <a:t>replacement</a:t>
            </a:r>
          </a:p>
          <a:p>
            <a:pPr lvl="2"/>
            <a:r>
              <a:rPr lang="en-US" dirty="0" smtClean="0"/>
              <a:t>Take off the bad rows</a:t>
            </a:r>
          </a:p>
          <a:p>
            <a:pPr lvl="2"/>
            <a:r>
              <a:rPr lang="en-US" dirty="0" smtClean="0"/>
              <a:t>Take off the bad columns</a:t>
            </a:r>
          </a:p>
          <a:p>
            <a:pPr lvl="2"/>
            <a:r>
              <a:rPr lang="en-US" dirty="0" smtClean="0"/>
              <a:t>Replace data</a:t>
            </a:r>
          </a:p>
          <a:p>
            <a:pPr lvl="2"/>
            <a:r>
              <a:rPr lang="en-US" dirty="0" smtClean="0"/>
              <a:t>Join back together</a:t>
            </a:r>
          </a:p>
          <a:p>
            <a:pPr lvl="3"/>
            <a:r>
              <a:rPr lang="en-US" dirty="0" smtClean="0"/>
              <a:t>Columns together</a:t>
            </a:r>
          </a:p>
          <a:p>
            <a:pPr lvl="3"/>
            <a:r>
              <a:rPr lang="en-US" dirty="0" smtClean="0"/>
              <a:t>Rows together</a:t>
            </a:r>
            <a:endParaRPr lang="en-US" dirty="0"/>
          </a:p>
        </p:txBody>
      </p:sp>
    </p:spTree>
    <p:extLst>
      <p:ext uri="{BB962C8B-B14F-4D97-AF65-F5344CB8AC3E}">
        <p14:creationId xmlns:p14="http://schemas.microsoft.com/office/powerpoint/2010/main" val="2939370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Outliers</a:t>
            </a:r>
            <a:endParaRPr lang="en-US" dirty="0"/>
          </a:p>
        </p:txBody>
      </p:sp>
      <p:sp>
        <p:nvSpPr>
          <p:cNvPr id="3" name="Content Placeholder 2"/>
          <p:cNvSpPr>
            <a:spLocks noGrp="1"/>
          </p:cNvSpPr>
          <p:nvPr>
            <p:ph idx="1"/>
          </p:nvPr>
        </p:nvSpPr>
        <p:spPr/>
        <p:txBody>
          <a:bodyPr/>
          <a:lstStyle/>
          <a:p>
            <a:r>
              <a:rPr lang="en-US" dirty="0" smtClean="0"/>
              <a:t>Outliers are case(s) with extreme value on one variable or multiple variables.</a:t>
            </a:r>
          </a:p>
          <a:p>
            <a:pPr lvl="1"/>
            <a:r>
              <a:rPr lang="en-US" dirty="0" err="1" smtClean="0"/>
              <a:t>Univariate</a:t>
            </a:r>
            <a:r>
              <a:rPr lang="en-US" dirty="0" smtClean="0"/>
              <a:t> outliers: you are an outlier for one variable.</a:t>
            </a:r>
          </a:p>
          <a:p>
            <a:pPr lvl="1"/>
            <a:r>
              <a:rPr lang="en-US" dirty="0" smtClean="0"/>
              <a:t>Multivariate outliers: you are an outlier for multiple variables. Your pattern of data is weird. </a:t>
            </a:r>
          </a:p>
          <a:p>
            <a:pPr lvl="1"/>
            <a:endParaRPr lang="en-US" dirty="0"/>
          </a:p>
        </p:txBody>
      </p:sp>
    </p:spTree>
    <p:extLst>
      <p:ext uri="{BB962C8B-B14F-4D97-AF65-F5344CB8AC3E}">
        <p14:creationId xmlns:p14="http://schemas.microsoft.com/office/powerpoint/2010/main" val="1983430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a:t>
            </a:r>
            <a:endParaRPr lang="en-US" dirty="0"/>
          </a:p>
        </p:txBody>
      </p:sp>
      <p:sp>
        <p:nvSpPr>
          <p:cNvPr id="3" name="Content Placeholder 2"/>
          <p:cNvSpPr>
            <a:spLocks noGrp="1"/>
          </p:cNvSpPr>
          <p:nvPr>
            <p:ph idx="1"/>
          </p:nvPr>
        </p:nvSpPr>
        <p:spPr/>
        <p:txBody>
          <a:bodyPr/>
          <a:lstStyle/>
          <a:p>
            <a:r>
              <a:rPr lang="en-US" dirty="0" smtClean="0"/>
              <a:t>You can check for </a:t>
            </a:r>
            <a:r>
              <a:rPr lang="en-US" dirty="0" err="1" smtClean="0"/>
              <a:t>univariate</a:t>
            </a:r>
            <a:r>
              <a:rPr lang="en-US" dirty="0" smtClean="0"/>
              <a:t> outliers, but when you have a big dataset, that’s really not necessary. </a:t>
            </a:r>
          </a:p>
          <a:p>
            <a:pPr lvl="1"/>
            <a:r>
              <a:rPr lang="en-US" dirty="0" smtClean="0"/>
              <a:t>We will cover how to check for </a:t>
            </a:r>
            <a:r>
              <a:rPr lang="en-US" dirty="0" err="1" smtClean="0"/>
              <a:t>univariate</a:t>
            </a:r>
            <a:r>
              <a:rPr lang="en-US" dirty="0" smtClean="0"/>
              <a:t> outliers when necessary, since it really only applies to those analyses (when you have 1 DV like ANOVA). </a:t>
            </a:r>
            <a:endParaRPr lang="en-US" dirty="0"/>
          </a:p>
        </p:txBody>
      </p:sp>
    </p:spTree>
    <p:extLst>
      <p:ext uri="{BB962C8B-B14F-4D97-AF65-F5344CB8AC3E}">
        <p14:creationId xmlns:p14="http://schemas.microsoft.com/office/powerpoint/2010/main" val="2433594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a:t>
            </a:r>
            <a:endParaRPr lang="en-US" dirty="0"/>
          </a:p>
        </p:txBody>
      </p:sp>
      <p:sp>
        <p:nvSpPr>
          <p:cNvPr id="3" name="Content Placeholder 2"/>
          <p:cNvSpPr>
            <a:spLocks noGrp="1"/>
          </p:cNvSpPr>
          <p:nvPr>
            <p:ph idx="1"/>
          </p:nvPr>
        </p:nvSpPr>
        <p:spPr/>
        <p:txBody>
          <a:bodyPr/>
          <a:lstStyle/>
          <a:p>
            <a:r>
              <a:rPr lang="en-US" dirty="0" smtClean="0"/>
              <a:t>Multivariate – check with </a:t>
            </a:r>
            <a:r>
              <a:rPr lang="en-US" dirty="0" err="1" smtClean="0"/>
              <a:t>Mahalanobis</a:t>
            </a:r>
            <a:r>
              <a:rPr lang="en-US" dirty="0" smtClean="0"/>
              <a:t> distance. </a:t>
            </a:r>
          </a:p>
          <a:p>
            <a:pPr lvl="1"/>
            <a:r>
              <a:rPr lang="en-US" dirty="0" err="1"/>
              <a:t>Mahalanobis</a:t>
            </a:r>
            <a:r>
              <a:rPr lang="en-US" dirty="0"/>
              <a:t> distance – distance of a case from the centroid of rest of cases. Centroid is created by plotting the means of the all the variables (like an average of averages), and then seeing how far each person’s scores are from the middle.</a:t>
            </a:r>
          </a:p>
          <a:p>
            <a:pPr lvl="1"/>
            <a:endParaRPr lang="en-US" dirty="0"/>
          </a:p>
        </p:txBody>
      </p:sp>
    </p:spTree>
    <p:extLst>
      <p:ext uri="{BB962C8B-B14F-4D97-AF65-F5344CB8AC3E}">
        <p14:creationId xmlns:p14="http://schemas.microsoft.com/office/powerpoint/2010/main" val="274778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a:t>
            </a:r>
            <a:endParaRPr lang="en-US" dirty="0"/>
          </a:p>
        </p:txBody>
      </p:sp>
      <p:sp>
        <p:nvSpPr>
          <p:cNvPr id="3" name="Content Placeholder 2"/>
          <p:cNvSpPr>
            <a:spLocks noGrp="1"/>
          </p:cNvSpPr>
          <p:nvPr>
            <p:ph idx="1"/>
          </p:nvPr>
        </p:nvSpPr>
        <p:spPr/>
        <p:txBody>
          <a:bodyPr/>
          <a:lstStyle/>
          <a:p>
            <a:r>
              <a:rPr lang="en-US" dirty="0"/>
              <a:t>How to check:</a:t>
            </a:r>
          </a:p>
          <a:p>
            <a:pPr lvl="1"/>
            <a:r>
              <a:rPr lang="en-US" dirty="0"/>
              <a:t>Create </a:t>
            </a:r>
            <a:r>
              <a:rPr lang="en-US" dirty="0" err="1"/>
              <a:t>Mahalanobis</a:t>
            </a:r>
            <a:r>
              <a:rPr lang="en-US" dirty="0"/>
              <a:t> </a:t>
            </a:r>
            <a:r>
              <a:rPr lang="en-US" dirty="0" smtClean="0"/>
              <a:t>scores.</a:t>
            </a:r>
            <a:endParaRPr lang="en-US" sz="2600" dirty="0"/>
          </a:p>
          <a:p>
            <a:pPr lvl="1"/>
            <a:r>
              <a:rPr lang="en-US" dirty="0"/>
              <a:t>Use the chi-square function to find the cut off score (anything past this score is an outlier).</a:t>
            </a:r>
            <a:endParaRPr lang="en-US" sz="2600" dirty="0"/>
          </a:p>
          <a:p>
            <a:pPr lvl="1"/>
            <a:r>
              <a:rPr lang="en-US" i="1" dirty="0" err="1"/>
              <a:t>df</a:t>
            </a:r>
            <a:r>
              <a:rPr lang="en-US" dirty="0"/>
              <a:t>  = the number of variables you are testing (important: testing! Not all the variables!)</a:t>
            </a:r>
            <a:endParaRPr lang="en-US" sz="2600" dirty="0"/>
          </a:p>
          <a:p>
            <a:pPr lvl="1"/>
            <a:r>
              <a:rPr lang="en-US" dirty="0"/>
              <a:t>Use the </a:t>
            </a:r>
            <a:r>
              <a:rPr lang="en-US" i="1" dirty="0"/>
              <a:t>p</a:t>
            </a:r>
            <a:r>
              <a:rPr lang="en-US" dirty="0"/>
              <a:t> &lt; .001 value.</a:t>
            </a:r>
            <a:endParaRPr lang="en-US" sz="2600" dirty="0"/>
          </a:p>
          <a:p>
            <a:endParaRPr lang="en-US" dirty="0"/>
          </a:p>
        </p:txBody>
      </p:sp>
    </p:spTree>
    <p:extLst>
      <p:ext uri="{BB962C8B-B14F-4D97-AF65-F5344CB8AC3E}">
        <p14:creationId xmlns:p14="http://schemas.microsoft.com/office/powerpoint/2010/main" val="81232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lstStyle/>
          <a:p>
            <a:r>
              <a:rPr lang="en-US" dirty="0"/>
              <a:t>Data screening is very important to make sure you’ve met all your assumptions, outliers, and error problems.  Each type of analysis will have different types of data screening.  This </a:t>
            </a:r>
            <a:r>
              <a:rPr lang="en-US" dirty="0" smtClean="0"/>
              <a:t>lecture lists </a:t>
            </a:r>
            <a:r>
              <a:rPr lang="en-US" dirty="0"/>
              <a:t>all the types, and check out the individual analysis for the important ones.</a:t>
            </a:r>
          </a:p>
          <a:p>
            <a:endParaRPr lang="en-US" dirty="0"/>
          </a:p>
        </p:txBody>
      </p:sp>
    </p:spTree>
    <p:extLst>
      <p:ext uri="{BB962C8B-B14F-4D97-AF65-F5344CB8AC3E}">
        <p14:creationId xmlns:p14="http://schemas.microsoft.com/office/powerpoint/2010/main" val="3920175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a:t>
            </a:r>
            <a:endParaRPr lang="en-US" dirty="0"/>
          </a:p>
        </p:txBody>
      </p:sp>
      <p:pic>
        <p:nvPicPr>
          <p:cNvPr id="4" name="Picture 3"/>
          <p:cNvPicPr>
            <a:picLocks noChangeAspect="1"/>
          </p:cNvPicPr>
          <p:nvPr/>
        </p:nvPicPr>
        <p:blipFill>
          <a:blip r:embed="rId2"/>
          <a:stretch>
            <a:fillRect/>
          </a:stretch>
        </p:blipFill>
        <p:spPr>
          <a:xfrm>
            <a:off x="0" y="0"/>
            <a:ext cx="6972300" cy="5943600"/>
          </a:xfrm>
          <a:prstGeom prst="rect">
            <a:avLst/>
          </a:prstGeom>
        </p:spPr>
      </p:pic>
      <p:pic>
        <p:nvPicPr>
          <p:cNvPr id="5" name="Picture 4"/>
          <p:cNvPicPr>
            <a:picLocks noChangeAspect="1"/>
          </p:cNvPicPr>
          <p:nvPr/>
        </p:nvPicPr>
        <p:blipFill>
          <a:blip r:embed="rId3"/>
          <a:stretch>
            <a:fillRect/>
          </a:stretch>
        </p:blipFill>
        <p:spPr>
          <a:xfrm>
            <a:off x="4749800" y="3390900"/>
            <a:ext cx="4445000" cy="3467100"/>
          </a:xfrm>
          <a:prstGeom prst="rect">
            <a:avLst/>
          </a:prstGeom>
        </p:spPr>
      </p:pic>
    </p:spTree>
    <p:extLst>
      <p:ext uri="{BB962C8B-B14F-4D97-AF65-F5344CB8AC3E}">
        <p14:creationId xmlns:p14="http://schemas.microsoft.com/office/powerpoint/2010/main" val="568397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a:t>
            </a:r>
            <a:endParaRPr lang="en-US" dirty="0"/>
          </a:p>
        </p:txBody>
      </p:sp>
      <p:sp>
        <p:nvSpPr>
          <p:cNvPr id="3" name="Content Placeholder 2"/>
          <p:cNvSpPr>
            <a:spLocks noGrp="1"/>
          </p:cNvSpPr>
          <p:nvPr>
            <p:ph idx="1"/>
          </p:nvPr>
        </p:nvSpPr>
        <p:spPr/>
        <p:txBody>
          <a:bodyPr/>
          <a:lstStyle/>
          <a:p>
            <a:r>
              <a:rPr lang="en-US" dirty="0" smtClean="0"/>
              <a:t>Regression based outlier analyses:</a:t>
            </a:r>
          </a:p>
          <a:p>
            <a:pPr lvl="1"/>
            <a:r>
              <a:rPr lang="en-US" dirty="0" smtClean="0"/>
              <a:t>Discrepancy – </a:t>
            </a:r>
            <a:r>
              <a:rPr lang="en-US" dirty="0"/>
              <a:t>a score that is far out on line but doesn’t influence regression slopes (measured by leverage values).</a:t>
            </a:r>
          </a:p>
          <a:p>
            <a:pPr lvl="1"/>
            <a:r>
              <a:rPr lang="en-US" dirty="0" smtClean="0"/>
              <a:t>Leverage – </a:t>
            </a:r>
            <a:r>
              <a:rPr lang="en-US" dirty="0"/>
              <a:t>a score that is far away from everyone else that affects the slope </a:t>
            </a:r>
          </a:p>
          <a:p>
            <a:pPr lvl="1"/>
            <a:r>
              <a:rPr lang="en-US" dirty="0"/>
              <a:t>Influence – product of leverage and discrepancy (measured by Cook’s values).</a:t>
            </a:r>
            <a:r>
              <a:rPr lang="en-US" dirty="0" smtClean="0">
                <a:effectLst/>
              </a:rPr>
              <a:t> </a:t>
            </a:r>
            <a:endParaRPr lang="en-US" dirty="0"/>
          </a:p>
        </p:txBody>
      </p:sp>
    </p:spTree>
    <p:extLst>
      <p:ext uri="{BB962C8B-B14F-4D97-AF65-F5344CB8AC3E}">
        <p14:creationId xmlns:p14="http://schemas.microsoft.com/office/powerpoint/2010/main" val="1995844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a:t>
            </a:r>
            <a:endParaRPr lang="en-US" dirty="0"/>
          </a:p>
        </p:txBody>
      </p:sp>
      <p:sp>
        <p:nvSpPr>
          <p:cNvPr id="3" name="Content Placeholder 2"/>
          <p:cNvSpPr>
            <a:spLocks noGrp="1"/>
          </p:cNvSpPr>
          <p:nvPr>
            <p:ph idx="1"/>
          </p:nvPr>
        </p:nvSpPr>
        <p:spPr/>
        <p:txBody>
          <a:bodyPr/>
          <a:lstStyle/>
          <a:p>
            <a:r>
              <a:rPr lang="en-US" dirty="0"/>
              <a:t>What do I do with them when I find them?</a:t>
            </a:r>
          </a:p>
          <a:p>
            <a:pPr lvl="1"/>
            <a:r>
              <a:rPr lang="en-US" dirty="0"/>
              <a:t>Ask yourself:</a:t>
            </a:r>
          </a:p>
          <a:p>
            <a:pPr lvl="2"/>
            <a:r>
              <a:rPr lang="en-US" dirty="0"/>
              <a:t>Did they do the study correctly? </a:t>
            </a:r>
            <a:endParaRPr lang="en-US" sz="2200" dirty="0"/>
          </a:p>
          <a:p>
            <a:pPr lvl="2"/>
            <a:r>
              <a:rPr lang="en-US" dirty="0"/>
              <a:t>Are they part of the population you wanted?</a:t>
            </a:r>
            <a:endParaRPr lang="en-US" sz="2200" dirty="0"/>
          </a:p>
          <a:p>
            <a:pPr lvl="1"/>
            <a:r>
              <a:rPr lang="en-US" dirty="0"/>
              <a:t>Eliminate them</a:t>
            </a:r>
          </a:p>
          <a:p>
            <a:pPr lvl="1"/>
            <a:r>
              <a:rPr lang="en-US" dirty="0"/>
              <a:t>Leave them in</a:t>
            </a:r>
          </a:p>
          <a:p>
            <a:endParaRPr lang="en-US" dirty="0"/>
          </a:p>
        </p:txBody>
      </p:sp>
    </p:spTree>
    <p:extLst>
      <p:ext uri="{BB962C8B-B14F-4D97-AF65-F5344CB8AC3E}">
        <p14:creationId xmlns:p14="http://schemas.microsoft.com/office/powerpoint/2010/main" val="1427715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Checks</a:t>
            </a:r>
            <a:endParaRPr lang="en-US" dirty="0"/>
          </a:p>
        </p:txBody>
      </p:sp>
      <p:sp>
        <p:nvSpPr>
          <p:cNvPr id="3" name="Content Placeholder 2"/>
          <p:cNvSpPr>
            <a:spLocks noGrp="1"/>
          </p:cNvSpPr>
          <p:nvPr>
            <p:ph idx="1"/>
          </p:nvPr>
        </p:nvSpPr>
        <p:spPr/>
        <p:txBody>
          <a:bodyPr/>
          <a:lstStyle/>
          <a:p>
            <a:r>
              <a:rPr lang="en-US" dirty="0" err="1" smtClean="0"/>
              <a:t>Additivity</a:t>
            </a:r>
            <a:r>
              <a:rPr lang="en-US" dirty="0" smtClean="0"/>
              <a:t> </a:t>
            </a:r>
          </a:p>
          <a:p>
            <a:r>
              <a:rPr lang="en-US" dirty="0" smtClean="0"/>
              <a:t>Normality</a:t>
            </a:r>
          </a:p>
          <a:p>
            <a:r>
              <a:rPr lang="en-US" dirty="0" smtClean="0"/>
              <a:t>Linearity </a:t>
            </a:r>
          </a:p>
          <a:p>
            <a:r>
              <a:rPr lang="en-US" dirty="0" smtClean="0"/>
              <a:t>Homogeneity</a:t>
            </a:r>
          </a:p>
          <a:p>
            <a:r>
              <a:rPr lang="en-US" dirty="0" smtClean="0"/>
              <a:t>Homoscedasticity </a:t>
            </a:r>
          </a:p>
          <a:p>
            <a:endParaRPr lang="en-US" dirty="0"/>
          </a:p>
        </p:txBody>
      </p:sp>
    </p:spTree>
    <p:extLst>
      <p:ext uri="{BB962C8B-B14F-4D97-AF65-F5344CB8AC3E}">
        <p14:creationId xmlns:p14="http://schemas.microsoft.com/office/powerpoint/2010/main" val="4185660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Additivity</a:t>
            </a:r>
            <a:endParaRPr lang="en-US" dirty="0"/>
          </a:p>
        </p:txBody>
      </p:sp>
      <p:sp>
        <p:nvSpPr>
          <p:cNvPr id="3" name="Content Placeholder 2"/>
          <p:cNvSpPr>
            <a:spLocks noGrp="1"/>
          </p:cNvSpPr>
          <p:nvPr>
            <p:ph idx="1"/>
          </p:nvPr>
        </p:nvSpPr>
        <p:spPr/>
        <p:txBody>
          <a:bodyPr/>
          <a:lstStyle/>
          <a:p>
            <a:r>
              <a:rPr lang="en-US" dirty="0" err="1" smtClean="0"/>
              <a:t>Additivity</a:t>
            </a:r>
            <a:r>
              <a:rPr lang="en-US" dirty="0" smtClean="0"/>
              <a:t> is the assumption that each variable </a:t>
            </a:r>
            <a:r>
              <a:rPr lang="en-US" i="1" dirty="0" smtClean="0"/>
              <a:t>adds</a:t>
            </a:r>
            <a:r>
              <a:rPr lang="en-US" dirty="0" smtClean="0"/>
              <a:t> something to the analysis.</a:t>
            </a:r>
          </a:p>
          <a:p>
            <a:r>
              <a:rPr lang="en-US" dirty="0" smtClean="0"/>
              <a:t>Often, this assumption is thought of as the </a:t>
            </a:r>
            <a:r>
              <a:rPr lang="en-US" i="1" dirty="0" smtClean="0"/>
              <a:t>lack </a:t>
            </a:r>
            <a:r>
              <a:rPr lang="en-US" dirty="0" smtClean="0"/>
              <a:t>of </a:t>
            </a:r>
            <a:r>
              <a:rPr lang="en-US" dirty="0" err="1" smtClean="0"/>
              <a:t>multicollinearity</a:t>
            </a:r>
            <a:r>
              <a:rPr lang="en-US" dirty="0" smtClean="0"/>
              <a:t>.</a:t>
            </a:r>
          </a:p>
          <a:p>
            <a:pPr lvl="1"/>
            <a:r>
              <a:rPr lang="en-US" dirty="0" smtClean="0"/>
              <a:t>Which is when variables are too highly correlated. </a:t>
            </a:r>
          </a:p>
          <a:p>
            <a:pPr lvl="1"/>
            <a:r>
              <a:rPr lang="en-US" dirty="0" smtClean="0"/>
              <a:t>What is too high? General rule = r &gt; .90</a:t>
            </a:r>
            <a:endParaRPr lang="en-US" dirty="0"/>
          </a:p>
        </p:txBody>
      </p:sp>
    </p:spTree>
    <p:extLst>
      <p:ext uri="{BB962C8B-B14F-4D97-AF65-F5344CB8AC3E}">
        <p14:creationId xmlns:p14="http://schemas.microsoft.com/office/powerpoint/2010/main" val="1648094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Additivity</a:t>
            </a:r>
            <a:endParaRPr lang="en-US" dirty="0"/>
          </a:p>
        </p:txBody>
      </p:sp>
      <p:sp>
        <p:nvSpPr>
          <p:cNvPr id="3" name="Content Placeholder 2"/>
          <p:cNvSpPr>
            <a:spLocks noGrp="1"/>
          </p:cNvSpPr>
          <p:nvPr>
            <p:ph idx="1"/>
          </p:nvPr>
        </p:nvSpPr>
        <p:spPr/>
        <p:txBody>
          <a:bodyPr/>
          <a:lstStyle/>
          <a:p>
            <a:r>
              <a:rPr lang="en-US" dirty="0" smtClean="0"/>
              <a:t>So, we don’t want to use two variables in an analysis they are essentially the same.</a:t>
            </a:r>
          </a:p>
          <a:p>
            <a:pPr lvl="1"/>
            <a:r>
              <a:rPr lang="en-US" dirty="0" smtClean="0"/>
              <a:t>Lowers power</a:t>
            </a:r>
          </a:p>
          <a:p>
            <a:pPr lvl="1"/>
            <a:r>
              <a:rPr lang="en-US" dirty="0" smtClean="0"/>
              <a:t>Doesn’t run</a:t>
            </a:r>
          </a:p>
          <a:p>
            <a:pPr lvl="1"/>
            <a:r>
              <a:rPr lang="en-US" dirty="0" smtClean="0"/>
              <a:t>Waste of time</a:t>
            </a:r>
          </a:p>
          <a:p>
            <a:pPr marL="342900" lvl="1" indent="-342900">
              <a:buFont typeface="Arial"/>
              <a:buChar char="•"/>
            </a:pPr>
            <a:r>
              <a:rPr lang="en-US" dirty="0"/>
              <a:t>If you get a “singular matrix” error, you’ve used two variables in an analysis that are too </a:t>
            </a:r>
            <a:r>
              <a:rPr lang="en-US" dirty="0" smtClean="0"/>
              <a:t>similar or the variance of a variable is essentially zero.</a:t>
            </a:r>
            <a:endParaRPr lang="en-US" sz="2400" dirty="0"/>
          </a:p>
          <a:p>
            <a:endParaRPr lang="en-US" dirty="0"/>
          </a:p>
        </p:txBody>
      </p:sp>
    </p:spTree>
    <p:extLst>
      <p:ext uri="{BB962C8B-B14F-4D97-AF65-F5344CB8AC3E}">
        <p14:creationId xmlns:p14="http://schemas.microsoft.com/office/powerpoint/2010/main" val="4011504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 Checks</a:t>
            </a:r>
            <a:endParaRPr lang="en-US" dirty="0"/>
          </a:p>
        </p:txBody>
      </p:sp>
      <p:sp>
        <p:nvSpPr>
          <p:cNvPr id="3" name="Content Placeholder 2"/>
          <p:cNvSpPr>
            <a:spLocks noGrp="1"/>
          </p:cNvSpPr>
          <p:nvPr>
            <p:ph idx="1"/>
          </p:nvPr>
        </p:nvSpPr>
        <p:spPr/>
        <p:txBody>
          <a:bodyPr/>
          <a:lstStyle/>
          <a:p>
            <a:pPr marL="342900" lvl="1" indent="-342900">
              <a:buFont typeface="Arial"/>
              <a:buChar char="•"/>
            </a:pPr>
            <a:r>
              <a:rPr lang="en-US" dirty="0"/>
              <a:t>A quick note: for many of the statistical tests you would run, there are diagnostic plots / assumptions built into them. This guide lets you apply data screening to any analysis, if you wanted to learn one set of rules, rather than one for each analysis. (BUT there are still things that only apply to ANOVA that you’d want to add when you run ANOVA). </a:t>
            </a:r>
            <a:endParaRPr lang="en-US" sz="2400" dirty="0"/>
          </a:p>
          <a:p>
            <a:endParaRPr lang="en-US" dirty="0"/>
          </a:p>
        </p:txBody>
      </p:sp>
    </p:spTree>
    <p:extLst>
      <p:ext uri="{BB962C8B-B14F-4D97-AF65-F5344CB8AC3E}">
        <p14:creationId xmlns:p14="http://schemas.microsoft.com/office/powerpoint/2010/main" val="1130504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 ANOVA, t-tests, correlation: you will use a </a:t>
            </a:r>
            <a:r>
              <a:rPr lang="en-US" i="1" dirty="0"/>
              <a:t>fake </a:t>
            </a:r>
            <a:r>
              <a:rPr lang="en-US" dirty="0"/>
              <a:t>regression analyses – it’s considered fake because it’s not the real analysis, just a way to get the information you need to do data screening.</a:t>
            </a:r>
          </a:p>
          <a:p>
            <a:r>
              <a:rPr lang="en-US" dirty="0"/>
              <a:t>For regression based tests: you can run the </a:t>
            </a:r>
            <a:r>
              <a:rPr lang="en-US" i="1" dirty="0"/>
              <a:t>real</a:t>
            </a:r>
            <a:r>
              <a:rPr lang="en-US" dirty="0"/>
              <a:t> regression analysis to get the same information.  The rules are altered slightly, so make sure you make notes in the regression section on what’s different.</a:t>
            </a:r>
          </a:p>
          <a:p>
            <a:endParaRPr lang="en-US" dirty="0"/>
          </a:p>
        </p:txBody>
      </p:sp>
    </p:spTree>
    <p:extLst>
      <p:ext uri="{BB962C8B-B14F-4D97-AF65-F5344CB8AC3E}">
        <p14:creationId xmlns:p14="http://schemas.microsoft.com/office/powerpoint/2010/main" val="780028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 Checks</a:t>
            </a:r>
            <a:endParaRPr lang="en-US" dirty="0"/>
          </a:p>
        </p:txBody>
      </p:sp>
      <p:sp>
        <p:nvSpPr>
          <p:cNvPr id="3" name="Content Placeholder 2"/>
          <p:cNvSpPr>
            <a:spLocks noGrp="1"/>
          </p:cNvSpPr>
          <p:nvPr>
            <p:ph idx="1"/>
          </p:nvPr>
        </p:nvSpPr>
        <p:spPr/>
        <p:txBody>
          <a:bodyPr>
            <a:normAutofit lnSpcReduction="10000"/>
          </a:bodyPr>
          <a:lstStyle/>
          <a:p>
            <a:r>
              <a:rPr lang="en-US" dirty="0" smtClean="0"/>
              <a:t>The random thing and why chi square:</a:t>
            </a:r>
          </a:p>
          <a:p>
            <a:pPr lvl="1"/>
            <a:r>
              <a:rPr lang="en-US" dirty="0"/>
              <a:t>Why chi-square?  </a:t>
            </a:r>
            <a:endParaRPr lang="en-US" dirty="0" smtClean="0"/>
          </a:p>
          <a:p>
            <a:pPr lvl="1"/>
            <a:r>
              <a:rPr lang="en-US" dirty="0" smtClean="0"/>
              <a:t>For </a:t>
            </a:r>
            <a:r>
              <a:rPr lang="en-US" dirty="0"/>
              <a:t>many of these assumptions, the errors should be chi-square distributed (aka lots of small errors, only a few big ones). </a:t>
            </a:r>
            <a:endParaRPr lang="en-US" dirty="0" smtClean="0"/>
          </a:p>
          <a:p>
            <a:pPr lvl="1"/>
            <a:r>
              <a:rPr lang="en-US" dirty="0" smtClean="0"/>
              <a:t>However</a:t>
            </a:r>
            <a:r>
              <a:rPr lang="en-US" dirty="0"/>
              <a:t>, the standardized errors should be normally distributed around zero (don’t get these two things confused – we want the actual error numbers to be chi-square distributed, the </a:t>
            </a:r>
            <a:r>
              <a:rPr lang="en-US" dirty="0" smtClean="0"/>
              <a:t>standardized ones </a:t>
            </a:r>
            <a:r>
              <a:rPr lang="en-US" dirty="0"/>
              <a:t>to be normal). </a:t>
            </a:r>
          </a:p>
          <a:p>
            <a:pPr lvl="1"/>
            <a:endParaRPr lang="en-US" dirty="0"/>
          </a:p>
        </p:txBody>
      </p:sp>
    </p:spTree>
    <p:extLst>
      <p:ext uri="{BB962C8B-B14F-4D97-AF65-F5344CB8AC3E}">
        <p14:creationId xmlns:p14="http://schemas.microsoft.com/office/powerpoint/2010/main" val="1512407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 Checks</a:t>
            </a:r>
            <a:endParaRPr lang="en-US" dirty="0"/>
          </a:p>
        </p:txBody>
      </p:sp>
      <p:sp>
        <p:nvSpPr>
          <p:cNvPr id="3" name="Content Placeholder 2"/>
          <p:cNvSpPr>
            <a:spLocks noGrp="1"/>
          </p:cNvSpPr>
          <p:nvPr>
            <p:ph idx="1"/>
          </p:nvPr>
        </p:nvSpPr>
        <p:spPr/>
        <p:txBody>
          <a:bodyPr/>
          <a:lstStyle/>
          <a:p>
            <a:r>
              <a:rPr lang="en-US" dirty="0" smtClean="0"/>
              <a:t>For each of these assumptions, there are ways to check the </a:t>
            </a:r>
            <a:r>
              <a:rPr lang="en-US" dirty="0" err="1" smtClean="0"/>
              <a:t>univariate</a:t>
            </a:r>
            <a:r>
              <a:rPr lang="en-US" dirty="0" smtClean="0"/>
              <a:t> and multivariate issues.</a:t>
            </a:r>
          </a:p>
          <a:p>
            <a:r>
              <a:rPr lang="en-US" dirty="0" smtClean="0"/>
              <a:t>Start with the multivariate </a:t>
            </a:r>
            <a:r>
              <a:rPr lang="en-US" dirty="0" smtClean="0">
                <a:sym typeface="Wingdings"/>
              </a:rPr>
              <a:t> if it’s bad, then check the </a:t>
            </a:r>
            <a:r>
              <a:rPr lang="en-US" dirty="0" err="1" smtClean="0">
                <a:sym typeface="Wingdings"/>
              </a:rPr>
              <a:t>univariate</a:t>
            </a:r>
            <a:r>
              <a:rPr lang="en-US" dirty="0" smtClean="0">
                <a:sym typeface="Wingdings"/>
              </a:rPr>
              <a:t>. </a:t>
            </a:r>
            <a:endParaRPr lang="en-US" dirty="0"/>
          </a:p>
        </p:txBody>
      </p:sp>
    </p:spTree>
    <p:extLst>
      <p:ext uri="{BB962C8B-B14F-4D97-AF65-F5344CB8AC3E}">
        <p14:creationId xmlns:p14="http://schemas.microsoft.com/office/powerpoint/2010/main" val="90732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IMPORTANT RULE</a:t>
            </a:r>
            <a:endParaRPr lang="en-US" dirty="0"/>
          </a:p>
        </p:txBody>
      </p:sp>
      <p:sp>
        <p:nvSpPr>
          <p:cNvPr id="3" name="Content Placeholder 2"/>
          <p:cNvSpPr>
            <a:spLocks noGrp="1"/>
          </p:cNvSpPr>
          <p:nvPr>
            <p:ph idx="1"/>
          </p:nvPr>
        </p:nvSpPr>
        <p:spPr/>
        <p:txBody>
          <a:bodyPr/>
          <a:lstStyle/>
          <a:p>
            <a:r>
              <a:rPr lang="en-US" b="1" dirty="0"/>
              <a:t>Hypothesis testing:</a:t>
            </a:r>
            <a:r>
              <a:rPr lang="en-US" dirty="0"/>
              <a:t> Traditionally we use </a:t>
            </a:r>
            <a:r>
              <a:rPr lang="en-US" i="1" dirty="0"/>
              <a:t>p </a:t>
            </a:r>
            <a:r>
              <a:rPr lang="en-US" dirty="0"/>
              <a:t>&lt; .05 (so you want values less than .05 because that’s what you are trying to find … statistically significant).</a:t>
            </a:r>
          </a:p>
          <a:p>
            <a:endParaRPr lang="en-US" dirty="0"/>
          </a:p>
        </p:txBody>
      </p:sp>
    </p:spTree>
    <p:extLst>
      <p:ext uri="{BB962C8B-B14F-4D97-AF65-F5344CB8AC3E}">
        <p14:creationId xmlns:p14="http://schemas.microsoft.com/office/powerpoint/2010/main" val="1684381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Normality</a:t>
            </a:r>
            <a:endParaRPr lang="en-US" dirty="0"/>
          </a:p>
        </p:txBody>
      </p:sp>
      <p:sp>
        <p:nvSpPr>
          <p:cNvPr id="3" name="Content Placeholder 2"/>
          <p:cNvSpPr>
            <a:spLocks noGrp="1"/>
          </p:cNvSpPr>
          <p:nvPr>
            <p:ph idx="1"/>
          </p:nvPr>
        </p:nvSpPr>
        <p:spPr/>
        <p:txBody>
          <a:bodyPr/>
          <a:lstStyle/>
          <a:p>
            <a:r>
              <a:rPr lang="en-US" dirty="0" smtClean="0"/>
              <a:t>The assumption of normality is that the </a:t>
            </a:r>
            <a:r>
              <a:rPr lang="en-US" i="1" dirty="0" smtClean="0"/>
              <a:t>sampling distribution </a:t>
            </a:r>
            <a:r>
              <a:rPr lang="en-US" dirty="0" smtClean="0"/>
              <a:t>is normal.</a:t>
            </a:r>
          </a:p>
          <a:p>
            <a:pPr lvl="1"/>
            <a:r>
              <a:rPr lang="en-US" dirty="0" smtClean="0"/>
              <a:t>Not the sample.</a:t>
            </a:r>
          </a:p>
          <a:p>
            <a:pPr lvl="1"/>
            <a:r>
              <a:rPr lang="en-US" dirty="0" smtClean="0"/>
              <a:t>Not the population.</a:t>
            </a:r>
          </a:p>
          <a:p>
            <a:pPr lvl="1"/>
            <a:r>
              <a:rPr lang="en-US" dirty="0" smtClean="0"/>
              <a:t>Distribution bunnies to the rescue!</a:t>
            </a:r>
            <a:endParaRPr lang="en-US" dirty="0"/>
          </a:p>
        </p:txBody>
      </p:sp>
    </p:spTree>
    <p:extLst>
      <p:ext uri="{BB962C8B-B14F-4D97-AF65-F5344CB8AC3E}">
        <p14:creationId xmlns:p14="http://schemas.microsoft.com/office/powerpoint/2010/main" val="3583420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Normality</a:t>
            </a:r>
            <a:endParaRPr lang="en-US" dirty="0"/>
          </a:p>
        </p:txBody>
      </p:sp>
      <p:sp>
        <p:nvSpPr>
          <p:cNvPr id="3" name="Content Placeholder 2"/>
          <p:cNvSpPr>
            <a:spLocks noGrp="1"/>
          </p:cNvSpPr>
          <p:nvPr>
            <p:ph idx="1"/>
          </p:nvPr>
        </p:nvSpPr>
        <p:spPr/>
        <p:txBody>
          <a:bodyPr>
            <a:normAutofit/>
          </a:bodyPr>
          <a:lstStyle/>
          <a:p>
            <a:r>
              <a:rPr lang="en-US" dirty="0"/>
              <a:t>Multivariate Normality – each variable and all linear combinations of variables are </a:t>
            </a:r>
            <a:r>
              <a:rPr lang="en-US" dirty="0" smtClean="0"/>
              <a:t>normal</a:t>
            </a:r>
          </a:p>
          <a:p>
            <a:r>
              <a:rPr lang="en-US" dirty="0" smtClean="0"/>
              <a:t>Given </a:t>
            </a:r>
            <a:r>
              <a:rPr lang="en-US" dirty="0"/>
              <a:t>the Central Limit Theorem – with </a:t>
            </a:r>
            <a:r>
              <a:rPr lang="en-US" i="1" dirty="0"/>
              <a:t>N</a:t>
            </a:r>
            <a:r>
              <a:rPr lang="en-US" dirty="0"/>
              <a:t> &gt; 30 tests are robust (meaning that you can violate this assumption and get reasonably accurate statistics)</a:t>
            </a:r>
            <a:r>
              <a:rPr lang="en-US" dirty="0" smtClean="0"/>
              <a:t>.</a:t>
            </a:r>
            <a:endParaRPr lang="en-US" dirty="0"/>
          </a:p>
        </p:txBody>
      </p:sp>
    </p:spTree>
    <p:extLst>
      <p:ext uri="{BB962C8B-B14F-4D97-AF65-F5344CB8AC3E}">
        <p14:creationId xmlns:p14="http://schemas.microsoft.com/office/powerpoint/2010/main" val="1607435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Normality</a:t>
            </a:r>
            <a:endParaRPr lang="en-US" dirty="0"/>
          </a:p>
        </p:txBody>
      </p:sp>
      <p:sp>
        <p:nvSpPr>
          <p:cNvPr id="3" name="Content Placeholder 2"/>
          <p:cNvSpPr>
            <a:spLocks noGrp="1"/>
          </p:cNvSpPr>
          <p:nvPr>
            <p:ph idx="1"/>
          </p:nvPr>
        </p:nvSpPr>
        <p:spPr/>
        <p:txBody>
          <a:bodyPr/>
          <a:lstStyle/>
          <a:p>
            <a:r>
              <a:rPr lang="en-US" dirty="0" smtClean="0"/>
              <a:t>So, the way to check for normality though, is to use the sample.</a:t>
            </a:r>
          </a:p>
          <a:p>
            <a:pPr lvl="1"/>
            <a:r>
              <a:rPr lang="en-US" dirty="0" smtClean="0"/>
              <a:t>If N &gt; 30, we tend not to worry too much.</a:t>
            </a:r>
          </a:p>
          <a:p>
            <a:pPr lvl="1"/>
            <a:r>
              <a:rPr lang="en-US" dirty="0" smtClean="0"/>
              <a:t>If N &lt; 30, and it’s bad, you may consider changing analyses. </a:t>
            </a:r>
          </a:p>
          <a:p>
            <a:pPr lvl="1"/>
            <a:endParaRPr lang="en-US" dirty="0"/>
          </a:p>
        </p:txBody>
      </p:sp>
    </p:spTree>
    <p:extLst>
      <p:ext uri="{BB962C8B-B14F-4D97-AF65-F5344CB8AC3E}">
        <p14:creationId xmlns:p14="http://schemas.microsoft.com/office/powerpoint/2010/main" val="2820283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09600"/>
            <a:ext cx="9144000" cy="5614249"/>
          </a:xfrm>
          <a:prstGeom prst="rect">
            <a:avLst/>
          </a:prstGeom>
        </p:spPr>
      </p:pic>
    </p:spTree>
    <p:extLst>
      <p:ext uri="{BB962C8B-B14F-4D97-AF65-F5344CB8AC3E}">
        <p14:creationId xmlns:p14="http://schemas.microsoft.com/office/powerpoint/2010/main" val="3985111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Linearity</a:t>
            </a:r>
            <a:endParaRPr lang="en-US" dirty="0"/>
          </a:p>
        </p:txBody>
      </p:sp>
      <p:sp>
        <p:nvSpPr>
          <p:cNvPr id="3" name="Content Placeholder 2"/>
          <p:cNvSpPr>
            <a:spLocks noGrp="1"/>
          </p:cNvSpPr>
          <p:nvPr>
            <p:ph idx="1"/>
          </p:nvPr>
        </p:nvSpPr>
        <p:spPr/>
        <p:txBody>
          <a:bodyPr/>
          <a:lstStyle/>
          <a:p>
            <a:pPr marL="342900" lvl="1" indent="-342900">
              <a:buFont typeface="Arial"/>
              <a:buChar char="•"/>
            </a:pPr>
            <a:r>
              <a:rPr lang="en-US" dirty="0"/>
              <a:t>Assumption that there is a straight line relationship between two variables (or the combination of all the variables)</a:t>
            </a:r>
            <a:endParaRPr lang="en-US" sz="2400" dirty="0"/>
          </a:p>
          <a:p>
            <a:endParaRPr lang="en-US" dirty="0"/>
          </a:p>
        </p:txBody>
      </p:sp>
    </p:spTree>
    <p:extLst>
      <p:ext uri="{BB962C8B-B14F-4D97-AF65-F5344CB8AC3E}">
        <p14:creationId xmlns:p14="http://schemas.microsoft.com/office/powerpoint/2010/main" val="698362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09600"/>
            <a:ext cx="9144000" cy="5614249"/>
          </a:xfrm>
          <a:prstGeom prst="rect">
            <a:avLst/>
          </a:prstGeom>
        </p:spPr>
      </p:pic>
    </p:spTree>
    <p:extLst>
      <p:ext uri="{BB962C8B-B14F-4D97-AF65-F5344CB8AC3E}">
        <p14:creationId xmlns:p14="http://schemas.microsoft.com/office/powerpoint/2010/main" val="276751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HomoG</a:t>
            </a:r>
            <a:r>
              <a:rPr lang="en-US" dirty="0" smtClean="0"/>
              <a:t> + S</a:t>
            </a:r>
            <a:endParaRPr lang="en-US" dirty="0"/>
          </a:p>
        </p:txBody>
      </p:sp>
      <p:sp>
        <p:nvSpPr>
          <p:cNvPr id="3" name="Content Placeholder 2"/>
          <p:cNvSpPr>
            <a:spLocks noGrp="1"/>
          </p:cNvSpPr>
          <p:nvPr>
            <p:ph idx="1"/>
          </p:nvPr>
        </p:nvSpPr>
        <p:spPr/>
        <p:txBody>
          <a:bodyPr/>
          <a:lstStyle/>
          <a:p>
            <a:pPr marL="342900" lvl="1" indent="-342900">
              <a:buFont typeface="Arial"/>
              <a:buChar char="•"/>
            </a:pPr>
            <a:r>
              <a:rPr lang="en-US" dirty="0"/>
              <a:t>Homogeneity: equal variances – the variables (or groups) have roughly equal variances. </a:t>
            </a:r>
            <a:endParaRPr lang="en-US" sz="2400" dirty="0"/>
          </a:p>
          <a:p>
            <a:pPr marL="342900" lvl="1" indent="-342900">
              <a:buFont typeface="Arial"/>
              <a:buChar char="•"/>
            </a:pPr>
            <a:r>
              <a:rPr lang="en-US" dirty="0"/>
              <a:t>Homoscedasticity: spread of the variance of a variable is the same across all values of the other variables.</a:t>
            </a:r>
            <a:endParaRPr lang="en-US" sz="2400" dirty="0"/>
          </a:p>
          <a:p>
            <a:endParaRPr lang="en-US" dirty="0"/>
          </a:p>
        </p:txBody>
      </p:sp>
    </p:spTree>
    <p:extLst>
      <p:ext uri="{BB962C8B-B14F-4D97-AF65-F5344CB8AC3E}">
        <p14:creationId xmlns:p14="http://schemas.microsoft.com/office/powerpoint/2010/main" val="940763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HomoG</a:t>
            </a:r>
            <a:r>
              <a:rPr lang="en-US" dirty="0" smtClean="0"/>
              <a:t> + S</a:t>
            </a:r>
            <a:endParaRPr lang="en-US" dirty="0"/>
          </a:p>
        </p:txBody>
      </p:sp>
      <p:sp>
        <p:nvSpPr>
          <p:cNvPr id="3" name="Content Placeholder 2"/>
          <p:cNvSpPr>
            <a:spLocks noGrp="1"/>
          </p:cNvSpPr>
          <p:nvPr>
            <p:ph idx="1"/>
          </p:nvPr>
        </p:nvSpPr>
        <p:spPr/>
        <p:txBody>
          <a:bodyPr>
            <a:normAutofit/>
          </a:bodyPr>
          <a:lstStyle/>
          <a:p>
            <a:r>
              <a:rPr lang="en-US" dirty="0"/>
              <a:t>How to check them:</a:t>
            </a:r>
          </a:p>
          <a:p>
            <a:pPr lvl="1"/>
            <a:r>
              <a:rPr lang="en-US" dirty="0"/>
              <a:t>Both of these can be checked by looking at the residual scatterplot. </a:t>
            </a:r>
          </a:p>
          <a:p>
            <a:pPr lvl="1"/>
            <a:r>
              <a:rPr lang="en-US" dirty="0"/>
              <a:t>Fitted values = the predicted score for a person in your regression.</a:t>
            </a:r>
          </a:p>
          <a:p>
            <a:pPr lvl="1"/>
            <a:r>
              <a:rPr lang="en-US" dirty="0"/>
              <a:t>Residuals = the difference between the predicted score and a person’s actual score in the regression (y – y hat).</a:t>
            </a:r>
          </a:p>
          <a:p>
            <a:endParaRPr lang="en-US" dirty="0"/>
          </a:p>
        </p:txBody>
      </p:sp>
    </p:spTree>
    <p:extLst>
      <p:ext uri="{BB962C8B-B14F-4D97-AF65-F5344CB8AC3E}">
        <p14:creationId xmlns:p14="http://schemas.microsoft.com/office/powerpoint/2010/main" val="996477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HomoG</a:t>
            </a:r>
            <a:r>
              <a:rPr lang="en-US" dirty="0" smtClean="0"/>
              <a:t> + S</a:t>
            </a:r>
            <a:endParaRPr lang="en-US" dirty="0"/>
          </a:p>
        </p:txBody>
      </p:sp>
      <p:sp>
        <p:nvSpPr>
          <p:cNvPr id="3" name="Content Placeholder 2"/>
          <p:cNvSpPr>
            <a:spLocks noGrp="1"/>
          </p:cNvSpPr>
          <p:nvPr>
            <p:ph idx="1"/>
          </p:nvPr>
        </p:nvSpPr>
        <p:spPr/>
        <p:txBody>
          <a:bodyPr/>
          <a:lstStyle/>
          <a:p>
            <a:r>
              <a:rPr lang="en-US" dirty="0" smtClean="0"/>
              <a:t>How to check them:</a:t>
            </a:r>
          </a:p>
          <a:p>
            <a:pPr lvl="1"/>
            <a:r>
              <a:rPr lang="en-US" dirty="0" smtClean="0"/>
              <a:t>We are plotting them against each other.  In theory, the residuals should be </a:t>
            </a:r>
            <a:r>
              <a:rPr lang="en-US" i="1" dirty="0" smtClean="0"/>
              <a:t>randomly distributed</a:t>
            </a:r>
            <a:r>
              <a:rPr lang="en-US" dirty="0" smtClean="0"/>
              <a:t> (hence why we created a random variable to test with).</a:t>
            </a:r>
          </a:p>
          <a:p>
            <a:pPr lvl="1"/>
            <a:r>
              <a:rPr lang="en-US" dirty="0" smtClean="0"/>
              <a:t>Therefore, they should look like a bunch of random dots.</a:t>
            </a:r>
          </a:p>
          <a:p>
            <a:endParaRPr lang="en-US" dirty="0"/>
          </a:p>
        </p:txBody>
      </p:sp>
    </p:spTree>
    <p:extLst>
      <p:ext uri="{BB962C8B-B14F-4D97-AF65-F5344CB8AC3E}">
        <p14:creationId xmlns:p14="http://schemas.microsoft.com/office/powerpoint/2010/main" val="32792422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09600"/>
            <a:ext cx="9144000" cy="5614249"/>
          </a:xfrm>
          <a:prstGeom prst="rect">
            <a:avLst/>
          </a:prstGeom>
        </p:spPr>
      </p:pic>
    </p:spTree>
    <p:extLst>
      <p:ext uri="{BB962C8B-B14F-4D97-AF65-F5344CB8AC3E}">
        <p14:creationId xmlns:p14="http://schemas.microsoft.com/office/powerpoint/2010/main" val="3231932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IMPORTANT RULE</a:t>
            </a:r>
            <a:endParaRPr lang="en-US" dirty="0"/>
          </a:p>
        </p:txBody>
      </p:sp>
      <p:sp>
        <p:nvSpPr>
          <p:cNvPr id="3" name="Content Placeholder 2"/>
          <p:cNvSpPr>
            <a:spLocks noGrp="1"/>
          </p:cNvSpPr>
          <p:nvPr>
            <p:ph idx="1"/>
          </p:nvPr>
        </p:nvSpPr>
        <p:spPr/>
        <p:txBody>
          <a:bodyPr/>
          <a:lstStyle/>
          <a:p>
            <a:r>
              <a:rPr lang="en-US" b="1" dirty="0"/>
              <a:t>Data screening: </a:t>
            </a:r>
            <a:r>
              <a:rPr lang="en-US" dirty="0"/>
              <a:t>We want to use </a:t>
            </a:r>
            <a:r>
              <a:rPr lang="en-US" i="1" dirty="0"/>
              <a:t>p</a:t>
            </a:r>
            <a:r>
              <a:rPr lang="en-US" dirty="0"/>
              <a:t> &lt; .001 because we want to make sure things are really crazy before we fix/delete/etc. If the scores are less than .1% then it’s really, really different/skewed/what have you, so you would want to fix it.</a:t>
            </a:r>
          </a:p>
          <a:p>
            <a:endParaRPr lang="en-US" dirty="0"/>
          </a:p>
        </p:txBody>
      </p:sp>
    </p:spTree>
    <p:extLst>
      <p:ext uri="{BB962C8B-B14F-4D97-AF65-F5344CB8AC3E}">
        <p14:creationId xmlns:p14="http://schemas.microsoft.com/office/powerpoint/2010/main" val="2344204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R-Tips</a:t>
            </a:r>
            <a:endParaRPr lang="en-US" dirty="0"/>
          </a:p>
        </p:txBody>
      </p:sp>
      <p:sp>
        <p:nvSpPr>
          <p:cNvPr id="3" name="Content Placeholder 2"/>
          <p:cNvSpPr>
            <a:spLocks noGrp="1"/>
          </p:cNvSpPr>
          <p:nvPr>
            <p:ph idx="1"/>
          </p:nvPr>
        </p:nvSpPr>
        <p:spPr/>
        <p:txBody>
          <a:bodyPr/>
          <a:lstStyle/>
          <a:p>
            <a:r>
              <a:rPr lang="en-US" dirty="0" smtClean="0"/>
              <a:t>Multiple datasets will be created.</a:t>
            </a:r>
          </a:p>
          <a:p>
            <a:pPr lvl="1"/>
            <a:r>
              <a:rPr lang="en-US" dirty="0" smtClean="0"/>
              <a:t>Remember to use the right data set.</a:t>
            </a:r>
          </a:p>
          <a:p>
            <a:r>
              <a:rPr lang="en-US" dirty="0" smtClean="0"/>
              <a:t>Sometimes, you don’t have problems.</a:t>
            </a:r>
          </a:p>
          <a:p>
            <a:pPr lvl="1"/>
            <a:r>
              <a:rPr lang="en-US" dirty="0" smtClean="0"/>
              <a:t>So, you would just SKIP a step making sure to use the right dataset. </a:t>
            </a:r>
          </a:p>
        </p:txBody>
      </p:sp>
    </p:spTree>
    <p:extLst>
      <p:ext uri="{BB962C8B-B14F-4D97-AF65-F5344CB8AC3E}">
        <p14:creationId xmlns:p14="http://schemas.microsoft.com/office/powerpoint/2010/main" val="1299547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Order</a:t>
            </a:r>
            <a:endParaRPr lang="en-US" dirty="0"/>
          </a:p>
        </p:txBody>
      </p:sp>
      <p:sp>
        <p:nvSpPr>
          <p:cNvPr id="3" name="Content Placeholder 2"/>
          <p:cNvSpPr>
            <a:spLocks noGrp="1"/>
          </p:cNvSpPr>
          <p:nvPr>
            <p:ph idx="1"/>
          </p:nvPr>
        </p:nvSpPr>
        <p:spPr/>
        <p:txBody>
          <a:bodyPr/>
          <a:lstStyle/>
          <a:p>
            <a:r>
              <a:rPr lang="en-US" dirty="0" smtClean="0"/>
              <a:t>IN THIS ORDER:</a:t>
            </a:r>
          </a:p>
          <a:p>
            <a:pPr lvl="1"/>
            <a:r>
              <a:rPr lang="en-US" dirty="0" smtClean="0"/>
              <a:t>Accuracy</a:t>
            </a:r>
          </a:p>
          <a:p>
            <a:pPr lvl="1"/>
            <a:r>
              <a:rPr lang="en-US" dirty="0" smtClean="0"/>
              <a:t>Missing</a:t>
            </a:r>
          </a:p>
          <a:p>
            <a:pPr lvl="1"/>
            <a:r>
              <a:rPr lang="en-US" dirty="0" smtClean="0"/>
              <a:t>Outliers</a:t>
            </a:r>
          </a:p>
          <a:p>
            <a:pPr lvl="1"/>
            <a:r>
              <a:rPr lang="en-US" dirty="0" smtClean="0"/>
              <a:t>Assumptions:</a:t>
            </a:r>
          </a:p>
          <a:p>
            <a:pPr lvl="2"/>
            <a:r>
              <a:rPr lang="en-US" dirty="0" err="1" smtClean="0"/>
              <a:t>Additivity</a:t>
            </a:r>
            <a:endParaRPr lang="en-US" dirty="0" smtClean="0"/>
          </a:p>
          <a:p>
            <a:pPr lvl="2"/>
            <a:r>
              <a:rPr lang="en-US" dirty="0" smtClean="0"/>
              <a:t>Normality</a:t>
            </a:r>
          </a:p>
          <a:p>
            <a:pPr lvl="2"/>
            <a:r>
              <a:rPr lang="en-US" dirty="0" smtClean="0"/>
              <a:t>Linearity</a:t>
            </a:r>
          </a:p>
          <a:p>
            <a:pPr lvl="2"/>
            <a:r>
              <a:rPr lang="en-US" dirty="0" smtClean="0"/>
              <a:t>Homogeneity / Homoscedasticity </a:t>
            </a:r>
            <a:endParaRPr lang="en-US" dirty="0"/>
          </a:p>
        </p:txBody>
      </p:sp>
    </p:spTree>
    <p:extLst>
      <p:ext uri="{BB962C8B-B14F-4D97-AF65-F5344CB8AC3E}">
        <p14:creationId xmlns:p14="http://schemas.microsoft.com/office/powerpoint/2010/main" val="4079110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sp>
        <p:nvSpPr>
          <p:cNvPr id="3" name="Content Placeholder 2"/>
          <p:cNvSpPr>
            <a:spLocks noGrp="1"/>
          </p:cNvSpPr>
          <p:nvPr>
            <p:ph idx="1"/>
          </p:nvPr>
        </p:nvSpPr>
        <p:spPr/>
        <p:txBody>
          <a:bodyPr/>
          <a:lstStyle/>
          <a:p>
            <a:r>
              <a:rPr lang="en-US" dirty="0"/>
              <a:t>Check for typos and problems with the dataset.</a:t>
            </a:r>
          </a:p>
          <a:p>
            <a:r>
              <a:rPr lang="en-US" dirty="0" smtClean="0"/>
              <a:t>Generally, you are looking for values that are out of range.</a:t>
            </a:r>
          </a:p>
          <a:p>
            <a:pPr lvl="1"/>
            <a:r>
              <a:rPr lang="en-US" dirty="0" smtClean="0"/>
              <a:t>Check out min and max to see if they are within what you would expect. </a:t>
            </a:r>
          </a:p>
          <a:p>
            <a:pPr lvl="1"/>
            <a:r>
              <a:rPr lang="en-US" dirty="0" err="1"/>
              <a:t>Fix’em</a:t>
            </a:r>
            <a:r>
              <a:rPr lang="en-US" dirty="0"/>
              <a:t>! Or delete that </a:t>
            </a:r>
            <a:r>
              <a:rPr lang="en-US" i="1" dirty="0"/>
              <a:t>data point</a:t>
            </a:r>
            <a:r>
              <a:rPr lang="en-US" dirty="0"/>
              <a:t>. Do not delete the whole person, just the wrong data point. </a:t>
            </a:r>
          </a:p>
          <a:p>
            <a:endParaRPr lang="en-US" dirty="0"/>
          </a:p>
        </p:txBody>
      </p:sp>
    </p:spTree>
    <p:extLst>
      <p:ext uri="{BB962C8B-B14F-4D97-AF65-F5344CB8AC3E}">
        <p14:creationId xmlns:p14="http://schemas.microsoft.com/office/powerpoint/2010/main" val="2200467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a:t>
            </a:r>
            <a:endParaRPr lang="en-US" dirty="0"/>
          </a:p>
        </p:txBody>
      </p:sp>
      <p:sp>
        <p:nvSpPr>
          <p:cNvPr id="3" name="Content Placeholder 2"/>
          <p:cNvSpPr>
            <a:spLocks noGrp="1"/>
          </p:cNvSpPr>
          <p:nvPr>
            <p:ph idx="1"/>
          </p:nvPr>
        </p:nvSpPr>
        <p:spPr/>
        <p:txBody>
          <a:bodyPr/>
          <a:lstStyle/>
          <a:p>
            <a:r>
              <a:rPr lang="en-US" dirty="0" smtClean="0"/>
              <a:t>Two types of missing data:</a:t>
            </a:r>
          </a:p>
          <a:p>
            <a:pPr lvl="1"/>
            <a:r>
              <a:rPr lang="en-US" dirty="0"/>
              <a:t>MCAR – missing completely at random (you want this)</a:t>
            </a:r>
            <a:endParaRPr lang="en-US" sz="2400" dirty="0"/>
          </a:p>
          <a:p>
            <a:pPr lvl="1"/>
            <a:r>
              <a:rPr lang="en-US" dirty="0"/>
              <a:t>MCAR – probably caused by skipping a question or missing a trial.  </a:t>
            </a:r>
          </a:p>
          <a:p>
            <a:endParaRPr lang="en-US" dirty="0"/>
          </a:p>
        </p:txBody>
      </p:sp>
    </p:spTree>
    <p:extLst>
      <p:ext uri="{BB962C8B-B14F-4D97-AF65-F5344CB8AC3E}">
        <p14:creationId xmlns:p14="http://schemas.microsoft.com/office/powerpoint/2010/main" val="1075364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a:t>
            </a:r>
            <a:endParaRPr lang="en-US" dirty="0"/>
          </a:p>
        </p:txBody>
      </p:sp>
      <p:sp>
        <p:nvSpPr>
          <p:cNvPr id="3" name="Content Placeholder 2"/>
          <p:cNvSpPr>
            <a:spLocks noGrp="1"/>
          </p:cNvSpPr>
          <p:nvPr>
            <p:ph idx="1"/>
          </p:nvPr>
        </p:nvSpPr>
        <p:spPr/>
        <p:txBody>
          <a:bodyPr/>
          <a:lstStyle/>
          <a:p>
            <a:r>
              <a:rPr lang="en-US" dirty="0" smtClean="0"/>
              <a:t>Two types of missing data:</a:t>
            </a:r>
          </a:p>
          <a:p>
            <a:pPr lvl="1"/>
            <a:r>
              <a:rPr lang="en-US" dirty="0" smtClean="0"/>
              <a:t>MNAR – missing not at random</a:t>
            </a:r>
            <a:endParaRPr lang="en-US" sz="2400" dirty="0" smtClean="0"/>
          </a:p>
          <a:p>
            <a:pPr lvl="1"/>
            <a:r>
              <a:rPr lang="en-US" dirty="0" smtClean="0"/>
              <a:t>MNAR – may be the question that’s causing a problem.  </a:t>
            </a:r>
          </a:p>
          <a:p>
            <a:pPr lvl="1"/>
            <a:r>
              <a:rPr lang="en-US" dirty="0" smtClean="0"/>
              <a:t>For instance, what if you surveyed campus about alcohol abuse?  What does it mean if everyone skips the same question? </a:t>
            </a:r>
          </a:p>
          <a:p>
            <a:endParaRPr lang="en-US" dirty="0"/>
          </a:p>
        </p:txBody>
      </p:sp>
    </p:spTree>
    <p:extLst>
      <p:ext uri="{BB962C8B-B14F-4D97-AF65-F5344CB8AC3E}">
        <p14:creationId xmlns:p14="http://schemas.microsoft.com/office/powerpoint/2010/main" val="315635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a:t>
            </a:r>
            <a:endParaRPr lang="en-US" dirty="0"/>
          </a:p>
        </p:txBody>
      </p:sp>
      <p:sp>
        <p:nvSpPr>
          <p:cNvPr id="3" name="Content Placeholder 2"/>
          <p:cNvSpPr>
            <a:spLocks noGrp="1"/>
          </p:cNvSpPr>
          <p:nvPr>
            <p:ph idx="1"/>
          </p:nvPr>
        </p:nvSpPr>
        <p:spPr/>
        <p:txBody>
          <a:bodyPr/>
          <a:lstStyle/>
          <a:p>
            <a:r>
              <a:rPr lang="en-US" dirty="0" smtClean="0"/>
              <a:t>What can I do?</a:t>
            </a:r>
          </a:p>
          <a:p>
            <a:pPr lvl="1"/>
            <a:r>
              <a:rPr lang="en-US" dirty="0" smtClean="0"/>
              <a:t>MNAR – exclude or eliminate the data</a:t>
            </a:r>
          </a:p>
          <a:p>
            <a:pPr lvl="1"/>
            <a:r>
              <a:rPr lang="en-US" dirty="0" smtClean="0"/>
              <a:t>MCAR – replace the data with a special function</a:t>
            </a:r>
            <a:endParaRPr lang="en-US" dirty="0"/>
          </a:p>
        </p:txBody>
      </p:sp>
    </p:spTree>
    <p:extLst>
      <p:ext uri="{BB962C8B-B14F-4D97-AF65-F5344CB8AC3E}">
        <p14:creationId xmlns:p14="http://schemas.microsoft.com/office/powerpoint/2010/main" val="20660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135</TotalTime>
  <Words>1622</Words>
  <Application>Microsoft Macintosh PowerPoint</Application>
  <PresentationFormat>On-screen Show (4:3)</PresentationFormat>
  <Paragraphs>160</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Data Screening</vt:lpstr>
      <vt:lpstr>What is it?</vt:lpstr>
      <vt:lpstr>BIG IMPORTANT RULE</vt:lpstr>
      <vt:lpstr>BIG IMPORTANT RULE</vt:lpstr>
      <vt:lpstr>The Order</vt:lpstr>
      <vt:lpstr>Accuracy</vt:lpstr>
      <vt:lpstr>Missing Data</vt:lpstr>
      <vt:lpstr>Missing Data</vt:lpstr>
      <vt:lpstr>Missing Data</vt:lpstr>
      <vt:lpstr>Missing Data</vt:lpstr>
      <vt:lpstr>Missing Data</vt:lpstr>
      <vt:lpstr>Missing Data</vt:lpstr>
      <vt:lpstr>Missing Data</vt:lpstr>
      <vt:lpstr>Missing Data</vt:lpstr>
      <vt:lpstr>Missing Data </vt:lpstr>
      <vt:lpstr>Outliers</vt:lpstr>
      <vt:lpstr>Outliers</vt:lpstr>
      <vt:lpstr>Outliers </vt:lpstr>
      <vt:lpstr>Outliers </vt:lpstr>
      <vt:lpstr>Outliers </vt:lpstr>
      <vt:lpstr>Outliers </vt:lpstr>
      <vt:lpstr>Outliers</vt:lpstr>
      <vt:lpstr>Assumptions Checks</vt:lpstr>
      <vt:lpstr>Additivity</vt:lpstr>
      <vt:lpstr>Additivity</vt:lpstr>
      <vt:lpstr>Assumption Checks</vt:lpstr>
      <vt:lpstr>Assumptions</vt:lpstr>
      <vt:lpstr>Assumption Checks</vt:lpstr>
      <vt:lpstr>Assumption Checks</vt:lpstr>
      <vt:lpstr>Normality</vt:lpstr>
      <vt:lpstr>Normality</vt:lpstr>
      <vt:lpstr>Normality</vt:lpstr>
      <vt:lpstr>PowerPoint Presentation</vt:lpstr>
      <vt:lpstr>Linearity</vt:lpstr>
      <vt:lpstr>PowerPoint Presentation</vt:lpstr>
      <vt:lpstr>HomoG + S</vt:lpstr>
      <vt:lpstr>HomoG + S</vt:lpstr>
      <vt:lpstr>HomoG + S</vt:lpstr>
      <vt:lpstr>PowerPoint Presentation</vt:lpstr>
      <vt:lpstr>R-Tips</vt:lpstr>
    </vt:vector>
  </TitlesOfParts>
  <Company>Missouri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Screening</dc:title>
  <dc:creator>Erin Buchanan</dc:creator>
  <cp:lastModifiedBy>Erin Buchanan</cp:lastModifiedBy>
  <cp:revision>43</cp:revision>
  <dcterms:created xsi:type="dcterms:W3CDTF">2016-02-01T06:43:58Z</dcterms:created>
  <dcterms:modified xsi:type="dcterms:W3CDTF">2016-02-01T18:57:44Z</dcterms:modified>
</cp:coreProperties>
</file>