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70" r:id="rId8"/>
    <p:sldId id="261" r:id="rId9"/>
    <p:sldId id="262" r:id="rId10"/>
    <p:sldId id="263" r:id="rId11"/>
    <p:sldId id="264" r:id="rId12"/>
    <p:sldId id="266" r:id="rId13"/>
    <p:sldId id="267" r:id="rId14"/>
    <p:sldId id="271" r:id="rId15"/>
    <p:sldId id="272" r:id="rId16"/>
    <p:sldId id="273" r:id="rId17"/>
    <p:sldId id="274" r:id="rId18"/>
    <p:sldId id="268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5"/>
    <p:restoredTop sz="94551"/>
  </p:normalViewPr>
  <p:slideViewPr>
    <p:cSldViewPr snapToGrid="0" snapToObjects="1">
      <p:cViewPr varScale="1">
        <p:scale>
          <a:sx n="97" d="100"/>
          <a:sy n="97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8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0955-4CC9-384D-8A33-9A58DB22E537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0955-4CC9-384D-8A33-9A58DB22E537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06072-81FB-E441-88D7-93EFF02E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0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5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β (beta) = Coefficient, this value is the standardized slope for your regression equation. 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one X/predictor beta is equal to Pearson’s r. 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beta is standardized you can use it to compare across predictors at which IV best explained your DV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Interpretation:</a:t>
            </a:r>
          </a:p>
          <a:p>
            <a:pPr lvl="1"/>
            <a:r>
              <a:rPr lang="en-US" sz="2800" dirty="0" smtClean="0"/>
              <a:t>For every one SD increase in X, you will get </a:t>
            </a:r>
            <a:r>
              <a:rPr lang="en-US" sz="2800" dirty="0"/>
              <a:t>β </a:t>
            </a:r>
            <a:r>
              <a:rPr lang="en-US" sz="2800" dirty="0" smtClean="0"/>
              <a:t>SD increase in 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2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Y-hat = The predicted value based on the equation.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your regression equation is good, it will be close to the actual value for that participant Y (DV).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6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sizes for regression include several types of correlations</a:t>
            </a:r>
          </a:p>
          <a:p>
            <a:r>
              <a:rPr lang="en-US" dirty="0" smtClean="0"/>
              <a:t>Correlations: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err="1" smtClean="0"/>
              <a:t>sr</a:t>
            </a:r>
            <a:endParaRPr lang="en-US" baseline="30000" dirty="0"/>
          </a:p>
          <a:p>
            <a:pPr lvl="1"/>
            <a:r>
              <a:rPr lang="en-US" dirty="0" err="1" smtClean="0"/>
              <a:t>pr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44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the correlation between one X and one Y.</a:t>
            </a:r>
          </a:p>
          <a:p>
            <a:r>
              <a:rPr lang="en-US" dirty="0"/>
              <a:t>R </a:t>
            </a:r>
            <a:r>
              <a:rPr lang="en-US" dirty="0" smtClean="0"/>
              <a:t>is the </a:t>
            </a:r>
            <a:r>
              <a:rPr lang="en-US" dirty="0"/>
              <a:t>correlation or the relationship between your predicted values and people’s actual DV/Y values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Correlation between </a:t>
            </a:r>
            <a:r>
              <a:rPr lang="en-US" dirty="0" err="1" smtClean="0"/>
              <a:t>Yhat</a:t>
            </a:r>
            <a:r>
              <a:rPr lang="en-US" dirty="0" smtClean="0"/>
              <a:t> and Y – which means that it is the correlation between multiple </a:t>
            </a:r>
            <a:r>
              <a:rPr lang="en-US" dirty="0" err="1" smtClean="0"/>
              <a:t>Xs</a:t>
            </a:r>
            <a:r>
              <a:rPr lang="en-US" dirty="0" smtClean="0"/>
              <a:t> and Y.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the amount of variance in the DV scores that your IV/predictors account for.  This number is effect size for regression equations.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0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</a:t>
            </a:r>
            <a:r>
              <a:rPr lang="en-US" dirty="0"/>
              <a:t> = semi-partial correlation, the variance from only </a:t>
            </a:r>
            <a:r>
              <a:rPr lang="en-US" i="1" dirty="0"/>
              <a:t>that IV</a:t>
            </a:r>
            <a:r>
              <a:rPr lang="en-US" dirty="0"/>
              <a:t> over the total variance.  </a:t>
            </a:r>
            <a:endParaRPr lang="en-US" dirty="0" smtClean="0"/>
          </a:p>
          <a:p>
            <a:r>
              <a:rPr lang="en-US" dirty="0" smtClean="0"/>
              <a:t>Tells </a:t>
            </a:r>
            <a:r>
              <a:rPr lang="en-US" dirty="0"/>
              <a:t>you how much variance overall that variable accounts for.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unique contribution of that variable to R</a:t>
            </a:r>
            <a:r>
              <a:rPr lang="en-US" baseline="30000" dirty="0"/>
              <a:t>2</a:t>
            </a:r>
            <a:r>
              <a:rPr lang="en-US" dirty="0"/>
              <a:t> – increase in proportion explained Y when that variable is added to the equation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0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en-US" dirty="0" smtClean="0"/>
              <a:t> = partial correlation, the variance from only </a:t>
            </a:r>
            <a:r>
              <a:rPr lang="en-US" i="1" dirty="0" smtClean="0"/>
              <a:t>that IV</a:t>
            </a:r>
            <a:r>
              <a:rPr lang="en-US" dirty="0" smtClean="0"/>
              <a:t> over the variance </a:t>
            </a:r>
            <a:r>
              <a:rPr lang="en-US" i="1" dirty="0" smtClean="0"/>
              <a:t>not accounted for (error)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Tells you how much variance your variance accounts for when you only look at variance that you can explain. </a:t>
            </a:r>
          </a:p>
          <a:p>
            <a:r>
              <a:rPr lang="en-US" dirty="0" smtClean="0"/>
              <a:t>Proportion of variance in Y not explain by other predictors.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34950"/>
            <a:ext cx="7035800" cy="6286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1500" y="207474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R = B + C + D / A + B + C + D</a:t>
            </a:r>
            <a:endParaRPr lang="en-US" sz="2400" dirty="0" smtClean="0">
              <a:effectLst/>
              <a:latin typeface="Cambria" charset="0"/>
              <a:ea typeface="ＭＳ 明朝" charset="-128"/>
              <a:cs typeface="Times New Roman" charset="0"/>
            </a:endParaRPr>
          </a:p>
          <a:p>
            <a:r>
              <a:rPr lang="en-US" sz="2400" dirty="0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 </a:t>
            </a:r>
            <a:endParaRPr lang="en-US" sz="2400" dirty="0" smtClean="0">
              <a:effectLst/>
              <a:latin typeface="Cambria" charset="0"/>
              <a:ea typeface="ＭＳ 明朝" charset="-128"/>
              <a:cs typeface="Times New Roman" charset="0"/>
            </a:endParaRPr>
          </a:p>
          <a:p>
            <a:r>
              <a:rPr lang="en-US" sz="2400" dirty="0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r IV1 = B + C / A + B + C + D</a:t>
            </a:r>
            <a:endParaRPr lang="en-US" sz="2400" dirty="0" smtClean="0">
              <a:effectLst/>
              <a:latin typeface="Cambria" charset="0"/>
              <a:ea typeface="ＭＳ 明朝" charset="-128"/>
              <a:cs typeface="Times New Roman" charset="0"/>
            </a:endParaRPr>
          </a:p>
          <a:p>
            <a:r>
              <a:rPr lang="en-US" sz="2400" dirty="0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 </a:t>
            </a:r>
            <a:endParaRPr lang="en-US" sz="2400" dirty="0" smtClean="0">
              <a:effectLst/>
              <a:latin typeface="Cambria" charset="0"/>
              <a:ea typeface="ＭＳ 明朝" charset="-128"/>
              <a:cs typeface="Times New Roman" charset="0"/>
            </a:endParaRPr>
          </a:p>
          <a:p>
            <a:r>
              <a:rPr lang="en-US" sz="2400" dirty="0" err="1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sr</a:t>
            </a:r>
            <a:r>
              <a:rPr lang="en-US" sz="2400" dirty="0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 IV1 = B / A + B + C + D</a:t>
            </a:r>
            <a:endParaRPr lang="en-US" sz="2400" dirty="0" smtClean="0">
              <a:effectLst/>
              <a:latin typeface="Cambria" charset="0"/>
              <a:ea typeface="ＭＳ 明朝" charset="-128"/>
              <a:cs typeface="Times New Roman" charset="0"/>
            </a:endParaRPr>
          </a:p>
          <a:p>
            <a:r>
              <a:rPr lang="en-US" sz="2400" dirty="0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 </a:t>
            </a:r>
            <a:endParaRPr lang="en-US" sz="2400" dirty="0" smtClean="0">
              <a:effectLst/>
              <a:latin typeface="Cambria" charset="0"/>
              <a:ea typeface="ＭＳ 明朝" charset="-128"/>
              <a:cs typeface="Times New Roman" charset="0"/>
            </a:endParaRPr>
          </a:p>
          <a:p>
            <a:r>
              <a:rPr lang="en-US" sz="2400" dirty="0" err="1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pr</a:t>
            </a:r>
            <a:r>
              <a:rPr lang="en-US" sz="2400" dirty="0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 IV1 = B </a:t>
            </a:r>
            <a:r>
              <a:rPr lang="en-US" sz="2400" smtClean="0">
                <a:effectLst/>
                <a:latin typeface="Times New Roman" charset="0"/>
                <a:ea typeface="ＭＳ 明朝" charset="-128"/>
                <a:cs typeface="Times New Roman" charset="0"/>
              </a:rPr>
              <a:t>/ </a:t>
            </a:r>
            <a:r>
              <a:rPr lang="en-US" sz="2400" smtClean="0">
                <a:latin typeface="Times New Roman" charset="0"/>
                <a:ea typeface="ＭＳ 明朝" charset="-128"/>
                <a:cs typeface="Times New Roman" charset="0"/>
              </a:rPr>
              <a:t>A + B</a:t>
            </a:r>
            <a:endParaRPr lang="en-US" sz="2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Simple Linear Regression – regression with only one predictor variable (IV).  </a:t>
            </a:r>
          </a:p>
          <a:p>
            <a:r>
              <a:rPr lang="en-US" dirty="0"/>
              <a:t>It’s called simple because there’s only ONE thing predicting.</a:t>
            </a:r>
          </a:p>
          <a:p>
            <a:r>
              <a:rPr lang="en-US" dirty="0"/>
              <a:t>In this case, beta = 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4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Multiple Linear Regression – regression with more than one predictor variable (IVs).</a:t>
            </a:r>
          </a:p>
          <a:p>
            <a:r>
              <a:rPr lang="en-US" dirty="0"/>
              <a:t>You can use a mix of variables – continuous, categorical, Likert, etc.</a:t>
            </a:r>
          </a:p>
          <a:p>
            <a:r>
              <a:rPr lang="en-US" dirty="0"/>
              <a:t>You can use MLR to figure out which IVs are the most important.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Standard/Simultaneous Linear Regression – all variables are entered into the equation at the same time.</a:t>
            </a:r>
          </a:p>
          <a:p>
            <a:pPr lvl="1"/>
            <a:r>
              <a:rPr lang="en-US" dirty="0" smtClean="0"/>
              <a:t>Each variable assessed as if it were the last variable entered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“controls” for the other IVs, as we talked about the interpretation of b.</a:t>
            </a:r>
          </a:p>
          <a:p>
            <a:pPr lvl="1"/>
            <a:r>
              <a:rPr lang="en-US" dirty="0"/>
              <a:t>Evaluates </a:t>
            </a:r>
            <a:r>
              <a:rPr lang="en-US" dirty="0" err="1"/>
              <a:t>sr</a:t>
            </a:r>
            <a:r>
              <a:rPr lang="en-US" dirty="0"/>
              <a:t> &gt; 0?</a:t>
            </a:r>
          </a:p>
          <a:p>
            <a:pPr lvl="1"/>
            <a:r>
              <a:rPr lang="en-US" dirty="0"/>
              <a:t>If you have two highly correlated IVs the one with the biggest </a:t>
            </a:r>
            <a:r>
              <a:rPr lang="en-US" dirty="0" err="1"/>
              <a:t>sr</a:t>
            </a:r>
            <a:r>
              <a:rPr lang="en-US" dirty="0"/>
              <a:t> gets all the variance.</a:t>
            </a:r>
          </a:p>
          <a:p>
            <a:pPr lvl="1"/>
            <a:r>
              <a:rPr lang="en-US" dirty="0"/>
              <a:t>Therefore the other IV will get very little variance associated with it and look unimportant (suppression).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3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we’ve done in this class has been regression:</a:t>
            </a:r>
          </a:p>
          <a:p>
            <a:pPr lvl="1"/>
            <a:r>
              <a:rPr lang="en-US" dirty="0" smtClean="0"/>
              <a:t>When you have categorical IVs and continuous DVs, the ANOVA framework is much easier to run/interpret.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9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/ Sequential Linear Regression – predictor variables are entered in as sets or steps.  Variance gets assigned at each step to the first variables entered.</a:t>
            </a:r>
          </a:p>
          <a:p>
            <a:pPr lvl="1"/>
            <a:r>
              <a:rPr lang="en-US" dirty="0"/>
              <a:t>IVs enter the regression equation in an order specified by the researcher.</a:t>
            </a:r>
          </a:p>
          <a:p>
            <a:pPr lvl="1"/>
            <a:r>
              <a:rPr lang="en-US" dirty="0"/>
              <a:t>What order?</a:t>
            </a:r>
          </a:p>
          <a:p>
            <a:pPr lvl="2"/>
            <a:r>
              <a:rPr lang="en-US" dirty="0"/>
              <a:t>Assigned by theoretical importance</a:t>
            </a:r>
          </a:p>
          <a:p>
            <a:pPr lvl="2"/>
            <a:r>
              <a:rPr lang="en-US" dirty="0"/>
              <a:t>Or you can control for nuisance variables in the first step</a:t>
            </a:r>
          </a:p>
          <a:p>
            <a:pPr lvl="1"/>
            <a:r>
              <a:rPr lang="en-US" dirty="0"/>
              <a:t>First IV is basically tested against </a:t>
            </a:r>
            <a:r>
              <a:rPr lang="en-US" dirty="0" smtClean="0"/>
              <a:t>r or </a:t>
            </a:r>
            <a:r>
              <a:rPr lang="en-US" dirty="0" err="1" smtClean="0"/>
              <a:t>sr</a:t>
            </a:r>
            <a:r>
              <a:rPr lang="en-US" dirty="0" smtClean="0"/>
              <a:t> </a:t>
            </a:r>
            <a:r>
              <a:rPr lang="en-US" dirty="0"/>
              <a:t>(since there’s nothing else in the equation it gets all the variance)</a:t>
            </a:r>
          </a:p>
          <a:p>
            <a:pPr lvl="1"/>
            <a:r>
              <a:rPr lang="en-US" dirty="0"/>
              <a:t>Next IVs are tested against </a:t>
            </a:r>
            <a:r>
              <a:rPr lang="en-US" dirty="0" err="1"/>
              <a:t>pr</a:t>
            </a:r>
            <a:r>
              <a:rPr lang="en-US" dirty="0"/>
              <a:t> (they only get the left over variance).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5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about hierarchical regression:</a:t>
            </a:r>
          </a:p>
          <a:p>
            <a:r>
              <a:rPr lang="en-US" dirty="0"/>
              <a:t>Using SETS of IVs instead of individuals</a:t>
            </a:r>
          </a:p>
          <a:p>
            <a:pPr lvl="1"/>
            <a:r>
              <a:rPr lang="en-US" dirty="0"/>
              <a:t>So, say you have a group of IVs that are super highly correlated but you don’t know how to combine them or want to eliminate them.</a:t>
            </a:r>
          </a:p>
          <a:p>
            <a:pPr lvl="1"/>
            <a:r>
              <a:rPr lang="en-US" dirty="0"/>
              <a:t>Instead you will process each step as a SET and you don’t care about each individual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11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/ Stepwise Linear Regression – predictor variables are entered in steps, based on some statistical cutoff. </a:t>
            </a:r>
          </a:p>
          <a:p>
            <a:pPr lvl="1"/>
            <a:r>
              <a:rPr lang="en-US" dirty="0"/>
              <a:t>Entry into the equation is solely based on statistical relationship and nothing to do with theory or your experiment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Forward – biggest IV is added first, then each IV is added as long as it accounts for enough variance</a:t>
            </a:r>
          </a:p>
          <a:p>
            <a:pPr lvl="1"/>
            <a:r>
              <a:rPr lang="en-US" dirty="0"/>
              <a:t>Backward – all are entered in the equation at first, and then each one is removed if it doesn’t account for enough variance</a:t>
            </a:r>
          </a:p>
          <a:p>
            <a:pPr lvl="1"/>
            <a:r>
              <a:rPr lang="en-US" dirty="0"/>
              <a:t>Stepwise – mix between the two (adds them but then may later delete them if they are no longer important).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and Purpose of MLR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How good is the equation? Can we predict people’s scores better than chance?</a:t>
            </a:r>
          </a:p>
          <a:p>
            <a:pPr lvl="1"/>
            <a:r>
              <a:rPr lang="en-US" dirty="0"/>
              <a:t>Use the overall model ANOVA statistics, R</a:t>
            </a:r>
            <a:r>
              <a:rPr lang="en-US" baseline="30000" dirty="0"/>
              <a:t>2</a:t>
            </a:r>
            <a:r>
              <a:rPr lang="en-US" dirty="0"/>
              <a:t> for effect size.</a:t>
            </a:r>
          </a:p>
          <a:p>
            <a:pPr lvl="0"/>
            <a:r>
              <a:rPr lang="en-US" dirty="0"/>
              <a:t>Which IVs are the most important?  Which contribute the most to prediction?</a:t>
            </a:r>
          </a:p>
          <a:p>
            <a:pPr lvl="1"/>
            <a:r>
              <a:rPr lang="en-US" dirty="0"/>
              <a:t>Use the coefficient statistics (t values) with pr</a:t>
            </a:r>
            <a:r>
              <a:rPr lang="en-US" baseline="30000" dirty="0"/>
              <a:t>2</a:t>
            </a:r>
            <a:r>
              <a:rPr lang="en-US" dirty="0"/>
              <a:t> as the effect size.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0" y="6311900"/>
            <a:ext cx="472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procedures looks suspiciously like ANOVA 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76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types of MLR also include mediation and moderation.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78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Mediation – analyzing that the relationship between X and Y is changed by the inclusion of another variable M.  </a:t>
            </a:r>
          </a:p>
          <a:p>
            <a:pPr lvl="1"/>
            <a:r>
              <a:rPr lang="en-US" dirty="0"/>
              <a:t>c path: Simple regression analysis with X predicting Y</a:t>
            </a:r>
          </a:p>
          <a:p>
            <a:pPr lvl="1"/>
            <a:r>
              <a:rPr lang="en-US" dirty="0"/>
              <a:t>a path: Simple regression analysis with X predicting M</a:t>
            </a:r>
          </a:p>
          <a:p>
            <a:pPr lvl="1"/>
            <a:r>
              <a:rPr lang="en-US" dirty="0"/>
              <a:t>b path: Simple regression analysis with M predicting Y </a:t>
            </a:r>
          </a:p>
          <a:p>
            <a:pPr lvl="1"/>
            <a:r>
              <a:rPr lang="en-US" dirty="0"/>
              <a:t>c’ path: Multiple regression analysis with X and M predicting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8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pic>
        <p:nvPicPr>
          <p:cNvPr id="4" name="Picture 3" descr="Description: Description: Description: Description: Description: Description: Mediatio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7170" y="1851024"/>
            <a:ext cx="8617659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7420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Moderation – analyzing an interaction between two X variables in the prediction of Y.  </a:t>
            </a:r>
            <a:endParaRPr lang="en-US" dirty="0" smtClean="0"/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an interaction effect in ANOVA.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308866"/>
            <a:ext cx="73533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70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and missing data </a:t>
            </a:r>
            <a:r>
              <a:rPr lang="en-US" dirty="0" smtClean="0">
                <a:sym typeface="Wingdings"/>
              </a:rPr>
              <a:t> same.</a:t>
            </a:r>
          </a:p>
          <a:p>
            <a:r>
              <a:rPr lang="en-US" dirty="0" smtClean="0">
                <a:sym typeface="Wingdings"/>
              </a:rPr>
              <a:t>Outliers  new rules.</a:t>
            </a:r>
          </a:p>
          <a:p>
            <a:r>
              <a:rPr lang="en-US" dirty="0" smtClean="0">
                <a:sym typeface="Wingdings"/>
              </a:rPr>
              <a:t>Additivity  only look at the IVs correlations.</a:t>
            </a:r>
          </a:p>
          <a:p>
            <a:r>
              <a:rPr lang="en-US" dirty="0" smtClean="0">
                <a:sym typeface="Wingdings"/>
              </a:rPr>
              <a:t>Normality, linearity, homogeneity, homoscedasticity  same BUT you will run these analyses on your REAL regression, not the fake one.</a:t>
            </a:r>
          </a:p>
          <a:p>
            <a:pPr lvl="1"/>
            <a:r>
              <a:rPr lang="en-US" dirty="0" smtClean="0">
                <a:sym typeface="Wingdings"/>
              </a:rPr>
              <a:t>We don’t need a fake one, we have a real regression set up! </a:t>
            </a:r>
          </a:p>
        </p:txBody>
      </p:sp>
    </p:spTree>
    <p:extLst>
      <p:ext uri="{BB962C8B-B14F-4D97-AF65-F5344CB8AC3E}">
        <p14:creationId xmlns:p14="http://schemas.microsoft.com/office/powerpoint/2010/main" val="1254477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– how much influence over the slope a person has (how much their score will change b values)</a:t>
            </a:r>
          </a:p>
          <a:p>
            <a:pPr lvl="1"/>
            <a:r>
              <a:rPr lang="en-US" dirty="0"/>
              <a:t>Cut off rule of thumb = (2K+2)/N</a:t>
            </a:r>
          </a:p>
          <a:p>
            <a:pPr lvl="1"/>
            <a:r>
              <a:rPr lang="en-US" dirty="0"/>
              <a:t>K is the number of IV(s) predictors</a:t>
            </a:r>
          </a:p>
          <a:p>
            <a:pPr lvl="1"/>
            <a:r>
              <a:rPr lang="en-US" dirty="0"/>
              <a:t>N is the number of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6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is a type of analysis where you want to be able to </a:t>
            </a:r>
            <a:r>
              <a:rPr lang="en-US" i="1" dirty="0"/>
              <a:t>predict</a:t>
            </a:r>
            <a:r>
              <a:rPr lang="en-US" dirty="0"/>
              <a:t> some scores using other information.  </a:t>
            </a:r>
            <a:endParaRPr lang="en-US" dirty="0" smtClean="0"/>
          </a:p>
          <a:p>
            <a:r>
              <a:rPr lang="en-US" dirty="0" smtClean="0"/>
              <a:t>Regression is more flexible than ANOVA because you do not have to have categorical or group variables for your independent variables (but you can).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47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</a:t>
            </a:r>
            <a:r>
              <a:rPr lang="en-US" smtClean="0"/>
              <a:t>in Regression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Discrepancy – how far away from other data points a point is (no influence on the slope)</a:t>
            </a:r>
          </a:p>
          <a:p>
            <a:r>
              <a:rPr lang="en-US" dirty="0" smtClean="0"/>
              <a:t>Cooks – influence – combination of both leverage and discrepancy</a:t>
            </a:r>
          </a:p>
          <a:p>
            <a:pPr lvl="1"/>
            <a:r>
              <a:rPr lang="en-US" dirty="0" smtClean="0"/>
              <a:t>Cut off rule of thumb = 4/(N-K-1) </a:t>
            </a:r>
          </a:p>
          <a:p>
            <a:pPr lvl="1"/>
            <a:r>
              <a:rPr lang="en-US" dirty="0" smtClean="0"/>
              <a:t>K is the number of IV/predictors</a:t>
            </a:r>
          </a:p>
          <a:p>
            <a:pPr lvl="1"/>
            <a:r>
              <a:rPr lang="en-US" dirty="0" smtClean="0"/>
              <a:t>N is the number of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43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IVs in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use categorical IVs in a regression analysis, you must make sure the variable is factored in R.</a:t>
            </a:r>
          </a:p>
          <a:p>
            <a:pPr lvl="1"/>
            <a:r>
              <a:rPr lang="en-US" dirty="0" smtClean="0"/>
              <a:t>Otherwise, it will interpret that variable as continuous, which doesn’t make a whole lot of sense.</a:t>
            </a:r>
          </a:p>
          <a:p>
            <a:pPr lvl="1"/>
            <a:r>
              <a:rPr lang="en-US" dirty="0" smtClean="0"/>
              <a:t>Whatever variable is coded as the first group in your factored variable becomes the comparison group.</a:t>
            </a:r>
          </a:p>
          <a:p>
            <a:pPr lvl="1"/>
            <a:r>
              <a:rPr lang="en-US" dirty="0" smtClean="0"/>
              <a:t>You will automatically get every group compared that one.</a:t>
            </a:r>
          </a:p>
          <a:p>
            <a:pPr lvl="2"/>
            <a:r>
              <a:rPr lang="en-US" dirty="0" smtClean="0"/>
              <a:t>What if you want all pairwise? Recode and run again. </a:t>
            </a:r>
          </a:p>
          <a:p>
            <a:pPr lvl="1"/>
            <a:r>
              <a:rPr lang="en-US" dirty="0" smtClean="0"/>
              <a:t>We will work an example of these variables to help clarify. </a:t>
            </a:r>
          </a:p>
          <a:p>
            <a:pPr lvl="1"/>
            <a:r>
              <a:rPr lang="en-US" smtClean="0"/>
              <a:t>DUMMY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8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Predictors – these are your independent variables that you want to use to predict the dependent variable. 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think of them as IVs or </a:t>
            </a:r>
            <a:r>
              <a:rPr lang="en-US" dirty="0" err="1"/>
              <a:t>Xs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categorical, Likert, or continuous variables as predictors.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0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Criterion – this variable is your dependent variable or the information you are trying to predict/understand. 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think of this variable as DV or 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91" y="0"/>
            <a:ext cx="1145981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7100" y="457200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3699" y="294640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8298" y="4572000"/>
            <a:ext cx="3149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Y-hat = a + </a:t>
            </a:r>
            <a:r>
              <a:rPr lang="en-US" dirty="0" err="1" smtClean="0"/>
              <a:t>bx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Y-hat = </a:t>
            </a:r>
            <a:r>
              <a:rPr lang="en-US" dirty="0"/>
              <a:t>β</a:t>
            </a:r>
            <a:r>
              <a:rPr lang="en-US" dirty="0" smtClean="0">
                <a:effectLst/>
              </a:rPr>
              <a:t>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8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Essentially, the point of regression is to create an equation that best explains the relationship between </a:t>
            </a:r>
            <a:r>
              <a:rPr lang="en-US" dirty="0" err="1" smtClean="0"/>
              <a:t>Xs</a:t>
            </a:r>
            <a:r>
              <a:rPr lang="en-US" dirty="0" smtClean="0"/>
              <a:t> and Y.</a:t>
            </a:r>
          </a:p>
          <a:p>
            <a:r>
              <a:rPr lang="en-US" dirty="0"/>
              <a:t>Equation = Y-hat = a + b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0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Constant, this value is added to the regression equation to help with prediction.  Not often reported in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2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 (little b) = Coefficient, this value is the unstandardized slope for your regression equation.  </a:t>
            </a:r>
            <a:endParaRPr lang="en-US" dirty="0" smtClean="0"/>
          </a:p>
          <a:p>
            <a:r>
              <a:rPr lang="en-US" dirty="0" smtClean="0"/>
              <a:t>Interpretation:</a:t>
            </a:r>
          </a:p>
          <a:p>
            <a:pPr lvl="1"/>
            <a:r>
              <a:rPr lang="en-US" sz="2800" dirty="0" smtClean="0"/>
              <a:t>For </a:t>
            </a:r>
            <a:r>
              <a:rPr lang="en-US" sz="2800" dirty="0"/>
              <a:t>every one point increase in X, you will get b points increase in Y.  </a:t>
            </a:r>
            <a:endParaRPr lang="en-US" sz="2800" dirty="0" smtClean="0"/>
          </a:p>
          <a:p>
            <a:r>
              <a:rPr lang="en-US" dirty="0" smtClean="0"/>
              <a:t>This </a:t>
            </a:r>
            <a:r>
              <a:rPr lang="en-US" dirty="0"/>
              <a:t>score will be based on the scale of the variable you are using to predict.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1453</Words>
  <Application>Microsoft Macintosh PowerPoint</Application>
  <PresentationFormat>Widescreen</PresentationFormat>
  <Paragraphs>145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ＭＳ 明朝</vt:lpstr>
      <vt:lpstr>Times New Roman</vt:lpstr>
      <vt:lpstr>Wingdings</vt:lpstr>
      <vt:lpstr>Office Theme</vt:lpstr>
      <vt:lpstr>Regression</vt:lpstr>
      <vt:lpstr>Why Regression?</vt:lpstr>
      <vt:lpstr>Why Regression?</vt:lpstr>
      <vt:lpstr>Definitions</vt:lpstr>
      <vt:lpstr>Definitions</vt:lpstr>
      <vt:lpstr>PowerPoint Presentation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Types</vt:lpstr>
      <vt:lpstr>Types</vt:lpstr>
      <vt:lpstr>Types Of MLR</vt:lpstr>
      <vt:lpstr>Types of MLR</vt:lpstr>
      <vt:lpstr>Types of MLR</vt:lpstr>
      <vt:lpstr>Types of MLR</vt:lpstr>
      <vt:lpstr>Interpretation and Purpose of MLR</vt:lpstr>
      <vt:lpstr>Types of MLR</vt:lpstr>
      <vt:lpstr>Mediation</vt:lpstr>
      <vt:lpstr>Mediation</vt:lpstr>
      <vt:lpstr>Moderation</vt:lpstr>
      <vt:lpstr>Data Screening</vt:lpstr>
      <vt:lpstr>Outliers in Regression</vt:lpstr>
      <vt:lpstr>Outliers in Regression</vt:lpstr>
      <vt:lpstr>Categorical IVs in Regression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Erin M. Buchanan</dc:creator>
  <cp:lastModifiedBy>Buchanan, Erin M</cp:lastModifiedBy>
  <cp:revision>28</cp:revision>
  <dcterms:created xsi:type="dcterms:W3CDTF">2016-03-27T23:31:52Z</dcterms:created>
  <dcterms:modified xsi:type="dcterms:W3CDTF">2017-03-07T20:35:23Z</dcterms:modified>
</cp:coreProperties>
</file>