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70" r:id="rId4"/>
    <p:sldId id="258" r:id="rId5"/>
    <p:sldId id="259" r:id="rId6"/>
    <p:sldId id="260" r:id="rId7"/>
    <p:sldId id="266" r:id="rId8"/>
    <p:sldId id="267" r:id="rId9"/>
    <p:sldId id="268" r:id="rId10"/>
    <p:sldId id="265" r:id="rId11"/>
    <p:sldId id="291" r:id="rId12"/>
    <p:sldId id="292" r:id="rId13"/>
    <p:sldId id="293" r:id="rId14"/>
    <p:sldId id="294" r:id="rId15"/>
    <p:sldId id="295" r:id="rId16"/>
    <p:sldId id="261" r:id="rId17"/>
    <p:sldId id="269"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6" r:id="rId39"/>
    <p:sldId id="297" r:id="rId40"/>
    <p:sldId id="298" r:id="rId41"/>
    <p:sldId id="299" r:id="rId42"/>
    <p:sldId id="324" r:id="rId43"/>
    <p:sldId id="303" r:id="rId44"/>
    <p:sldId id="321" r:id="rId45"/>
    <p:sldId id="300" r:id="rId46"/>
    <p:sldId id="301" r:id="rId47"/>
    <p:sldId id="304" r:id="rId48"/>
    <p:sldId id="305" r:id="rId49"/>
    <p:sldId id="325" r:id="rId50"/>
    <p:sldId id="326" r:id="rId51"/>
    <p:sldId id="327" r:id="rId52"/>
    <p:sldId id="328" r:id="rId53"/>
    <p:sldId id="322" r:id="rId54"/>
    <p:sldId id="306" r:id="rId55"/>
    <p:sldId id="307" r:id="rId56"/>
    <p:sldId id="308" r:id="rId57"/>
    <p:sldId id="309" r:id="rId58"/>
    <p:sldId id="329" r:id="rId59"/>
    <p:sldId id="323" r:id="rId60"/>
    <p:sldId id="310" r:id="rId61"/>
    <p:sldId id="311" r:id="rId62"/>
    <p:sldId id="312" r:id="rId63"/>
    <p:sldId id="313" r:id="rId64"/>
    <p:sldId id="314" r:id="rId65"/>
    <p:sldId id="330" r:id="rId66"/>
    <p:sldId id="315" r:id="rId67"/>
    <p:sldId id="316" r:id="rId68"/>
    <p:sldId id="317" r:id="rId69"/>
    <p:sldId id="318" r:id="rId70"/>
    <p:sldId id="319" r:id="rId71"/>
    <p:sldId id="320" r:id="rId7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4" d="100"/>
          <a:sy n="64" d="100"/>
        </p:scale>
        <p:origin x="-120" y="-6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printerSettings" Target="printerSettings/printerSettings1.bin"/><Relationship Id="rId74" Type="http://schemas.openxmlformats.org/officeDocument/2006/relationships/presProps" Target="presProps.xml"/><Relationship Id="rId75" Type="http://schemas.openxmlformats.org/officeDocument/2006/relationships/viewProps" Target="viewProps.xml"/><Relationship Id="rId76" Type="http://schemas.openxmlformats.org/officeDocument/2006/relationships/theme" Target="theme/theme1.xml"/><Relationship Id="rId77"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437485C-FCC9-3246-A7CA-AE72B91FD90F}" type="datetimeFigureOut">
              <a:rPr lang="en-US" smtClean="0"/>
              <a:t>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24A81C-6A59-B440-9118-F6324272F835}" type="slidenum">
              <a:rPr lang="en-US" smtClean="0"/>
              <a:t>‹#›</a:t>
            </a:fld>
            <a:endParaRPr lang="en-US"/>
          </a:p>
        </p:txBody>
      </p:sp>
    </p:spTree>
    <p:extLst>
      <p:ext uri="{BB962C8B-B14F-4D97-AF65-F5344CB8AC3E}">
        <p14:creationId xmlns:p14="http://schemas.microsoft.com/office/powerpoint/2010/main" val="1399290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37485C-FCC9-3246-A7CA-AE72B91FD90F}" type="datetimeFigureOut">
              <a:rPr lang="en-US" smtClean="0"/>
              <a:t>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24A81C-6A59-B440-9118-F6324272F835}" type="slidenum">
              <a:rPr lang="en-US" smtClean="0"/>
              <a:t>‹#›</a:t>
            </a:fld>
            <a:endParaRPr lang="en-US"/>
          </a:p>
        </p:txBody>
      </p:sp>
    </p:spTree>
    <p:extLst>
      <p:ext uri="{BB962C8B-B14F-4D97-AF65-F5344CB8AC3E}">
        <p14:creationId xmlns:p14="http://schemas.microsoft.com/office/powerpoint/2010/main" val="3944752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37485C-FCC9-3246-A7CA-AE72B91FD90F}" type="datetimeFigureOut">
              <a:rPr lang="en-US" smtClean="0"/>
              <a:t>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24A81C-6A59-B440-9118-F6324272F835}" type="slidenum">
              <a:rPr lang="en-US" smtClean="0"/>
              <a:t>‹#›</a:t>
            </a:fld>
            <a:endParaRPr lang="en-US"/>
          </a:p>
        </p:txBody>
      </p:sp>
    </p:spTree>
    <p:extLst>
      <p:ext uri="{BB962C8B-B14F-4D97-AF65-F5344CB8AC3E}">
        <p14:creationId xmlns:p14="http://schemas.microsoft.com/office/powerpoint/2010/main" val="1971048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37485C-FCC9-3246-A7CA-AE72B91FD90F}" type="datetimeFigureOut">
              <a:rPr lang="en-US" smtClean="0"/>
              <a:t>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24A81C-6A59-B440-9118-F6324272F835}" type="slidenum">
              <a:rPr lang="en-US" smtClean="0"/>
              <a:t>‹#›</a:t>
            </a:fld>
            <a:endParaRPr lang="en-US"/>
          </a:p>
        </p:txBody>
      </p:sp>
    </p:spTree>
    <p:extLst>
      <p:ext uri="{BB962C8B-B14F-4D97-AF65-F5344CB8AC3E}">
        <p14:creationId xmlns:p14="http://schemas.microsoft.com/office/powerpoint/2010/main" val="2831599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37485C-FCC9-3246-A7CA-AE72B91FD90F}" type="datetimeFigureOut">
              <a:rPr lang="en-US" smtClean="0"/>
              <a:t>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24A81C-6A59-B440-9118-F6324272F835}" type="slidenum">
              <a:rPr lang="en-US" smtClean="0"/>
              <a:t>‹#›</a:t>
            </a:fld>
            <a:endParaRPr lang="en-US"/>
          </a:p>
        </p:txBody>
      </p:sp>
    </p:spTree>
    <p:extLst>
      <p:ext uri="{BB962C8B-B14F-4D97-AF65-F5344CB8AC3E}">
        <p14:creationId xmlns:p14="http://schemas.microsoft.com/office/powerpoint/2010/main" val="564226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437485C-FCC9-3246-A7CA-AE72B91FD90F}" type="datetimeFigureOut">
              <a:rPr lang="en-US" smtClean="0"/>
              <a:t>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24A81C-6A59-B440-9118-F6324272F835}" type="slidenum">
              <a:rPr lang="en-US" smtClean="0"/>
              <a:t>‹#›</a:t>
            </a:fld>
            <a:endParaRPr lang="en-US"/>
          </a:p>
        </p:txBody>
      </p:sp>
    </p:spTree>
    <p:extLst>
      <p:ext uri="{BB962C8B-B14F-4D97-AF65-F5344CB8AC3E}">
        <p14:creationId xmlns:p14="http://schemas.microsoft.com/office/powerpoint/2010/main" val="3373906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37485C-FCC9-3246-A7CA-AE72B91FD90F}" type="datetimeFigureOut">
              <a:rPr lang="en-US" smtClean="0"/>
              <a:t>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24A81C-6A59-B440-9118-F6324272F835}" type="slidenum">
              <a:rPr lang="en-US" smtClean="0"/>
              <a:t>‹#›</a:t>
            </a:fld>
            <a:endParaRPr lang="en-US"/>
          </a:p>
        </p:txBody>
      </p:sp>
    </p:spTree>
    <p:extLst>
      <p:ext uri="{BB962C8B-B14F-4D97-AF65-F5344CB8AC3E}">
        <p14:creationId xmlns:p14="http://schemas.microsoft.com/office/powerpoint/2010/main" val="1234065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37485C-FCC9-3246-A7CA-AE72B91FD90F}" type="datetimeFigureOut">
              <a:rPr lang="en-US" smtClean="0"/>
              <a:t>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24A81C-6A59-B440-9118-F6324272F835}" type="slidenum">
              <a:rPr lang="en-US" smtClean="0"/>
              <a:t>‹#›</a:t>
            </a:fld>
            <a:endParaRPr lang="en-US"/>
          </a:p>
        </p:txBody>
      </p:sp>
    </p:spTree>
    <p:extLst>
      <p:ext uri="{BB962C8B-B14F-4D97-AF65-F5344CB8AC3E}">
        <p14:creationId xmlns:p14="http://schemas.microsoft.com/office/powerpoint/2010/main" val="1793303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37485C-FCC9-3246-A7CA-AE72B91FD90F}" type="datetimeFigureOut">
              <a:rPr lang="en-US" smtClean="0"/>
              <a:t>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24A81C-6A59-B440-9118-F6324272F835}" type="slidenum">
              <a:rPr lang="en-US" smtClean="0"/>
              <a:t>‹#›</a:t>
            </a:fld>
            <a:endParaRPr lang="en-US"/>
          </a:p>
        </p:txBody>
      </p:sp>
    </p:spTree>
    <p:extLst>
      <p:ext uri="{BB962C8B-B14F-4D97-AF65-F5344CB8AC3E}">
        <p14:creationId xmlns:p14="http://schemas.microsoft.com/office/powerpoint/2010/main" val="4241147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37485C-FCC9-3246-A7CA-AE72B91FD90F}" type="datetimeFigureOut">
              <a:rPr lang="en-US" smtClean="0"/>
              <a:t>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24A81C-6A59-B440-9118-F6324272F835}" type="slidenum">
              <a:rPr lang="en-US" smtClean="0"/>
              <a:t>‹#›</a:t>
            </a:fld>
            <a:endParaRPr lang="en-US"/>
          </a:p>
        </p:txBody>
      </p:sp>
    </p:spTree>
    <p:extLst>
      <p:ext uri="{BB962C8B-B14F-4D97-AF65-F5344CB8AC3E}">
        <p14:creationId xmlns:p14="http://schemas.microsoft.com/office/powerpoint/2010/main" val="3588548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37485C-FCC9-3246-A7CA-AE72B91FD90F}" type="datetimeFigureOut">
              <a:rPr lang="en-US" smtClean="0"/>
              <a:t>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24A81C-6A59-B440-9118-F6324272F835}" type="slidenum">
              <a:rPr lang="en-US" smtClean="0"/>
              <a:t>‹#›</a:t>
            </a:fld>
            <a:endParaRPr lang="en-US"/>
          </a:p>
        </p:txBody>
      </p:sp>
    </p:spTree>
    <p:extLst>
      <p:ext uri="{BB962C8B-B14F-4D97-AF65-F5344CB8AC3E}">
        <p14:creationId xmlns:p14="http://schemas.microsoft.com/office/powerpoint/2010/main" val="1938090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37485C-FCC9-3246-A7CA-AE72B91FD90F}" type="datetimeFigureOut">
              <a:rPr lang="en-US" smtClean="0"/>
              <a:t>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24A81C-6A59-B440-9118-F6324272F835}" type="slidenum">
              <a:rPr lang="en-US" smtClean="0"/>
              <a:t>‹#›</a:t>
            </a:fld>
            <a:endParaRPr lang="en-US"/>
          </a:p>
        </p:txBody>
      </p:sp>
    </p:spTree>
    <p:extLst>
      <p:ext uri="{BB962C8B-B14F-4D97-AF65-F5344CB8AC3E}">
        <p14:creationId xmlns:p14="http://schemas.microsoft.com/office/powerpoint/2010/main" val="42078587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Basic Statistics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53415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How-To R</a:t>
            </a:r>
            <a:endParaRPr lang="en-US" dirty="0"/>
          </a:p>
        </p:txBody>
      </p:sp>
      <p:sp>
        <p:nvSpPr>
          <p:cNvPr id="3" name="Content Placeholder 2"/>
          <p:cNvSpPr>
            <a:spLocks noGrp="1"/>
          </p:cNvSpPr>
          <p:nvPr>
            <p:ph idx="1"/>
          </p:nvPr>
        </p:nvSpPr>
        <p:spPr/>
        <p:txBody>
          <a:bodyPr/>
          <a:lstStyle/>
          <a:p>
            <a:r>
              <a:rPr lang="en-US" dirty="0" smtClean="0"/>
              <a:t>Frequency table</a:t>
            </a:r>
          </a:p>
          <a:p>
            <a:r>
              <a:rPr lang="en-US" dirty="0" smtClean="0"/>
              <a:t>Histogram</a:t>
            </a:r>
          </a:p>
          <a:p>
            <a:r>
              <a:rPr lang="en-US" dirty="0" smtClean="0"/>
              <a:t>Mean </a:t>
            </a:r>
          </a:p>
          <a:p>
            <a:r>
              <a:rPr lang="en-US" dirty="0" err="1" smtClean="0"/>
              <a:t>Var</a:t>
            </a:r>
            <a:r>
              <a:rPr lang="en-US" dirty="0" smtClean="0"/>
              <a:t>/SD/SE</a:t>
            </a:r>
          </a:p>
          <a:p>
            <a:r>
              <a:rPr lang="en-US" dirty="0" smtClean="0"/>
              <a:t>Skew/Kurtosis</a:t>
            </a:r>
          </a:p>
        </p:txBody>
      </p:sp>
    </p:spTree>
    <p:extLst>
      <p:ext uri="{BB962C8B-B14F-4D97-AF65-F5344CB8AC3E}">
        <p14:creationId xmlns:p14="http://schemas.microsoft.com/office/powerpoint/2010/main" val="4044964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How-To R</a:t>
            </a:r>
            <a:endParaRPr lang="en-US" dirty="0"/>
          </a:p>
        </p:txBody>
      </p:sp>
      <p:sp>
        <p:nvSpPr>
          <p:cNvPr id="3" name="Content Placeholder 2"/>
          <p:cNvSpPr>
            <a:spLocks noGrp="1"/>
          </p:cNvSpPr>
          <p:nvPr>
            <p:ph idx="1"/>
          </p:nvPr>
        </p:nvSpPr>
        <p:spPr/>
        <p:txBody>
          <a:bodyPr/>
          <a:lstStyle/>
          <a:p>
            <a:r>
              <a:rPr lang="en-US" dirty="0" smtClean="0"/>
              <a:t>Frequency tables </a:t>
            </a:r>
          </a:p>
          <a:p>
            <a:pPr lvl="1"/>
            <a:r>
              <a:rPr lang="en-US" dirty="0" smtClean="0"/>
              <a:t>table(</a:t>
            </a:r>
            <a:r>
              <a:rPr lang="en-US" i="1" dirty="0" smtClean="0"/>
              <a:t>column name</a:t>
            </a:r>
            <a:r>
              <a:rPr lang="en-US" dirty="0" smtClean="0"/>
              <a:t>)</a:t>
            </a:r>
          </a:p>
        </p:txBody>
      </p:sp>
    </p:spTree>
    <p:extLst>
      <p:ext uri="{BB962C8B-B14F-4D97-AF65-F5344CB8AC3E}">
        <p14:creationId xmlns:p14="http://schemas.microsoft.com/office/powerpoint/2010/main" val="3074920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How-To R</a:t>
            </a:r>
            <a:endParaRPr lang="en-US" dirty="0"/>
          </a:p>
        </p:txBody>
      </p:sp>
      <p:sp>
        <p:nvSpPr>
          <p:cNvPr id="3" name="Content Placeholder 2"/>
          <p:cNvSpPr>
            <a:spLocks noGrp="1"/>
          </p:cNvSpPr>
          <p:nvPr>
            <p:ph idx="1"/>
          </p:nvPr>
        </p:nvSpPr>
        <p:spPr/>
        <p:txBody>
          <a:bodyPr/>
          <a:lstStyle/>
          <a:p>
            <a:r>
              <a:rPr lang="en-US" dirty="0" smtClean="0"/>
              <a:t>Histograms</a:t>
            </a:r>
          </a:p>
          <a:p>
            <a:pPr lvl="1"/>
            <a:r>
              <a:rPr lang="en-US" dirty="0" err="1" smtClean="0"/>
              <a:t>hist</a:t>
            </a:r>
            <a:r>
              <a:rPr lang="en-US" dirty="0" smtClean="0"/>
              <a:t>(</a:t>
            </a:r>
            <a:r>
              <a:rPr lang="en-US" i="1" dirty="0" smtClean="0"/>
              <a:t>column name, </a:t>
            </a:r>
            <a:r>
              <a:rPr lang="en-US" dirty="0" err="1" smtClean="0"/>
              <a:t>binwidth</a:t>
            </a:r>
            <a:r>
              <a:rPr lang="en-US" dirty="0" smtClean="0"/>
              <a:t> = </a:t>
            </a:r>
            <a:r>
              <a:rPr lang="en-US" i="1" dirty="0" smtClean="0"/>
              <a:t>#</a:t>
            </a:r>
            <a:r>
              <a:rPr lang="en-US" dirty="0" smtClean="0"/>
              <a:t>)</a:t>
            </a:r>
            <a:endParaRPr lang="en-US" dirty="0"/>
          </a:p>
        </p:txBody>
      </p:sp>
    </p:spTree>
    <p:extLst>
      <p:ext uri="{BB962C8B-B14F-4D97-AF65-F5344CB8AC3E}">
        <p14:creationId xmlns:p14="http://schemas.microsoft.com/office/powerpoint/2010/main" val="3978082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How-To R</a:t>
            </a:r>
            <a:endParaRPr lang="en-US" dirty="0"/>
          </a:p>
        </p:txBody>
      </p:sp>
      <p:sp>
        <p:nvSpPr>
          <p:cNvPr id="3" name="Content Placeholder 2"/>
          <p:cNvSpPr>
            <a:spLocks noGrp="1"/>
          </p:cNvSpPr>
          <p:nvPr>
            <p:ph idx="1"/>
          </p:nvPr>
        </p:nvSpPr>
        <p:spPr/>
        <p:txBody>
          <a:bodyPr/>
          <a:lstStyle/>
          <a:p>
            <a:r>
              <a:rPr lang="en-US" dirty="0" smtClean="0"/>
              <a:t>Mean </a:t>
            </a:r>
          </a:p>
          <a:p>
            <a:pPr lvl="1"/>
            <a:r>
              <a:rPr lang="en-US" dirty="0" smtClean="0"/>
              <a:t>summary(</a:t>
            </a:r>
            <a:r>
              <a:rPr lang="en-US" i="1" dirty="0" err="1" smtClean="0"/>
              <a:t>dataframe</a:t>
            </a:r>
            <a:r>
              <a:rPr lang="en-US" i="1" dirty="0" smtClean="0"/>
              <a:t> name</a:t>
            </a:r>
            <a:r>
              <a:rPr lang="en-US" dirty="0" smtClean="0"/>
              <a:t>)</a:t>
            </a:r>
          </a:p>
          <a:p>
            <a:pPr lvl="1"/>
            <a:r>
              <a:rPr lang="en-US" dirty="0" smtClean="0"/>
              <a:t>mean(</a:t>
            </a:r>
            <a:r>
              <a:rPr lang="en-US" i="1" dirty="0" smtClean="0"/>
              <a:t>column name, </a:t>
            </a:r>
            <a:r>
              <a:rPr lang="en-US" dirty="0" err="1" smtClean="0"/>
              <a:t>na.rm</a:t>
            </a:r>
            <a:r>
              <a:rPr lang="en-US" dirty="0" smtClean="0"/>
              <a:t>=T)</a:t>
            </a:r>
          </a:p>
          <a:p>
            <a:endParaRPr lang="en-US" dirty="0"/>
          </a:p>
        </p:txBody>
      </p:sp>
    </p:spTree>
    <p:extLst>
      <p:ext uri="{BB962C8B-B14F-4D97-AF65-F5344CB8AC3E}">
        <p14:creationId xmlns:p14="http://schemas.microsoft.com/office/powerpoint/2010/main" val="3978082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How-To R</a:t>
            </a:r>
            <a:endParaRPr lang="en-US" dirty="0"/>
          </a:p>
        </p:txBody>
      </p:sp>
      <p:sp>
        <p:nvSpPr>
          <p:cNvPr id="3" name="Content Placeholder 2"/>
          <p:cNvSpPr>
            <a:spLocks noGrp="1"/>
          </p:cNvSpPr>
          <p:nvPr>
            <p:ph idx="1"/>
          </p:nvPr>
        </p:nvSpPr>
        <p:spPr/>
        <p:txBody>
          <a:bodyPr>
            <a:normAutofit/>
          </a:bodyPr>
          <a:lstStyle/>
          <a:p>
            <a:r>
              <a:rPr lang="en-US" dirty="0" err="1" smtClean="0"/>
              <a:t>Var</a:t>
            </a:r>
            <a:r>
              <a:rPr lang="en-US" dirty="0" smtClean="0"/>
              <a:t>/SD/SE</a:t>
            </a:r>
          </a:p>
          <a:p>
            <a:pPr lvl="1"/>
            <a:r>
              <a:rPr lang="en-US" dirty="0" err="1" smtClean="0"/>
              <a:t>var</a:t>
            </a:r>
            <a:r>
              <a:rPr lang="en-US" dirty="0" smtClean="0"/>
              <a:t>(</a:t>
            </a:r>
            <a:r>
              <a:rPr lang="en-US" i="1" dirty="0" smtClean="0"/>
              <a:t>column name</a:t>
            </a:r>
            <a:r>
              <a:rPr lang="en-US" dirty="0" smtClean="0"/>
              <a:t>, </a:t>
            </a:r>
            <a:r>
              <a:rPr lang="en-US" dirty="0" err="1" smtClean="0"/>
              <a:t>na.rm</a:t>
            </a:r>
            <a:r>
              <a:rPr lang="en-US" dirty="0"/>
              <a:t> </a:t>
            </a:r>
            <a:r>
              <a:rPr lang="en-US" dirty="0" smtClean="0"/>
              <a:t>= T)</a:t>
            </a:r>
          </a:p>
          <a:p>
            <a:pPr lvl="1"/>
            <a:r>
              <a:rPr lang="en-US" dirty="0" err="1" smtClean="0"/>
              <a:t>sd</a:t>
            </a:r>
            <a:r>
              <a:rPr lang="en-US" dirty="0" smtClean="0"/>
              <a:t>(</a:t>
            </a:r>
            <a:r>
              <a:rPr lang="en-US" i="1" dirty="0" smtClean="0"/>
              <a:t>column name</a:t>
            </a:r>
            <a:r>
              <a:rPr lang="en-US" dirty="0" smtClean="0"/>
              <a:t>, </a:t>
            </a:r>
            <a:r>
              <a:rPr lang="en-US" dirty="0" err="1" smtClean="0"/>
              <a:t>na.rm</a:t>
            </a:r>
            <a:r>
              <a:rPr lang="en-US" dirty="0" smtClean="0"/>
              <a:t> = T)</a:t>
            </a:r>
          </a:p>
          <a:p>
            <a:pPr lvl="1"/>
            <a:r>
              <a:rPr lang="en-US" dirty="0" smtClean="0"/>
              <a:t>se = </a:t>
            </a:r>
            <a:r>
              <a:rPr lang="en-US" dirty="0" err="1" smtClean="0"/>
              <a:t>sd</a:t>
            </a:r>
            <a:r>
              <a:rPr lang="en-US" dirty="0" smtClean="0"/>
              <a:t> / </a:t>
            </a:r>
            <a:r>
              <a:rPr lang="en-US" dirty="0" err="1" smtClean="0"/>
              <a:t>sqrt</a:t>
            </a:r>
            <a:r>
              <a:rPr lang="en-US" dirty="0" smtClean="0"/>
              <a:t>(N)</a:t>
            </a:r>
          </a:p>
          <a:p>
            <a:pPr lvl="2"/>
            <a:r>
              <a:rPr lang="en-US" dirty="0" smtClean="0"/>
              <a:t>How do I get N?</a:t>
            </a:r>
          </a:p>
          <a:p>
            <a:pPr lvl="2"/>
            <a:r>
              <a:rPr lang="en-US" dirty="0" smtClean="0"/>
              <a:t>length(</a:t>
            </a:r>
            <a:r>
              <a:rPr lang="en-US" i="1" dirty="0" smtClean="0"/>
              <a:t>column name</a:t>
            </a:r>
            <a:r>
              <a:rPr lang="en-US" dirty="0" smtClean="0"/>
              <a:t>)</a:t>
            </a:r>
          </a:p>
          <a:p>
            <a:pPr lvl="1"/>
            <a:r>
              <a:rPr lang="en-US" dirty="0" smtClean="0"/>
              <a:t>So you can do </a:t>
            </a:r>
            <a:r>
              <a:rPr lang="en-US" dirty="0" err="1" smtClean="0"/>
              <a:t>sd</a:t>
            </a:r>
            <a:r>
              <a:rPr lang="en-US" dirty="0" smtClean="0"/>
              <a:t>(</a:t>
            </a:r>
            <a:r>
              <a:rPr lang="en-US" i="1" dirty="0" smtClean="0"/>
              <a:t>column name</a:t>
            </a:r>
            <a:r>
              <a:rPr lang="en-US" dirty="0" smtClean="0"/>
              <a:t>, </a:t>
            </a:r>
            <a:r>
              <a:rPr lang="en-US" dirty="0" err="1" smtClean="0"/>
              <a:t>na.rm</a:t>
            </a:r>
            <a:r>
              <a:rPr lang="en-US" dirty="0" smtClean="0"/>
              <a:t> = T) / </a:t>
            </a:r>
            <a:r>
              <a:rPr lang="en-US" dirty="0" err="1" smtClean="0"/>
              <a:t>sqrt</a:t>
            </a:r>
            <a:r>
              <a:rPr lang="en-US" dirty="0" smtClean="0"/>
              <a:t>(length(</a:t>
            </a:r>
            <a:r>
              <a:rPr lang="en-US" i="1" dirty="0" smtClean="0"/>
              <a:t>column name</a:t>
            </a:r>
            <a:r>
              <a:rPr lang="en-US" dirty="0" smtClean="0"/>
              <a:t>))</a:t>
            </a:r>
          </a:p>
        </p:txBody>
      </p:sp>
    </p:spTree>
    <p:extLst>
      <p:ext uri="{BB962C8B-B14F-4D97-AF65-F5344CB8AC3E}">
        <p14:creationId xmlns:p14="http://schemas.microsoft.com/office/powerpoint/2010/main" val="39780820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How-To R</a:t>
            </a:r>
            <a:endParaRPr lang="en-US" dirty="0"/>
          </a:p>
        </p:txBody>
      </p:sp>
      <p:sp>
        <p:nvSpPr>
          <p:cNvPr id="3" name="Content Placeholder 2"/>
          <p:cNvSpPr>
            <a:spLocks noGrp="1"/>
          </p:cNvSpPr>
          <p:nvPr>
            <p:ph idx="1"/>
          </p:nvPr>
        </p:nvSpPr>
        <p:spPr/>
        <p:txBody>
          <a:bodyPr/>
          <a:lstStyle/>
          <a:p>
            <a:r>
              <a:rPr lang="en-US" dirty="0" smtClean="0"/>
              <a:t>Skew/Kurtosis</a:t>
            </a:r>
          </a:p>
          <a:p>
            <a:pPr lvl="1"/>
            <a:r>
              <a:rPr lang="en-US" dirty="0" smtClean="0"/>
              <a:t>Install the moments package</a:t>
            </a:r>
          </a:p>
          <a:p>
            <a:pPr lvl="1"/>
            <a:r>
              <a:rPr lang="en-US" dirty="0" smtClean="0"/>
              <a:t>Load the moments library</a:t>
            </a:r>
          </a:p>
          <a:p>
            <a:r>
              <a:rPr lang="en-US" dirty="0" err="1" smtClean="0"/>
              <a:t>skewness</a:t>
            </a:r>
            <a:r>
              <a:rPr lang="en-US" dirty="0" smtClean="0"/>
              <a:t>(</a:t>
            </a:r>
            <a:r>
              <a:rPr lang="en-US" i="1" dirty="0" err="1" smtClean="0"/>
              <a:t>dataframe</a:t>
            </a:r>
            <a:r>
              <a:rPr lang="en-US" i="1" dirty="0" smtClean="0"/>
              <a:t> or column name</a:t>
            </a:r>
            <a:r>
              <a:rPr lang="en-US" dirty="0" smtClean="0"/>
              <a:t>, </a:t>
            </a:r>
            <a:r>
              <a:rPr lang="en-US" dirty="0" err="1" smtClean="0"/>
              <a:t>na.rm</a:t>
            </a:r>
            <a:r>
              <a:rPr lang="en-US" dirty="0" smtClean="0"/>
              <a:t> = T)</a:t>
            </a:r>
          </a:p>
          <a:p>
            <a:r>
              <a:rPr lang="en-US" dirty="0" smtClean="0"/>
              <a:t>kurtosis(</a:t>
            </a:r>
            <a:r>
              <a:rPr lang="en-US" i="1" dirty="0" err="1" smtClean="0"/>
              <a:t>dataframe</a:t>
            </a:r>
            <a:r>
              <a:rPr lang="en-US" i="1" dirty="0" smtClean="0"/>
              <a:t> or column name</a:t>
            </a:r>
            <a:r>
              <a:rPr lang="en-US" dirty="0" smtClean="0"/>
              <a:t>, </a:t>
            </a:r>
            <a:r>
              <a:rPr lang="en-US" dirty="0" err="1" smtClean="0"/>
              <a:t>na.rm</a:t>
            </a:r>
            <a:r>
              <a:rPr lang="en-US" dirty="0" smtClean="0"/>
              <a:t> = T)</a:t>
            </a:r>
          </a:p>
          <a:p>
            <a:endParaRPr lang="en-US" dirty="0"/>
          </a:p>
        </p:txBody>
      </p:sp>
    </p:spTree>
    <p:extLst>
      <p:ext uri="{BB962C8B-B14F-4D97-AF65-F5344CB8AC3E}">
        <p14:creationId xmlns:p14="http://schemas.microsoft.com/office/powerpoint/2010/main" val="39780820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Inferentials</a:t>
            </a:r>
            <a:endParaRPr lang="en-US" dirty="0"/>
          </a:p>
        </p:txBody>
      </p:sp>
      <p:sp>
        <p:nvSpPr>
          <p:cNvPr id="3" name="Content Placeholder 2"/>
          <p:cNvSpPr>
            <a:spLocks noGrp="1"/>
          </p:cNvSpPr>
          <p:nvPr>
            <p:ph idx="1"/>
          </p:nvPr>
        </p:nvSpPr>
        <p:spPr/>
        <p:txBody>
          <a:bodyPr/>
          <a:lstStyle/>
          <a:p>
            <a:r>
              <a:rPr lang="en-US" dirty="0" smtClean="0"/>
              <a:t>Infer </a:t>
            </a:r>
            <a:r>
              <a:rPr lang="en-US" dirty="0"/>
              <a:t>information about the data.  </a:t>
            </a:r>
          </a:p>
          <a:p>
            <a:r>
              <a:rPr lang="en-US" dirty="0"/>
              <a:t>Tells you if your data is different from some known sample OR some other data set.</a:t>
            </a:r>
          </a:p>
          <a:p>
            <a:r>
              <a:rPr lang="en-US" dirty="0" smtClean="0"/>
              <a:t>Used for hypothesis testing.</a:t>
            </a:r>
            <a:endParaRPr lang="en-US" dirty="0"/>
          </a:p>
        </p:txBody>
      </p:sp>
    </p:spTree>
    <p:extLst>
      <p:ext uri="{BB962C8B-B14F-4D97-AF65-F5344CB8AC3E}">
        <p14:creationId xmlns:p14="http://schemas.microsoft.com/office/powerpoint/2010/main" val="27118455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 Testing</a:t>
            </a:r>
            <a:endParaRPr lang="en-US" dirty="0"/>
          </a:p>
        </p:txBody>
      </p:sp>
      <p:sp>
        <p:nvSpPr>
          <p:cNvPr id="3" name="Content Placeholder 2"/>
          <p:cNvSpPr>
            <a:spLocks noGrp="1"/>
          </p:cNvSpPr>
          <p:nvPr>
            <p:ph idx="1"/>
          </p:nvPr>
        </p:nvSpPr>
        <p:spPr/>
        <p:txBody>
          <a:bodyPr/>
          <a:lstStyle/>
          <a:p>
            <a:pPr marL="342900" lvl="1" indent="-342900">
              <a:buFont typeface="Arial"/>
              <a:buChar char="•"/>
            </a:pPr>
            <a:r>
              <a:rPr lang="en-US" dirty="0"/>
              <a:t>Basic gist:  You are pitting two rival answers against each other.  Think of it like your favorite sport.  You have a Favorite team (Research hypothesis) versus your enemy team (Null hypothesis).  You want them to be different.  You want your team to win (reject the null!). </a:t>
            </a:r>
          </a:p>
          <a:p>
            <a:endParaRPr lang="en-US" dirty="0"/>
          </a:p>
        </p:txBody>
      </p:sp>
    </p:spTree>
    <p:extLst>
      <p:ext uri="{BB962C8B-B14F-4D97-AF65-F5344CB8AC3E}">
        <p14:creationId xmlns:p14="http://schemas.microsoft.com/office/powerpoint/2010/main" val="477825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 Testing</a:t>
            </a:r>
            <a:endParaRPr lang="en-US" dirty="0"/>
          </a:p>
        </p:txBody>
      </p:sp>
      <p:sp>
        <p:nvSpPr>
          <p:cNvPr id="3" name="Content Placeholder 2"/>
          <p:cNvSpPr>
            <a:spLocks noGrp="1"/>
          </p:cNvSpPr>
          <p:nvPr>
            <p:ph idx="1"/>
          </p:nvPr>
        </p:nvSpPr>
        <p:spPr/>
        <p:txBody>
          <a:bodyPr>
            <a:normAutofit/>
          </a:bodyPr>
          <a:lstStyle/>
          <a:p>
            <a:r>
              <a:rPr lang="en-US" dirty="0"/>
              <a:t>Null hypothesis: You expect to find: 1) no difference between group scores (t-tests, ANOVA families), 2) no relationship between variables (regression </a:t>
            </a:r>
            <a:r>
              <a:rPr lang="en-US" dirty="0" smtClean="0"/>
              <a:t>families, </a:t>
            </a:r>
            <a:r>
              <a:rPr lang="en-US" dirty="0"/>
              <a:t>Chi-square)</a:t>
            </a:r>
            <a:r>
              <a:rPr lang="en-US" dirty="0" smtClean="0"/>
              <a:t>.</a:t>
            </a:r>
            <a:endParaRPr lang="en-US" dirty="0"/>
          </a:p>
        </p:txBody>
      </p:sp>
    </p:spTree>
    <p:extLst>
      <p:ext uri="{BB962C8B-B14F-4D97-AF65-F5344CB8AC3E}">
        <p14:creationId xmlns:p14="http://schemas.microsoft.com/office/powerpoint/2010/main" val="34458678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 Testing</a:t>
            </a:r>
            <a:endParaRPr lang="en-US" dirty="0"/>
          </a:p>
        </p:txBody>
      </p:sp>
      <p:sp>
        <p:nvSpPr>
          <p:cNvPr id="3" name="Content Placeholder 2"/>
          <p:cNvSpPr>
            <a:spLocks noGrp="1"/>
          </p:cNvSpPr>
          <p:nvPr>
            <p:ph idx="1"/>
          </p:nvPr>
        </p:nvSpPr>
        <p:spPr/>
        <p:txBody>
          <a:bodyPr/>
          <a:lstStyle/>
          <a:p>
            <a:r>
              <a:rPr lang="en-US" dirty="0" smtClean="0"/>
              <a:t>Research/alternative hypothesis: You expect to find: 1) differences in group scores, 2) relationships between variables.</a:t>
            </a:r>
          </a:p>
          <a:p>
            <a:r>
              <a:rPr lang="en-US" dirty="0" smtClean="0"/>
              <a:t>Hypothesis testing = </a:t>
            </a:r>
            <a:r>
              <a:rPr lang="en-US" dirty="0" err="1" smtClean="0"/>
              <a:t>rock’em</a:t>
            </a:r>
            <a:r>
              <a:rPr lang="en-US" dirty="0" smtClean="0"/>
              <a:t> </a:t>
            </a:r>
            <a:r>
              <a:rPr lang="en-US" dirty="0" err="1" smtClean="0"/>
              <a:t>sock’em</a:t>
            </a:r>
            <a:r>
              <a:rPr lang="en-US" dirty="0" smtClean="0"/>
              <a:t> robots of statistics.</a:t>
            </a:r>
            <a:r>
              <a:rPr lang="en-US" dirty="0" smtClean="0">
                <a:effectLst/>
              </a:rPr>
              <a:t> </a:t>
            </a:r>
          </a:p>
          <a:p>
            <a:pPr lvl="1"/>
            <a:r>
              <a:rPr lang="en-US" dirty="0"/>
              <a:t>Why is this called </a:t>
            </a:r>
            <a:r>
              <a:rPr lang="en-US" i="1" dirty="0"/>
              <a:t>Null Hypothesis Significance Testing (NHST)?</a:t>
            </a:r>
            <a:endParaRPr lang="en-US" dirty="0"/>
          </a:p>
          <a:p>
            <a:pPr lvl="1"/>
            <a:endParaRPr lang="en-US" dirty="0" smtClean="0"/>
          </a:p>
          <a:p>
            <a:endParaRPr lang="en-US" dirty="0"/>
          </a:p>
        </p:txBody>
      </p:sp>
    </p:spTree>
    <p:extLst>
      <p:ext uri="{BB962C8B-B14F-4D97-AF65-F5344CB8AC3E}">
        <p14:creationId xmlns:p14="http://schemas.microsoft.com/office/powerpoint/2010/main" val="878876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Statistics</a:t>
            </a:r>
            <a:endParaRPr lang="en-US" dirty="0"/>
          </a:p>
        </p:txBody>
      </p:sp>
      <p:sp>
        <p:nvSpPr>
          <p:cNvPr id="3" name="Content Placeholder 2"/>
          <p:cNvSpPr>
            <a:spLocks noGrp="1"/>
          </p:cNvSpPr>
          <p:nvPr>
            <p:ph idx="1"/>
          </p:nvPr>
        </p:nvSpPr>
        <p:spPr/>
        <p:txBody>
          <a:bodyPr/>
          <a:lstStyle/>
          <a:p>
            <a:r>
              <a:rPr lang="en-US" dirty="0" smtClean="0"/>
              <a:t>Parametric versus Non-parametric</a:t>
            </a:r>
          </a:p>
          <a:p>
            <a:r>
              <a:rPr lang="en-US" dirty="0" err="1" smtClean="0"/>
              <a:t>Descriptives</a:t>
            </a:r>
            <a:r>
              <a:rPr lang="en-US" dirty="0" smtClean="0"/>
              <a:t> versus </a:t>
            </a:r>
            <a:r>
              <a:rPr lang="en-US" dirty="0" err="1" smtClean="0"/>
              <a:t>Inferentials</a:t>
            </a:r>
            <a:endParaRPr lang="en-US" dirty="0" smtClean="0"/>
          </a:p>
          <a:p>
            <a:pPr marL="0" indent="0">
              <a:buNone/>
            </a:pPr>
            <a:endParaRPr lang="en-US" dirty="0"/>
          </a:p>
        </p:txBody>
      </p:sp>
    </p:spTree>
    <p:extLst>
      <p:ext uri="{BB962C8B-B14F-4D97-AF65-F5344CB8AC3E}">
        <p14:creationId xmlns:p14="http://schemas.microsoft.com/office/powerpoint/2010/main" val="35843027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 Testing</a:t>
            </a:r>
            <a:endParaRPr lang="en-US" dirty="0"/>
          </a:p>
        </p:txBody>
      </p:sp>
      <p:sp>
        <p:nvSpPr>
          <p:cNvPr id="3" name="Content Placeholder 2"/>
          <p:cNvSpPr>
            <a:spLocks noGrp="1"/>
          </p:cNvSpPr>
          <p:nvPr>
            <p:ph idx="1"/>
          </p:nvPr>
        </p:nvSpPr>
        <p:spPr/>
        <p:txBody>
          <a:bodyPr/>
          <a:lstStyle/>
          <a:p>
            <a:r>
              <a:rPr lang="en-US" dirty="0" smtClean="0"/>
              <a:t>How do you determine which robot won?</a:t>
            </a:r>
          </a:p>
          <a:p>
            <a:pPr lvl="1"/>
            <a:r>
              <a:rPr lang="en-US" i="1" dirty="0"/>
              <a:t>p</a:t>
            </a:r>
            <a:r>
              <a:rPr lang="en-US" dirty="0"/>
              <a:t>-values (most common)</a:t>
            </a:r>
          </a:p>
          <a:p>
            <a:pPr lvl="1"/>
            <a:r>
              <a:rPr lang="en-US" dirty="0"/>
              <a:t>Cut off scores </a:t>
            </a:r>
            <a:r>
              <a:rPr lang="en-US" dirty="0" smtClean="0"/>
              <a:t>(</a:t>
            </a:r>
            <a:r>
              <a:rPr lang="en-US" i="1" dirty="0" smtClean="0"/>
              <a:t>p</a:t>
            </a:r>
            <a:r>
              <a:rPr lang="en-US" dirty="0"/>
              <a:t>-</a:t>
            </a:r>
            <a:r>
              <a:rPr lang="en-US" dirty="0" smtClean="0"/>
              <a:t>values friendly cousin)</a:t>
            </a:r>
          </a:p>
          <a:p>
            <a:pPr lvl="1"/>
            <a:r>
              <a:rPr lang="en-US" dirty="0" smtClean="0"/>
              <a:t>Fit </a:t>
            </a:r>
            <a:r>
              <a:rPr lang="en-US" dirty="0"/>
              <a:t>indices (EFA)</a:t>
            </a:r>
          </a:p>
          <a:p>
            <a:pPr lvl="1"/>
            <a:endParaRPr lang="en-US" dirty="0"/>
          </a:p>
        </p:txBody>
      </p:sp>
    </p:spTree>
    <p:extLst>
      <p:ext uri="{BB962C8B-B14F-4D97-AF65-F5344CB8AC3E}">
        <p14:creationId xmlns:p14="http://schemas.microsoft.com/office/powerpoint/2010/main" val="37444666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 Testing</a:t>
            </a:r>
            <a:endParaRPr lang="en-US" dirty="0"/>
          </a:p>
        </p:txBody>
      </p:sp>
      <p:sp>
        <p:nvSpPr>
          <p:cNvPr id="3" name="Content Placeholder 2"/>
          <p:cNvSpPr>
            <a:spLocks noGrp="1"/>
          </p:cNvSpPr>
          <p:nvPr>
            <p:ph idx="1"/>
          </p:nvPr>
        </p:nvSpPr>
        <p:spPr/>
        <p:txBody>
          <a:bodyPr>
            <a:normAutofit/>
          </a:bodyPr>
          <a:lstStyle/>
          <a:p>
            <a:r>
              <a:rPr lang="en-US" dirty="0"/>
              <a:t>Rejecting the null / statistically significant – when your team wins!  You find that the probability of the null hypothesis is very low, so you reject the idea that everything is equal (or that your team would never win).  </a:t>
            </a:r>
          </a:p>
          <a:p>
            <a:endParaRPr lang="en-US" b="1" dirty="0"/>
          </a:p>
        </p:txBody>
      </p:sp>
    </p:spTree>
    <p:extLst>
      <p:ext uri="{BB962C8B-B14F-4D97-AF65-F5344CB8AC3E}">
        <p14:creationId xmlns:p14="http://schemas.microsoft.com/office/powerpoint/2010/main" val="273060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 Testing</a:t>
            </a:r>
            <a:endParaRPr lang="en-US" dirty="0"/>
          </a:p>
        </p:txBody>
      </p:sp>
      <p:sp>
        <p:nvSpPr>
          <p:cNvPr id="3" name="Content Placeholder 2"/>
          <p:cNvSpPr>
            <a:spLocks noGrp="1"/>
          </p:cNvSpPr>
          <p:nvPr>
            <p:ph idx="1"/>
          </p:nvPr>
        </p:nvSpPr>
        <p:spPr/>
        <p:txBody>
          <a:bodyPr/>
          <a:lstStyle/>
          <a:p>
            <a:r>
              <a:rPr lang="en-US" dirty="0" smtClean="0"/>
              <a:t>Retaining the null / not statistically significant – the probability of the null hypothesis is not low enough, it could be that the groups are equal, or that your team might not win.</a:t>
            </a:r>
          </a:p>
          <a:p>
            <a:endParaRPr lang="en-US" dirty="0"/>
          </a:p>
        </p:txBody>
      </p:sp>
    </p:spTree>
    <p:extLst>
      <p:ext uri="{BB962C8B-B14F-4D97-AF65-F5344CB8AC3E}">
        <p14:creationId xmlns:p14="http://schemas.microsoft.com/office/powerpoint/2010/main" val="29465868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a:t>
            </a:r>
            <a:endParaRPr lang="en-US" dirty="0"/>
          </a:p>
        </p:txBody>
      </p:sp>
      <p:sp>
        <p:nvSpPr>
          <p:cNvPr id="3" name="Content Placeholder 2"/>
          <p:cNvSpPr>
            <a:spLocks noGrp="1"/>
          </p:cNvSpPr>
          <p:nvPr>
            <p:ph idx="1"/>
          </p:nvPr>
        </p:nvSpPr>
        <p:spPr/>
        <p:txBody>
          <a:bodyPr/>
          <a:lstStyle/>
          <a:p>
            <a:r>
              <a:rPr lang="en-US" dirty="0"/>
              <a:t>P-values – the probability of getting that results (t-value, f-value, chi-square, etc.) if the NULL were true</a:t>
            </a:r>
          </a:p>
          <a:p>
            <a:pPr lvl="1"/>
            <a:r>
              <a:rPr lang="en-US" dirty="0"/>
              <a:t>You want your team to win!  So you want the null to be false.  Therefore, you want the probability of being wrong to be very low.</a:t>
            </a:r>
          </a:p>
          <a:p>
            <a:endParaRPr lang="en-US" dirty="0"/>
          </a:p>
        </p:txBody>
      </p:sp>
    </p:spTree>
    <p:extLst>
      <p:ext uri="{BB962C8B-B14F-4D97-AF65-F5344CB8AC3E}">
        <p14:creationId xmlns:p14="http://schemas.microsoft.com/office/powerpoint/2010/main" val="42865047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a:t>
            </a:r>
            <a:endParaRPr lang="en-US" dirty="0"/>
          </a:p>
        </p:txBody>
      </p:sp>
      <p:sp>
        <p:nvSpPr>
          <p:cNvPr id="3" name="Content Placeholder 2"/>
          <p:cNvSpPr>
            <a:spLocks noGrp="1"/>
          </p:cNvSpPr>
          <p:nvPr>
            <p:ph idx="1"/>
          </p:nvPr>
        </p:nvSpPr>
        <p:spPr/>
        <p:txBody>
          <a:bodyPr/>
          <a:lstStyle/>
          <a:p>
            <a:r>
              <a:rPr lang="en-US" dirty="0"/>
              <a:t>Alpha – the probability of a Type 1 error (please note that alpha / = </a:t>
            </a:r>
            <a:r>
              <a:rPr lang="en-US" dirty="0" err="1"/>
              <a:t>pvalue</a:t>
            </a:r>
            <a:r>
              <a:rPr lang="en-US" dirty="0"/>
              <a:t> … you SET alpha as a criterion for a low type 1 error, which generally is </a:t>
            </a:r>
            <a:r>
              <a:rPr lang="en-US" i="1" dirty="0"/>
              <a:t>p</a:t>
            </a:r>
            <a:r>
              <a:rPr lang="en-US" dirty="0"/>
              <a:t>&lt;.05, or </a:t>
            </a:r>
            <a:r>
              <a:rPr lang="en-US" i="1" dirty="0"/>
              <a:t>p</a:t>
            </a:r>
            <a:r>
              <a:rPr lang="en-US" dirty="0"/>
              <a:t>&lt;.01, but it’s not the same thing as the </a:t>
            </a:r>
            <a:r>
              <a:rPr lang="en-US" i="1" dirty="0"/>
              <a:t>p</a:t>
            </a:r>
            <a:r>
              <a:rPr lang="en-US" dirty="0"/>
              <a:t>-actual found in your experiment).</a:t>
            </a:r>
            <a:r>
              <a:rPr lang="en-US" dirty="0" smtClean="0">
                <a:effectLst/>
              </a:rPr>
              <a:t> </a:t>
            </a:r>
          </a:p>
          <a:p>
            <a:endParaRPr lang="en-US" dirty="0"/>
          </a:p>
        </p:txBody>
      </p:sp>
    </p:spTree>
    <p:extLst>
      <p:ext uri="{BB962C8B-B14F-4D97-AF65-F5344CB8AC3E}">
        <p14:creationId xmlns:p14="http://schemas.microsoft.com/office/powerpoint/2010/main" val="19616273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a:t>
            </a:r>
            <a:endParaRPr lang="en-US" dirty="0"/>
          </a:p>
        </p:txBody>
      </p:sp>
      <p:sp>
        <p:nvSpPr>
          <p:cNvPr id="3" name="Content Placeholder 2"/>
          <p:cNvSpPr>
            <a:spLocks noGrp="1"/>
          </p:cNvSpPr>
          <p:nvPr>
            <p:ph idx="1"/>
          </p:nvPr>
        </p:nvSpPr>
        <p:spPr/>
        <p:txBody>
          <a:bodyPr/>
          <a:lstStyle/>
          <a:p>
            <a:r>
              <a:rPr lang="en-US" dirty="0" smtClean="0"/>
              <a:t>Alpha is also known as:</a:t>
            </a:r>
          </a:p>
          <a:p>
            <a:r>
              <a:rPr lang="en-US" dirty="0" smtClean="0"/>
              <a:t>Type </a:t>
            </a:r>
            <a:r>
              <a:rPr lang="en-US" dirty="0"/>
              <a:t>1 error – rejecting the null hypothesis when it is FALSE.  </a:t>
            </a:r>
          </a:p>
          <a:p>
            <a:pPr lvl="1"/>
            <a:r>
              <a:rPr lang="en-US" dirty="0"/>
              <a:t>Memory mnemonic: First mistake = worst mistake.  Saying something </a:t>
            </a:r>
            <a:r>
              <a:rPr lang="en-US" dirty="0" smtClean="0"/>
              <a:t>happened </a:t>
            </a:r>
            <a:r>
              <a:rPr lang="en-US" dirty="0"/>
              <a:t>when it did not.</a:t>
            </a:r>
          </a:p>
          <a:p>
            <a:endParaRPr lang="en-US" dirty="0"/>
          </a:p>
        </p:txBody>
      </p:sp>
    </p:spTree>
    <p:extLst>
      <p:ext uri="{BB962C8B-B14F-4D97-AF65-F5344CB8AC3E}">
        <p14:creationId xmlns:p14="http://schemas.microsoft.com/office/powerpoint/2010/main" val="19616273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a:t>
            </a:r>
            <a:endParaRPr lang="en-US" dirty="0"/>
          </a:p>
        </p:txBody>
      </p:sp>
      <p:sp>
        <p:nvSpPr>
          <p:cNvPr id="3" name="Content Placeholder 2"/>
          <p:cNvSpPr>
            <a:spLocks noGrp="1"/>
          </p:cNvSpPr>
          <p:nvPr>
            <p:ph idx="1"/>
          </p:nvPr>
        </p:nvSpPr>
        <p:spPr/>
        <p:txBody>
          <a:bodyPr/>
          <a:lstStyle/>
          <a:p>
            <a:r>
              <a:rPr lang="en-US" dirty="0"/>
              <a:t>Beta – the probability of a Type 2 error, the opposite of power.</a:t>
            </a:r>
          </a:p>
          <a:p>
            <a:pPr lvl="1"/>
            <a:r>
              <a:rPr lang="en-US" dirty="0"/>
              <a:t>Type 2 error – failing reject the null hypothesis when you should reject the null (aka your research hypothesis is supported but you missed it…bummer).</a:t>
            </a:r>
          </a:p>
          <a:p>
            <a:endParaRPr lang="en-US" dirty="0"/>
          </a:p>
        </p:txBody>
      </p:sp>
    </p:spTree>
    <p:extLst>
      <p:ext uri="{BB962C8B-B14F-4D97-AF65-F5344CB8AC3E}">
        <p14:creationId xmlns:p14="http://schemas.microsoft.com/office/powerpoint/2010/main" val="19616273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a:t>
            </a:r>
            <a:endParaRPr lang="en-US" dirty="0"/>
          </a:p>
        </p:txBody>
      </p:sp>
      <p:sp>
        <p:nvSpPr>
          <p:cNvPr id="3" name="Content Placeholder 2"/>
          <p:cNvSpPr>
            <a:spLocks noGrp="1"/>
          </p:cNvSpPr>
          <p:nvPr>
            <p:ph idx="1"/>
          </p:nvPr>
        </p:nvSpPr>
        <p:spPr/>
        <p:txBody>
          <a:bodyPr/>
          <a:lstStyle/>
          <a:p>
            <a:r>
              <a:rPr lang="en-US" dirty="0"/>
              <a:t>Power – the probability of rejecting the null when you should reject the null (aka your research hypothesis is supported and you showed that … yeah!).</a:t>
            </a:r>
          </a:p>
          <a:p>
            <a:pPr lvl="1"/>
            <a:r>
              <a:rPr lang="en-US" dirty="0"/>
              <a:t>G*Power is fantastical!</a:t>
            </a:r>
          </a:p>
          <a:p>
            <a:pPr lvl="1"/>
            <a:r>
              <a:rPr lang="en-US" dirty="0"/>
              <a:t>Power is normally used for sample size calculation, to determine how many participants you need to find statistical significance, given a set effect size and analysis type.</a:t>
            </a:r>
          </a:p>
          <a:p>
            <a:endParaRPr lang="en-US" dirty="0"/>
          </a:p>
        </p:txBody>
      </p:sp>
    </p:spTree>
    <p:extLst>
      <p:ext uri="{BB962C8B-B14F-4D97-AF65-F5344CB8AC3E}">
        <p14:creationId xmlns:p14="http://schemas.microsoft.com/office/powerpoint/2010/main" val="19616273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a:t>
            </a:r>
            <a:endParaRPr lang="en-US" dirty="0"/>
          </a:p>
        </p:txBody>
      </p:sp>
      <p:sp>
        <p:nvSpPr>
          <p:cNvPr id="3" name="Content Placeholder 2"/>
          <p:cNvSpPr>
            <a:spLocks noGrp="1"/>
          </p:cNvSpPr>
          <p:nvPr>
            <p:ph idx="1"/>
          </p:nvPr>
        </p:nvSpPr>
        <p:spPr/>
        <p:txBody>
          <a:bodyPr/>
          <a:lstStyle/>
          <a:p>
            <a:r>
              <a:rPr lang="en-US" dirty="0"/>
              <a:t>Assumptions: Things that must be true for your test to return an answer that is reasonably correct</a:t>
            </a:r>
          </a:p>
          <a:p>
            <a:r>
              <a:rPr lang="en-US" dirty="0" smtClean="0"/>
              <a:t>Therefore</a:t>
            </a:r>
            <a:r>
              <a:rPr lang="en-US" dirty="0"/>
              <a:t>, when the assumptions are not met, you do not know what the answer you got actually </a:t>
            </a:r>
            <a:r>
              <a:rPr lang="en-US" i="1" dirty="0"/>
              <a:t>means.</a:t>
            </a:r>
            <a:r>
              <a:rPr lang="en-US" dirty="0" smtClean="0">
                <a:effectLst/>
              </a:rPr>
              <a:t> </a:t>
            </a:r>
            <a:endParaRPr lang="en-US" dirty="0"/>
          </a:p>
        </p:txBody>
      </p:sp>
    </p:spTree>
    <p:extLst>
      <p:ext uri="{BB962C8B-B14F-4D97-AF65-F5344CB8AC3E}">
        <p14:creationId xmlns:p14="http://schemas.microsoft.com/office/powerpoint/2010/main" val="19616273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 Size</a:t>
            </a:r>
            <a:endParaRPr lang="en-US" dirty="0"/>
          </a:p>
        </p:txBody>
      </p:sp>
      <p:sp>
        <p:nvSpPr>
          <p:cNvPr id="3" name="Content Placeholder 2"/>
          <p:cNvSpPr>
            <a:spLocks noGrp="1"/>
          </p:cNvSpPr>
          <p:nvPr>
            <p:ph idx="1"/>
          </p:nvPr>
        </p:nvSpPr>
        <p:spPr/>
        <p:txBody>
          <a:bodyPr>
            <a:normAutofit lnSpcReduction="10000"/>
          </a:bodyPr>
          <a:lstStyle/>
          <a:p>
            <a:r>
              <a:rPr lang="en-US" dirty="0"/>
              <a:t>Effect size is a measure of “how big” an effect was in your experiment.  For example, you might reject the null hypothesis (yay the experiment worked!), but then determine that the group differences or relationships were </a:t>
            </a:r>
            <a:r>
              <a:rPr lang="en-US" dirty="0" smtClean="0"/>
              <a:t>small (boo).</a:t>
            </a:r>
            <a:endParaRPr lang="en-US" dirty="0"/>
          </a:p>
          <a:p>
            <a:r>
              <a:rPr lang="en-US" dirty="0"/>
              <a:t>Effect size is considered “a measure of strength of a phenomenon” for a technical definition.</a:t>
            </a:r>
          </a:p>
          <a:p>
            <a:endParaRPr lang="en-US" dirty="0"/>
          </a:p>
        </p:txBody>
      </p:sp>
    </p:spTree>
    <p:extLst>
      <p:ext uri="{BB962C8B-B14F-4D97-AF65-F5344CB8AC3E}">
        <p14:creationId xmlns:p14="http://schemas.microsoft.com/office/powerpoint/2010/main" val="291685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Parametric v Not</a:t>
            </a:r>
            <a:endParaRPr lang="en-US" dirty="0"/>
          </a:p>
        </p:txBody>
      </p:sp>
      <p:sp>
        <p:nvSpPr>
          <p:cNvPr id="3" name="Content Placeholder 2"/>
          <p:cNvSpPr>
            <a:spLocks noGrp="1"/>
          </p:cNvSpPr>
          <p:nvPr>
            <p:ph idx="1"/>
          </p:nvPr>
        </p:nvSpPr>
        <p:spPr/>
        <p:txBody>
          <a:bodyPr>
            <a:normAutofit/>
          </a:bodyPr>
          <a:lstStyle/>
          <a:p>
            <a:r>
              <a:rPr lang="en-US" dirty="0"/>
              <a:t>Parametric – used on interval and ratio </a:t>
            </a:r>
            <a:r>
              <a:rPr lang="en-US" dirty="0" smtClean="0"/>
              <a:t>DV data</a:t>
            </a:r>
            <a:r>
              <a:rPr lang="en-US" dirty="0"/>
              <a:t>, numbers that are continuous in </a:t>
            </a:r>
            <a:r>
              <a:rPr lang="en-US" dirty="0" smtClean="0"/>
              <a:t>nature </a:t>
            </a:r>
            <a:endParaRPr lang="en-US" dirty="0"/>
          </a:p>
          <a:p>
            <a:pPr lvl="1"/>
            <a:r>
              <a:rPr lang="en-US" dirty="0"/>
              <a:t>Requires more assumptions</a:t>
            </a:r>
          </a:p>
          <a:p>
            <a:pPr lvl="1"/>
            <a:r>
              <a:rPr lang="en-US" dirty="0"/>
              <a:t>Most of the stats we will use (ANOVA, regression)</a:t>
            </a:r>
          </a:p>
          <a:p>
            <a:r>
              <a:rPr lang="en-US" dirty="0"/>
              <a:t>Non-parametric – used on all data types (especially nominal, categorical)</a:t>
            </a:r>
          </a:p>
          <a:p>
            <a:pPr lvl="1"/>
            <a:r>
              <a:rPr lang="en-US" dirty="0"/>
              <a:t>Does not require same assumptions</a:t>
            </a:r>
          </a:p>
          <a:p>
            <a:pPr lvl="1"/>
            <a:r>
              <a:rPr lang="en-US" dirty="0" smtClean="0"/>
              <a:t>Chi-square, log regression </a:t>
            </a:r>
            <a:endParaRPr lang="en-US" dirty="0"/>
          </a:p>
          <a:p>
            <a:endParaRPr lang="en-US" dirty="0"/>
          </a:p>
        </p:txBody>
      </p:sp>
    </p:spTree>
    <p:extLst>
      <p:ext uri="{BB962C8B-B14F-4D97-AF65-F5344CB8AC3E}">
        <p14:creationId xmlns:p14="http://schemas.microsoft.com/office/powerpoint/2010/main" val="19407795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 Sizes</a:t>
            </a:r>
            <a:endParaRPr lang="en-US" dirty="0"/>
          </a:p>
        </p:txBody>
      </p:sp>
      <p:sp>
        <p:nvSpPr>
          <p:cNvPr id="3" name="Content Placeholder 2"/>
          <p:cNvSpPr>
            <a:spLocks noGrp="1"/>
          </p:cNvSpPr>
          <p:nvPr>
            <p:ph idx="1"/>
          </p:nvPr>
        </p:nvSpPr>
        <p:spPr/>
        <p:txBody>
          <a:bodyPr>
            <a:normAutofit lnSpcReduction="10000"/>
          </a:bodyPr>
          <a:lstStyle/>
          <a:p>
            <a:r>
              <a:rPr lang="en-US" dirty="0"/>
              <a:t>Those based on mean differences (Used for: any time you have two means: </a:t>
            </a:r>
            <a:r>
              <a:rPr lang="en-US" i="1" dirty="0"/>
              <a:t>t</a:t>
            </a:r>
            <a:r>
              <a:rPr lang="en-US" dirty="0"/>
              <a:t>-tests, ANOVA post hoc tests)</a:t>
            </a:r>
          </a:p>
          <a:p>
            <a:pPr lvl="1"/>
            <a:r>
              <a:rPr lang="en-US" dirty="0"/>
              <a:t>Cohen’s </a:t>
            </a:r>
            <a:r>
              <a:rPr lang="en-US" i="1" dirty="0"/>
              <a:t>d</a:t>
            </a:r>
            <a:r>
              <a:rPr lang="en-US" dirty="0"/>
              <a:t> - Cohen’s </a:t>
            </a:r>
            <a:r>
              <a:rPr lang="en-US" i="1" dirty="0"/>
              <a:t>d</a:t>
            </a:r>
            <a:r>
              <a:rPr lang="en-US" dirty="0"/>
              <a:t> is one of the most well-known calculations for effect size. The general formula gives the standardized distance between the two population means, or how much the two populations do not overlap. The formula for </a:t>
            </a:r>
            <a:r>
              <a:rPr lang="en-US" i="1" dirty="0"/>
              <a:t>d </a:t>
            </a:r>
            <a:r>
              <a:rPr lang="en-US" dirty="0"/>
              <a:t>is very adaptive and can be used for many different between samples and within samples tests.</a:t>
            </a:r>
          </a:p>
          <a:p>
            <a:endParaRPr lang="en-US" dirty="0"/>
          </a:p>
        </p:txBody>
      </p:sp>
      <p:sp>
        <p:nvSpPr>
          <p:cNvPr id="4" name="TextBox 3"/>
          <p:cNvSpPr txBox="1"/>
          <p:nvPr/>
        </p:nvSpPr>
        <p:spPr>
          <a:xfrm>
            <a:off x="218305" y="6283929"/>
            <a:ext cx="5749779" cy="369332"/>
          </a:xfrm>
          <a:prstGeom prst="rect">
            <a:avLst/>
          </a:prstGeom>
          <a:noFill/>
        </p:spPr>
        <p:txBody>
          <a:bodyPr wrap="none" rtlCol="0">
            <a:spAutoFit/>
          </a:bodyPr>
          <a:lstStyle/>
          <a:p>
            <a:r>
              <a:rPr lang="en-US" dirty="0" smtClean="0"/>
              <a:t>Some others based on this idea: Hedges’ </a:t>
            </a:r>
            <a:r>
              <a:rPr lang="en-US" i="1" dirty="0" smtClean="0"/>
              <a:t>g</a:t>
            </a:r>
            <a:r>
              <a:rPr lang="en-US" dirty="0" smtClean="0"/>
              <a:t> and Glass’ delta.</a:t>
            </a:r>
            <a:endParaRPr lang="en-US" dirty="0"/>
          </a:p>
        </p:txBody>
      </p:sp>
    </p:spTree>
    <p:extLst>
      <p:ext uri="{BB962C8B-B14F-4D97-AF65-F5344CB8AC3E}">
        <p14:creationId xmlns:p14="http://schemas.microsoft.com/office/powerpoint/2010/main" val="12789947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 Sizes</a:t>
            </a:r>
            <a:endParaRPr lang="en-US" dirty="0"/>
          </a:p>
        </p:txBody>
      </p:sp>
      <p:sp>
        <p:nvSpPr>
          <p:cNvPr id="3" name="Content Placeholder 2"/>
          <p:cNvSpPr>
            <a:spLocks noGrp="1"/>
          </p:cNvSpPr>
          <p:nvPr>
            <p:ph idx="1"/>
          </p:nvPr>
        </p:nvSpPr>
        <p:spPr/>
        <p:txBody>
          <a:bodyPr/>
          <a:lstStyle/>
          <a:p>
            <a:r>
              <a:rPr lang="en-US" dirty="0" smtClean="0"/>
              <a:t>Size Guide Lines:</a:t>
            </a:r>
            <a:endParaRPr lang="en-US" dirty="0"/>
          </a:p>
          <a:p>
            <a:pPr lvl="1"/>
            <a:r>
              <a:rPr lang="en-US" dirty="0"/>
              <a:t>Small .2</a:t>
            </a:r>
          </a:p>
          <a:p>
            <a:pPr lvl="1"/>
            <a:r>
              <a:rPr lang="en-US" dirty="0"/>
              <a:t>Medium .5</a:t>
            </a:r>
          </a:p>
          <a:p>
            <a:pPr lvl="1"/>
            <a:r>
              <a:rPr lang="en-US" dirty="0"/>
              <a:t>Large .8</a:t>
            </a:r>
          </a:p>
          <a:p>
            <a:r>
              <a:rPr lang="en-US" dirty="0"/>
              <a:t>Can get very big or be negative.</a:t>
            </a:r>
          </a:p>
          <a:p>
            <a:endParaRPr lang="en-US" dirty="0"/>
          </a:p>
        </p:txBody>
      </p:sp>
    </p:spTree>
    <p:extLst>
      <p:ext uri="{BB962C8B-B14F-4D97-AF65-F5344CB8AC3E}">
        <p14:creationId xmlns:p14="http://schemas.microsoft.com/office/powerpoint/2010/main" val="25396135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 Sizes</a:t>
            </a:r>
            <a:endParaRPr lang="en-US" dirty="0"/>
          </a:p>
        </p:txBody>
      </p:sp>
      <p:sp>
        <p:nvSpPr>
          <p:cNvPr id="3" name="Content Placeholder 2"/>
          <p:cNvSpPr>
            <a:spLocks noGrp="1"/>
          </p:cNvSpPr>
          <p:nvPr>
            <p:ph idx="1"/>
          </p:nvPr>
        </p:nvSpPr>
        <p:spPr/>
        <p:txBody>
          <a:bodyPr>
            <a:normAutofit/>
          </a:bodyPr>
          <a:lstStyle/>
          <a:p>
            <a:r>
              <a:rPr lang="en-US" dirty="0"/>
              <a:t>Those based on variance overlap (Used for: ANOVA overalls, regression)</a:t>
            </a:r>
          </a:p>
          <a:p>
            <a:pPr lvl="1"/>
            <a:r>
              <a:rPr lang="en-US" dirty="0" err="1"/>
              <a:t>η</a:t>
            </a:r>
            <a:r>
              <a:rPr lang="en-US" baseline="30000" dirty="0"/>
              <a:t> 2</a:t>
            </a:r>
            <a:r>
              <a:rPr lang="en-US" dirty="0"/>
              <a:t> (eta squared) and R</a:t>
            </a:r>
            <a:r>
              <a:rPr lang="en-US" baseline="30000" dirty="0"/>
              <a:t>2</a:t>
            </a:r>
            <a:r>
              <a:rPr lang="en-US" dirty="0"/>
              <a:t> – These statistics are based on the amount of variance that you have accounted for by your manipulation (groups) or independent variable (like predictors in regression) out of the total variance.  </a:t>
            </a:r>
          </a:p>
          <a:p>
            <a:endParaRPr lang="en-US" dirty="0"/>
          </a:p>
        </p:txBody>
      </p:sp>
    </p:spTree>
    <p:extLst>
      <p:ext uri="{BB962C8B-B14F-4D97-AF65-F5344CB8AC3E}">
        <p14:creationId xmlns:p14="http://schemas.microsoft.com/office/powerpoint/2010/main" val="30484587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 Sizes</a:t>
            </a:r>
            <a:endParaRPr lang="en-US" dirty="0"/>
          </a:p>
        </p:txBody>
      </p:sp>
      <p:sp>
        <p:nvSpPr>
          <p:cNvPr id="3" name="Content Placeholder 2"/>
          <p:cNvSpPr>
            <a:spLocks noGrp="1"/>
          </p:cNvSpPr>
          <p:nvPr>
            <p:ph idx="1"/>
          </p:nvPr>
        </p:nvSpPr>
        <p:spPr/>
        <p:txBody>
          <a:bodyPr/>
          <a:lstStyle/>
          <a:p>
            <a:pPr lvl="1"/>
            <a:r>
              <a:rPr lang="en-US" dirty="0" smtClean="0"/>
              <a:t>ω</a:t>
            </a:r>
            <a:r>
              <a:rPr lang="en-US" baseline="30000" dirty="0" smtClean="0"/>
              <a:t>2 </a:t>
            </a:r>
            <a:r>
              <a:rPr lang="en-US" dirty="0" smtClean="0"/>
              <a:t>– omega squared is an estimate of the population effect size for eta and r squared (so it’s usually smaller than the other two) and is an evil disaster we are going to avoid.</a:t>
            </a:r>
          </a:p>
          <a:p>
            <a:pPr lvl="1"/>
            <a:r>
              <a:rPr lang="en-US" dirty="0" smtClean="0"/>
              <a:t>Eta squared is the most common for ANOVA, R</a:t>
            </a:r>
            <a:r>
              <a:rPr lang="en-US" baseline="30000" dirty="0" smtClean="0"/>
              <a:t>2</a:t>
            </a:r>
            <a:r>
              <a:rPr lang="en-US" dirty="0" smtClean="0"/>
              <a:t> is more common for regression.</a:t>
            </a:r>
          </a:p>
          <a:p>
            <a:pPr lvl="2"/>
            <a:r>
              <a:rPr lang="en-US" dirty="0" smtClean="0"/>
              <a:t>Why?! Beats me</a:t>
            </a:r>
            <a:r>
              <a:rPr lang="is-IS" dirty="0" smtClean="0"/>
              <a:t>…they are the same thing. </a:t>
            </a:r>
            <a:endParaRPr lang="en-US" dirty="0" smtClean="0"/>
          </a:p>
          <a:p>
            <a:endParaRPr lang="en-US" dirty="0"/>
          </a:p>
        </p:txBody>
      </p:sp>
    </p:spTree>
    <p:extLst>
      <p:ext uri="{BB962C8B-B14F-4D97-AF65-F5344CB8AC3E}">
        <p14:creationId xmlns:p14="http://schemas.microsoft.com/office/powerpoint/2010/main" val="15256713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 Sizes</a:t>
            </a:r>
            <a:endParaRPr lang="en-US" dirty="0"/>
          </a:p>
        </p:txBody>
      </p:sp>
      <p:sp>
        <p:nvSpPr>
          <p:cNvPr id="3" name="Content Placeholder 2"/>
          <p:cNvSpPr>
            <a:spLocks noGrp="1"/>
          </p:cNvSpPr>
          <p:nvPr>
            <p:ph idx="1"/>
          </p:nvPr>
        </p:nvSpPr>
        <p:spPr/>
        <p:txBody>
          <a:bodyPr>
            <a:normAutofit/>
          </a:bodyPr>
          <a:lstStyle/>
          <a:p>
            <a:pPr lvl="1"/>
            <a:r>
              <a:rPr lang="en-US" dirty="0"/>
              <a:t>There are also partial versions of all three of these statistics for when you have more than one IV … that means that you can calculate the effect size of each piece separately, rather than the experiment as a whole (useful to know which variable was the “best”)</a:t>
            </a:r>
            <a:r>
              <a:rPr lang="en-US" dirty="0" smtClean="0"/>
              <a:t>.</a:t>
            </a:r>
            <a:endParaRPr lang="en-US" dirty="0"/>
          </a:p>
        </p:txBody>
      </p:sp>
    </p:spTree>
    <p:extLst>
      <p:ext uri="{BB962C8B-B14F-4D97-AF65-F5344CB8AC3E}">
        <p14:creationId xmlns:p14="http://schemas.microsoft.com/office/powerpoint/2010/main" val="1758884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 Sizes</a:t>
            </a:r>
            <a:endParaRPr lang="en-US" dirty="0"/>
          </a:p>
        </p:txBody>
      </p:sp>
      <p:sp>
        <p:nvSpPr>
          <p:cNvPr id="3" name="Content Placeholder 2"/>
          <p:cNvSpPr>
            <a:spLocks noGrp="1"/>
          </p:cNvSpPr>
          <p:nvPr>
            <p:ph idx="1"/>
          </p:nvPr>
        </p:nvSpPr>
        <p:spPr/>
        <p:txBody>
          <a:bodyPr/>
          <a:lstStyle/>
          <a:p>
            <a:r>
              <a:rPr lang="en-US" dirty="0" smtClean="0"/>
              <a:t>Sizes (the rules for this are not as set in stone as the </a:t>
            </a:r>
            <a:r>
              <a:rPr lang="en-US" i="1" dirty="0" smtClean="0"/>
              <a:t>d</a:t>
            </a:r>
            <a:r>
              <a:rPr lang="en-US" dirty="0" smtClean="0"/>
              <a:t>):</a:t>
            </a:r>
          </a:p>
          <a:p>
            <a:pPr lvl="1"/>
            <a:r>
              <a:rPr lang="en-US" dirty="0" smtClean="0"/>
              <a:t>Small .01</a:t>
            </a:r>
          </a:p>
          <a:p>
            <a:pPr lvl="1"/>
            <a:r>
              <a:rPr lang="en-US" dirty="0" smtClean="0"/>
              <a:t>Medium .09</a:t>
            </a:r>
          </a:p>
          <a:p>
            <a:pPr lvl="1"/>
            <a:r>
              <a:rPr lang="en-US" dirty="0" smtClean="0"/>
              <a:t>Large .25</a:t>
            </a:r>
          </a:p>
          <a:p>
            <a:r>
              <a:rPr lang="en-US" dirty="0" smtClean="0"/>
              <a:t>Since this statistic is the proportion of variance over a total, it ranges from 0 to 1 and cannot be negative.</a:t>
            </a:r>
          </a:p>
          <a:p>
            <a:endParaRPr lang="en-US" dirty="0" smtClean="0"/>
          </a:p>
          <a:p>
            <a:endParaRPr lang="en-US" dirty="0"/>
          </a:p>
        </p:txBody>
      </p:sp>
    </p:spTree>
    <p:extLst>
      <p:ext uri="{BB962C8B-B14F-4D97-AF65-F5344CB8AC3E}">
        <p14:creationId xmlns:p14="http://schemas.microsoft.com/office/powerpoint/2010/main" val="26429804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 Sizes</a:t>
            </a:r>
            <a:endParaRPr lang="en-US" dirty="0"/>
          </a:p>
        </p:txBody>
      </p:sp>
      <p:sp>
        <p:nvSpPr>
          <p:cNvPr id="3" name="Content Placeholder 2"/>
          <p:cNvSpPr>
            <a:spLocks noGrp="1"/>
          </p:cNvSpPr>
          <p:nvPr>
            <p:ph idx="1"/>
          </p:nvPr>
        </p:nvSpPr>
        <p:spPr/>
        <p:txBody>
          <a:bodyPr/>
          <a:lstStyle/>
          <a:p>
            <a:r>
              <a:rPr lang="en-US" dirty="0"/>
              <a:t>For categorical variables:</a:t>
            </a:r>
          </a:p>
          <a:p>
            <a:pPr lvl="1"/>
            <a:r>
              <a:rPr lang="en-US" dirty="0"/>
              <a:t>Odds-ratios – gives you the odds of one group membership over another.</a:t>
            </a:r>
          </a:p>
          <a:p>
            <a:pPr lvl="1"/>
            <a:r>
              <a:rPr lang="en-US" dirty="0" err="1"/>
              <a:t>φ</a:t>
            </a:r>
            <a:r>
              <a:rPr lang="en-US" dirty="0"/>
              <a:t> and Cramer’s V – chi-square statistic (for independence tests only, see below) that is loosely based on Cohen’s </a:t>
            </a:r>
            <a:r>
              <a:rPr lang="en-US" i="1" dirty="0"/>
              <a:t>d</a:t>
            </a:r>
            <a:r>
              <a:rPr lang="en-US" dirty="0"/>
              <a:t>.</a:t>
            </a:r>
          </a:p>
          <a:p>
            <a:endParaRPr lang="en-US" dirty="0"/>
          </a:p>
        </p:txBody>
      </p:sp>
    </p:spTree>
    <p:extLst>
      <p:ext uri="{BB962C8B-B14F-4D97-AF65-F5344CB8AC3E}">
        <p14:creationId xmlns:p14="http://schemas.microsoft.com/office/powerpoint/2010/main" val="19182079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Statistics Review</a:t>
            </a:r>
            <a:endParaRPr lang="en-US" dirty="0"/>
          </a:p>
        </p:txBody>
      </p:sp>
      <p:sp>
        <p:nvSpPr>
          <p:cNvPr id="3" name="Content Placeholder 2"/>
          <p:cNvSpPr>
            <a:spLocks noGrp="1"/>
          </p:cNvSpPr>
          <p:nvPr>
            <p:ph idx="1"/>
          </p:nvPr>
        </p:nvSpPr>
        <p:spPr/>
        <p:txBody>
          <a:bodyPr/>
          <a:lstStyle/>
          <a:p>
            <a:r>
              <a:rPr lang="en-US" i="1" dirty="0" smtClean="0"/>
              <a:t>t</a:t>
            </a:r>
            <a:r>
              <a:rPr lang="en-US" dirty="0" smtClean="0"/>
              <a:t>-Tests</a:t>
            </a:r>
          </a:p>
          <a:p>
            <a:pPr lvl="1"/>
            <a:r>
              <a:rPr lang="en-US" dirty="0" smtClean="0"/>
              <a:t>Single</a:t>
            </a:r>
          </a:p>
          <a:p>
            <a:pPr lvl="1"/>
            <a:r>
              <a:rPr lang="en-US" dirty="0" smtClean="0"/>
              <a:t>Dependent</a:t>
            </a:r>
          </a:p>
          <a:p>
            <a:pPr lvl="1"/>
            <a:r>
              <a:rPr lang="en-US" dirty="0" smtClean="0"/>
              <a:t>Independent</a:t>
            </a:r>
          </a:p>
          <a:p>
            <a:r>
              <a:rPr lang="en-US" dirty="0" smtClean="0"/>
              <a:t>Correlation</a:t>
            </a:r>
          </a:p>
          <a:p>
            <a:r>
              <a:rPr lang="en-US" dirty="0" smtClean="0"/>
              <a:t>Chi-square</a:t>
            </a:r>
            <a:endParaRPr lang="en-US" dirty="0"/>
          </a:p>
        </p:txBody>
      </p:sp>
    </p:spTree>
    <p:extLst>
      <p:ext uri="{BB962C8B-B14F-4D97-AF65-F5344CB8AC3E}">
        <p14:creationId xmlns:p14="http://schemas.microsoft.com/office/powerpoint/2010/main" val="31452845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t</a:t>
            </a:r>
            <a:r>
              <a:rPr lang="en-US" dirty="0" smtClean="0"/>
              <a:t>-Tests</a:t>
            </a:r>
            <a:endParaRPr lang="en-US" i="1" dirty="0"/>
          </a:p>
        </p:txBody>
      </p:sp>
      <p:sp>
        <p:nvSpPr>
          <p:cNvPr id="3" name="Content Placeholder 2"/>
          <p:cNvSpPr>
            <a:spLocks noGrp="1"/>
          </p:cNvSpPr>
          <p:nvPr>
            <p:ph idx="1"/>
          </p:nvPr>
        </p:nvSpPr>
        <p:spPr/>
        <p:txBody>
          <a:bodyPr/>
          <a:lstStyle/>
          <a:p>
            <a:r>
              <a:rPr lang="en-US" dirty="0" smtClean="0"/>
              <a:t>Types</a:t>
            </a:r>
          </a:p>
          <a:p>
            <a:pPr lvl="1"/>
            <a:r>
              <a:rPr lang="en-US" dirty="0" smtClean="0"/>
              <a:t>Single sample – one group of people, a population mean, NO population standard deviation.</a:t>
            </a:r>
          </a:p>
          <a:p>
            <a:pPr lvl="1"/>
            <a:r>
              <a:rPr lang="en-US" dirty="0" smtClean="0"/>
              <a:t>Dependent – one group of people tested twice!</a:t>
            </a:r>
          </a:p>
          <a:p>
            <a:pPr lvl="1"/>
            <a:r>
              <a:rPr lang="en-US" dirty="0" smtClean="0"/>
              <a:t>Independent – two groups of people.</a:t>
            </a:r>
          </a:p>
          <a:p>
            <a:endParaRPr lang="en-US" dirty="0"/>
          </a:p>
        </p:txBody>
      </p:sp>
    </p:spTree>
    <p:extLst>
      <p:ext uri="{BB962C8B-B14F-4D97-AF65-F5344CB8AC3E}">
        <p14:creationId xmlns:p14="http://schemas.microsoft.com/office/powerpoint/2010/main" val="33909634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t</a:t>
            </a:r>
            <a:r>
              <a:rPr lang="en-US" dirty="0" smtClean="0"/>
              <a:t>-Tests</a:t>
            </a:r>
            <a:endParaRPr lang="en-US" dirty="0"/>
          </a:p>
        </p:txBody>
      </p:sp>
      <p:sp>
        <p:nvSpPr>
          <p:cNvPr id="3" name="Content Placeholder 2"/>
          <p:cNvSpPr>
            <a:spLocks noGrp="1"/>
          </p:cNvSpPr>
          <p:nvPr>
            <p:ph idx="1"/>
          </p:nvPr>
        </p:nvSpPr>
        <p:spPr/>
        <p:txBody>
          <a:bodyPr/>
          <a:lstStyle/>
          <a:p>
            <a:r>
              <a:rPr lang="en-US" dirty="0"/>
              <a:t>Assumptions:</a:t>
            </a:r>
          </a:p>
          <a:p>
            <a:pPr lvl="1"/>
            <a:r>
              <a:rPr lang="en-US" dirty="0"/>
              <a:t>Normal Curves</a:t>
            </a:r>
          </a:p>
          <a:p>
            <a:pPr lvl="1"/>
            <a:r>
              <a:rPr lang="en-US" dirty="0"/>
              <a:t>Homogeneity – equal variances for each group</a:t>
            </a:r>
          </a:p>
          <a:p>
            <a:pPr lvl="1"/>
            <a:r>
              <a:rPr lang="en-US" dirty="0"/>
              <a:t>Linearity </a:t>
            </a:r>
            <a:r>
              <a:rPr lang="en-US" dirty="0" smtClean="0"/>
              <a:t>– the DV is linear for the relationship between IV groups</a:t>
            </a:r>
            <a:endParaRPr lang="en-US" dirty="0"/>
          </a:p>
        </p:txBody>
      </p:sp>
    </p:spTree>
    <p:extLst>
      <p:ext uri="{BB962C8B-B14F-4D97-AF65-F5344CB8AC3E}">
        <p14:creationId xmlns:p14="http://schemas.microsoft.com/office/powerpoint/2010/main" val="2341770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Descriptives</a:t>
            </a:r>
            <a:endParaRPr lang="en-US" dirty="0"/>
          </a:p>
        </p:txBody>
      </p:sp>
      <p:sp>
        <p:nvSpPr>
          <p:cNvPr id="3" name="Content Placeholder 2"/>
          <p:cNvSpPr>
            <a:spLocks noGrp="1"/>
          </p:cNvSpPr>
          <p:nvPr>
            <p:ph idx="1"/>
          </p:nvPr>
        </p:nvSpPr>
        <p:spPr/>
        <p:txBody>
          <a:bodyPr>
            <a:normAutofit/>
          </a:bodyPr>
          <a:lstStyle/>
          <a:p>
            <a:r>
              <a:rPr lang="en-US" dirty="0"/>
              <a:t>Descriptive Statistics: create a picture of the data – describe</a:t>
            </a:r>
          </a:p>
          <a:p>
            <a:pPr lvl="1"/>
            <a:r>
              <a:rPr lang="en-US" dirty="0"/>
              <a:t>Mean – average of all scores</a:t>
            </a:r>
          </a:p>
          <a:p>
            <a:pPr lvl="1"/>
            <a:r>
              <a:rPr lang="en-US" dirty="0" smtClean="0"/>
              <a:t>Variance </a:t>
            </a:r>
            <a:r>
              <a:rPr lang="en-US" dirty="0"/>
              <a:t>– average distance of scores from the </a:t>
            </a:r>
            <a:r>
              <a:rPr lang="en-US" dirty="0" smtClean="0"/>
              <a:t>mean</a:t>
            </a:r>
            <a:endParaRPr lang="en-US" dirty="0"/>
          </a:p>
        </p:txBody>
      </p:sp>
    </p:spTree>
    <p:extLst>
      <p:ext uri="{BB962C8B-B14F-4D97-AF65-F5344CB8AC3E}">
        <p14:creationId xmlns:p14="http://schemas.microsoft.com/office/powerpoint/2010/main" val="21281389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t</a:t>
            </a:r>
            <a:r>
              <a:rPr lang="en-US" dirty="0" smtClean="0"/>
              <a:t>-Tests</a:t>
            </a:r>
            <a:endParaRPr lang="en-US" dirty="0"/>
          </a:p>
        </p:txBody>
      </p:sp>
      <p:sp>
        <p:nvSpPr>
          <p:cNvPr id="3" name="Content Placeholder 2"/>
          <p:cNvSpPr>
            <a:spLocks noGrp="1"/>
          </p:cNvSpPr>
          <p:nvPr>
            <p:ph idx="1"/>
          </p:nvPr>
        </p:nvSpPr>
        <p:spPr/>
        <p:txBody>
          <a:bodyPr/>
          <a:lstStyle/>
          <a:p>
            <a:r>
              <a:rPr lang="en-US" dirty="0" smtClean="0"/>
              <a:t>Single sample example:</a:t>
            </a:r>
          </a:p>
          <a:p>
            <a:pPr lvl="1"/>
            <a:r>
              <a:rPr lang="en-US" dirty="0"/>
              <a:t>Uses: when you have one group of people to compare to a population mean.</a:t>
            </a:r>
          </a:p>
          <a:p>
            <a:pPr lvl="1"/>
            <a:r>
              <a:rPr lang="en-US" dirty="0"/>
              <a:t>A school has a gifted/honors program that they claim is significantly better than others in the country.  The national average for gifted programs is a SAT score of 1250.  </a:t>
            </a:r>
          </a:p>
          <a:p>
            <a:pPr lvl="1"/>
            <a:r>
              <a:rPr lang="en-US" dirty="0"/>
              <a:t>Use the file single sample t-test here. </a:t>
            </a:r>
          </a:p>
          <a:p>
            <a:pPr lvl="1"/>
            <a:endParaRPr lang="en-US" dirty="0"/>
          </a:p>
        </p:txBody>
      </p:sp>
    </p:spTree>
    <p:extLst>
      <p:ext uri="{BB962C8B-B14F-4D97-AF65-F5344CB8AC3E}">
        <p14:creationId xmlns:p14="http://schemas.microsoft.com/office/powerpoint/2010/main" val="5623103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t</a:t>
            </a:r>
            <a:r>
              <a:rPr lang="en-US" dirty="0" smtClean="0"/>
              <a:t>-Tests</a:t>
            </a:r>
            <a:endParaRPr lang="en-US" dirty="0"/>
          </a:p>
        </p:txBody>
      </p:sp>
      <p:sp>
        <p:nvSpPr>
          <p:cNvPr id="3" name="Content Placeholder 2"/>
          <p:cNvSpPr>
            <a:spLocks noGrp="1"/>
          </p:cNvSpPr>
          <p:nvPr>
            <p:ph idx="1"/>
          </p:nvPr>
        </p:nvSpPr>
        <p:spPr/>
        <p:txBody>
          <a:bodyPr/>
          <a:lstStyle/>
          <a:p>
            <a:r>
              <a:rPr lang="en-US" dirty="0" smtClean="0"/>
              <a:t>Single how-to</a:t>
            </a:r>
            <a:r>
              <a:rPr lang="en-US" dirty="0" smtClean="0"/>
              <a:t>:</a:t>
            </a:r>
          </a:p>
          <a:p>
            <a:pPr lvl="1"/>
            <a:r>
              <a:rPr lang="en-US" dirty="0" smtClean="0"/>
              <a:t>First import the data.</a:t>
            </a:r>
          </a:p>
          <a:p>
            <a:pPr lvl="2"/>
            <a:r>
              <a:rPr lang="en-US" dirty="0" smtClean="0"/>
              <a:t>Import dataset &gt; from text file</a:t>
            </a:r>
          </a:p>
          <a:p>
            <a:pPr lvl="2"/>
            <a:r>
              <a:rPr lang="en-US" dirty="0" smtClean="0"/>
              <a:t>Call it singlet</a:t>
            </a:r>
            <a:endParaRPr lang="en-US" dirty="0" smtClean="0"/>
          </a:p>
          <a:p>
            <a:r>
              <a:rPr lang="en-US" dirty="0" err="1" smtClean="0"/>
              <a:t>t.test</a:t>
            </a:r>
            <a:r>
              <a:rPr lang="en-US" dirty="0" smtClean="0"/>
              <a:t>(</a:t>
            </a:r>
            <a:r>
              <a:rPr lang="en-US" i="1" dirty="0" smtClean="0"/>
              <a:t>column name</a:t>
            </a:r>
            <a:r>
              <a:rPr lang="en-US" dirty="0" smtClean="0"/>
              <a:t>, mu = </a:t>
            </a:r>
            <a:r>
              <a:rPr lang="en-US" i="1" dirty="0" smtClean="0"/>
              <a:t>#</a:t>
            </a:r>
            <a:r>
              <a:rPr lang="en-US" dirty="0" smtClean="0"/>
              <a:t>)</a:t>
            </a:r>
          </a:p>
          <a:p>
            <a:pPr lvl="1"/>
            <a:r>
              <a:rPr lang="en-US" dirty="0" smtClean="0"/>
              <a:t>MU = the population mean</a:t>
            </a:r>
            <a:endParaRPr lang="en-US" dirty="0" smtClean="0"/>
          </a:p>
          <a:p>
            <a:endParaRPr lang="en-US" dirty="0"/>
          </a:p>
        </p:txBody>
      </p:sp>
    </p:spTree>
    <p:extLst>
      <p:ext uri="{BB962C8B-B14F-4D97-AF65-F5344CB8AC3E}">
        <p14:creationId xmlns:p14="http://schemas.microsoft.com/office/powerpoint/2010/main" val="24923583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t</a:t>
            </a:r>
            <a:r>
              <a:rPr lang="en-US" dirty="0"/>
              <a:t>-Tests</a:t>
            </a:r>
          </a:p>
        </p:txBody>
      </p:sp>
      <p:pic>
        <p:nvPicPr>
          <p:cNvPr id="4" name="Picture 3"/>
          <p:cNvPicPr>
            <a:picLocks noChangeAspect="1"/>
          </p:cNvPicPr>
          <p:nvPr/>
        </p:nvPicPr>
        <p:blipFill>
          <a:blip r:embed="rId2"/>
          <a:stretch>
            <a:fillRect/>
          </a:stretch>
        </p:blipFill>
        <p:spPr>
          <a:xfrm>
            <a:off x="457200" y="1417638"/>
            <a:ext cx="8465002" cy="3642152"/>
          </a:xfrm>
          <a:prstGeom prst="rect">
            <a:avLst/>
          </a:prstGeom>
        </p:spPr>
      </p:pic>
    </p:spTree>
    <p:extLst>
      <p:ext uri="{BB962C8B-B14F-4D97-AF65-F5344CB8AC3E}">
        <p14:creationId xmlns:p14="http://schemas.microsoft.com/office/powerpoint/2010/main" val="28535824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MOTE! Effect Size</a:t>
            </a:r>
            <a:endParaRPr lang="en-US" dirty="0"/>
          </a:p>
        </p:txBody>
      </p:sp>
      <p:sp>
        <p:nvSpPr>
          <p:cNvPr id="3" name="Content Placeholder 2"/>
          <p:cNvSpPr>
            <a:spLocks noGrp="1"/>
          </p:cNvSpPr>
          <p:nvPr>
            <p:ph idx="1"/>
          </p:nvPr>
        </p:nvSpPr>
        <p:spPr/>
        <p:txBody>
          <a:bodyPr/>
          <a:lstStyle/>
          <a:p>
            <a:r>
              <a:rPr lang="en-US" dirty="0" smtClean="0"/>
              <a:t>Download MOTE from online.</a:t>
            </a:r>
          </a:p>
          <a:p>
            <a:r>
              <a:rPr lang="en-US" dirty="0" smtClean="0"/>
              <a:t>Let’s do the MOTE thing. </a:t>
            </a:r>
            <a:endParaRPr lang="en-US" dirty="0"/>
          </a:p>
        </p:txBody>
      </p:sp>
    </p:spTree>
    <p:extLst>
      <p:ext uri="{BB962C8B-B14F-4D97-AF65-F5344CB8AC3E}">
        <p14:creationId xmlns:p14="http://schemas.microsoft.com/office/powerpoint/2010/main" val="2419011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88710" y="355600"/>
            <a:ext cx="4597400" cy="6134100"/>
          </a:xfrm>
          <a:prstGeom prst="rect">
            <a:avLst/>
          </a:prstGeom>
        </p:spPr>
      </p:pic>
      <p:sp>
        <p:nvSpPr>
          <p:cNvPr id="5" name="TextBox 4"/>
          <p:cNvSpPr txBox="1"/>
          <p:nvPr/>
        </p:nvSpPr>
        <p:spPr>
          <a:xfrm>
            <a:off x="5199626" y="535742"/>
            <a:ext cx="3631801" cy="2092881"/>
          </a:xfrm>
          <a:prstGeom prst="rect">
            <a:avLst/>
          </a:prstGeom>
          <a:noFill/>
        </p:spPr>
        <p:txBody>
          <a:bodyPr wrap="square" rtlCol="0">
            <a:spAutoFit/>
          </a:bodyPr>
          <a:lstStyle/>
          <a:p>
            <a:r>
              <a:rPr lang="en-US" sz="2600" dirty="0" smtClean="0"/>
              <a:t>Single Sample t</a:t>
            </a:r>
          </a:p>
          <a:p>
            <a:pPr marL="457200" indent="-457200">
              <a:buFont typeface="Arial"/>
              <a:buChar char="•"/>
            </a:pPr>
            <a:r>
              <a:rPr lang="en-US" sz="2600" dirty="0" smtClean="0"/>
              <a:t>Mean</a:t>
            </a:r>
          </a:p>
          <a:p>
            <a:pPr marL="457200" indent="-457200">
              <a:buFont typeface="Arial"/>
              <a:buChar char="•"/>
            </a:pPr>
            <a:r>
              <a:rPr lang="en-US" sz="2600" dirty="0" smtClean="0"/>
              <a:t>Population mean</a:t>
            </a:r>
          </a:p>
          <a:p>
            <a:pPr marL="457200" indent="-457200">
              <a:buFont typeface="Arial"/>
              <a:buChar char="•"/>
            </a:pPr>
            <a:r>
              <a:rPr lang="en-US" sz="2600" dirty="0" smtClean="0"/>
              <a:t>SD</a:t>
            </a:r>
          </a:p>
          <a:p>
            <a:pPr marL="457200" indent="-457200">
              <a:buFont typeface="Arial"/>
              <a:buChar char="•"/>
            </a:pPr>
            <a:r>
              <a:rPr lang="en-US" sz="2600" dirty="0"/>
              <a:t>N</a:t>
            </a:r>
          </a:p>
        </p:txBody>
      </p:sp>
    </p:spTree>
    <p:extLst>
      <p:ext uri="{BB962C8B-B14F-4D97-AF65-F5344CB8AC3E}">
        <p14:creationId xmlns:p14="http://schemas.microsoft.com/office/powerpoint/2010/main" val="7084957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t</a:t>
            </a:r>
            <a:r>
              <a:rPr lang="en-US" dirty="0" smtClean="0"/>
              <a:t>-Tests</a:t>
            </a:r>
            <a:endParaRPr lang="en-US" dirty="0"/>
          </a:p>
        </p:txBody>
      </p:sp>
      <p:sp>
        <p:nvSpPr>
          <p:cNvPr id="3" name="Content Placeholder 2"/>
          <p:cNvSpPr>
            <a:spLocks noGrp="1"/>
          </p:cNvSpPr>
          <p:nvPr>
            <p:ph idx="1"/>
          </p:nvPr>
        </p:nvSpPr>
        <p:spPr/>
        <p:txBody>
          <a:bodyPr/>
          <a:lstStyle/>
          <a:p>
            <a:r>
              <a:rPr lang="en-US" dirty="0"/>
              <a:t>Write up example:</a:t>
            </a:r>
          </a:p>
          <a:p>
            <a:pPr lvl="1"/>
            <a:r>
              <a:rPr lang="en-US" i="1" dirty="0"/>
              <a:t>M </a:t>
            </a:r>
            <a:r>
              <a:rPr lang="en-US" dirty="0"/>
              <a:t>= 1370.00, </a:t>
            </a:r>
            <a:r>
              <a:rPr lang="en-US" i="1" dirty="0"/>
              <a:t>SD </a:t>
            </a:r>
            <a:r>
              <a:rPr lang="en-US" dirty="0"/>
              <a:t> = 112.68, </a:t>
            </a:r>
            <a:r>
              <a:rPr lang="en-US" i="1" dirty="0"/>
              <a:t>t</a:t>
            </a:r>
            <a:r>
              <a:rPr lang="en-US" dirty="0"/>
              <a:t>(14) = </a:t>
            </a:r>
            <a:r>
              <a:rPr lang="en-US" dirty="0" smtClean="0"/>
              <a:t>4.13, </a:t>
            </a:r>
            <a:r>
              <a:rPr lang="en-US" i="1" dirty="0"/>
              <a:t>p</a:t>
            </a:r>
            <a:r>
              <a:rPr lang="en-US" dirty="0"/>
              <a:t> = .001, </a:t>
            </a:r>
            <a:r>
              <a:rPr lang="en-US" i="1" dirty="0"/>
              <a:t>d</a:t>
            </a:r>
            <a:r>
              <a:rPr lang="en-US" dirty="0"/>
              <a:t> = 1.06</a:t>
            </a:r>
          </a:p>
          <a:p>
            <a:endParaRPr lang="en-US" dirty="0"/>
          </a:p>
        </p:txBody>
      </p:sp>
    </p:spTree>
    <p:extLst>
      <p:ext uri="{BB962C8B-B14F-4D97-AF65-F5344CB8AC3E}">
        <p14:creationId xmlns:p14="http://schemas.microsoft.com/office/powerpoint/2010/main" val="24923583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t</a:t>
            </a:r>
            <a:r>
              <a:rPr lang="en-US" dirty="0" smtClean="0"/>
              <a:t>-Tests</a:t>
            </a:r>
            <a:endParaRPr lang="en-US" dirty="0"/>
          </a:p>
        </p:txBody>
      </p:sp>
      <p:sp>
        <p:nvSpPr>
          <p:cNvPr id="3" name="Content Placeholder 2"/>
          <p:cNvSpPr>
            <a:spLocks noGrp="1"/>
          </p:cNvSpPr>
          <p:nvPr>
            <p:ph idx="1"/>
          </p:nvPr>
        </p:nvSpPr>
        <p:spPr/>
        <p:txBody>
          <a:bodyPr>
            <a:normAutofit/>
          </a:bodyPr>
          <a:lstStyle/>
          <a:p>
            <a:r>
              <a:rPr lang="en-US" dirty="0" smtClean="0"/>
              <a:t>Dependent t-test example:</a:t>
            </a:r>
          </a:p>
          <a:p>
            <a:r>
              <a:rPr lang="en-US" dirty="0"/>
              <a:t>Use: when you have one group of people tested twice, before/after scores, etc.</a:t>
            </a:r>
          </a:p>
          <a:p>
            <a:pPr lvl="1"/>
            <a:endParaRPr lang="en-US" dirty="0"/>
          </a:p>
        </p:txBody>
      </p:sp>
    </p:spTree>
    <p:extLst>
      <p:ext uri="{BB962C8B-B14F-4D97-AF65-F5344CB8AC3E}">
        <p14:creationId xmlns:p14="http://schemas.microsoft.com/office/powerpoint/2010/main" val="24923583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t</a:t>
            </a:r>
            <a:r>
              <a:rPr lang="en-US" dirty="0" smtClean="0"/>
              <a:t>-Tests</a:t>
            </a:r>
            <a:endParaRPr lang="en-US" dirty="0"/>
          </a:p>
        </p:txBody>
      </p:sp>
      <p:sp>
        <p:nvSpPr>
          <p:cNvPr id="3" name="Content Placeholder 2"/>
          <p:cNvSpPr>
            <a:spLocks noGrp="1"/>
          </p:cNvSpPr>
          <p:nvPr>
            <p:ph idx="1"/>
          </p:nvPr>
        </p:nvSpPr>
        <p:spPr/>
        <p:txBody>
          <a:bodyPr/>
          <a:lstStyle/>
          <a:p>
            <a:pPr marL="342900" lvl="1" indent="-342900">
              <a:buFont typeface="Arial"/>
              <a:buChar char="•"/>
            </a:pPr>
            <a:r>
              <a:rPr lang="en-US" dirty="0" smtClean="0"/>
              <a:t>Example: In a study to test the effects of science fiction movies on people's belief in the supernatural, seven people completed a measure of belief in the supernatural before and after watching a popular science fiction movie. Participants' scores are listed below with high scores indicating high levels of belief. Carry out a t test for dependent means to test the experimenter's assumption that the participants would be less likely to believe in the supernatural after watching the movie.</a:t>
            </a:r>
          </a:p>
          <a:p>
            <a:endParaRPr lang="en-US" dirty="0"/>
          </a:p>
        </p:txBody>
      </p:sp>
    </p:spTree>
    <p:extLst>
      <p:ext uri="{BB962C8B-B14F-4D97-AF65-F5344CB8AC3E}">
        <p14:creationId xmlns:p14="http://schemas.microsoft.com/office/powerpoint/2010/main" val="14121285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t</a:t>
            </a:r>
            <a:r>
              <a:rPr lang="en-US" dirty="0" smtClean="0"/>
              <a:t>-Tests</a:t>
            </a:r>
            <a:endParaRPr lang="en-US" dirty="0"/>
          </a:p>
        </p:txBody>
      </p:sp>
      <p:sp>
        <p:nvSpPr>
          <p:cNvPr id="3" name="Content Placeholder 2"/>
          <p:cNvSpPr>
            <a:spLocks noGrp="1"/>
          </p:cNvSpPr>
          <p:nvPr>
            <p:ph idx="1"/>
          </p:nvPr>
        </p:nvSpPr>
        <p:spPr/>
        <p:txBody>
          <a:bodyPr/>
          <a:lstStyle/>
          <a:p>
            <a:r>
              <a:rPr lang="en-US" dirty="0" smtClean="0"/>
              <a:t>Dependent t how-to</a:t>
            </a:r>
            <a:r>
              <a:rPr lang="en-US" dirty="0" smtClean="0"/>
              <a:t>:</a:t>
            </a:r>
          </a:p>
          <a:p>
            <a:pPr lvl="1"/>
            <a:r>
              <a:rPr lang="en-US" dirty="0" smtClean="0"/>
              <a:t>Import the dataset.</a:t>
            </a:r>
          </a:p>
          <a:p>
            <a:pPr lvl="1"/>
            <a:r>
              <a:rPr lang="en-US" dirty="0" smtClean="0"/>
              <a:t>Call it </a:t>
            </a:r>
            <a:r>
              <a:rPr lang="en-US" dirty="0" err="1" smtClean="0"/>
              <a:t>dependentt</a:t>
            </a:r>
            <a:r>
              <a:rPr lang="en-US" dirty="0" smtClean="0"/>
              <a:t>.</a:t>
            </a:r>
          </a:p>
          <a:p>
            <a:pPr lvl="1"/>
            <a:r>
              <a:rPr lang="en-US" dirty="0" smtClean="0"/>
              <a:t>Look out it imported. DOH.</a:t>
            </a:r>
          </a:p>
          <a:p>
            <a:r>
              <a:rPr lang="en-US" dirty="0" smtClean="0"/>
              <a:t>Melt the data!</a:t>
            </a:r>
            <a:endParaRPr lang="en-US" dirty="0"/>
          </a:p>
        </p:txBody>
      </p:sp>
    </p:spTree>
    <p:extLst>
      <p:ext uri="{BB962C8B-B14F-4D97-AF65-F5344CB8AC3E}">
        <p14:creationId xmlns:p14="http://schemas.microsoft.com/office/powerpoint/2010/main" val="14121285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t</a:t>
            </a:r>
            <a:r>
              <a:rPr lang="en-US" dirty="0" smtClean="0"/>
              <a:t>-Tests</a:t>
            </a:r>
            <a:endParaRPr lang="en-US" dirty="0"/>
          </a:p>
        </p:txBody>
      </p:sp>
      <p:sp>
        <p:nvSpPr>
          <p:cNvPr id="3" name="Content Placeholder 2"/>
          <p:cNvSpPr>
            <a:spLocks noGrp="1"/>
          </p:cNvSpPr>
          <p:nvPr>
            <p:ph idx="1"/>
          </p:nvPr>
        </p:nvSpPr>
        <p:spPr/>
        <p:txBody>
          <a:bodyPr/>
          <a:lstStyle/>
          <a:p>
            <a:r>
              <a:rPr lang="en-US" dirty="0" smtClean="0"/>
              <a:t>Melt the data!</a:t>
            </a:r>
          </a:p>
          <a:p>
            <a:pPr lvl="1"/>
            <a:r>
              <a:rPr lang="en-US" dirty="0" smtClean="0"/>
              <a:t>Install the reshape package.</a:t>
            </a:r>
          </a:p>
          <a:p>
            <a:pPr lvl="1"/>
            <a:r>
              <a:rPr lang="en-US" dirty="0" smtClean="0"/>
              <a:t>Load the reshape library.</a:t>
            </a:r>
          </a:p>
          <a:p>
            <a:r>
              <a:rPr lang="en-US" dirty="0" smtClean="0"/>
              <a:t>melt(</a:t>
            </a:r>
            <a:r>
              <a:rPr lang="en-US" i="1" dirty="0" smtClean="0"/>
              <a:t>dataset name, </a:t>
            </a:r>
          </a:p>
          <a:p>
            <a:pPr marL="457200" lvl="1" indent="0">
              <a:buNone/>
            </a:pPr>
            <a:r>
              <a:rPr lang="en-US" dirty="0" smtClean="0"/>
              <a:t>id = c(</a:t>
            </a:r>
            <a:r>
              <a:rPr lang="en-US" i="1" dirty="0" smtClean="0"/>
              <a:t>variables that don’t change</a:t>
            </a:r>
            <a:r>
              <a:rPr lang="en-US" dirty="0" smtClean="0"/>
              <a:t>), </a:t>
            </a:r>
          </a:p>
          <a:p>
            <a:pPr marL="457200" lvl="1" indent="0">
              <a:buNone/>
            </a:pPr>
            <a:r>
              <a:rPr lang="en-US" dirty="0" smtClean="0"/>
              <a:t>measured = c(</a:t>
            </a:r>
            <a:r>
              <a:rPr lang="en-US" i="1" dirty="0" smtClean="0"/>
              <a:t>variables that do change</a:t>
            </a:r>
            <a:r>
              <a:rPr lang="en-US" dirty="0" smtClean="0"/>
              <a:t>))</a:t>
            </a:r>
            <a:endParaRPr lang="en-US" dirty="0"/>
          </a:p>
        </p:txBody>
      </p:sp>
    </p:spTree>
    <p:extLst>
      <p:ext uri="{BB962C8B-B14F-4D97-AF65-F5344CB8AC3E}">
        <p14:creationId xmlns:p14="http://schemas.microsoft.com/office/powerpoint/2010/main" val="499739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Descriptives</a:t>
            </a:r>
            <a:endParaRPr lang="en-US" dirty="0"/>
          </a:p>
        </p:txBody>
      </p:sp>
      <p:sp>
        <p:nvSpPr>
          <p:cNvPr id="3" name="Content Placeholder 2"/>
          <p:cNvSpPr>
            <a:spLocks noGrp="1"/>
          </p:cNvSpPr>
          <p:nvPr>
            <p:ph idx="1"/>
          </p:nvPr>
        </p:nvSpPr>
        <p:spPr/>
        <p:txBody>
          <a:bodyPr/>
          <a:lstStyle/>
          <a:p>
            <a:pPr lvl="1"/>
            <a:r>
              <a:rPr lang="en-US" dirty="0" smtClean="0"/>
              <a:t>Standard deviation – standardized variance (or standard average distance from the mean)</a:t>
            </a:r>
          </a:p>
          <a:p>
            <a:pPr lvl="1"/>
            <a:r>
              <a:rPr lang="en-US" dirty="0" smtClean="0"/>
              <a:t>Standard error – standardized standard deviation (the estimate of SD for the population = SD / square root (N)).</a:t>
            </a:r>
          </a:p>
          <a:p>
            <a:endParaRPr lang="en-US" dirty="0"/>
          </a:p>
        </p:txBody>
      </p:sp>
    </p:spTree>
    <p:extLst>
      <p:ext uri="{BB962C8B-B14F-4D97-AF65-F5344CB8AC3E}">
        <p14:creationId xmlns:p14="http://schemas.microsoft.com/office/powerpoint/2010/main" val="26934840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t</a:t>
            </a:r>
            <a:r>
              <a:rPr lang="en-US" dirty="0"/>
              <a:t>-Tests</a:t>
            </a:r>
          </a:p>
        </p:txBody>
      </p:sp>
      <p:sp>
        <p:nvSpPr>
          <p:cNvPr id="3" name="Content Placeholder 2"/>
          <p:cNvSpPr>
            <a:spLocks noGrp="1"/>
          </p:cNvSpPr>
          <p:nvPr>
            <p:ph idx="1"/>
          </p:nvPr>
        </p:nvSpPr>
        <p:spPr/>
        <p:txBody>
          <a:bodyPr/>
          <a:lstStyle/>
          <a:p>
            <a:r>
              <a:rPr lang="en-US" dirty="0" smtClean="0"/>
              <a:t>Now we can work with the data in long format.</a:t>
            </a:r>
          </a:p>
          <a:p>
            <a:r>
              <a:rPr lang="en-US" dirty="0" err="1" smtClean="0"/>
              <a:t>t.test</a:t>
            </a:r>
            <a:r>
              <a:rPr lang="en-US" dirty="0" smtClean="0"/>
              <a:t>(</a:t>
            </a:r>
            <a:r>
              <a:rPr lang="en-US" i="1" dirty="0" smtClean="0"/>
              <a:t>DV name ~</a:t>
            </a:r>
            <a:r>
              <a:rPr lang="en-US" dirty="0" smtClean="0"/>
              <a:t> </a:t>
            </a:r>
            <a:r>
              <a:rPr lang="en-US" i="1" dirty="0" smtClean="0"/>
              <a:t>IV name,</a:t>
            </a:r>
            <a:r>
              <a:rPr lang="en-US" dirty="0" smtClean="0"/>
              <a:t> paired = TRUE)</a:t>
            </a:r>
          </a:p>
          <a:p>
            <a:endParaRPr lang="en-US" dirty="0"/>
          </a:p>
        </p:txBody>
      </p:sp>
    </p:spTree>
    <p:extLst>
      <p:ext uri="{BB962C8B-B14F-4D97-AF65-F5344CB8AC3E}">
        <p14:creationId xmlns:p14="http://schemas.microsoft.com/office/powerpoint/2010/main" val="24566152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t</a:t>
            </a:r>
            <a:r>
              <a:rPr lang="en-US" dirty="0"/>
              <a:t>-Tests</a:t>
            </a:r>
          </a:p>
        </p:txBody>
      </p:sp>
      <p:pic>
        <p:nvPicPr>
          <p:cNvPr id="4" name="Picture 3"/>
          <p:cNvPicPr>
            <a:picLocks noChangeAspect="1"/>
          </p:cNvPicPr>
          <p:nvPr/>
        </p:nvPicPr>
        <p:blipFill>
          <a:blip r:embed="rId2"/>
          <a:stretch>
            <a:fillRect/>
          </a:stretch>
        </p:blipFill>
        <p:spPr>
          <a:xfrm>
            <a:off x="258740" y="1417638"/>
            <a:ext cx="8642939" cy="3245306"/>
          </a:xfrm>
          <a:prstGeom prst="rect">
            <a:avLst/>
          </a:prstGeom>
        </p:spPr>
      </p:pic>
    </p:spTree>
    <p:extLst>
      <p:ext uri="{BB962C8B-B14F-4D97-AF65-F5344CB8AC3E}">
        <p14:creationId xmlns:p14="http://schemas.microsoft.com/office/powerpoint/2010/main" val="7946526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t</a:t>
            </a:r>
            <a:r>
              <a:rPr lang="en-US" dirty="0"/>
              <a:t>-Tests</a:t>
            </a:r>
          </a:p>
        </p:txBody>
      </p:sp>
      <p:sp>
        <p:nvSpPr>
          <p:cNvPr id="3" name="Content Placeholder 2"/>
          <p:cNvSpPr>
            <a:spLocks noGrp="1"/>
          </p:cNvSpPr>
          <p:nvPr>
            <p:ph idx="1"/>
          </p:nvPr>
        </p:nvSpPr>
        <p:spPr/>
        <p:txBody>
          <a:bodyPr/>
          <a:lstStyle/>
          <a:p>
            <a:r>
              <a:rPr lang="en-US" dirty="0" err="1" smtClean="0"/>
              <a:t>tapply</a:t>
            </a:r>
            <a:r>
              <a:rPr lang="en-US" dirty="0" smtClean="0"/>
              <a:t>() – table-apply allows you to calculate means, </a:t>
            </a:r>
            <a:r>
              <a:rPr lang="en-US" dirty="0" err="1" smtClean="0"/>
              <a:t>sd</a:t>
            </a:r>
            <a:r>
              <a:rPr lang="en-US" dirty="0" smtClean="0"/>
              <a:t>, whatever with categorical variables</a:t>
            </a:r>
          </a:p>
          <a:p>
            <a:r>
              <a:rPr lang="en-US" dirty="0" err="1" smtClean="0"/>
              <a:t>tapply</a:t>
            </a:r>
            <a:r>
              <a:rPr lang="en-US" dirty="0" smtClean="0"/>
              <a:t>(</a:t>
            </a:r>
            <a:r>
              <a:rPr lang="en-US" i="1" dirty="0" smtClean="0"/>
              <a:t>DV name, </a:t>
            </a:r>
            <a:r>
              <a:rPr lang="en-US" dirty="0" smtClean="0"/>
              <a:t>list(</a:t>
            </a:r>
            <a:r>
              <a:rPr lang="en-US" i="1" dirty="0" smtClean="0"/>
              <a:t>IV names</a:t>
            </a:r>
            <a:r>
              <a:rPr lang="en-US" dirty="0" smtClean="0"/>
              <a:t>), </a:t>
            </a:r>
            <a:r>
              <a:rPr lang="en-US" i="1" dirty="0" smtClean="0"/>
              <a:t>function</a:t>
            </a:r>
            <a:r>
              <a:rPr lang="en-US" dirty="0" smtClean="0"/>
              <a:t>)</a:t>
            </a:r>
          </a:p>
          <a:p>
            <a:endParaRPr lang="en-US" dirty="0"/>
          </a:p>
        </p:txBody>
      </p:sp>
    </p:spTree>
    <p:extLst>
      <p:ext uri="{BB962C8B-B14F-4D97-AF65-F5344CB8AC3E}">
        <p14:creationId xmlns:p14="http://schemas.microsoft.com/office/powerpoint/2010/main" val="22935613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85750" y="241300"/>
            <a:ext cx="4279900" cy="6375400"/>
          </a:xfrm>
          <a:prstGeom prst="rect">
            <a:avLst/>
          </a:prstGeom>
        </p:spPr>
      </p:pic>
      <p:sp>
        <p:nvSpPr>
          <p:cNvPr id="5" name="TextBox 4"/>
          <p:cNvSpPr txBox="1"/>
          <p:nvPr/>
        </p:nvSpPr>
        <p:spPr>
          <a:xfrm>
            <a:off x="4822555" y="605367"/>
            <a:ext cx="3256959" cy="2893100"/>
          </a:xfrm>
          <a:prstGeom prst="rect">
            <a:avLst/>
          </a:prstGeom>
          <a:noFill/>
        </p:spPr>
        <p:txBody>
          <a:bodyPr wrap="none" rtlCol="0">
            <a:spAutoFit/>
          </a:bodyPr>
          <a:lstStyle/>
          <a:p>
            <a:r>
              <a:rPr lang="en-US" sz="2600" dirty="0" smtClean="0"/>
              <a:t>Dependent t averages:</a:t>
            </a:r>
          </a:p>
          <a:p>
            <a:pPr marL="457200" indent="-457200">
              <a:buFont typeface="Arial"/>
              <a:buChar char="•"/>
            </a:pPr>
            <a:r>
              <a:rPr lang="en-US" sz="2600" dirty="0" smtClean="0"/>
              <a:t>Time 1</a:t>
            </a:r>
          </a:p>
          <a:p>
            <a:pPr marL="457200" indent="-457200">
              <a:buFont typeface="Arial"/>
              <a:buChar char="•"/>
            </a:pPr>
            <a:r>
              <a:rPr lang="en-US" sz="2600" dirty="0" smtClean="0"/>
              <a:t>Time 2</a:t>
            </a:r>
          </a:p>
          <a:p>
            <a:pPr marL="457200" indent="-457200">
              <a:buFont typeface="Arial"/>
              <a:buChar char="•"/>
            </a:pPr>
            <a:r>
              <a:rPr lang="en-US" sz="2600" dirty="0" smtClean="0"/>
              <a:t>SD time 1</a:t>
            </a:r>
          </a:p>
          <a:p>
            <a:pPr marL="457200" indent="-457200">
              <a:buFont typeface="Arial"/>
              <a:buChar char="•"/>
            </a:pPr>
            <a:r>
              <a:rPr lang="en-US" sz="2600" dirty="0" smtClean="0"/>
              <a:t>SD time 2</a:t>
            </a:r>
          </a:p>
          <a:p>
            <a:pPr marL="457200" indent="-457200">
              <a:buFont typeface="Arial"/>
              <a:buChar char="•"/>
            </a:pPr>
            <a:r>
              <a:rPr lang="en-US" sz="2600" dirty="0"/>
              <a:t>N</a:t>
            </a:r>
            <a:endParaRPr lang="en-US" sz="2600" dirty="0" smtClean="0"/>
          </a:p>
          <a:p>
            <a:endParaRPr lang="en-US" sz="2600" dirty="0"/>
          </a:p>
        </p:txBody>
      </p:sp>
    </p:spTree>
    <p:extLst>
      <p:ext uri="{BB962C8B-B14F-4D97-AF65-F5344CB8AC3E}">
        <p14:creationId xmlns:p14="http://schemas.microsoft.com/office/powerpoint/2010/main" val="21312880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t</a:t>
            </a:r>
            <a:r>
              <a:rPr lang="en-US" dirty="0" smtClean="0"/>
              <a:t>-Tests</a:t>
            </a:r>
            <a:endParaRPr lang="en-US" dirty="0"/>
          </a:p>
        </p:txBody>
      </p:sp>
      <p:sp>
        <p:nvSpPr>
          <p:cNvPr id="3" name="Content Placeholder 2"/>
          <p:cNvSpPr>
            <a:spLocks noGrp="1"/>
          </p:cNvSpPr>
          <p:nvPr>
            <p:ph idx="1"/>
          </p:nvPr>
        </p:nvSpPr>
        <p:spPr/>
        <p:txBody>
          <a:bodyPr/>
          <a:lstStyle/>
          <a:p>
            <a:r>
              <a:rPr lang="en-US" dirty="0" smtClean="0"/>
              <a:t>How </a:t>
            </a:r>
            <a:r>
              <a:rPr lang="en-US" dirty="0"/>
              <a:t>to write: </a:t>
            </a:r>
            <a:endParaRPr lang="en-US" dirty="0" smtClean="0"/>
          </a:p>
          <a:p>
            <a:pPr lvl="1"/>
            <a:r>
              <a:rPr lang="en-US" i="1" dirty="0" err="1" smtClean="0"/>
              <a:t>Mdiff</a:t>
            </a:r>
            <a:r>
              <a:rPr lang="en-US" i="1" dirty="0" smtClean="0"/>
              <a:t> </a:t>
            </a:r>
            <a:r>
              <a:rPr lang="en-US" dirty="0"/>
              <a:t>= -</a:t>
            </a:r>
            <a:r>
              <a:rPr lang="en-US" dirty="0" smtClean="0"/>
              <a:t>1.14, </a:t>
            </a:r>
            <a:r>
              <a:rPr lang="en-US" i="1" dirty="0" err="1" smtClean="0"/>
              <a:t>SDdiff</a:t>
            </a:r>
            <a:r>
              <a:rPr lang="en-US" dirty="0" smtClean="0"/>
              <a:t> = 2.12</a:t>
            </a:r>
          </a:p>
          <a:p>
            <a:pPr lvl="1"/>
            <a:r>
              <a:rPr lang="en-US" dirty="0" smtClean="0"/>
              <a:t>Before </a:t>
            </a:r>
            <a:r>
              <a:rPr lang="en-US" i="1" dirty="0" smtClean="0"/>
              <a:t>M</a:t>
            </a:r>
            <a:r>
              <a:rPr lang="en-US" dirty="0" smtClean="0"/>
              <a:t> = 5.57, </a:t>
            </a:r>
            <a:r>
              <a:rPr lang="en-US" i="1" dirty="0" smtClean="0"/>
              <a:t>SD</a:t>
            </a:r>
            <a:r>
              <a:rPr lang="en-US" dirty="0" smtClean="0"/>
              <a:t> = 1.99</a:t>
            </a:r>
          </a:p>
          <a:p>
            <a:pPr lvl="1"/>
            <a:r>
              <a:rPr lang="en-US" dirty="0" smtClean="0"/>
              <a:t>After </a:t>
            </a:r>
            <a:r>
              <a:rPr lang="en-US" i="1" dirty="0" smtClean="0"/>
              <a:t>M</a:t>
            </a:r>
            <a:r>
              <a:rPr lang="en-US" dirty="0" smtClean="0"/>
              <a:t> = 4.43, </a:t>
            </a:r>
            <a:r>
              <a:rPr lang="en-US" i="1" dirty="0" smtClean="0"/>
              <a:t>SD</a:t>
            </a:r>
            <a:r>
              <a:rPr lang="en-US" dirty="0" smtClean="0"/>
              <a:t> = 2.88</a:t>
            </a:r>
          </a:p>
          <a:p>
            <a:pPr lvl="1"/>
            <a:r>
              <a:rPr lang="en-US" i="1" dirty="0" smtClean="0"/>
              <a:t>t</a:t>
            </a:r>
            <a:r>
              <a:rPr lang="en-US" dirty="0"/>
              <a:t>(6) = </a:t>
            </a:r>
            <a:r>
              <a:rPr lang="en-US" dirty="0" smtClean="0"/>
              <a:t>1.43, </a:t>
            </a:r>
            <a:r>
              <a:rPr lang="en-US" i="1" dirty="0"/>
              <a:t>p</a:t>
            </a:r>
            <a:r>
              <a:rPr lang="en-US" dirty="0"/>
              <a:t> = .</a:t>
            </a:r>
            <a:r>
              <a:rPr lang="en-US" dirty="0" smtClean="0"/>
              <a:t>20, </a:t>
            </a:r>
            <a:r>
              <a:rPr lang="en-US" i="1" dirty="0"/>
              <a:t>d</a:t>
            </a:r>
            <a:r>
              <a:rPr lang="en-US" dirty="0"/>
              <a:t> = </a:t>
            </a:r>
            <a:r>
              <a:rPr lang="en-US" dirty="0" smtClean="0"/>
              <a:t>0.54</a:t>
            </a:r>
            <a:endParaRPr lang="en-US" dirty="0"/>
          </a:p>
          <a:p>
            <a:endParaRPr lang="en-US" dirty="0"/>
          </a:p>
        </p:txBody>
      </p:sp>
    </p:spTree>
    <p:extLst>
      <p:ext uri="{BB962C8B-B14F-4D97-AF65-F5344CB8AC3E}">
        <p14:creationId xmlns:p14="http://schemas.microsoft.com/office/powerpoint/2010/main" val="14121285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t</a:t>
            </a:r>
            <a:r>
              <a:rPr lang="en-US" dirty="0" smtClean="0"/>
              <a:t>-Tests</a:t>
            </a:r>
            <a:endParaRPr lang="en-US" dirty="0"/>
          </a:p>
        </p:txBody>
      </p:sp>
      <p:sp>
        <p:nvSpPr>
          <p:cNvPr id="3" name="Content Placeholder 2"/>
          <p:cNvSpPr>
            <a:spLocks noGrp="1"/>
          </p:cNvSpPr>
          <p:nvPr>
            <p:ph idx="1"/>
          </p:nvPr>
        </p:nvSpPr>
        <p:spPr/>
        <p:txBody>
          <a:bodyPr/>
          <a:lstStyle/>
          <a:p>
            <a:r>
              <a:rPr lang="en-US" dirty="0" smtClean="0"/>
              <a:t>Independent t-test example:</a:t>
            </a:r>
          </a:p>
          <a:p>
            <a:pPr marL="342900" lvl="2" indent="-342900"/>
            <a:r>
              <a:rPr lang="en-US" sz="3200" dirty="0"/>
              <a:t>Use: Two groups (only two, no more) of completely separate people.</a:t>
            </a:r>
          </a:p>
          <a:p>
            <a:endParaRPr lang="en-US" dirty="0"/>
          </a:p>
        </p:txBody>
      </p:sp>
    </p:spTree>
    <p:extLst>
      <p:ext uri="{BB962C8B-B14F-4D97-AF65-F5344CB8AC3E}">
        <p14:creationId xmlns:p14="http://schemas.microsoft.com/office/powerpoint/2010/main" val="14121285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t</a:t>
            </a:r>
            <a:r>
              <a:rPr lang="en-US" dirty="0" smtClean="0"/>
              <a:t>-Tests</a:t>
            </a:r>
            <a:endParaRPr lang="en-US" dirty="0"/>
          </a:p>
        </p:txBody>
      </p:sp>
      <p:sp>
        <p:nvSpPr>
          <p:cNvPr id="3" name="Content Placeholder 2"/>
          <p:cNvSpPr>
            <a:spLocks noGrp="1"/>
          </p:cNvSpPr>
          <p:nvPr>
            <p:ph idx="1"/>
          </p:nvPr>
        </p:nvSpPr>
        <p:spPr/>
        <p:txBody>
          <a:bodyPr/>
          <a:lstStyle/>
          <a:p>
            <a:pPr marL="342900" lvl="2" indent="-342900"/>
            <a:r>
              <a:rPr lang="en-US" dirty="0"/>
              <a:t>Example: A forensic psychologist conducted a study to examine whether being hypnotized during recall affects how well a witness can remember facts about an event. Eight participants watched a short film of a mock robbery, after which each participant was questioned about what he or she had seen. The four participants in the experimental group were questioned while they were hypnotized and gave 14, 22, 18, and 17 accurate responses. The four participants in the control group gave 20, 25, 24, and 23 accurate responses. Using the .05 significance level, do hypnotized witnesses perform differently than witnesses who are not hypnotized</a:t>
            </a:r>
            <a:r>
              <a:rPr lang="en-US" dirty="0" smtClean="0"/>
              <a:t>?</a:t>
            </a:r>
            <a:endParaRPr lang="en-US" dirty="0"/>
          </a:p>
        </p:txBody>
      </p:sp>
    </p:spTree>
    <p:extLst>
      <p:ext uri="{BB962C8B-B14F-4D97-AF65-F5344CB8AC3E}">
        <p14:creationId xmlns:p14="http://schemas.microsoft.com/office/powerpoint/2010/main" val="141212857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t</a:t>
            </a:r>
            <a:r>
              <a:rPr lang="en-US" dirty="0" smtClean="0"/>
              <a:t>-Tests</a:t>
            </a:r>
            <a:endParaRPr lang="en-US" dirty="0"/>
          </a:p>
        </p:txBody>
      </p:sp>
      <p:sp>
        <p:nvSpPr>
          <p:cNvPr id="3" name="Content Placeholder 2"/>
          <p:cNvSpPr>
            <a:spLocks noGrp="1"/>
          </p:cNvSpPr>
          <p:nvPr>
            <p:ph idx="1"/>
          </p:nvPr>
        </p:nvSpPr>
        <p:spPr/>
        <p:txBody>
          <a:bodyPr/>
          <a:lstStyle/>
          <a:p>
            <a:r>
              <a:rPr lang="en-US" dirty="0" smtClean="0"/>
              <a:t>Independent t how-to</a:t>
            </a:r>
            <a:r>
              <a:rPr lang="en-US" dirty="0" smtClean="0"/>
              <a:t>:</a:t>
            </a:r>
          </a:p>
          <a:p>
            <a:pPr lvl="1"/>
            <a:r>
              <a:rPr lang="en-US" dirty="0" smtClean="0"/>
              <a:t>Import the dataset</a:t>
            </a:r>
          </a:p>
          <a:p>
            <a:pPr lvl="1"/>
            <a:r>
              <a:rPr lang="en-US" dirty="0" smtClean="0"/>
              <a:t>Call it </a:t>
            </a:r>
            <a:r>
              <a:rPr lang="en-US" dirty="0" err="1" smtClean="0"/>
              <a:t>indt</a:t>
            </a:r>
            <a:endParaRPr lang="en-US" dirty="0" smtClean="0"/>
          </a:p>
          <a:p>
            <a:r>
              <a:rPr lang="en-US" dirty="0" err="1" smtClean="0"/>
              <a:t>t.test</a:t>
            </a:r>
            <a:r>
              <a:rPr lang="en-US" dirty="0" smtClean="0"/>
              <a:t>(</a:t>
            </a:r>
            <a:r>
              <a:rPr lang="en-US" i="1" dirty="0" smtClean="0"/>
              <a:t>DV name ~ IV name, </a:t>
            </a:r>
            <a:endParaRPr lang="en-US" dirty="0"/>
          </a:p>
          <a:p>
            <a:pPr marL="457200" lvl="1" indent="0">
              <a:buNone/>
            </a:pPr>
            <a:r>
              <a:rPr lang="en-US" dirty="0" err="1"/>
              <a:t>r</a:t>
            </a:r>
            <a:r>
              <a:rPr lang="en-US" dirty="0" err="1" smtClean="0"/>
              <a:t>aired</a:t>
            </a:r>
            <a:r>
              <a:rPr lang="en-US" dirty="0" smtClean="0"/>
              <a:t> = F,</a:t>
            </a:r>
          </a:p>
          <a:p>
            <a:pPr marL="457200" lvl="1" indent="0">
              <a:buNone/>
            </a:pPr>
            <a:r>
              <a:rPr lang="en-US" dirty="0" err="1" smtClean="0"/>
              <a:t>var.equal</a:t>
            </a:r>
            <a:r>
              <a:rPr lang="en-US" dirty="0" smtClean="0"/>
              <a:t> = T)</a:t>
            </a:r>
            <a:endParaRPr lang="en-US" dirty="0" smtClean="0"/>
          </a:p>
        </p:txBody>
      </p:sp>
    </p:spTree>
    <p:extLst>
      <p:ext uri="{BB962C8B-B14F-4D97-AF65-F5344CB8AC3E}">
        <p14:creationId xmlns:p14="http://schemas.microsoft.com/office/powerpoint/2010/main" val="116694272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i="1" dirty="0" smtClean="0"/>
              <a:t>t</a:t>
            </a:r>
            <a:r>
              <a:rPr lang="en-US" dirty="0" smtClean="0"/>
              <a:t>-Test</a:t>
            </a:r>
            <a:endParaRPr lang="en-US" i="1" dirty="0"/>
          </a:p>
        </p:txBody>
      </p:sp>
      <p:pic>
        <p:nvPicPr>
          <p:cNvPr id="5" name="Picture 4"/>
          <p:cNvPicPr>
            <a:picLocks noChangeAspect="1"/>
          </p:cNvPicPr>
          <p:nvPr/>
        </p:nvPicPr>
        <p:blipFill>
          <a:blip r:embed="rId2"/>
          <a:stretch>
            <a:fillRect/>
          </a:stretch>
        </p:blipFill>
        <p:spPr>
          <a:xfrm>
            <a:off x="457200" y="1951849"/>
            <a:ext cx="8610320" cy="3306363"/>
          </a:xfrm>
          <a:prstGeom prst="rect">
            <a:avLst/>
          </a:prstGeom>
        </p:spPr>
      </p:pic>
    </p:spTree>
    <p:extLst>
      <p:ext uri="{BB962C8B-B14F-4D97-AF65-F5344CB8AC3E}">
        <p14:creationId xmlns:p14="http://schemas.microsoft.com/office/powerpoint/2010/main" val="400242568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8750" y="177800"/>
            <a:ext cx="4406900" cy="6489700"/>
          </a:xfrm>
          <a:prstGeom prst="rect">
            <a:avLst/>
          </a:prstGeom>
        </p:spPr>
      </p:pic>
      <p:sp>
        <p:nvSpPr>
          <p:cNvPr id="5" name="TextBox 4"/>
          <p:cNvSpPr txBox="1"/>
          <p:nvPr/>
        </p:nvSpPr>
        <p:spPr>
          <a:xfrm>
            <a:off x="4941630" y="396846"/>
            <a:ext cx="3969181" cy="2893100"/>
          </a:xfrm>
          <a:prstGeom prst="rect">
            <a:avLst/>
          </a:prstGeom>
          <a:noFill/>
        </p:spPr>
        <p:txBody>
          <a:bodyPr wrap="square" rtlCol="0">
            <a:spAutoFit/>
          </a:bodyPr>
          <a:lstStyle/>
          <a:p>
            <a:r>
              <a:rPr lang="en-US" sz="2600" dirty="0" smtClean="0"/>
              <a:t>Independent t-test</a:t>
            </a:r>
          </a:p>
          <a:p>
            <a:pPr marL="457200" indent="-457200">
              <a:buFont typeface="Arial"/>
              <a:buChar char="•"/>
            </a:pPr>
            <a:r>
              <a:rPr lang="en-US" sz="2600" dirty="0" smtClean="0"/>
              <a:t>Mean 1</a:t>
            </a:r>
          </a:p>
          <a:p>
            <a:pPr marL="457200" indent="-457200">
              <a:buFont typeface="Arial"/>
              <a:buChar char="•"/>
            </a:pPr>
            <a:r>
              <a:rPr lang="en-US" sz="2600" dirty="0" smtClean="0"/>
              <a:t>Mean 2</a:t>
            </a:r>
          </a:p>
          <a:p>
            <a:pPr marL="457200" indent="-457200">
              <a:buFont typeface="Arial"/>
              <a:buChar char="•"/>
            </a:pPr>
            <a:r>
              <a:rPr lang="en-US" sz="2600" dirty="0" smtClean="0"/>
              <a:t>SD 1</a:t>
            </a:r>
          </a:p>
          <a:p>
            <a:pPr marL="457200" indent="-457200">
              <a:buFont typeface="Arial"/>
              <a:buChar char="•"/>
            </a:pPr>
            <a:r>
              <a:rPr lang="en-US" sz="2600" dirty="0" smtClean="0"/>
              <a:t>SD 2</a:t>
            </a:r>
          </a:p>
          <a:p>
            <a:pPr marL="457200" indent="-457200">
              <a:buFont typeface="Arial"/>
              <a:buChar char="•"/>
            </a:pPr>
            <a:r>
              <a:rPr lang="en-US" sz="2600" dirty="0" smtClean="0"/>
              <a:t>N 1</a:t>
            </a:r>
          </a:p>
          <a:p>
            <a:pPr marL="457200" indent="-457200">
              <a:buFont typeface="Arial"/>
              <a:buChar char="•"/>
            </a:pPr>
            <a:r>
              <a:rPr lang="en-US" sz="2600" dirty="0" smtClean="0"/>
              <a:t>N 2</a:t>
            </a:r>
            <a:endParaRPr lang="en-US" sz="2600" dirty="0"/>
          </a:p>
        </p:txBody>
      </p:sp>
    </p:spTree>
    <p:extLst>
      <p:ext uri="{BB962C8B-B14F-4D97-AF65-F5344CB8AC3E}">
        <p14:creationId xmlns:p14="http://schemas.microsoft.com/office/powerpoint/2010/main" val="2460773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Descriptives</a:t>
            </a:r>
            <a:endParaRPr lang="en-US" dirty="0"/>
          </a:p>
        </p:txBody>
      </p:sp>
      <p:sp>
        <p:nvSpPr>
          <p:cNvPr id="3" name="Content Placeholder 2"/>
          <p:cNvSpPr>
            <a:spLocks noGrp="1"/>
          </p:cNvSpPr>
          <p:nvPr>
            <p:ph idx="1"/>
          </p:nvPr>
        </p:nvSpPr>
        <p:spPr/>
        <p:txBody>
          <a:bodyPr/>
          <a:lstStyle/>
          <a:p>
            <a:r>
              <a:rPr lang="en-US" dirty="0" smtClean="0"/>
              <a:t>Histograms and Frequency Tables</a:t>
            </a:r>
          </a:p>
          <a:p>
            <a:pPr lvl="1"/>
            <a:r>
              <a:rPr lang="en-US" dirty="0" smtClean="0"/>
              <a:t>Frequency table show each individual data point, and the frequency of each of those points</a:t>
            </a:r>
          </a:p>
          <a:p>
            <a:pPr lvl="1"/>
            <a:r>
              <a:rPr lang="en-US" dirty="0" smtClean="0"/>
              <a:t>Histogram is a graphical display of a frequency table</a:t>
            </a:r>
          </a:p>
          <a:p>
            <a:pPr lvl="2"/>
            <a:r>
              <a:rPr lang="en-US" dirty="0" smtClean="0"/>
              <a:t>Shows you the </a:t>
            </a:r>
            <a:r>
              <a:rPr lang="en-US" i="1" dirty="0" smtClean="0"/>
              <a:t>distribution</a:t>
            </a:r>
            <a:r>
              <a:rPr lang="en-US" dirty="0" smtClean="0"/>
              <a:t> of the data</a:t>
            </a:r>
            <a:endParaRPr lang="en-US" dirty="0"/>
          </a:p>
        </p:txBody>
      </p:sp>
    </p:spTree>
    <p:extLst>
      <p:ext uri="{BB962C8B-B14F-4D97-AF65-F5344CB8AC3E}">
        <p14:creationId xmlns:p14="http://schemas.microsoft.com/office/powerpoint/2010/main" val="153723799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t</a:t>
            </a:r>
            <a:r>
              <a:rPr lang="en-US" dirty="0" smtClean="0"/>
              <a:t>-Tests</a:t>
            </a:r>
            <a:endParaRPr lang="en-US" dirty="0"/>
          </a:p>
        </p:txBody>
      </p:sp>
      <p:sp>
        <p:nvSpPr>
          <p:cNvPr id="3" name="Content Placeholder 2"/>
          <p:cNvSpPr>
            <a:spLocks noGrp="1"/>
          </p:cNvSpPr>
          <p:nvPr>
            <p:ph idx="1"/>
          </p:nvPr>
        </p:nvSpPr>
        <p:spPr/>
        <p:txBody>
          <a:bodyPr/>
          <a:lstStyle/>
          <a:p>
            <a:r>
              <a:rPr lang="en-US" dirty="0"/>
              <a:t>Write up: </a:t>
            </a:r>
          </a:p>
          <a:p>
            <a:pPr lvl="1"/>
            <a:r>
              <a:rPr lang="en-US" dirty="0"/>
              <a:t>Experimental group </a:t>
            </a:r>
            <a:r>
              <a:rPr lang="en-US" i="1" dirty="0"/>
              <a:t>M</a:t>
            </a:r>
            <a:r>
              <a:rPr lang="en-US" dirty="0"/>
              <a:t> = 17.75, </a:t>
            </a:r>
            <a:r>
              <a:rPr lang="en-US" i="1" dirty="0"/>
              <a:t>SD </a:t>
            </a:r>
            <a:r>
              <a:rPr lang="en-US" dirty="0"/>
              <a:t>= 3.30</a:t>
            </a:r>
          </a:p>
          <a:p>
            <a:pPr lvl="1"/>
            <a:r>
              <a:rPr lang="en-US" dirty="0"/>
              <a:t>Control group </a:t>
            </a:r>
            <a:r>
              <a:rPr lang="en-US" i="1" dirty="0"/>
              <a:t>M</a:t>
            </a:r>
            <a:r>
              <a:rPr lang="en-US" dirty="0"/>
              <a:t> = 23.00, </a:t>
            </a:r>
            <a:r>
              <a:rPr lang="en-US" i="1" dirty="0"/>
              <a:t>SD</a:t>
            </a:r>
            <a:r>
              <a:rPr lang="en-US" dirty="0"/>
              <a:t> = 2.16</a:t>
            </a:r>
          </a:p>
          <a:p>
            <a:pPr lvl="1"/>
            <a:r>
              <a:rPr lang="en-US" i="1" dirty="0"/>
              <a:t>t</a:t>
            </a:r>
            <a:r>
              <a:rPr lang="en-US" dirty="0"/>
              <a:t>(6) = -2.66, </a:t>
            </a:r>
            <a:r>
              <a:rPr lang="en-US" i="1" dirty="0"/>
              <a:t>p</a:t>
            </a:r>
            <a:r>
              <a:rPr lang="en-US" dirty="0"/>
              <a:t> = .04, </a:t>
            </a:r>
            <a:r>
              <a:rPr lang="en-US" i="1" dirty="0"/>
              <a:t>d</a:t>
            </a:r>
            <a:r>
              <a:rPr lang="en-US" dirty="0"/>
              <a:t> = 1.09</a:t>
            </a:r>
          </a:p>
          <a:p>
            <a:endParaRPr lang="en-US" dirty="0"/>
          </a:p>
        </p:txBody>
      </p:sp>
    </p:spTree>
    <p:extLst>
      <p:ext uri="{BB962C8B-B14F-4D97-AF65-F5344CB8AC3E}">
        <p14:creationId xmlns:p14="http://schemas.microsoft.com/office/powerpoint/2010/main" val="116694272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a:t>
            </a:r>
            <a:endParaRPr lang="en-US" dirty="0"/>
          </a:p>
        </p:txBody>
      </p:sp>
      <p:sp>
        <p:nvSpPr>
          <p:cNvPr id="3" name="Content Placeholder 2"/>
          <p:cNvSpPr>
            <a:spLocks noGrp="1"/>
          </p:cNvSpPr>
          <p:nvPr>
            <p:ph idx="1"/>
          </p:nvPr>
        </p:nvSpPr>
        <p:spPr/>
        <p:txBody>
          <a:bodyPr/>
          <a:lstStyle/>
          <a:p>
            <a:pPr marL="342900" lvl="1" indent="-342900">
              <a:buFont typeface="Arial"/>
              <a:buChar char="•"/>
            </a:pPr>
            <a:r>
              <a:rPr lang="en-US" dirty="0"/>
              <a:t>Uses: when you have two variables, but do not know which one </a:t>
            </a:r>
            <a:r>
              <a:rPr lang="en-US" i="1" dirty="0"/>
              <a:t>caused</a:t>
            </a:r>
            <a:r>
              <a:rPr lang="en-US" dirty="0"/>
              <a:t> the other one.  You should be using at least mildly continuous variables.</a:t>
            </a:r>
          </a:p>
          <a:p>
            <a:endParaRPr lang="en-US" dirty="0"/>
          </a:p>
        </p:txBody>
      </p:sp>
    </p:spTree>
    <p:extLst>
      <p:ext uri="{BB962C8B-B14F-4D97-AF65-F5344CB8AC3E}">
        <p14:creationId xmlns:p14="http://schemas.microsoft.com/office/powerpoint/2010/main" val="409660684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a:t>
            </a:r>
            <a:endParaRPr lang="en-US" dirty="0"/>
          </a:p>
        </p:txBody>
      </p:sp>
      <p:sp>
        <p:nvSpPr>
          <p:cNvPr id="3" name="Content Placeholder 2"/>
          <p:cNvSpPr>
            <a:spLocks noGrp="1"/>
          </p:cNvSpPr>
          <p:nvPr>
            <p:ph idx="1"/>
          </p:nvPr>
        </p:nvSpPr>
        <p:spPr/>
        <p:txBody>
          <a:bodyPr/>
          <a:lstStyle/>
          <a:p>
            <a:r>
              <a:rPr lang="en-US" dirty="0"/>
              <a:t>Assumptions</a:t>
            </a:r>
          </a:p>
          <a:p>
            <a:pPr lvl="1"/>
            <a:r>
              <a:rPr lang="en-US" dirty="0"/>
              <a:t>Normality</a:t>
            </a:r>
          </a:p>
          <a:p>
            <a:pPr lvl="1"/>
            <a:r>
              <a:rPr lang="en-US" dirty="0"/>
              <a:t>Homogeneity</a:t>
            </a:r>
          </a:p>
          <a:p>
            <a:pPr lvl="1"/>
            <a:r>
              <a:rPr lang="en-US" dirty="0"/>
              <a:t>Homoscedasticity – the spread of the errors for the X variable is the same all the way across the Y variable (equal errors)</a:t>
            </a:r>
          </a:p>
          <a:p>
            <a:pPr lvl="1"/>
            <a:r>
              <a:rPr lang="en-US" dirty="0"/>
              <a:t>Linearity</a:t>
            </a:r>
          </a:p>
          <a:p>
            <a:endParaRPr lang="en-US" dirty="0"/>
          </a:p>
        </p:txBody>
      </p:sp>
    </p:spTree>
    <p:extLst>
      <p:ext uri="{BB962C8B-B14F-4D97-AF65-F5344CB8AC3E}">
        <p14:creationId xmlns:p14="http://schemas.microsoft.com/office/powerpoint/2010/main" val="195785141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a:t>
            </a:r>
            <a:endParaRPr lang="en-US" dirty="0"/>
          </a:p>
        </p:txBody>
      </p:sp>
      <p:sp>
        <p:nvSpPr>
          <p:cNvPr id="3" name="Content Placeholder 2"/>
          <p:cNvSpPr>
            <a:spLocks noGrp="1"/>
          </p:cNvSpPr>
          <p:nvPr>
            <p:ph idx="1"/>
          </p:nvPr>
        </p:nvSpPr>
        <p:spPr/>
        <p:txBody>
          <a:bodyPr/>
          <a:lstStyle/>
          <a:p>
            <a:r>
              <a:rPr lang="en-US" dirty="0"/>
              <a:t>Example: Scores were measured for femininity and </a:t>
            </a:r>
            <a:r>
              <a:rPr lang="en-US" dirty="0" smtClean="0"/>
              <a:t>sympathy.  </a:t>
            </a:r>
            <a:r>
              <a:rPr lang="en-US" dirty="0"/>
              <a:t>Is there a correlation between those two variables? </a:t>
            </a:r>
          </a:p>
          <a:p>
            <a:endParaRPr lang="en-US" dirty="0"/>
          </a:p>
        </p:txBody>
      </p:sp>
    </p:spTree>
    <p:extLst>
      <p:ext uri="{BB962C8B-B14F-4D97-AF65-F5344CB8AC3E}">
        <p14:creationId xmlns:p14="http://schemas.microsoft.com/office/powerpoint/2010/main" val="380787007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a:t>
            </a:r>
            <a:endParaRPr lang="en-US" dirty="0"/>
          </a:p>
        </p:txBody>
      </p:sp>
      <p:sp>
        <p:nvSpPr>
          <p:cNvPr id="3" name="Content Placeholder 2"/>
          <p:cNvSpPr>
            <a:spLocks noGrp="1"/>
          </p:cNvSpPr>
          <p:nvPr>
            <p:ph idx="1"/>
          </p:nvPr>
        </p:nvSpPr>
        <p:spPr/>
        <p:txBody>
          <a:bodyPr/>
          <a:lstStyle/>
          <a:p>
            <a:r>
              <a:rPr lang="en-US" dirty="0" smtClean="0"/>
              <a:t>How-to</a:t>
            </a:r>
            <a:r>
              <a:rPr lang="en-US" dirty="0" smtClean="0"/>
              <a:t>:</a:t>
            </a:r>
          </a:p>
          <a:p>
            <a:pPr lvl="1"/>
            <a:r>
              <a:rPr lang="en-US" dirty="0" smtClean="0"/>
              <a:t>Install the </a:t>
            </a:r>
            <a:r>
              <a:rPr lang="en-US" dirty="0" err="1" smtClean="0"/>
              <a:t>Hmisc</a:t>
            </a:r>
            <a:r>
              <a:rPr lang="en-US" dirty="0" smtClean="0"/>
              <a:t> package (may be already installed)</a:t>
            </a:r>
          </a:p>
          <a:p>
            <a:pPr lvl="1"/>
            <a:r>
              <a:rPr lang="en-US" dirty="0" smtClean="0"/>
              <a:t>Load the </a:t>
            </a:r>
            <a:r>
              <a:rPr lang="en-US" dirty="0" err="1" smtClean="0"/>
              <a:t>Hmisc</a:t>
            </a:r>
            <a:r>
              <a:rPr lang="en-US" dirty="0" smtClean="0"/>
              <a:t> library</a:t>
            </a:r>
          </a:p>
          <a:p>
            <a:pPr lvl="1"/>
            <a:r>
              <a:rPr lang="en-US" dirty="0" smtClean="0"/>
              <a:t>Import the dataset</a:t>
            </a:r>
          </a:p>
          <a:p>
            <a:pPr lvl="1"/>
            <a:r>
              <a:rPr lang="en-US" dirty="0" smtClean="0"/>
              <a:t>Call it </a:t>
            </a:r>
            <a:r>
              <a:rPr lang="en-US" dirty="0" err="1" smtClean="0"/>
              <a:t>correldata</a:t>
            </a:r>
            <a:endParaRPr lang="en-US" dirty="0" smtClean="0"/>
          </a:p>
          <a:p>
            <a:r>
              <a:rPr lang="en-US" dirty="0" err="1" smtClean="0"/>
              <a:t>rcorr</a:t>
            </a:r>
            <a:r>
              <a:rPr lang="en-US" dirty="0" smtClean="0"/>
              <a:t>(</a:t>
            </a:r>
            <a:r>
              <a:rPr lang="en-US" dirty="0" err="1" smtClean="0"/>
              <a:t>as.matrix</a:t>
            </a:r>
            <a:r>
              <a:rPr lang="en-US" dirty="0" smtClean="0"/>
              <a:t>(</a:t>
            </a:r>
            <a:r>
              <a:rPr lang="en-US" i="1" dirty="0" smtClean="0"/>
              <a:t>dataset</a:t>
            </a:r>
            <a:r>
              <a:rPr lang="en-US" dirty="0" smtClean="0"/>
              <a:t>))</a:t>
            </a:r>
            <a:endParaRPr lang="en-US" dirty="0"/>
          </a:p>
        </p:txBody>
      </p:sp>
    </p:spTree>
    <p:extLst>
      <p:ext uri="{BB962C8B-B14F-4D97-AF65-F5344CB8AC3E}">
        <p14:creationId xmlns:p14="http://schemas.microsoft.com/office/powerpoint/2010/main" val="179826786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a:t>
            </a:r>
            <a:endParaRPr lang="en-US" dirty="0"/>
          </a:p>
        </p:txBody>
      </p:sp>
      <p:pic>
        <p:nvPicPr>
          <p:cNvPr id="4" name="Picture 3"/>
          <p:cNvPicPr>
            <a:picLocks noChangeAspect="1"/>
          </p:cNvPicPr>
          <p:nvPr/>
        </p:nvPicPr>
        <p:blipFill>
          <a:blip r:embed="rId2"/>
          <a:stretch>
            <a:fillRect/>
          </a:stretch>
        </p:blipFill>
        <p:spPr>
          <a:xfrm>
            <a:off x="681596" y="1417637"/>
            <a:ext cx="6244623" cy="4470321"/>
          </a:xfrm>
          <a:prstGeom prst="rect">
            <a:avLst/>
          </a:prstGeom>
        </p:spPr>
      </p:pic>
    </p:spTree>
    <p:extLst>
      <p:ext uri="{BB962C8B-B14F-4D97-AF65-F5344CB8AC3E}">
        <p14:creationId xmlns:p14="http://schemas.microsoft.com/office/powerpoint/2010/main" val="144454234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a:t>
            </a:r>
            <a:endParaRPr lang="en-US" dirty="0"/>
          </a:p>
        </p:txBody>
      </p:sp>
      <p:sp>
        <p:nvSpPr>
          <p:cNvPr id="3" name="Content Placeholder 2"/>
          <p:cNvSpPr>
            <a:spLocks noGrp="1"/>
          </p:cNvSpPr>
          <p:nvPr>
            <p:ph idx="1"/>
          </p:nvPr>
        </p:nvSpPr>
        <p:spPr/>
        <p:txBody>
          <a:bodyPr>
            <a:normAutofit/>
          </a:bodyPr>
          <a:lstStyle/>
          <a:p>
            <a:pPr marL="342900" lvl="2" indent="-342900"/>
            <a:r>
              <a:rPr lang="en-US" sz="3200" dirty="0"/>
              <a:t>Write: </a:t>
            </a:r>
            <a:r>
              <a:rPr lang="en-US" sz="3200" i="1" dirty="0"/>
              <a:t>r</a:t>
            </a:r>
            <a:r>
              <a:rPr lang="en-US" sz="3200" dirty="0"/>
              <a:t> = .18, </a:t>
            </a:r>
            <a:r>
              <a:rPr lang="en-US" sz="3200" i="1" dirty="0"/>
              <a:t>p</a:t>
            </a:r>
            <a:r>
              <a:rPr lang="en-US" sz="3200" dirty="0"/>
              <a:t> &lt; .001.</a:t>
            </a:r>
          </a:p>
          <a:p>
            <a:endParaRPr lang="en-US" dirty="0"/>
          </a:p>
        </p:txBody>
      </p:sp>
    </p:spTree>
    <p:extLst>
      <p:ext uri="{BB962C8B-B14F-4D97-AF65-F5344CB8AC3E}">
        <p14:creationId xmlns:p14="http://schemas.microsoft.com/office/powerpoint/2010/main" val="145063818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Chi-Square</a:t>
            </a:r>
            <a:endParaRPr lang="en-US" dirty="0"/>
          </a:p>
        </p:txBody>
      </p:sp>
      <p:sp>
        <p:nvSpPr>
          <p:cNvPr id="3" name="Content Placeholder 2"/>
          <p:cNvSpPr>
            <a:spLocks noGrp="1"/>
          </p:cNvSpPr>
          <p:nvPr>
            <p:ph idx="1"/>
          </p:nvPr>
        </p:nvSpPr>
        <p:spPr/>
        <p:txBody>
          <a:bodyPr/>
          <a:lstStyle/>
          <a:p>
            <a:pPr marL="342900" lvl="1" indent="-342900">
              <a:buFont typeface="Arial"/>
              <a:buChar char="•"/>
            </a:pPr>
            <a:r>
              <a:rPr lang="en-US" dirty="0"/>
              <a:t>Chi-square is a non-parametric test – </a:t>
            </a:r>
            <a:r>
              <a:rPr lang="en-US" dirty="0" smtClean="0"/>
              <a:t>meaning </a:t>
            </a:r>
            <a:r>
              <a:rPr lang="en-US" dirty="0"/>
              <a:t>that you do not need the normal parametric assumptions.</a:t>
            </a:r>
          </a:p>
          <a:p>
            <a:r>
              <a:rPr lang="en-US" dirty="0"/>
              <a:t>Assumptions: </a:t>
            </a:r>
          </a:p>
          <a:p>
            <a:pPr lvl="1"/>
            <a:r>
              <a:rPr lang="en-US" dirty="0"/>
              <a:t>Each person can only go into one category.</a:t>
            </a:r>
          </a:p>
          <a:p>
            <a:pPr lvl="1"/>
            <a:r>
              <a:rPr lang="en-US" dirty="0"/>
              <a:t>You need enough people in each category (no small frequencies or small expected frequencies).</a:t>
            </a:r>
          </a:p>
          <a:p>
            <a:endParaRPr lang="en-US" dirty="0"/>
          </a:p>
        </p:txBody>
      </p:sp>
    </p:spTree>
    <p:extLst>
      <p:ext uri="{BB962C8B-B14F-4D97-AF65-F5344CB8AC3E}">
        <p14:creationId xmlns:p14="http://schemas.microsoft.com/office/powerpoint/2010/main" val="358691258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Chi-Square</a:t>
            </a:r>
            <a:endParaRPr lang="en-US" dirty="0"/>
          </a:p>
        </p:txBody>
      </p:sp>
      <p:sp>
        <p:nvSpPr>
          <p:cNvPr id="3" name="Content Placeholder 2"/>
          <p:cNvSpPr>
            <a:spLocks noGrp="1"/>
          </p:cNvSpPr>
          <p:nvPr>
            <p:ph idx="1"/>
          </p:nvPr>
        </p:nvSpPr>
        <p:spPr/>
        <p:txBody>
          <a:bodyPr>
            <a:normAutofit/>
          </a:bodyPr>
          <a:lstStyle/>
          <a:p>
            <a:pPr marL="342900" lvl="1" indent="-342900">
              <a:buFont typeface="Arial"/>
              <a:buChar char="•"/>
            </a:pPr>
            <a:r>
              <a:rPr lang="en-US" sz="3200" dirty="0"/>
              <a:t>Uses: when you have nominal (discrete) data and want to understand if the categories are equal in frequency</a:t>
            </a:r>
            <a:r>
              <a:rPr lang="en-US" sz="3200" dirty="0" smtClean="0"/>
              <a:t>.</a:t>
            </a:r>
          </a:p>
          <a:p>
            <a:pPr marL="342900" lvl="1" indent="-342900"/>
            <a:r>
              <a:rPr lang="en-US" sz="3200" dirty="0" smtClean="0"/>
              <a:t>Types:</a:t>
            </a:r>
          </a:p>
          <a:p>
            <a:pPr marL="742950" lvl="2" indent="-342900"/>
            <a:r>
              <a:rPr lang="en-US" sz="3200" dirty="0" smtClean="0"/>
              <a:t>Goodness of fit – one variable</a:t>
            </a:r>
          </a:p>
          <a:p>
            <a:pPr marL="742950" lvl="2" indent="-342900"/>
            <a:r>
              <a:rPr lang="en-US" sz="3200" dirty="0" smtClean="0"/>
              <a:t>Independence – two variables</a:t>
            </a:r>
          </a:p>
          <a:p>
            <a:pPr marL="742950" lvl="2" indent="-342900"/>
            <a:r>
              <a:rPr lang="en-US" sz="3200" dirty="0" err="1" smtClean="0"/>
              <a:t>Multiway</a:t>
            </a:r>
            <a:r>
              <a:rPr lang="en-US" sz="3200" dirty="0" smtClean="0"/>
              <a:t> frequency analysis – three or more variables</a:t>
            </a:r>
            <a:endParaRPr lang="en-US" sz="3200" dirty="0"/>
          </a:p>
          <a:p>
            <a:endParaRPr lang="en-US" dirty="0"/>
          </a:p>
        </p:txBody>
      </p:sp>
    </p:spTree>
    <p:extLst>
      <p:ext uri="{BB962C8B-B14F-4D97-AF65-F5344CB8AC3E}">
        <p14:creationId xmlns:p14="http://schemas.microsoft.com/office/powerpoint/2010/main" val="218985277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Chi-Square</a:t>
            </a:r>
            <a:endParaRPr lang="en-US" dirty="0"/>
          </a:p>
        </p:txBody>
      </p:sp>
      <p:sp>
        <p:nvSpPr>
          <p:cNvPr id="3" name="Content Placeholder 2"/>
          <p:cNvSpPr>
            <a:spLocks noGrp="1"/>
          </p:cNvSpPr>
          <p:nvPr>
            <p:ph idx="1"/>
          </p:nvPr>
        </p:nvSpPr>
        <p:spPr/>
        <p:txBody>
          <a:bodyPr/>
          <a:lstStyle/>
          <a:p>
            <a:r>
              <a:rPr lang="en-US" dirty="0"/>
              <a:t>Example: The </a:t>
            </a:r>
            <a:r>
              <a:rPr lang="en-US" dirty="0" smtClean="0"/>
              <a:t>included data shows </a:t>
            </a:r>
            <a:r>
              <a:rPr lang="en-US" dirty="0"/>
              <a:t>results of a survey conducted at a particular high school in which students who had a small, average, or large number of friends were asked whether they planned to have children</a:t>
            </a:r>
            <a:r>
              <a:rPr lang="en-US" dirty="0" smtClean="0"/>
              <a:t>.</a:t>
            </a:r>
          </a:p>
          <a:p>
            <a:pPr lvl="1"/>
            <a:r>
              <a:rPr lang="en-US" dirty="0" smtClean="0"/>
              <a:t>Independence test</a:t>
            </a:r>
            <a:endParaRPr lang="en-US" dirty="0"/>
          </a:p>
        </p:txBody>
      </p:sp>
    </p:spTree>
    <p:extLst>
      <p:ext uri="{BB962C8B-B14F-4D97-AF65-F5344CB8AC3E}">
        <p14:creationId xmlns:p14="http://schemas.microsoft.com/office/powerpoint/2010/main" val="4071615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Distributions</a:t>
            </a:r>
            <a:endParaRPr lang="en-US" dirty="0"/>
          </a:p>
        </p:txBody>
      </p:sp>
      <p:sp>
        <p:nvSpPr>
          <p:cNvPr id="3" name="Content Placeholder 2"/>
          <p:cNvSpPr>
            <a:spLocks noGrp="1"/>
          </p:cNvSpPr>
          <p:nvPr>
            <p:ph idx="1"/>
          </p:nvPr>
        </p:nvSpPr>
        <p:spPr/>
        <p:txBody>
          <a:bodyPr>
            <a:normAutofit/>
          </a:bodyPr>
          <a:lstStyle/>
          <a:p>
            <a:r>
              <a:rPr lang="en-US" dirty="0"/>
              <a:t>Distribution descriptors: </a:t>
            </a:r>
            <a:r>
              <a:rPr lang="en-US" dirty="0" err="1"/>
              <a:t>Unimodal</a:t>
            </a:r>
            <a:r>
              <a:rPr lang="en-US" dirty="0"/>
              <a:t>, bimodal, multimodal, rectangular – describes the number of “humps” the distribution has.</a:t>
            </a:r>
          </a:p>
          <a:p>
            <a:r>
              <a:rPr lang="en-US" dirty="0"/>
              <a:t>Normal distributions – centered at the mean, </a:t>
            </a:r>
            <a:r>
              <a:rPr lang="en-US" dirty="0" err="1"/>
              <a:t>unimodal</a:t>
            </a:r>
            <a:r>
              <a:rPr lang="en-US" dirty="0"/>
              <a:t>, symmetric</a:t>
            </a:r>
          </a:p>
          <a:p>
            <a:endParaRPr lang="en-US" dirty="0"/>
          </a:p>
        </p:txBody>
      </p:sp>
    </p:spTree>
    <p:extLst>
      <p:ext uri="{BB962C8B-B14F-4D97-AF65-F5344CB8AC3E}">
        <p14:creationId xmlns:p14="http://schemas.microsoft.com/office/powerpoint/2010/main" val="384387584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Chi-Square</a:t>
            </a:r>
            <a:endParaRPr lang="en-US" dirty="0"/>
          </a:p>
        </p:txBody>
      </p:sp>
      <p:sp>
        <p:nvSpPr>
          <p:cNvPr id="3" name="Content Placeholder 2"/>
          <p:cNvSpPr>
            <a:spLocks noGrp="1"/>
          </p:cNvSpPr>
          <p:nvPr>
            <p:ph idx="1"/>
          </p:nvPr>
        </p:nvSpPr>
        <p:spPr/>
        <p:txBody>
          <a:bodyPr/>
          <a:lstStyle/>
          <a:p>
            <a:r>
              <a:rPr lang="en-US" dirty="0" smtClean="0"/>
              <a:t>How-to: </a:t>
            </a:r>
            <a:endParaRPr lang="en-US" dirty="0" smtClean="0"/>
          </a:p>
          <a:p>
            <a:pPr lvl="1"/>
            <a:r>
              <a:rPr lang="en-US" dirty="0" smtClean="0"/>
              <a:t>Load the data</a:t>
            </a:r>
          </a:p>
          <a:p>
            <a:pPr lvl="1"/>
            <a:r>
              <a:rPr lang="en-US" dirty="0" smtClean="0"/>
              <a:t>Call it </a:t>
            </a:r>
            <a:r>
              <a:rPr lang="en-US" dirty="0" err="1" smtClean="0"/>
              <a:t>chisqdata</a:t>
            </a:r>
            <a:endParaRPr lang="en-US" dirty="0" smtClean="0"/>
          </a:p>
          <a:p>
            <a:r>
              <a:rPr lang="en-US" dirty="0" err="1" smtClean="0"/>
              <a:t>chisq.test</a:t>
            </a:r>
            <a:r>
              <a:rPr lang="en-US" dirty="0" smtClean="0"/>
              <a:t>(</a:t>
            </a:r>
            <a:r>
              <a:rPr lang="en-US" i="1" dirty="0" smtClean="0"/>
              <a:t>column name, column name</a:t>
            </a:r>
            <a:r>
              <a:rPr lang="en-US" dirty="0" smtClean="0"/>
              <a:t>)</a:t>
            </a:r>
            <a:endParaRPr lang="en-US" dirty="0"/>
          </a:p>
        </p:txBody>
      </p:sp>
      <p:pic>
        <p:nvPicPr>
          <p:cNvPr id="4" name="Picture 3"/>
          <p:cNvPicPr>
            <a:picLocks noChangeAspect="1"/>
          </p:cNvPicPr>
          <p:nvPr/>
        </p:nvPicPr>
        <p:blipFill>
          <a:blip r:embed="rId2"/>
          <a:stretch>
            <a:fillRect/>
          </a:stretch>
        </p:blipFill>
        <p:spPr>
          <a:xfrm>
            <a:off x="457200" y="3992851"/>
            <a:ext cx="7947170" cy="2133311"/>
          </a:xfrm>
          <a:prstGeom prst="rect">
            <a:avLst/>
          </a:prstGeom>
        </p:spPr>
      </p:pic>
    </p:spTree>
    <p:extLst>
      <p:ext uri="{BB962C8B-B14F-4D97-AF65-F5344CB8AC3E}">
        <p14:creationId xmlns:p14="http://schemas.microsoft.com/office/powerpoint/2010/main" val="250579865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Chi-Square</a:t>
            </a:r>
            <a:endParaRPr lang="en-US" dirty="0"/>
          </a:p>
        </p:txBody>
      </p:sp>
      <p:sp>
        <p:nvSpPr>
          <p:cNvPr id="3" name="Content Placeholder 2"/>
          <p:cNvSpPr>
            <a:spLocks noGrp="1"/>
          </p:cNvSpPr>
          <p:nvPr>
            <p:ph idx="1"/>
          </p:nvPr>
        </p:nvSpPr>
        <p:spPr/>
        <p:txBody>
          <a:bodyPr/>
          <a:lstStyle/>
          <a:p>
            <a:r>
              <a:rPr lang="sk-SK" dirty="0"/>
              <a:t>Write: X</a:t>
            </a:r>
            <a:r>
              <a:rPr lang="sk-SK" baseline="30000" dirty="0"/>
              <a:t>2</a:t>
            </a:r>
            <a:r>
              <a:rPr lang="sk-SK" dirty="0"/>
              <a:t>(4) = 2.05, p = .73, V = .13.</a:t>
            </a:r>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457200" y="2492415"/>
            <a:ext cx="3875866" cy="1614944"/>
          </a:xfrm>
          <a:prstGeom prst="rect">
            <a:avLst/>
          </a:prstGeom>
          <a:noFill/>
          <a:ln>
            <a:noFill/>
          </a:ln>
        </p:spPr>
      </p:pic>
      <p:sp>
        <p:nvSpPr>
          <p:cNvPr id="5" name="Rectangle 4"/>
          <p:cNvSpPr/>
          <p:nvPr/>
        </p:nvSpPr>
        <p:spPr>
          <a:xfrm>
            <a:off x="457200" y="4107358"/>
            <a:ext cx="8229600" cy="1569660"/>
          </a:xfrm>
          <a:prstGeom prst="rect">
            <a:avLst/>
          </a:prstGeom>
        </p:spPr>
        <p:txBody>
          <a:bodyPr wrap="square">
            <a:spAutoFit/>
          </a:bodyPr>
          <a:lstStyle/>
          <a:p>
            <a:pPr marL="285750" indent="-285750">
              <a:buFont typeface="Arial"/>
              <a:buChar char="•"/>
            </a:pPr>
            <a:r>
              <a:rPr lang="en-US" sz="2400" i="1" dirty="0"/>
              <a:t>X</a:t>
            </a:r>
            <a:r>
              <a:rPr lang="en-US" sz="2400" baseline="30000" dirty="0"/>
              <a:t>2</a:t>
            </a:r>
            <a:r>
              <a:rPr lang="en-US" sz="2400" dirty="0"/>
              <a:t> is the chi-square value</a:t>
            </a:r>
          </a:p>
          <a:p>
            <a:pPr marL="285750" indent="-285750">
              <a:buFont typeface="Arial"/>
              <a:buChar char="•"/>
            </a:pPr>
            <a:r>
              <a:rPr lang="en-US" sz="2400" dirty="0"/>
              <a:t>N = total number of participants </a:t>
            </a:r>
          </a:p>
          <a:p>
            <a:pPr marL="285750" indent="-285750">
              <a:buFont typeface="Arial"/>
              <a:buChar char="•"/>
            </a:pPr>
            <a:r>
              <a:rPr lang="en-US" sz="2400" dirty="0"/>
              <a:t>k = the smaller number of rows or columns</a:t>
            </a:r>
          </a:p>
          <a:p>
            <a:pPr marL="742950" lvl="1" indent="-285750">
              <a:buFont typeface="Arial"/>
              <a:buChar char="•"/>
            </a:pPr>
            <a:r>
              <a:rPr lang="en-US" sz="2400" dirty="0"/>
              <a:t>If you have 2 rows and 3 columns, that would be 2-1</a:t>
            </a:r>
          </a:p>
        </p:txBody>
      </p:sp>
    </p:spTree>
    <p:extLst>
      <p:ext uri="{BB962C8B-B14F-4D97-AF65-F5344CB8AC3E}">
        <p14:creationId xmlns:p14="http://schemas.microsoft.com/office/powerpoint/2010/main" val="2669158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Distributions</a:t>
            </a:r>
            <a:endParaRPr lang="en-US" dirty="0"/>
          </a:p>
        </p:txBody>
      </p:sp>
      <p:sp>
        <p:nvSpPr>
          <p:cNvPr id="3" name="Content Placeholder 2"/>
          <p:cNvSpPr>
            <a:spLocks noGrp="1"/>
          </p:cNvSpPr>
          <p:nvPr>
            <p:ph idx="1"/>
          </p:nvPr>
        </p:nvSpPr>
        <p:spPr/>
        <p:txBody>
          <a:bodyPr>
            <a:normAutofit/>
          </a:bodyPr>
          <a:lstStyle/>
          <a:p>
            <a:r>
              <a:rPr lang="en-US" dirty="0" smtClean="0"/>
              <a:t>Skew – how “not normal” a distribution is (how much it leans).</a:t>
            </a:r>
          </a:p>
          <a:p>
            <a:pPr lvl="1"/>
            <a:r>
              <a:rPr lang="en-US" dirty="0" smtClean="0"/>
              <a:t>Negative skew: scores are on the top (right side) of the distribution, tail is on the left side, sometimes called a ceiling effect.</a:t>
            </a:r>
          </a:p>
          <a:p>
            <a:pPr lvl="1"/>
            <a:r>
              <a:rPr lang="en-US" dirty="0" smtClean="0"/>
              <a:t>Positive skew: scores are on the bottom (left side) of the distribution, tail is on the right side, sometimes called a floor effect.</a:t>
            </a:r>
          </a:p>
        </p:txBody>
      </p:sp>
    </p:spTree>
    <p:extLst>
      <p:ext uri="{BB962C8B-B14F-4D97-AF65-F5344CB8AC3E}">
        <p14:creationId xmlns:p14="http://schemas.microsoft.com/office/powerpoint/2010/main" val="1475906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Distributions</a:t>
            </a:r>
            <a:endParaRPr lang="en-US" dirty="0"/>
          </a:p>
        </p:txBody>
      </p:sp>
      <p:sp>
        <p:nvSpPr>
          <p:cNvPr id="3" name="Content Placeholder 2"/>
          <p:cNvSpPr>
            <a:spLocks noGrp="1"/>
          </p:cNvSpPr>
          <p:nvPr>
            <p:ph idx="1"/>
          </p:nvPr>
        </p:nvSpPr>
        <p:spPr/>
        <p:txBody>
          <a:bodyPr/>
          <a:lstStyle/>
          <a:p>
            <a:r>
              <a:rPr lang="en-US" dirty="0" smtClean="0"/>
              <a:t>Kurtosis – how different from normal in shape a distribution is (skinnier, flatter).</a:t>
            </a:r>
          </a:p>
          <a:p>
            <a:endParaRPr lang="en-US" dirty="0"/>
          </a:p>
        </p:txBody>
      </p:sp>
    </p:spTree>
    <p:extLst>
      <p:ext uri="{BB962C8B-B14F-4D97-AF65-F5344CB8AC3E}">
        <p14:creationId xmlns:p14="http://schemas.microsoft.com/office/powerpoint/2010/main" val="23628298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189</TotalTime>
  <Words>2682</Words>
  <Application>Microsoft Macintosh PowerPoint</Application>
  <PresentationFormat>On-screen Show (4:3)</PresentationFormat>
  <Paragraphs>282</Paragraphs>
  <Slides>71</Slides>
  <Notes>0</Notes>
  <HiddenSlides>0</HiddenSlides>
  <MMClips>0</MMClips>
  <ScaleCrop>false</ScaleCrop>
  <HeadingPairs>
    <vt:vector size="4" baseType="variant">
      <vt:variant>
        <vt:lpstr>Theme</vt:lpstr>
      </vt:variant>
      <vt:variant>
        <vt:i4>1</vt:i4>
      </vt:variant>
      <vt:variant>
        <vt:lpstr>Slide Titles</vt:lpstr>
      </vt:variant>
      <vt:variant>
        <vt:i4>71</vt:i4>
      </vt:variant>
    </vt:vector>
  </HeadingPairs>
  <TitlesOfParts>
    <vt:vector size="72" baseType="lpstr">
      <vt:lpstr>Office Theme</vt:lpstr>
      <vt:lpstr>Basic Statistics</vt:lpstr>
      <vt:lpstr>Types of Statistics</vt:lpstr>
      <vt:lpstr>Parametric v Not</vt:lpstr>
      <vt:lpstr>Descriptives</vt:lpstr>
      <vt:lpstr>Descriptives</vt:lpstr>
      <vt:lpstr>Descriptives</vt:lpstr>
      <vt:lpstr>Distributions</vt:lpstr>
      <vt:lpstr>Distributions</vt:lpstr>
      <vt:lpstr>Distributions</vt:lpstr>
      <vt:lpstr>How-To R</vt:lpstr>
      <vt:lpstr>How-To R</vt:lpstr>
      <vt:lpstr>How-To R</vt:lpstr>
      <vt:lpstr>How-To R</vt:lpstr>
      <vt:lpstr>How-To R</vt:lpstr>
      <vt:lpstr>How-To R</vt:lpstr>
      <vt:lpstr>Inferentials</vt:lpstr>
      <vt:lpstr>Hypothesis Testing</vt:lpstr>
      <vt:lpstr>Hypothesis Testing</vt:lpstr>
      <vt:lpstr>Hypothesis Testing</vt:lpstr>
      <vt:lpstr>Hypothesis Testing</vt:lpstr>
      <vt:lpstr>Hypothesis Testing</vt:lpstr>
      <vt:lpstr>Hypothesis Testing</vt:lpstr>
      <vt:lpstr>Terminology</vt:lpstr>
      <vt:lpstr>Terminology</vt:lpstr>
      <vt:lpstr>Terminology</vt:lpstr>
      <vt:lpstr>Terminology</vt:lpstr>
      <vt:lpstr>Terminology</vt:lpstr>
      <vt:lpstr>Terminology</vt:lpstr>
      <vt:lpstr>Effect Size</vt:lpstr>
      <vt:lpstr>Effect Sizes</vt:lpstr>
      <vt:lpstr>Effect Sizes</vt:lpstr>
      <vt:lpstr>Effect Sizes</vt:lpstr>
      <vt:lpstr>Effect Sizes</vt:lpstr>
      <vt:lpstr>Effect Sizes</vt:lpstr>
      <vt:lpstr>Effect Sizes</vt:lpstr>
      <vt:lpstr>Effect Sizes</vt:lpstr>
      <vt:lpstr>Basic Statistics Review</vt:lpstr>
      <vt:lpstr>t-Tests</vt:lpstr>
      <vt:lpstr>t-Tests</vt:lpstr>
      <vt:lpstr>t-Tests</vt:lpstr>
      <vt:lpstr>t-Tests</vt:lpstr>
      <vt:lpstr>t-Tests</vt:lpstr>
      <vt:lpstr>MOTE! Effect Size</vt:lpstr>
      <vt:lpstr>PowerPoint Presentation</vt:lpstr>
      <vt:lpstr>t-Tests</vt:lpstr>
      <vt:lpstr>t-Tests</vt:lpstr>
      <vt:lpstr>t-Tests</vt:lpstr>
      <vt:lpstr>t-Tests</vt:lpstr>
      <vt:lpstr>t-Tests</vt:lpstr>
      <vt:lpstr>t-Tests</vt:lpstr>
      <vt:lpstr>t-Tests</vt:lpstr>
      <vt:lpstr>t-Tests</vt:lpstr>
      <vt:lpstr>PowerPoint Presentation</vt:lpstr>
      <vt:lpstr>t-Tests</vt:lpstr>
      <vt:lpstr>t-Tests</vt:lpstr>
      <vt:lpstr>t-Tests</vt:lpstr>
      <vt:lpstr>t-Tests</vt:lpstr>
      <vt:lpstr>t-Test</vt:lpstr>
      <vt:lpstr>PowerPoint Presentation</vt:lpstr>
      <vt:lpstr>t-Tests</vt:lpstr>
      <vt:lpstr>Correlation</vt:lpstr>
      <vt:lpstr>Correlation</vt:lpstr>
      <vt:lpstr>Correlation</vt:lpstr>
      <vt:lpstr>Correlation</vt:lpstr>
      <vt:lpstr>Correlation</vt:lpstr>
      <vt:lpstr>Correlation</vt:lpstr>
      <vt:lpstr>Chi-Square</vt:lpstr>
      <vt:lpstr>Chi-Square</vt:lpstr>
      <vt:lpstr>Chi-Square</vt:lpstr>
      <vt:lpstr>Chi-Square</vt:lpstr>
      <vt:lpstr>Chi-Square</vt:lpstr>
    </vt:vector>
  </TitlesOfParts>
  <Company>Missouri State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Statistics</dc:title>
  <dc:creator>Erin Buchanan</dc:creator>
  <cp:lastModifiedBy>Erin Buchanan</cp:lastModifiedBy>
  <cp:revision>80</cp:revision>
  <dcterms:created xsi:type="dcterms:W3CDTF">2016-01-20T05:51:32Z</dcterms:created>
  <dcterms:modified xsi:type="dcterms:W3CDTF">2016-01-20T18:08:46Z</dcterms:modified>
</cp:coreProperties>
</file>