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84" r:id="rId3"/>
    <p:sldId id="405" r:id="rId4"/>
    <p:sldId id="406" r:id="rId5"/>
    <p:sldId id="386" r:id="rId6"/>
    <p:sldId id="387" r:id="rId7"/>
    <p:sldId id="388" r:id="rId8"/>
    <p:sldId id="391" r:id="rId9"/>
    <p:sldId id="392" r:id="rId10"/>
    <p:sldId id="394" r:id="rId11"/>
    <p:sldId id="395" r:id="rId12"/>
    <p:sldId id="396" r:id="rId13"/>
    <p:sldId id="397" r:id="rId14"/>
    <p:sldId id="398" r:id="rId15"/>
    <p:sldId id="399" r:id="rId16"/>
    <p:sldId id="258" r:id="rId17"/>
    <p:sldId id="259" r:id="rId18"/>
    <p:sldId id="260" r:id="rId19"/>
    <p:sldId id="261" r:id="rId20"/>
    <p:sldId id="262" r:id="rId21"/>
    <p:sldId id="263" r:id="rId22"/>
    <p:sldId id="319" r:id="rId23"/>
    <p:sldId id="320" r:id="rId24"/>
    <p:sldId id="322" r:id="rId25"/>
    <p:sldId id="323" r:id="rId26"/>
    <p:sldId id="324" r:id="rId27"/>
    <p:sldId id="325" r:id="rId28"/>
    <p:sldId id="264" r:id="rId29"/>
    <p:sldId id="266" r:id="rId30"/>
    <p:sldId id="326" r:id="rId31"/>
    <p:sldId id="327" r:id="rId32"/>
    <p:sldId id="374" r:id="rId33"/>
    <p:sldId id="328" r:id="rId34"/>
    <p:sldId id="373" r:id="rId35"/>
    <p:sldId id="375" r:id="rId36"/>
    <p:sldId id="329" r:id="rId37"/>
    <p:sldId id="400" r:id="rId38"/>
    <p:sldId id="370" r:id="rId39"/>
    <p:sldId id="330" r:id="rId40"/>
    <p:sldId id="371" r:id="rId41"/>
    <p:sldId id="331" r:id="rId42"/>
    <p:sldId id="368" r:id="rId43"/>
    <p:sldId id="333" r:id="rId44"/>
    <p:sldId id="334" r:id="rId45"/>
    <p:sldId id="335" r:id="rId46"/>
    <p:sldId id="401" r:id="rId47"/>
    <p:sldId id="336" r:id="rId48"/>
    <p:sldId id="345" r:id="rId49"/>
    <p:sldId id="346" r:id="rId50"/>
    <p:sldId id="378" r:id="rId51"/>
    <p:sldId id="347" r:id="rId52"/>
    <p:sldId id="379" r:id="rId53"/>
    <p:sldId id="348" r:id="rId54"/>
    <p:sldId id="402" r:id="rId55"/>
    <p:sldId id="350" r:id="rId56"/>
    <p:sldId id="351" r:id="rId57"/>
    <p:sldId id="352" r:id="rId58"/>
    <p:sldId id="403" r:id="rId59"/>
    <p:sldId id="355" r:id="rId60"/>
    <p:sldId id="356" r:id="rId61"/>
    <p:sldId id="357" r:id="rId62"/>
    <p:sldId id="380" r:id="rId63"/>
    <p:sldId id="358" r:id="rId64"/>
    <p:sldId id="359" r:id="rId65"/>
    <p:sldId id="360" r:id="rId66"/>
    <p:sldId id="404" r:id="rId67"/>
    <p:sldId id="361" r:id="rId68"/>
    <p:sldId id="362" r:id="rId69"/>
    <p:sldId id="363" r:id="rId70"/>
    <p:sldId id="381" r:id="rId71"/>
    <p:sldId id="382" r:id="rId72"/>
    <p:sldId id="365" r:id="rId73"/>
    <p:sldId id="366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0" autoAdjust="0"/>
    <p:restoredTop sz="91416" autoAdjust="0"/>
  </p:normalViewPr>
  <p:slideViewPr>
    <p:cSldViewPr snapToGrid="0" snapToObjects="1">
      <p:cViewPr varScale="1">
        <p:scale>
          <a:sx n="108" d="100"/>
          <a:sy n="108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CB35-9547-9C42-9113-ED7587668C4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and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</a:p>
          <a:p>
            <a:r>
              <a:rPr lang="en-US" dirty="0" smtClean="0"/>
              <a:t>Graphs!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reshape package and load the library!</a:t>
            </a:r>
          </a:p>
          <a:p>
            <a:r>
              <a:rPr lang="en-US" dirty="0" smtClean="0"/>
              <a:t>Load the Jiminy Cricket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0"/>
            <a:ext cx="5854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4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 set is considered the WIDE format.</a:t>
            </a:r>
          </a:p>
          <a:p>
            <a:pPr lvl="1"/>
            <a:r>
              <a:rPr lang="en-US" dirty="0" smtClean="0"/>
              <a:t>In wide formats, rows are participants and columns are variables.</a:t>
            </a:r>
          </a:p>
          <a:p>
            <a:r>
              <a:rPr lang="en-US" dirty="0" smtClean="0"/>
              <a:t>There’s another way?</a:t>
            </a:r>
          </a:p>
          <a:p>
            <a:pPr lvl="1"/>
            <a:r>
              <a:rPr lang="en-US" dirty="0" smtClean="0"/>
              <a:t>In the LONG format, rows are the multiple measurements of the participants.</a:t>
            </a:r>
          </a:p>
          <a:p>
            <a:pPr lvl="1"/>
            <a:r>
              <a:rPr lang="en-US" dirty="0" err="1" smtClean="0"/>
              <a:t>Wutz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42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from WIDE to LONG</a:t>
            </a:r>
          </a:p>
          <a:p>
            <a:pPr lvl="1"/>
            <a:r>
              <a:rPr lang="en-US" dirty="0" smtClean="0"/>
              <a:t>melt() function</a:t>
            </a:r>
          </a:p>
          <a:p>
            <a:r>
              <a:rPr lang="en-US" dirty="0" smtClean="0"/>
              <a:t>Going from LONG to WIDE</a:t>
            </a:r>
          </a:p>
          <a:p>
            <a:pPr lvl="1"/>
            <a:r>
              <a:rPr lang="en-US" dirty="0" smtClean="0"/>
              <a:t>cast() function*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MELT(</a:t>
            </a:r>
          </a:p>
          <a:p>
            <a:pPr lvl="1"/>
            <a:r>
              <a:rPr lang="en-US" i="1" dirty="0" err="1" smtClean="0"/>
              <a:t>dataframe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id = c(</a:t>
            </a:r>
            <a:r>
              <a:rPr lang="en-US" i="1" dirty="0" smtClean="0"/>
              <a:t>“column”, “column”</a:t>
            </a:r>
            <a:r>
              <a:rPr lang="en-US" dirty="0" smtClean="0"/>
              <a:t>) – constant variables you do not want to change</a:t>
            </a:r>
          </a:p>
          <a:p>
            <a:pPr lvl="2"/>
            <a:r>
              <a:rPr lang="en-US" dirty="0" smtClean="0"/>
              <a:t>These will stay their own column but get repeated when 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easured = c(“</a:t>
            </a:r>
            <a:r>
              <a:rPr lang="en-US" i="1" dirty="0" smtClean="0"/>
              <a:t>column</a:t>
            </a:r>
            <a:r>
              <a:rPr lang="en-US" i="1" dirty="0"/>
              <a:t>”, “column”</a:t>
            </a:r>
            <a:r>
              <a:rPr lang="en-US" dirty="0" smtClean="0"/>
              <a:t>) – dependent variables you want to combine into one column</a:t>
            </a:r>
          </a:p>
          <a:p>
            <a:pPr lvl="1"/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longcricket</a:t>
            </a:r>
            <a:r>
              <a:rPr lang="en-US" dirty="0"/>
              <a:t> = melt(cricket, </a:t>
            </a:r>
            <a:endParaRPr lang="en-US" dirty="0" smtClean="0"/>
          </a:p>
          <a:p>
            <a:pPr lvl="1"/>
            <a:r>
              <a:rPr lang="en-US" dirty="0" smtClean="0"/>
              <a:t>id </a:t>
            </a:r>
            <a:r>
              <a:rPr lang="en-US" dirty="0"/>
              <a:t>= c("ID", "Strategy"), </a:t>
            </a:r>
            <a:endParaRPr lang="en-US" dirty="0" smtClean="0"/>
          </a:p>
          <a:p>
            <a:pPr lvl="1"/>
            <a:r>
              <a:rPr lang="en-US" dirty="0" smtClean="0"/>
              <a:t>measured </a:t>
            </a:r>
            <a:r>
              <a:rPr lang="en-US" dirty="0"/>
              <a:t>= c("</a:t>
            </a:r>
            <a:r>
              <a:rPr lang="en-US" dirty="0" err="1"/>
              <a:t>Success_Pre</a:t>
            </a:r>
            <a:r>
              <a:rPr lang="en-US" dirty="0"/>
              <a:t>", "</a:t>
            </a:r>
            <a:r>
              <a:rPr lang="en-US" dirty="0" err="1"/>
              <a:t>Succcess_Post</a:t>
            </a:r>
            <a:r>
              <a:rPr lang="en-US" dirty="0"/>
              <a:t>")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look at what that did.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447800"/>
            <a:ext cx="755654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Graphs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present data clearly</a:t>
            </a:r>
          </a:p>
          <a:p>
            <a:r>
              <a:rPr lang="en-GB" dirty="0" smtClean="0"/>
              <a:t>R graphs</a:t>
            </a:r>
          </a:p>
          <a:p>
            <a:pPr lvl="1"/>
            <a:r>
              <a:rPr lang="en-GB" dirty="0" smtClean="0"/>
              <a:t>Histograms</a:t>
            </a:r>
          </a:p>
          <a:p>
            <a:pPr lvl="1"/>
            <a:r>
              <a:rPr lang="en-GB" dirty="0" err="1" smtClean="0"/>
              <a:t>Boxplots</a:t>
            </a:r>
            <a:endParaRPr lang="en-GB" dirty="0" smtClean="0"/>
          </a:p>
          <a:p>
            <a:pPr lvl="1"/>
            <a:r>
              <a:rPr lang="en-GB" dirty="0" smtClean="0"/>
              <a:t>Error bar charts</a:t>
            </a:r>
          </a:p>
          <a:p>
            <a:pPr lvl="1"/>
            <a:r>
              <a:rPr lang="en-GB" dirty="0" smtClean="0"/>
              <a:t>Scatterplots</a:t>
            </a:r>
          </a:p>
          <a:p>
            <a:pPr lvl="1"/>
            <a:r>
              <a:rPr lang="en-GB" dirty="0" smtClean="0"/>
              <a:t>Line Graphs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12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Art of Presenting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Graphs should (</a:t>
            </a:r>
            <a:r>
              <a:rPr lang="en-GB" dirty="0" err="1" smtClean="0"/>
              <a:t>Tufte</a:t>
            </a:r>
            <a:r>
              <a:rPr lang="en-GB" dirty="0" smtClean="0"/>
              <a:t>, 2001):</a:t>
            </a:r>
          </a:p>
          <a:p>
            <a:pPr lvl="1"/>
            <a:r>
              <a:rPr lang="en-GB" dirty="0" smtClean="0"/>
              <a:t>Show the data.</a:t>
            </a:r>
          </a:p>
          <a:p>
            <a:pPr lvl="1"/>
            <a:r>
              <a:rPr lang="en-GB" dirty="0" smtClean="0"/>
              <a:t>Induce the reader to think about the data being presented (rather than some other aspect of the graph).</a:t>
            </a:r>
          </a:p>
          <a:p>
            <a:pPr lvl="1"/>
            <a:r>
              <a:rPr lang="en-GB" dirty="0" smtClean="0"/>
              <a:t>Avoid distorting the data.</a:t>
            </a:r>
          </a:p>
          <a:p>
            <a:pPr lvl="1"/>
            <a:r>
              <a:rPr lang="en-GB" dirty="0" smtClean="0"/>
              <a:t>Present many numbers with minimum ink.</a:t>
            </a:r>
          </a:p>
          <a:p>
            <a:pPr lvl="1"/>
            <a:r>
              <a:rPr lang="en-GB" dirty="0" smtClean="0"/>
              <a:t>Make large data sets (assuming you have one) coherent.</a:t>
            </a:r>
          </a:p>
          <a:p>
            <a:pPr lvl="1"/>
            <a:r>
              <a:rPr lang="en-GB" dirty="0" smtClean="0"/>
              <a:t>Encourage the reader to compare different pieces of data.</a:t>
            </a:r>
          </a:p>
          <a:p>
            <a:pPr lvl="1"/>
            <a:r>
              <a:rPr lang="en-GB" dirty="0" smtClean="0"/>
              <a:t>Reveal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62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Bad?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643042" y="1214422"/>
          <a:ext cx="5429288" cy="515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Picture" r:id="rId3" imgW="2648385" imgH="2498678" progId="Word.Picture.8">
                  <p:embed/>
                </p:oleObj>
              </mc:Choice>
              <mc:Fallback>
                <p:oleObj name="Picture" r:id="rId3" imgW="2648385" imgH="24986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214422"/>
                        <a:ext cx="5429288" cy="5155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9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charts are bad.</a:t>
            </a:r>
          </a:p>
          <a:p>
            <a:r>
              <a:rPr lang="en-US" dirty="0" smtClean="0"/>
              <a:t>Patterns (depending)</a:t>
            </a:r>
          </a:p>
          <a:p>
            <a:r>
              <a:rPr lang="en-US" dirty="0" smtClean="0"/>
              <a:t>Cylindrical bars</a:t>
            </a:r>
          </a:p>
          <a:p>
            <a:r>
              <a:rPr lang="en-US" dirty="0" smtClean="0"/>
              <a:t>Bad axis labels</a:t>
            </a:r>
          </a:p>
          <a:p>
            <a:r>
              <a:rPr lang="en-US" dirty="0" smtClean="0"/>
              <a:t>Overlays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DSUR from the Field book is not a thing.</a:t>
            </a:r>
          </a:p>
          <a:p>
            <a:pPr lvl="1"/>
            <a:r>
              <a:rPr lang="en-US" dirty="0" smtClean="0"/>
              <a:t>That’s ok! We’ll figure it 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Better?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 descr="Field2001RedoneB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14422"/>
            <a:ext cx="564360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74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Deceiving the Reader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91" y="1892300"/>
            <a:ext cx="6458966" cy="36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ggplot2 package and load the library.</a:t>
            </a:r>
          </a:p>
          <a:p>
            <a:pPr lvl="1"/>
            <a:r>
              <a:rPr lang="en-US" dirty="0" smtClean="0"/>
              <a:t>There are lots of plot functions and packages, but ggplot2 is pretty nice. </a:t>
            </a:r>
          </a:p>
          <a:p>
            <a:pPr lvl="1"/>
            <a:r>
              <a:rPr lang="en-US" dirty="0" smtClean="0"/>
              <a:t>You may need to install </a:t>
            </a:r>
            <a:r>
              <a:rPr lang="en-US" dirty="0" err="1" smtClean="0"/>
              <a:t>Hmisc</a:t>
            </a:r>
            <a:r>
              <a:rPr lang="en-US" dirty="0" smtClean="0"/>
              <a:t> (error bars).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1600"/>
            <a:ext cx="69342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 is awesome because it has a zillion options.</a:t>
            </a:r>
          </a:p>
          <a:p>
            <a:pPr lvl="1"/>
            <a:r>
              <a:rPr lang="en-US" dirty="0" smtClean="0"/>
              <a:t>But that gets super overwhelming at the beginning.</a:t>
            </a:r>
          </a:p>
          <a:p>
            <a:pPr lvl="1"/>
            <a:r>
              <a:rPr lang="en-US" dirty="0" smtClean="0"/>
              <a:t>Remember that section 4.3.2 gives you a handy reference chart.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6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ggplot</a:t>
            </a:r>
            <a:r>
              <a:rPr lang="en-US" dirty="0" smtClean="0"/>
              <a:t> works:</a:t>
            </a:r>
          </a:p>
          <a:p>
            <a:pPr lvl="1"/>
            <a:r>
              <a:rPr lang="en-US" dirty="0" smtClean="0"/>
              <a:t>First you define the basic structure of a plot you want.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err="1" smtClean="0"/>
              <a:t>myGraph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i="1" dirty="0" smtClean="0"/>
              <a:t>dataset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i="1" dirty="0" smtClean="0"/>
              <a:t>column x axis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Column y axis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color/fill = </a:t>
            </a:r>
            <a:r>
              <a:rPr lang="en-US" i="1" dirty="0" smtClean="0"/>
              <a:t>legend column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</a:t>
            </a:r>
            <a:r>
              <a:rPr lang="en-US" dirty="0" err="1" smtClean="0"/>
              <a:t>mygraph</a:t>
            </a:r>
            <a:r>
              <a:rPr lang="en-US" dirty="0" smtClean="0"/>
              <a:t> saved, but nothing on it really.</a:t>
            </a:r>
          </a:p>
          <a:p>
            <a:r>
              <a:rPr lang="en-US" dirty="0" smtClean="0"/>
              <a:t>So we will add options and layers to create the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11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myGraph</a:t>
            </a:r>
            <a:r>
              <a:rPr lang="en-US" dirty="0" smtClean="0"/>
              <a:t> + OTHER STUFF</a:t>
            </a:r>
          </a:p>
          <a:p>
            <a:r>
              <a:rPr lang="en-US" dirty="0" err="1"/>
              <a:t>myGraph</a:t>
            </a:r>
            <a:r>
              <a:rPr lang="en-US" dirty="0"/>
              <a:t> + </a:t>
            </a:r>
            <a:endParaRPr lang="en-US" dirty="0" smtClean="0"/>
          </a:p>
          <a:p>
            <a:pPr lvl="1"/>
            <a:r>
              <a:rPr lang="en-US" dirty="0" err="1" smtClean="0"/>
              <a:t>geom_bar</a:t>
            </a:r>
            <a:r>
              <a:rPr lang="en-US" dirty="0"/>
              <a:t>() + </a:t>
            </a:r>
            <a:endParaRPr lang="en-US" dirty="0" smtClean="0"/>
          </a:p>
          <a:p>
            <a:pPr lvl="1"/>
            <a:r>
              <a:rPr lang="en-US" dirty="0" err="1" smtClean="0"/>
              <a:t>geom_point</a:t>
            </a:r>
            <a:r>
              <a:rPr lang="en-US" dirty="0"/>
              <a:t>(</a:t>
            </a:r>
            <a:r>
              <a:rPr lang="en-US" dirty="0" smtClean="0"/>
              <a:t>) + </a:t>
            </a:r>
          </a:p>
          <a:p>
            <a:pPr lvl="1"/>
            <a:r>
              <a:rPr lang="en-US" dirty="0" err="1" smtClean="0"/>
              <a:t>xlab</a:t>
            </a:r>
            <a:r>
              <a:rPr lang="en-US" dirty="0" smtClean="0"/>
              <a:t>(“</a:t>
            </a:r>
            <a:r>
              <a:rPr lang="en-US" dirty="0" err="1" smtClean="0"/>
              <a:t>xlabel</a:t>
            </a:r>
            <a:r>
              <a:rPr lang="en-US" dirty="0" smtClean="0"/>
              <a:t>”) + </a:t>
            </a:r>
          </a:p>
          <a:p>
            <a:pPr lvl="1"/>
            <a:r>
              <a:rPr lang="en-US" dirty="0" err="1" smtClean="0"/>
              <a:t>ylab</a:t>
            </a:r>
            <a:r>
              <a:rPr lang="en-US" dirty="0" smtClean="0"/>
              <a:t>(“</a:t>
            </a:r>
            <a:r>
              <a:rPr lang="en-US" dirty="0" err="1" smtClean="0"/>
              <a:t>ylabel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So we are slowing adding components to the graph.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8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Histograms plot:</a:t>
            </a:r>
          </a:p>
          <a:p>
            <a:pPr lvl="1"/>
            <a:r>
              <a:rPr lang="en-GB" dirty="0" smtClean="0"/>
              <a:t>The continuous score (</a:t>
            </a:r>
            <a:r>
              <a:rPr lang="en-GB" i="1" dirty="0" smtClean="0"/>
              <a:t>x</a:t>
            </a:r>
            <a:r>
              <a:rPr lang="en-GB" dirty="0" smtClean="0"/>
              <a:t>-axis)</a:t>
            </a:r>
          </a:p>
          <a:p>
            <a:pPr lvl="1"/>
            <a:r>
              <a:rPr lang="en-GB" dirty="0" smtClean="0"/>
              <a:t>The frequency (</a:t>
            </a:r>
            <a:r>
              <a:rPr lang="en-GB" i="1" dirty="0" smtClean="0"/>
              <a:t>y</a:t>
            </a:r>
            <a:r>
              <a:rPr lang="en-GB" dirty="0" smtClean="0"/>
              <a:t>-axis)</a:t>
            </a:r>
          </a:p>
          <a:p>
            <a:r>
              <a:rPr lang="en-GB" dirty="0" smtClean="0"/>
              <a:t>Histograms help us to identify:</a:t>
            </a:r>
          </a:p>
          <a:p>
            <a:pPr lvl="1"/>
            <a:r>
              <a:rPr lang="en-GB" dirty="0" smtClean="0"/>
              <a:t>The shape of the distribution</a:t>
            </a:r>
          </a:p>
          <a:p>
            <a:pPr lvl="2"/>
            <a:r>
              <a:rPr lang="en-GB" dirty="0" smtClean="0"/>
              <a:t>Skew</a:t>
            </a:r>
          </a:p>
          <a:p>
            <a:pPr lvl="2"/>
            <a:r>
              <a:rPr lang="en-GB" dirty="0" smtClean="0"/>
              <a:t>Kurtosis</a:t>
            </a:r>
          </a:p>
          <a:p>
            <a:pPr lvl="2"/>
            <a:r>
              <a:rPr lang="en-GB" dirty="0" smtClean="0"/>
              <a:t>Spread or variation in scores</a:t>
            </a:r>
          </a:p>
          <a:p>
            <a:pPr lvl="1"/>
            <a:r>
              <a:rPr lang="en-GB" dirty="0" smtClean="0"/>
              <a:t>Unusual scores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 wanted to test the Disney philosophy that ‘Wishing upon a star makes all your dreams come true’.</a:t>
            </a:r>
          </a:p>
          <a:p>
            <a:r>
              <a:rPr lang="en-GB" dirty="0" smtClean="0"/>
              <a:t>Measured the success of 250 people using a composite measure involving their salary, quality of life and how close their life matches their aspirations.</a:t>
            </a:r>
          </a:p>
          <a:p>
            <a:r>
              <a:rPr lang="en-GB" dirty="0" smtClean="0"/>
              <a:t>Success was measured using a standardised technique :</a:t>
            </a:r>
          </a:p>
          <a:p>
            <a:pPr lvl="1"/>
            <a:r>
              <a:rPr lang="en-GB" dirty="0" smtClean="0"/>
              <a:t>Score ranged from 0 to 4</a:t>
            </a:r>
          </a:p>
          <a:p>
            <a:pPr lvl="2"/>
            <a:r>
              <a:rPr lang="en-GB" dirty="0" smtClean="0"/>
              <a:t>0 = Complete failure</a:t>
            </a:r>
          </a:p>
          <a:p>
            <a:pPr lvl="2"/>
            <a:r>
              <a:rPr lang="en-GB" dirty="0" smtClean="0"/>
              <a:t>4 = Complete success</a:t>
            </a:r>
          </a:p>
          <a:p>
            <a:r>
              <a:rPr lang="en-GB" dirty="0" smtClean="0"/>
              <a:t>Participants were randomly allocated to either, Wish upon a star or work as hard as they can for next 5 years.</a:t>
            </a:r>
          </a:p>
          <a:p>
            <a:r>
              <a:rPr lang="en-GB" dirty="0" smtClean="0"/>
              <a:t>Success was measured again after 5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9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Suggest-told thing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your code.</a:t>
            </a:r>
          </a:p>
          <a:p>
            <a:r>
              <a:rPr lang="en-US" dirty="0" smtClean="0"/>
              <a:t>The code in this section gets quit long.</a:t>
            </a:r>
          </a:p>
          <a:p>
            <a:r>
              <a:rPr lang="en-US" dirty="0" smtClean="0"/>
              <a:t>Stack your code.</a:t>
            </a:r>
          </a:p>
          <a:p>
            <a:r>
              <a:rPr lang="en-US" dirty="0" smtClean="0"/>
              <a:t>You (us) will be able to trouble shoot it easier, it helps see what’s going on, and I am telling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7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ggplot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Load the Jiminy cricket data and call it cricket.</a:t>
            </a:r>
          </a:p>
          <a:p>
            <a:r>
              <a:rPr lang="en-US" dirty="0" smtClean="0"/>
              <a:t>Histogram – let’s go!</a:t>
            </a:r>
          </a:p>
          <a:p>
            <a:pPr lvl="1"/>
            <a:r>
              <a:rPr lang="en-US" dirty="0" smtClean="0"/>
              <a:t>First build the plot:</a:t>
            </a:r>
          </a:p>
          <a:p>
            <a:pPr lvl="1"/>
            <a:r>
              <a:rPr lang="en-US" dirty="0" err="1"/>
              <a:t>crickethist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(cricket,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Success_Pre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i="1" dirty="0" err="1" smtClean="0"/>
              <a:t>datasetname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i="1" dirty="0" smtClean="0"/>
              <a:t>column name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31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that’s going to be blank, so let’s add a histogram on top of that:</a:t>
            </a:r>
          </a:p>
          <a:p>
            <a:pPr lvl="1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the bins different</a:t>
            </a:r>
          </a:p>
          <a:p>
            <a:pPr lvl="2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0.4)</a:t>
            </a:r>
          </a:p>
          <a:p>
            <a:pPr lvl="1"/>
            <a:r>
              <a:rPr lang="en-US" dirty="0" smtClean="0"/>
              <a:t>That color is hideous</a:t>
            </a:r>
          </a:p>
          <a:p>
            <a:pPr lvl="2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binwidth</a:t>
            </a:r>
            <a:r>
              <a:rPr lang="en-US" dirty="0"/>
              <a:t> = </a:t>
            </a:r>
            <a:r>
              <a:rPr lang="en-US" dirty="0" smtClean="0"/>
              <a:t>0.4, color = “green”)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Hygiene Scores </a:t>
            </a:r>
            <a:br>
              <a:rPr lang="en-US" dirty="0" smtClean="0"/>
            </a:br>
            <a:r>
              <a:rPr lang="en-US" dirty="0" smtClean="0"/>
              <a:t>for Day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the </a:t>
            </a:r>
            <a:r>
              <a:rPr lang="en-GB" dirty="0"/>
              <a:t>plot </a:t>
            </a:r>
            <a:r>
              <a:rPr lang="en-GB" dirty="0" smtClean="0"/>
              <a:t>object:</a:t>
            </a:r>
          </a:p>
          <a:p>
            <a:pPr marL="457200" lvl="1" indent="0">
              <a:buNone/>
            </a:pPr>
            <a:r>
              <a:rPr lang="en-GB" dirty="0" err="1"/>
              <a:t>f</a:t>
            </a:r>
            <a:r>
              <a:rPr lang="en-GB" dirty="0" err="1" smtClean="0"/>
              <a:t>estivalhist</a:t>
            </a:r>
            <a:r>
              <a:rPr lang="en-GB" dirty="0" smtClean="0"/>
              <a:t>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(festival, </a:t>
            </a:r>
            <a:r>
              <a:rPr lang="en-GB" dirty="0" err="1"/>
              <a:t>aes</a:t>
            </a:r>
            <a:r>
              <a:rPr lang="en-GB" dirty="0"/>
              <a:t>(day1)) </a:t>
            </a:r>
          </a:p>
          <a:p>
            <a:r>
              <a:rPr lang="en-GB" dirty="0" smtClean="0"/>
              <a:t>Add all the plot parts:</a:t>
            </a:r>
          </a:p>
          <a:p>
            <a:pPr lvl="1"/>
            <a:r>
              <a:rPr lang="en-GB" dirty="0" err="1"/>
              <a:t>g</a:t>
            </a:r>
            <a:r>
              <a:rPr lang="en-GB" dirty="0" err="1" smtClean="0"/>
              <a:t>eom_histogram</a:t>
            </a:r>
            <a:r>
              <a:rPr lang="en-GB" dirty="0" smtClean="0"/>
              <a:t>(</a:t>
            </a:r>
            <a:r>
              <a:rPr lang="en-GB" i="1" dirty="0" err="1" smtClean="0"/>
              <a:t>binwidth</a:t>
            </a:r>
            <a:r>
              <a:rPr lang="en-GB" i="1" dirty="0" smtClean="0"/>
              <a:t>, </a:t>
            </a:r>
            <a:r>
              <a:rPr lang="en-GB" i="1" dirty="0" err="1" smtClean="0"/>
              <a:t>color</a:t>
            </a:r>
            <a:r>
              <a:rPr lang="en-GB" i="1" dirty="0" smtClean="0"/>
              <a:t>, fill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xlab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ylab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/>
              <a:t>t</a:t>
            </a:r>
            <a:r>
              <a:rPr lang="en-GB" dirty="0" err="1" smtClean="0"/>
              <a:t>heme_bw</a:t>
            </a:r>
            <a:r>
              <a:rPr lang="en-GB" dirty="0" smtClean="0"/>
              <a:t>() #we will end up doing something better than this clean up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7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</a:t>
            </a:r>
            <a:r>
              <a:rPr lang="en-US" dirty="0"/>
              <a:t>some labels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crickethist</a:t>
            </a:r>
            <a:r>
              <a:rPr lang="en-US" dirty="0" smtClean="0"/>
              <a:t> </a:t>
            </a:r>
            <a:r>
              <a:rPr lang="en-US" dirty="0"/>
              <a:t>+ </a:t>
            </a:r>
            <a:endParaRPr lang="en-US" dirty="0" smtClean="0"/>
          </a:p>
          <a:p>
            <a:pPr lvl="1"/>
            <a:r>
              <a:rPr lang="en-US" dirty="0" err="1" smtClean="0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 </a:t>
            </a:r>
            <a:r>
              <a:rPr lang="en-US" dirty="0"/>
              <a:t>= 0.4,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color </a:t>
            </a:r>
            <a:r>
              <a:rPr lang="en-US" dirty="0"/>
              <a:t>= "green") + </a:t>
            </a:r>
            <a:endParaRPr lang="en-US" dirty="0" smtClean="0"/>
          </a:p>
          <a:p>
            <a:pPr lvl="1"/>
            <a:r>
              <a:rPr lang="en-US" dirty="0" err="1" smtClean="0"/>
              <a:t>xlab</a:t>
            </a:r>
            <a:r>
              <a:rPr lang="en-US" dirty="0"/>
              <a:t>("Success Pre Test") + </a:t>
            </a:r>
            <a:endParaRPr lang="en-US" dirty="0" smtClean="0"/>
          </a:p>
          <a:p>
            <a:pPr lvl="1"/>
            <a:r>
              <a:rPr lang="en-US" dirty="0" err="1" smtClean="0"/>
              <a:t>ylab</a:t>
            </a:r>
            <a:r>
              <a:rPr lang="en-US" dirty="0"/>
              <a:t>("Frequency"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02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biologist was worried about the potential health effects of music festivals.</a:t>
            </a:r>
          </a:p>
          <a:p>
            <a:r>
              <a:rPr lang="en-GB" dirty="0" smtClean="0"/>
              <a:t>Download Music Festival</a:t>
            </a:r>
          </a:p>
          <a:p>
            <a:r>
              <a:rPr lang="en-GB" dirty="0" smtClean="0"/>
              <a:t>Measured the hygiene of 810 concert-goers over the three days of the festival.</a:t>
            </a:r>
          </a:p>
          <a:p>
            <a:r>
              <a:rPr lang="en-GB" dirty="0" smtClean="0"/>
              <a:t>Hygiene was measured using a standardized technique :</a:t>
            </a:r>
          </a:p>
          <a:p>
            <a:pPr lvl="1"/>
            <a:r>
              <a:rPr lang="en-GB" dirty="0" smtClean="0"/>
              <a:t>Score ranged from 0 to 4</a:t>
            </a:r>
          </a:p>
          <a:p>
            <a:pPr lvl="2"/>
            <a:r>
              <a:rPr lang="en-GB" dirty="0" smtClean="0"/>
              <a:t>0 = you smell like a corpse rotting up a skunk’s arse</a:t>
            </a:r>
          </a:p>
          <a:p>
            <a:pPr lvl="2"/>
            <a:r>
              <a:rPr lang="en-GB" dirty="0" smtClean="0"/>
              <a:t>4 = you smell of sweet roses on a fresh spring day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6468" y="626567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FESTIVAL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59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Resulting Histogram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93"/>
          <a:stretch/>
        </p:blipFill>
        <p:spPr>
          <a:xfrm>
            <a:off x="546347" y="1187528"/>
            <a:ext cx="7861300" cy="53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graphs should have:</a:t>
            </a:r>
          </a:p>
          <a:p>
            <a:pPr lvl="1"/>
            <a:r>
              <a:rPr lang="en-US" dirty="0" smtClean="0"/>
              <a:t>X and Y axis labels</a:t>
            </a:r>
          </a:p>
          <a:p>
            <a:pPr lvl="1"/>
            <a:r>
              <a:rPr lang="en-US" dirty="0" smtClean="0"/>
              <a:t>NO TITLES (this is APA)</a:t>
            </a:r>
          </a:p>
          <a:p>
            <a:pPr lvl="1"/>
            <a:r>
              <a:rPr lang="en-US" dirty="0" smtClean="0"/>
              <a:t>Labels for groups/legend</a:t>
            </a:r>
          </a:p>
          <a:p>
            <a:pPr lvl="1"/>
            <a:r>
              <a:rPr lang="en-US" dirty="0" smtClean="0"/>
              <a:t>Error bars when appropriate</a:t>
            </a:r>
          </a:p>
          <a:p>
            <a:r>
              <a:rPr lang="en-US" dirty="0" smtClean="0"/>
              <a:t>And they should be readable and not ugly.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include some “cleanup” code for each group to help make them presentable.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1" y="3163125"/>
            <a:ext cx="6972300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03" y="6308725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Save this code and then you can just do graph + cleanup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scatter – two continuous variables </a:t>
            </a:r>
          </a:p>
          <a:p>
            <a:r>
              <a:rPr lang="en-US" dirty="0" smtClean="0"/>
              <a:t>Grouped scatter – two continuous variables + 1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4203737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Scatterplots</a:t>
            </a:r>
            <a:r>
              <a:rPr lang="en-GB" dirty="0" smtClean="0"/>
              <a:t>: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Anxiety and exam performance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103 students</a:t>
            </a:r>
          </a:p>
          <a:p>
            <a:r>
              <a:rPr lang="en-GB" dirty="0" smtClean="0"/>
              <a:t>Measures</a:t>
            </a:r>
          </a:p>
          <a:p>
            <a:pPr lvl="1"/>
            <a:r>
              <a:rPr lang="en-GB" dirty="0" smtClean="0"/>
              <a:t>Time spent revising (hours)</a:t>
            </a:r>
          </a:p>
          <a:p>
            <a:pPr lvl="1"/>
            <a:r>
              <a:rPr lang="en-GB" dirty="0" smtClean="0"/>
              <a:t>Exam performance (%)</a:t>
            </a:r>
          </a:p>
          <a:p>
            <a:pPr lvl="1"/>
            <a:r>
              <a:rPr lang="en-GB" dirty="0" smtClean="0"/>
              <a:t>Exam Anxiety (the EAQ, score out of 100)</a:t>
            </a:r>
          </a:p>
          <a:p>
            <a:pPr lvl="1"/>
            <a:r>
              <a:rPr lang="en-GB" dirty="0" smtClean="0"/>
              <a:t>Gender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58744" y="632339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= EXAM ANXIETY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98550"/>
            <a:ext cx="84582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change gender to a factor – so we can use it later for graphing appropriately. </a:t>
            </a:r>
          </a:p>
          <a:p>
            <a:pPr lvl="1"/>
            <a:r>
              <a:rPr lang="en-US" dirty="0" err="1"/>
              <a:t>exam$Gender</a:t>
            </a:r>
            <a:r>
              <a:rPr lang="en-US" dirty="0"/>
              <a:t> = factor(</a:t>
            </a:r>
            <a:r>
              <a:rPr lang="en-US" dirty="0" err="1"/>
              <a:t>exam$Gender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levels=c(1,2</a:t>
            </a:r>
            <a:r>
              <a:rPr lang="en-US" dirty="0"/>
              <a:t>), </a:t>
            </a:r>
            <a:endParaRPr lang="en-US" dirty="0" smtClean="0"/>
          </a:p>
          <a:p>
            <a:pPr lvl="2"/>
            <a:r>
              <a:rPr lang="en-US" dirty="0" smtClean="0"/>
              <a:t>labels </a:t>
            </a:r>
            <a:r>
              <a:rPr lang="en-US" dirty="0"/>
              <a:t>= c("Male", "Female")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4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scatter = </a:t>
            </a:r>
            <a:r>
              <a:rPr lang="en-GB" dirty="0" err="1"/>
              <a:t>ggplot</a:t>
            </a:r>
            <a:r>
              <a:rPr lang="en-GB" dirty="0" smtClean="0"/>
              <a:t>(exam, </a:t>
            </a:r>
            <a:r>
              <a:rPr lang="en-GB" dirty="0" err="1"/>
              <a:t>aes</a:t>
            </a:r>
            <a:r>
              <a:rPr lang="en-GB" dirty="0"/>
              <a:t>(Anxiety, Exam))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/>
              <a:t>scatter + </a:t>
            </a:r>
            <a:endParaRPr lang="en-GB" dirty="0" smtClean="0"/>
          </a:p>
          <a:p>
            <a:pPr lvl="1"/>
            <a:r>
              <a:rPr lang="en-GB" dirty="0" err="1" smtClean="0"/>
              <a:t>geom_point</a:t>
            </a:r>
            <a:r>
              <a:rPr lang="en-GB" dirty="0"/>
              <a:t>() </a:t>
            </a:r>
            <a:r>
              <a:rPr lang="en-GB" dirty="0" smtClean="0"/>
              <a:t>+</a:t>
            </a:r>
          </a:p>
          <a:p>
            <a:pPr lvl="1"/>
            <a:r>
              <a:rPr lang="en-GB" dirty="0" err="1" smtClean="0"/>
              <a:t>xlab</a:t>
            </a:r>
            <a:r>
              <a:rPr lang="en-GB" dirty="0"/>
              <a:t>("Success Pre Test") + </a:t>
            </a:r>
            <a:endParaRPr lang="en-GB" dirty="0" smtClean="0"/>
          </a:p>
          <a:p>
            <a:pPr lvl="1"/>
            <a:r>
              <a:rPr lang="en-GB" dirty="0" err="1" smtClean="0"/>
              <a:t>ylab</a:t>
            </a:r>
            <a:r>
              <a:rPr lang="en-GB" dirty="0"/>
              <a:t>("Frequency</a:t>
            </a:r>
            <a:r>
              <a:rPr lang="en-GB" dirty="0" smtClean="0"/>
              <a:t>") + </a:t>
            </a:r>
          </a:p>
          <a:p>
            <a:pPr lvl="1"/>
            <a:r>
              <a:rPr lang="en-GB" dirty="0" err="1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84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</a:t>
            </a:r>
            <a:r>
              <a:rPr lang="en-GB" dirty="0" err="1" smtClean="0"/>
              <a:t>Scatterplot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39752" y="5733256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Scatterplot </a:t>
            </a:r>
            <a:r>
              <a:rPr lang="en-GB" dirty="0"/>
              <a:t>of exam anxiety against exam </a:t>
            </a:r>
            <a:r>
              <a:rPr lang="en-GB" dirty="0" smtClean="0"/>
              <a:t>performance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79" y="1502987"/>
            <a:ext cx="6556746" cy="47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14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Scatterplot With Regression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 smtClean="0"/>
              <a:t>scatter </a:t>
            </a:r>
            <a:r>
              <a:rPr lang="en-GB" dirty="0"/>
              <a:t>= </a:t>
            </a:r>
            <a:r>
              <a:rPr lang="en-GB" dirty="0" err="1"/>
              <a:t>ggplot</a:t>
            </a:r>
            <a:r>
              <a:rPr lang="en-GB" dirty="0"/>
              <a:t>(exam, </a:t>
            </a:r>
            <a:r>
              <a:rPr lang="en-GB" dirty="0" err="1"/>
              <a:t>aes</a:t>
            </a:r>
            <a:r>
              <a:rPr lang="en-GB" dirty="0"/>
              <a:t>(Anxiety, Exam)</a:t>
            </a:r>
            <a:r>
              <a:rPr lang="en-GB" dirty="0" smtClean="0"/>
              <a:t>)</a:t>
            </a:r>
          </a:p>
          <a:p>
            <a:pPr marL="400050" lvl="1" indent="0">
              <a:buNone/>
            </a:pP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scatter + </a:t>
            </a:r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geom_point</a:t>
            </a:r>
            <a:r>
              <a:rPr lang="en-GB" dirty="0"/>
              <a:t>() 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geom_smooth</a:t>
            </a:r>
            <a:r>
              <a:rPr lang="en-GB" dirty="0" smtClean="0"/>
              <a:t>(method </a:t>
            </a:r>
            <a:r>
              <a:rPr lang="en-GB" dirty="0"/>
              <a:t>= "lm",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smtClean="0"/>
              <a:t>”black") </a:t>
            </a:r>
            <a:r>
              <a:rPr lang="en-GB" dirty="0"/>
              <a:t>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xlab</a:t>
            </a:r>
            <a:r>
              <a:rPr lang="en-GB" dirty="0"/>
              <a:t>("Anxiety Level") 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ylab</a:t>
            </a:r>
            <a:r>
              <a:rPr lang="en-GB" dirty="0"/>
              <a:t>("Exam Performance") </a:t>
            </a:r>
            <a:r>
              <a:rPr lang="en-GB" dirty="0" smtClean="0"/>
              <a:t>+</a:t>
            </a:r>
          </a:p>
          <a:p>
            <a:pPr marL="400050" lvl="1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cleanup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27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6093296"/>
            <a:ext cx="48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simple scatterplot with a regression line added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4" y="1813949"/>
            <a:ext cx="6468588" cy="46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 smtClean="0"/>
              <a:t>scatter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examData</a:t>
            </a:r>
            <a:r>
              <a:rPr lang="en-GB" dirty="0"/>
              <a:t>,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aes</a:t>
            </a:r>
            <a:r>
              <a:rPr lang="en-GB" dirty="0" smtClean="0"/>
              <a:t>(Anxiety</a:t>
            </a:r>
            <a:r>
              <a:rPr lang="en-GB" dirty="0"/>
              <a:t>, Exam, 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Gender, fill = Gender))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scatter +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geom_point</a:t>
            </a:r>
            <a:r>
              <a:rPr lang="en-GB" dirty="0"/>
              <a:t>() + 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en-GB" dirty="0" err="1"/>
              <a:t>geom_smooth</a:t>
            </a:r>
            <a:r>
              <a:rPr lang="en-GB" dirty="0"/>
              <a:t>(method = "</a:t>
            </a:r>
            <a:r>
              <a:rPr lang="en-GB" dirty="0" smtClean="0"/>
              <a:t>lm") </a:t>
            </a:r>
            <a:r>
              <a:rPr lang="en-GB" dirty="0"/>
              <a:t>+ 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en-GB" dirty="0" err="1" smtClean="0"/>
              <a:t>xlab</a:t>
            </a:r>
            <a:r>
              <a:rPr lang="en-GB" dirty="0"/>
              <a:t>("Anxiety Level") +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ylab</a:t>
            </a:r>
            <a:r>
              <a:rPr lang="en-GB" dirty="0"/>
              <a:t>("Exam Performance</a:t>
            </a:r>
            <a:r>
              <a:rPr lang="en-GB" dirty="0" smtClean="0"/>
              <a:t>") +</a:t>
            </a:r>
          </a:p>
          <a:p>
            <a:pPr marL="457200" lvl="1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cleanup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8400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Grouped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control the colors and fill with legends.</a:t>
            </a:r>
          </a:p>
          <a:p>
            <a:pPr lvl="1"/>
            <a:r>
              <a:rPr lang="en-US" dirty="0" err="1" smtClean="0"/>
              <a:t>scale_fill_manual</a:t>
            </a:r>
            <a:r>
              <a:rPr lang="en-US" dirty="0" smtClean="0"/>
              <a:t>(</a:t>
            </a:r>
            <a:r>
              <a:rPr lang="en-US" i="1" dirty="0" smtClean="0"/>
              <a:t>name, labels, values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scale_color_manual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i="1" dirty="0"/>
              <a:t>, labels, values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both?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54" y="4008664"/>
            <a:ext cx="5803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0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411760" y="587727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Scatterplot of exam anxiety and exam performance split by gender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3" y="1643490"/>
            <a:ext cx="7198673" cy="48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Charts +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bar (usually) shows the mean score</a:t>
            </a:r>
          </a:p>
          <a:p>
            <a:r>
              <a:rPr lang="en-GB" dirty="0" smtClean="0"/>
              <a:t>The error bar displays the precision of the mean in one of three ways:</a:t>
            </a:r>
          </a:p>
          <a:p>
            <a:pPr lvl="1"/>
            <a:r>
              <a:rPr lang="en-GB" dirty="0" smtClean="0"/>
              <a:t>The confidence interval (usually 95%)</a:t>
            </a:r>
          </a:p>
          <a:p>
            <a:pPr lvl="1"/>
            <a:r>
              <a:rPr lang="en-GB" dirty="0" smtClean="0"/>
              <a:t>The standard deviation</a:t>
            </a:r>
          </a:p>
          <a:p>
            <a:pPr lvl="1"/>
            <a:r>
              <a:rPr lang="en-GB" dirty="0" smtClean="0"/>
              <a:t>The standard error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106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Is there such a thing as a ‘chick flick’?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20 men</a:t>
            </a:r>
          </a:p>
          <a:p>
            <a:pPr lvl="1"/>
            <a:r>
              <a:rPr lang="en-GB" dirty="0" smtClean="0"/>
              <a:t>20 women</a:t>
            </a:r>
          </a:p>
          <a:p>
            <a:r>
              <a:rPr lang="en-GB" dirty="0" smtClean="0"/>
              <a:t>Half of each sample saw one of two films:</a:t>
            </a:r>
          </a:p>
          <a:p>
            <a:pPr lvl="1"/>
            <a:r>
              <a:rPr lang="en-GB" dirty="0" smtClean="0"/>
              <a:t>A ‘chick flick’ (</a:t>
            </a:r>
            <a:r>
              <a:rPr lang="en-GB" i="1" dirty="0" smtClean="0"/>
              <a:t>Bridget Jones’s Diary</a:t>
            </a:r>
            <a:r>
              <a:rPr lang="en-GB" dirty="0" smtClean="0"/>
              <a:t>), </a:t>
            </a:r>
          </a:p>
          <a:p>
            <a:pPr lvl="1"/>
            <a:r>
              <a:rPr lang="en-GB" dirty="0" smtClean="0"/>
              <a:t>Control (</a:t>
            </a:r>
            <a:r>
              <a:rPr lang="en-GB" i="1" dirty="0" smtClean="0"/>
              <a:t>Memento</a:t>
            </a:r>
            <a:r>
              <a:rPr lang="en-GB" dirty="0" smtClean="0"/>
              <a:t>).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Physiological arousal as an indicator of how much they enjoyed the film.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60781" y="6407053"/>
            <a:ext cx="238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= CHICK FLICK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discussed how to use the import function in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that only really works well for </a:t>
            </a:r>
            <a:r>
              <a:rPr lang="en-US" dirty="0" err="1" smtClean="0"/>
              <a:t>csv</a:t>
            </a:r>
            <a:r>
              <a:rPr lang="en-US" dirty="0" smtClean="0"/>
              <a:t> files.  What if we have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1567577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bar charts to work appropriately, make sure your categorical IVs are factor variables</a:t>
            </a:r>
          </a:p>
          <a:p>
            <a:pPr lvl="1"/>
            <a:r>
              <a:rPr lang="en-US" dirty="0" smtClean="0"/>
              <a:t>Else you will get very strange errors in </a:t>
            </a:r>
            <a:r>
              <a:rPr lang="en-US" dirty="0" err="1" smtClean="0"/>
              <a:t>ggplot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dirty="0" smtClean="0"/>
              <a:t>plot </a:t>
            </a:r>
            <a:r>
              <a:rPr lang="en-GB" dirty="0"/>
              <a:t>the mean arousal score (</a:t>
            </a:r>
            <a:r>
              <a:rPr lang="en-GB" i="1" dirty="0"/>
              <a:t>y</a:t>
            </a:r>
            <a:r>
              <a:rPr lang="en-GB" dirty="0"/>
              <a:t>-axis) for each film (</a:t>
            </a:r>
            <a:r>
              <a:rPr lang="en-GB" i="1" dirty="0"/>
              <a:t>x</a:t>
            </a:r>
            <a:r>
              <a:rPr lang="en-GB" dirty="0"/>
              <a:t>-axis</a:t>
            </a:r>
            <a:r>
              <a:rPr lang="en-GB" dirty="0" smtClean="0"/>
              <a:t>) first create the plot object: </a:t>
            </a:r>
          </a:p>
          <a:p>
            <a:pPr marL="457200" lvl="1" indent="0">
              <a:buNone/>
            </a:pPr>
            <a:r>
              <a:rPr lang="en-GB" dirty="0" err="1"/>
              <a:t>c</a:t>
            </a:r>
            <a:r>
              <a:rPr lang="en-GB" dirty="0" err="1" smtClean="0"/>
              <a:t>hickbar</a:t>
            </a:r>
            <a:r>
              <a:rPr lang="en-GB" dirty="0" smtClean="0"/>
              <a:t>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(chick, </a:t>
            </a:r>
            <a:r>
              <a:rPr lang="en-GB" dirty="0" err="1"/>
              <a:t>aes</a:t>
            </a:r>
            <a:r>
              <a:rPr lang="en-GB" dirty="0"/>
              <a:t>(film, arousal))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8567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add the mean, displayed as bars, we can add this as a layer to </a:t>
            </a:r>
            <a:r>
              <a:rPr lang="en-GB" i="1" dirty="0"/>
              <a:t>bar</a:t>
            </a:r>
            <a:r>
              <a:rPr lang="en-GB" dirty="0"/>
              <a:t> using the  </a:t>
            </a:r>
            <a:r>
              <a:rPr lang="en-GB" i="1" dirty="0" err="1"/>
              <a:t>stat_summary</a:t>
            </a:r>
            <a:r>
              <a:rPr lang="en-GB" i="1" dirty="0"/>
              <a:t>()</a:t>
            </a:r>
            <a:r>
              <a:rPr lang="en-GB" dirty="0"/>
              <a:t> function:</a:t>
            </a:r>
          </a:p>
          <a:p>
            <a:pPr marL="0" lvl="1" indent="0">
              <a:buNone/>
            </a:pPr>
            <a:r>
              <a:rPr lang="en-GB" dirty="0" err="1"/>
              <a:t>chickbar</a:t>
            </a:r>
            <a:r>
              <a:rPr lang="en-GB" dirty="0"/>
              <a:t> +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stat_summary</a:t>
            </a:r>
            <a:r>
              <a:rPr lang="en-GB" dirty="0" smtClean="0"/>
              <a:t>(</a:t>
            </a:r>
            <a:r>
              <a:rPr lang="en-GB" dirty="0" err="1" smtClean="0"/>
              <a:t>fun.y</a:t>
            </a:r>
            <a:r>
              <a:rPr lang="en-GB" dirty="0" smtClean="0"/>
              <a:t> </a:t>
            </a:r>
            <a:r>
              <a:rPr lang="en-GB" dirty="0"/>
              <a:t>= mean,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geom</a:t>
            </a:r>
            <a:r>
              <a:rPr lang="en-GB" dirty="0" smtClean="0"/>
              <a:t> </a:t>
            </a:r>
            <a:r>
              <a:rPr lang="en-GB" dirty="0"/>
              <a:t>= "bar",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fill </a:t>
            </a:r>
            <a:r>
              <a:rPr lang="en-GB" dirty="0"/>
              <a:t>= "White",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= "Black</a:t>
            </a:r>
            <a:r>
              <a:rPr lang="en-GB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add error </a:t>
            </a:r>
            <a:r>
              <a:rPr lang="en-GB" dirty="0" smtClean="0"/>
              <a:t>bars, add </a:t>
            </a:r>
            <a:r>
              <a:rPr lang="en-GB" dirty="0"/>
              <a:t>these as a layer using </a:t>
            </a:r>
            <a:r>
              <a:rPr lang="en-GB" i="1" dirty="0" err="1"/>
              <a:t>stat_summary</a:t>
            </a:r>
            <a:r>
              <a:rPr lang="en-GB" i="1" dirty="0"/>
              <a:t>()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dirty="0"/>
              <a:t>+ </a:t>
            </a:r>
            <a:r>
              <a:rPr lang="en-GB" dirty="0" err="1"/>
              <a:t>stat_summary</a:t>
            </a:r>
            <a:r>
              <a:rPr lang="en-GB" dirty="0"/>
              <a:t>(</a:t>
            </a:r>
            <a:r>
              <a:rPr lang="en-GB" dirty="0" err="1"/>
              <a:t>fun.data</a:t>
            </a:r>
            <a:r>
              <a:rPr lang="en-GB" dirty="0"/>
              <a:t> = </a:t>
            </a:r>
            <a:r>
              <a:rPr lang="en-GB" dirty="0" err="1"/>
              <a:t>mean_cl_normal</a:t>
            </a:r>
            <a:r>
              <a:rPr lang="en-GB" dirty="0"/>
              <a:t>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geom</a:t>
            </a:r>
            <a:r>
              <a:rPr lang="en-GB" dirty="0" smtClean="0"/>
              <a:t> </a:t>
            </a:r>
            <a:r>
              <a:rPr lang="en-GB" dirty="0"/>
              <a:t>= "</a:t>
            </a:r>
            <a:r>
              <a:rPr lang="en-GB" dirty="0" err="1"/>
              <a:t>errorbar</a:t>
            </a:r>
            <a:r>
              <a:rPr lang="en-GB" dirty="0"/>
              <a:t>",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position </a:t>
            </a:r>
            <a:r>
              <a:rPr lang="en-GB" dirty="0"/>
              <a:t>= </a:t>
            </a:r>
            <a:r>
              <a:rPr lang="en-GB" dirty="0" err="1"/>
              <a:t>position_dodge</a:t>
            </a:r>
            <a:r>
              <a:rPr lang="en-GB" dirty="0"/>
              <a:t>(width = 0.90),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width </a:t>
            </a:r>
            <a:r>
              <a:rPr lang="en-GB" dirty="0"/>
              <a:t>= 0.2) </a:t>
            </a:r>
          </a:p>
        </p:txBody>
      </p:sp>
    </p:spTree>
    <p:extLst>
      <p:ext uri="{BB962C8B-B14F-4D97-AF65-F5344CB8AC3E}">
        <p14:creationId xmlns:p14="http://schemas.microsoft.com/office/powerpoint/2010/main" val="4508380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Now, add the rest of things we’ve been doing</a:t>
            </a:r>
          </a:p>
          <a:p>
            <a:pPr marL="0" indent="0">
              <a:buNone/>
            </a:pPr>
            <a:r>
              <a:rPr lang="en-US" dirty="0" err="1"/>
              <a:t>x</a:t>
            </a:r>
            <a:r>
              <a:rPr lang="en-US" dirty="0" err="1" smtClean="0"/>
              <a:t>lab</a:t>
            </a:r>
            <a:r>
              <a:rPr lang="en-US" dirty="0" smtClean="0"/>
              <a:t>(“</a:t>
            </a:r>
            <a:r>
              <a:rPr lang="en-US" i="1" dirty="0" smtClean="0"/>
              <a:t>label”</a:t>
            </a:r>
            <a:r>
              <a:rPr lang="en-US" dirty="0" smtClean="0"/>
              <a:t>) +</a:t>
            </a:r>
          </a:p>
          <a:p>
            <a:pPr marL="0" indent="0">
              <a:buNone/>
            </a:pPr>
            <a:r>
              <a:rPr lang="en-US" dirty="0" err="1" smtClean="0"/>
              <a:t>ylab</a:t>
            </a:r>
            <a:r>
              <a:rPr lang="en-US" dirty="0" smtClean="0"/>
              <a:t>(“label”) +</a:t>
            </a:r>
          </a:p>
          <a:p>
            <a:pPr marL="0" indent="0">
              <a:buNone/>
            </a:pPr>
            <a:r>
              <a:rPr lang="en-US" dirty="0" smtClean="0"/>
              <a:t>cleanup +</a:t>
            </a:r>
          </a:p>
          <a:p>
            <a:pPr marL="0" indent="0">
              <a:buNone/>
            </a:pPr>
            <a:r>
              <a:rPr lang="en-US" dirty="0" err="1"/>
              <a:t>scale_x_discrete</a:t>
            </a:r>
            <a:r>
              <a:rPr lang="en-US" dirty="0"/>
              <a:t>(labels = c("Girl Film", "Guy Film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dirty="0" err="1" smtClean="0"/>
              <a:t>scale_x_discrete</a:t>
            </a:r>
            <a:r>
              <a:rPr lang="en-US" dirty="0" smtClean="0"/>
              <a:t> allows us to change the labels/names for the x axis but NOT color (that’s </a:t>
            </a:r>
            <a:r>
              <a:rPr lang="en-US" dirty="0" err="1" smtClean="0"/>
              <a:t>scale_x_manual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9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6" y="1417638"/>
            <a:ext cx="6614327" cy="4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5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Two Independent Variables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Chickbar2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(chick, </a:t>
            </a:r>
            <a:r>
              <a:rPr lang="en-GB" dirty="0" err="1"/>
              <a:t>aes</a:t>
            </a:r>
            <a:r>
              <a:rPr lang="en-GB" dirty="0"/>
              <a:t>(film, arousal, fill = gender))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09" y="2702708"/>
            <a:ext cx="6083300" cy="389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5807" y="2702708"/>
            <a:ext cx="178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 why no color?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6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Two Independent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5" y="1417638"/>
            <a:ext cx="7411110" cy="52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07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a line graph:</a:t>
            </a:r>
          </a:p>
          <a:p>
            <a:pPr lvl="1"/>
            <a:r>
              <a:rPr lang="en-US" dirty="0" smtClean="0"/>
              <a:t>With data that X is categorical, but is considered “mildly </a:t>
            </a:r>
            <a:r>
              <a:rPr lang="en-US" dirty="0" err="1" smtClean="0"/>
              <a:t>continous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Usually with repeated measures data over time.</a:t>
            </a:r>
          </a:p>
          <a:p>
            <a:pPr lvl="1"/>
            <a:r>
              <a:rPr lang="en-US" dirty="0" smtClean="0"/>
              <a:t>(which is not what these examples are but oh well).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50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Line Graphs: One Independent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How to cure hiccups?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15 hiccup sufferers</a:t>
            </a:r>
          </a:p>
          <a:p>
            <a:r>
              <a:rPr lang="en-GB" dirty="0" smtClean="0"/>
              <a:t>Each tries four interventions (in random order):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Tongue-pulling manoeuvres</a:t>
            </a:r>
          </a:p>
          <a:p>
            <a:pPr lvl="1"/>
            <a:r>
              <a:rPr lang="en-GB" dirty="0" smtClean="0"/>
              <a:t>Massage of the carotid artery</a:t>
            </a:r>
          </a:p>
          <a:p>
            <a:pPr lvl="1"/>
            <a:r>
              <a:rPr lang="en-GB" dirty="0" smtClean="0"/>
              <a:t>Other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The number of hiccups in the minute after each procedure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9762" y="629746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HICCUP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memisc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Be sure to load the library!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memisc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84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55" y="674462"/>
            <a:ext cx="6739393" cy="51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8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data are in the wrong format for </a:t>
            </a:r>
            <a:r>
              <a:rPr lang="en-GB" i="1" dirty="0"/>
              <a:t>ggplot2</a:t>
            </a:r>
            <a:r>
              <a:rPr lang="en-GB" dirty="0"/>
              <a:t> to use.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need all of the scores stacked up in a single column and then another variable that specifies the type of intervention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Melt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4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longhiccups</a:t>
            </a:r>
            <a:r>
              <a:rPr lang="en-US" dirty="0"/>
              <a:t> = melt(hiccups, </a:t>
            </a:r>
          </a:p>
          <a:p>
            <a:pPr marL="0" indent="0">
              <a:buNone/>
            </a:pPr>
            <a:r>
              <a:rPr lang="en-US" dirty="0" smtClean="0"/>
              <a:t>		measured </a:t>
            </a:r>
            <a:r>
              <a:rPr lang="en-US" dirty="0"/>
              <a:t>= c("Baseline", "Tongue", </a:t>
            </a:r>
            <a:r>
              <a:rPr lang="en-US" dirty="0" smtClean="0"/>
              <a:t>				"</a:t>
            </a:r>
            <a:r>
              <a:rPr lang="en-US" dirty="0"/>
              <a:t>Carotid", "Other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Notice there’s no ID, that’s 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396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25" y="1229093"/>
            <a:ext cx="4202206" cy="42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0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Then you need to make sure your new variable is a factor.</a:t>
            </a:r>
            <a:endParaRPr lang="en-GB" dirty="0"/>
          </a:p>
          <a:p>
            <a:pPr lvl="1"/>
            <a:r>
              <a:rPr lang="en-US" dirty="0" smtClean="0"/>
              <a:t>It is yay! </a:t>
            </a:r>
          </a:p>
          <a:p>
            <a:pPr lvl="1"/>
            <a:r>
              <a:rPr lang="en-US" dirty="0" smtClean="0"/>
              <a:t>But always check.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200106"/>
            <a:ext cx="505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7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We can then create the line graph:</a:t>
            </a:r>
          </a:p>
          <a:p>
            <a:pPr lvl="1"/>
            <a:r>
              <a:rPr lang="en-GB" dirty="0" err="1" smtClean="0"/>
              <a:t>hiccupline</a:t>
            </a:r>
            <a:r>
              <a:rPr lang="en-GB" dirty="0" smtClean="0"/>
              <a:t> = </a:t>
            </a: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, </a:t>
            </a:r>
            <a:r>
              <a:rPr lang="en-GB" dirty="0" err="1" smtClean="0"/>
              <a:t>aes</a:t>
            </a:r>
            <a:r>
              <a:rPr lang="en-GB" dirty="0" smtClean="0"/>
              <a:t>(variable, value))</a:t>
            </a:r>
          </a:p>
          <a:p>
            <a:pPr lvl="1"/>
            <a:r>
              <a:rPr lang="en-GB" dirty="0" smtClean="0"/>
              <a:t>Notice they are called variable and value.</a:t>
            </a:r>
          </a:p>
          <a:p>
            <a:pPr lvl="1"/>
            <a:r>
              <a:rPr lang="en-GB" dirty="0" smtClean="0"/>
              <a:t>We can change that to make more sense. </a:t>
            </a:r>
          </a:p>
          <a:p>
            <a:pPr lvl="2"/>
            <a:r>
              <a:rPr lang="en-GB" dirty="0" err="1" smtClean="0"/>
              <a:t>colnames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) = c("Intervention", "Hiccups")</a:t>
            </a:r>
          </a:p>
          <a:p>
            <a:pPr lvl="2"/>
            <a:r>
              <a:rPr lang="en-GB" dirty="0" err="1" smtClean="0"/>
              <a:t>hiccupline</a:t>
            </a:r>
            <a:r>
              <a:rPr lang="en-GB" dirty="0" smtClean="0"/>
              <a:t> = </a:t>
            </a: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, </a:t>
            </a:r>
            <a:r>
              <a:rPr lang="en-GB" dirty="0" err="1" smtClean="0"/>
              <a:t>aes</a:t>
            </a:r>
            <a:r>
              <a:rPr lang="en-GB" dirty="0" smtClean="0"/>
              <a:t>(Intervention, Hiccups))</a:t>
            </a:r>
          </a:p>
        </p:txBody>
      </p:sp>
    </p:spTree>
    <p:extLst>
      <p:ext uri="{BB962C8B-B14F-4D97-AF65-F5344CB8AC3E}">
        <p14:creationId xmlns:p14="http://schemas.microsoft.com/office/powerpoint/2010/main" val="776187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Add the rest of the formatting:</a:t>
            </a:r>
          </a:p>
          <a:p>
            <a:pPr marL="457200" indent="-457200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372591"/>
            <a:ext cx="740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2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9632" y="58772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Line chart with error bars of the mean number of hiccups at baseline and after various interventions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77800"/>
            <a:ext cx="91186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7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Line </a:t>
            </a:r>
            <a:r>
              <a:rPr lang="en-GB" sz="3600" dirty="0" smtClean="0"/>
              <a:t>Graphs for Several Independent Variables</a:t>
            </a:r>
            <a:endParaRPr lang="en-GB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Is text-messaging bad for your grammar?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50 children</a:t>
            </a:r>
          </a:p>
          <a:p>
            <a:r>
              <a:rPr lang="en-GB" dirty="0" smtClean="0"/>
              <a:t>Children split into two groups:</a:t>
            </a:r>
          </a:p>
          <a:p>
            <a:pPr lvl="1"/>
            <a:r>
              <a:rPr lang="en-GB" dirty="0" smtClean="0"/>
              <a:t>Text-messaging allowed</a:t>
            </a:r>
          </a:p>
          <a:p>
            <a:pPr lvl="1"/>
            <a:r>
              <a:rPr lang="en-GB" dirty="0" smtClean="0"/>
              <a:t>Text-messaging forbidden</a:t>
            </a:r>
          </a:p>
          <a:p>
            <a:r>
              <a:rPr lang="en-GB" dirty="0" smtClean="0"/>
              <a:t>Each child measures at two points in time: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6 months later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Percentage score on a grammar test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75212" y="6421483"/>
            <a:ext cx="19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TEXTING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6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81" y="757810"/>
            <a:ext cx="5116419" cy="4157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506" y="5212266"/>
            <a:ext cx="536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let’s fix the group problem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err="1" smtClean="0"/>
              <a:t>texting$Group</a:t>
            </a:r>
            <a:r>
              <a:rPr lang="en-US" dirty="0" smtClean="0"/>
              <a:t> </a:t>
            </a:r>
            <a:r>
              <a:rPr lang="en-US" dirty="0"/>
              <a:t>= factor(</a:t>
            </a:r>
            <a:r>
              <a:rPr lang="en-US" dirty="0" err="1"/>
              <a:t>texting$Group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levels=c(1,2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labels=c</a:t>
            </a:r>
            <a:r>
              <a:rPr lang="en-US" dirty="0"/>
              <a:t>("Texting Allowed", "Texting Forbidden")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load SPSS files:</a:t>
            </a:r>
          </a:p>
          <a:p>
            <a:pPr lvl="1"/>
            <a:r>
              <a:rPr lang="en-US" dirty="0" smtClean="0"/>
              <a:t>chick2 </a:t>
            </a:r>
            <a:r>
              <a:rPr lang="en-US" dirty="0"/>
              <a:t>= </a:t>
            </a:r>
            <a:r>
              <a:rPr lang="en-US" dirty="0" err="1" smtClean="0"/>
              <a:t>as.data.set</a:t>
            </a:r>
            <a:r>
              <a:rPr lang="en-US" dirty="0" smtClean="0"/>
              <a:t>(</a:t>
            </a:r>
            <a:r>
              <a:rPr lang="en-US" dirty="0" err="1" smtClean="0"/>
              <a:t>spss.system.file</a:t>
            </a:r>
            <a:r>
              <a:rPr lang="en-US" dirty="0" smtClean="0"/>
              <a:t>(“</a:t>
            </a:r>
            <a:r>
              <a:rPr lang="en-US" i="1" dirty="0" err="1" smtClean="0"/>
              <a:t>dataname</a:t>
            </a:r>
            <a:r>
              <a:rPr lang="en-US" dirty="0" err="1" smtClean="0"/>
              <a:t>.sav</a:t>
            </a:r>
            <a:r>
              <a:rPr lang="en-US" dirty="0"/>
              <a:t>")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chick2 = </a:t>
            </a:r>
            <a:r>
              <a:rPr lang="en-US" dirty="0" err="1"/>
              <a:t>as.data.frame</a:t>
            </a:r>
            <a:r>
              <a:rPr lang="en-US" dirty="0"/>
              <a:t>(chick2)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40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the data!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38" y="1417638"/>
            <a:ext cx="5885536" cy="48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1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GB" dirty="0" err="1" smtClean="0"/>
              <a:t>colnames</a:t>
            </a:r>
            <a:r>
              <a:rPr lang="en-GB" dirty="0" smtClean="0"/>
              <a:t>(</a:t>
            </a:r>
            <a:r>
              <a:rPr lang="en-GB" dirty="0" err="1" smtClean="0"/>
              <a:t>textMessages</a:t>
            </a:r>
            <a:r>
              <a:rPr lang="en-GB" dirty="0" smtClean="0"/>
              <a:t>) = 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c</a:t>
            </a:r>
            <a:r>
              <a:rPr lang="en-GB" dirty="0"/>
              <a:t>( “Group”, “Time”, "</a:t>
            </a:r>
            <a:r>
              <a:rPr lang="en-GB" dirty="0" err="1"/>
              <a:t>Grammar_Score</a:t>
            </a:r>
            <a:r>
              <a:rPr lang="en-GB" dirty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60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Line </a:t>
            </a:r>
            <a:r>
              <a:rPr lang="en-GB" sz="3600" dirty="0" smtClean="0"/>
              <a:t>Graphs for Several Independent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err="1" smtClean="0"/>
              <a:t>textline</a:t>
            </a:r>
            <a:r>
              <a:rPr lang="en-GB" dirty="0" smtClean="0"/>
              <a:t> =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longtexting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(Time, </a:t>
            </a:r>
            <a:r>
              <a:rPr lang="en-GB" dirty="0" err="1"/>
              <a:t>Grammar_Score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 = Group))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695616"/>
            <a:ext cx="8102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7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7704" y="566124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Error </a:t>
            </a:r>
            <a:r>
              <a:rPr lang="en-GB" b="1" dirty="0" smtClean="0"/>
              <a:t>line </a:t>
            </a:r>
            <a:r>
              <a:rPr lang="en-GB" b="1" dirty="0"/>
              <a:t>graph of the mean grammar score over six months in children who were allowed to text-message versus those who were forbidden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14"/>
            <a:ext cx="9144000" cy="67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some </a:t>
            </a:r>
            <a:r>
              <a:rPr lang="en-US" dirty="0"/>
              <a:t>fake </a:t>
            </a:r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notfactor</a:t>
            </a:r>
            <a:r>
              <a:rPr lang="en-US" dirty="0" smtClean="0"/>
              <a:t> </a:t>
            </a:r>
            <a:r>
              <a:rPr lang="en-US" dirty="0"/>
              <a:t>= rep(1:3, 50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Now, let’s make that data a factor variable. </a:t>
            </a:r>
          </a:p>
          <a:p>
            <a:r>
              <a:rPr lang="en-US" dirty="0" smtClean="0"/>
              <a:t>First, check and see what’s in the data: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able(</a:t>
            </a:r>
            <a:r>
              <a:rPr lang="en-US" dirty="0" err="1" smtClean="0"/>
              <a:t>notfactor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1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factor(</a:t>
            </a:r>
            <a:r>
              <a:rPr lang="en-US" i="1" dirty="0" smtClean="0"/>
              <a:t>column name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levels = c(</a:t>
            </a:r>
            <a:r>
              <a:rPr lang="en-US" i="1" dirty="0" smtClean="0"/>
              <a:t>1,2…</a:t>
            </a:r>
            <a:r>
              <a:rPr lang="en-US" dirty="0" smtClean="0"/>
              <a:t>), ##things in the data</a:t>
            </a:r>
          </a:p>
          <a:p>
            <a:pPr lvl="1"/>
            <a:r>
              <a:rPr lang="en-US" dirty="0" smtClean="0"/>
              <a:t>labels = c(</a:t>
            </a:r>
            <a:r>
              <a:rPr lang="en-US" i="1" dirty="0" smtClean="0"/>
              <a:t>“labels”, “labels”,</a:t>
            </a:r>
            <a:r>
              <a:rPr lang="en-US" dirty="0" smtClean="0"/>
              <a:t>…)). ##labels to add </a:t>
            </a:r>
          </a:p>
          <a:p>
            <a:endParaRPr lang="en-US" dirty="0"/>
          </a:p>
          <a:p>
            <a:r>
              <a:rPr lang="en-US" dirty="0" smtClean="0"/>
              <a:t>This example:</a:t>
            </a:r>
          </a:p>
          <a:p>
            <a:r>
              <a:rPr lang="en-US" dirty="0"/>
              <a:t>factored = factor(</a:t>
            </a:r>
            <a:r>
              <a:rPr lang="en-US" dirty="0" err="1"/>
              <a:t>notfactor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levels=c(1,2,3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labels </a:t>
            </a:r>
            <a:r>
              <a:rPr lang="en-US" dirty="0"/>
              <a:t>= c("</a:t>
            </a:r>
            <a:r>
              <a:rPr lang="en-US" dirty="0" err="1"/>
              <a:t>swiss</a:t>
            </a:r>
            <a:r>
              <a:rPr lang="en-US" dirty="0"/>
              <a:t>", "feta", "gouda")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54" y="6488668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 your code!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2010</Words>
  <Application>Microsoft Macintosh PowerPoint</Application>
  <PresentationFormat>On-screen Show (4:3)</PresentationFormat>
  <Paragraphs>356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Office Theme</vt:lpstr>
      <vt:lpstr>Picture</vt:lpstr>
      <vt:lpstr>Chapter 3 and 4</vt:lpstr>
      <vt:lpstr>Random note</vt:lpstr>
      <vt:lpstr>A Suggest-told thing to do</vt:lpstr>
      <vt:lpstr>PowerPoint Presentation</vt:lpstr>
      <vt:lpstr>File Functions</vt:lpstr>
      <vt:lpstr>File Functions</vt:lpstr>
      <vt:lpstr>File Functions</vt:lpstr>
      <vt:lpstr>Factor Functions</vt:lpstr>
      <vt:lpstr>Factor Functions</vt:lpstr>
      <vt:lpstr>Rearranging your data</vt:lpstr>
      <vt:lpstr>Rearranging your data</vt:lpstr>
      <vt:lpstr>Rearranging your data</vt:lpstr>
      <vt:lpstr>Rearranging your data</vt:lpstr>
      <vt:lpstr>Rearranging your data</vt:lpstr>
      <vt:lpstr>Rearranging your data</vt:lpstr>
      <vt:lpstr>Graphs Outline</vt:lpstr>
      <vt:lpstr>The Art of Presenting Data</vt:lpstr>
      <vt:lpstr>Why is this Graph Bad?</vt:lpstr>
      <vt:lpstr>Bad Graphs</vt:lpstr>
      <vt:lpstr>Why is this Graph Better?</vt:lpstr>
      <vt:lpstr>Deceiving the Reader</vt:lpstr>
      <vt:lpstr>Plots in R</vt:lpstr>
      <vt:lpstr>PowerPoint Presentation</vt:lpstr>
      <vt:lpstr>Too many options</vt:lpstr>
      <vt:lpstr>GGPLOT</vt:lpstr>
      <vt:lpstr>GGPLOT</vt:lpstr>
      <vt:lpstr>GGPLOT</vt:lpstr>
      <vt:lpstr>Histograms</vt:lpstr>
      <vt:lpstr>Histograms: Example</vt:lpstr>
      <vt:lpstr>Histograms</vt:lpstr>
      <vt:lpstr>Histograms</vt:lpstr>
      <vt:lpstr>Histogram of Hygiene Scores  for Day 1</vt:lpstr>
      <vt:lpstr>Histograms</vt:lpstr>
      <vt:lpstr>Histograms: Example</vt:lpstr>
      <vt:lpstr>The Resulting Histogram</vt:lpstr>
      <vt:lpstr>Rules!</vt:lpstr>
      <vt:lpstr>Clean up code</vt:lpstr>
      <vt:lpstr>Scatterplots</vt:lpstr>
      <vt:lpstr>Scatterplots: Example</vt:lpstr>
      <vt:lpstr>Scatterplots: Example</vt:lpstr>
      <vt:lpstr>Simple Scatterplot</vt:lpstr>
      <vt:lpstr>Simple Scatterplot</vt:lpstr>
      <vt:lpstr>Simple Scatterplot With Regression Line</vt:lpstr>
      <vt:lpstr>Simple Scatterplot</vt:lpstr>
      <vt:lpstr>Grouped Scatterplot</vt:lpstr>
      <vt:lpstr>Grouped Scatterplot</vt:lpstr>
      <vt:lpstr>Grouped Scatterplot</vt:lpstr>
      <vt:lpstr>Bar Charts + Error</vt:lpstr>
      <vt:lpstr>Bar Chart: One Independent Variable</vt:lpstr>
      <vt:lpstr>Bar Chart Note</vt:lpstr>
      <vt:lpstr>Bar Chart: One Independent Variable</vt:lpstr>
      <vt:lpstr>Bar Chart: One Independent Variable</vt:lpstr>
      <vt:lpstr>Bar Chart: One Independent Variable</vt:lpstr>
      <vt:lpstr>Bar Chart: One Independent Variable</vt:lpstr>
      <vt:lpstr>Bar Chart: One Independent Variable</vt:lpstr>
      <vt:lpstr>Bar Chart: Two Independent Variables</vt:lpstr>
      <vt:lpstr>Bar Chart: Two Independent Variables</vt:lpstr>
      <vt:lpstr>Line Graphs</vt:lpstr>
      <vt:lpstr>Line Graphs: One Independent Variable</vt:lpstr>
      <vt:lpstr>PowerPoint Presentation</vt:lpstr>
      <vt:lpstr>Line Graphs: One Independent Variable</vt:lpstr>
      <vt:lpstr>Melt the data</vt:lpstr>
      <vt:lpstr>PowerPoint Presentation</vt:lpstr>
      <vt:lpstr>Line Graphs: One Independent Variable</vt:lpstr>
      <vt:lpstr>Line Graphs: One Independent Variable</vt:lpstr>
      <vt:lpstr>Line Graphs: One Independent Variable</vt:lpstr>
      <vt:lpstr>PowerPoint Presentation</vt:lpstr>
      <vt:lpstr>Line Graphs for Several Independent Variables</vt:lpstr>
      <vt:lpstr>PowerPoint Presentation</vt:lpstr>
      <vt:lpstr>Melt the data!</vt:lpstr>
      <vt:lpstr>Fix the column names</vt:lpstr>
      <vt:lpstr>Line Graphs for Several Independent Variables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M. Buchanan</cp:lastModifiedBy>
  <cp:revision>141</cp:revision>
  <dcterms:created xsi:type="dcterms:W3CDTF">2015-08-31T05:11:27Z</dcterms:created>
  <dcterms:modified xsi:type="dcterms:W3CDTF">2016-09-13T14:37:42Z</dcterms:modified>
</cp:coreProperties>
</file>